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69" r:id="rId2"/>
    <p:sldId id="271" r:id="rId3"/>
    <p:sldId id="277" r:id="rId4"/>
    <p:sldId id="272" r:id="rId5"/>
    <p:sldId id="279" r:id="rId6"/>
    <p:sldId id="278" r:id="rId7"/>
    <p:sldId id="27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34582E-CADB-FCA2-CB9D-06FFB22AFFD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23700" y="0"/>
            <a:ext cx="7731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AR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PUBLIC 公開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97712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8C334D-D0DE-51CB-0102-7F9C26C2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5" y="1675415"/>
            <a:ext cx="4171950" cy="4095750"/>
          </a:xfrm>
          <a:prstGeom prst="rect">
            <a:avLst/>
          </a:prstGeom>
        </p:spPr>
      </p:pic>
      <p:sp>
        <p:nvSpPr>
          <p:cNvPr id="8" name="CuadroTexto 11">
            <a:extLst>
              <a:ext uri="{FF2B5EF4-FFF2-40B4-BE49-F238E27FC236}">
                <a16:creationId xmlns:a16="http://schemas.microsoft.com/office/drawing/2014/main" id="{66654892-021E-42FD-BC81-81A93CFA39BE}"/>
              </a:ext>
            </a:extLst>
          </p:cNvPr>
          <p:cNvSpPr txBox="1"/>
          <p:nvPr/>
        </p:nvSpPr>
        <p:spPr>
          <a:xfrm>
            <a:off x="5578284" y="2579399"/>
            <a:ext cx="4693030" cy="100462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/>
              <a:t>PLAN GLOBAL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/>
              <a:t>COVID-19</a:t>
            </a:r>
          </a:p>
        </p:txBody>
      </p:sp>
      <p:sp>
        <p:nvSpPr>
          <p:cNvPr id="9" name="Google Shape;159;p27">
            <a:extLst>
              <a:ext uri="{FF2B5EF4-FFF2-40B4-BE49-F238E27FC236}">
                <a16:creationId xmlns:a16="http://schemas.microsoft.com/office/drawing/2014/main" id="{698317C9-7C02-EE25-049B-57FE35354423}"/>
              </a:ext>
            </a:extLst>
          </p:cNvPr>
          <p:cNvSpPr txBox="1"/>
          <p:nvPr/>
        </p:nvSpPr>
        <p:spPr>
          <a:xfrm>
            <a:off x="886305" y="471088"/>
            <a:ext cx="4813736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Final Arias</a:t>
            </a:r>
            <a:r>
              <a:rPr lang="en-US" sz="2400" b="1" dirty="0"/>
              <a:t>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Ezequiel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5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97712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F9E275AD-5668-72C2-32BA-EEA20127352F}"/>
              </a:ext>
            </a:extLst>
          </p:cNvPr>
          <p:cNvSpPr txBox="1"/>
          <p:nvPr/>
        </p:nvSpPr>
        <p:spPr>
          <a:xfrm>
            <a:off x="157658" y="1010772"/>
            <a:ext cx="27181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;p27">
            <a:extLst>
              <a:ext uri="{FF2B5EF4-FFF2-40B4-BE49-F238E27FC236}">
                <a16:creationId xmlns:a16="http://schemas.microsoft.com/office/drawing/2014/main" id="{5231801B-32E2-B51C-E2D6-100065CC0E9C}"/>
              </a:ext>
            </a:extLst>
          </p:cNvPr>
          <p:cNvSpPr/>
          <p:nvPr/>
        </p:nvSpPr>
        <p:spPr>
          <a:xfrm>
            <a:off x="157658" y="1467639"/>
            <a:ext cx="11429302" cy="5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lang="es-AR"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l"/>
            <a:r>
              <a:rPr lang="es-AR" sz="1200" b="1" i="0" u="sng" dirty="0">
                <a:solidFill>
                  <a:srgbClr val="000000"/>
                </a:solidFill>
                <a:effectLst/>
                <a:latin typeface="Helvetica Neue"/>
              </a:rPr>
              <a:t>Contexto empresarial</a:t>
            </a:r>
            <a:endParaRPr lang="es-AR" sz="1200" b="0" i="0" u="sng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La mortalidad por COVID-19 ha impactado de manera significativa. Las interrelaciones entre clase social, género, etnia y territorio con mortalidad y sus variables intermediarias son complejas. Estudios recientes han mostrado que respecto a la COVID-19, en general, personas en situación de vulnerabilidad socioeconómica tienen mayores riesgos de contagio y muerte por la COVID-19. Las desigualdades están relacionadas tanto con la capacidad de protección respecto al contagio. En este estudio se analizan las relaciones entre la mortalidad por la COVID-19 y la vulnerabilidad socioeconómica medida por la condición de hacinamiento en que vive la población en la región. Además de la dificultad en la prevención de la enfermedad por COVID-19, están presentes las desigualdades respecto al acceso al sistema de salud una vez contagiados. Las brechas en el acceso al sistema de salud (testeos, atención médica, internación, entre otros) y las diferencias en la calidad de los servicios que reciben los grupos socioeconómicos pueden influir de manera significativa en el tratamiento y en la sobrevivencia a la enfermedad. Las interrelaciones entre clase social, género, etnia y territorio con mortalidad y sus variables intermediarias son complejas. A nivel individual, el contagio está relacionado con la capacidad de utilización de equipamientos de protección personal, la posibilidad de hacer cuarentenas y aislamiento físico, la higienización frecuente y el acceso de informaciones respecto a la nueva enfermedad. Personas en viviendas en situación de vulnerabilidad, con mayor precariedad laboral, altos niveles de hacinamiento y dificultades de acceso a agua y servicios sanitarios presentan mayores desafíos para la protección contra el virus. si bien las investigaciones sobre las desigualdades sociales y el impacto diferenciado de la pandemia aún son fragmentarias, se ha demostrado una alta correlación entre vulnerabilidad socioeconómica y grado de severidad y muerte por la COVID-19</a:t>
            </a:r>
            <a:endParaRPr lang="es-A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69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97712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F9E275AD-5668-72C2-32BA-EEA20127352F}"/>
              </a:ext>
            </a:extLst>
          </p:cNvPr>
          <p:cNvSpPr txBox="1"/>
          <p:nvPr/>
        </p:nvSpPr>
        <p:spPr>
          <a:xfrm>
            <a:off x="157657" y="1010772"/>
            <a:ext cx="4813736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 / HIPOTESIS: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;p27">
            <a:extLst>
              <a:ext uri="{FF2B5EF4-FFF2-40B4-BE49-F238E27FC236}">
                <a16:creationId xmlns:a16="http://schemas.microsoft.com/office/drawing/2014/main" id="{5231801B-32E2-B51C-E2D6-100065CC0E9C}"/>
              </a:ext>
            </a:extLst>
          </p:cNvPr>
          <p:cNvSpPr/>
          <p:nvPr/>
        </p:nvSpPr>
        <p:spPr>
          <a:xfrm>
            <a:off x="157657" y="1918883"/>
            <a:ext cx="11429302" cy="431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Hipótesis.</a:t>
            </a:r>
            <a:endParaRPr sz="16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lang="es-AR"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“Se busca encontrar que relación hay entre la cantidad de muertes por país y las variables económicas  y vacunaciones.” 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dirty="0">
                <a:latin typeface="Helvetica Neue"/>
              </a:rPr>
              <a:t>“</a:t>
            </a:r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La Audiencia tiene un conjunto específico de preguntas a las que le gustaría obtener respuestas. Deberá proporcionar visualizaciones para acompañar estos:”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**1. ¿Cómo ha fluctuado el número de muertes vs la aplicación de vacunas?**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**2. ¿Cómo ha fluctuado las nuevos casos vs la aplicación de vacunas?**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**3. ¿Cómo ha fluctuado las muertes vs el </a:t>
            </a:r>
            <a:r>
              <a:rPr lang="es-AR" sz="1200" b="1" i="0" dirty="0" err="1">
                <a:solidFill>
                  <a:srgbClr val="000000"/>
                </a:solidFill>
                <a:effectLst/>
                <a:latin typeface="Helvetica Neue"/>
              </a:rPr>
              <a:t>pbi</a:t>
            </a:r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 per cápita?**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**4. ¿Cómo ha fluctuado las muertes vs la población?**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**5. ¿Cómo ha fluctuado las muertes vs la densidad de población?**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**6. ¿Cómo ha fluctuado las muertes vs </a:t>
            </a:r>
            <a:r>
              <a:rPr lang="es-AR" sz="1200" b="1" i="0" dirty="0" err="1">
                <a:solidFill>
                  <a:srgbClr val="000000"/>
                </a:solidFill>
                <a:effectLst/>
                <a:latin typeface="Helvetica Neue"/>
              </a:rPr>
              <a:t>indice</a:t>
            </a:r>
            <a:r>
              <a:rPr lang="es-AR" sz="1200" b="1" i="0" dirty="0">
                <a:solidFill>
                  <a:srgbClr val="000000"/>
                </a:solidFill>
                <a:effectLst/>
                <a:latin typeface="Helvetica Neue"/>
              </a:rPr>
              <a:t> de desarrollo humano la densidad de población?**</a:t>
            </a:r>
          </a:p>
          <a:p>
            <a:pPr algn="l"/>
            <a:endParaRPr lang="es-AR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308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60584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3E933DD5-D9E4-C69C-2E8A-55405DD6AADF}"/>
              </a:ext>
            </a:extLst>
          </p:cNvPr>
          <p:cNvSpPr txBox="1"/>
          <p:nvPr/>
        </p:nvSpPr>
        <p:spPr>
          <a:xfrm>
            <a:off x="812177" y="477859"/>
            <a:ext cx="7031419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ANALISIS EXPLORATORIO DE DATOS: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9;p27">
            <a:extLst>
              <a:ext uri="{FF2B5EF4-FFF2-40B4-BE49-F238E27FC236}">
                <a16:creationId xmlns:a16="http://schemas.microsoft.com/office/drawing/2014/main" id="{C18FDC8B-8D20-0205-6733-A1216B93AA0E}"/>
              </a:ext>
            </a:extLst>
          </p:cNvPr>
          <p:cNvSpPr txBox="1"/>
          <p:nvPr/>
        </p:nvSpPr>
        <p:spPr>
          <a:xfrm>
            <a:off x="6400800" y="1649977"/>
            <a:ext cx="531308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observer que hay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correlación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las variables</a:t>
            </a:r>
            <a:r>
              <a:rPr lang="en-US" sz="2000" b="1" dirty="0"/>
              <a:t>. Se </a:t>
            </a:r>
            <a:r>
              <a:rPr lang="en-US" sz="2000" b="1" dirty="0" err="1"/>
              <a:t>busca</a:t>
            </a:r>
            <a:r>
              <a:rPr lang="en-US" sz="2000" b="1" dirty="0"/>
              <a:t> </a:t>
            </a:r>
            <a:r>
              <a:rPr lang="en-US" sz="2000" b="1" dirty="0" err="1"/>
              <a:t>analizar</a:t>
            </a:r>
            <a:r>
              <a:rPr lang="en-US" sz="2000" b="1" dirty="0"/>
              <a:t> </a:t>
            </a:r>
            <a:r>
              <a:rPr lang="en-US" sz="2000" b="1" dirty="0" err="1"/>
              <a:t>causas</a:t>
            </a:r>
            <a:r>
              <a:rPr lang="en-US" sz="2000" b="1" dirty="0"/>
              <a:t> </a:t>
            </a:r>
            <a:r>
              <a:rPr lang="en-US" sz="2000" b="1" dirty="0" err="1"/>
              <a:t>posibles</a:t>
            </a:r>
            <a:r>
              <a:rPr lang="en-US" sz="2000" b="1" dirty="0"/>
              <a:t> de la </a:t>
            </a:r>
            <a:r>
              <a:rPr lang="en-US" sz="2000" b="1" dirty="0" err="1"/>
              <a:t>cantidad</a:t>
            </a:r>
            <a:r>
              <a:rPr lang="en-US" sz="2000" b="1" dirty="0"/>
              <a:t> de muertes de Covid-19 a traves de la base de </a:t>
            </a:r>
            <a:r>
              <a:rPr lang="en-US" sz="2000" b="1" dirty="0" err="1"/>
              <a:t>datos</a:t>
            </a:r>
            <a:r>
              <a:rPr lang="en-US" sz="2000" b="1" dirty="0"/>
              <a:t> de la </a:t>
            </a:r>
            <a:r>
              <a:rPr lang="en-US" sz="2000" b="1" dirty="0" err="1"/>
              <a:t>Pandemia</a:t>
            </a:r>
            <a:r>
              <a:rPr lang="en-US" sz="2000" b="1" dirty="0"/>
              <a:t> a </a:t>
            </a:r>
            <a:r>
              <a:rPr lang="en-US" sz="2000" b="1" dirty="0" err="1"/>
              <a:t>nivel</a:t>
            </a:r>
            <a:r>
              <a:rPr lang="en-US" sz="2000" b="1" dirty="0"/>
              <a:t> global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8F3B0A-3495-23B9-3676-33E0B289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73" y="1354666"/>
            <a:ext cx="5466728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60584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3E933DD5-D9E4-C69C-2E8A-55405DD6AADF}"/>
              </a:ext>
            </a:extLst>
          </p:cNvPr>
          <p:cNvSpPr txBox="1"/>
          <p:nvPr/>
        </p:nvSpPr>
        <p:spPr>
          <a:xfrm>
            <a:off x="812177" y="477859"/>
            <a:ext cx="7031419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ANALISIS EXPLORATORIO DE DATOS: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6DC9403-967A-6822-E300-7D6B201A78F2}"/>
              </a:ext>
            </a:extLst>
          </p:cNvPr>
          <p:cNvGrpSpPr/>
          <p:nvPr/>
        </p:nvGrpSpPr>
        <p:grpSpPr>
          <a:xfrm>
            <a:off x="4563532" y="855134"/>
            <a:ext cx="6299201" cy="5858934"/>
            <a:chOff x="5969000" y="888530"/>
            <a:chExt cx="6106654" cy="572836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345FEFA-23FE-5436-9DF6-B5AE0841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888530"/>
              <a:ext cx="5903454" cy="185467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1D117FC-1EAE-156B-9692-37587DAC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9000" y="2849034"/>
              <a:ext cx="6096876" cy="190760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ECFCB7A-5BE9-B4D1-12C5-1EDD34886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4862473"/>
              <a:ext cx="5979654" cy="1754422"/>
            </a:xfrm>
            <a:prstGeom prst="rect">
              <a:avLst/>
            </a:prstGeom>
          </p:spPr>
        </p:pic>
      </p:grpSp>
      <p:sp>
        <p:nvSpPr>
          <p:cNvPr id="8" name="Google Shape;159;p27">
            <a:extLst>
              <a:ext uri="{FF2B5EF4-FFF2-40B4-BE49-F238E27FC236}">
                <a16:creationId xmlns:a16="http://schemas.microsoft.com/office/drawing/2014/main" id="{56DA82F3-DD36-B147-D638-A35DA2420CF3}"/>
              </a:ext>
            </a:extLst>
          </p:cNvPr>
          <p:cNvSpPr txBox="1"/>
          <p:nvPr/>
        </p:nvSpPr>
        <p:spPr>
          <a:xfrm>
            <a:off x="1132346" y="2088875"/>
            <a:ext cx="2550653" cy="325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evolucionan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muertes,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vacunaciones.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tendencia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3 series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temporales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que no se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relacionar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simple vista estas variables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51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60584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3E933DD5-D9E4-C69C-2E8A-55405DD6AADF}"/>
              </a:ext>
            </a:extLst>
          </p:cNvPr>
          <p:cNvSpPr txBox="1"/>
          <p:nvPr/>
        </p:nvSpPr>
        <p:spPr>
          <a:xfrm>
            <a:off x="812177" y="477859"/>
            <a:ext cx="7031419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ANALISIS EXPLORATORIO DE DATOS: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59;p27">
            <a:extLst>
              <a:ext uri="{FF2B5EF4-FFF2-40B4-BE49-F238E27FC236}">
                <a16:creationId xmlns:a16="http://schemas.microsoft.com/office/drawing/2014/main" id="{FA9BCAA0-4F53-2F92-33DF-7D2B0113A365}"/>
              </a:ext>
            </a:extLst>
          </p:cNvPr>
          <p:cNvSpPr txBox="1"/>
          <p:nvPr/>
        </p:nvSpPr>
        <p:spPr>
          <a:xfrm>
            <a:off x="605960" y="1162161"/>
            <a:ext cx="3338853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i="0" dirty="0">
                <a:solidFill>
                  <a:srgbClr val="000000"/>
                </a:solidFill>
                <a:effectLst/>
                <a:latin typeface="Helvetica Neue"/>
              </a:rPr>
              <a:t>Para responder a las preguntas se puede visualizar que hay poca relación entre variables </a:t>
            </a:r>
            <a:endParaRPr lang="en-US" sz="2000" b="1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F3B14D-837F-992E-71DC-CA808756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9" y="2512482"/>
            <a:ext cx="10899201" cy="30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9E3C36-F727-A398-0B18-1E821B465483}"/>
              </a:ext>
            </a:extLst>
          </p:cNvPr>
          <p:cNvSpPr/>
          <p:nvPr/>
        </p:nvSpPr>
        <p:spPr>
          <a:xfrm>
            <a:off x="85061" y="297712"/>
            <a:ext cx="11980815" cy="531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AR" sz="11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731BF6-BC9F-4DF7-4168-A481A52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" y="360073"/>
            <a:ext cx="448302" cy="406481"/>
          </a:xfrm>
          <a:prstGeom prst="rect">
            <a:avLst/>
          </a:prstGeom>
        </p:spPr>
      </p:pic>
      <p:sp>
        <p:nvSpPr>
          <p:cNvPr id="2" name="Google Shape;159;p27">
            <a:extLst>
              <a:ext uri="{FF2B5EF4-FFF2-40B4-BE49-F238E27FC236}">
                <a16:creationId xmlns:a16="http://schemas.microsoft.com/office/drawing/2014/main" id="{193EC47B-0CAC-11C7-F037-11A71339E71D}"/>
              </a:ext>
            </a:extLst>
          </p:cNvPr>
          <p:cNvSpPr txBox="1"/>
          <p:nvPr/>
        </p:nvSpPr>
        <p:spPr>
          <a:xfrm>
            <a:off x="157656" y="1042302"/>
            <a:ext cx="7031419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Y RECOMENDACIONES: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;p27">
            <a:extLst>
              <a:ext uri="{FF2B5EF4-FFF2-40B4-BE49-F238E27FC236}">
                <a16:creationId xmlns:a16="http://schemas.microsoft.com/office/drawing/2014/main" id="{45D940CA-8C81-D490-C585-0C7EF9CFF35A}"/>
              </a:ext>
            </a:extLst>
          </p:cNvPr>
          <p:cNvSpPr/>
          <p:nvPr/>
        </p:nvSpPr>
        <p:spPr>
          <a:xfrm>
            <a:off x="467907" y="1780808"/>
            <a:ext cx="7335344" cy="177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s-AR" sz="1600" b="1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“SE DEBE PROFUNDIZAR EN LA BUSQUEDA DE INDICADORES SOCIOECONOMICOS PARA LOGRAR UN MODELO DE PREDICCION ACORDE A LAS NECESIDADES DEL CLIENTE Y QUE PUEDA TOMAR DECISIONES ACERTADAS PARA HACER FRENTE A LA PANDEMIA DE COVID-19 Y FUTURAS PANDEMIAS DE YA QUE LOS DISTINTOS VIRUS Y CEPAS QUE ESTAN EN CONSTANTE EVOLUCION, ”</a:t>
            </a:r>
            <a:endParaRPr sz="1600" b="1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6F9B3E-3558-5547-72AD-C8DD910B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95" y="3748718"/>
            <a:ext cx="5131193" cy="2626682"/>
          </a:xfrm>
          <a:prstGeom prst="rect">
            <a:avLst/>
          </a:prstGeom>
        </p:spPr>
      </p:pic>
      <p:sp>
        <p:nvSpPr>
          <p:cNvPr id="8" name="Google Shape;159;p27">
            <a:extLst>
              <a:ext uri="{FF2B5EF4-FFF2-40B4-BE49-F238E27FC236}">
                <a16:creationId xmlns:a16="http://schemas.microsoft.com/office/drawing/2014/main" id="{A21E1B4C-6ADE-8819-DD9F-3A23234D4A86}"/>
              </a:ext>
            </a:extLst>
          </p:cNvPr>
          <p:cNvSpPr txBox="1"/>
          <p:nvPr/>
        </p:nvSpPr>
        <p:spPr>
          <a:xfrm>
            <a:off x="6451600" y="5144294"/>
            <a:ext cx="3458880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Este </a:t>
            </a:r>
            <a:r>
              <a:rPr lang="en-US" sz="1600" dirty="0" err="1"/>
              <a:t>modelo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proporciona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estimación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momentos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que se produce un </a:t>
            </a:r>
            <a:r>
              <a:rPr lang="en-US" sz="1600" dirty="0" err="1"/>
              <a:t>evento</a:t>
            </a:r>
            <a:r>
              <a:rPr lang="en-US" sz="1600" dirty="0"/>
              <a:t> de </a:t>
            </a:r>
            <a:r>
              <a:rPr lang="en-US" sz="1600" dirty="0" err="1"/>
              <a:t>cambio</a:t>
            </a:r>
            <a:r>
              <a:rPr lang="en-US" sz="1600" dirty="0"/>
              <a:t> </a:t>
            </a:r>
            <a:r>
              <a:rPr lang="en-US" sz="1600" dirty="0" err="1"/>
              <a:t>brusco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tendencia</a:t>
            </a:r>
            <a:r>
              <a:rPr lang="en-US" sz="1600" dirty="0"/>
              <a:t>.</a:t>
            </a:r>
            <a:endParaRPr sz="16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954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660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Noto Sans Symbols</vt:lpstr>
      <vt:lpstr>Arial</vt:lpstr>
      <vt:lpstr>Calibri</vt:lpstr>
      <vt:lpstr>Helvetica Neue</vt:lpstr>
      <vt:lpstr>Helvetica Neue Light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Ezequiel Arias</cp:lastModifiedBy>
  <cp:revision>40</cp:revision>
  <dcterms:modified xsi:type="dcterms:W3CDTF">2023-05-09T01:48:47Z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7d5f68-9a13-43f0-a144-f69fcd7386e5_Enabled">
    <vt:lpwstr>true</vt:lpwstr>
  </property>
  <property fmtid="{D5CDD505-2E9C-101B-9397-08002B2CF9AE}" pid="3" name="MSIP_Label_687d5f68-9a13-43f0-a144-f69fcd7386e5_SetDate">
    <vt:lpwstr>2023-04-08T20:59:48Z</vt:lpwstr>
  </property>
  <property fmtid="{D5CDD505-2E9C-101B-9397-08002B2CF9AE}" pid="4" name="MSIP_Label_687d5f68-9a13-43f0-a144-f69fcd7386e5_Method">
    <vt:lpwstr>Privileged</vt:lpwstr>
  </property>
  <property fmtid="{D5CDD505-2E9C-101B-9397-08002B2CF9AE}" pid="5" name="MSIP_Label_687d5f68-9a13-43f0-a144-f69fcd7386e5_Name">
    <vt:lpwstr>Public</vt:lpwstr>
  </property>
  <property fmtid="{D5CDD505-2E9C-101B-9397-08002B2CF9AE}" pid="6" name="MSIP_Label_687d5f68-9a13-43f0-a144-f69fcd7386e5_SiteId">
    <vt:lpwstr>22d9890d-3e8a-415b-8c99-cdf3e96b87bf</vt:lpwstr>
  </property>
  <property fmtid="{D5CDD505-2E9C-101B-9397-08002B2CF9AE}" pid="7" name="MSIP_Label_687d5f68-9a13-43f0-a144-f69fcd7386e5_ActionId">
    <vt:lpwstr>e377ba79-1c17-4c2c-b609-3c0d832ae332</vt:lpwstr>
  </property>
  <property fmtid="{D5CDD505-2E9C-101B-9397-08002B2CF9AE}" pid="8" name="MSIP_Label_687d5f68-9a13-43f0-a144-f69fcd7386e5_ContentBits">
    <vt:lpwstr>1</vt:lpwstr>
  </property>
  <property fmtid="{D5CDD505-2E9C-101B-9397-08002B2CF9AE}" pid="9" name="ClassificationContentMarkingHeaderLocations">
    <vt:lpwstr>1_Office Theme:3\3_Office Theme:3</vt:lpwstr>
  </property>
  <property fmtid="{D5CDD505-2E9C-101B-9397-08002B2CF9AE}" pid="10" name="ClassificationContentMarkingHeaderText">
    <vt:lpwstr>• PUBLIC 公開</vt:lpwstr>
  </property>
</Properties>
</file>