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58" r:id="rId4"/>
    <p:sldId id="286" r:id="rId5"/>
    <p:sldId id="292" r:id="rId6"/>
    <p:sldId id="263" r:id="rId7"/>
    <p:sldId id="287" r:id="rId8"/>
    <p:sldId id="295" r:id="rId9"/>
    <p:sldId id="296" r:id="rId10"/>
    <p:sldId id="260" r:id="rId11"/>
    <p:sldId id="288" r:id="rId12"/>
    <p:sldId id="261" r:id="rId13"/>
    <p:sldId id="290" r:id="rId14"/>
    <p:sldId id="293" r:id="rId15"/>
    <p:sldId id="294" r:id="rId16"/>
    <p:sldId id="297" r:id="rId17"/>
    <p:sldId id="298" r:id="rId18"/>
    <p:sldId id="299" r:id="rId19"/>
    <p:sldId id="300" r:id="rId2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A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35" d="100"/>
          <a:sy n="35" d="100"/>
        </p:scale>
        <p:origin x="2292" y="72"/>
      </p:cViewPr>
      <p:guideLst>
        <p:guide orient="horz" pos="4032"/>
        <p:guide pos="3024"/>
      </p:guideLst>
    </p:cSldViewPr>
  </p:slideViewPr>
  <p:notesTextViewPr>
    <p:cViewPr>
      <p:scale>
        <a:sx n="1" d="1"/>
        <a:sy n="1" d="1"/>
      </p:scale>
      <p:origin x="0" y="0"/>
    </p:cViewPr>
  </p:notesTextViewPr>
  <p:sorterViewPr>
    <p:cViewPr>
      <p:scale>
        <a:sx n="100" d="100"/>
        <a:sy n="100" d="100"/>
      </p:scale>
      <p:origin x="0" y="-38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061D8-3ACF-4A45-AEEF-892FEAF61DDB}" type="datetimeFigureOut">
              <a:rPr lang="pt-BR" smtClean="0"/>
              <a:t>15/06/2024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242415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061D8-3ACF-4A45-AEEF-892FEAF61DDB}" type="datetimeFigureOut">
              <a:rPr lang="pt-BR" smtClean="0"/>
              <a:t>15/06/2024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13544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061D8-3ACF-4A45-AEEF-892FEAF61DDB}" type="datetimeFigureOut">
              <a:rPr lang="pt-BR" smtClean="0"/>
              <a:t>15/06/2024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150027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061D8-3ACF-4A45-AEEF-892FEAF61DDB}" type="datetimeFigureOut">
              <a:rPr lang="pt-BR" smtClean="0"/>
              <a:t>15/06/2024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244595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061D8-3ACF-4A45-AEEF-892FEAF61DDB}" type="datetimeFigureOut">
              <a:rPr lang="pt-BR" smtClean="0"/>
              <a:t>15/06/2024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248539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061D8-3ACF-4A45-AEEF-892FEAF61DDB}" type="datetimeFigureOut">
              <a:rPr lang="pt-BR" smtClean="0"/>
              <a:t>15/06/2024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38436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061D8-3ACF-4A45-AEEF-892FEAF61DDB}" type="datetimeFigureOut">
              <a:rPr lang="pt-BR" smtClean="0"/>
              <a:t>15/06/2024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290088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061D8-3ACF-4A45-AEEF-892FEAF61DDB}" type="datetimeFigureOut">
              <a:rPr lang="pt-BR" smtClean="0"/>
              <a:t>15/06/2024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22608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061D8-3ACF-4A45-AEEF-892FEAF61DDB}" type="datetimeFigureOut">
              <a:rPr lang="pt-BR" smtClean="0"/>
              <a:t>15/06/2024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154835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BA1061D8-3ACF-4A45-AEEF-892FEAF61DDB}" type="datetimeFigureOut">
              <a:rPr lang="pt-BR" smtClean="0"/>
              <a:t>15/06/2024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112253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BA1061D8-3ACF-4A45-AEEF-892FEAF61DDB}" type="datetimeFigureOut">
              <a:rPr lang="pt-BR" smtClean="0"/>
              <a:t>15/06/2024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9014F13-E1CE-4602-A433-2B0EBFEC7385}" type="slidenum">
              <a:rPr lang="pt-BR" smtClean="0"/>
              <a:t>‹#›</a:t>
            </a:fld>
            <a:endParaRPr lang="pt-BR"/>
          </a:p>
        </p:txBody>
      </p:sp>
    </p:spTree>
    <p:extLst>
      <p:ext uri="{BB962C8B-B14F-4D97-AF65-F5344CB8AC3E}">
        <p14:creationId xmlns:p14="http://schemas.microsoft.com/office/powerpoint/2010/main" val="385136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BA1061D8-3ACF-4A45-AEEF-892FEAF61DDB}" type="datetimeFigureOut">
              <a:rPr lang="pt-BR" smtClean="0"/>
              <a:t>15/06/2024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69014F13-E1CE-4602-A433-2B0EBFEC7385}" type="slidenum">
              <a:rPr lang="pt-BR" smtClean="0"/>
              <a:t>‹#›</a:t>
            </a:fld>
            <a:endParaRPr lang="pt-BR"/>
          </a:p>
        </p:txBody>
      </p:sp>
    </p:spTree>
    <p:extLst>
      <p:ext uri="{BB962C8B-B14F-4D97-AF65-F5344CB8AC3E}">
        <p14:creationId xmlns:p14="http://schemas.microsoft.com/office/powerpoint/2010/main" val="2257380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FAF94CA-52F6-07C1-15FE-EDF2FB59B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01200" cy="12801600"/>
          </a:xfrm>
          <a:prstGeom prst="rect">
            <a:avLst/>
          </a:prstGeom>
        </p:spPr>
      </p:pic>
      <p:sp>
        <p:nvSpPr>
          <p:cNvPr id="13" name="TextBox 12">
            <a:extLst>
              <a:ext uri="{FF2B5EF4-FFF2-40B4-BE49-F238E27FC236}">
                <a16:creationId xmlns:a16="http://schemas.microsoft.com/office/drawing/2014/main" id="{909705E0-1EC3-7351-7576-E8DAC535E836}"/>
              </a:ext>
            </a:extLst>
          </p:cNvPr>
          <p:cNvSpPr txBox="1"/>
          <p:nvPr/>
        </p:nvSpPr>
        <p:spPr>
          <a:xfrm>
            <a:off x="0" y="11887200"/>
            <a:ext cx="9601200" cy="707886"/>
          </a:xfrm>
          <a:prstGeom prst="rect">
            <a:avLst/>
          </a:prstGeom>
          <a:noFill/>
        </p:spPr>
        <p:txBody>
          <a:bodyPr wrap="square" rtlCol="0">
            <a:spAutoFit/>
          </a:bodyPr>
          <a:lstStyle/>
          <a:p>
            <a:pPr algn="ctr"/>
            <a:r>
              <a:rPr lang="pt-BR" sz="4000" dirty="0">
                <a:solidFill>
                  <a:schemeClr val="bg1"/>
                </a:solidFill>
                <a:latin typeface="Algerian" panose="04020705040A02060702" pitchFamily="82" charset="0"/>
              </a:rPr>
              <a:t>EZEQUIEL M. BASTOS </a:t>
            </a:r>
          </a:p>
        </p:txBody>
      </p:sp>
      <p:sp>
        <p:nvSpPr>
          <p:cNvPr id="12" name="TextBox 11">
            <a:extLst>
              <a:ext uri="{FF2B5EF4-FFF2-40B4-BE49-F238E27FC236}">
                <a16:creationId xmlns:a16="http://schemas.microsoft.com/office/drawing/2014/main" id="{0C130404-0DC3-3616-2B57-9098009F9028}"/>
              </a:ext>
            </a:extLst>
          </p:cNvPr>
          <p:cNvSpPr txBox="1"/>
          <p:nvPr/>
        </p:nvSpPr>
        <p:spPr>
          <a:xfrm>
            <a:off x="182880" y="235131"/>
            <a:ext cx="9196251" cy="1323439"/>
          </a:xfrm>
          <a:prstGeom prst="rect">
            <a:avLst/>
          </a:prstGeom>
          <a:noFill/>
        </p:spPr>
        <p:txBody>
          <a:bodyPr wrap="square" rtlCol="0">
            <a:spAutoFit/>
          </a:bodyPr>
          <a:lstStyle/>
          <a:p>
            <a:pPr algn="ctr"/>
            <a:r>
              <a:rPr lang="pt-BR" sz="4000" dirty="0">
                <a:solidFill>
                  <a:schemeClr val="bg1">
                    <a:lumMod val="95000"/>
                  </a:schemeClr>
                </a:solidFill>
                <a:latin typeface="Algerian" panose="04020705040A02060702" pitchFamily="82" charset="0"/>
              </a:rPr>
              <a:t>Chainlink</a:t>
            </a:r>
          </a:p>
          <a:p>
            <a:pPr algn="ctr"/>
            <a:r>
              <a:rPr lang="pt-BR" sz="4000" dirty="0">
                <a:solidFill>
                  <a:schemeClr val="bg1">
                    <a:lumMod val="95000"/>
                  </a:schemeClr>
                </a:solidFill>
                <a:latin typeface="Algerian" panose="04020705040A02060702" pitchFamily="82" charset="0"/>
              </a:rPr>
              <a:t> oraculos DA TOKENIZAÇÂO </a:t>
            </a:r>
          </a:p>
        </p:txBody>
      </p:sp>
    </p:spTree>
    <p:extLst>
      <p:ext uri="{BB962C8B-B14F-4D97-AF65-F5344CB8AC3E}">
        <p14:creationId xmlns:p14="http://schemas.microsoft.com/office/powerpoint/2010/main" val="340801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16A2E5-C752-41BB-8E5B-D78A4A10262D}"/>
              </a:ext>
            </a:extLst>
          </p:cNvPr>
          <p:cNvSpPr/>
          <p:nvPr/>
        </p:nvSpPr>
        <p:spPr>
          <a:xfrm>
            <a:off x="0" y="0"/>
            <a:ext cx="9601200" cy="12801600"/>
          </a:xfrm>
          <a:prstGeom prst="rect">
            <a:avLst/>
          </a:prstGeom>
          <a:solidFill>
            <a:srgbClr val="113A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Box 6">
            <a:extLst>
              <a:ext uri="{FF2B5EF4-FFF2-40B4-BE49-F238E27FC236}">
                <a16:creationId xmlns:a16="http://schemas.microsoft.com/office/drawing/2014/main" id="{990B341A-1348-B0BA-1152-D70565B26965}"/>
              </a:ext>
            </a:extLst>
          </p:cNvPr>
          <p:cNvSpPr txBox="1"/>
          <p:nvPr/>
        </p:nvSpPr>
        <p:spPr>
          <a:xfrm>
            <a:off x="318655" y="6628749"/>
            <a:ext cx="8922327" cy="1815882"/>
          </a:xfrm>
          <a:prstGeom prst="rect">
            <a:avLst/>
          </a:prstGeom>
          <a:noFill/>
        </p:spPr>
        <p:txBody>
          <a:bodyPr wrap="square" rtlCol="0">
            <a:spAutoFit/>
          </a:bodyPr>
          <a:lstStyle/>
          <a:p>
            <a:pPr algn="ctr"/>
            <a:r>
              <a:rPr lang="pt-BR" sz="5600" dirty="0">
                <a:solidFill>
                  <a:schemeClr val="bg1"/>
                </a:solidFill>
                <a:latin typeface="Harrington" panose="04040505050A02020702" pitchFamily="82" charset="0"/>
              </a:rPr>
              <a:t>Chainlink: Os Oráculos da Matrix</a:t>
            </a:r>
          </a:p>
        </p:txBody>
      </p:sp>
      <p:sp>
        <p:nvSpPr>
          <p:cNvPr id="8" name="TextBox 7">
            <a:extLst>
              <a:ext uri="{FF2B5EF4-FFF2-40B4-BE49-F238E27FC236}">
                <a16:creationId xmlns:a16="http://schemas.microsoft.com/office/drawing/2014/main" id="{59E38F3B-9B2E-396D-3783-2BA94AB16762}"/>
              </a:ext>
            </a:extLst>
          </p:cNvPr>
          <p:cNvSpPr txBox="1"/>
          <p:nvPr/>
        </p:nvSpPr>
        <p:spPr>
          <a:xfrm>
            <a:off x="2881745" y="2826327"/>
            <a:ext cx="3777669" cy="2554545"/>
          </a:xfrm>
          <a:prstGeom prst="rect">
            <a:avLst/>
          </a:prstGeom>
          <a:noFill/>
        </p:spPr>
        <p:txBody>
          <a:bodyPr wrap="square" rtlCol="0">
            <a:spAutoFit/>
          </a:bodyPr>
          <a:lstStyle/>
          <a:p>
            <a:pPr algn="ctr"/>
            <a:r>
              <a:rPr lang="pt-BR" sz="16000" b="1" dirty="0">
                <a:solidFill>
                  <a:schemeClr val="bg1"/>
                </a:solidFill>
                <a:latin typeface="Harrington" panose="04040505050A02020702" pitchFamily="82" charset="0"/>
              </a:rPr>
              <a:t>03</a:t>
            </a:r>
          </a:p>
        </p:txBody>
      </p:sp>
      <p:sp>
        <p:nvSpPr>
          <p:cNvPr id="9" name="Rectangle 8">
            <a:extLst>
              <a:ext uri="{FF2B5EF4-FFF2-40B4-BE49-F238E27FC236}">
                <a16:creationId xmlns:a16="http://schemas.microsoft.com/office/drawing/2014/main" id="{596415C7-CAFA-AF7E-FEAC-F7EC519A8605}"/>
              </a:ext>
            </a:extLst>
          </p:cNvPr>
          <p:cNvSpPr/>
          <p:nvPr/>
        </p:nvSpPr>
        <p:spPr>
          <a:xfrm>
            <a:off x="309415" y="12009621"/>
            <a:ext cx="8922327" cy="370244"/>
          </a:xfrm>
          <a:prstGeom prst="rect">
            <a:avLst/>
          </a:prstGeom>
          <a:solidFill>
            <a:schemeClr val="tx1">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091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6370975"/>
          </a:xfrm>
          <a:prstGeom prst="rect">
            <a:avLst/>
          </a:prstGeom>
          <a:noFill/>
        </p:spPr>
        <p:txBody>
          <a:bodyPr wrap="square" rtlCol="0">
            <a:spAutoFit/>
          </a:bodyPr>
          <a:lstStyle/>
          <a:p>
            <a:pPr algn="ctr"/>
            <a:r>
              <a:rPr lang="pt-BR" sz="2400" dirty="0"/>
              <a:t>O que são Oráculos?</a:t>
            </a:r>
          </a:p>
          <a:p>
            <a:pPr algn="just"/>
            <a:endParaRPr lang="pt-BR" sz="2400" dirty="0"/>
          </a:p>
          <a:p>
            <a:pPr algn="just"/>
            <a:endParaRPr lang="pt-BR" sz="2400" dirty="0"/>
          </a:p>
          <a:p>
            <a:pPr algn="just"/>
            <a:r>
              <a:rPr lang="pt-BR" sz="2400" dirty="0"/>
              <a:t>Na Matrix, um oráculo é uma fonte de dados externa que fornece informações ao sistema. No contexto de blockchain, um oráculo é um serviço que envia dados do mundo real para contratos inteligentes. Chainlink é um desses serviços que conecta contratos inteligentes a dados externos.</a:t>
            </a:r>
          </a:p>
          <a:p>
            <a:pPr algn="just"/>
            <a:r>
              <a:rPr lang="pt-BR" sz="2400" dirty="0"/>
              <a:t>Como os Oráculos do Chainlink Funcionam?</a:t>
            </a:r>
          </a:p>
          <a:p>
            <a:pPr algn="just"/>
            <a:endParaRPr lang="pt-BR" sz="2400" dirty="0"/>
          </a:p>
          <a:p>
            <a:pPr algn="just"/>
            <a:endParaRPr lang="pt-BR" sz="2400" dirty="0"/>
          </a:p>
          <a:p>
            <a:pPr algn="just"/>
            <a:r>
              <a:rPr lang="pt-BR" sz="2400" dirty="0"/>
              <a:t>Os oráculos do Chainlink fornecem dados confiáveis e verificáveis para contratos inteligentes. Eles atuam como um intermediário que coleta informações do mundo real, como preços de mercado, clima, eventos esportivos, e insere esses dados na blockchain para que os contratos inteligentes possam usá-los.</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11</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8" y="592166"/>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1323439"/>
          </a:xfrm>
          <a:prstGeom prst="rect">
            <a:avLst/>
          </a:prstGeom>
          <a:noFill/>
        </p:spPr>
        <p:txBody>
          <a:bodyPr wrap="square" rtlCol="0">
            <a:spAutoFit/>
          </a:bodyPr>
          <a:lstStyle/>
          <a:p>
            <a:pPr marL="0" indent="0" algn="ctr">
              <a:buNone/>
            </a:pPr>
            <a:r>
              <a:rPr lang="pt-BR" sz="4000" b="1" dirty="0">
                <a:latin typeface="Algerian" panose="04020705040A02060702" pitchFamily="82" charset="0"/>
              </a:rPr>
              <a:t>Como os Oráculos </a:t>
            </a:r>
          </a:p>
          <a:p>
            <a:pPr marL="0" indent="0" algn="ctr">
              <a:buNone/>
            </a:pPr>
            <a:r>
              <a:rPr lang="pt-BR" sz="4000" b="1" dirty="0">
                <a:latin typeface="Algerian" panose="04020705040A02060702" pitchFamily="82" charset="0"/>
              </a:rPr>
              <a:t> Funcionam?</a:t>
            </a:r>
            <a:endParaRPr lang="pt-BR" sz="4000" dirty="0">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13182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16A2E5-C752-41BB-8E5B-D78A4A10262D}"/>
              </a:ext>
            </a:extLst>
          </p:cNvPr>
          <p:cNvSpPr/>
          <p:nvPr/>
        </p:nvSpPr>
        <p:spPr>
          <a:xfrm>
            <a:off x="0" y="0"/>
            <a:ext cx="9601200" cy="12801600"/>
          </a:xfrm>
          <a:prstGeom prst="rect">
            <a:avLst/>
          </a:prstGeom>
          <a:solidFill>
            <a:srgbClr val="113A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Box 6">
            <a:extLst>
              <a:ext uri="{FF2B5EF4-FFF2-40B4-BE49-F238E27FC236}">
                <a16:creationId xmlns:a16="http://schemas.microsoft.com/office/drawing/2014/main" id="{990B341A-1348-B0BA-1152-D70565B26965}"/>
              </a:ext>
            </a:extLst>
          </p:cNvPr>
          <p:cNvSpPr txBox="1"/>
          <p:nvPr/>
        </p:nvSpPr>
        <p:spPr>
          <a:xfrm>
            <a:off x="318655" y="6628749"/>
            <a:ext cx="8922327" cy="1815882"/>
          </a:xfrm>
          <a:prstGeom prst="rect">
            <a:avLst/>
          </a:prstGeom>
          <a:noFill/>
        </p:spPr>
        <p:txBody>
          <a:bodyPr wrap="square" rtlCol="0">
            <a:spAutoFit/>
          </a:bodyPr>
          <a:lstStyle/>
          <a:p>
            <a:pPr algn="ctr"/>
            <a:r>
              <a:rPr lang="pt-BR" sz="5600" dirty="0">
                <a:solidFill>
                  <a:schemeClr val="bg1"/>
                </a:solidFill>
                <a:latin typeface="Harrington" panose="04040505050A02020702" pitchFamily="82" charset="0"/>
              </a:rPr>
              <a:t>Conectando Tudo: Um Exemplo Prático</a:t>
            </a:r>
          </a:p>
        </p:txBody>
      </p:sp>
      <p:sp>
        <p:nvSpPr>
          <p:cNvPr id="8" name="TextBox 7">
            <a:extLst>
              <a:ext uri="{FF2B5EF4-FFF2-40B4-BE49-F238E27FC236}">
                <a16:creationId xmlns:a16="http://schemas.microsoft.com/office/drawing/2014/main" id="{59E38F3B-9B2E-396D-3783-2BA94AB16762}"/>
              </a:ext>
            </a:extLst>
          </p:cNvPr>
          <p:cNvSpPr txBox="1"/>
          <p:nvPr/>
        </p:nvSpPr>
        <p:spPr>
          <a:xfrm>
            <a:off x="2881745" y="2826327"/>
            <a:ext cx="3777669" cy="2554545"/>
          </a:xfrm>
          <a:prstGeom prst="rect">
            <a:avLst/>
          </a:prstGeom>
          <a:noFill/>
        </p:spPr>
        <p:txBody>
          <a:bodyPr wrap="square" rtlCol="0">
            <a:spAutoFit/>
          </a:bodyPr>
          <a:lstStyle/>
          <a:p>
            <a:pPr algn="ctr"/>
            <a:r>
              <a:rPr lang="pt-BR" sz="16000" b="1" dirty="0">
                <a:solidFill>
                  <a:schemeClr val="bg1"/>
                </a:solidFill>
                <a:latin typeface="Harrington" panose="04040505050A02020702" pitchFamily="82" charset="0"/>
              </a:rPr>
              <a:t>04</a:t>
            </a:r>
          </a:p>
        </p:txBody>
      </p:sp>
      <p:sp>
        <p:nvSpPr>
          <p:cNvPr id="9" name="Rectangle 8">
            <a:extLst>
              <a:ext uri="{FF2B5EF4-FFF2-40B4-BE49-F238E27FC236}">
                <a16:creationId xmlns:a16="http://schemas.microsoft.com/office/drawing/2014/main" id="{596415C7-CAFA-AF7E-FEAC-F7EC519A8605}"/>
              </a:ext>
            </a:extLst>
          </p:cNvPr>
          <p:cNvSpPr/>
          <p:nvPr/>
        </p:nvSpPr>
        <p:spPr>
          <a:xfrm>
            <a:off x="318655" y="11639377"/>
            <a:ext cx="8922327" cy="370244"/>
          </a:xfrm>
          <a:prstGeom prst="rect">
            <a:avLst/>
          </a:prstGeom>
          <a:solidFill>
            <a:schemeClr val="tx1">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5579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1569660"/>
          </a:xfrm>
          <a:prstGeom prst="rect">
            <a:avLst/>
          </a:prstGeom>
          <a:noFill/>
        </p:spPr>
        <p:txBody>
          <a:bodyPr wrap="square" rtlCol="0">
            <a:spAutoFit/>
          </a:bodyPr>
          <a:lstStyle/>
          <a:p>
            <a:pPr algn="just"/>
            <a:r>
              <a:rPr lang="pt-BR" sz="3200" b="1" dirty="0"/>
              <a:t>Aqui está um exemplo básico de um contrato inteligente que cria e gerencia tokens representando cupons de desconto.</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13</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64"/>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1323439"/>
          </a:xfrm>
          <a:prstGeom prst="rect">
            <a:avLst/>
          </a:prstGeom>
          <a:noFill/>
        </p:spPr>
        <p:txBody>
          <a:bodyPr wrap="square" rtlCol="0">
            <a:spAutoFit/>
          </a:bodyPr>
          <a:lstStyle/>
          <a:p>
            <a:pPr marL="0" indent="0" algn="ctr">
              <a:buNone/>
            </a:pPr>
            <a:r>
              <a:rPr lang="pt-BR" sz="4000" b="1" dirty="0">
                <a:latin typeface="Algerian" panose="04020705040A02060702" pitchFamily="82" charset="0"/>
              </a:rPr>
              <a:t>Criando um Contrato Inteligente com Chainlink</a:t>
            </a:r>
          </a:p>
        </p:txBody>
      </p:sp>
      <p:pic>
        <p:nvPicPr>
          <p:cNvPr id="8" name="Picture 7">
            <a:extLst>
              <a:ext uri="{FF2B5EF4-FFF2-40B4-BE49-F238E27FC236}">
                <a16:creationId xmlns:a16="http://schemas.microsoft.com/office/drawing/2014/main" id="{B04E483A-248C-4C2F-A71E-5C93C036AC6B}"/>
              </a:ext>
            </a:extLst>
          </p:cNvPr>
          <p:cNvPicPr>
            <a:picLocks noChangeAspect="1"/>
          </p:cNvPicPr>
          <p:nvPr/>
        </p:nvPicPr>
        <p:blipFill>
          <a:blip r:embed="rId4"/>
          <a:stretch>
            <a:fillRect/>
          </a:stretch>
        </p:blipFill>
        <p:spPr>
          <a:xfrm>
            <a:off x="870768" y="4568719"/>
            <a:ext cx="7984934" cy="6134730"/>
          </a:xfrm>
          <a:prstGeom prst="rect">
            <a:avLst/>
          </a:prstGeom>
        </p:spPr>
      </p:pic>
    </p:spTree>
    <p:extLst>
      <p:ext uri="{BB962C8B-B14F-4D97-AF65-F5344CB8AC3E}">
        <p14:creationId xmlns:p14="http://schemas.microsoft.com/office/powerpoint/2010/main" val="1626205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14</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marL="0" indent="0" algn="ctr">
              <a:buNone/>
            </a:pPr>
            <a:r>
              <a:rPr lang="pt-BR" sz="4000" b="1" dirty="0">
                <a:latin typeface="Algerian" panose="04020705040A02060702" pitchFamily="82" charset="0"/>
              </a:rPr>
              <a:t>Definindo as Variáveis</a:t>
            </a:r>
          </a:p>
        </p:txBody>
      </p:sp>
      <p:pic>
        <p:nvPicPr>
          <p:cNvPr id="8" name="Picture 7">
            <a:extLst>
              <a:ext uri="{FF2B5EF4-FFF2-40B4-BE49-F238E27FC236}">
                <a16:creationId xmlns:a16="http://schemas.microsoft.com/office/drawing/2014/main" id="{852FD5BF-EB51-3F84-24A7-DEC7E5A4AFF6}"/>
              </a:ext>
            </a:extLst>
          </p:cNvPr>
          <p:cNvPicPr>
            <a:picLocks noChangeAspect="1"/>
          </p:cNvPicPr>
          <p:nvPr/>
        </p:nvPicPr>
        <p:blipFill>
          <a:blip r:embed="rId4"/>
          <a:stretch>
            <a:fillRect/>
          </a:stretch>
        </p:blipFill>
        <p:spPr>
          <a:xfrm>
            <a:off x="381000" y="2201847"/>
            <a:ext cx="8839200" cy="2857500"/>
          </a:xfrm>
          <a:prstGeom prst="rect">
            <a:avLst/>
          </a:prstGeom>
        </p:spPr>
      </p:pic>
      <p:sp>
        <p:nvSpPr>
          <p:cNvPr id="9" name="TextBox 8">
            <a:extLst>
              <a:ext uri="{FF2B5EF4-FFF2-40B4-BE49-F238E27FC236}">
                <a16:creationId xmlns:a16="http://schemas.microsoft.com/office/drawing/2014/main" id="{C06227AA-283C-2437-A5E5-89E08E4DE68D}"/>
              </a:ext>
            </a:extLst>
          </p:cNvPr>
          <p:cNvSpPr txBox="1"/>
          <p:nvPr/>
        </p:nvSpPr>
        <p:spPr>
          <a:xfrm>
            <a:off x="381000" y="6307582"/>
            <a:ext cx="8839200" cy="3046988"/>
          </a:xfrm>
          <a:prstGeom prst="rect">
            <a:avLst/>
          </a:prstGeom>
          <a:noFill/>
        </p:spPr>
        <p:txBody>
          <a:bodyPr wrap="square" rtlCol="0">
            <a:spAutoFit/>
          </a:bodyPr>
          <a:lstStyle/>
          <a:p>
            <a:pPr marL="285750" indent="-285750">
              <a:buFont typeface="Wingdings" panose="05000000000000000000" pitchFamily="2" charset="2"/>
              <a:buChar char="Ø"/>
            </a:pPr>
            <a:r>
              <a:rPr lang="pt-BR" sz="2400" dirty="0">
                <a:latin typeface="Algerian" panose="04020705040A02060702" pitchFamily="82" charset="0"/>
              </a:rPr>
              <a:t>priceFeed</a:t>
            </a:r>
            <a:r>
              <a:rPr lang="pt-BR" sz="2400" dirty="0"/>
              <a:t>: Interface para o oráculo de preços do Chainlink.</a:t>
            </a:r>
          </a:p>
          <a:p>
            <a:pPr marL="285750" indent="-285750">
              <a:buFont typeface="Wingdings" panose="05000000000000000000" pitchFamily="2" charset="2"/>
              <a:buChar char="Ø"/>
            </a:pPr>
            <a:endParaRPr lang="pt-BR" sz="2400" dirty="0"/>
          </a:p>
          <a:p>
            <a:pPr marL="285750" indent="-285750">
              <a:buFont typeface="Wingdings" panose="05000000000000000000" pitchFamily="2" charset="2"/>
              <a:buChar char="Ø"/>
            </a:pPr>
            <a:r>
              <a:rPr lang="pt-BR" sz="2400" dirty="0">
                <a:latin typeface="Algerian" panose="04020705040A02060702" pitchFamily="82" charset="0"/>
              </a:rPr>
              <a:t>owner</a:t>
            </a:r>
            <a:r>
              <a:rPr lang="pt-BR" sz="2400" dirty="0"/>
              <a:t>: Endereço do proprietário do contrato.</a:t>
            </a:r>
          </a:p>
          <a:p>
            <a:pPr marL="285750" indent="-285750">
              <a:buFont typeface="Wingdings" panose="05000000000000000000" pitchFamily="2" charset="2"/>
              <a:buChar char="Ø"/>
            </a:pPr>
            <a:endParaRPr lang="pt-BR" sz="2400" dirty="0"/>
          </a:p>
          <a:p>
            <a:pPr marL="285750" indent="-285750">
              <a:buFont typeface="Wingdings" panose="05000000000000000000" pitchFamily="2" charset="2"/>
              <a:buChar char="Ø"/>
            </a:pPr>
            <a:r>
              <a:rPr lang="pt-BR" sz="2400" dirty="0">
                <a:latin typeface="Algerian" panose="04020705040A02060702" pitchFamily="82" charset="0"/>
              </a:rPr>
              <a:t>couponValue</a:t>
            </a:r>
            <a:r>
              <a:rPr lang="pt-BR" sz="2400" dirty="0"/>
              <a:t>: Valor do cupom em tokens.</a:t>
            </a:r>
          </a:p>
          <a:p>
            <a:pPr marL="285750" indent="-285750">
              <a:buFont typeface="Wingdings" panose="05000000000000000000" pitchFamily="2" charset="2"/>
              <a:buChar char="Ø"/>
            </a:pPr>
            <a:endParaRPr lang="pt-BR" sz="2400" dirty="0"/>
          </a:p>
          <a:p>
            <a:pPr marL="285750" indent="-285750">
              <a:buFont typeface="Wingdings" panose="05000000000000000000" pitchFamily="2" charset="2"/>
              <a:buChar char="Ø"/>
            </a:pPr>
            <a:r>
              <a:rPr lang="pt-BR" sz="2400" dirty="0">
                <a:latin typeface="Algerian" panose="04020705040A02060702" pitchFamily="82" charset="0"/>
              </a:rPr>
              <a:t>balances</a:t>
            </a:r>
            <a:r>
              <a:rPr lang="pt-BR" sz="2400" dirty="0"/>
              <a:t>: Mapeamento que associa endereços de usuários aos seus saldos de cupons</a:t>
            </a:r>
            <a:r>
              <a:rPr lang="pt-BR" dirty="0"/>
              <a:t>.</a:t>
            </a:r>
          </a:p>
        </p:txBody>
      </p:sp>
    </p:spTree>
    <p:extLst>
      <p:ext uri="{BB962C8B-B14F-4D97-AF65-F5344CB8AC3E}">
        <p14:creationId xmlns:p14="http://schemas.microsoft.com/office/powerpoint/2010/main" val="146875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15</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algn="ctr"/>
            <a:r>
              <a:rPr lang="pt-BR" sz="4000" b="1" dirty="0">
                <a:latin typeface="Algerian" panose="04020705040A02060702" pitchFamily="82" charset="0"/>
              </a:rPr>
              <a:t>Construtor do Contrato</a:t>
            </a:r>
          </a:p>
        </p:txBody>
      </p:sp>
      <p:pic>
        <p:nvPicPr>
          <p:cNvPr id="4" name="Picture 3">
            <a:extLst>
              <a:ext uri="{FF2B5EF4-FFF2-40B4-BE49-F238E27FC236}">
                <a16:creationId xmlns:a16="http://schemas.microsoft.com/office/drawing/2014/main" id="{14B6CF0D-2419-2717-5354-CEB8D885AB74}"/>
              </a:ext>
            </a:extLst>
          </p:cNvPr>
          <p:cNvPicPr>
            <a:picLocks noChangeAspect="1"/>
          </p:cNvPicPr>
          <p:nvPr/>
        </p:nvPicPr>
        <p:blipFill>
          <a:blip r:embed="rId4"/>
          <a:stretch>
            <a:fillRect/>
          </a:stretch>
        </p:blipFill>
        <p:spPr>
          <a:xfrm>
            <a:off x="359490" y="2201847"/>
            <a:ext cx="8839200" cy="3562350"/>
          </a:xfrm>
          <a:prstGeom prst="rect">
            <a:avLst/>
          </a:prstGeom>
        </p:spPr>
      </p:pic>
      <p:sp>
        <p:nvSpPr>
          <p:cNvPr id="7" name="TextBox 6">
            <a:extLst>
              <a:ext uri="{FF2B5EF4-FFF2-40B4-BE49-F238E27FC236}">
                <a16:creationId xmlns:a16="http://schemas.microsoft.com/office/drawing/2014/main" id="{1F1C62F0-F8D0-154B-B375-7D59454C37C7}"/>
              </a:ext>
            </a:extLst>
          </p:cNvPr>
          <p:cNvSpPr txBox="1"/>
          <p:nvPr/>
        </p:nvSpPr>
        <p:spPr>
          <a:xfrm>
            <a:off x="381000" y="6449073"/>
            <a:ext cx="8839200" cy="830997"/>
          </a:xfrm>
          <a:prstGeom prst="rect">
            <a:avLst/>
          </a:prstGeom>
          <a:noFill/>
        </p:spPr>
        <p:txBody>
          <a:bodyPr wrap="square" rtlCol="0">
            <a:spAutoFit/>
          </a:bodyPr>
          <a:lstStyle/>
          <a:p>
            <a:pPr marL="285750" indent="-285750">
              <a:buFont typeface="Wingdings" panose="05000000000000000000" pitchFamily="2" charset="2"/>
              <a:buChar char="Ø"/>
            </a:pPr>
            <a:r>
              <a:rPr lang="pt-BR" sz="2400" dirty="0"/>
              <a:t>Inicializa </a:t>
            </a:r>
            <a:r>
              <a:rPr lang="pt-BR" sz="2400" b="1" i="1" dirty="0">
                <a:latin typeface="Algerian" panose="04020705040A02060702" pitchFamily="82" charset="0"/>
              </a:rPr>
              <a:t>priceFeed</a:t>
            </a:r>
            <a:r>
              <a:rPr lang="pt-BR" sz="2400" dirty="0"/>
              <a:t> com o endereço do oráculo de preços e define o valor do cupom.</a:t>
            </a:r>
          </a:p>
        </p:txBody>
      </p:sp>
    </p:spTree>
    <p:extLst>
      <p:ext uri="{BB962C8B-B14F-4D97-AF65-F5344CB8AC3E}">
        <p14:creationId xmlns:p14="http://schemas.microsoft.com/office/powerpoint/2010/main" val="62682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16</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3" y="100908"/>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1323439"/>
          </a:xfrm>
          <a:prstGeom prst="rect">
            <a:avLst/>
          </a:prstGeom>
          <a:noFill/>
        </p:spPr>
        <p:txBody>
          <a:bodyPr wrap="square" rtlCol="0">
            <a:spAutoFit/>
          </a:bodyPr>
          <a:lstStyle/>
          <a:p>
            <a:pPr algn="ctr"/>
            <a:r>
              <a:rPr lang="pt-BR" sz="4000" b="1" dirty="0">
                <a:latin typeface="Algerian" panose="04020705040A02060702" pitchFamily="82" charset="0"/>
              </a:rPr>
              <a:t>Função para Reivindicar um Cupom</a:t>
            </a:r>
          </a:p>
        </p:txBody>
      </p:sp>
      <p:sp>
        <p:nvSpPr>
          <p:cNvPr id="7" name="TextBox 6">
            <a:extLst>
              <a:ext uri="{FF2B5EF4-FFF2-40B4-BE49-F238E27FC236}">
                <a16:creationId xmlns:a16="http://schemas.microsoft.com/office/drawing/2014/main" id="{1F1C62F0-F8D0-154B-B375-7D59454C37C7}"/>
              </a:ext>
            </a:extLst>
          </p:cNvPr>
          <p:cNvSpPr txBox="1"/>
          <p:nvPr/>
        </p:nvSpPr>
        <p:spPr>
          <a:xfrm>
            <a:off x="381000" y="6449073"/>
            <a:ext cx="8839200" cy="830997"/>
          </a:xfrm>
          <a:prstGeom prst="rect">
            <a:avLst/>
          </a:prstGeom>
          <a:noFill/>
        </p:spPr>
        <p:txBody>
          <a:bodyPr wrap="square" rtlCol="0">
            <a:spAutoFit/>
          </a:bodyPr>
          <a:lstStyle/>
          <a:p>
            <a:pPr marL="285750" indent="-285750">
              <a:buFont typeface="Wingdings" panose="05000000000000000000" pitchFamily="2" charset="2"/>
              <a:buChar char="Ø"/>
            </a:pPr>
            <a:r>
              <a:rPr lang="pt-BR" sz="2400" dirty="0">
                <a:latin typeface="Algerian" panose="04020705040A02060702" pitchFamily="82" charset="0"/>
              </a:rPr>
              <a:t>claimCoupon</a:t>
            </a:r>
            <a:r>
              <a:rPr lang="pt-BR" sz="2400" dirty="0"/>
              <a:t>: Permite que um usuário reivindique um cupom, desde que ainda não tenha reivindicado um.</a:t>
            </a:r>
          </a:p>
        </p:txBody>
      </p:sp>
      <p:pic>
        <p:nvPicPr>
          <p:cNvPr id="3" name="Picture 2">
            <a:extLst>
              <a:ext uri="{FF2B5EF4-FFF2-40B4-BE49-F238E27FC236}">
                <a16:creationId xmlns:a16="http://schemas.microsoft.com/office/drawing/2014/main" id="{64BFBC5F-0D85-0CB3-CA79-0EFE764EEA63}"/>
              </a:ext>
            </a:extLst>
          </p:cNvPr>
          <p:cNvPicPr>
            <a:picLocks noChangeAspect="1"/>
          </p:cNvPicPr>
          <p:nvPr/>
        </p:nvPicPr>
        <p:blipFill>
          <a:blip r:embed="rId4"/>
          <a:stretch>
            <a:fillRect/>
          </a:stretch>
        </p:blipFill>
        <p:spPr>
          <a:xfrm>
            <a:off x="381000" y="2201847"/>
            <a:ext cx="8839200" cy="3219450"/>
          </a:xfrm>
          <a:prstGeom prst="rect">
            <a:avLst/>
          </a:prstGeom>
        </p:spPr>
      </p:pic>
    </p:spTree>
    <p:extLst>
      <p:ext uri="{BB962C8B-B14F-4D97-AF65-F5344CB8AC3E}">
        <p14:creationId xmlns:p14="http://schemas.microsoft.com/office/powerpoint/2010/main" val="85892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a:solidFill>
                  <a:schemeClr val="tx1"/>
                </a:solidFill>
              </a:rPr>
              <a:t>Tokenizando o mundo real – Ezequiel Bastos </a:t>
            </a:r>
            <a:endParaRPr lang="pt-BR" sz="1600" dirty="0">
              <a:solidFill>
                <a:schemeClr val="tx1"/>
              </a:solidFill>
            </a:endParaRP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17</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algn="ctr"/>
            <a:r>
              <a:rPr lang="pt-BR" sz="4000" b="1" dirty="0">
                <a:latin typeface="Impact" panose="020B0806030902050204" pitchFamily="34" charset="0"/>
              </a:rPr>
              <a:t>Função para Reivindicar um Cupom</a:t>
            </a:r>
          </a:p>
        </p:txBody>
      </p:sp>
      <p:sp>
        <p:nvSpPr>
          <p:cNvPr id="7" name="TextBox 6">
            <a:extLst>
              <a:ext uri="{FF2B5EF4-FFF2-40B4-BE49-F238E27FC236}">
                <a16:creationId xmlns:a16="http://schemas.microsoft.com/office/drawing/2014/main" id="{1F1C62F0-F8D0-154B-B375-7D59454C37C7}"/>
              </a:ext>
            </a:extLst>
          </p:cNvPr>
          <p:cNvSpPr txBox="1"/>
          <p:nvPr/>
        </p:nvSpPr>
        <p:spPr>
          <a:xfrm>
            <a:off x="381000" y="6449073"/>
            <a:ext cx="8839200" cy="369332"/>
          </a:xfrm>
          <a:prstGeom prst="rect">
            <a:avLst/>
          </a:prstGeom>
          <a:noFill/>
        </p:spPr>
        <p:txBody>
          <a:bodyPr wrap="square" rtlCol="0">
            <a:spAutoFit/>
          </a:bodyPr>
          <a:lstStyle/>
          <a:p>
            <a:pPr marL="285750" indent="-285750">
              <a:buFont typeface="Wingdings" panose="05000000000000000000" pitchFamily="2" charset="2"/>
              <a:buChar char="Ø"/>
            </a:pPr>
            <a:r>
              <a:rPr lang="pt-BR" dirty="0"/>
              <a:t>getLatestPrice: Obtém o preço mais recente do oráculo do Chainlink.</a:t>
            </a:r>
          </a:p>
        </p:txBody>
      </p:sp>
      <p:pic>
        <p:nvPicPr>
          <p:cNvPr id="4" name="Picture 3">
            <a:extLst>
              <a:ext uri="{FF2B5EF4-FFF2-40B4-BE49-F238E27FC236}">
                <a16:creationId xmlns:a16="http://schemas.microsoft.com/office/drawing/2014/main" id="{F60CEDDB-04A9-81F0-9605-BA70998D8EA1}"/>
              </a:ext>
            </a:extLst>
          </p:cNvPr>
          <p:cNvPicPr>
            <a:picLocks noChangeAspect="1"/>
          </p:cNvPicPr>
          <p:nvPr/>
        </p:nvPicPr>
        <p:blipFill>
          <a:blip r:embed="rId4"/>
          <a:stretch>
            <a:fillRect/>
          </a:stretch>
        </p:blipFill>
        <p:spPr>
          <a:xfrm>
            <a:off x="381000" y="1911826"/>
            <a:ext cx="8839200" cy="3219450"/>
          </a:xfrm>
          <a:prstGeom prst="rect">
            <a:avLst/>
          </a:prstGeom>
        </p:spPr>
      </p:pic>
    </p:spTree>
    <p:extLst>
      <p:ext uri="{BB962C8B-B14F-4D97-AF65-F5344CB8AC3E}">
        <p14:creationId xmlns:p14="http://schemas.microsoft.com/office/powerpoint/2010/main" val="900981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18</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algn="ctr"/>
            <a:r>
              <a:rPr lang="pt-BR" sz="4000" b="1" dirty="0">
                <a:latin typeface="Algerian" panose="04020705040A02060702" pitchFamily="82" charset="0"/>
              </a:rPr>
              <a:t>Conclusão</a:t>
            </a:r>
          </a:p>
        </p:txBody>
      </p:sp>
      <p:sp>
        <p:nvSpPr>
          <p:cNvPr id="7" name="TextBox 6">
            <a:extLst>
              <a:ext uri="{FF2B5EF4-FFF2-40B4-BE49-F238E27FC236}">
                <a16:creationId xmlns:a16="http://schemas.microsoft.com/office/drawing/2014/main" id="{1F1C62F0-F8D0-154B-B375-7D59454C37C7}"/>
              </a:ext>
            </a:extLst>
          </p:cNvPr>
          <p:cNvSpPr txBox="1"/>
          <p:nvPr/>
        </p:nvSpPr>
        <p:spPr>
          <a:xfrm>
            <a:off x="499534" y="2224858"/>
            <a:ext cx="8839200" cy="3416320"/>
          </a:xfrm>
          <a:prstGeom prst="rect">
            <a:avLst/>
          </a:prstGeom>
          <a:noFill/>
        </p:spPr>
        <p:txBody>
          <a:bodyPr wrap="square" rtlCol="0">
            <a:spAutoFit/>
          </a:bodyPr>
          <a:lstStyle/>
          <a:p>
            <a:r>
              <a:rPr lang="pt-BR" sz="2400" dirty="0"/>
              <a:t>Neste eBook, exploramos a tokenização e os oráculos do Chainlink através da lente do filme "Matrix". </a:t>
            </a:r>
          </a:p>
          <a:p>
            <a:endParaRPr lang="pt-BR" sz="2400" dirty="0"/>
          </a:p>
          <a:p>
            <a:r>
              <a:rPr lang="pt-BR" sz="2400" dirty="0"/>
              <a:t>Vimos como a tokenização transforma ativos reais em tokens digitais, como contratos inteligentes automatizam acordos, e como oráculos como Chainlink conectam dados do mundo real à blockchain. </a:t>
            </a:r>
          </a:p>
          <a:p>
            <a:endParaRPr lang="pt-BR" sz="2400" dirty="0"/>
          </a:p>
          <a:p>
            <a:r>
              <a:rPr lang="pt-BR" sz="2400" dirty="0"/>
              <a:t>Agora, você está preparado para explorar a Matrix da blockchain e utilizar essas tecnologias para criar soluções inovadoras.</a:t>
            </a:r>
          </a:p>
        </p:txBody>
      </p:sp>
    </p:spTree>
    <p:extLst>
      <p:ext uri="{BB962C8B-B14F-4D97-AF65-F5344CB8AC3E}">
        <p14:creationId xmlns:p14="http://schemas.microsoft.com/office/powerpoint/2010/main" val="413791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19</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algn="ctr"/>
            <a:r>
              <a:rPr lang="pt-BR" sz="4000" b="1" dirty="0">
                <a:latin typeface="Algerian" panose="04020705040A02060702" pitchFamily="82" charset="0"/>
              </a:rPr>
              <a:t>Agradecimentos</a:t>
            </a:r>
          </a:p>
        </p:txBody>
      </p:sp>
      <p:sp>
        <p:nvSpPr>
          <p:cNvPr id="7" name="TextBox 6">
            <a:extLst>
              <a:ext uri="{FF2B5EF4-FFF2-40B4-BE49-F238E27FC236}">
                <a16:creationId xmlns:a16="http://schemas.microsoft.com/office/drawing/2014/main" id="{1F1C62F0-F8D0-154B-B375-7D59454C37C7}"/>
              </a:ext>
            </a:extLst>
          </p:cNvPr>
          <p:cNvSpPr txBox="1"/>
          <p:nvPr/>
        </p:nvSpPr>
        <p:spPr>
          <a:xfrm>
            <a:off x="499534" y="2224858"/>
            <a:ext cx="8839200" cy="5262979"/>
          </a:xfrm>
          <a:prstGeom prst="rect">
            <a:avLst/>
          </a:prstGeom>
          <a:noFill/>
        </p:spPr>
        <p:txBody>
          <a:bodyPr wrap="square" rtlCol="0">
            <a:spAutoFit/>
          </a:bodyPr>
          <a:lstStyle/>
          <a:p>
            <a:r>
              <a:rPr lang="pt-BR" sz="2400" dirty="0"/>
              <a:t>Gostaria de expressar minha profunda gratidão à Digital Innovation One (DIO) e ao Santander por tornarem este projeto possível.Digital Innovation One (DIO)A DIO oferece oportunidades incríveis de aprendizado e desenvolvimento em tecnologia.</a:t>
            </a:r>
          </a:p>
          <a:p>
            <a:endParaRPr lang="pt-BR" sz="2400" dirty="0"/>
          </a:p>
          <a:p>
            <a:r>
              <a:rPr lang="pt-BR" sz="2400" dirty="0"/>
              <a:t> Agradeço pela oportunidade de participar desta jornada educacional e pelo apoio na criação deste eBook.SantanderAgradeço ao Santander pelo apoio e investimento na educação tecnológica. Seu patrocínio foi essencial para a realização deste projeto.</a:t>
            </a:r>
          </a:p>
          <a:p>
            <a:endParaRPr lang="pt-BR" sz="2400" dirty="0"/>
          </a:p>
          <a:p>
            <a:r>
              <a:rPr lang="pt-BR" sz="2400" dirty="0"/>
              <a:t>Este eBook é resultado do meu esforço e dedicação. Espero que seja uma fonte valiosa de conhecimento sobre tokenização e contratos inteligentes. Agradeço a todos os leitores e desejo sucesso em suas jornadas de aprendizado.</a:t>
            </a:r>
          </a:p>
        </p:txBody>
      </p:sp>
    </p:spTree>
    <p:extLst>
      <p:ext uri="{BB962C8B-B14F-4D97-AF65-F5344CB8AC3E}">
        <p14:creationId xmlns:p14="http://schemas.microsoft.com/office/powerpoint/2010/main" val="262767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7" y="2987423"/>
            <a:ext cx="7816645" cy="2677656"/>
          </a:xfrm>
          <a:prstGeom prst="rect">
            <a:avLst/>
          </a:prstGeom>
          <a:noFill/>
        </p:spPr>
        <p:txBody>
          <a:bodyPr wrap="square" rtlCol="0">
            <a:spAutoFit/>
          </a:bodyPr>
          <a:lstStyle/>
          <a:p>
            <a:pPr algn="just"/>
            <a:r>
              <a:rPr lang="pt-BR" sz="2400" dirty="0"/>
              <a:t>Bem-vindo à jornada para entender a tokenização na Matrix. Este eBook vai guiá-lo através dos conceitos de tokenização e contratos inteligentes, utilizando o filme "Matrix" como analogia para tornar tudo mais fácil de entender. Vamos mergulhar nesse mundo digital, onde dados são transformados em tokens e contratos inteligentes são executados automaticamente.</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9751" cy="1369751"/>
          </a:xfrm>
          <a:prstGeom prst="rect">
            <a:avLst/>
          </a:prstGeom>
        </p:spPr>
      </p:pic>
      <p:pic>
        <p:nvPicPr>
          <p:cNvPr id="15" name="Picture 14">
            <a:extLst>
              <a:ext uri="{FF2B5EF4-FFF2-40B4-BE49-F238E27FC236}">
                <a16:creationId xmlns:a16="http://schemas.microsoft.com/office/drawing/2014/main" id="{C821427B-16D0-9DFF-5987-48B30CB2E542}"/>
              </a:ext>
            </a:extLst>
          </p:cNvPr>
          <p:cNvPicPr>
            <a:picLocks noChangeAspect="1"/>
          </p:cNvPicPr>
          <p:nvPr/>
        </p:nvPicPr>
        <p:blipFill>
          <a:blip r:embed="rId3"/>
          <a:stretch>
            <a:fillRect/>
          </a:stretch>
        </p:blipFill>
        <p:spPr>
          <a:xfrm>
            <a:off x="2115249" y="8209559"/>
            <a:ext cx="5730779" cy="3209236"/>
          </a:xfrm>
          <a:prstGeom prst="rect">
            <a:avLst/>
          </a:prstGeom>
        </p:spPr>
      </p:pic>
      <p:sp>
        <p:nvSpPr>
          <p:cNvPr id="5" name="titulo_componente">
            <a:extLst>
              <a:ext uri="{FF2B5EF4-FFF2-40B4-BE49-F238E27FC236}">
                <a16:creationId xmlns:a16="http://schemas.microsoft.com/office/drawing/2014/main" id="{A99AE366-5C19-4EC0-E6F5-F0153A5C4AC4}"/>
              </a:ext>
            </a:extLst>
          </p:cNvPr>
          <p:cNvSpPr txBox="1"/>
          <p:nvPr/>
        </p:nvSpPr>
        <p:spPr>
          <a:xfrm>
            <a:off x="892277" y="923098"/>
            <a:ext cx="7816645" cy="707886"/>
          </a:xfrm>
          <a:prstGeom prst="rect">
            <a:avLst/>
          </a:prstGeom>
          <a:noFill/>
        </p:spPr>
        <p:txBody>
          <a:bodyPr wrap="square" rtlCol="0">
            <a:spAutoFit/>
          </a:bodyPr>
          <a:lstStyle/>
          <a:p>
            <a:pPr algn="ctr"/>
            <a:r>
              <a:rPr lang="pt-BR" sz="4000" dirty="0">
                <a:latin typeface="Algerian" panose="04020705040A02060702" pitchFamily="82" charset="0"/>
              </a:rPr>
              <a:t>Introdução á tokenização</a:t>
            </a:r>
          </a:p>
        </p:txBody>
      </p:sp>
    </p:spTree>
    <p:extLst>
      <p:ext uri="{BB962C8B-B14F-4D97-AF65-F5344CB8AC3E}">
        <p14:creationId xmlns:p14="http://schemas.microsoft.com/office/powerpoint/2010/main" val="423308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16A2E5-C752-41BB-8E5B-D78A4A10262D}"/>
              </a:ext>
            </a:extLst>
          </p:cNvPr>
          <p:cNvSpPr/>
          <p:nvPr/>
        </p:nvSpPr>
        <p:spPr>
          <a:xfrm>
            <a:off x="0" y="0"/>
            <a:ext cx="9601200" cy="12801600"/>
          </a:xfrm>
          <a:prstGeom prst="rect">
            <a:avLst/>
          </a:prstGeom>
          <a:solidFill>
            <a:srgbClr val="113A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990B341A-1348-B0BA-1152-D70565B26965}"/>
              </a:ext>
            </a:extLst>
          </p:cNvPr>
          <p:cNvSpPr txBox="1"/>
          <p:nvPr/>
        </p:nvSpPr>
        <p:spPr>
          <a:xfrm>
            <a:off x="318655" y="6628749"/>
            <a:ext cx="8922327" cy="954107"/>
          </a:xfrm>
          <a:prstGeom prst="rect">
            <a:avLst/>
          </a:prstGeom>
          <a:noFill/>
        </p:spPr>
        <p:txBody>
          <a:bodyPr wrap="square" rtlCol="0">
            <a:spAutoFit/>
          </a:bodyPr>
          <a:lstStyle/>
          <a:p>
            <a:pPr algn="ctr"/>
            <a:r>
              <a:rPr lang="pt-BR" sz="5600" dirty="0">
                <a:solidFill>
                  <a:schemeClr val="bg1"/>
                </a:solidFill>
                <a:latin typeface="Harrington" panose="04040505050A02020702" pitchFamily="82" charset="0"/>
              </a:rPr>
              <a:t>O que é Tokenização? </a:t>
            </a:r>
          </a:p>
        </p:txBody>
      </p:sp>
      <p:sp>
        <p:nvSpPr>
          <p:cNvPr id="8" name="TextBox 7">
            <a:extLst>
              <a:ext uri="{FF2B5EF4-FFF2-40B4-BE49-F238E27FC236}">
                <a16:creationId xmlns:a16="http://schemas.microsoft.com/office/drawing/2014/main" id="{59E38F3B-9B2E-396D-3783-2BA94AB16762}"/>
              </a:ext>
            </a:extLst>
          </p:cNvPr>
          <p:cNvSpPr txBox="1"/>
          <p:nvPr/>
        </p:nvSpPr>
        <p:spPr>
          <a:xfrm>
            <a:off x="2881745" y="2826327"/>
            <a:ext cx="3777669" cy="2554545"/>
          </a:xfrm>
          <a:prstGeom prst="rect">
            <a:avLst/>
          </a:prstGeom>
          <a:noFill/>
        </p:spPr>
        <p:txBody>
          <a:bodyPr wrap="square" rtlCol="0">
            <a:spAutoFit/>
          </a:bodyPr>
          <a:lstStyle/>
          <a:p>
            <a:pPr algn="ctr"/>
            <a:r>
              <a:rPr lang="pt-BR" sz="16000" b="1" dirty="0">
                <a:solidFill>
                  <a:schemeClr val="bg1"/>
                </a:solidFill>
                <a:latin typeface="Harrington" panose="04040505050A02020702" pitchFamily="82" charset="0"/>
              </a:rPr>
              <a:t>01</a:t>
            </a:r>
          </a:p>
        </p:txBody>
      </p:sp>
      <p:sp>
        <p:nvSpPr>
          <p:cNvPr id="9" name="Rectangle 8">
            <a:extLst>
              <a:ext uri="{FF2B5EF4-FFF2-40B4-BE49-F238E27FC236}">
                <a16:creationId xmlns:a16="http://schemas.microsoft.com/office/drawing/2014/main" id="{596415C7-CAFA-AF7E-FEAC-F7EC519A8605}"/>
              </a:ext>
            </a:extLst>
          </p:cNvPr>
          <p:cNvSpPr/>
          <p:nvPr/>
        </p:nvSpPr>
        <p:spPr>
          <a:xfrm>
            <a:off x="318655" y="7836956"/>
            <a:ext cx="8922327" cy="370244"/>
          </a:xfrm>
          <a:prstGeom prst="rect">
            <a:avLst/>
          </a:prstGeom>
          <a:solidFill>
            <a:schemeClr val="tx1">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2218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5262979"/>
          </a:xfrm>
          <a:prstGeom prst="rect">
            <a:avLst/>
          </a:prstGeom>
          <a:noFill/>
        </p:spPr>
        <p:txBody>
          <a:bodyPr wrap="square" rtlCol="0">
            <a:spAutoFit/>
          </a:bodyPr>
          <a:lstStyle/>
          <a:p>
            <a:pPr algn="just"/>
            <a:r>
              <a:rPr lang="pt-BR" sz="2400" dirty="0"/>
              <a:t>Imagine que você está na Matrix, um mundo digital onde tudo é codificado em dados. Na nossa realidade, a tokenização é o processo de converter direitos de um ativo real em um token digital que pode ser gerenciado, transferido e negociado em uma blockchain. Esses tokens representam propriedades, valores ou direitos de algo no mundo real.</a:t>
            </a:r>
          </a:p>
          <a:p>
            <a:pPr algn="just"/>
            <a:endParaRPr lang="pt-BR" sz="2400" dirty="0"/>
          </a:p>
          <a:p>
            <a:pPr algn="just"/>
            <a:endParaRPr lang="pt-BR" sz="2400" dirty="0"/>
          </a:p>
          <a:p>
            <a:pPr algn="just"/>
            <a:endParaRPr lang="pt-BR" sz="2400" dirty="0"/>
          </a:p>
          <a:p>
            <a:pPr algn="just"/>
            <a:r>
              <a:rPr lang="pt-BR" sz="2400" dirty="0"/>
              <a:t>Na Matrix, Neo descobre um mundo totalmente novo, além do que ele conhecia. De forma similar, a tokenização de ativos revela um novo paradigma no mundo dos investimentos, onde qualquer ativo físico pode ser transformado em um token digital e negociado globalmente.</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4</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231"/>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algn="ctr"/>
            <a:r>
              <a:rPr lang="pt-BR" sz="4000" b="1" dirty="0">
                <a:latin typeface="Algerian" panose="04020705040A02060702" pitchFamily="82" charset="0"/>
              </a:rPr>
              <a:t> A Matrix da Tokenização </a:t>
            </a:r>
          </a:p>
        </p:txBody>
      </p:sp>
    </p:spTree>
    <p:extLst>
      <p:ext uri="{BB962C8B-B14F-4D97-AF65-F5344CB8AC3E}">
        <p14:creationId xmlns:p14="http://schemas.microsoft.com/office/powerpoint/2010/main" val="148573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6001643"/>
          </a:xfrm>
          <a:prstGeom prst="rect">
            <a:avLst/>
          </a:prstGeom>
          <a:noFill/>
        </p:spPr>
        <p:txBody>
          <a:bodyPr wrap="square" rtlCol="0">
            <a:spAutoFit/>
          </a:bodyPr>
          <a:lstStyle/>
          <a:p>
            <a:pPr algn="just"/>
            <a:r>
              <a:rPr lang="pt-BR" sz="2400" dirty="0"/>
              <a:t>Na Matrix, tudo é código. Da mesma forma, a tokenização converte ativos tangíveis em dados. Por exemplo, pense em uma casa. Na tokenização, essa casa pode ser representada como um token na blockchain. Esse token pode ser transferido de uma pessoa para outra, facilitando a venda, compra e gerenciamento desse ativo.</a:t>
            </a:r>
          </a:p>
          <a:p>
            <a:pPr algn="just"/>
            <a:endParaRPr lang="pt-BR" sz="2400" dirty="0"/>
          </a:p>
          <a:p>
            <a:pPr algn="just"/>
            <a:endParaRPr lang="pt-BR" sz="2400" dirty="0"/>
          </a:p>
          <a:p>
            <a:pPr algn="just"/>
            <a:endParaRPr lang="pt-BR" sz="2400" dirty="0"/>
          </a:p>
          <a:p>
            <a:pPr algn="just"/>
            <a:r>
              <a:rPr lang="pt-BR" sz="2400" dirty="0"/>
              <a:t>No filme "Matrix", Neo descobre que o mundo que ele conhece é, na verdade, uma simulação digital. Ele pode manipular essa simulação porque entende que tudo é código. Na blockchain, a tokenização permite que manipulemos ativos do mundo real como dados digitais. Os tokens são como os "códigos" da Matrix, representando qualquer coisa que possamos imaginar e gerenciar digitalmente.</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5</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1323439"/>
          </a:xfrm>
          <a:prstGeom prst="rect">
            <a:avLst/>
          </a:prstGeom>
          <a:noFill/>
        </p:spPr>
        <p:txBody>
          <a:bodyPr wrap="square" rtlCol="0">
            <a:spAutoFit/>
          </a:bodyPr>
          <a:lstStyle/>
          <a:p>
            <a:pPr algn="ctr"/>
            <a:r>
              <a:rPr lang="pt-BR" sz="4000" b="1" dirty="0">
                <a:latin typeface="Algerian" panose="04020705040A02060702" pitchFamily="82" charset="0"/>
              </a:rPr>
              <a:t>Como Funciona a Tokenização?</a:t>
            </a:r>
          </a:p>
        </p:txBody>
      </p:sp>
    </p:spTree>
    <p:extLst>
      <p:ext uri="{BB962C8B-B14F-4D97-AF65-F5344CB8AC3E}">
        <p14:creationId xmlns:p14="http://schemas.microsoft.com/office/powerpoint/2010/main" val="417168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16A2E5-C752-41BB-8E5B-D78A4A10262D}"/>
              </a:ext>
            </a:extLst>
          </p:cNvPr>
          <p:cNvSpPr/>
          <p:nvPr/>
        </p:nvSpPr>
        <p:spPr>
          <a:xfrm>
            <a:off x="0" y="0"/>
            <a:ext cx="9601200" cy="12801600"/>
          </a:xfrm>
          <a:prstGeom prst="rect">
            <a:avLst/>
          </a:prstGeom>
          <a:solidFill>
            <a:srgbClr val="113A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Box 6">
            <a:extLst>
              <a:ext uri="{FF2B5EF4-FFF2-40B4-BE49-F238E27FC236}">
                <a16:creationId xmlns:a16="http://schemas.microsoft.com/office/drawing/2014/main" id="{990B341A-1348-B0BA-1152-D70565B26965}"/>
              </a:ext>
            </a:extLst>
          </p:cNvPr>
          <p:cNvSpPr txBox="1"/>
          <p:nvPr/>
        </p:nvSpPr>
        <p:spPr>
          <a:xfrm>
            <a:off x="335425" y="5700973"/>
            <a:ext cx="8922327" cy="1815882"/>
          </a:xfrm>
          <a:prstGeom prst="rect">
            <a:avLst/>
          </a:prstGeom>
          <a:noFill/>
        </p:spPr>
        <p:txBody>
          <a:bodyPr wrap="square" rtlCol="0">
            <a:spAutoFit/>
          </a:bodyPr>
          <a:lstStyle/>
          <a:p>
            <a:pPr algn="ctr"/>
            <a:r>
              <a:rPr lang="pt-BR" sz="5600" dirty="0">
                <a:solidFill>
                  <a:schemeClr val="bg1"/>
                </a:solidFill>
                <a:latin typeface="Harrington" panose="04040505050A02020702" pitchFamily="82" charset="0"/>
              </a:rPr>
              <a:t>Explorando a Matrix: Contratos Inteligentes</a:t>
            </a:r>
          </a:p>
        </p:txBody>
      </p:sp>
      <p:sp>
        <p:nvSpPr>
          <p:cNvPr id="8" name="TextBox 7">
            <a:extLst>
              <a:ext uri="{FF2B5EF4-FFF2-40B4-BE49-F238E27FC236}">
                <a16:creationId xmlns:a16="http://schemas.microsoft.com/office/drawing/2014/main" id="{59E38F3B-9B2E-396D-3783-2BA94AB16762}"/>
              </a:ext>
            </a:extLst>
          </p:cNvPr>
          <p:cNvSpPr txBox="1"/>
          <p:nvPr/>
        </p:nvSpPr>
        <p:spPr>
          <a:xfrm>
            <a:off x="2881745" y="2826327"/>
            <a:ext cx="3777669" cy="2554545"/>
          </a:xfrm>
          <a:prstGeom prst="rect">
            <a:avLst/>
          </a:prstGeom>
          <a:noFill/>
        </p:spPr>
        <p:txBody>
          <a:bodyPr wrap="square" rtlCol="0">
            <a:spAutoFit/>
          </a:bodyPr>
          <a:lstStyle/>
          <a:p>
            <a:pPr algn="ctr"/>
            <a:r>
              <a:rPr lang="pt-BR" sz="16000" b="1" dirty="0">
                <a:solidFill>
                  <a:schemeClr val="bg1"/>
                </a:solidFill>
                <a:latin typeface="Harrington" panose="04040505050A02020702" pitchFamily="82" charset="0"/>
              </a:rPr>
              <a:t>02</a:t>
            </a:r>
          </a:p>
        </p:txBody>
      </p:sp>
      <p:sp>
        <p:nvSpPr>
          <p:cNvPr id="9" name="Rectangle 8">
            <a:extLst>
              <a:ext uri="{FF2B5EF4-FFF2-40B4-BE49-F238E27FC236}">
                <a16:creationId xmlns:a16="http://schemas.microsoft.com/office/drawing/2014/main" id="{596415C7-CAFA-AF7E-FEAC-F7EC519A8605}"/>
              </a:ext>
            </a:extLst>
          </p:cNvPr>
          <p:cNvSpPr/>
          <p:nvPr/>
        </p:nvSpPr>
        <p:spPr>
          <a:xfrm>
            <a:off x="318655" y="7836956"/>
            <a:ext cx="8922327" cy="370244"/>
          </a:xfrm>
          <a:prstGeom prst="rect">
            <a:avLst/>
          </a:prstGeom>
          <a:solidFill>
            <a:schemeClr val="tx1">
              <a:lumMod val="75000"/>
              <a:lumOff val="2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2942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5632311"/>
          </a:xfrm>
          <a:prstGeom prst="rect">
            <a:avLst/>
          </a:prstGeom>
          <a:noFill/>
        </p:spPr>
        <p:txBody>
          <a:bodyPr wrap="square" rtlCol="0">
            <a:spAutoFit/>
          </a:bodyPr>
          <a:lstStyle/>
          <a:p>
            <a:pPr algn="just"/>
            <a:r>
              <a:rPr lang="pt-BR" sz="2400" dirty="0"/>
              <a:t>Os contratos inteligentes são programas que executam automaticamente ações pré-definidas quando certas condições são atendidas. Eles são como os códigos que governam a Matrix, garantindo que as regras sejam seguidas sem a necessidade de intermediários.</a:t>
            </a:r>
          </a:p>
          <a:p>
            <a:pPr algn="just"/>
            <a:endParaRPr lang="pt-BR" sz="2400" dirty="0"/>
          </a:p>
          <a:p>
            <a:pPr algn="just"/>
            <a:endParaRPr lang="pt-BR" sz="2400" dirty="0"/>
          </a:p>
          <a:p>
            <a:pPr algn="just"/>
            <a:endParaRPr lang="pt-BR" sz="2400" dirty="0"/>
          </a:p>
          <a:p>
            <a:pPr algn="just"/>
            <a:endParaRPr lang="pt-BR" sz="2400" dirty="0"/>
          </a:p>
          <a:p>
            <a:pPr algn="just"/>
            <a:r>
              <a:rPr lang="pt-BR" sz="2400" dirty="0"/>
              <a:t>Assim como Neo interage com diferentes programas na Matrix, os contratos inteligentes interagem com a blockchain para executar suas funções. Eles são escritos em linguagens de programação específicas, como Solidity para o Ethereum, e são implantados na blockchain, onde se tornam imutáveis e transparentes.</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7</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1323439"/>
          </a:xfrm>
          <a:prstGeom prst="rect">
            <a:avLst/>
          </a:prstGeom>
          <a:noFill/>
        </p:spPr>
        <p:txBody>
          <a:bodyPr wrap="square" rtlCol="0">
            <a:spAutoFit/>
          </a:bodyPr>
          <a:lstStyle/>
          <a:p>
            <a:pPr algn="ctr"/>
            <a:r>
              <a:rPr lang="pt-BR" sz="4000" b="1" dirty="0">
                <a:latin typeface="Algerian" panose="04020705040A02060702" pitchFamily="82" charset="0"/>
              </a:rPr>
              <a:t>O que são Contratos Inteligentes?</a:t>
            </a:r>
          </a:p>
        </p:txBody>
      </p:sp>
    </p:spTree>
    <p:extLst>
      <p:ext uri="{BB962C8B-B14F-4D97-AF65-F5344CB8AC3E}">
        <p14:creationId xmlns:p14="http://schemas.microsoft.com/office/powerpoint/2010/main" val="226609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92277" y="2965192"/>
            <a:ext cx="7816645" cy="7478970"/>
          </a:xfrm>
          <a:prstGeom prst="rect">
            <a:avLst/>
          </a:prstGeom>
          <a:noFill/>
        </p:spPr>
        <p:txBody>
          <a:bodyPr wrap="square" rtlCol="0">
            <a:spAutoFit/>
          </a:bodyPr>
          <a:lstStyle/>
          <a:p>
            <a:pPr algn="ctr"/>
            <a:r>
              <a:rPr lang="pt-BR" sz="2400" b="1" dirty="0"/>
              <a:t>Automação</a:t>
            </a:r>
          </a:p>
          <a:p>
            <a:endParaRPr lang="pt-BR" sz="2400" b="1" dirty="0"/>
          </a:p>
          <a:p>
            <a:r>
              <a:rPr lang="pt-BR" sz="2400" dirty="0"/>
              <a:t>Na Matrix, os agentes são programas autônomos que executam suas tarefas sem intervenção humana. Os contratos inteligentes funcionam da mesma maneira, automatizando processos que normalmente requereriam supervisão manual.</a:t>
            </a:r>
          </a:p>
          <a:p>
            <a:endParaRPr lang="pt-BR" sz="2400" dirty="0"/>
          </a:p>
          <a:p>
            <a:pPr algn="ctr"/>
            <a:r>
              <a:rPr lang="pt-BR" sz="2400" b="1" dirty="0"/>
              <a:t>Transparência</a:t>
            </a:r>
          </a:p>
          <a:p>
            <a:pPr algn="ctr"/>
            <a:endParaRPr lang="pt-BR" sz="2400" b="1" dirty="0"/>
          </a:p>
          <a:p>
            <a:r>
              <a:rPr lang="pt-BR" sz="2400" dirty="0"/>
              <a:t>Como o código dos contratos inteligentes é público e imutável na blockchain, todos os participantes podem verificar as regras e condições. Isso aumenta a confiança e reduz a necessidade de auditorias externas.</a:t>
            </a:r>
          </a:p>
          <a:p>
            <a:endParaRPr lang="pt-BR" sz="2400" dirty="0"/>
          </a:p>
          <a:p>
            <a:pPr algn="ctr"/>
            <a:r>
              <a:rPr lang="pt-BR" sz="2400" b="1" dirty="0"/>
              <a:t>Segurança</a:t>
            </a:r>
          </a:p>
          <a:p>
            <a:pPr algn="ctr"/>
            <a:endParaRPr lang="pt-BR" sz="2400" b="1" dirty="0"/>
          </a:p>
          <a:p>
            <a:r>
              <a:rPr lang="pt-BR" sz="2400" dirty="0"/>
              <a:t>Assim como a segurança da Matrix é garantida pela robustez do código, os contratos inteligentes são protegidos pela criptografia da blockchain, tornando-os extremamente difíceis de hackear ou manipular.</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8</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707886"/>
          </a:xfrm>
          <a:prstGeom prst="rect">
            <a:avLst/>
          </a:prstGeom>
          <a:noFill/>
        </p:spPr>
        <p:txBody>
          <a:bodyPr wrap="square" rtlCol="0">
            <a:spAutoFit/>
          </a:bodyPr>
          <a:lstStyle/>
          <a:p>
            <a:pPr algn="ctr"/>
            <a:r>
              <a:rPr lang="pt-BR" sz="4000" b="1" dirty="0">
                <a:latin typeface="Algerian" panose="04020705040A02060702" pitchFamily="82" charset="0"/>
              </a:rPr>
              <a:t>Vantagens </a:t>
            </a:r>
          </a:p>
        </p:txBody>
      </p:sp>
    </p:spTree>
    <p:extLst>
      <p:ext uri="{BB962C8B-B14F-4D97-AF65-F5344CB8AC3E}">
        <p14:creationId xmlns:p14="http://schemas.microsoft.com/office/powerpoint/2010/main" val="18962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92277" y="2965192"/>
            <a:ext cx="7816645" cy="8217634"/>
          </a:xfrm>
          <a:prstGeom prst="rect">
            <a:avLst/>
          </a:prstGeom>
          <a:noFill/>
        </p:spPr>
        <p:txBody>
          <a:bodyPr wrap="square" rtlCol="0">
            <a:spAutoFit/>
          </a:bodyPr>
          <a:lstStyle/>
          <a:p>
            <a:pPr algn="ctr"/>
            <a:r>
              <a:rPr lang="pt-BR" sz="2400" b="1" dirty="0"/>
              <a:t>Finanças Descentralizadas (DeFi)</a:t>
            </a:r>
          </a:p>
          <a:p>
            <a:pPr algn="ctr"/>
            <a:endParaRPr lang="pt-BR" sz="2400" dirty="0"/>
          </a:p>
          <a:p>
            <a:pPr algn="ctr"/>
            <a:r>
              <a:rPr lang="pt-BR" sz="2400" dirty="0"/>
              <a:t>Na Matrix, as transferências de informações são instantâneas e seguras. Os contratos inteligentes permitem a criação de sistemas financeiros descentralizados, onde empréstimos, trocas e investimentos podem ser feitos de maneira segura e transparente.</a:t>
            </a:r>
          </a:p>
          <a:p>
            <a:pPr algn="ctr"/>
            <a:endParaRPr lang="pt-BR" sz="2400" dirty="0"/>
          </a:p>
          <a:p>
            <a:pPr algn="ctr"/>
            <a:r>
              <a:rPr lang="pt-BR" sz="2400" b="1" dirty="0"/>
              <a:t>Cadeias de Suprimentos</a:t>
            </a:r>
          </a:p>
          <a:p>
            <a:pPr algn="ctr"/>
            <a:endParaRPr lang="pt-BR" sz="2400" dirty="0"/>
          </a:p>
          <a:p>
            <a:pPr algn="ctr"/>
            <a:r>
              <a:rPr lang="pt-BR" sz="2400" dirty="0"/>
              <a:t>Imagine um agente da Matrix rastreando cada movimento de um pacote. Os contratos inteligentes podem automatizar e verificar cada etapa de uma cadeia de suprimentos, garantindo a autenticidade e a procedência dos produtos.</a:t>
            </a:r>
          </a:p>
          <a:p>
            <a:pPr algn="ctr"/>
            <a:endParaRPr lang="pt-BR" sz="2400" dirty="0"/>
          </a:p>
          <a:p>
            <a:pPr algn="ctr"/>
            <a:r>
              <a:rPr lang="pt-BR" sz="2400" b="1" dirty="0"/>
              <a:t>Governança</a:t>
            </a:r>
          </a:p>
          <a:p>
            <a:pPr algn="ctr"/>
            <a:endParaRPr lang="pt-BR" sz="2400" dirty="0"/>
          </a:p>
          <a:p>
            <a:pPr algn="ctr"/>
            <a:r>
              <a:rPr lang="pt-BR" sz="2400" dirty="0"/>
              <a:t>Na Matrix, as decisões são tomadas de maneira programada. Os contratos inteligentes podem ser usados para criar sistemas de votação e governança transparentes e justos, onde cada voto é registrado de maneira segura na blockchain.</a:t>
            </a:r>
          </a:p>
        </p:txBody>
      </p:sp>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a:xfrm>
            <a:off x="2840026" y="11865189"/>
            <a:ext cx="3878128" cy="681567"/>
          </a:xfrm>
        </p:spPr>
        <p:txBody>
          <a:bodyPr/>
          <a:lstStyle/>
          <a:p>
            <a:r>
              <a:rPr lang="pt-BR" sz="1600" dirty="0">
                <a:solidFill>
                  <a:schemeClr val="tx1"/>
                </a:solidFill>
                <a:latin typeface="Algerian" panose="04020705040A02060702" pitchFamily="82" charset="0"/>
              </a:rPr>
              <a:t>Oraculos da Tokenização – Ezequiel Bastos</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9</a:t>
            </a:fld>
            <a:endParaRPr lang="pt-BR" dirty="0"/>
          </a:p>
        </p:txBody>
      </p:sp>
      <p:pic>
        <p:nvPicPr>
          <p:cNvPr id="13" name="Picture 12">
            <a:extLst>
              <a:ext uri="{FF2B5EF4-FFF2-40B4-BE49-F238E27FC236}">
                <a16:creationId xmlns:a16="http://schemas.microsoft.com/office/drawing/2014/main" id="{1406E853-8EE1-880E-E7F3-FC6D92D3E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20"/>
            <a:ext cx="1369751" cy="1369751"/>
          </a:xfrm>
          <a:prstGeom prst="rect">
            <a:avLst/>
          </a:prstGeom>
        </p:spPr>
      </p:pic>
      <p:pic>
        <p:nvPicPr>
          <p:cNvPr id="5" name="Picture 4">
            <a:extLst>
              <a:ext uri="{FF2B5EF4-FFF2-40B4-BE49-F238E27FC236}">
                <a16:creationId xmlns:a16="http://schemas.microsoft.com/office/drawing/2014/main" id="{344590AD-98B9-8710-D1C7-9014FA3E39B3}"/>
              </a:ext>
            </a:extLst>
          </p:cNvPr>
          <p:cNvPicPr>
            <a:picLocks noChangeAspect="1"/>
          </p:cNvPicPr>
          <p:nvPr/>
        </p:nvPicPr>
        <p:blipFill>
          <a:blip r:embed="rId3"/>
          <a:stretch>
            <a:fillRect/>
          </a:stretch>
        </p:blipFill>
        <p:spPr>
          <a:xfrm>
            <a:off x="3109912" y="10616954"/>
            <a:ext cx="3381375" cy="1352550"/>
          </a:xfrm>
          <a:prstGeom prst="rect">
            <a:avLst/>
          </a:prstGeom>
        </p:spPr>
      </p:pic>
      <p:sp>
        <p:nvSpPr>
          <p:cNvPr id="6" name="titulo_componente">
            <a:extLst>
              <a:ext uri="{FF2B5EF4-FFF2-40B4-BE49-F238E27FC236}">
                <a16:creationId xmlns:a16="http://schemas.microsoft.com/office/drawing/2014/main" id="{97581AEC-7BF9-63FB-7687-014F289D6741}"/>
              </a:ext>
            </a:extLst>
          </p:cNvPr>
          <p:cNvSpPr txBox="1"/>
          <p:nvPr/>
        </p:nvSpPr>
        <p:spPr>
          <a:xfrm>
            <a:off x="892277" y="832096"/>
            <a:ext cx="7816645" cy="1323439"/>
          </a:xfrm>
          <a:prstGeom prst="rect">
            <a:avLst/>
          </a:prstGeom>
          <a:noFill/>
        </p:spPr>
        <p:txBody>
          <a:bodyPr wrap="square" rtlCol="0">
            <a:spAutoFit/>
          </a:bodyPr>
          <a:lstStyle/>
          <a:p>
            <a:pPr algn="ctr"/>
            <a:r>
              <a:rPr lang="pt-BR" sz="4000" b="1" dirty="0">
                <a:latin typeface="Algerian" panose="04020705040A02060702" pitchFamily="82" charset="0"/>
              </a:rPr>
              <a:t>Aplicações dos Contratos Inteligentes</a:t>
            </a:r>
          </a:p>
        </p:txBody>
      </p:sp>
    </p:spTree>
    <p:extLst>
      <p:ext uri="{BB962C8B-B14F-4D97-AF65-F5344CB8AC3E}">
        <p14:creationId xmlns:p14="http://schemas.microsoft.com/office/powerpoint/2010/main" val="31975284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2384</TotalTime>
  <Words>1192</Words>
  <Application>Microsoft Office PowerPoint</Application>
  <PresentationFormat>A3 Paper (297x420 mm)</PresentationFormat>
  <Paragraphs>122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Calibri</vt:lpstr>
      <vt:lpstr>Calibri Light</vt:lpstr>
      <vt:lpstr>Harrington</vt:lpstr>
      <vt:lpstr>Impact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9</cp:revision>
  <dcterms:created xsi:type="dcterms:W3CDTF">2024-05-30T11:40:24Z</dcterms:created>
  <dcterms:modified xsi:type="dcterms:W3CDTF">2024-06-15T19:16:58Z</dcterms:modified>
</cp:coreProperties>
</file>