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FE8F4442-B7A9-439D-938B-47126CD654E9}" type="datetimeFigureOut">
              <a:rPr lang="es-AR" smtClean="0"/>
              <a:t>27/9/2016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14835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E8F4442-B7A9-439D-938B-47126CD654E9}" type="datetimeFigureOut">
              <a:rPr lang="es-AR" smtClean="0"/>
              <a:t>27/9/2016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553393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E8F4442-B7A9-439D-938B-47126CD654E9}" type="datetimeFigureOut">
              <a:rPr lang="es-AR" smtClean="0"/>
              <a:t>27/9/2016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534508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E8F4442-B7A9-439D-938B-47126CD654E9}" type="datetimeFigureOut">
              <a:rPr lang="es-AR" smtClean="0"/>
              <a:t>27/9/2016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9B9297-5DD3-4CCF-B72B-0BD508C3D2B0}" type="slidenum">
              <a:rPr lang="es-AR" smtClean="0"/>
              <a:t>‹#›</a:t>
            </a:fld>
            <a:endParaRPr lang="es-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88271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E8F4442-B7A9-439D-938B-47126CD654E9}" type="datetimeFigureOut">
              <a:rPr lang="es-AR" smtClean="0"/>
              <a:t>27/9/2016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286328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8F4442-B7A9-439D-938B-47126CD654E9}" type="datetimeFigureOut">
              <a:rPr lang="es-AR" smtClean="0"/>
              <a:t>27/9/2016</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107534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8F4442-B7A9-439D-938B-47126CD654E9}" type="datetimeFigureOut">
              <a:rPr lang="es-AR" smtClean="0"/>
              <a:t>27/9/2016</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20721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E8F4442-B7A9-439D-938B-47126CD654E9}" type="datetimeFigureOut">
              <a:rPr lang="es-AR" smtClean="0"/>
              <a:t>27/9/2016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940531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E8F4442-B7A9-439D-938B-47126CD654E9}" type="datetimeFigureOut">
              <a:rPr lang="es-AR" smtClean="0"/>
              <a:t>27/9/2016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411558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E8F4442-B7A9-439D-938B-47126CD654E9}" type="datetimeFigureOut">
              <a:rPr lang="es-AR" smtClean="0"/>
              <a:t>27/9/2016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368985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E8F4442-B7A9-439D-938B-47126CD654E9}" type="datetimeFigureOut">
              <a:rPr lang="es-AR" smtClean="0"/>
              <a:t>27/9/2016</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417813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E8F4442-B7A9-439D-938B-47126CD654E9}" type="datetimeFigureOut">
              <a:rPr lang="es-AR" smtClean="0"/>
              <a:t>27/9/2016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231530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E8F4442-B7A9-439D-938B-47126CD654E9}" type="datetimeFigureOut">
              <a:rPr lang="es-AR" smtClean="0"/>
              <a:t>27/9/2016</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393767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FE8F4442-B7A9-439D-938B-47126CD654E9}" type="datetimeFigureOut">
              <a:rPr lang="es-AR" smtClean="0"/>
              <a:t>27/9/2016</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29248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8F4442-B7A9-439D-938B-47126CD654E9}" type="datetimeFigureOut">
              <a:rPr lang="es-AR" smtClean="0"/>
              <a:t>27/9/2016</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90118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FE8F4442-B7A9-439D-938B-47126CD654E9}" type="datetimeFigureOut">
              <a:rPr lang="es-AR" smtClean="0"/>
              <a:t>27/9/2016</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247577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E8F4442-B7A9-439D-938B-47126CD654E9}" type="datetimeFigureOut">
              <a:rPr lang="es-AR" smtClean="0"/>
              <a:t>27/9/2016</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779B9297-5DD3-4CCF-B72B-0BD508C3D2B0}" type="slidenum">
              <a:rPr lang="es-AR" smtClean="0"/>
              <a:t>‹#›</a:t>
            </a:fld>
            <a:endParaRPr lang="es-AR"/>
          </a:p>
        </p:txBody>
      </p:sp>
    </p:spTree>
    <p:extLst>
      <p:ext uri="{BB962C8B-B14F-4D97-AF65-F5344CB8AC3E}">
        <p14:creationId xmlns:p14="http://schemas.microsoft.com/office/powerpoint/2010/main" val="386250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8F4442-B7A9-439D-938B-47126CD654E9}" type="datetimeFigureOut">
              <a:rPr lang="es-AR" smtClean="0"/>
              <a:t>27/9/2016</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79B9297-5DD3-4CCF-B72B-0BD508C3D2B0}" type="slidenum">
              <a:rPr lang="es-AR" smtClean="0"/>
              <a:t>‹#›</a:t>
            </a:fld>
            <a:endParaRPr lang="es-AR"/>
          </a:p>
        </p:txBody>
      </p:sp>
    </p:spTree>
    <p:extLst>
      <p:ext uri="{BB962C8B-B14F-4D97-AF65-F5344CB8AC3E}">
        <p14:creationId xmlns:p14="http://schemas.microsoft.com/office/powerpoint/2010/main" val="3683647086"/>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4499" y="2021982"/>
            <a:ext cx="9418600" cy="1364480"/>
          </a:xfrm>
        </p:spPr>
        <p:txBody>
          <a:bodyPr/>
          <a:lstStyle/>
          <a:p>
            <a:r>
              <a:rPr lang="es-AR" sz="8000" u="sng" dirty="0" smtClean="0">
                <a:solidFill>
                  <a:schemeClr val="tx1"/>
                </a:solidFill>
                <a:latin typeface="Century Schoolbook" panose="02040604050505020304" pitchFamily="18" charset="0"/>
                <a:cs typeface="Helvetica" panose="020B0604020202020204" pitchFamily="34" charset="0"/>
              </a:rPr>
              <a:t>Wasilly</a:t>
            </a:r>
            <a:r>
              <a:rPr lang="es-AR" sz="8000" u="sng" dirty="0">
                <a:solidFill>
                  <a:schemeClr val="tx1"/>
                </a:solidFill>
                <a:latin typeface="Century Schoolbook" panose="02040604050505020304" pitchFamily="18" charset="0"/>
                <a:cs typeface="Helvetica" panose="020B0604020202020204" pitchFamily="34" charset="0"/>
              </a:rPr>
              <a:t> </a:t>
            </a:r>
            <a:r>
              <a:rPr lang="es-AR" sz="8000" u="sng" dirty="0" smtClean="0">
                <a:solidFill>
                  <a:schemeClr val="tx1"/>
                </a:solidFill>
                <a:latin typeface="Century Schoolbook" panose="02040604050505020304" pitchFamily="18" charset="0"/>
                <a:cs typeface="Helvetica" panose="020B0604020202020204" pitchFamily="34" charset="0"/>
              </a:rPr>
              <a:t>Kandinsky</a:t>
            </a:r>
            <a:endParaRPr lang="es-AR" sz="8000" u="sng" dirty="0">
              <a:solidFill>
                <a:schemeClr val="tx1"/>
              </a:solidFill>
              <a:latin typeface="Century Schoolbook" panose="02040604050505020304" pitchFamily="18" charset="0"/>
              <a:cs typeface="Helvetica" panose="020B0604020202020204" pitchFamily="34" charset="0"/>
            </a:endParaRPr>
          </a:p>
        </p:txBody>
      </p:sp>
      <p:sp>
        <p:nvSpPr>
          <p:cNvPr id="3" name="Subtitle 2"/>
          <p:cNvSpPr>
            <a:spLocks noGrp="1"/>
          </p:cNvSpPr>
          <p:nvPr>
            <p:ph type="subTitle" idx="1"/>
          </p:nvPr>
        </p:nvSpPr>
        <p:spPr>
          <a:xfrm>
            <a:off x="1116319" y="3398659"/>
            <a:ext cx="8825658" cy="861420"/>
          </a:xfrm>
        </p:spPr>
        <p:txBody>
          <a:bodyPr>
            <a:normAutofit/>
          </a:bodyPr>
          <a:lstStyle/>
          <a:p>
            <a:r>
              <a:rPr lang="es-AR" sz="1800" dirty="0" smtClean="0"/>
              <a:t>El padre del expresionismo abstracto</a:t>
            </a:r>
            <a:endParaRPr lang="es-AR" sz="1800" dirty="0"/>
          </a:p>
        </p:txBody>
      </p:sp>
    </p:spTree>
    <p:extLst>
      <p:ext uri="{BB962C8B-B14F-4D97-AF65-F5344CB8AC3E}">
        <p14:creationId xmlns:p14="http://schemas.microsoft.com/office/powerpoint/2010/main" val="889249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397" y="1660871"/>
            <a:ext cx="5703172" cy="4000499"/>
          </a:xfrm>
        </p:spPr>
        <p:txBody>
          <a:bodyPr/>
          <a:lstStyle/>
          <a:p>
            <a:pPr algn="just"/>
            <a:r>
              <a:rPr lang="es-AR" sz="2300" i="1" dirty="0" smtClean="0">
                <a:latin typeface="HelveticaNeue" panose="00000400000000000000" pitchFamily="2" charset="0"/>
                <a:ea typeface="Helvetica-Narrow" panose="020B0500000000000000" pitchFamily="34" charset="0"/>
                <a:cs typeface="Helvetica-Narrow" panose="020B0500000000000000" pitchFamily="34" charset="0"/>
              </a:rPr>
              <a:t>Nació en Moscú, Rusia, el 16 de diciembre de 1866. Cuando tenía 5 años se mudó a Odesa, actual Ucrania, donde aprendió violonchelo y piano. Estudió Derecho y ciencias económicas, además de etnografía, en la Universidad de Moscú. Rechazó la plaza de profesor en la Universidad de Tartu para dedicarse completamente al arte, inspirado por una exposición de las obras de </a:t>
            </a:r>
            <a:r>
              <a:rPr lang="es-AR" sz="2300" b="1" i="1" dirty="0" smtClean="0">
                <a:latin typeface="HelveticaNeue" panose="00000400000000000000" pitchFamily="2" charset="0"/>
                <a:ea typeface="Helvetica-Narrow" panose="020B0500000000000000" pitchFamily="34" charset="0"/>
                <a:cs typeface="Helvetica-Narrow" panose="020B0500000000000000" pitchFamily="34" charset="0"/>
              </a:rPr>
              <a:t>Monet </a:t>
            </a:r>
            <a:r>
              <a:rPr lang="es-AR" sz="2300" i="1" dirty="0" smtClean="0">
                <a:latin typeface="HelveticaNeue" panose="00000400000000000000" pitchFamily="2" charset="0"/>
                <a:ea typeface="Helvetica-Narrow" panose="020B0500000000000000" pitchFamily="34" charset="0"/>
                <a:cs typeface="Helvetica-Narrow" panose="020B0500000000000000" pitchFamily="34" charset="0"/>
              </a:rPr>
              <a:t>y la representación de </a:t>
            </a:r>
            <a:r>
              <a:rPr lang="es-AR" sz="2300" b="1" i="1" dirty="0" smtClean="0">
                <a:latin typeface="HelveticaNeue" panose="00000400000000000000" pitchFamily="2" charset="0"/>
                <a:ea typeface="Helvetica-Narrow" panose="020B0500000000000000" pitchFamily="34" charset="0"/>
                <a:cs typeface="Helvetica-Narrow" panose="020B0500000000000000" pitchFamily="34" charset="0"/>
              </a:rPr>
              <a:t>Lohengrin</a:t>
            </a:r>
            <a:r>
              <a:rPr lang="es-AR" sz="2300" i="1" dirty="0" smtClean="0">
                <a:latin typeface="HelveticaNeue" panose="00000400000000000000" pitchFamily="2" charset="0"/>
                <a:ea typeface="Helvetica-Narrow" panose="020B0500000000000000" pitchFamily="34" charset="0"/>
                <a:cs typeface="Helvetica-Narrow" panose="020B0500000000000000" pitchFamily="34" charset="0"/>
              </a:rPr>
              <a:t> de Richard Wagner. </a:t>
            </a:r>
            <a:endParaRPr lang="es-AR" sz="2300" i="1" dirty="0">
              <a:solidFill>
                <a:schemeClr val="tx1"/>
              </a:solidFill>
              <a:latin typeface="HelveticaNeue" panose="00000400000000000000" pitchFamily="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5660" y="1776782"/>
            <a:ext cx="2501900" cy="4000500"/>
          </a:xfrm>
        </p:spPr>
      </p:pic>
      <p:sp>
        <p:nvSpPr>
          <p:cNvPr id="3" name="TextBox 2"/>
          <p:cNvSpPr txBox="1"/>
          <p:nvPr/>
        </p:nvSpPr>
        <p:spPr>
          <a:xfrm>
            <a:off x="646116" y="737541"/>
            <a:ext cx="5703172" cy="923330"/>
          </a:xfrm>
          <a:prstGeom prst="rect">
            <a:avLst/>
          </a:prstGeom>
          <a:noFill/>
        </p:spPr>
        <p:txBody>
          <a:bodyPr wrap="square" rtlCol="0">
            <a:spAutoFit/>
          </a:bodyPr>
          <a:lstStyle/>
          <a:p>
            <a:r>
              <a:rPr lang="es-AR" sz="5400" b="1" dirty="0" smtClean="0">
                <a:solidFill>
                  <a:schemeClr val="accent1"/>
                </a:solidFill>
                <a:latin typeface="Century Schoolbook" panose="02040604050505020304" pitchFamily="18" charset="0"/>
                <a:ea typeface="Helvetica-Narrow" panose="020B0500000000000000" pitchFamily="34" charset="0"/>
                <a:cs typeface="Helvetica-Narrow" panose="020B0500000000000000" pitchFamily="34" charset="0"/>
              </a:rPr>
              <a:t>Biografía</a:t>
            </a:r>
            <a:r>
              <a:rPr lang="es-AR" sz="4400" b="1" dirty="0" smtClean="0">
                <a:solidFill>
                  <a:schemeClr val="accent1"/>
                </a:solidFill>
                <a:latin typeface="Baskerville Old Face" panose="02020602080505020303" pitchFamily="18" charset="0"/>
                <a:ea typeface="Arial Unicode MS" panose="020B0604020202020204" pitchFamily="34" charset="-128"/>
                <a:cs typeface="Arial Unicode MS" panose="020B0604020202020204" pitchFamily="34" charset="-128"/>
              </a:rPr>
              <a:t>:</a:t>
            </a:r>
            <a:endParaRPr lang="es-AR" sz="4400" b="1" dirty="0">
              <a:solidFill>
                <a:schemeClr val="accent1"/>
              </a:solidFill>
              <a:latin typeface="Baskerville Old Face" panose="02020602080505020303" pitchFamily="18"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09089918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032486" y="450261"/>
            <a:ext cx="4737249" cy="4984625"/>
          </a:xfrm>
        </p:spPr>
        <p:txBody>
          <a:bodyPr/>
          <a:lstStyle/>
          <a:p>
            <a:pPr algn="just"/>
            <a:r>
              <a:rPr lang="es-AR" sz="2000" i="1" dirty="0" smtClean="0">
                <a:solidFill>
                  <a:schemeClr val="tx1"/>
                </a:solidFill>
                <a:latin typeface="HelveticaNeue" panose="00000400000000000000" pitchFamily="2" charset="0"/>
              </a:rPr>
              <a:t>Se trasladó a Múnich, donde no fue aceptado en la Academia de Arte hasta 1900. Al siguiente año crearía la asociación  </a:t>
            </a:r>
            <a:r>
              <a:rPr lang="es-AR" sz="2000" b="1" i="1" dirty="0" smtClean="0">
                <a:solidFill>
                  <a:schemeClr val="tx1"/>
                </a:solidFill>
                <a:latin typeface="HelveticaNeue" panose="00000400000000000000" pitchFamily="2" charset="0"/>
              </a:rPr>
              <a:t>Phalanx</a:t>
            </a:r>
            <a:r>
              <a:rPr lang="es-AR" sz="2000" i="1" dirty="0" smtClean="0">
                <a:solidFill>
                  <a:schemeClr val="tx1"/>
                </a:solidFill>
                <a:latin typeface="HelveticaNeue" panose="00000400000000000000" pitchFamily="2" charset="0"/>
              </a:rPr>
              <a:t>, con la cual abrió una escuela en la que dio clases de arte. En los años consiguientes, Kandinsky viajaría por Europa pintando y participando de exposiciones.</a:t>
            </a:r>
            <a:r>
              <a:rPr lang="es-AR" sz="2000" i="1" dirty="0">
                <a:solidFill>
                  <a:schemeClr val="tx1"/>
                </a:solidFill>
                <a:latin typeface="HelveticaNeue" panose="00000400000000000000" pitchFamily="2" charset="0"/>
              </a:rPr>
              <a:t> En 1909 volvió a Baviera y se asentó en una falda de los Alpes. Ya consolidado como un gran artista, Kandinsky presenta junto a Phalanx una exposición en la galería Thannhauser. Al estallar la guerra, junto a su esposa abandonan Alemania. Se divorcia de ella en 1914 y se vuelve a casar en </a:t>
            </a:r>
            <a:r>
              <a:rPr lang="es-AR" sz="2000" i="1" dirty="0" smtClean="0">
                <a:solidFill>
                  <a:schemeClr val="tx1"/>
                </a:solidFill>
                <a:latin typeface="HelveticaNeue" panose="00000400000000000000" pitchFamily="2" charset="0"/>
              </a:rPr>
              <a:t>1917.</a:t>
            </a:r>
            <a:endParaRPr lang="es-AR" sz="2000" i="1" dirty="0">
              <a:solidFill>
                <a:schemeClr val="tx1"/>
              </a:solidFill>
              <a:latin typeface="HelveticaNeue" panose="00000400000000000000" pitchFamily="2" charset="0"/>
            </a:endParaRPr>
          </a:p>
        </p:txBody>
      </p:sp>
      <p:sp>
        <p:nvSpPr>
          <p:cNvPr id="9" name="Title 1"/>
          <p:cNvSpPr txBox="1">
            <a:spLocks/>
          </p:cNvSpPr>
          <p:nvPr/>
        </p:nvSpPr>
        <p:spPr>
          <a:xfrm>
            <a:off x="5937160" y="2369208"/>
            <a:ext cx="4739426" cy="44887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s-AR" sz="2100" i="1" dirty="0" smtClean="0">
                <a:solidFill>
                  <a:schemeClr val="tx1"/>
                </a:solidFill>
                <a:latin typeface="HelveticaNeue" panose="00000400000000000000" pitchFamily="2" charset="0"/>
              </a:rPr>
              <a:t>Tres años más tarde, surge un conflicto entre Kandinsky y pintores idealistas frente a pintores productivistas en plena revolución. Estos últimos recibieron apoyo de las autoridades políticas de la revolución, lo que aumentó la tensión del conflicto y propició la salida de Kandinsky de Rusia. Impartió clases en Weimar, y publicó libros de arte, hasta 1932 cuando él y su esposa se mudaron a Francia, donde vivió hasta su muerte, el 13 de diciembre de 1944. </a:t>
            </a:r>
            <a:endParaRPr lang="es-AR" sz="2100" i="1" dirty="0">
              <a:solidFill>
                <a:schemeClr val="tx1"/>
              </a:solidFill>
              <a:latin typeface="HelveticaNeue" panose="00000400000000000000" pitchFamily="2" charset="0"/>
            </a:endParaRPr>
          </a:p>
        </p:txBody>
      </p:sp>
      <p:cxnSp>
        <p:nvCxnSpPr>
          <p:cNvPr id="17" name="Straight Connector 16"/>
          <p:cNvCxnSpPr/>
          <p:nvPr/>
        </p:nvCxnSpPr>
        <p:spPr>
          <a:xfrm>
            <a:off x="5847007" y="618186"/>
            <a:ext cx="0" cy="5898524"/>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09993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noGrp="1"/>
          </p:cNvSpPr>
          <p:nvPr>
            <p:ph type="title"/>
          </p:nvPr>
        </p:nvSpPr>
        <p:spPr>
          <a:xfrm>
            <a:off x="475313" y="321537"/>
            <a:ext cx="9404723" cy="1446550"/>
          </a:xfrm>
          <a:prstGeom prst="rect">
            <a:avLst/>
          </a:prstGeom>
          <a:noFill/>
        </p:spPr>
        <p:txBody>
          <a:bodyPr wrap="square" rtlCol="0">
            <a:spAutoFit/>
          </a:bodyPr>
          <a:lstStyle/>
          <a:p>
            <a:r>
              <a:rPr lang="es-AR" sz="4400" b="1" dirty="0" smtClean="0">
                <a:solidFill>
                  <a:schemeClr val="accent1"/>
                </a:solidFill>
                <a:latin typeface="Century Schoolbook" panose="02040604050505020304" pitchFamily="18" charset="0"/>
                <a:ea typeface="Helvetica-Narrow" panose="020B0500000000000000" pitchFamily="34" charset="0"/>
                <a:cs typeface="Helvetica-Narrow" panose="020B0500000000000000" pitchFamily="34" charset="0"/>
              </a:rPr>
              <a:t>Contextos en los que se desarrolla su obra</a:t>
            </a:r>
            <a:r>
              <a:rPr lang="es-AR" sz="3600" b="1" dirty="0" smtClean="0">
                <a:solidFill>
                  <a:schemeClr val="accent1"/>
                </a:solidFill>
                <a:latin typeface="Baskerville Old Face" panose="02020602080505020303" pitchFamily="18" charset="0"/>
                <a:ea typeface="Arial Unicode MS" panose="020B0604020202020204" pitchFamily="34" charset="-128"/>
                <a:cs typeface="Arial Unicode MS" panose="020B0604020202020204" pitchFamily="34" charset="-128"/>
              </a:rPr>
              <a:t>:</a:t>
            </a:r>
            <a:endParaRPr lang="es-AR" sz="3600" b="1" dirty="0">
              <a:solidFill>
                <a:schemeClr val="accent1"/>
              </a:solidFill>
              <a:latin typeface="Baskerville Old Face" panose="02020602080505020303" pitchFamily="18" charset="0"/>
              <a:ea typeface="Arial Unicode MS" panose="020B0604020202020204" pitchFamily="34" charset="-128"/>
              <a:cs typeface="Arial Unicode MS" panose="020B0604020202020204" pitchFamily="34" charset="-128"/>
            </a:endParaRPr>
          </a:p>
        </p:txBody>
      </p:sp>
      <p:sp>
        <p:nvSpPr>
          <p:cNvPr id="9" name="Title 1"/>
          <p:cNvSpPr txBox="1">
            <a:spLocks/>
          </p:cNvSpPr>
          <p:nvPr/>
        </p:nvSpPr>
        <p:spPr>
          <a:xfrm>
            <a:off x="1380397" y="1768087"/>
            <a:ext cx="9853660" cy="480252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s-AR" sz="2400" dirty="0" smtClean="0">
                <a:solidFill>
                  <a:schemeClr val="tx1"/>
                </a:solidFill>
                <a:latin typeface="HelveticaNeue" panose="00000400000000000000" pitchFamily="2" charset="0"/>
              </a:rPr>
              <a:t>-Social: </a:t>
            </a:r>
          </a:p>
          <a:p>
            <a:pPr algn="just"/>
            <a:r>
              <a:rPr lang="es-AR" sz="2000" i="1" dirty="0" smtClean="0">
                <a:solidFill>
                  <a:schemeClr val="tx1"/>
                </a:solidFill>
                <a:latin typeface="HelveticaNeue" panose="00000400000000000000" pitchFamily="2" charset="0"/>
              </a:rPr>
              <a:t>	la obra de Kandinsky se desarrolla entre fines del siglo XIX y mediados 	del siglo XX, 	en países europeos como Alemania, Ucrania, y 	principalmente Rusia.</a:t>
            </a:r>
            <a:endParaRPr lang="es-AR" sz="2400" dirty="0" smtClean="0">
              <a:solidFill>
                <a:schemeClr val="tx1"/>
              </a:solidFill>
              <a:latin typeface="HelveticaNeue" panose="00000400000000000000" pitchFamily="2" charset="0"/>
            </a:endParaRPr>
          </a:p>
          <a:p>
            <a:pPr algn="just"/>
            <a:r>
              <a:rPr lang="es-AR" sz="2400" dirty="0" smtClean="0">
                <a:solidFill>
                  <a:schemeClr val="tx1"/>
                </a:solidFill>
                <a:latin typeface="HelveticaNeue" panose="00000400000000000000" pitchFamily="2" charset="0"/>
              </a:rPr>
              <a:t>-Político:</a:t>
            </a:r>
          </a:p>
          <a:p>
            <a:pPr algn="just"/>
            <a:r>
              <a:rPr lang="es-AR" sz="2400" dirty="0">
                <a:solidFill>
                  <a:schemeClr val="tx1"/>
                </a:solidFill>
                <a:latin typeface="HelveticaNeue" panose="00000400000000000000" pitchFamily="2" charset="0"/>
              </a:rPr>
              <a:t>	</a:t>
            </a:r>
            <a:r>
              <a:rPr lang="es-AR" sz="2000" i="1" dirty="0" smtClean="0">
                <a:solidFill>
                  <a:schemeClr val="tx1"/>
                </a:solidFill>
                <a:latin typeface="HelveticaNeue" panose="00000400000000000000" pitchFamily="2" charset="0"/>
              </a:rPr>
              <a:t>Kandinsky vivió en el gobierno del Zar Alejandro III. Las políticas de 	aquel 	gobierno consistieron principalmente en mantener la monarquía y 	el Imperio Ruso, 	reprimiendo a los revolucionarios con violencia.</a:t>
            </a:r>
            <a:endParaRPr lang="es-AR" sz="2400" dirty="0" smtClean="0">
              <a:solidFill>
                <a:schemeClr val="tx1"/>
              </a:solidFill>
              <a:latin typeface="HelveticaNeue" panose="00000400000000000000" pitchFamily="2" charset="0"/>
            </a:endParaRPr>
          </a:p>
          <a:p>
            <a:pPr algn="just"/>
            <a:r>
              <a:rPr lang="es-AR" sz="2400" dirty="0" smtClean="0">
                <a:solidFill>
                  <a:schemeClr val="tx1"/>
                </a:solidFill>
                <a:latin typeface="HelveticaNeue" panose="00000400000000000000" pitchFamily="2" charset="0"/>
              </a:rPr>
              <a:t>-Económico:</a:t>
            </a:r>
          </a:p>
          <a:p>
            <a:pPr algn="just"/>
            <a:r>
              <a:rPr lang="es-AR" sz="2400" dirty="0">
                <a:solidFill>
                  <a:schemeClr val="tx1"/>
                </a:solidFill>
                <a:latin typeface="HelveticaNeue" panose="00000400000000000000" pitchFamily="2" charset="0"/>
              </a:rPr>
              <a:t>	</a:t>
            </a:r>
            <a:r>
              <a:rPr lang="es-AR" sz="2000" i="1" dirty="0" smtClean="0">
                <a:solidFill>
                  <a:schemeClr val="tx1"/>
                </a:solidFill>
                <a:latin typeface="HelveticaNeue" panose="00000400000000000000" pitchFamily="2" charset="0"/>
              </a:rPr>
              <a:t>Rusia se expandió territorialmente y </a:t>
            </a:r>
            <a:r>
              <a:rPr lang="es-AR" sz="2000" i="1" dirty="0" smtClean="0">
                <a:solidFill>
                  <a:schemeClr val="tx1"/>
                </a:solidFill>
                <a:latin typeface="HelveticaNeue" panose="00000400000000000000" pitchFamily="2" charset="0"/>
              </a:rPr>
              <a:t>mejoró notablemente </a:t>
            </a:r>
            <a:r>
              <a:rPr lang="es-AR" sz="2000" i="1" dirty="0" smtClean="0">
                <a:solidFill>
                  <a:schemeClr val="tx1"/>
                </a:solidFill>
                <a:latin typeface="HelveticaNeue" panose="00000400000000000000" pitchFamily="2" charset="0"/>
              </a:rPr>
              <a:t>su </a:t>
            </a:r>
            <a:r>
              <a:rPr lang="es-AR" sz="2000" i="1" dirty="0" smtClean="0">
                <a:solidFill>
                  <a:schemeClr val="tx1"/>
                </a:solidFill>
                <a:latin typeface="HelveticaNeue" panose="00000400000000000000" pitchFamily="2" charset="0"/>
              </a:rPr>
              <a:t>economía. </a:t>
            </a:r>
            <a:r>
              <a:rPr lang="es-AR" sz="2000" i="1" dirty="0" smtClean="0">
                <a:solidFill>
                  <a:schemeClr val="tx1"/>
                </a:solidFill>
                <a:latin typeface="HelveticaNeue" panose="00000400000000000000" pitchFamily="2" charset="0"/>
              </a:rPr>
              <a:t>El país </a:t>
            </a:r>
            <a:r>
              <a:rPr lang="es-AR" sz="2000" i="1" dirty="0" smtClean="0">
                <a:solidFill>
                  <a:schemeClr val="tx1"/>
                </a:solidFill>
                <a:latin typeface="HelveticaNeue" panose="00000400000000000000" pitchFamily="2" charset="0"/>
              </a:rPr>
              <a:t>	se 	industrializó </a:t>
            </a:r>
            <a:r>
              <a:rPr lang="es-AR" sz="2000" i="1" dirty="0" smtClean="0">
                <a:solidFill>
                  <a:schemeClr val="tx1"/>
                </a:solidFill>
                <a:latin typeface="HelveticaNeue" panose="00000400000000000000" pitchFamily="2" charset="0"/>
              </a:rPr>
              <a:t>y aumentó también su población.</a:t>
            </a:r>
            <a:endParaRPr lang="es-AR" sz="2400" dirty="0" smtClean="0">
              <a:solidFill>
                <a:schemeClr val="tx1"/>
              </a:solidFill>
              <a:latin typeface="HelveticaNeue" panose="00000400000000000000" pitchFamily="2" charset="0"/>
            </a:endParaRPr>
          </a:p>
          <a:p>
            <a:pPr algn="just"/>
            <a:r>
              <a:rPr lang="es-AR" sz="2400" dirty="0" smtClean="0">
                <a:solidFill>
                  <a:schemeClr val="tx1"/>
                </a:solidFill>
                <a:latin typeface="HelveticaNeue" panose="00000400000000000000" pitchFamily="2" charset="0"/>
              </a:rPr>
              <a:t>-Cultural:</a:t>
            </a:r>
          </a:p>
          <a:p>
            <a:pPr algn="just"/>
            <a:r>
              <a:rPr lang="es-AR" sz="2400" dirty="0">
                <a:solidFill>
                  <a:schemeClr val="tx1"/>
                </a:solidFill>
                <a:latin typeface="HelveticaNeue" panose="00000400000000000000" pitchFamily="2" charset="0"/>
              </a:rPr>
              <a:t>	</a:t>
            </a:r>
            <a:r>
              <a:rPr lang="es-AR" sz="2000" i="1" dirty="0" smtClean="0">
                <a:solidFill>
                  <a:schemeClr val="tx1"/>
                </a:solidFill>
                <a:latin typeface="HelveticaNeue" panose="00000400000000000000" pitchFamily="2" charset="0"/>
              </a:rPr>
              <a:t>Kandinsky vivió en plenas revoluciones en Rusia y tanto entre la primera como la 	segunda guerra mundial. Se vio forzado a abandonar Rusia por las agrupaciones 	opositoras y a cerrar una escuela donde enseñaba por causa del régimen </a:t>
            </a:r>
            <a:r>
              <a:rPr lang="es-AR" sz="2000" i="1" dirty="0" smtClean="0">
                <a:solidFill>
                  <a:schemeClr val="tx1"/>
                </a:solidFill>
                <a:latin typeface="HelveticaNeue" panose="00000400000000000000" pitchFamily="2" charset="0"/>
              </a:rPr>
              <a:t>Nazi.</a:t>
            </a:r>
            <a:endParaRPr lang="es-AR" sz="2400" dirty="0" smtClean="0">
              <a:solidFill>
                <a:schemeClr val="tx1"/>
              </a:solidFill>
              <a:latin typeface="HelveticaNeue" panose="00000400000000000000" pitchFamily="2" charset="0"/>
            </a:endParaRPr>
          </a:p>
          <a:p>
            <a:pPr algn="just"/>
            <a:endParaRPr lang="es-AR" sz="2400" dirty="0">
              <a:solidFill>
                <a:schemeClr val="tx1"/>
              </a:solidFill>
              <a:latin typeface="HelveticaNeue" panose="00000400000000000000" pitchFamily="2" charset="0"/>
            </a:endParaRPr>
          </a:p>
        </p:txBody>
      </p:sp>
    </p:spTree>
    <p:extLst>
      <p:ext uri="{BB962C8B-B14F-4D97-AF65-F5344CB8AC3E}">
        <p14:creationId xmlns:p14="http://schemas.microsoft.com/office/powerpoint/2010/main" val="3539456575"/>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381854" y="919730"/>
            <a:ext cx="9404723" cy="769441"/>
          </a:xfrm>
          <a:prstGeom prst="rect">
            <a:avLst/>
          </a:prstGeom>
          <a:noFill/>
        </p:spPr>
        <p:txBody>
          <a:bodyPr wrap="square" rtlCol="0">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4400" b="1" dirty="0" smtClean="0">
                <a:solidFill>
                  <a:schemeClr val="accent1"/>
                </a:solidFill>
                <a:latin typeface="Century Schoolbook" panose="02040604050505020304" pitchFamily="18" charset="0"/>
                <a:ea typeface="Helvetica-Narrow" panose="020B0500000000000000" pitchFamily="34" charset="0"/>
                <a:cs typeface="Helvetica-Narrow" panose="020B0500000000000000" pitchFamily="34" charset="0"/>
              </a:rPr>
              <a:t>Corriente artística</a:t>
            </a:r>
            <a:r>
              <a:rPr lang="es-AR" sz="4400" b="1" dirty="0" smtClean="0">
                <a:solidFill>
                  <a:schemeClr val="accent1"/>
                </a:solidFill>
                <a:latin typeface="Baskerville Old Face" panose="02020602080505020303" pitchFamily="18" charset="0"/>
                <a:ea typeface="Arial Unicode MS" panose="020B0604020202020204" pitchFamily="34" charset="-128"/>
                <a:cs typeface="Arial Unicode MS" panose="020B0604020202020204" pitchFamily="34" charset="-128"/>
              </a:rPr>
              <a:t>:</a:t>
            </a:r>
            <a:endParaRPr lang="es-AR" sz="4400" b="1" dirty="0">
              <a:solidFill>
                <a:schemeClr val="accent1"/>
              </a:solidFill>
              <a:latin typeface="Baskerville Old Face" panose="02020602080505020303" pitchFamily="18" charset="0"/>
              <a:ea typeface="Arial Unicode MS" panose="020B0604020202020204" pitchFamily="34" charset="-128"/>
              <a:cs typeface="Arial Unicode MS" panose="020B0604020202020204" pitchFamily="34" charset="-128"/>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185" y="2207681"/>
            <a:ext cx="5215010" cy="3298540"/>
          </a:xfrm>
          <a:prstGeom prst="rect">
            <a:avLst/>
          </a:prstGeom>
        </p:spPr>
      </p:pic>
      <p:sp>
        <p:nvSpPr>
          <p:cNvPr id="3" name="Title 1"/>
          <p:cNvSpPr txBox="1">
            <a:spLocks/>
          </p:cNvSpPr>
          <p:nvPr/>
        </p:nvSpPr>
        <p:spPr>
          <a:xfrm>
            <a:off x="1007281" y="1691210"/>
            <a:ext cx="5354525" cy="4331482"/>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s-AR" sz="2000" i="1" dirty="0" smtClean="0">
                <a:solidFill>
                  <a:schemeClr val="tx1"/>
                </a:solidFill>
                <a:latin typeface="HelveticaNeue" panose="00000400000000000000" pitchFamily="2" charset="0"/>
              </a:rPr>
              <a:t>Kandinsky fue el precursor de una corriente artística que él mismo impulsó y luego se difundió mundialmente: el </a:t>
            </a:r>
            <a:r>
              <a:rPr lang="es-AR" sz="2000" b="1" i="1" dirty="0" smtClean="0">
                <a:solidFill>
                  <a:schemeClr val="tx1"/>
                </a:solidFill>
                <a:latin typeface="HelveticaNeue" panose="00000400000000000000" pitchFamily="2" charset="0"/>
              </a:rPr>
              <a:t>expresionismo abstracto</a:t>
            </a:r>
            <a:r>
              <a:rPr lang="es-AR" sz="2000" i="1" dirty="0" smtClean="0">
                <a:solidFill>
                  <a:schemeClr val="tx1"/>
                </a:solidFill>
                <a:latin typeface="HelveticaNeue" panose="00000400000000000000" pitchFamily="2" charset="0"/>
              </a:rPr>
              <a:t>. Suele ser entendido como la deformación de la realidad para expresar de forma más subjetiva la naturaleza y el ser humano, dando primacía a la expresión de sentimientos más que la descripción objetiva de la realidad. Entendido de esta forma, el expresionismo es extrapolable a cualquier época y espacio geográfico.</a:t>
            </a:r>
          </a:p>
          <a:p>
            <a:pPr algn="just"/>
            <a:r>
              <a:rPr lang="es-AR" sz="2000" i="1" dirty="0" smtClean="0">
                <a:solidFill>
                  <a:schemeClr val="tx1"/>
                </a:solidFill>
                <a:latin typeface="HelveticaNeue" panose="00000400000000000000" pitchFamily="2" charset="0"/>
              </a:rPr>
              <a:t>La obra de Kandinsky </a:t>
            </a:r>
            <a:r>
              <a:rPr lang="es-AR" sz="2000" i="1" dirty="0">
                <a:solidFill>
                  <a:schemeClr val="tx1"/>
                </a:solidFill>
                <a:latin typeface="HelveticaNeue" panose="00000400000000000000" pitchFamily="2" charset="0"/>
              </a:rPr>
              <a:t>busca </a:t>
            </a:r>
            <a:r>
              <a:rPr lang="es-AR" sz="2000" i="1" dirty="0" smtClean="0">
                <a:solidFill>
                  <a:schemeClr val="tx1"/>
                </a:solidFill>
                <a:latin typeface="HelveticaNeue" panose="00000400000000000000" pitchFamily="2" charset="0"/>
              </a:rPr>
              <a:t>plasmar devoción </a:t>
            </a:r>
            <a:r>
              <a:rPr lang="es-AR" sz="2000" i="1" dirty="0">
                <a:solidFill>
                  <a:schemeClr val="tx1"/>
                </a:solidFill>
                <a:latin typeface="HelveticaNeue" panose="00000400000000000000" pitchFamily="2" charset="0"/>
              </a:rPr>
              <a:t>a la belleza interior, el fervor </a:t>
            </a:r>
            <a:r>
              <a:rPr lang="es-AR" sz="2000" i="1" dirty="0" smtClean="0">
                <a:solidFill>
                  <a:schemeClr val="tx1"/>
                </a:solidFill>
                <a:latin typeface="HelveticaNeue" panose="00000400000000000000" pitchFamily="2" charset="0"/>
              </a:rPr>
              <a:t>del </a:t>
            </a:r>
            <a:r>
              <a:rPr lang="es-AR" sz="2000" i="1" dirty="0">
                <a:solidFill>
                  <a:schemeClr val="tx1"/>
                </a:solidFill>
                <a:latin typeface="HelveticaNeue" panose="00000400000000000000" pitchFamily="2" charset="0"/>
              </a:rPr>
              <a:t>espíritu, y deseo </a:t>
            </a:r>
            <a:r>
              <a:rPr lang="es-AR" sz="2000" i="1" dirty="0" smtClean="0">
                <a:solidFill>
                  <a:schemeClr val="tx1"/>
                </a:solidFill>
                <a:latin typeface="HelveticaNeue" panose="00000400000000000000" pitchFamily="2" charset="0"/>
              </a:rPr>
              <a:t>espiritual de la necesidad interna.</a:t>
            </a:r>
            <a:endParaRPr lang="es-AR" sz="2000" dirty="0"/>
          </a:p>
        </p:txBody>
      </p:sp>
    </p:spTree>
    <p:extLst>
      <p:ext uri="{BB962C8B-B14F-4D97-AF65-F5344CB8AC3E}">
        <p14:creationId xmlns:p14="http://schemas.microsoft.com/office/powerpoint/2010/main" val="420941292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446249" y="945488"/>
            <a:ext cx="9404723" cy="1446550"/>
          </a:xfrm>
          <a:prstGeom prst="rect">
            <a:avLst/>
          </a:prstGeom>
          <a:noFill/>
        </p:spPr>
        <p:txBody>
          <a:bodyPr wrap="square" rtlCol="0">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4400" b="1" dirty="0" smtClean="0">
                <a:solidFill>
                  <a:schemeClr val="accent1"/>
                </a:solidFill>
                <a:latin typeface="Century Schoolbook" panose="02040604050505020304" pitchFamily="18" charset="0"/>
                <a:ea typeface="Helvetica-Narrow" panose="020B0500000000000000" pitchFamily="34" charset="0"/>
                <a:cs typeface="Helvetica-Narrow" panose="020B0500000000000000" pitchFamily="34" charset="0"/>
              </a:rPr>
              <a:t>Influencias en otros </a:t>
            </a:r>
          </a:p>
          <a:p>
            <a:r>
              <a:rPr lang="es-AR" sz="4400" b="1" dirty="0" smtClean="0">
                <a:solidFill>
                  <a:schemeClr val="accent1"/>
                </a:solidFill>
                <a:latin typeface="Century Schoolbook" panose="02040604050505020304" pitchFamily="18" charset="0"/>
                <a:ea typeface="Helvetica-Narrow" panose="020B0500000000000000" pitchFamily="34" charset="0"/>
                <a:cs typeface="Helvetica-Narrow" panose="020B0500000000000000" pitchFamily="34" charset="0"/>
              </a:rPr>
              <a:t>artistas</a:t>
            </a:r>
            <a:r>
              <a:rPr lang="es-AR" sz="4400" b="1" dirty="0" smtClean="0">
                <a:solidFill>
                  <a:schemeClr val="accent1"/>
                </a:solidFill>
                <a:latin typeface="Baskerville Old Face" panose="02020602080505020303" pitchFamily="18" charset="0"/>
                <a:ea typeface="Arial Unicode MS" panose="020B0604020202020204" pitchFamily="34" charset="-128"/>
                <a:cs typeface="Arial Unicode MS" panose="020B0604020202020204" pitchFamily="34" charset="-128"/>
              </a:rPr>
              <a:t>:</a:t>
            </a:r>
            <a:endParaRPr lang="es-AR" sz="4400" b="1" dirty="0">
              <a:solidFill>
                <a:schemeClr val="accent1"/>
              </a:solidFill>
              <a:latin typeface="Baskerville Old Face" panose="02020602080505020303" pitchFamily="18" charset="0"/>
              <a:ea typeface="Arial Unicode MS" panose="020B0604020202020204" pitchFamily="34" charset="-128"/>
              <a:cs typeface="Arial Unicode MS" panose="020B0604020202020204" pitchFamily="34" charset="-128"/>
            </a:endParaRPr>
          </a:p>
        </p:txBody>
      </p:sp>
      <p:sp>
        <p:nvSpPr>
          <p:cNvPr id="3" name="Title 1"/>
          <p:cNvSpPr txBox="1">
            <a:spLocks/>
          </p:cNvSpPr>
          <p:nvPr/>
        </p:nvSpPr>
        <p:spPr>
          <a:xfrm>
            <a:off x="1084554" y="2392038"/>
            <a:ext cx="5354525" cy="3532244"/>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s-AR" sz="2000" i="1" dirty="0" smtClean="0">
                <a:solidFill>
                  <a:schemeClr val="tx1"/>
                </a:solidFill>
                <a:latin typeface="HelveticaNeue" panose="00000400000000000000" pitchFamily="2" charset="0"/>
              </a:rPr>
              <a:t>Habiendo sido el precursor del expresionismo abstracto, Kandinsky inspiró a:</a:t>
            </a:r>
          </a:p>
          <a:p>
            <a:pPr algn="just"/>
            <a:r>
              <a:rPr lang="es-AR" sz="2000" i="1" dirty="0" smtClean="0">
                <a:solidFill>
                  <a:schemeClr val="tx1"/>
                </a:solidFill>
                <a:latin typeface="HelveticaNeue" panose="00000400000000000000" pitchFamily="2" charset="0"/>
              </a:rPr>
              <a:t>	-William Baziotes</a:t>
            </a:r>
          </a:p>
          <a:p>
            <a:pPr algn="just"/>
            <a:r>
              <a:rPr lang="es-AR" sz="2000" i="1" dirty="0">
                <a:solidFill>
                  <a:schemeClr val="tx1"/>
                </a:solidFill>
                <a:latin typeface="HelveticaNeue" panose="00000400000000000000" pitchFamily="2" charset="0"/>
              </a:rPr>
              <a:t>	</a:t>
            </a:r>
            <a:r>
              <a:rPr lang="es-AR" sz="2000" i="1" dirty="0" smtClean="0">
                <a:solidFill>
                  <a:schemeClr val="tx1"/>
                </a:solidFill>
                <a:latin typeface="HelveticaNeue" panose="00000400000000000000" pitchFamily="2" charset="0"/>
              </a:rPr>
              <a:t>-Arshile Gorky</a:t>
            </a:r>
          </a:p>
          <a:p>
            <a:pPr algn="just"/>
            <a:r>
              <a:rPr lang="es-AR" sz="2000" i="1" dirty="0">
                <a:solidFill>
                  <a:schemeClr val="tx1"/>
                </a:solidFill>
                <a:latin typeface="HelveticaNeue" panose="00000400000000000000" pitchFamily="2" charset="0"/>
              </a:rPr>
              <a:t>	</a:t>
            </a:r>
            <a:r>
              <a:rPr lang="es-AR" sz="2000" i="1" dirty="0" smtClean="0">
                <a:solidFill>
                  <a:schemeClr val="tx1"/>
                </a:solidFill>
                <a:latin typeface="HelveticaNeue" panose="00000400000000000000" pitchFamily="2" charset="0"/>
              </a:rPr>
              <a:t>-Hans Hartung	</a:t>
            </a:r>
          </a:p>
          <a:p>
            <a:pPr algn="just"/>
            <a:r>
              <a:rPr lang="es-AR" sz="2000" i="1" dirty="0">
                <a:solidFill>
                  <a:schemeClr val="tx1"/>
                </a:solidFill>
                <a:latin typeface="HelveticaNeue" panose="00000400000000000000" pitchFamily="2" charset="0"/>
              </a:rPr>
              <a:t>	</a:t>
            </a:r>
            <a:r>
              <a:rPr lang="es-AR" sz="2000" i="1" dirty="0" smtClean="0">
                <a:solidFill>
                  <a:schemeClr val="tx1"/>
                </a:solidFill>
                <a:latin typeface="HelveticaNeue" panose="00000400000000000000" pitchFamily="2" charset="0"/>
              </a:rPr>
              <a:t>-Hans Hofmann</a:t>
            </a:r>
            <a:endParaRPr lang="es-AR"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698" y="2562896"/>
            <a:ext cx="3661942" cy="3649082"/>
          </a:xfrm>
          <a:prstGeom prst="rect">
            <a:avLst/>
          </a:prstGeom>
        </p:spPr>
      </p:pic>
    </p:spTree>
    <p:extLst>
      <p:ext uri="{BB962C8B-B14F-4D97-AF65-F5344CB8AC3E}">
        <p14:creationId xmlns:p14="http://schemas.microsoft.com/office/powerpoint/2010/main" val="166611909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639432" y="819658"/>
            <a:ext cx="9404723" cy="1323439"/>
          </a:xfrm>
          <a:prstGeom prst="rect">
            <a:avLst/>
          </a:prstGeom>
          <a:noFill/>
        </p:spPr>
        <p:txBody>
          <a:bodyPr wrap="square" rtlCol="0">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4000" b="1" dirty="0">
                <a:solidFill>
                  <a:schemeClr val="accent1"/>
                </a:solidFill>
                <a:latin typeface="Century Schoolbook" panose="02040604050505020304" pitchFamily="18" charset="0"/>
              </a:rPr>
              <a:t>Productos actuales inspirados</a:t>
            </a:r>
          </a:p>
          <a:p>
            <a:r>
              <a:rPr lang="es-AR" sz="4000" b="1" dirty="0">
                <a:solidFill>
                  <a:schemeClr val="accent1"/>
                </a:solidFill>
                <a:latin typeface="Century Schoolbook" panose="02040604050505020304" pitchFamily="18" charset="0"/>
              </a:rPr>
              <a:t>en la obra de Kandinsky: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819" y="2811419"/>
            <a:ext cx="4443169" cy="1837856"/>
          </a:xfrm>
          <a:prstGeom prst="rect">
            <a:avLst/>
          </a:prstGeom>
        </p:spPr>
      </p:pic>
      <p:sp>
        <p:nvSpPr>
          <p:cNvPr id="4" name="TextBox 3"/>
          <p:cNvSpPr txBox="1"/>
          <p:nvPr/>
        </p:nvSpPr>
        <p:spPr>
          <a:xfrm>
            <a:off x="6908149" y="4700791"/>
            <a:ext cx="3387144" cy="646331"/>
          </a:xfrm>
          <a:prstGeom prst="rect">
            <a:avLst/>
          </a:prstGeom>
          <a:noFill/>
        </p:spPr>
        <p:txBody>
          <a:bodyPr wrap="square" rtlCol="0">
            <a:spAutoFit/>
          </a:bodyPr>
          <a:lstStyle/>
          <a:p>
            <a:pPr algn="ctr"/>
            <a:r>
              <a:rPr lang="es-AR" dirty="0" smtClean="0"/>
              <a:t>Doodle de Google para el cumpleaños de Kandinsky</a:t>
            </a:r>
            <a:endParaRPr lang="es-A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1051" y="2422234"/>
            <a:ext cx="1985151" cy="3116687"/>
          </a:xfrm>
          <a:prstGeom prst="rect">
            <a:avLst/>
          </a:prstGeom>
        </p:spPr>
      </p:pic>
      <p:sp>
        <p:nvSpPr>
          <p:cNvPr id="6" name="TextBox 5"/>
          <p:cNvSpPr txBox="1"/>
          <p:nvPr/>
        </p:nvSpPr>
        <p:spPr>
          <a:xfrm>
            <a:off x="1730762" y="5486373"/>
            <a:ext cx="1910069" cy="523220"/>
          </a:xfrm>
          <a:prstGeom prst="rect">
            <a:avLst/>
          </a:prstGeom>
          <a:noFill/>
        </p:spPr>
        <p:txBody>
          <a:bodyPr vert="horz" wrap="square" rtlCol="0">
            <a:spAutoFit/>
          </a:bodyPr>
          <a:lstStyle/>
          <a:p>
            <a:pPr algn="ctr"/>
            <a:r>
              <a:rPr lang="es-AR" sz="1400" dirty="0" smtClean="0"/>
              <a:t>Tipografía con el estilo de su obra</a:t>
            </a:r>
            <a:endParaRPr lang="es-AR" sz="1400"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5129" y="3121506"/>
            <a:ext cx="2237507" cy="2888087"/>
          </a:xfrm>
          <a:prstGeom prst="rect">
            <a:avLst/>
          </a:prstGeom>
        </p:spPr>
      </p:pic>
      <p:sp>
        <p:nvSpPr>
          <p:cNvPr id="8" name="TextBox 7"/>
          <p:cNvSpPr txBox="1"/>
          <p:nvPr/>
        </p:nvSpPr>
        <p:spPr>
          <a:xfrm>
            <a:off x="3753696" y="2382842"/>
            <a:ext cx="2246914" cy="738664"/>
          </a:xfrm>
          <a:prstGeom prst="rect">
            <a:avLst/>
          </a:prstGeom>
          <a:noFill/>
        </p:spPr>
        <p:txBody>
          <a:bodyPr vert="horz" wrap="square" rtlCol="0">
            <a:spAutoFit/>
          </a:bodyPr>
          <a:lstStyle/>
          <a:p>
            <a:pPr algn="ctr"/>
            <a:r>
              <a:rPr lang="es-AR" sz="1400" dirty="0" smtClean="0"/>
              <a:t>Remera con diseño vectorizado de una de sus obras</a:t>
            </a:r>
            <a:endParaRPr lang="es-AR" sz="1400" dirty="0"/>
          </a:p>
        </p:txBody>
      </p:sp>
    </p:spTree>
    <p:extLst>
      <p:ext uri="{BB962C8B-B14F-4D97-AF65-F5344CB8AC3E}">
        <p14:creationId xmlns:p14="http://schemas.microsoft.com/office/powerpoint/2010/main" val="4183928961"/>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639432" y="819658"/>
            <a:ext cx="9404723" cy="707886"/>
          </a:xfrm>
          <a:prstGeom prst="rect">
            <a:avLst/>
          </a:prstGeom>
          <a:noFill/>
        </p:spPr>
        <p:txBody>
          <a:bodyPr wrap="square" rtlCol="0">
            <a:sp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AR" sz="4000" b="1" dirty="0" smtClean="0">
                <a:solidFill>
                  <a:schemeClr val="accent1"/>
                </a:solidFill>
                <a:latin typeface="Century Schoolbook" panose="02040604050505020304" pitchFamily="18" charset="0"/>
              </a:rPr>
              <a:t>Trabajos más destacados:</a:t>
            </a:r>
            <a:endParaRPr lang="es-AR" sz="4000" b="1" dirty="0">
              <a:solidFill>
                <a:schemeClr val="accent1"/>
              </a:solidFill>
              <a:latin typeface="Century Schoolbook" panose="020406040505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975" y="1926790"/>
            <a:ext cx="4923365" cy="3410221"/>
          </a:xfrm>
          <a:prstGeom prst="rect">
            <a:avLst/>
          </a:prstGeom>
        </p:spPr>
      </p:pic>
      <p:sp>
        <p:nvSpPr>
          <p:cNvPr id="8" name="TextBox 7"/>
          <p:cNvSpPr txBox="1"/>
          <p:nvPr/>
        </p:nvSpPr>
        <p:spPr>
          <a:xfrm>
            <a:off x="2120200" y="5337011"/>
            <a:ext cx="2246914" cy="307777"/>
          </a:xfrm>
          <a:prstGeom prst="rect">
            <a:avLst/>
          </a:prstGeom>
          <a:noFill/>
        </p:spPr>
        <p:txBody>
          <a:bodyPr vert="horz" wrap="square" rtlCol="0">
            <a:spAutoFit/>
          </a:bodyPr>
          <a:lstStyle/>
          <a:p>
            <a:pPr algn="ctr"/>
            <a:r>
              <a:rPr lang="es-AR" sz="1400" dirty="0" smtClean="0"/>
              <a:t>Composición VIII</a:t>
            </a:r>
            <a:endParaRPr lang="es-AR" sz="1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676" y="1926789"/>
            <a:ext cx="5108945" cy="3410221"/>
          </a:xfrm>
          <a:prstGeom prst="rect">
            <a:avLst/>
          </a:prstGeom>
        </p:spPr>
      </p:pic>
      <p:sp>
        <p:nvSpPr>
          <p:cNvPr id="10" name="TextBox 9"/>
          <p:cNvSpPr txBox="1"/>
          <p:nvPr/>
        </p:nvSpPr>
        <p:spPr>
          <a:xfrm>
            <a:off x="7454691" y="5337010"/>
            <a:ext cx="2246914" cy="307777"/>
          </a:xfrm>
          <a:prstGeom prst="rect">
            <a:avLst/>
          </a:prstGeom>
          <a:noFill/>
        </p:spPr>
        <p:txBody>
          <a:bodyPr vert="horz" wrap="square" rtlCol="0">
            <a:spAutoFit/>
          </a:bodyPr>
          <a:lstStyle/>
          <a:p>
            <a:pPr algn="ctr"/>
            <a:r>
              <a:rPr lang="es-AR" sz="1400" dirty="0" smtClean="0"/>
              <a:t>Composición VII</a:t>
            </a:r>
            <a:endParaRPr lang="es-AR" sz="1400" dirty="0"/>
          </a:p>
        </p:txBody>
      </p:sp>
    </p:spTree>
    <p:extLst>
      <p:ext uri="{BB962C8B-B14F-4D97-AF65-F5344CB8AC3E}">
        <p14:creationId xmlns:p14="http://schemas.microsoft.com/office/powerpoint/2010/main" val="4067222053"/>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9824" y="601081"/>
            <a:ext cx="3397943" cy="2488939"/>
          </a:xfrm>
          <a:prstGeom prst="rect">
            <a:avLst/>
          </a:prstGeom>
        </p:spPr>
      </p:pic>
      <p:sp>
        <p:nvSpPr>
          <p:cNvPr id="3" name="TextBox 2"/>
          <p:cNvSpPr txBox="1"/>
          <p:nvPr/>
        </p:nvSpPr>
        <p:spPr>
          <a:xfrm>
            <a:off x="2625338" y="3192682"/>
            <a:ext cx="2246914" cy="523220"/>
          </a:xfrm>
          <a:prstGeom prst="rect">
            <a:avLst/>
          </a:prstGeom>
          <a:noFill/>
        </p:spPr>
        <p:txBody>
          <a:bodyPr vert="horz" wrap="square" rtlCol="0">
            <a:spAutoFit/>
          </a:bodyPr>
          <a:lstStyle/>
          <a:p>
            <a:pPr algn="ctr"/>
            <a:r>
              <a:rPr lang="es-AR" sz="1400" dirty="0" smtClean="0"/>
              <a:t>Calle Murnau con mujeres</a:t>
            </a:r>
            <a:endParaRPr lang="es-AR" sz="14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7657" y="601081"/>
            <a:ext cx="3397978" cy="2538134"/>
          </a:xfrm>
          <a:prstGeom prst="rect">
            <a:avLst/>
          </a:prstGeom>
        </p:spPr>
      </p:pic>
      <p:sp>
        <p:nvSpPr>
          <p:cNvPr id="6" name="TextBox 5"/>
          <p:cNvSpPr txBox="1"/>
          <p:nvPr/>
        </p:nvSpPr>
        <p:spPr>
          <a:xfrm>
            <a:off x="6663189" y="3192682"/>
            <a:ext cx="2246914" cy="523220"/>
          </a:xfrm>
          <a:prstGeom prst="rect">
            <a:avLst/>
          </a:prstGeom>
          <a:noFill/>
        </p:spPr>
        <p:txBody>
          <a:bodyPr vert="horz" wrap="square" rtlCol="0">
            <a:spAutoFit/>
          </a:bodyPr>
          <a:lstStyle/>
          <a:p>
            <a:pPr algn="ctr"/>
            <a:r>
              <a:rPr lang="es-AR" sz="1400" dirty="0" smtClean="0"/>
              <a:t>Cuadrados con círculos concéntricos</a:t>
            </a:r>
            <a:endParaRPr lang="es-AR" sz="14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9824" y="3818564"/>
            <a:ext cx="3393909" cy="2165931"/>
          </a:xfrm>
          <a:prstGeom prst="rect">
            <a:avLst/>
          </a:prstGeom>
        </p:spPr>
      </p:pic>
      <p:sp>
        <p:nvSpPr>
          <p:cNvPr id="8" name="TextBox 7"/>
          <p:cNvSpPr txBox="1"/>
          <p:nvPr/>
        </p:nvSpPr>
        <p:spPr>
          <a:xfrm>
            <a:off x="2623321" y="5984495"/>
            <a:ext cx="2246914" cy="523220"/>
          </a:xfrm>
          <a:prstGeom prst="rect">
            <a:avLst/>
          </a:prstGeom>
          <a:noFill/>
        </p:spPr>
        <p:txBody>
          <a:bodyPr vert="horz" wrap="square" rtlCol="0">
            <a:spAutoFit/>
          </a:bodyPr>
          <a:lstStyle/>
          <a:p>
            <a:pPr algn="ctr"/>
            <a:r>
              <a:rPr lang="es-AR" sz="1400" dirty="0" smtClean="0"/>
              <a:t>Improvisación de inundación</a:t>
            </a:r>
            <a:endParaRPr lang="es-AR" sz="1400"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7657" y="3803739"/>
            <a:ext cx="3455423" cy="2180756"/>
          </a:xfrm>
          <a:prstGeom prst="rect">
            <a:avLst/>
          </a:prstGeom>
        </p:spPr>
      </p:pic>
      <p:sp>
        <p:nvSpPr>
          <p:cNvPr id="10" name="TextBox 9"/>
          <p:cNvSpPr txBox="1"/>
          <p:nvPr/>
        </p:nvSpPr>
        <p:spPr>
          <a:xfrm>
            <a:off x="6691911" y="5984495"/>
            <a:ext cx="2246914" cy="307777"/>
          </a:xfrm>
          <a:prstGeom prst="rect">
            <a:avLst/>
          </a:prstGeom>
          <a:noFill/>
        </p:spPr>
        <p:txBody>
          <a:bodyPr vert="horz" wrap="square" rtlCol="0">
            <a:spAutoFit/>
          </a:bodyPr>
          <a:lstStyle/>
          <a:p>
            <a:pPr algn="ctr"/>
            <a:r>
              <a:rPr lang="es-AR" sz="1400" dirty="0" smtClean="0"/>
              <a:t>Amarillo-rojo-azul</a:t>
            </a:r>
            <a:endParaRPr lang="es-AR" sz="1400" dirty="0"/>
          </a:p>
        </p:txBody>
      </p:sp>
    </p:spTree>
    <p:extLst>
      <p:ext uri="{BB962C8B-B14F-4D97-AF65-F5344CB8AC3E}">
        <p14:creationId xmlns:p14="http://schemas.microsoft.com/office/powerpoint/2010/main" val="3689721807"/>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469</TotalTime>
  <Words>475</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 Unicode MS</vt:lpstr>
      <vt:lpstr>Arial</vt:lpstr>
      <vt:lpstr>Baskerville Old Face</vt:lpstr>
      <vt:lpstr>Century Gothic</vt:lpstr>
      <vt:lpstr>Century Schoolbook</vt:lpstr>
      <vt:lpstr>Helvetica</vt:lpstr>
      <vt:lpstr>Helvetica-Narrow</vt:lpstr>
      <vt:lpstr>HelveticaNeue</vt:lpstr>
      <vt:lpstr>Wingdings 3</vt:lpstr>
      <vt:lpstr>Ion</vt:lpstr>
      <vt:lpstr>Wasilly Kandinsky</vt:lpstr>
      <vt:lpstr>Nació en Moscú, Rusia, el 16 de diciembre de 1866. Cuando tenía 5 años se mudó a Odesa, actual Ucrania, donde aprendió violonchelo y piano. Estudió Derecho y ciencias económicas, además de etnografía, en la Universidad de Moscú. Rechazó la plaza de profesor en la Universidad de Tartu para dedicarse completamente al arte, inspirado por una exposición de las obras de Monet y la representación de Lohengrin de Richard Wagner. </vt:lpstr>
      <vt:lpstr>Se trasladó a Múnich, donde no fue aceptado en la Academia de Arte hasta 1900. Al siguiente año crearía la asociación  Phalanx, con la cual abrió una escuela en la que dio clases de arte. En los años consiguientes, Kandinsky viajaría por Europa pintando y participando de exposiciones. En 1909 volvió a Baviera y se asentó en una falda de los Alpes. Ya consolidado como un gran artista, Kandinsky presenta junto a Phalanx una exposición en la galería Thannhauser. Al estallar la guerra, junto a su esposa abandonan Alemania. Se divorcia de ella en 1914 y se vuelve a casar en 1917.</vt:lpstr>
      <vt:lpstr>Contextos en los que se desarrolla su obra:</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Wasilly Kandinsky</dc:title>
  <dc:creator>Ezequiel Zion</dc:creator>
  <cp:lastModifiedBy>Ezequiel Zion</cp:lastModifiedBy>
  <cp:revision>39</cp:revision>
  <dcterms:created xsi:type="dcterms:W3CDTF">2016-09-27T03:21:05Z</dcterms:created>
  <dcterms:modified xsi:type="dcterms:W3CDTF">2016-09-28T02:01:28Z</dcterms:modified>
</cp:coreProperties>
</file>