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59" r:id="rId5"/>
    <p:sldId id="260" r:id="rId6"/>
    <p:sldId id="261" r:id="rId7"/>
    <p:sldId id="262" r:id="rId8"/>
    <p:sldId id="263" r:id="rId9"/>
    <p:sldId id="264" r:id="rId10"/>
    <p:sldId id="271" r:id="rId11"/>
    <p:sldId id="265" r:id="rId12"/>
    <p:sldId id="266" r:id="rId13"/>
    <p:sldId id="272" r:id="rId14"/>
    <p:sldId id="273" r:id="rId15"/>
    <p:sldId id="267" r:id="rId16"/>
    <p:sldId id="257" r:id="rId17"/>
    <p:sldId id="269"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DC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CBE51F05-3A06-450B-BC93-9DE866B1F72F}" type="datetimeFigureOut">
              <a:rPr lang="fr-FR" smtClean="0"/>
              <a:t>08/12/2023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E43A0DA-71DF-473A-8351-B3B4C25CBCA0}" type="slidenum">
              <a:rPr lang="fr-FR" smtClean="0"/>
              <a:t>‹N°›</a:t>
            </a:fld>
            <a:endParaRPr lang="fr-FR"/>
          </a:p>
        </p:txBody>
      </p:sp>
    </p:spTree>
    <p:extLst>
      <p:ext uri="{BB962C8B-B14F-4D97-AF65-F5344CB8AC3E}">
        <p14:creationId xmlns:p14="http://schemas.microsoft.com/office/powerpoint/2010/main" val="1128020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BE51F05-3A06-450B-BC93-9DE866B1F72F}" type="datetimeFigureOut">
              <a:rPr lang="fr-FR" smtClean="0"/>
              <a:t>08/12/2023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E43A0DA-71DF-473A-8351-B3B4C25CBCA0}" type="slidenum">
              <a:rPr lang="fr-FR" smtClean="0"/>
              <a:t>‹N°›</a:t>
            </a:fld>
            <a:endParaRPr lang="fr-FR"/>
          </a:p>
        </p:txBody>
      </p:sp>
    </p:spTree>
    <p:extLst>
      <p:ext uri="{BB962C8B-B14F-4D97-AF65-F5344CB8AC3E}">
        <p14:creationId xmlns:p14="http://schemas.microsoft.com/office/powerpoint/2010/main" val="3440150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BE51F05-3A06-450B-BC93-9DE866B1F72F}" type="datetimeFigureOut">
              <a:rPr lang="fr-FR" smtClean="0"/>
              <a:t>08/12/2023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E43A0DA-71DF-473A-8351-B3B4C25CBCA0}" type="slidenum">
              <a:rPr lang="fr-FR" smtClean="0"/>
              <a:t>‹N°›</a:t>
            </a:fld>
            <a:endParaRPr lang="fr-FR"/>
          </a:p>
        </p:txBody>
      </p:sp>
    </p:spTree>
    <p:extLst>
      <p:ext uri="{BB962C8B-B14F-4D97-AF65-F5344CB8AC3E}">
        <p14:creationId xmlns:p14="http://schemas.microsoft.com/office/powerpoint/2010/main" val="3708022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BE51F05-3A06-450B-BC93-9DE866B1F72F}" type="datetimeFigureOut">
              <a:rPr lang="fr-FR" smtClean="0"/>
              <a:t>08/12/2023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E43A0DA-71DF-473A-8351-B3B4C25CBCA0}" type="slidenum">
              <a:rPr lang="fr-FR" smtClean="0"/>
              <a:t>‹N°›</a:t>
            </a:fld>
            <a:endParaRPr lang="fr-FR"/>
          </a:p>
        </p:txBody>
      </p:sp>
    </p:spTree>
    <p:extLst>
      <p:ext uri="{BB962C8B-B14F-4D97-AF65-F5344CB8AC3E}">
        <p14:creationId xmlns:p14="http://schemas.microsoft.com/office/powerpoint/2010/main" val="3944424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CBE51F05-3A06-450B-BC93-9DE866B1F72F}" type="datetimeFigureOut">
              <a:rPr lang="fr-FR" smtClean="0"/>
              <a:t>08/12/2023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E43A0DA-71DF-473A-8351-B3B4C25CBCA0}" type="slidenum">
              <a:rPr lang="fr-FR" smtClean="0"/>
              <a:t>‹N°›</a:t>
            </a:fld>
            <a:endParaRPr lang="fr-FR"/>
          </a:p>
        </p:txBody>
      </p:sp>
    </p:spTree>
    <p:extLst>
      <p:ext uri="{BB962C8B-B14F-4D97-AF65-F5344CB8AC3E}">
        <p14:creationId xmlns:p14="http://schemas.microsoft.com/office/powerpoint/2010/main" val="4108920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CBE51F05-3A06-450B-BC93-9DE866B1F72F}" type="datetimeFigureOut">
              <a:rPr lang="fr-FR" smtClean="0"/>
              <a:t>08/12/2023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E43A0DA-71DF-473A-8351-B3B4C25CBCA0}" type="slidenum">
              <a:rPr lang="fr-FR" smtClean="0"/>
              <a:t>‹N°›</a:t>
            </a:fld>
            <a:endParaRPr lang="fr-FR"/>
          </a:p>
        </p:txBody>
      </p:sp>
    </p:spTree>
    <p:extLst>
      <p:ext uri="{BB962C8B-B14F-4D97-AF65-F5344CB8AC3E}">
        <p14:creationId xmlns:p14="http://schemas.microsoft.com/office/powerpoint/2010/main" val="527904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BE51F05-3A06-450B-BC93-9DE866B1F72F}" type="datetimeFigureOut">
              <a:rPr lang="fr-FR" smtClean="0"/>
              <a:t>08/12/2023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E43A0DA-71DF-473A-8351-B3B4C25CBCA0}" type="slidenum">
              <a:rPr lang="fr-FR" smtClean="0"/>
              <a:t>‹N°›</a:t>
            </a:fld>
            <a:endParaRPr lang="fr-FR"/>
          </a:p>
        </p:txBody>
      </p:sp>
    </p:spTree>
    <p:extLst>
      <p:ext uri="{BB962C8B-B14F-4D97-AF65-F5344CB8AC3E}">
        <p14:creationId xmlns:p14="http://schemas.microsoft.com/office/powerpoint/2010/main" val="142669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CBE51F05-3A06-450B-BC93-9DE866B1F72F}" type="datetimeFigureOut">
              <a:rPr lang="fr-FR" smtClean="0"/>
              <a:t>08/12/2023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E43A0DA-71DF-473A-8351-B3B4C25CBCA0}" type="slidenum">
              <a:rPr lang="fr-FR" smtClean="0"/>
              <a:t>‹N°›</a:t>
            </a:fld>
            <a:endParaRPr lang="fr-FR"/>
          </a:p>
        </p:txBody>
      </p:sp>
    </p:spTree>
    <p:extLst>
      <p:ext uri="{BB962C8B-B14F-4D97-AF65-F5344CB8AC3E}">
        <p14:creationId xmlns:p14="http://schemas.microsoft.com/office/powerpoint/2010/main" val="2919102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BE51F05-3A06-450B-BC93-9DE866B1F72F}" type="datetimeFigureOut">
              <a:rPr lang="fr-FR" smtClean="0"/>
              <a:t>08/12/2023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E43A0DA-71DF-473A-8351-B3B4C25CBCA0}" type="slidenum">
              <a:rPr lang="fr-FR" smtClean="0"/>
              <a:t>‹N°›</a:t>
            </a:fld>
            <a:endParaRPr lang="fr-FR"/>
          </a:p>
        </p:txBody>
      </p:sp>
    </p:spTree>
    <p:extLst>
      <p:ext uri="{BB962C8B-B14F-4D97-AF65-F5344CB8AC3E}">
        <p14:creationId xmlns:p14="http://schemas.microsoft.com/office/powerpoint/2010/main" val="1214204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BE51F05-3A06-450B-BC93-9DE866B1F72F}" type="datetimeFigureOut">
              <a:rPr lang="fr-FR" smtClean="0"/>
              <a:t>08/12/2023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E43A0DA-71DF-473A-8351-B3B4C25CBCA0}" type="slidenum">
              <a:rPr lang="fr-FR" smtClean="0"/>
              <a:t>‹N°›</a:t>
            </a:fld>
            <a:endParaRPr lang="fr-FR"/>
          </a:p>
        </p:txBody>
      </p:sp>
    </p:spTree>
    <p:extLst>
      <p:ext uri="{BB962C8B-B14F-4D97-AF65-F5344CB8AC3E}">
        <p14:creationId xmlns:p14="http://schemas.microsoft.com/office/powerpoint/2010/main" val="4121861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BE51F05-3A06-450B-BC93-9DE866B1F72F}" type="datetimeFigureOut">
              <a:rPr lang="fr-FR" smtClean="0"/>
              <a:t>08/12/2023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E43A0DA-71DF-473A-8351-B3B4C25CBCA0}" type="slidenum">
              <a:rPr lang="fr-FR" smtClean="0"/>
              <a:t>‹N°›</a:t>
            </a:fld>
            <a:endParaRPr lang="fr-FR"/>
          </a:p>
        </p:txBody>
      </p:sp>
    </p:spTree>
    <p:extLst>
      <p:ext uri="{BB962C8B-B14F-4D97-AF65-F5344CB8AC3E}">
        <p14:creationId xmlns:p14="http://schemas.microsoft.com/office/powerpoint/2010/main" val="619189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Blur/>
                    </a14:imgEffect>
                    <a14:imgEffect>
                      <a14:brightnessContrast contrast="-15000"/>
                    </a14:imgEffect>
                  </a14:imgLayer>
                </a14:imgProps>
              </a:ext>
            </a:extLst>
          </a:blip>
          <a:srcRect/>
          <a:stretch>
            <a:fillRect t="-16000" b="-16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51F05-3A06-450B-BC93-9DE866B1F72F}" type="datetimeFigureOut">
              <a:rPr lang="fr-FR" smtClean="0"/>
              <a:t>08/12/2023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3A0DA-71DF-473A-8351-B3B4C25CBCA0}" type="slidenum">
              <a:rPr lang="fr-FR" smtClean="0"/>
              <a:t>‹N°›</a:t>
            </a:fld>
            <a:endParaRPr lang="fr-FR"/>
          </a:p>
        </p:txBody>
      </p:sp>
    </p:spTree>
    <p:extLst>
      <p:ext uri="{BB962C8B-B14F-4D97-AF65-F5344CB8AC3E}">
        <p14:creationId xmlns:p14="http://schemas.microsoft.com/office/powerpoint/2010/main" val="2994319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187669" y="326477"/>
            <a:ext cx="8793847" cy="560070"/>
          </a:xfrm>
        </p:spPr>
        <p:txBody>
          <a:bodyPr>
            <a:noAutofit/>
          </a:bodyPr>
          <a:lstStyle/>
          <a:p>
            <a:r>
              <a:rPr lang="fr-FR" sz="4000" b="1" u="sng" dirty="0">
                <a:solidFill>
                  <a:srgbClr val="00B0F0"/>
                </a:solidFill>
                <a:latin typeface="+mn-lt"/>
              </a:rPr>
              <a:t>UNIVERSITE DE KINSHASA</a:t>
            </a:r>
          </a:p>
        </p:txBody>
      </p:sp>
      <p:pic>
        <p:nvPicPr>
          <p:cNvPr id="4" name="Image 3" descr="unikin.jpg"/>
          <p:cNvPicPr/>
          <p:nvPr/>
        </p:nvPicPr>
        <p:blipFill>
          <a:blip r:embed="rId2">
            <a:extLst>
              <a:ext uri="{28A0092B-C50C-407E-A947-70E740481C1C}">
                <a14:useLocalDpi xmlns:a14="http://schemas.microsoft.com/office/drawing/2010/main" val="0"/>
              </a:ext>
            </a:extLst>
          </a:blip>
          <a:srcRect/>
          <a:stretch>
            <a:fillRect/>
          </a:stretch>
        </p:blipFill>
        <p:spPr bwMode="auto">
          <a:xfrm>
            <a:off x="721754" y="1147151"/>
            <a:ext cx="1475279" cy="1240238"/>
          </a:xfrm>
          <a:prstGeom prst="rect">
            <a:avLst/>
          </a:prstGeom>
          <a:noFill/>
          <a:ln w="9525">
            <a:solidFill>
              <a:srgbClr val="000000"/>
            </a:solidFill>
            <a:miter lim="800000"/>
            <a:headEnd/>
            <a:tailEnd/>
          </a:ln>
          <a:effectLst>
            <a:softEdge rad="127000"/>
          </a:effectLst>
          <a:extLst>
            <a:ext uri="{909E8E84-426E-40DD-AFC4-6F175D3DCCD1}">
              <a14:hiddenFill xmlns:a14="http://schemas.microsoft.com/office/drawing/2010/main">
                <a:solidFill>
                  <a:srgbClr val="FFFFFF"/>
                </a:solidFill>
              </a14:hiddenFill>
            </a:ext>
          </a:extLst>
        </p:spPr>
      </p:pic>
      <p:pic>
        <p:nvPicPr>
          <p:cNvPr id="5" name="Picture 2" descr="C:\Documents and Settings\Administrateur\Bureau\batiment1.psd2222.jpg"/>
          <p:cNvPicPr/>
          <p:nvPr/>
        </p:nvPicPr>
        <p:blipFill>
          <a:blip r:embed="rId3" cstate="print">
            <a:lum bright="30000" contrast="-30000"/>
          </a:blip>
          <a:srcRect/>
          <a:stretch>
            <a:fillRect/>
          </a:stretch>
        </p:blipFill>
        <p:spPr bwMode="auto">
          <a:xfrm>
            <a:off x="1671946" y="627533"/>
            <a:ext cx="7212330" cy="1738835"/>
          </a:xfrm>
          <a:prstGeom prst="rect">
            <a:avLst/>
          </a:prstGeom>
          <a:noFill/>
          <a:effectLst>
            <a:softEdge rad="635000"/>
          </a:effectLst>
        </p:spPr>
      </p:pic>
      <p:pic>
        <p:nvPicPr>
          <p:cNvPr id="6" name="Image 5"/>
          <p:cNvPicPr/>
          <p:nvPr/>
        </p:nvPicPr>
        <p:blipFill>
          <a:blip r:embed="rId4" cstate="print">
            <a:extLst>
              <a:ext uri="{28A0092B-C50C-407E-A947-70E740481C1C}">
                <a14:useLocalDpi xmlns:a14="http://schemas.microsoft.com/office/drawing/2010/main" val="0"/>
              </a:ext>
            </a:extLst>
          </a:blip>
          <a:stretch>
            <a:fillRect/>
          </a:stretch>
        </p:blipFill>
        <p:spPr>
          <a:xfrm>
            <a:off x="8774639" y="975588"/>
            <a:ext cx="1598820" cy="1411801"/>
          </a:xfrm>
          <a:prstGeom prst="rect">
            <a:avLst/>
          </a:prstGeom>
        </p:spPr>
      </p:pic>
      <p:sp>
        <p:nvSpPr>
          <p:cNvPr id="7" name="Rectangle 6"/>
          <p:cNvSpPr/>
          <p:nvPr/>
        </p:nvSpPr>
        <p:spPr>
          <a:xfrm>
            <a:off x="2531745" y="2562483"/>
            <a:ext cx="6096000" cy="892552"/>
          </a:xfrm>
          <a:prstGeom prst="rect">
            <a:avLst/>
          </a:prstGeom>
        </p:spPr>
        <p:txBody>
          <a:bodyPr>
            <a:spAutoFit/>
          </a:bodyPr>
          <a:lstStyle/>
          <a:p>
            <a:pPr algn="ctr" fontAlgn="base">
              <a:spcAft>
                <a:spcPts val="0"/>
              </a:spcAft>
            </a:pPr>
            <a:r>
              <a:rPr lang="fr-FR" sz="2000" b="1" dirty="0">
                <a:solidFill>
                  <a:srgbClr val="FF0000"/>
                </a:solidFill>
                <a:latin typeface="Arial Rounded MT Bold" panose="020F0704030504030204" pitchFamily="34" charset="0"/>
                <a:ea typeface="Times New Roman" panose="02020603050405020304" pitchFamily="18" charset="0"/>
                <a:cs typeface="Times New Roman" panose="02020603050405020304" pitchFamily="18" charset="0"/>
              </a:rPr>
              <a:t>FACULTE DES SCIENCES ET TECHNOLOGIE</a:t>
            </a:r>
            <a:endParaRPr lang="fr-FR" sz="1400" dirty="0">
              <a:effectLst/>
              <a:latin typeface="Times New Roman" panose="02020603050405020304" pitchFamily="18" charset="0"/>
              <a:ea typeface="Times New Roman" panose="02020603050405020304" pitchFamily="18" charset="0"/>
            </a:endParaRPr>
          </a:p>
          <a:p>
            <a:pPr algn="ctr" fontAlgn="base">
              <a:spcAft>
                <a:spcPts val="0"/>
              </a:spcAft>
            </a:pPr>
            <a:r>
              <a:rPr lang="fr-FR" sz="1400" dirty="0">
                <a:effectLst/>
                <a:latin typeface="Times New Roman" panose="02020603050405020304" pitchFamily="18" charset="0"/>
                <a:ea typeface="Times New Roman" panose="02020603050405020304" pitchFamily="18" charset="0"/>
              </a:rPr>
              <a:t> </a:t>
            </a:r>
          </a:p>
          <a:p>
            <a:pPr algn="ctr" fontAlgn="base">
              <a:spcAft>
                <a:spcPts val="0"/>
              </a:spcAft>
            </a:pPr>
            <a:r>
              <a:rPr lang="fr-FR" b="1" dirty="0">
                <a:solidFill>
                  <a:srgbClr val="002060"/>
                </a:solidFill>
                <a:effectLst>
                  <a:outerShdw blurRad="38100" dist="38100" dir="2700000" algn="tl">
                    <a:srgbClr val="C0C0C0"/>
                  </a:outerShdw>
                </a:effectLst>
                <a:latin typeface="Arial Rounded MT Bold" panose="020F0704030504030204" pitchFamily="34" charset="0"/>
                <a:ea typeface="Times New Roman" panose="02020603050405020304" pitchFamily="18" charset="0"/>
                <a:cs typeface="Times New Roman" panose="02020603050405020304" pitchFamily="18" charset="0"/>
              </a:rPr>
              <a:t>Mention Mathématique, Statistique et Informatique</a:t>
            </a:r>
            <a:endParaRPr lang="fr-FR" sz="1400" dirty="0">
              <a:effectLst/>
              <a:latin typeface="Times New Roman" panose="02020603050405020304" pitchFamily="18" charset="0"/>
              <a:ea typeface="Times New Roman" panose="02020603050405020304" pitchFamily="18" charset="0"/>
            </a:endParaRPr>
          </a:p>
        </p:txBody>
      </p:sp>
      <p:sp>
        <p:nvSpPr>
          <p:cNvPr id="9" name="Parchemin horizontal 8"/>
          <p:cNvSpPr/>
          <p:nvPr/>
        </p:nvSpPr>
        <p:spPr>
          <a:xfrm>
            <a:off x="1329689" y="3651150"/>
            <a:ext cx="8896876" cy="2764253"/>
          </a:xfrm>
          <a:prstGeom prst="horizontalScroll">
            <a:avLst/>
          </a:prstGeom>
          <a:blipFill dpi="0" rotWithShape="1">
            <a:blip r:embed="rId5"/>
            <a:srcRect/>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fr-FR" sz="3000" b="1" dirty="0">
                <a:solidFill>
                  <a:schemeClr val="tx1"/>
                </a:solidFill>
              </a:rPr>
              <a:t>TRAVAIL PRATIQUE DE SYSTÈME D’EXPLOITATION</a:t>
            </a:r>
          </a:p>
          <a:p>
            <a:pPr algn="ctr" fontAlgn="base"/>
            <a:r>
              <a:rPr lang="fr-FR" sz="2400" b="1" dirty="0">
                <a:solidFill>
                  <a:schemeClr val="tx1"/>
                </a:solidFill>
              </a:rPr>
              <a:t>Groupe 4</a:t>
            </a:r>
          </a:p>
          <a:p>
            <a:pPr algn="ctr" fontAlgn="base"/>
            <a:endParaRPr lang="fr-FR" sz="2400" dirty="0">
              <a:solidFill>
                <a:schemeClr val="tx1"/>
              </a:solidFill>
            </a:endParaRPr>
          </a:p>
          <a:p>
            <a:r>
              <a:rPr lang="fr-FR" dirty="0">
                <a:solidFill>
                  <a:schemeClr val="tx1"/>
                </a:solidFill>
              </a:rPr>
              <a:t>Sujet :</a:t>
            </a:r>
            <a:r>
              <a:rPr lang="fr-FR" b="1" dirty="0">
                <a:solidFill>
                  <a:schemeClr val="tx1"/>
                </a:solidFill>
              </a:rPr>
              <a:t> </a:t>
            </a:r>
            <a:r>
              <a:rPr lang="fr-FR" sz="2800" b="1" u="sng" dirty="0">
                <a:solidFill>
                  <a:schemeClr val="tx1"/>
                </a:solidFill>
              </a:rPr>
              <a:t>CONFIGURATION DU SERVEUR SAMBA SOUS LINUX </a:t>
            </a:r>
            <a:endParaRPr lang="fr-FR" sz="2800" dirty="0">
              <a:solidFill>
                <a:schemeClr val="tx1"/>
              </a:solidFill>
            </a:endParaRPr>
          </a:p>
          <a:p>
            <a:pPr fontAlgn="base"/>
            <a:r>
              <a:rPr lang="fr-FR" sz="2800" dirty="0">
                <a:solidFill>
                  <a:schemeClr val="tx1"/>
                </a:solidFill>
              </a:rPr>
              <a:t> </a:t>
            </a:r>
          </a:p>
        </p:txBody>
      </p:sp>
      <p:sp>
        <p:nvSpPr>
          <p:cNvPr id="10" name="Rectangle 9"/>
          <p:cNvSpPr/>
          <p:nvPr/>
        </p:nvSpPr>
        <p:spPr>
          <a:xfrm>
            <a:off x="10579393" y="6415403"/>
            <a:ext cx="1103834" cy="25121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fr-FR" sz="900" b="1" u="sng" dirty="0">
                <a:solidFill>
                  <a:srgbClr val="0070C0"/>
                </a:solidFill>
              </a:rPr>
              <a:t>©Ezebinho_Mzk</a:t>
            </a:r>
            <a:endParaRPr lang="fr-FR" sz="900" dirty="0">
              <a:solidFill>
                <a:srgbClr val="0070C0"/>
              </a:solidFill>
            </a:endParaRPr>
          </a:p>
        </p:txBody>
      </p:sp>
    </p:spTree>
    <p:extLst>
      <p:ext uri="{BB962C8B-B14F-4D97-AF65-F5344CB8AC3E}">
        <p14:creationId xmlns:p14="http://schemas.microsoft.com/office/powerpoint/2010/main" val="3489215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58E60A-DD9D-478B-A3B2-B6B0DF0341CA}"/>
              </a:ext>
            </a:extLst>
          </p:cNvPr>
          <p:cNvSpPr/>
          <p:nvPr/>
        </p:nvSpPr>
        <p:spPr>
          <a:xfrm>
            <a:off x="178980" y="119269"/>
            <a:ext cx="11118421" cy="2769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fr-FR" dirty="0">
                <a:effectLst/>
                <a:latin typeface="Calibri" panose="020F0502020204030204" pitchFamily="34" charset="0"/>
                <a:ea typeface="Calibri" panose="020F0502020204030204" pitchFamily="34" charset="0"/>
                <a:cs typeface="Times New Roman" panose="02020603050405020304" pitchFamily="18" charset="0"/>
              </a:rPr>
              <a:t>Dans l’image précédente, on peut voir </a:t>
            </a:r>
            <a:r>
              <a:rPr lang="fr-FR" b="1" dirty="0">
                <a:effectLst/>
                <a:latin typeface="Calibri" panose="020F0502020204030204" pitchFamily="34" charset="0"/>
                <a:ea typeface="Calibri" panose="020F0502020204030204" pitchFamily="34" charset="0"/>
                <a:cs typeface="Times New Roman" panose="02020603050405020304" pitchFamily="18" charset="0"/>
              </a:rPr>
              <a:t>smbpasswd </a:t>
            </a:r>
            <a:r>
              <a:rPr lang="fr-FR" dirty="0">
                <a:effectLst/>
                <a:latin typeface="Calibri" panose="020F0502020204030204" pitchFamily="34" charset="0"/>
                <a:ea typeface="Calibri" panose="020F0502020204030204" pitchFamily="34" charset="0"/>
                <a:cs typeface="Times New Roman" panose="02020603050405020304" pitchFamily="18" charset="0"/>
              </a:rPr>
              <a:t>qui est la commande qui nous aide à gérer les utilisateurs. Mais tout se joue sur le paramètre qui vient juste après. Dans l’image, </a:t>
            </a:r>
            <a:r>
              <a:rPr lang="fr-FR" b="1" dirty="0">
                <a:effectLst/>
                <a:latin typeface="Calibri" panose="020F0502020204030204" pitchFamily="34" charset="0"/>
                <a:ea typeface="Calibri" panose="020F0502020204030204" pitchFamily="34" charset="0"/>
                <a:cs typeface="Times New Roman" panose="02020603050405020304" pitchFamily="18" charset="0"/>
              </a:rPr>
              <a:t>-a</a:t>
            </a:r>
            <a:r>
              <a:rPr lang="fr-FR" dirty="0">
                <a:effectLst/>
                <a:latin typeface="Calibri" panose="020F0502020204030204" pitchFamily="34" charset="0"/>
                <a:ea typeface="Calibri" panose="020F0502020204030204" pitchFamily="34" charset="0"/>
                <a:cs typeface="Times New Roman" panose="02020603050405020304" pitchFamily="18" charset="0"/>
              </a:rPr>
              <a:t> précise que on veut ajouter un utilisateur.</a:t>
            </a:r>
          </a:p>
          <a:p>
            <a:pPr>
              <a:lnSpc>
                <a:spcPct val="107000"/>
              </a:lnSpc>
              <a:spcAft>
                <a:spcPts val="800"/>
              </a:spcAft>
            </a:pPr>
            <a:r>
              <a:rPr lang="fr-FR" dirty="0">
                <a:effectLst/>
                <a:latin typeface="Calibri" panose="020F0502020204030204" pitchFamily="34" charset="0"/>
                <a:ea typeface="Calibri" panose="020F0502020204030204" pitchFamily="34" charset="0"/>
                <a:cs typeface="Times New Roman" panose="02020603050405020304" pitchFamily="18" charset="0"/>
              </a:rPr>
              <a:t>On peut aussi utiliser :</a:t>
            </a:r>
          </a:p>
          <a:p>
            <a:pPr>
              <a:lnSpc>
                <a:spcPct val="107000"/>
              </a:lnSpc>
              <a:spcAft>
                <a:spcPts val="800"/>
              </a:spcAft>
            </a:pPr>
            <a:r>
              <a:rPr lang="fr-FR" dirty="0">
                <a:effectLst/>
                <a:latin typeface="Calibri" panose="020F0502020204030204" pitchFamily="34" charset="0"/>
                <a:ea typeface="Calibri" panose="020F0502020204030204" pitchFamily="34" charset="0"/>
                <a:cs typeface="Times New Roman" panose="02020603050405020304" pitchFamily="18" charset="0"/>
              </a:rPr>
              <a:t>	-a : ajouter un utilisateur ;</a:t>
            </a:r>
          </a:p>
          <a:p>
            <a:pPr>
              <a:lnSpc>
                <a:spcPct val="107000"/>
              </a:lnSpc>
              <a:spcAft>
                <a:spcPts val="800"/>
              </a:spcAft>
            </a:pPr>
            <a:r>
              <a:rPr lang="fr-FR" dirty="0">
                <a:effectLst/>
                <a:latin typeface="Calibri" panose="020F0502020204030204" pitchFamily="34" charset="0"/>
                <a:ea typeface="Calibri" panose="020F0502020204030204" pitchFamily="34" charset="0"/>
                <a:cs typeface="Times New Roman" panose="02020603050405020304" pitchFamily="18" charset="0"/>
              </a:rPr>
              <a:t>	-d : désactiver un utilisateur ;</a:t>
            </a:r>
          </a:p>
          <a:p>
            <a:pPr>
              <a:lnSpc>
                <a:spcPct val="107000"/>
              </a:lnSpc>
              <a:spcAft>
                <a:spcPts val="800"/>
              </a:spcAft>
            </a:pPr>
            <a:r>
              <a:rPr lang="fr-FR" dirty="0">
                <a:effectLst/>
                <a:latin typeface="Calibri" panose="020F0502020204030204" pitchFamily="34" charset="0"/>
                <a:ea typeface="Calibri" panose="020F0502020204030204" pitchFamily="34" charset="0"/>
                <a:cs typeface="Times New Roman" panose="02020603050405020304" pitchFamily="18" charset="0"/>
              </a:rPr>
              <a:t>	-e : autoriser un utilisateur ;</a:t>
            </a:r>
          </a:p>
          <a:p>
            <a:pPr>
              <a:lnSpc>
                <a:spcPct val="107000"/>
              </a:lnSpc>
              <a:spcAft>
                <a:spcPts val="800"/>
              </a:spcAft>
            </a:pPr>
            <a:r>
              <a:rPr lang="fr-FR" dirty="0">
                <a:effectLst/>
                <a:latin typeface="Calibri" panose="020F0502020204030204" pitchFamily="34" charset="0"/>
                <a:ea typeface="Calibri" panose="020F0502020204030204" pitchFamily="34" charset="0"/>
                <a:cs typeface="Times New Roman" panose="02020603050405020304" pitchFamily="18" charset="0"/>
              </a:rPr>
              <a:t>	-x : supprimer un utilisateur.</a:t>
            </a:r>
          </a:p>
        </p:txBody>
      </p:sp>
      <p:sp>
        <p:nvSpPr>
          <p:cNvPr id="3" name="Rectangle 2">
            <a:extLst>
              <a:ext uri="{FF2B5EF4-FFF2-40B4-BE49-F238E27FC236}">
                <a16:creationId xmlns:a16="http://schemas.microsoft.com/office/drawing/2014/main" id="{13AB1930-342E-4D26-9E23-6C79F7176A01}"/>
              </a:ext>
            </a:extLst>
          </p:cNvPr>
          <p:cNvSpPr/>
          <p:nvPr/>
        </p:nvSpPr>
        <p:spPr>
          <a:xfrm>
            <a:off x="306572" y="3707296"/>
            <a:ext cx="11578856" cy="257909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fr-FR" sz="3200" b="1" dirty="0">
                <a:solidFill>
                  <a:schemeClr val="bg1"/>
                </a:solidFill>
              </a:rPr>
              <a:t>Étape 4 : Configuration du serveur samba</a:t>
            </a:r>
            <a:endParaRPr lang="fr-FR" dirty="0">
              <a:solidFill>
                <a:schemeClr val="bg1"/>
              </a:solidFill>
            </a:endParaRPr>
          </a:p>
          <a:p>
            <a:pPr marL="285750" lvl="0" indent="-285750">
              <a:buFont typeface="Wingdings" panose="05000000000000000000" pitchFamily="2" charset="2"/>
              <a:buChar char="v"/>
            </a:pPr>
            <a:r>
              <a:rPr lang="fr-FR" b="1" u="sng" dirty="0">
                <a:solidFill>
                  <a:schemeClr val="bg1"/>
                </a:solidFill>
              </a:rPr>
              <a:t>Configuration du nom de l’hôte</a:t>
            </a:r>
          </a:p>
          <a:p>
            <a:pPr lvl="0"/>
            <a:endParaRPr lang="fr-FR" b="1" u="sng" dirty="0">
              <a:solidFill>
                <a:schemeClr val="bg1"/>
              </a:solidFill>
            </a:endParaRPr>
          </a:p>
          <a:p>
            <a:r>
              <a:rPr lang="fr-FR" dirty="0">
                <a:solidFill>
                  <a:schemeClr val="bg1"/>
                </a:solidFill>
              </a:rPr>
              <a:t>Le nom de l’hôte est l’identifiant de la machine sur le réseau. Il est important de le configurer correctement pour que les autres machines du réseau puissent accéder au serveur Samba.</a:t>
            </a:r>
          </a:p>
          <a:p>
            <a:r>
              <a:rPr lang="fr-FR" dirty="0">
                <a:solidFill>
                  <a:schemeClr val="bg1"/>
                </a:solidFill>
              </a:rPr>
              <a:t>Pour configurer le nom de l’hôte, il faut modifier le fichier hostname se trouvant dans le répertoire etc.</a:t>
            </a:r>
          </a:p>
          <a:p>
            <a:r>
              <a:rPr lang="fr-FR" dirty="0">
                <a:solidFill>
                  <a:schemeClr val="bg1"/>
                </a:solidFill>
              </a:rPr>
              <a:t>On peut se rendre dans ce fichier en utilisant la commande : </a:t>
            </a:r>
            <a:r>
              <a:rPr lang="fr-FR" b="1" dirty="0">
                <a:solidFill>
                  <a:schemeClr val="bg1"/>
                </a:solidFill>
              </a:rPr>
              <a:t>cd  /etc/hostname</a:t>
            </a:r>
            <a:r>
              <a:rPr lang="fr-FR" dirty="0">
                <a:solidFill>
                  <a:schemeClr val="bg1"/>
                </a:solidFill>
              </a:rPr>
              <a:t>. Ce fichier contient une seule ligne, qui correspond au nom de l’hôte.</a:t>
            </a:r>
          </a:p>
          <a:p>
            <a:pPr lvl="0"/>
            <a:endParaRPr lang="fr-FR" b="1" dirty="0">
              <a:solidFill>
                <a:schemeClr val="bg1"/>
              </a:solidFill>
            </a:endParaRPr>
          </a:p>
        </p:txBody>
      </p:sp>
    </p:spTree>
    <p:extLst>
      <p:ext uri="{BB962C8B-B14F-4D97-AF65-F5344CB8AC3E}">
        <p14:creationId xmlns:p14="http://schemas.microsoft.com/office/powerpoint/2010/main" val="3336645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6572" y="180446"/>
            <a:ext cx="11578856" cy="317913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lvl="0" indent="-285750">
              <a:buFont typeface="Wingdings" panose="05000000000000000000" pitchFamily="2" charset="2"/>
              <a:buChar char="v"/>
            </a:pPr>
            <a:r>
              <a:rPr lang="fr-FR" b="1" u="sng" dirty="0">
                <a:solidFill>
                  <a:schemeClr val="bg1"/>
                </a:solidFill>
              </a:rPr>
              <a:t>Configuration de partage</a:t>
            </a:r>
          </a:p>
          <a:p>
            <a:r>
              <a:rPr lang="fr-FR" dirty="0">
                <a:solidFill>
                  <a:schemeClr val="bg1"/>
                </a:solidFill>
              </a:rPr>
              <a:t> </a:t>
            </a:r>
          </a:p>
          <a:p>
            <a:r>
              <a:rPr lang="fr-FR" dirty="0">
                <a:solidFill>
                  <a:schemeClr val="bg1"/>
                </a:solidFill>
              </a:rPr>
              <a:t>Les partages sont les dossiers que l’on souhaite partager sur le réseau. Pour configurer un partage, il faut ajouter une section share dans le fichier smb.conf.</a:t>
            </a:r>
          </a:p>
          <a:p>
            <a:r>
              <a:rPr lang="fr-FR" dirty="0">
                <a:solidFill>
                  <a:schemeClr val="bg1"/>
                </a:solidFill>
              </a:rPr>
              <a:t>Par exemple, pour configurer un partage nommé public, il faut ajouter la section suivante :</a:t>
            </a:r>
          </a:p>
          <a:p>
            <a:r>
              <a:rPr lang="en-US" dirty="0">
                <a:solidFill>
                  <a:schemeClr val="bg1"/>
                </a:solidFill>
              </a:rPr>
              <a:t>[public]</a:t>
            </a:r>
            <a:endParaRPr lang="fr-FR" dirty="0">
              <a:solidFill>
                <a:schemeClr val="bg1"/>
              </a:solidFill>
            </a:endParaRPr>
          </a:p>
          <a:p>
            <a:r>
              <a:rPr lang="en-US" dirty="0">
                <a:solidFill>
                  <a:schemeClr val="bg1"/>
                </a:solidFill>
              </a:rPr>
              <a:t>Path = /home/public</a:t>
            </a:r>
            <a:endParaRPr lang="fr-FR" dirty="0">
              <a:solidFill>
                <a:schemeClr val="bg1"/>
              </a:solidFill>
            </a:endParaRPr>
          </a:p>
          <a:p>
            <a:r>
              <a:rPr lang="en-US" dirty="0">
                <a:solidFill>
                  <a:schemeClr val="bg1"/>
                </a:solidFill>
              </a:rPr>
              <a:t>Available = yes</a:t>
            </a:r>
            <a:endParaRPr lang="fr-FR" dirty="0">
              <a:solidFill>
                <a:schemeClr val="bg1"/>
              </a:solidFill>
            </a:endParaRPr>
          </a:p>
          <a:p>
            <a:r>
              <a:rPr lang="fr-FR" dirty="0">
                <a:solidFill>
                  <a:schemeClr val="bg1"/>
                </a:solidFill>
              </a:rPr>
              <a:t>Valid users = @users</a:t>
            </a:r>
          </a:p>
          <a:p>
            <a:r>
              <a:rPr lang="fr-FR" dirty="0">
                <a:solidFill>
                  <a:schemeClr val="bg1"/>
                </a:solidFill>
              </a:rPr>
              <a:t> </a:t>
            </a:r>
          </a:p>
          <a:p>
            <a:r>
              <a:rPr lang="fr-FR" dirty="0">
                <a:solidFill>
                  <a:schemeClr val="bg1"/>
                </a:solidFill>
              </a:rPr>
              <a:t>La ligne path indique le chemin du dossier à partager. La ligne available indique si le partage est disponible. La ligne </a:t>
            </a:r>
            <a:r>
              <a:rPr lang="fr-FR" dirty="0" err="1">
                <a:solidFill>
                  <a:schemeClr val="bg1"/>
                </a:solidFill>
              </a:rPr>
              <a:t>valid</a:t>
            </a:r>
            <a:r>
              <a:rPr lang="fr-FR" dirty="0">
                <a:solidFill>
                  <a:schemeClr val="bg1"/>
                </a:solidFill>
              </a:rPr>
              <a:t> users indique les utilisateurs qui ont accès au partage.</a:t>
            </a:r>
          </a:p>
        </p:txBody>
      </p:sp>
      <p:sp>
        <p:nvSpPr>
          <p:cNvPr id="4" name="Rectangle 3">
            <a:extLst>
              <a:ext uri="{FF2B5EF4-FFF2-40B4-BE49-F238E27FC236}">
                <a16:creationId xmlns:a16="http://schemas.microsoft.com/office/drawing/2014/main" id="{2D4303D6-2C68-4149-B706-A61DA6D48B27}"/>
              </a:ext>
            </a:extLst>
          </p:cNvPr>
          <p:cNvSpPr/>
          <p:nvPr/>
        </p:nvSpPr>
        <p:spPr>
          <a:xfrm>
            <a:off x="306572" y="3678863"/>
            <a:ext cx="11578856" cy="317913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lvl="0" indent="-285750">
              <a:buFont typeface="Wingdings" panose="05000000000000000000" pitchFamily="2" charset="2"/>
              <a:buChar char="v"/>
            </a:pPr>
            <a:r>
              <a:rPr lang="fr-FR" b="1" u="sng" dirty="0">
                <a:solidFill>
                  <a:schemeClr val="bg1"/>
                </a:solidFill>
              </a:rPr>
              <a:t>Configuration des autorisations</a:t>
            </a:r>
          </a:p>
          <a:p>
            <a:r>
              <a:rPr lang="fr-FR" dirty="0">
                <a:solidFill>
                  <a:schemeClr val="bg1"/>
                </a:solidFill>
              </a:rPr>
              <a:t> </a:t>
            </a:r>
          </a:p>
          <a:p>
            <a:r>
              <a:rPr lang="fr-FR" dirty="0">
                <a:solidFill>
                  <a:schemeClr val="bg1"/>
                </a:solidFill>
              </a:rPr>
              <a:t>Les autorisations déterminent les droits d’accès des utilisateurs aux partages. Elles sont définies dans le fichier smb.conf.</a:t>
            </a:r>
          </a:p>
          <a:p>
            <a:r>
              <a:rPr lang="fr-FR" dirty="0">
                <a:solidFill>
                  <a:schemeClr val="bg1"/>
                </a:solidFill>
              </a:rPr>
              <a:t>Par exemple, pour autoriser tous les utilisateurs à lire et écrire dans le partage public, il faut ajouter les lignes suivantes :</a:t>
            </a:r>
          </a:p>
          <a:p>
            <a:r>
              <a:rPr lang="en-US" dirty="0">
                <a:solidFill>
                  <a:schemeClr val="bg1"/>
                </a:solidFill>
              </a:rPr>
              <a:t>[public]</a:t>
            </a:r>
            <a:endParaRPr lang="fr-FR" dirty="0">
              <a:solidFill>
                <a:schemeClr val="bg1"/>
              </a:solidFill>
            </a:endParaRPr>
          </a:p>
          <a:p>
            <a:r>
              <a:rPr lang="en-US" dirty="0">
                <a:solidFill>
                  <a:schemeClr val="bg1"/>
                </a:solidFill>
              </a:rPr>
              <a:t>Path = /home/public</a:t>
            </a:r>
            <a:endParaRPr lang="fr-FR" dirty="0">
              <a:solidFill>
                <a:schemeClr val="bg1"/>
              </a:solidFill>
            </a:endParaRPr>
          </a:p>
          <a:p>
            <a:r>
              <a:rPr lang="en-US" dirty="0">
                <a:solidFill>
                  <a:schemeClr val="bg1"/>
                </a:solidFill>
              </a:rPr>
              <a:t>Available = yes</a:t>
            </a:r>
            <a:endParaRPr lang="fr-FR" dirty="0">
              <a:solidFill>
                <a:schemeClr val="bg1"/>
              </a:solidFill>
            </a:endParaRPr>
          </a:p>
          <a:p>
            <a:r>
              <a:rPr lang="en-US" dirty="0">
                <a:solidFill>
                  <a:schemeClr val="bg1"/>
                </a:solidFill>
              </a:rPr>
              <a:t>Valid users = @users</a:t>
            </a:r>
            <a:endParaRPr lang="fr-FR" dirty="0">
              <a:solidFill>
                <a:schemeClr val="bg1"/>
              </a:solidFill>
            </a:endParaRPr>
          </a:p>
          <a:p>
            <a:r>
              <a:rPr lang="en-US" dirty="0">
                <a:solidFill>
                  <a:schemeClr val="bg1"/>
                </a:solidFill>
              </a:rPr>
              <a:t>Read only = no</a:t>
            </a:r>
            <a:endParaRPr lang="fr-FR" dirty="0">
              <a:solidFill>
                <a:schemeClr val="bg1"/>
              </a:solidFill>
            </a:endParaRPr>
          </a:p>
          <a:p>
            <a:r>
              <a:rPr lang="fr-FR" dirty="0">
                <a:solidFill>
                  <a:schemeClr val="bg1"/>
                </a:solidFill>
              </a:rPr>
              <a:t>Writeable = yes</a:t>
            </a:r>
          </a:p>
        </p:txBody>
      </p:sp>
    </p:spTree>
    <p:extLst>
      <p:ext uri="{BB962C8B-B14F-4D97-AF65-F5344CB8AC3E}">
        <p14:creationId xmlns:p14="http://schemas.microsoft.com/office/powerpoint/2010/main" val="2558395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95A803-9AAD-4589-822A-CAB9C7DC5B83}"/>
              </a:ext>
            </a:extLst>
          </p:cNvPr>
          <p:cNvSpPr/>
          <p:nvPr/>
        </p:nvSpPr>
        <p:spPr>
          <a:xfrm>
            <a:off x="306572" y="213730"/>
            <a:ext cx="11578856" cy="137653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28600">
              <a:lnSpc>
                <a:spcPct val="107000"/>
              </a:lnSpc>
              <a:spcAft>
                <a:spcPts val="800"/>
              </a:spcAft>
            </a:pPr>
            <a:r>
              <a:rPr lang="fr-FR"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Étape 5: Test de configuration</a:t>
            </a:r>
            <a:endParaRPr lang="fr-FR"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fr-FR"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Dans cette partie nous allons faire un petit test avec deux machine ayant deux système différent (Windows et Ubuntu).</a:t>
            </a:r>
          </a:p>
          <a:p>
            <a:pPr marL="1200150" lvl="2" indent="-285750">
              <a:lnSpc>
                <a:spcPct val="107000"/>
              </a:lnSpc>
              <a:spcAft>
                <a:spcPts val="800"/>
              </a:spcAft>
              <a:buFont typeface="Wingdings" panose="05000000000000000000" pitchFamily="2" charset="2"/>
              <a:buChar char="q"/>
            </a:pPr>
            <a:r>
              <a:rPr lang="fr-FR"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Ouverture du point d’accès dans notre machine Ubuntu</a:t>
            </a:r>
          </a:p>
        </p:txBody>
      </p:sp>
      <p:pic>
        <p:nvPicPr>
          <p:cNvPr id="6" name="Image 5">
            <a:extLst>
              <a:ext uri="{FF2B5EF4-FFF2-40B4-BE49-F238E27FC236}">
                <a16:creationId xmlns:a16="http://schemas.microsoft.com/office/drawing/2014/main" id="{42A5B2B1-40A5-4C68-803B-F4A865FB7C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6758" y="1590261"/>
            <a:ext cx="10348563" cy="4885355"/>
          </a:xfrm>
          <a:prstGeom prst="rect">
            <a:avLst/>
          </a:prstGeom>
          <a:noFill/>
          <a:ln>
            <a:noFill/>
          </a:ln>
        </p:spPr>
      </p:pic>
    </p:spTree>
    <p:extLst>
      <p:ext uri="{BB962C8B-B14F-4D97-AF65-F5344CB8AC3E}">
        <p14:creationId xmlns:p14="http://schemas.microsoft.com/office/powerpoint/2010/main" val="369307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8CD806-5C54-4B5B-8514-AC8E2AA577EE}"/>
              </a:ext>
            </a:extLst>
          </p:cNvPr>
          <p:cNvSpPr/>
          <p:nvPr/>
        </p:nvSpPr>
        <p:spPr>
          <a:xfrm>
            <a:off x="306571" y="200478"/>
            <a:ext cx="11578856" cy="8846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1257300" lvl="2" indent="-342900">
              <a:lnSpc>
                <a:spcPct val="107000"/>
              </a:lnSpc>
              <a:buFont typeface="Wingdings" panose="05000000000000000000" pitchFamily="2" charset="2"/>
              <a:buChar char="q"/>
            </a:pPr>
            <a:r>
              <a:rPr lang="fr-FR"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Sur notre deuxième machine (Windows), nous allons nous connecter sur ce point d’accès.</a:t>
            </a:r>
          </a:p>
          <a:p>
            <a:pPr marL="1257300" lvl="2" indent="-342900">
              <a:lnSpc>
                <a:spcPct val="107000"/>
              </a:lnSpc>
              <a:spcAft>
                <a:spcPts val="800"/>
              </a:spcAft>
              <a:buFont typeface="Wingdings" panose="05000000000000000000" pitchFamily="2" charset="2"/>
              <a:buChar char="q"/>
            </a:pPr>
            <a:r>
              <a:rPr lang="fr-FR"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Récupération de l’adresse IP sous linux avec la commande </a:t>
            </a:r>
            <a:r>
              <a:rPr lang="fr-FR"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ifconfig</a:t>
            </a:r>
            <a:endParaRPr lang="fr-FR"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a:extLst>
              <a:ext uri="{FF2B5EF4-FFF2-40B4-BE49-F238E27FC236}">
                <a16:creationId xmlns:a16="http://schemas.microsoft.com/office/drawing/2014/main" id="{FCD15501-D16D-4E52-81F4-B940372050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113" y="1242473"/>
            <a:ext cx="10813773" cy="5415049"/>
          </a:xfrm>
          <a:prstGeom prst="rect">
            <a:avLst/>
          </a:prstGeom>
          <a:noFill/>
          <a:ln>
            <a:noFill/>
          </a:ln>
        </p:spPr>
      </p:pic>
    </p:spTree>
    <p:extLst>
      <p:ext uri="{BB962C8B-B14F-4D97-AF65-F5344CB8AC3E}">
        <p14:creationId xmlns:p14="http://schemas.microsoft.com/office/powerpoint/2010/main" val="1465065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5BC663-2E1D-419C-8FBD-208F4AB0BA9E}"/>
              </a:ext>
            </a:extLst>
          </p:cNvPr>
          <p:cNvSpPr/>
          <p:nvPr/>
        </p:nvSpPr>
        <p:spPr>
          <a:xfrm>
            <a:off x="306571" y="200478"/>
            <a:ext cx="11578856" cy="8846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342900" lvl="0" indent="-342900">
              <a:lnSpc>
                <a:spcPct val="107000"/>
              </a:lnSpc>
              <a:spcAft>
                <a:spcPts val="800"/>
              </a:spcAft>
              <a:buFont typeface="Wingdings" panose="05000000000000000000" pitchFamily="2" charset="2"/>
              <a:buChar char="q"/>
            </a:pP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Sur la machine Windows nous allons écrire l’adresse marqué sur l’image précédente. </a:t>
            </a:r>
          </a:p>
        </p:txBody>
      </p:sp>
      <p:pic>
        <p:nvPicPr>
          <p:cNvPr id="3" name="Image 2">
            <a:extLst>
              <a:ext uri="{FF2B5EF4-FFF2-40B4-BE49-F238E27FC236}">
                <a16:creationId xmlns:a16="http://schemas.microsoft.com/office/drawing/2014/main" id="{A2ACA3A7-F1BB-4CCD-8736-39C7443392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6348" y="1085142"/>
            <a:ext cx="9819861" cy="4366511"/>
          </a:xfrm>
          <a:prstGeom prst="rect">
            <a:avLst/>
          </a:prstGeom>
          <a:noFill/>
          <a:ln>
            <a:noFill/>
          </a:ln>
        </p:spPr>
      </p:pic>
      <p:sp>
        <p:nvSpPr>
          <p:cNvPr id="4" name="Rectangle 3">
            <a:extLst>
              <a:ext uri="{FF2B5EF4-FFF2-40B4-BE49-F238E27FC236}">
                <a16:creationId xmlns:a16="http://schemas.microsoft.com/office/drawing/2014/main" id="{4E7FB05D-1206-4FCC-A713-2A31F725BA4A}"/>
              </a:ext>
            </a:extLst>
          </p:cNvPr>
          <p:cNvSpPr/>
          <p:nvPr/>
        </p:nvSpPr>
        <p:spPr>
          <a:xfrm>
            <a:off x="306571" y="5451653"/>
            <a:ext cx="11578856" cy="8846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lnSpc>
                <a:spcPct val="107000"/>
              </a:lnSpc>
              <a:spcAft>
                <a:spcPts val="800"/>
              </a:spcAft>
              <a:buFont typeface="Wingdings" panose="05000000000000000000" pitchFamily="2" charset="2"/>
              <a:buChar char="q"/>
            </a:pPr>
            <a:r>
              <a:rPr lang="fr-FR"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 petit formulaire de connexion va apparaitre c’est là qu’on va entrer le nom d’utilisateur le mot de passe qu’on a eu à créer et on aura accès au dossier partage.</a:t>
            </a:r>
          </a:p>
        </p:txBody>
      </p:sp>
    </p:spTree>
    <p:extLst>
      <p:ext uri="{BB962C8B-B14F-4D97-AF65-F5344CB8AC3E}">
        <p14:creationId xmlns:p14="http://schemas.microsoft.com/office/powerpoint/2010/main" val="686695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572" y="478773"/>
            <a:ext cx="11578856" cy="565652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28600">
              <a:lnSpc>
                <a:spcPct val="107000"/>
              </a:lnSpc>
              <a:spcAft>
                <a:spcPts val="800"/>
              </a:spcAft>
            </a:pPr>
            <a:r>
              <a:rPr lang="fr-FR" sz="4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Étape 6 : Conclusion</a:t>
            </a:r>
            <a:r>
              <a:rPr lang="fr-FR"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 grosso modo, Samba est un outil puissant qui permet de partager des fichiers sur un réseau local. La configuration de son serveur sous Linux est un processus essentiel pour permettre le partage de fichiers entre des systèmes Windows et des systèmes Linux. En suivant les étapes décrites ci-dessus, il nous est donc possible de configurer efficacement des partages de fichiers avec Samba, offrant ainsi une solution de partage de fichiers robuste et fiable pour les environnements hétérogènes.</a:t>
            </a:r>
          </a:p>
        </p:txBody>
      </p:sp>
    </p:spTree>
    <p:extLst>
      <p:ext uri="{BB962C8B-B14F-4D97-AF65-F5344CB8AC3E}">
        <p14:creationId xmlns:p14="http://schemas.microsoft.com/office/powerpoint/2010/main" val="1524595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 de texte 3"/>
          <p:cNvSpPr txBox="1"/>
          <p:nvPr/>
        </p:nvSpPr>
        <p:spPr>
          <a:xfrm>
            <a:off x="489098" y="337567"/>
            <a:ext cx="8920717" cy="56619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449580" algn="ctr">
              <a:lnSpc>
                <a:spcPct val="107000"/>
              </a:lnSpc>
              <a:spcAft>
                <a:spcPts val="800"/>
              </a:spcAft>
            </a:pPr>
            <a:r>
              <a:rPr lang="fr-FR" sz="2000" b="1" u="sng" dirty="0">
                <a:ln w="9525" cap="flat" cmpd="sng">
                  <a:solidFill>
                    <a:schemeClr val="dk1">
                      <a:alpha val="70000"/>
                    </a:schemeClr>
                  </a:solidFill>
                  <a:prstDash val="solid"/>
                  <a:round/>
                </a:ln>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Travail présenté par les étudiants de la 2</a:t>
            </a:r>
            <a:r>
              <a:rPr lang="fr-FR" sz="2000" b="1" u="sng" baseline="30000" dirty="0">
                <a:ln w="9525" cap="flat" cmpd="sng">
                  <a:solidFill>
                    <a:schemeClr val="dk1">
                      <a:alpha val="70000"/>
                    </a:schemeClr>
                  </a:solidFill>
                  <a:prstDash val="solid"/>
                  <a:round/>
                </a:ln>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ème</a:t>
            </a:r>
            <a:r>
              <a:rPr lang="fr-FR" sz="2000" b="1" u="sng" dirty="0">
                <a:ln w="9525" cap="flat" cmpd="sng">
                  <a:solidFill>
                    <a:schemeClr val="dk1">
                      <a:alpha val="70000"/>
                    </a:schemeClr>
                  </a:solidFill>
                  <a:prstDash val="solid"/>
                  <a:round/>
                </a:ln>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Licence LMD/Informatique :</a:t>
            </a:r>
            <a:endParaRPr lang="fr-FR" sz="2000" u="sng" dirty="0">
              <a:ln w="9525" cap="flat" cmpd="sng">
                <a:solidFill>
                  <a:schemeClr val="dk1">
                    <a:alpha val="70000"/>
                  </a:schemeClr>
                </a:solidFill>
                <a:prstDash val="solid"/>
                <a:round/>
              </a:ln>
              <a:solidFill>
                <a:schemeClr val="bg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graphicFrame>
        <p:nvGraphicFramePr>
          <p:cNvPr id="12" name="Tableau 11"/>
          <p:cNvGraphicFramePr>
            <a:graphicFrameLocks noGrp="1"/>
          </p:cNvGraphicFramePr>
          <p:nvPr>
            <p:extLst>
              <p:ext uri="{D42A27DB-BD31-4B8C-83A1-F6EECF244321}">
                <p14:modId xmlns:p14="http://schemas.microsoft.com/office/powerpoint/2010/main" val="3264364557"/>
              </p:ext>
            </p:extLst>
          </p:nvPr>
        </p:nvGraphicFramePr>
        <p:xfrm>
          <a:off x="712381" y="1342239"/>
          <a:ext cx="10079665" cy="4337710"/>
        </p:xfrm>
        <a:graphic>
          <a:graphicData uri="http://schemas.openxmlformats.org/drawingml/2006/table">
            <a:tbl>
              <a:tblPr firstRow="1" firstCol="1" bandRow="1">
                <a:tableStyleId>{2D5ABB26-0587-4C30-8999-92F81FD0307C}</a:tableStyleId>
              </a:tblPr>
              <a:tblGrid>
                <a:gridCol w="3358373">
                  <a:extLst>
                    <a:ext uri="{9D8B030D-6E8A-4147-A177-3AD203B41FA5}">
                      <a16:colId xmlns:a16="http://schemas.microsoft.com/office/drawing/2014/main" val="3687688400"/>
                    </a:ext>
                  </a:extLst>
                </a:gridCol>
                <a:gridCol w="3354964">
                  <a:extLst>
                    <a:ext uri="{9D8B030D-6E8A-4147-A177-3AD203B41FA5}">
                      <a16:colId xmlns:a16="http://schemas.microsoft.com/office/drawing/2014/main" val="3937942195"/>
                    </a:ext>
                  </a:extLst>
                </a:gridCol>
                <a:gridCol w="3366328">
                  <a:extLst>
                    <a:ext uri="{9D8B030D-6E8A-4147-A177-3AD203B41FA5}">
                      <a16:colId xmlns:a16="http://schemas.microsoft.com/office/drawing/2014/main" val="2289525121"/>
                    </a:ext>
                  </a:extLst>
                </a:gridCol>
              </a:tblGrid>
              <a:tr h="433771">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MAZIKO</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TSHIHENG</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a:ln>
                            <a:solidFill>
                              <a:schemeClr val="tx1"/>
                            </a:solidFill>
                          </a:ln>
                          <a:solidFill>
                            <a:schemeClr val="bg1"/>
                          </a:solidFill>
                          <a:effectLst>
                            <a:outerShdw blurRad="38100" dist="38100" dir="2700000" algn="tl">
                              <a:srgbClr val="000000">
                                <a:alpha val="43137"/>
                              </a:srgbClr>
                            </a:outerShdw>
                          </a:effectLst>
                        </a:rPr>
                        <a:t>EBENEZER</a:t>
                      </a:r>
                      <a:endParaRPr lang="fr-FR" sz="2400" b="1">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29794788"/>
                  </a:ext>
                </a:extLst>
              </a:tr>
              <a:tr h="433771">
                <a:tc>
                  <a:txBody>
                    <a:bodyPr/>
                    <a:lstStyle/>
                    <a:p>
                      <a:pPr algn="ctr">
                        <a:lnSpc>
                          <a:spcPct val="107000"/>
                        </a:lnSpc>
                        <a:spcAft>
                          <a:spcPts val="0"/>
                        </a:spcAft>
                      </a:pPr>
                      <a:r>
                        <a:rPr lang="fr-FR" sz="2400" b="1">
                          <a:ln>
                            <a:solidFill>
                              <a:schemeClr val="tx1"/>
                            </a:solidFill>
                          </a:ln>
                          <a:solidFill>
                            <a:schemeClr val="bg1"/>
                          </a:solidFill>
                          <a:effectLst>
                            <a:outerShdw blurRad="38100" dist="38100" dir="2700000" algn="tl">
                              <a:srgbClr val="000000">
                                <a:alpha val="43137"/>
                              </a:srgbClr>
                            </a:outerShdw>
                          </a:effectLst>
                        </a:rPr>
                        <a:t>KASONGO</a:t>
                      </a:r>
                      <a:endParaRPr lang="fr-FR" sz="2400" b="1">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BEYA</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JEAN</a:t>
                      </a:r>
                      <a:endParaRPr lang="fr-FR" sz="2400" b="0"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90748288"/>
                  </a:ext>
                </a:extLst>
              </a:tr>
              <a:tr h="433771">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KUSIMWERAY</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a:ln>
                            <a:solidFill>
                              <a:schemeClr val="tx1"/>
                            </a:solidFill>
                          </a:ln>
                          <a:solidFill>
                            <a:schemeClr val="bg1"/>
                          </a:solidFill>
                          <a:effectLst>
                            <a:outerShdw blurRad="38100" dist="38100" dir="2700000" algn="tl">
                              <a:srgbClr val="000000">
                                <a:alpha val="43137"/>
                              </a:srgbClr>
                            </a:outerShdw>
                          </a:effectLst>
                        </a:rPr>
                        <a:t>HABESHI</a:t>
                      </a:r>
                      <a:endParaRPr lang="fr-FR" sz="2400" b="1">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a:ln>
                            <a:solidFill>
                              <a:schemeClr val="tx1"/>
                            </a:solidFill>
                          </a:ln>
                          <a:solidFill>
                            <a:schemeClr val="bg1"/>
                          </a:solidFill>
                          <a:effectLst>
                            <a:outerShdw blurRad="38100" dist="38100" dir="2700000" algn="tl">
                              <a:srgbClr val="000000">
                                <a:alpha val="43137"/>
                              </a:srgbClr>
                            </a:outerShdw>
                          </a:effectLst>
                        </a:rPr>
                        <a:t>GHYSLAIN</a:t>
                      </a:r>
                      <a:endParaRPr lang="fr-FR" sz="2400" b="1">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67547142"/>
                  </a:ext>
                </a:extLst>
              </a:tr>
              <a:tr h="433771">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LUPINI</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KANIKA</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EBENEZER</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40545850"/>
                  </a:ext>
                </a:extLst>
              </a:tr>
              <a:tr h="433771">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OKUMADI</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a:ln>
                            <a:solidFill>
                              <a:schemeClr val="tx1"/>
                            </a:solidFill>
                          </a:ln>
                          <a:solidFill>
                            <a:schemeClr val="bg1"/>
                          </a:solidFill>
                          <a:effectLst>
                            <a:outerShdw blurRad="38100" dist="38100" dir="2700000" algn="tl">
                              <a:srgbClr val="000000">
                                <a:alpha val="43137"/>
                              </a:srgbClr>
                            </a:outerShdw>
                          </a:effectLst>
                        </a:rPr>
                        <a:t>LOSASA</a:t>
                      </a:r>
                      <a:endParaRPr lang="fr-FR" sz="2400" b="1">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a:ln>
                            <a:solidFill>
                              <a:schemeClr val="tx1"/>
                            </a:solidFill>
                          </a:ln>
                          <a:solidFill>
                            <a:schemeClr val="bg1"/>
                          </a:solidFill>
                          <a:effectLst>
                            <a:outerShdw blurRad="38100" dist="38100" dir="2700000" algn="tl">
                              <a:srgbClr val="000000">
                                <a:alpha val="43137"/>
                              </a:srgbClr>
                            </a:outerShdw>
                          </a:effectLst>
                        </a:rPr>
                        <a:t>DAVID</a:t>
                      </a:r>
                      <a:endParaRPr lang="fr-FR" sz="2400" b="1">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81502339"/>
                  </a:ext>
                </a:extLst>
              </a:tr>
              <a:tr h="433771">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NGAPONO</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MBO</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ANTIPAS</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28481563"/>
                  </a:ext>
                </a:extLst>
              </a:tr>
              <a:tr h="433771">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LUKUSA</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KAPUKU</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DENIS</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3542133"/>
                  </a:ext>
                </a:extLst>
              </a:tr>
              <a:tr h="433771">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ISULA</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BARAKA</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SAMUEL</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36004869"/>
                  </a:ext>
                </a:extLst>
              </a:tr>
              <a:tr h="433771">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MUKANYA</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BIDUAYA</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EMMANUEL</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0924320"/>
                  </a:ext>
                </a:extLst>
              </a:tr>
              <a:tr h="433771">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KAZANGA</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DIBATA</a:t>
                      </a: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fr-FR" sz="2400" b="1" dirty="0">
                          <a:ln>
                            <a:solidFill>
                              <a:schemeClr val="tx1"/>
                            </a:solidFill>
                          </a:ln>
                          <a:solidFill>
                            <a:schemeClr val="bg1"/>
                          </a:solidFill>
                          <a:effectLst>
                            <a:outerShdw blurRad="38100" dist="38100" dir="2700000" algn="tl">
                              <a:srgbClr val="000000">
                                <a:alpha val="43137"/>
                              </a:srgbClr>
                            </a:outerShdw>
                          </a:effectLst>
                        </a:rPr>
                        <a:t>STEVE</a:t>
                      </a:r>
                      <a:endParaRPr lang="fr-FR" sz="2400" b="1" dirty="0">
                        <a:ln>
                          <a:solidFill>
                            <a:schemeClr val="tx1"/>
                          </a:solidFill>
                        </a:ln>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0319212"/>
                  </a:ext>
                </a:extLst>
              </a:tr>
            </a:tbl>
          </a:graphicData>
        </a:graphic>
      </p:graphicFrame>
      <p:sp>
        <p:nvSpPr>
          <p:cNvPr id="13" name="Rectangle 12"/>
          <p:cNvSpPr/>
          <p:nvPr/>
        </p:nvSpPr>
        <p:spPr>
          <a:xfrm>
            <a:off x="10579393" y="6415403"/>
            <a:ext cx="1103834" cy="25121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fr-FR" sz="1000" b="1" u="sng" dirty="0">
                <a:solidFill>
                  <a:schemeClr val="bg1"/>
                </a:solidFill>
              </a:rPr>
              <a:t>©Ezebinho_Mzk</a:t>
            </a:r>
            <a:endParaRPr lang="fr-FR" sz="1000" dirty="0">
              <a:solidFill>
                <a:schemeClr val="bg1"/>
              </a:solidFill>
            </a:endParaRPr>
          </a:p>
        </p:txBody>
      </p:sp>
    </p:spTree>
    <p:extLst>
      <p:ext uri="{BB962C8B-B14F-4D97-AF65-F5344CB8AC3E}">
        <p14:creationId xmlns:p14="http://schemas.microsoft.com/office/powerpoint/2010/main" val="908633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10"/>
                                        </p:tgtEl>
                                      </p:cBhvr>
                                    </p:animEffect>
                                    <p:anim calcmode="lin" valueType="num">
                                      <p:cBhvr>
                                        <p:cTn id="7" dur="1822" tmFilter="0,0; 0.14,0.31; 0.43,0.73; 0.71,0.91; 1.0,1.0">
                                          <p:stCondLst>
                                            <p:cond delay="0"/>
                                          </p:stCondLst>
                                        </p:cTn>
                                        <p:tgtEl>
                                          <p:spTgt spid="10"/>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10"/>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10"/>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10"/>
                                        </p:tgtEl>
                                        <p:attrNameLst>
                                          <p:attrName>ppt_y</p:attrName>
                                        </p:attrNameLst>
                                      </p:cBhvr>
                                      <p:tavLst>
                                        <p:tav tm="0">
                                          <p:val>
                                            <p:strVal val="ppt_y"/>
                                          </p:val>
                                        </p:tav>
                                        <p:tav tm="100000">
                                          <p:val>
                                            <p:strVal val="ppt_y+ppt_h"/>
                                          </p:val>
                                        </p:tav>
                                      </p:tavLst>
                                    </p:anim>
                                    <p:animScale>
                                      <p:cBhvr>
                                        <p:cTn id="14" dur="26">
                                          <p:stCondLst>
                                            <p:cond delay="620"/>
                                          </p:stCondLst>
                                        </p:cTn>
                                        <p:tgtEl>
                                          <p:spTgt spid="10"/>
                                        </p:tgtEl>
                                      </p:cBhvr>
                                      <p:to x="100000" y="60000"/>
                                    </p:animScale>
                                    <p:animScale>
                                      <p:cBhvr>
                                        <p:cTn id="15" dur="166" decel="50000">
                                          <p:stCondLst>
                                            <p:cond delay="646"/>
                                          </p:stCondLst>
                                        </p:cTn>
                                        <p:tgtEl>
                                          <p:spTgt spid="10"/>
                                        </p:tgtEl>
                                      </p:cBhvr>
                                      <p:to x="100000" y="100000"/>
                                    </p:animScale>
                                    <p:animScale>
                                      <p:cBhvr>
                                        <p:cTn id="16" dur="26">
                                          <p:stCondLst>
                                            <p:cond delay="1312"/>
                                          </p:stCondLst>
                                        </p:cTn>
                                        <p:tgtEl>
                                          <p:spTgt spid="10"/>
                                        </p:tgtEl>
                                      </p:cBhvr>
                                      <p:to x="100000" y="80000"/>
                                    </p:animScale>
                                    <p:animScale>
                                      <p:cBhvr>
                                        <p:cTn id="17" dur="166" decel="50000">
                                          <p:stCondLst>
                                            <p:cond delay="1338"/>
                                          </p:stCondLst>
                                        </p:cTn>
                                        <p:tgtEl>
                                          <p:spTgt spid="10"/>
                                        </p:tgtEl>
                                      </p:cBhvr>
                                      <p:to x="100000" y="100000"/>
                                    </p:animScale>
                                    <p:animScale>
                                      <p:cBhvr>
                                        <p:cTn id="18" dur="26">
                                          <p:stCondLst>
                                            <p:cond delay="1642"/>
                                          </p:stCondLst>
                                        </p:cTn>
                                        <p:tgtEl>
                                          <p:spTgt spid="10"/>
                                        </p:tgtEl>
                                      </p:cBhvr>
                                      <p:to x="100000" y="90000"/>
                                    </p:animScale>
                                    <p:animScale>
                                      <p:cBhvr>
                                        <p:cTn id="19" dur="166" decel="50000">
                                          <p:stCondLst>
                                            <p:cond delay="1668"/>
                                          </p:stCondLst>
                                        </p:cTn>
                                        <p:tgtEl>
                                          <p:spTgt spid="10"/>
                                        </p:tgtEl>
                                      </p:cBhvr>
                                      <p:to x="100000" y="100000"/>
                                    </p:animScale>
                                    <p:animScale>
                                      <p:cBhvr>
                                        <p:cTn id="20" dur="26">
                                          <p:stCondLst>
                                            <p:cond delay="1808"/>
                                          </p:stCondLst>
                                        </p:cTn>
                                        <p:tgtEl>
                                          <p:spTgt spid="10"/>
                                        </p:tgtEl>
                                      </p:cBhvr>
                                      <p:to x="100000" y="95000"/>
                                    </p:animScale>
                                    <p:animScale>
                                      <p:cBhvr>
                                        <p:cTn id="21" dur="166" decel="50000">
                                          <p:stCondLst>
                                            <p:cond delay="1834"/>
                                          </p:stCondLst>
                                        </p:cTn>
                                        <p:tgtEl>
                                          <p:spTgt spid="10"/>
                                        </p:tgtEl>
                                      </p:cBhvr>
                                      <p:to x="100000" y="100000"/>
                                    </p:animScale>
                                    <p:set>
                                      <p:cBhvr>
                                        <p:cTn id="22" dur="1" fill="hold">
                                          <p:stCondLst>
                                            <p:cond delay="19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6" presetClass="exit" presetSubtype="0" fill="hold" nodeType="clickEffect">
                                  <p:stCondLst>
                                    <p:cond delay="0"/>
                                  </p:stCondLst>
                                  <p:childTnLst>
                                    <p:animEffect transition="out" filter="wipe(down)">
                                      <p:cBhvr>
                                        <p:cTn id="26" dur="180" accel="50000">
                                          <p:stCondLst>
                                            <p:cond delay="1820"/>
                                          </p:stCondLst>
                                        </p:cTn>
                                        <p:tgtEl>
                                          <p:spTgt spid="12"/>
                                        </p:tgtEl>
                                      </p:cBhvr>
                                    </p:animEffect>
                                    <p:anim calcmode="lin" valueType="num">
                                      <p:cBhvr>
                                        <p:cTn id="27" dur="1822" tmFilter="0,0; 0.14,0.31; 0.43,0.73; 0.71,0.91; 1.0,1.0">
                                          <p:stCondLst>
                                            <p:cond delay="0"/>
                                          </p:stCondLst>
                                        </p:cTn>
                                        <p:tgtEl>
                                          <p:spTgt spid="12"/>
                                        </p:tgtEl>
                                        <p:attrNameLst>
                                          <p:attrName>ppt_x</p:attrName>
                                        </p:attrNameLst>
                                      </p:cBhvr>
                                      <p:tavLst>
                                        <p:tav tm="0">
                                          <p:val>
                                            <p:strVal val="ppt_x"/>
                                          </p:val>
                                        </p:tav>
                                        <p:tav tm="100000">
                                          <p:val>
                                            <p:strVal val="#ppt_x+0.25"/>
                                          </p:val>
                                        </p:tav>
                                      </p:tavLst>
                                    </p:anim>
                                    <p:anim calcmode="lin" valueType="num">
                                      <p:cBhvr>
                                        <p:cTn id="28" dur="178">
                                          <p:stCondLst>
                                            <p:cond delay="1822"/>
                                          </p:stCondLst>
                                        </p:cTn>
                                        <p:tgtEl>
                                          <p:spTgt spid="12"/>
                                        </p:tgtEl>
                                        <p:attrNameLst>
                                          <p:attrName>ppt_x</p:attrName>
                                        </p:attrNameLst>
                                      </p:cBhvr>
                                      <p:tavLst>
                                        <p:tav tm="0">
                                          <p:val>
                                            <p:strVal val="ppt_x"/>
                                          </p:val>
                                        </p:tav>
                                        <p:tav tm="100000">
                                          <p:val>
                                            <p:strVal val="ppt_x"/>
                                          </p:val>
                                        </p:tav>
                                      </p:tavLst>
                                    </p:anim>
                                    <p:anim calcmode="lin" valueType="num">
                                      <p:cBhvr>
                                        <p:cTn id="29" dur="664" tmFilter="0.0,0.0;0.25,0.07;0.50,0.2;0.75,0.467;1.0,1.0">
                                          <p:stCondLst>
                                            <p:cond delay="0"/>
                                          </p:stCondLst>
                                        </p:cTn>
                                        <p:tgtEl>
                                          <p:spTgt spid="1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0" dur="664" tmFilter="0, 0; 0.125,0.2665; 0.25,0.4; 0.375,0.465; 0.5,0.5;  0.625,0.535; 0.75,0.6; 0.875,0.7335; 1,1">
                                          <p:stCondLst>
                                            <p:cond delay="664"/>
                                          </p:stCondLst>
                                        </p:cTn>
                                        <p:tgtEl>
                                          <p:spTgt spid="1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1" dur="332" tmFilter="0, 0; 0.125,0.2665; 0.25,0.4; 0.375,0.465; 0.5,0.5;  0.625,0.535; 0.75,0.6; 0.875,0.7335; 1,1">
                                          <p:stCondLst>
                                            <p:cond delay="1324"/>
                                          </p:stCondLst>
                                        </p:cTn>
                                        <p:tgtEl>
                                          <p:spTgt spid="1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2" dur="164" tmFilter="0, 0; 0.125,0.2665; 0.25,0.4; 0.375,0.465; 0.5,0.5;  0.625,0.535; 0.75,0.6; 0.875,0.7335; 1,1">
                                          <p:stCondLst>
                                            <p:cond delay="1656"/>
                                          </p:stCondLst>
                                        </p:cTn>
                                        <p:tgtEl>
                                          <p:spTgt spid="1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3" dur="180" accel="50000">
                                          <p:stCondLst>
                                            <p:cond delay="1820"/>
                                          </p:stCondLst>
                                        </p:cTn>
                                        <p:tgtEl>
                                          <p:spTgt spid="12"/>
                                        </p:tgtEl>
                                        <p:attrNameLst>
                                          <p:attrName>ppt_y</p:attrName>
                                        </p:attrNameLst>
                                      </p:cBhvr>
                                      <p:tavLst>
                                        <p:tav tm="0">
                                          <p:val>
                                            <p:strVal val="ppt_y"/>
                                          </p:val>
                                        </p:tav>
                                        <p:tav tm="100000">
                                          <p:val>
                                            <p:strVal val="ppt_y+ppt_h"/>
                                          </p:val>
                                        </p:tav>
                                      </p:tavLst>
                                    </p:anim>
                                    <p:animScale>
                                      <p:cBhvr>
                                        <p:cTn id="34" dur="26">
                                          <p:stCondLst>
                                            <p:cond delay="620"/>
                                          </p:stCondLst>
                                        </p:cTn>
                                        <p:tgtEl>
                                          <p:spTgt spid="12"/>
                                        </p:tgtEl>
                                      </p:cBhvr>
                                      <p:to x="100000" y="60000"/>
                                    </p:animScale>
                                    <p:animScale>
                                      <p:cBhvr>
                                        <p:cTn id="35" dur="166" decel="50000">
                                          <p:stCondLst>
                                            <p:cond delay="646"/>
                                          </p:stCondLst>
                                        </p:cTn>
                                        <p:tgtEl>
                                          <p:spTgt spid="12"/>
                                        </p:tgtEl>
                                      </p:cBhvr>
                                      <p:to x="100000" y="100000"/>
                                    </p:animScale>
                                    <p:animScale>
                                      <p:cBhvr>
                                        <p:cTn id="36" dur="26">
                                          <p:stCondLst>
                                            <p:cond delay="1312"/>
                                          </p:stCondLst>
                                        </p:cTn>
                                        <p:tgtEl>
                                          <p:spTgt spid="12"/>
                                        </p:tgtEl>
                                      </p:cBhvr>
                                      <p:to x="100000" y="80000"/>
                                    </p:animScale>
                                    <p:animScale>
                                      <p:cBhvr>
                                        <p:cTn id="37" dur="166" decel="50000">
                                          <p:stCondLst>
                                            <p:cond delay="1338"/>
                                          </p:stCondLst>
                                        </p:cTn>
                                        <p:tgtEl>
                                          <p:spTgt spid="12"/>
                                        </p:tgtEl>
                                      </p:cBhvr>
                                      <p:to x="100000" y="100000"/>
                                    </p:animScale>
                                    <p:animScale>
                                      <p:cBhvr>
                                        <p:cTn id="38" dur="26">
                                          <p:stCondLst>
                                            <p:cond delay="1642"/>
                                          </p:stCondLst>
                                        </p:cTn>
                                        <p:tgtEl>
                                          <p:spTgt spid="12"/>
                                        </p:tgtEl>
                                      </p:cBhvr>
                                      <p:to x="100000" y="90000"/>
                                    </p:animScale>
                                    <p:animScale>
                                      <p:cBhvr>
                                        <p:cTn id="39" dur="166" decel="50000">
                                          <p:stCondLst>
                                            <p:cond delay="1668"/>
                                          </p:stCondLst>
                                        </p:cTn>
                                        <p:tgtEl>
                                          <p:spTgt spid="12"/>
                                        </p:tgtEl>
                                      </p:cBhvr>
                                      <p:to x="100000" y="100000"/>
                                    </p:animScale>
                                    <p:animScale>
                                      <p:cBhvr>
                                        <p:cTn id="40" dur="26">
                                          <p:stCondLst>
                                            <p:cond delay="1808"/>
                                          </p:stCondLst>
                                        </p:cTn>
                                        <p:tgtEl>
                                          <p:spTgt spid="12"/>
                                        </p:tgtEl>
                                      </p:cBhvr>
                                      <p:to x="100000" y="95000"/>
                                    </p:animScale>
                                    <p:animScale>
                                      <p:cBhvr>
                                        <p:cTn id="41" dur="166" decel="50000">
                                          <p:stCondLst>
                                            <p:cond delay="1834"/>
                                          </p:stCondLst>
                                        </p:cTn>
                                        <p:tgtEl>
                                          <p:spTgt spid="12"/>
                                        </p:tgtEl>
                                      </p:cBhvr>
                                      <p:to x="100000" y="100000"/>
                                    </p:animScale>
                                    <p:set>
                                      <p:cBhvr>
                                        <p:cTn id="42" dur="1" fill="hold">
                                          <p:stCondLst>
                                            <p:cond delay="1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080" y="212650"/>
            <a:ext cx="4412511" cy="227536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24" y="95693"/>
            <a:ext cx="5805378" cy="3046228"/>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664" y="100910"/>
            <a:ext cx="6073553" cy="3041008"/>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17" y="3243028"/>
            <a:ext cx="11995893" cy="3514062"/>
          </a:xfrm>
          <a:prstGeom prst="rect">
            <a:avLst/>
          </a:prstGeom>
        </p:spPr>
      </p:pic>
    </p:spTree>
    <p:extLst>
      <p:ext uri="{BB962C8B-B14F-4D97-AF65-F5344CB8AC3E}">
        <p14:creationId xmlns:p14="http://schemas.microsoft.com/office/powerpoint/2010/main" val="983039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a14:imgEffect>
                    <a14:imgEffect>
                      <a14:brightnessContrast contrast="-15000"/>
                    </a14:imgEffect>
                  </a14:imgLayer>
                </a14:imgProps>
              </a:ext>
            </a:extLst>
          </a:blip>
          <a:srcRect/>
          <a:stretch>
            <a:fillRect t="-16000" b="-16000"/>
          </a:stretch>
        </a:blipFill>
        <a:effectLst/>
      </p:bgPr>
    </p:bg>
    <p:spTree>
      <p:nvGrpSpPr>
        <p:cNvPr id="1" name=""/>
        <p:cNvGrpSpPr/>
        <p:nvPr/>
      </p:nvGrpSpPr>
      <p:grpSpPr>
        <a:xfrm>
          <a:off x="0" y="0"/>
          <a:ext cx="0" cy="0"/>
          <a:chOff x="0" y="0"/>
          <a:chExt cx="0" cy="0"/>
        </a:xfrm>
      </p:grpSpPr>
      <p:sp>
        <p:nvSpPr>
          <p:cNvPr id="8" name="Rectangle 7"/>
          <p:cNvSpPr/>
          <p:nvPr/>
        </p:nvSpPr>
        <p:spPr>
          <a:xfrm>
            <a:off x="797442" y="170122"/>
            <a:ext cx="9856381" cy="90376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fr-FR" sz="5400" u="sng" dirty="0">
                <a:solidFill>
                  <a:schemeClr val="bg1"/>
                </a:solidFill>
                <a:effectLst>
                  <a:outerShdw blurRad="38100" dist="38100" dir="2700000" algn="tl">
                    <a:srgbClr val="000000">
                      <a:alpha val="43137"/>
                    </a:srgbClr>
                  </a:outerShdw>
                </a:effectLst>
              </a:rPr>
              <a:t>PLANNING :</a:t>
            </a:r>
          </a:p>
        </p:txBody>
      </p:sp>
      <p:sp>
        <p:nvSpPr>
          <p:cNvPr id="2" name="Rectangle 1"/>
          <p:cNvSpPr/>
          <p:nvPr/>
        </p:nvSpPr>
        <p:spPr>
          <a:xfrm>
            <a:off x="304800" y="1364974"/>
            <a:ext cx="10681252" cy="4956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457200">
              <a:buFont typeface="Wingdings" panose="05000000000000000000" pitchFamily="2" charset="2"/>
              <a:buChar char="Ø"/>
            </a:pPr>
            <a:r>
              <a:rPr lang="fr-FR" sz="2800" b="1" dirty="0"/>
              <a:t>INTRODUCTION</a:t>
            </a:r>
          </a:p>
          <a:p>
            <a:pPr marL="457200" lvl="0" indent="-457200">
              <a:buFont typeface="Wingdings" panose="05000000000000000000" pitchFamily="2" charset="2"/>
              <a:buChar char="v"/>
            </a:pPr>
            <a:r>
              <a:rPr lang="fr-FR" sz="2800" b="1" dirty="0"/>
              <a:t>Etape 0 : Prérequis</a:t>
            </a:r>
          </a:p>
          <a:p>
            <a:pPr marL="457200" lvl="0" indent="-457200">
              <a:buFont typeface="Wingdings" panose="05000000000000000000" pitchFamily="2" charset="2"/>
              <a:buChar char="v"/>
            </a:pPr>
            <a:r>
              <a:rPr lang="fr-FR" sz="2800" b="1" dirty="0"/>
              <a:t>Etape 1 : Installation du serveur Samba</a:t>
            </a:r>
          </a:p>
          <a:p>
            <a:pPr marL="457200" lvl="0" indent="-457200">
              <a:buFont typeface="Wingdings" panose="05000000000000000000" pitchFamily="2" charset="2"/>
              <a:buChar char="v"/>
            </a:pPr>
            <a:r>
              <a:rPr lang="fr-FR" sz="2800" b="1" dirty="0"/>
              <a:t>Etape 2 : Vérifier si samba est bien installé</a:t>
            </a:r>
          </a:p>
          <a:p>
            <a:pPr marL="457200" lvl="0" indent="-457200">
              <a:buFont typeface="Wingdings" panose="05000000000000000000" pitchFamily="2" charset="2"/>
              <a:buChar char="v"/>
            </a:pPr>
            <a:r>
              <a:rPr lang="fr-FR" sz="2800" b="1" dirty="0"/>
              <a:t>Etape 3 : Création du dossier à partager &amp; ajout des utilisateurs</a:t>
            </a:r>
          </a:p>
          <a:p>
            <a:pPr marL="457200" lvl="0" indent="-457200">
              <a:buFont typeface="Wingdings" panose="05000000000000000000" pitchFamily="2" charset="2"/>
              <a:buChar char="v"/>
            </a:pPr>
            <a:r>
              <a:rPr lang="fr-FR" sz="2800" b="1" dirty="0"/>
              <a:t>Etape 4 : Configuration de samba</a:t>
            </a:r>
          </a:p>
          <a:p>
            <a:pPr marL="914400" lvl="1" indent="-457200">
              <a:buFont typeface="Courier New" panose="02070309020205020404" pitchFamily="49" charset="0"/>
              <a:buChar char="o"/>
            </a:pPr>
            <a:r>
              <a:rPr lang="fr-FR" sz="2800" b="1" dirty="0"/>
              <a:t>Configuration du nom de l’hôte</a:t>
            </a:r>
          </a:p>
          <a:p>
            <a:pPr marL="914400" lvl="1" indent="-457200">
              <a:buFont typeface="Courier New" panose="02070309020205020404" pitchFamily="49" charset="0"/>
              <a:buChar char="o"/>
            </a:pPr>
            <a:r>
              <a:rPr lang="fr-FR" sz="2800" b="1" dirty="0"/>
              <a:t>Configuration de partage</a:t>
            </a:r>
          </a:p>
          <a:p>
            <a:pPr marL="914400" lvl="1" indent="-457200">
              <a:buFont typeface="Courier New" panose="02070309020205020404" pitchFamily="49" charset="0"/>
              <a:buChar char="o"/>
            </a:pPr>
            <a:r>
              <a:rPr lang="fr-FR" sz="2800" b="1" dirty="0"/>
              <a:t>Configuration des autorisations</a:t>
            </a:r>
          </a:p>
          <a:p>
            <a:pPr marL="457200" lvl="0" indent="-457200">
              <a:buFont typeface="Wingdings" panose="05000000000000000000" pitchFamily="2" charset="2"/>
              <a:buChar char="v"/>
            </a:pPr>
            <a:r>
              <a:rPr lang="fr-FR" sz="2800" b="1" dirty="0"/>
              <a:t>Etape 5 : Test de configuration</a:t>
            </a:r>
          </a:p>
          <a:p>
            <a:pPr marL="457200" lvl="0" indent="-457200">
              <a:buFont typeface="Wingdings" panose="05000000000000000000" pitchFamily="2" charset="2"/>
              <a:buChar char="v"/>
            </a:pPr>
            <a:r>
              <a:rPr lang="fr-FR" sz="2800" b="1" dirty="0"/>
              <a:t>Etape 6 : Conclusion</a:t>
            </a:r>
          </a:p>
        </p:txBody>
      </p:sp>
    </p:spTree>
    <p:extLst>
      <p:ext uri="{BB962C8B-B14F-4D97-AF65-F5344CB8AC3E}">
        <p14:creationId xmlns:p14="http://schemas.microsoft.com/office/powerpoint/2010/main" val="1102355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1E2075-DDF0-42F7-A408-1A8A6A999725}"/>
              </a:ext>
            </a:extLst>
          </p:cNvPr>
          <p:cNvSpPr/>
          <p:nvPr/>
        </p:nvSpPr>
        <p:spPr>
          <a:xfrm>
            <a:off x="583096" y="543339"/>
            <a:ext cx="11317356" cy="6003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fr-FR" sz="2800" dirty="0">
                <a:effectLst/>
                <a:latin typeface="Calibri" panose="020F0502020204030204" pitchFamily="34" charset="0"/>
                <a:ea typeface="Calibri" panose="020F0502020204030204" pitchFamily="34" charset="0"/>
                <a:cs typeface="Times New Roman" panose="02020603050405020304" pitchFamily="18" charset="0"/>
              </a:rPr>
              <a:t>Samba est un logiciel libre qui permet de partager des fichiers et des imprimantes sur un réseau local. Il est compatible avec les systèmes d'exploitation Windows, MacOs et Linux.</a:t>
            </a:r>
          </a:p>
          <a:p>
            <a:pPr algn="just">
              <a:lnSpc>
                <a:spcPct val="107000"/>
              </a:lnSpc>
              <a:spcAft>
                <a:spcPts val="800"/>
              </a:spcAft>
            </a:pPr>
            <a:r>
              <a:rPr lang="fr-FR" sz="2800" dirty="0">
                <a:effectLst/>
                <a:latin typeface="Calibri" panose="020F0502020204030204" pitchFamily="34" charset="0"/>
                <a:ea typeface="Calibri" panose="020F0502020204030204" pitchFamily="34" charset="0"/>
                <a:cs typeface="Times New Roman" panose="02020603050405020304" pitchFamily="18" charset="0"/>
              </a:rPr>
              <a:t>La configuration du serveur Samba sous Linux est un processus crucial pour permettre le partage de fichiers et d'imprimantes entre des systèmes Windows et des systèmes Linux. Dans ce projet, nous allons examiner en détail la configuration du serveur Samba sous Linux, en mettant l'accent sur les étapes nécessaires pour mettre en place un partage de fichiers.</a:t>
            </a:r>
          </a:p>
          <a:p>
            <a:pPr algn="just">
              <a:lnSpc>
                <a:spcPct val="107000"/>
              </a:lnSpc>
              <a:spcAft>
                <a:spcPts val="800"/>
              </a:spcAft>
            </a:pPr>
            <a:r>
              <a:rPr lang="fr-FR" sz="2800" dirty="0">
                <a:effectLst/>
                <a:latin typeface="Calibri" panose="020F0502020204030204" pitchFamily="34" charset="0"/>
                <a:ea typeface="Calibri" panose="020F0502020204030204" pitchFamily="34" charset="0"/>
                <a:cs typeface="Times New Roman" panose="02020603050405020304" pitchFamily="18" charset="0"/>
              </a:rPr>
              <a:t>Pour notre cas nous allons utiliser la distribution Ubuntu pour la configuration du serveur. Et pour mettre en pratique le partage des fichiers nous allons utiliser un système Windows.</a:t>
            </a:r>
          </a:p>
        </p:txBody>
      </p:sp>
    </p:spTree>
    <p:extLst>
      <p:ext uri="{BB962C8B-B14F-4D97-AF65-F5344CB8AC3E}">
        <p14:creationId xmlns:p14="http://schemas.microsoft.com/office/powerpoint/2010/main" val="752723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199" y="427615"/>
            <a:ext cx="11344939" cy="617227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fr-FR" sz="2400" b="1" dirty="0">
                <a:solidFill>
                  <a:schemeClr val="bg1"/>
                </a:solidFill>
              </a:rPr>
              <a:t>Etape 0 : Prérequis</a:t>
            </a:r>
            <a:endParaRPr lang="fr-FR" sz="2400" dirty="0">
              <a:solidFill>
                <a:schemeClr val="bg1"/>
              </a:solidFill>
            </a:endParaRPr>
          </a:p>
          <a:p>
            <a:r>
              <a:rPr lang="fr-FR" sz="2400" dirty="0">
                <a:solidFill>
                  <a:schemeClr val="bg1"/>
                </a:solidFill>
              </a:rPr>
              <a:t>L’installation de certains programmes nécessite que les paquets Ubuntu soient à jour. C’est pourquoi, dans cette partie nous allons procéder à la mise à jour des paquets Ubuntu (par prudence).</a:t>
            </a:r>
          </a:p>
          <a:p>
            <a:r>
              <a:rPr lang="fr-FR" sz="2400" dirty="0">
                <a:solidFill>
                  <a:schemeClr val="bg1"/>
                </a:solidFill>
              </a:rPr>
              <a:t>Les paquets sur Ubuntu sont des fichiers qui contiennent des programmes, des bibliothèques et des fichiers de configuration. Ils sont utilisés pour installer des logiciels et des bibliothèques sur votre système d'exploitation Ubuntu. Les paquets sont gérés par le système de gestion de paquets d'Ubuntu, qui permet de les installer, de les mettre à jour et de les supprimer facilement. </a:t>
            </a:r>
          </a:p>
          <a:p>
            <a:r>
              <a:rPr lang="fr-FR" sz="2400" dirty="0">
                <a:solidFill>
                  <a:schemeClr val="bg1"/>
                </a:solidFill>
              </a:rPr>
              <a:t>Chaque paquet est conçu pour effectuer une tâche spécifique, comme l'installation d'un logiciel ou la fourniture d'une bibliothèque de fonctions pour les autres programmes. Les paquets sont organisés en dépôts, qui sont des collections de paquets maintenues par les développeurs Ubuntu. Les dépôts contiennent des paquets officiels, ainsi que des paquets tiers créés par des développeurs indépendants.</a:t>
            </a:r>
          </a:p>
          <a:p>
            <a:endParaRPr lang="fr-FR" sz="2400" dirty="0">
              <a:solidFill>
                <a:schemeClr val="bg1"/>
              </a:solidFill>
            </a:endParaRPr>
          </a:p>
        </p:txBody>
      </p:sp>
    </p:spTree>
    <p:extLst>
      <p:ext uri="{BB962C8B-B14F-4D97-AF65-F5344CB8AC3E}">
        <p14:creationId xmlns:p14="http://schemas.microsoft.com/office/powerpoint/2010/main" val="984620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209569" y="171054"/>
            <a:ext cx="11772861" cy="66383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fr-FR" dirty="0">
                <a:solidFill>
                  <a:schemeClr val="bg1"/>
                </a:solidFill>
              </a:rPr>
              <a:t>L’image suivante illustre la mise à jour des paquets avec la commande </a:t>
            </a:r>
            <a:r>
              <a:rPr lang="en-US" b="1" dirty="0">
                <a:solidFill>
                  <a:schemeClr val="bg1"/>
                </a:solidFill>
              </a:rPr>
              <a:t>sudo apt-get update &amp;&amp; sudo apt-get upgrade : </a:t>
            </a:r>
            <a:endParaRPr lang="fr-FR" dirty="0">
              <a:solidFill>
                <a:schemeClr val="bg1"/>
              </a:solidFill>
            </a:endParaRPr>
          </a:p>
        </p:txBody>
      </p:sp>
      <p:pic>
        <p:nvPicPr>
          <p:cNvPr id="3" name="Image 2">
            <a:extLst>
              <a:ext uri="{FF2B5EF4-FFF2-40B4-BE49-F238E27FC236}">
                <a16:creationId xmlns:a16="http://schemas.microsoft.com/office/drawing/2014/main" id="{1CC5740B-3C68-440C-9D74-89657092C9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118" y="1143526"/>
            <a:ext cx="11614312" cy="5543420"/>
          </a:xfrm>
          <a:prstGeom prst="rect">
            <a:avLst/>
          </a:prstGeom>
          <a:noFill/>
          <a:ln>
            <a:noFill/>
          </a:ln>
        </p:spPr>
      </p:pic>
    </p:spTree>
    <p:extLst>
      <p:ext uri="{BB962C8B-B14F-4D97-AF65-F5344CB8AC3E}">
        <p14:creationId xmlns:p14="http://schemas.microsoft.com/office/powerpoint/2010/main" val="2912806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wipe(down)">
                                      <p:cBhvr>
                                        <p:cTn id="7" dur="580">
                                          <p:stCondLst>
                                            <p:cond delay="0"/>
                                          </p:stCondLst>
                                        </p:cTn>
                                        <p:tgtEl>
                                          <p:spTgt spid="111"/>
                                        </p:tgtEl>
                                      </p:cBhvr>
                                    </p:animEffect>
                                    <p:anim calcmode="lin" valueType="num">
                                      <p:cBhvr>
                                        <p:cTn id="8" dur="1822" tmFilter="0,0; 0.14,0.36; 0.43,0.73; 0.71,0.91; 1.0,1.0">
                                          <p:stCondLst>
                                            <p:cond delay="0"/>
                                          </p:stCondLst>
                                        </p:cTn>
                                        <p:tgtEl>
                                          <p:spTgt spid="1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1"/>
                                        </p:tgtEl>
                                      </p:cBhvr>
                                      <p:to x="100000" y="60000"/>
                                    </p:animScale>
                                    <p:animScale>
                                      <p:cBhvr>
                                        <p:cTn id="14" dur="166" decel="50000">
                                          <p:stCondLst>
                                            <p:cond delay="676"/>
                                          </p:stCondLst>
                                        </p:cTn>
                                        <p:tgtEl>
                                          <p:spTgt spid="111"/>
                                        </p:tgtEl>
                                      </p:cBhvr>
                                      <p:to x="100000" y="100000"/>
                                    </p:animScale>
                                    <p:animScale>
                                      <p:cBhvr>
                                        <p:cTn id="15" dur="26">
                                          <p:stCondLst>
                                            <p:cond delay="1312"/>
                                          </p:stCondLst>
                                        </p:cTn>
                                        <p:tgtEl>
                                          <p:spTgt spid="111"/>
                                        </p:tgtEl>
                                      </p:cBhvr>
                                      <p:to x="100000" y="80000"/>
                                    </p:animScale>
                                    <p:animScale>
                                      <p:cBhvr>
                                        <p:cTn id="16" dur="166" decel="50000">
                                          <p:stCondLst>
                                            <p:cond delay="1338"/>
                                          </p:stCondLst>
                                        </p:cTn>
                                        <p:tgtEl>
                                          <p:spTgt spid="111"/>
                                        </p:tgtEl>
                                      </p:cBhvr>
                                      <p:to x="100000" y="100000"/>
                                    </p:animScale>
                                    <p:animScale>
                                      <p:cBhvr>
                                        <p:cTn id="17" dur="26">
                                          <p:stCondLst>
                                            <p:cond delay="1642"/>
                                          </p:stCondLst>
                                        </p:cTn>
                                        <p:tgtEl>
                                          <p:spTgt spid="111"/>
                                        </p:tgtEl>
                                      </p:cBhvr>
                                      <p:to x="100000" y="90000"/>
                                    </p:animScale>
                                    <p:animScale>
                                      <p:cBhvr>
                                        <p:cTn id="18" dur="166" decel="50000">
                                          <p:stCondLst>
                                            <p:cond delay="1668"/>
                                          </p:stCondLst>
                                        </p:cTn>
                                        <p:tgtEl>
                                          <p:spTgt spid="111"/>
                                        </p:tgtEl>
                                      </p:cBhvr>
                                      <p:to x="100000" y="100000"/>
                                    </p:animScale>
                                    <p:animScale>
                                      <p:cBhvr>
                                        <p:cTn id="19" dur="26">
                                          <p:stCondLst>
                                            <p:cond delay="1808"/>
                                          </p:stCondLst>
                                        </p:cTn>
                                        <p:tgtEl>
                                          <p:spTgt spid="111"/>
                                        </p:tgtEl>
                                      </p:cBhvr>
                                      <p:to x="100000" y="95000"/>
                                    </p:animScale>
                                    <p:animScale>
                                      <p:cBhvr>
                                        <p:cTn id="20" dur="166" decel="50000">
                                          <p:stCondLst>
                                            <p:cond delay="1834"/>
                                          </p:stCondLst>
                                        </p:cTn>
                                        <p:tgtEl>
                                          <p:spTgt spid="1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6447" y="914400"/>
            <a:ext cx="11578856" cy="51285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fr-FR" sz="4400" b="1" dirty="0">
                <a:solidFill>
                  <a:schemeClr val="bg1"/>
                </a:solidFill>
              </a:rPr>
              <a:t>Etape 1 : Installation du serveur Samba</a:t>
            </a:r>
          </a:p>
          <a:p>
            <a:endParaRPr lang="fr-FR" sz="4400" dirty="0">
              <a:solidFill>
                <a:schemeClr val="bg1"/>
              </a:solidFill>
            </a:endParaRPr>
          </a:p>
          <a:p>
            <a:r>
              <a:rPr lang="fr-FR" sz="3200" dirty="0">
                <a:solidFill>
                  <a:schemeClr val="bg1"/>
                </a:solidFill>
              </a:rPr>
              <a:t>L’installation du serveur Samba peut être fait en utilisant le gestionnaire de paquets de la distribution Linux en cours d'exécution. Par exemple, sur les distributions basées sur Debian, comme Ubuntu (dans notre cas) , on peut installer Samba en exécutant la commande suivante dans le terminal :</a:t>
            </a:r>
          </a:p>
          <a:p>
            <a:r>
              <a:rPr lang="fr-FR" sz="3200" b="1" dirty="0">
                <a:solidFill>
                  <a:schemeClr val="bg1"/>
                </a:solidFill>
              </a:rPr>
              <a:t>sudo apt Install samba</a:t>
            </a:r>
            <a:endParaRPr lang="fr-FR" sz="3200" dirty="0">
              <a:solidFill>
                <a:schemeClr val="bg1"/>
              </a:solidFill>
            </a:endParaRPr>
          </a:p>
        </p:txBody>
      </p:sp>
    </p:spTree>
    <p:extLst>
      <p:ext uri="{BB962C8B-B14F-4D97-AF65-F5344CB8AC3E}">
        <p14:creationId xmlns:p14="http://schemas.microsoft.com/office/powerpoint/2010/main" val="159507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3738" y="133915"/>
            <a:ext cx="9208490" cy="63471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r>
              <a:rPr lang="fr-FR" sz="2400" dirty="0">
                <a:solidFill>
                  <a:schemeClr val="bg1"/>
                </a:solidFill>
              </a:rPr>
              <a:t>L’image suivante illustre l’installation du serveur Samba sous Ubuntu :</a:t>
            </a:r>
            <a:endParaRPr lang="fr-FR" sz="3600" dirty="0">
              <a:solidFill>
                <a:schemeClr val="bg1"/>
              </a:solidFill>
              <a:effectLst>
                <a:outerShdw blurRad="38100" dist="38100" dir="2700000" algn="tl">
                  <a:srgbClr val="000000">
                    <a:alpha val="43137"/>
                  </a:srgbClr>
                </a:outerShdw>
              </a:effectLst>
            </a:endParaRPr>
          </a:p>
        </p:txBody>
      </p:sp>
      <p:pic>
        <p:nvPicPr>
          <p:cNvPr id="3" name="Image 2">
            <a:extLst>
              <a:ext uri="{FF2B5EF4-FFF2-40B4-BE49-F238E27FC236}">
                <a16:creationId xmlns:a16="http://schemas.microsoft.com/office/drawing/2014/main" id="{BCACCE34-77B1-43E5-A742-36FE14382F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423" y="967408"/>
            <a:ext cx="11446515" cy="5711688"/>
          </a:xfrm>
          <a:prstGeom prst="rect">
            <a:avLst/>
          </a:prstGeom>
          <a:noFill/>
          <a:ln>
            <a:noFill/>
          </a:ln>
        </p:spPr>
      </p:pic>
    </p:spTree>
    <p:extLst>
      <p:ext uri="{BB962C8B-B14F-4D97-AF65-F5344CB8AC3E}">
        <p14:creationId xmlns:p14="http://schemas.microsoft.com/office/powerpoint/2010/main" val="4208550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976" y="117888"/>
            <a:ext cx="11578856" cy="116757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fr-FR" sz="3200" b="1" dirty="0">
                <a:solidFill>
                  <a:schemeClr val="bg1"/>
                </a:solidFill>
              </a:rPr>
              <a:t>Etape 2 : Vérifier si Samba est bien installé</a:t>
            </a:r>
            <a:endParaRPr lang="fr-FR" sz="3200" dirty="0">
              <a:solidFill>
                <a:schemeClr val="bg1"/>
              </a:solidFill>
            </a:endParaRPr>
          </a:p>
          <a:p>
            <a:r>
              <a:rPr lang="fr-FR" sz="2000" dirty="0">
                <a:solidFill>
                  <a:schemeClr val="bg1"/>
                </a:solidFill>
              </a:rPr>
              <a:t>On exécute la commande : </a:t>
            </a:r>
            <a:r>
              <a:rPr lang="fr-FR" sz="2000" b="1" dirty="0">
                <a:solidFill>
                  <a:schemeClr val="bg1"/>
                </a:solidFill>
              </a:rPr>
              <a:t>whereis samba</a:t>
            </a:r>
            <a:endParaRPr lang="fr-FR" sz="2000" dirty="0">
              <a:solidFill>
                <a:schemeClr val="bg1"/>
              </a:solidFill>
            </a:endParaRPr>
          </a:p>
          <a:p>
            <a:r>
              <a:rPr lang="fr-FR" sz="2000" dirty="0">
                <a:solidFill>
                  <a:schemeClr val="bg1"/>
                </a:solidFill>
              </a:rPr>
              <a:t>L’image suivante illustre la commande :</a:t>
            </a:r>
          </a:p>
        </p:txBody>
      </p:sp>
      <p:pic>
        <p:nvPicPr>
          <p:cNvPr id="3" name="Image 2">
            <a:extLst>
              <a:ext uri="{FF2B5EF4-FFF2-40B4-BE49-F238E27FC236}">
                <a16:creationId xmlns:a16="http://schemas.microsoft.com/office/drawing/2014/main" id="{B8D755CD-DBF0-49DA-8F66-E3F36FF4E3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976" y="1683026"/>
            <a:ext cx="11578856" cy="4717773"/>
          </a:xfrm>
          <a:prstGeom prst="rect">
            <a:avLst/>
          </a:prstGeom>
          <a:noFill/>
          <a:ln>
            <a:noFill/>
          </a:ln>
        </p:spPr>
      </p:pic>
    </p:spTree>
    <p:extLst>
      <p:ext uri="{BB962C8B-B14F-4D97-AF65-F5344CB8AC3E}">
        <p14:creationId xmlns:p14="http://schemas.microsoft.com/office/powerpoint/2010/main" val="3202222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2007" y="141509"/>
            <a:ext cx="11578856" cy="153725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fr-FR" sz="3200" b="1" dirty="0">
                <a:solidFill>
                  <a:schemeClr val="bg1"/>
                </a:solidFill>
              </a:rPr>
              <a:t>Étape 3 :  Création du dossier de partage </a:t>
            </a:r>
            <a:endParaRPr lang="fr-FR" sz="3200" dirty="0">
              <a:solidFill>
                <a:schemeClr val="bg1"/>
              </a:solidFill>
            </a:endParaRPr>
          </a:p>
          <a:p>
            <a:r>
              <a:rPr lang="fr-FR" dirty="0">
                <a:solidFill>
                  <a:schemeClr val="bg1"/>
                </a:solidFill>
              </a:rPr>
              <a:t>On a le choix entre créer un nouveau dossier spécialement pour le partager ou soit utiliser un dossier déjà existant. Dans notre cas nous allons créer un nouveau dossier. </a:t>
            </a:r>
          </a:p>
          <a:p>
            <a:r>
              <a:rPr lang="fr-FR" dirty="0">
                <a:solidFill>
                  <a:schemeClr val="bg1"/>
                </a:solidFill>
              </a:rPr>
              <a:t>L’image qui suit va illustrer la commande pour créer un nouveau dossier sous Ubuntu :</a:t>
            </a:r>
          </a:p>
        </p:txBody>
      </p:sp>
      <p:pic>
        <p:nvPicPr>
          <p:cNvPr id="4" name="Image 3">
            <a:extLst>
              <a:ext uri="{FF2B5EF4-FFF2-40B4-BE49-F238E27FC236}">
                <a16:creationId xmlns:a16="http://schemas.microsoft.com/office/drawing/2014/main" id="{96FDACAE-7A31-44BE-82AD-B5AC364C2F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137" y="1783007"/>
            <a:ext cx="10628091" cy="1948070"/>
          </a:xfrm>
          <a:prstGeom prst="rect">
            <a:avLst/>
          </a:prstGeom>
          <a:noFill/>
          <a:ln>
            <a:noFill/>
          </a:ln>
        </p:spPr>
      </p:pic>
      <p:sp>
        <p:nvSpPr>
          <p:cNvPr id="2" name="Rectangle 1">
            <a:extLst>
              <a:ext uri="{FF2B5EF4-FFF2-40B4-BE49-F238E27FC236}">
                <a16:creationId xmlns:a16="http://schemas.microsoft.com/office/drawing/2014/main" id="{003DB3D5-1435-4305-B21E-B56022CF58F8}"/>
              </a:ext>
            </a:extLst>
          </p:cNvPr>
          <p:cNvSpPr/>
          <p:nvPr/>
        </p:nvSpPr>
        <p:spPr>
          <a:xfrm>
            <a:off x="371137" y="3835323"/>
            <a:ext cx="11449726" cy="649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En ce qui concerne l’ajout des utilisateurs, on peut ajouter un utilisateur en exécutant la commande qui suit :</a:t>
            </a:r>
          </a:p>
        </p:txBody>
      </p:sp>
      <p:pic>
        <p:nvPicPr>
          <p:cNvPr id="5" name="Image 4">
            <a:extLst>
              <a:ext uri="{FF2B5EF4-FFF2-40B4-BE49-F238E27FC236}">
                <a16:creationId xmlns:a16="http://schemas.microsoft.com/office/drawing/2014/main" id="{0B51F010-4E3A-4AE9-8B0C-94B8487A6C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222" y="4775047"/>
            <a:ext cx="10575006" cy="1895061"/>
          </a:xfrm>
          <a:prstGeom prst="rect">
            <a:avLst/>
          </a:prstGeom>
          <a:noFill/>
          <a:ln>
            <a:noFill/>
          </a:ln>
        </p:spPr>
      </p:pic>
    </p:spTree>
    <p:extLst>
      <p:ext uri="{BB962C8B-B14F-4D97-AF65-F5344CB8AC3E}">
        <p14:creationId xmlns:p14="http://schemas.microsoft.com/office/powerpoint/2010/main" val="1981701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80">
                                          <p:stCondLst>
                                            <p:cond delay="0"/>
                                          </p:stCondLst>
                                        </p:cTn>
                                        <p:tgtEl>
                                          <p:spTgt spid="2"/>
                                        </p:tgtEl>
                                      </p:cBhvr>
                                    </p:animEffect>
                                    <p:anim calcmode="lin" valueType="num">
                                      <p:cBhvr>
                                        <p:cTn id="31"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6" dur="26">
                                          <p:stCondLst>
                                            <p:cond delay="650"/>
                                          </p:stCondLst>
                                        </p:cTn>
                                        <p:tgtEl>
                                          <p:spTgt spid="2"/>
                                        </p:tgtEl>
                                      </p:cBhvr>
                                      <p:to x="100000" y="60000"/>
                                    </p:animScale>
                                    <p:animScale>
                                      <p:cBhvr>
                                        <p:cTn id="37" dur="166" decel="50000">
                                          <p:stCondLst>
                                            <p:cond delay="676"/>
                                          </p:stCondLst>
                                        </p:cTn>
                                        <p:tgtEl>
                                          <p:spTgt spid="2"/>
                                        </p:tgtEl>
                                      </p:cBhvr>
                                      <p:to x="100000" y="100000"/>
                                    </p:animScale>
                                    <p:animScale>
                                      <p:cBhvr>
                                        <p:cTn id="38" dur="26">
                                          <p:stCondLst>
                                            <p:cond delay="1312"/>
                                          </p:stCondLst>
                                        </p:cTn>
                                        <p:tgtEl>
                                          <p:spTgt spid="2"/>
                                        </p:tgtEl>
                                      </p:cBhvr>
                                      <p:to x="100000" y="80000"/>
                                    </p:animScale>
                                    <p:animScale>
                                      <p:cBhvr>
                                        <p:cTn id="39" dur="166" decel="50000">
                                          <p:stCondLst>
                                            <p:cond delay="1338"/>
                                          </p:stCondLst>
                                        </p:cTn>
                                        <p:tgtEl>
                                          <p:spTgt spid="2"/>
                                        </p:tgtEl>
                                      </p:cBhvr>
                                      <p:to x="100000" y="100000"/>
                                    </p:animScale>
                                    <p:animScale>
                                      <p:cBhvr>
                                        <p:cTn id="40" dur="26">
                                          <p:stCondLst>
                                            <p:cond delay="1642"/>
                                          </p:stCondLst>
                                        </p:cTn>
                                        <p:tgtEl>
                                          <p:spTgt spid="2"/>
                                        </p:tgtEl>
                                      </p:cBhvr>
                                      <p:to x="100000" y="90000"/>
                                    </p:animScale>
                                    <p:animScale>
                                      <p:cBhvr>
                                        <p:cTn id="41" dur="166" decel="50000">
                                          <p:stCondLst>
                                            <p:cond delay="1668"/>
                                          </p:stCondLst>
                                        </p:cTn>
                                        <p:tgtEl>
                                          <p:spTgt spid="2"/>
                                        </p:tgtEl>
                                      </p:cBhvr>
                                      <p:to x="100000" y="100000"/>
                                    </p:animScale>
                                    <p:animScale>
                                      <p:cBhvr>
                                        <p:cTn id="42" dur="26">
                                          <p:stCondLst>
                                            <p:cond delay="1808"/>
                                          </p:stCondLst>
                                        </p:cTn>
                                        <p:tgtEl>
                                          <p:spTgt spid="2"/>
                                        </p:tgtEl>
                                      </p:cBhvr>
                                      <p:to x="100000" y="95000"/>
                                    </p:animScale>
                                    <p:animScale>
                                      <p:cBhvr>
                                        <p:cTn id="43" dur="166" decel="50000">
                                          <p:stCondLst>
                                            <p:cond delay="1834"/>
                                          </p:stCondLst>
                                        </p:cTn>
                                        <p:tgtEl>
                                          <p:spTgt spid="2"/>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1174</Words>
  <Application>Microsoft Office PowerPoint</Application>
  <PresentationFormat>Grand écran</PresentationFormat>
  <Paragraphs>115</Paragraphs>
  <Slides>17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Arial</vt:lpstr>
      <vt:lpstr>Arial Rounded MT Bold</vt:lpstr>
      <vt:lpstr>Calibri</vt:lpstr>
      <vt:lpstr>Calibri Light</vt:lpstr>
      <vt:lpstr>Courier New</vt:lpstr>
      <vt:lpstr>Times New Roman</vt:lpstr>
      <vt:lpstr>Wingdings</vt:lpstr>
      <vt:lpstr>Thème Office</vt:lpstr>
      <vt:lpstr>UNIVERSITE DE KINSHASA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Ezerbinho_Mzk</dc:creator>
  <cp:lastModifiedBy>Ezerbinho Maziko</cp:lastModifiedBy>
  <cp:revision>58</cp:revision>
  <dcterms:created xsi:type="dcterms:W3CDTF">2023-05-01T18:46:33Z</dcterms:created>
  <dcterms:modified xsi:type="dcterms:W3CDTF">2023-12-09T00:00:16Z</dcterms:modified>
</cp:coreProperties>
</file>