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3" r:id="rId1"/>
  </p:sldMasterIdLst>
  <p:notesMasterIdLst>
    <p:notesMasterId r:id="rId62"/>
  </p:notesMasterIdLst>
  <p:sldIdLst>
    <p:sldId id="256" r:id="rId2"/>
    <p:sldId id="274" r:id="rId3"/>
    <p:sldId id="273" r:id="rId4"/>
    <p:sldId id="282" r:id="rId5"/>
    <p:sldId id="284" r:id="rId6"/>
    <p:sldId id="272" r:id="rId7"/>
    <p:sldId id="283" r:id="rId8"/>
    <p:sldId id="281" r:id="rId9"/>
    <p:sldId id="276" r:id="rId10"/>
    <p:sldId id="279" r:id="rId11"/>
    <p:sldId id="286" r:id="rId12"/>
    <p:sldId id="287" r:id="rId13"/>
    <p:sldId id="285" r:id="rId14"/>
    <p:sldId id="298" r:id="rId15"/>
    <p:sldId id="288" r:id="rId16"/>
    <p:sldId id="289" r:id="rId17"/>
    <p:sldId id="290" r:id="rId18"/>
    <p:sldId id="291" r:id="rId19"/>
    <p:sldId id="292" r:id="rId20"/>
    <p:sldId id="293" r:id="rId21"/>
    <p:sldId id="294" r:id="rId22"/>
    <p:sldId id="295" r:id="rId23"/>
    <p:sldId id="297" r:id="rId24"/>
    <p:sldId id="296" r:id="rId25"/>
    <p:sldId id="280" r:id="rId26"/>
    <p:sldId id="270" r:id="rId27"/>
    <p:sldId id="268" r:id="rId28"/>
    <p:sldId id="310" r:id="rId29"/>
    <p:sldId id="300" r:id="rId30"/>
    <p:sldId id="301" r:id="rId31"/>
    <p:sldId id="308" r:id="rId32"/>
    <p:sldId id="305" r:id="rId33"/>
    <p:sldId id="309" r:id="rId34"/>
    <p:sldId id="326" r:id="rId35"/>
    <p:sldId id="311" r:id="rId36"/>
    <p:sldId id="312" r:id="rId37"/>
    <p:sldId id="306" r:id="rId38"/>
    <p:sldId id="314" r:id="rId39"/>
    <p:sldId id="320" r:id="rId40"/>
    <p:sldId id="313" r:id="rId41"/>
    <p:sldId id="307" r:id="rId42"/>
    <p:sldId id="302" r:id="rId43"/>
    <p:sldId id="315" r:id="rId44"/>
    <p:sldId id="317" r:id="rId45"/>
    <p:sldId id="316" r:id="rId46"/>
    <p:sldId id="318" r:id="rId47"/>
    <p:sldId id="319" r:id="rId48"/>
    <p:sldId id="321" r:id="rId49"/>
    <p:sldId id="303" r:id="rId50"/>
    <p:sldId id="304" r:id="rId51"/>
    <p:sldId id="322" r:id="rId52"/>
    <p:sldId id="323" r:id="rId53"/>
    <p:sldId id="324" r:id="rId54"/>
    <p:sldId id="327" r:id="rId55"/>
    <p:sldId id="261" r:id="rId56"/>
    <p:sldId id="269" r:id="rId57"/>
    <p:sldId id="325" r:id="rId58"/>
    <p:sldId id="299" r:id="rId59"/>
    <p:sldId id="265" r:id="rId60"/>
    <p:sldId id="266" r:id="rId61"/>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82710" autoAdjust="0"/>
  </p:normalViewPr>
  <p:slideViewPr>
    <p:cSldViewPr>
      <p:cViewPr varScale="1">
        <p:scale>
          <a:sx n="69" d="100"/>
          <a:sy n="69" d="100"/>
        </p:scale>
        <p:origin x="192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190D39-EE39-4E5C-EDFB-302A0E9387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0083CCAF-68BA-F958-122C-41A9A87E3AC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B6B86A6A-6CFD-574A-BBC4-FD8F8EC5A373}" type="datetimeFigureOut">
              <a:rPr lang="en-US"/>
              <a:pPr>
                <a:defRPr/>
              </a:pPr>
              <a:t>4/8/2025</a:t>
            </a:fld>
            <a:endParaRPr lang="en-US"/>
          </a:p>
        </p:txBody>
      </p:sp>
      <p:sp>
        <p:nvSpPr>
          <p:cNvPr id="4" name="Slide Image Placeholder 3">
            <a:extLst>
              <a:ext uri="{FF2B5EF4-FFF2-40B4-BE49-F238E27FC236}">
                <a16:creationId xmlns:a16="http://schemas.microsoft.com/office/drawing/2014/main" id="{D1C0766B-423E-69AA-97BA-1E7A6E5A788C}"/>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4AC54C9-2507-8D1A-0051-B612A2C6B1B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84B883A-8B0C-0B40-4ABB-64D41C1AC12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C6806F7B-59DD-8E33-4AD5-AF212017778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DDD27FB6-068D-A64A-8C55-9E18CBBCE48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DDD27FB6-068D-A64A-8C55-9E18CBBCE48D}" type="slidenum">
              <a:rPr lang="en-US" smtClean="0"/>
              <a:pPr>
                <a:defRPr/>
              </a:pPr>
              <a:t>2</a:t>
            </a:fld>
            <a:endParaRPr lang="en-US"/>
          </a:p>
        </p:txBody>
      </p:sp>
    </p:spTree>
    <p:extLst>
      <p:ext uri="{BB962C8B-B14F-4D97-AF65-F5344CB8AC3E}">
        <p14:creationId xmlns:p14="http://schemas.microsoft.com/office/powerpoint/2010/main" val="2340956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00013-F368-2827-1D6B-453FBBAC4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B76176-9D74-11C2-0DA8-0FFF5A7855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EA9EA-85EA-9FC9-ED4D-44E6C48BFE25}"/>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9F6639C9-FEF1-2F82-80FF-366462D58ADB}"/>
              </a:ext>
            </a:extLst>
          </p:cNvPr>
          <p:cNvSpPr>
            <a:spLocks noGrp="1"/>
          </p:cNvSpPr>
          <p:nvPr>
            <p:ph type="sldNum" sz="quarter" idx="5"/>
          </p:nvPr>
        </p:nvSpPr>
        <p:spPr/>
        <p:txBody>
          <a:bodyPr/>
          <a:lstStyle/>
          <a:p>
            <a:pPr>
              <a:defRPr/>
            </a:pPr>
            <a:fld id="{DDD27FB6-068D-A64A-8C55-9E18CBBCE48D}" type="slidenum">
              <a:rPr lang="en-US" smtClean="0"/>
              <a:pPr>
                <a:defRPr/>
              </a:pPr>
              <a:t>12</a:t>
            </a:fld>
            <a:endParaRPr lang="en-US"/>
          </a:p>
        </p:txBody>
      </p:sp>
    </p:spTree>
    <p:extLst>
      <p:ext uri="{BB962C8B-B14F-4D97-AF65-F5344CB8AC3E}">
        <p14:creationId xmlns:p14="http://schemas.microsoft.com/office/powerpoint/2010/main" val="129237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289E0-EBB8-D4C9-1934-6223F51EF5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A23F6-6C26-88B5-D62D-1C7BEFB2EA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EFE89F-DA94-CA5C-FFF3-C876FAD3881D}"/>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FD8FA542-B24B-6FD4-1158-DE3921B01725}"/>
              </a:ext>
            </a:extLst>
          </p:cNvPr>
          <p:cNvSpPr>
            <a:spLocks noGrp="1"/>
          </p:cNvSpPr>
          <p:nvPr>
            <p:ph type="sldNum" sz="quarter" idx="5"/>
          </p:nvPr>
        </p:nvSpPr>
        <p:spPr/>
        <p:txBody>
          <a:bodyPr/>
          <a:lstStyle/>
          <a:p>
            <a:pPr>
              <a:defRPr/>
            </a:pPr>
            <a:fld id="{DDD27FB6-068D-A64A-8C55-9E18CBBCE48D}" type="slidenum">
              <a:rPr lang="en-US" smtClean="0"/>
              <a:pPr>
                <a:defRPr/>
              </a:pPr>
              <a:t>13</a:t>
            </a:fld>
            <a:endParaRPr lang="en-US"/>
          </a:p>
        </p:txBody>
      </p:sp>
    </p:spTree>
    <p:extLst>
      <p:ext uri="{BB962C8B-B14F-4D97-AF65-F5344CB8AC3E}">
        <p14:creationId xmlns:p14="http://schemas.microsoft.com/office/powerpoint/2010/main" val="156176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73D85-53F8-671E-8966-34289AD1C2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3CAF28-77A3-5DD1-7557-2CDDB229BA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BC5BC1-B246-AE85-695C-524664D195B3}"/>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D4CA34A9-15AD-FE26-7B12-28514C30B39E}"/>
              </a:ext>
            </a:extLst>
          </p:cNvPr>
          <p:cNvSpPr>
            <a:spLocks noGrp="1"/>
          </p:cNvSpPr>
          <p:nvPr>
            <p:ph type="sldNum" sz="quarter" idx="5"/>
          </p:nvPr>
        </p:nvSpPr>
        <p:spPr/>
        <p:txBody>
          <a:bodyPr/>
          <a:lstStyle/>
          <a:p>
            <a:pPr>
              <a:defRPr/>
            </a:pPr>
            <a:fld id="{DDD27FB6-068D-A64A-8C55-9E18CBBCE48D}" type="slidenum">
              <a:rPr lang="en-US" smtClean="0"/>
              <a:pPr>
                <a:defRPr/>
              </a:pPr>
              <a:t>14</a:t>
            </a:fld>
            <a:endParaRPr lang="en-US"/>
          </a:p>
        </p:txBody>
      </p:sp>
    </p:spTree>
    <p:extLst>
      <p:ext uri="{BB962C8B-B14F-4D97-AF65-F5344CB8AC3E}">
        <p14:creationId xmlns:p14="http://schemas.microsoft.com/office/powerpoint/2010/main" val="269666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5D8C0-3895-ED87-1EA9-C949E9B5A6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F019A1-F5D9-61D9-7D58-933C35573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CA707F-DB4C-1D57-7B5F-2255A7187FF3}"/>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5A00BE4B-4AC0-18E9-1E2B-42540E4E1371}"/>
              </a:ext>
            </a:extLst>
          </p:cNvPr>
          <p:cNvSpPr>
            <a:spLocks noGrp="1"/>
          </p:cNvSpPr>
          <p:nvPr>
            <p:ph type="sldNum" sz="quarter" idx="5"/>
          </p:nvPr>
        </p:nvSpPr>
        <p:spPr/>
        <p:txBody>
          <a:bodyPr/>
          <a:lstStyle/>
          <a:p>
            <a:pPr>
              <a:defRPr/>
            </a:pPr>
            <a:fld id="{DDD27FB6-068D-A64A-8C55-9E18CBBCE48D}" type="slidenum">
              <a:rPr lang="en-US" smtClean="0"/>
              <a:pPr>
                <a:defRPr/>
              </a:pPr>
              <a:t>15</a:t>
            </a:fld>
            <a:endParaRPr lang="en-US"/>
          </a:p>
        </p:txBody>
      </p:sp>
    </p:spTree>
    <p:extLst>
      <p:ext uri="{BB962C8B-B14F-4D97-AF65-F5344CB8AC3E}">
        <p14:creationId xmlns:p14="http://schemas.microsoft.com/office/powerpoint/2010/main" val="1801513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41044-F6E2-B071-049F-F792AE904A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D3F475-B105-9F1F-DCDA-E4A4DB8A74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CE346C-5BB8-5FC1-CF13-DA5A7FB9AD52}"/>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2FE3FDD7-1283-43AB-1504-B10ED986C7D3}"/>
              </a:ext>
            </a:extLst>
          </p:cNvPr>
          <p:cNvSpPr>
            <a:spLocks noGrp="1"/>
          </p:cNvSpPr>
          <p:nvPr>
            <p:ph type="sldNum" sz="quarter" idx="5"/>
          </p:nvPr>
        </p:nvSpPr>
        <p:spPr/>
        <p:txBody>
          <a:bodyPr/>
          <a:lstStyle/>
          <a:p>
            <a:pPr>
              <a:defRPr/>
            </a:pPr>
            <a:fld id="{DDD27FB6-068D-A64A-8C55-9E18CBBCE48D}" type="slidenum">
              <a:rPr lang="en-US" smtClean="0"/>
              <a:pPr>
                <a:defRPr/>
              </a:pPr>
              <a:t>16</a:t>
            </a:fld>
            <a:endParaRPr lang="en-US"/>
          </a:p>
        </p:txBody>
      </p:sp>
    </p:spTree>
    <p:extLst>
      <p:ext uri="{BB962C8B-B14F-4D97-AF65-F5344CB8AC3E}">
        <p14:creationId xmlns:p14="http://schemas.microsoft.com/office/powerpoint/2010/main" val="1423128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2E3B9-4677-0972-068C-402E8C3CDC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1BC9F-2C17-51C5-825D-324C20F76B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F5069E-2BAA-BAF6-6951-034B09DFC1E5}"/>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9B74E225-0077-A990-FCBD-742D02974E7C}"/>
              </a:ext>
            </a:extLst>
          </p:cNvPr>
          <p:cNvSpPr>
            <a:spLocks noGrp="1"/>
          </p:cNvSpPr>
          <p:nvPr>
            <p:ph type="sldNum" sz="quarter" idx="5"/>
          </p:nvPr>
        </p:nvSpPr>
        <p:spPr/>
        <p:txBody>
          <a:bodyPr/>
          <a:lstStyle/>
          <a:p>
            <a:pPr>
              <a:defRPr/>
            </a:pPr>
            <a:fld id="{DDD27FB6-068D-A64A-8C55-9E18CBBCE48D}" type="slidenum">
              <a:rPr lang="en-US" smtClean="0"/>
              <a:pPr>
                <a:defRPr/>
              </a:pPr>
              <a:t>17</a:t>
            </a:fld>
            <a:endParaRPr lang="en-US"/>
          </a:p>
        </p:txBody>
      </p:sp>
    </p:spTree>
    <p:extLst>
      <p:ext uri="{BB962C8B-B14F-4D97-AF65-F5344CB8AC3E}">
        <p14:creationId xmlns:p14="http://schemas.microsoft.com/office/powerpoint/2010/main" val="1065855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FD17A-4B1A-3101-1A30-D7541A833A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3DABD1-3B63-6F9F-580A-1A50DA3DA1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7C8E38-D159-8429-07C3-4CA715554BD0}"/>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7082E7C5-264C-4D2D-BDF7-4444593E5C5C}"/>
              </a:ext>
            </a:extLst>
          </p:cNvPr>
          <p:cNvSpPr>
            <a:spLocks noGrp="1"/>
          </p:cNvSpPr>
          <p:nvPr>
            <p:ph type="sldNum" sz="quarter" idx="5"/>
          </p:nvPr>
        </p:nvSpPr>
        <p:spPr/>
        <p:txBody>
          <a:bodyPr/>
          <a:lstStyle/>
          <a:p>
            <a:pPr>
              <a:defRPr/>
            </a:pPr>
            <a:fld id="{DDD27FB6-068D-A64A-8C55-9E18CBBCE48D}" type="slidenum">
              <a:rPr lang="en-US" smtClean="0"/>
              <a:pPr>
                <a:defRPr/>
              </a:pPr>
              <a:t>18</a:t>
            </a:fld>
            <a:endParaRPr lang="en-US"/>
          </a:p>
        </p:txBody>
      </p:sp>
    </p:spTree>
    <p:extLst>
      <p:ext uri="{BB962C8B-B14F-4D97-AF65-F5344CB8AC3E}">
        <p14:creationId xmlns:p14="http://schemas.microsoft.com/office/powerpoint/2010/main" val="1914966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FE4C1-6F75-4791-D801-10DD55A3F5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73A4B-3D25-465F-5090-B6F45499EC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E700A1-FD94-800C-E1DF-C4F95952C587}"/>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9BE17065-B3C7-B2F7-173D-9AB769F0E763}"/>
              </a:ext>
            </a:extLst>
          </p:cNvPr>
          <p:cNvSpPr>
            <a:spLocks noGrp="1"/>
          </p:cNvSpPr>
          <p:nvPr>
            <p:ph type="sldNum" sz="quarter" idx="5"/>
          </p:nvPr>
        </p:nvSpPr>
        <p:spPr/>
        <p:txBody>
          <a:bodyPr/>
          <a:lstStyle/>
          <a:p>
            <a:pPr>
              <a:defRPr/>
            </a:pPr>
            <a:fld id="{DDD27FB6-068D-A64A-8C55-9E18CBBCE48D}" type="slidenum">
              <a:rPr lang="en-US" smtClean="0"/>
              <a:pPr>
                <a:defRPr/>
              </a:pPr>
              <a:t>19</a:t>
            </a:fld>
            <a:endParaRPr lang="en-US"/>
          </a:p>
        </p:txBody>
      </p:sp>
    </p:spTree>
    <p:extLst>
      <p:ext uri="{BB962C8B-B14F-4D97-AF65-F5344CB8AC3E}">
        <p14:creationId xmlns:p14="http://schemas.microsoft.com/office/powerpoint/2010/main" val="1183955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091A3-3532-D348-49E7-402B5056D4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6FECEB-81F5-7B30-B9E1-FD5CCE424A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F7A767-52D9-955F-B154-A6ACD7DDED4B}"/>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7A182473-9FB8-456B-0190-33E25594E8D1}"/>
              </a:ext>
            </a:extLst>
          </p:cNvPr>
          <p:cNvSpPr>
            <a:spLocks noGrp="1"/>
          </p:cNvSpPr>
          <p:nvPr>
            <p:ph type="sldNum" sz="quarter" idx="5"/>
          </p:nvPr>
        </p:nvSpPr>
        <p:spPr/>
        <p:txBody>
          <a:bodyPr/>
          <a:lstStyle/>
          <a:p>
            <a:pPr>
              <a:defRPr/>
            </a:pPr>
            <a:fld id="{DDD27FB6-068D-A64A-8C55-9E18CBBCE48D}" type="slidenum">
              <a:rPr lang="en-US" smtClean="0"/>
              <a:pPr>
                <a:defRPr/>
              </a:pPr>
              <a:t>20</a:t>
            </a:fld>
            <a:endParaRPr lang="en-US"/>
          </a:p>
        </p:txBody>
      </p:sp>
    </p:spTree>
    <p:extLst>
      <p:ext uri="{BB962C8B-B14F-4D97-AF65-F5344CB8AC3E}">
        <p14:creationId xmlns:p14="http://schemas.microsoft.com/office/powerpoint/2010/main" val="3504207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DDD27FB6-068D-A64A-8C55-9E18CBBCE48D}" type="slidenum">
              <a:rPr lang="en-US" smtClean="0"/>
              <a:pPr>
                <a:defRPr/>
              </a:pPr>
              <a:t>35</a:t>
            </a:fld>
            <a:endParaRPr lang="en-US"/>
          </a:p>
        </p:txBody>
      </p:sp>
    </p:spTree>
    <p:extLst>
      <p:ext uri="{BB962C8B-B14F-4D97-AF65-F5344CB8AC3E}">
        <p14:creationId xmlns:p14="http://schemas.microsoft.com/office/powerpoint/2010/main" val="445477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DDD27FB6-068D-A64A-8C55-9E18CBBCE48D}" type="slidenum">
              <a:rPr lang="en-US" smtClean="0"/>
              <a:pPr>
                <a:defRPr/>
              </a:pPr>
              <a:t>3</a:t>
            </a:fld>
            <a:endParaRPr lang="en-US"/>
          </a:p>
        </p:txBody>
      </p:sp>
    </p:spTree>
    <p:extLst>
      <p:ext uri="{BB962C8B-B14F-4D97-AF65-F5344CB8AC3E}">
        <p14:creationId xmlns:p14="http://schemas.microsoft.com/office/powerpoint/2010/main" val="2845951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67D19-D718-4793-FD4B-42806A221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0DBEE3-A154-CE4B-6A1A-FF96E9EB1A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4A4A4-F9D0-2F75-9F8D-46A7776FA048}"/>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57C10858-39CB-CFAA-1298-35A1B98193AE}"/>
              </a:ext>
            </a:extLst>
          </p:cNvPr>
          <p:cNvSpPr>
            <a:spLocks noGrp="1"/>
          </p:cNvSpPr>
          <p:nvPr>
            <p:ph type="sldNum" sz="quarter" idx="5"/>
          </p:nvPr>
        </p:nvSpPr>
        <p:spPr/>
        <p:txBody>
          <a:bodyPr/>
          <a:lstStyle/>
          <a:p>
            <a:pPr>
              <a:defRPr/>
            </a:pPr>
            <a:fld id="{DDD27FB6-068D-A64A-8C55-9E18CBBCE48D}" type="slidenum">
              <a:rPr lang="en-US" smtClean="0"/>
              <a:pPr>
                <a:defRPr/>
              </a:pPr>
              <a:t>36</a:t>
            </a:fld>
            <a:endParaRPr lang="en-US"/>
          </a:p>
        </p:txBody>
      </p:sp>
    </p:spTree>
    <p:extLst>
      <p:ext uri="{BB962C8B-B14F-4D97-AF65-F5344CB8AC3E}">
        <p14:creationId xmlns:p14="http://schemas.microsoft.com/office/powerpoint/2010/main" val="2928805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Train verisinde performans metriklerinin 1 çıkması ve </a:t>
            </a:r>
            <a:r>
              <a:rPr lang="tr-TR" dirty="0" err="1"/>
              <a:t>train</a:t>
            </a:r>
            <a:r>
              <a:rPr lang="tr-TR" dirty="0"/>
              <a:t> doğruluğu ile test doğruluğu arasında büyük farkın olması modelin ezberlediğini, yani aşırı öğrendiğini gösterir. Modelin genelleme yeteneği düşer ve test verisinde performansı azalır</a:t>
            </a:r>
          </a:p>
        </p:txBody>
      </p:sp>
      <p:sp>
        <p:nvSpPr>
          <p:cNvPr id="4" name="Slide Number Placeholder 3"/>
          <p:cNvSpPr>
            <a:spLocks noGrp="1"/>
          </p:cNvSpPr>
          <p:nvPr>
            <p:ph type="sldNum" sz="quarter" idx="5"/>
          </p:nvPr>
        </p:nvSpPr>
        <p:spPr/>
        <p:txBody>
          <a:bodyPr/>
          <a:lstStyle/>
          <a:p>
            <a:pPr>
              <a:defRPr/>
            </a:pPr>
            <a:fld id="{DDD27FB6-068D-A64A-8C55-9E18CBBCE48D}" type="slidenum">
              <a:rPr lang="en-US" smtClean="0"/>
              <a:pPr>
                <a:defRPr/>
              </a:pPr>
              <a:t>40</a:t>
            </a:fld>
            <a:endParaRPr lang="en-US"/>
          </a:p>
        </p:txBody>
      </p:sp>
    </p:spTree>
    <p:extLst>
      <p:ext uri="{BB962C8B-B14F-4D97-AF65-F5344CB8AC3E}">
        <p14:creationId xmlns:p14="http://schemas.microsoft.com/office/powerpoint/2010/main" val="3040241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DDD27FB6-068D-A64A-8C55-9E18CBBCE48D}" type="slidenum">
              <a:rPr lang="en-US" smtClean="0"/>
              <a:pPr>
                <a:defRPr/>
              </a:pPr>
              <a:t>59</a:t>
            </a:fld>
            <a:endParaRPr lang="en-US"/>
          </a:p>
        </p:txBody>
      </p:sp>
    </p:spTree>
    <p:extLst>
      <p:ext uri="{BB962C8B-B14F-4D97-AF65-F5344CB8AC3E}">
        <p14:creationId xmlns:p14="http://schemas.microsoft.com/office/powerpoint/2010/main" val="118769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D7CE3-CE99-34C9-146D-4335141D8C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B517FD-B7F5-4ECE-681D-925067118E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A296D6-4B41-782B-F32E-AF112A493533}"/>
              </a:ext>
            </a:extLst>
          </p:cNvPr>
          <p:cNvSpPr>
            <a:spLocks noGrp="1"/>
          </p:cNvSpPr>
          <p:nvPr>
            <p:ph type="body" idx="1"/>
          </p:nvPr>
        </p:nvSpPr>
        <p:spPr/>
        <p:txBody>
          <a:bodyPr/>
          <a:lstStyle/>
          <a:p>
            <a:r>
              <a:rPr lang="tr-TR" dirty="0"/>
              <a:t>Metodun tarihi 1960’lara uzanmaktadır. </a:t>
            </a:r>
            <a:r>
              <a:rPr lang="tr-TR" dirty="0" err="1"/>
              <a:t>İstatikçiler</a:t>
            </a:r>
            <a:r>
              <a:rPr lang="tr-TR" dirty="0"/>
              <a:t> tarafından oluşturulmuştur. İlk büyük gelişme 1980’lerde ID3 algoritmasının geliştirilmesi ile Ross </a:t>
            </a:r>
            <a:r>
              <a:rPr lang="tr-TR" dirty="0" err="1"/>
              <a:t>Quinlan</a:t>
            </a:r>
            <a:r>
              <a:rPr lang="tr-TR" dirty="0"/>
              <a:t> tarafından yapılmıştır. Daha sonra </a:t>
            </a:r>
            <a:r>
              <a:rPr lang="tr-TR" b="0" dirty="0"/>
              <a:t>C4.5 ve CART (</a:t>
            </a:r>
            <a:r>
              <a:rPr lang="tr-TR" b="0" dirty="0" err="1"/>
              <a:t>Classification</a:t>
            </a:r>
            <a:r>
              <a:rPr lang="tr-TR" b="0" dirty="0"/>
              <a:t> </a:t>
            </a:r>
            <a:r>
              <a:rPr lang="tr-TR" b="0" dirty="0" err="1"/>
              <a:t>and</a:t>
            </a:r>
            <a:r>
              <a:rPr lang="tr-TR" b="0" dirty="0"/>
              <a:t> </a:t>
            </a:r>
            <a:r>
              <a:rPr lang="tr-TR" b="0" dirty="0" err="1"/>
              <a:t>Regression</a:t>
            </a:r>
            <a:r>
              <a:rPr lang="tr-TR" b="0" dirty="0"/>
              <a:t> </a:t>
            </a:r>
            <a:r>
              <a:rPr lang="tr-TR" b="0" dirty="0" err="1"/>
              <a:t>Trees</a:t>
            </a:r>
            <a:r>
              <a:rPr lang="tr-TR" b="0" dirty="0"/>
              <a:t>) </a:t>
            </a:r>
            <a:r>
              <a:rPr lang="tr-TR" dirty="0"/>
              <a:t>gibi algoritmalar geliştirilerek karar ağaçlarının kullanımı yaygınlaşmıştır. </a:t>
            </a:r>
            <a:r>
              <a:rPr lang="en-US" b="0" i="0" dirty="0">
                <a:solidFill>
                  <a:srgbClr val="3C4043"/>
                </a:solidFill>
                <a:effectLst/>
                <a:latin typeface="Inter"/>
              </a:rPr>
              <a:t> Leo </a:t>
            </a:r>
            <a:r>
              <a:rPr lang="en-US" b="0" i="0" dirty="0" err="1">
                <a:solidFill>
                  <a:srgbClr val="3C4043"/>
                </a:solidFill>
                <a:effectLst/>
                <a:latin typeface="Inter"/>
              </a:rPr>
              <a:t>Breiman</a:t>
            </a:r>
            <a:r>
              <a:rPr lang="en-US" b="0" i="0" dirty="0">
                <a:solidFill>
                  <a:srgbClr val="3C4043"/>
                </a:solidFill>
                <a:effectLst/>
                <a:latin typeface="Inter"/>
              </a:rPr>
              <a:t> to refer to Decision Tree algorithms that can be used for classification and regression modeling problems.</a:t>
            </a:r>
            <a:endParaRPr lang="tr-TR" dirty="0"/>
          </a:p>
        </p:txBody>
      </p:sp>
      <p:sp>
        <p:nvSpPr>
          <p:cNvPr id="4" name="Slide Number Placeholder 3">
            <a:extLst>
              <a:ext uri="{FF2B5EF4-FFF2-40B4-BE49-F238E27FC236}">
                <a16:creationId xmlns:a16="http://schemas.microsoft.com/office/drawing/2014/main" id="{C82C3DD1-987A-2FF6-A857-1F185E6A7066}"/>
              </a:ext>
            </a:extLst>
          </p:cNvPr>
          <p:cNvSpPr>
            <a:spLocks noGrp="1"/>
          </p:cNvSpPr>
          <p:nvPr>
            <p:ph type="sldNum" sz="quarter" idx="5"/>
          </p:nvPr>
        </p:nvSpPr>
        <p:spPr/>
        <p:txBody>
          <a:bodyPr/>
          <a:lstStyle/>
          <a:p>
            <a:pPr>
              <a:defRPr/>
            </a:pPr>
            <a:fld id="{DDD27FB6-068D-A64A-8C55-9E18CBBCE48D}" type="slidenum">
              <a:rPr lang="en-US" smtClean="0"/>
              <a:pPr>
                <a:defRPr/>
              </a:pPr>
              <a:t>4</a:t>
            </a:fld>
            <a:endParaRPr lang="en-US"/>
          </a:p>
        </p:txBody>
      </p:sp>
    </p:spTree>
    <p:extLst>
      <p:ext uri="{BB962C8B-B14F-4D97-AF65-F5344CB8AC3E}">
        <p14:creationId xmlns:p14="http://schemas.microsoft.com/office/powerpoint/2010/main" val="368482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5A091-5796-1932-CF90-01209D17E8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EDA696-2A04-6253-0EE2-1715C55B0E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FB6A4A-1718-5513-9A67-DFD16DA94C6C}"/>
              </a:ext>
            </a:extLst>
          </p:cNvPr>
          <p:cNvSpPr>
            <a:spLocks noGrp="1"/>
          </p:cNvSpPr>
          <p:nvPr>
            <p:ph type="body" idx="1"/>
          </p:nvPr>
        </p:nvSpPr>
        <p:spPr/>
        <p:txBody>
          <a:bodyPr/>
          <a:lstStyle/>
          <a:p>
            <a:r>
              <a:rPr lang="en-US" b="0" i="0" dirty="0">
                <a:solidFill>
                  <a:srgbClr val="3C4043"/>
                </a:solidFill>
                <a:effectLst/>
                <a:latin typeface="Inter"/>
              </a:rPr>
              <a:t>The CART algorithm provides a foundation for other important algorithms like bagged decision trees, random forest and boosted decision trees</a:t>
            </a:r>
            <a:endParaRPr lang="tr-TR" b="0" i="0" dirty="0">
              <a:solidFill>
                <a:srgbClr val="3C4043"/>
              </a:solidFill>
              <a:effectLst/>
              <a:latin typeface="Inter"/>
            </a:endParaRPr>
          </a:p>
          <a:p>
            <a:pPr>
              <a:buNone/>
            </a:pPr>
            <a:r>
              <a:rPr lang="tr-TR" dirty="0"/>
              <a:t>ID3 veya alternatif olarak </a:t>
            </a:r>
            <a:r>
              <a:rPr lang="tr-TR" dirty="0" err="1"/>
              <a:t>Dichotomizer</a:t>
            </a:r>
            <a:r>
              <a:rPr lang="tr-TR" dirty="0"/>
              <a:t>, Ross </a:t>
            </a:r>
            <a:r>
              <a:rPr lang="tr-TR" dirty="0" err="1"/>
              <a:t>Quinlan</a:t>
            </a:r>
            <a:r>
              <a:rPr lang="tr-TR" dirty="0"/>
              <a:t> tarafından geliştirilen üç Karar Ağacı implementasyonunun ilkiydi (</a:t>
            </a:r>
            <a:r>
              <a:rPr lang="tr-TR" dirty="0" err="1"/>
              <a:t>Quinlan</a:t>
            </a:r>
            <a:r>
              <a:rPr lang="tr-TR" dirty="0"/>
              <a:t>, J. R. 1986. </a:t>
            </a:r>
            <a:r>
              <a:rPr lang="tr-TR" b="1" dirty="0" err="1"/>
              <a:t>Induction</a:t>
            </a:r>
            <a:r>
              <a:rPr lang="tr-TR" b="1" dirty="0"/>
              <a:t> of </a:t>
            </a:r>
            <a:r>
              <a:rPr lang="tr-TR" b="1" dirty="0" err="1"/>
              <a:t>Decision</a:t>
            </a:r>
            <a:r>
              <a:rPr lang="tr-TR" b="1" dirty="0"/>
              <a:t> </a:t>
            </a:r>
            <a:r>
              <a:rPr lang="tr-TR" b="1" dirty="0" err="1"/>
              <a:t>Trees</a:t>
            </a:r>
            <a:r>
              <a:rPr lang="tr-TR" dirty="0"/>
              <a:t>. </a:t>
            </a:r>
            <a:r>
              <a:rPr lang="tr-TR" dirty="0" err="1"/>
              <a:t>Mach</a:t>
            </a:r>
            <a:r>
              <a:rPr lang="tr-TR" dirty="0"/>
              <a:t>. </a:t>
            </a:r>
            <a:r>
              <a:rPr lang="tr-TR" dirty="0" err="1"/>
              <a:t>Learn</a:t>
            </a:r>
            <a:r>
              <a:rPr lang="tr-TR" dirty="0"/>
              <a:t>. 1, 1 (Mar. 1986), 81-106).</a:t>
            </a:r>
            <a:br>
              <a:rPr lang="tr-TR" dirty="0"/>
            </a:br>
            <a:r>
              <a:rPr lang="tr-TR" dirty="0"/>
              <a:t>C4.5, </a:t>
            </a:r>
            <a:r>
              <a:rPr lang="tr-TR" dirty="0" err="1"/>
              <a:t>Quinlan'ın</a:t>
            </a:r>
            <a:r>
              <a:rPr lang="tr-TR" dirty="0"/>
              <a:t> bir sonraki iterasyonudur. Yeni özellikler (ID3'e göre):</a:t>
            </a:r>
            <a:br>
              <a:rPr lang="tr-TR" dirty="0"/>
            </a:br>
            <a:r>
              <a:rPr lang="tr-TR" dirty="0"/>
              <a:t>(i) Hem sürekli hem de ayrık özellikleri kabul eder;</a:t>
            </a:r>
            <a:br>
              <a:rPr lang="tr-TR" dirty="0"/>
            </a:br>
            <a:r>
              <a:rPr lang="tr-TR" dirty="0"/>
              <a:t>(ii) Eksik veri noktalarını işler;</a:t>
            </a:r>
            <a:br>
              <a:rPr lang="tr-TR" dirty="0"/>
            </a:br>
            <a:r>
              <a:rPr lang="tr-TR" dirty="0"/>
              <a:t>(iii) Aşırı öğrenme sorununu (çok zeki bir şekilde) aşağıdan yukarıya doğru yapılan "budama" tekniği ile çözer;</a:t>
            </a:r>
            <a:br>
              <a:rPr lang="tr-TR" dirty="0"/>
            </a:br>
            <a:r>
              <a:rPr lang="tr-TR" dirty="0"/>
              <a:t>(iv) Eğitim verisini oluşturan özelliklere farklı ağırlıklar uygulanabilir.</a:t>
            </a:r>
            <a:br>
              <a:rPr lang="tr-TR" dirty="0"/>
            </a:br>
            <a:r>
              <a:rPr lang="tr-TR" b="1" dirty="0" err="1"/>
              <a:t>Orange</a:t>
            </a:r>
            <a:r>
              <a:rPr lang="tr-TR" dirty="0"/>
              <a:t> programında kullanılır. </a:t>
            </a:r>
          </a:p>
          <a:p>
            <a:pPr>
              <a:buNone/>
            </a:pPr>
            <a:r>
              <a:rPr lang="tr-TR" dirty="0"/>
              <a:t>CART veya </a:t>
            </a:r>
            <a:r>
              <a:rPr lang="tr-TR" b="1" dirty="0" err="1"/>
              <a:t>Classification</a:t>
            </a:r>
            <a:r>
              <a:rPr lang="tr-TR" b="1" dirty="0"/>
              <a:t> </a:t>
            </a:r>
            <a:r>
              <a:rPr lang="tr-TR" b="1" dirty="0" err="1"/>
              <a:t>And</a:t>
            </a:r>
            <a:r>
              <a:rPr lang="tr-TR" b="1" dirty="0"/>
              <a:t> </a:t>
            </a:r>
            <a:r>
              <a:rPr lang="tr-TR" b="1" dirty="0" err="1"/>
              <a:t>Regression</a:t>
            </a:r>
            <a:r>
              <a:rPr lang="tr-TR" b="1" dirty="0"/>
              <a:t> </a:t>
            </a:r>
            <a:r>
              <a:rPr lang="tr-TR" b="1" dirty="0" err="1"/>
              <a:t>Trees</a:t>
            </a:r>
            <a:r>
              <a:rPr lang="tr-TR" dirty="0"/>
              <a:t> genellikle Karar Ağacı terimi için kullanılan genel bir kısaltmadır, ancak aslında daha spesifik bir anlamı vardır. Özetle, CART implementasyonu C4.5'e çok benzer; tek belirgin fark, </a:t>
            </a:r>
            <a:r>
              <a:rPr lang="tr-TR" dirty="0" err="1"/>
              <a:t>CART'ın</a:t>
            </a:r>
            <a:r>
              <a:rPr lang="tr-TR" dirty="0"/>
              <a:t> </a:t>
            </a:r>
            <a:r>
              <a:rPr lang="tr-TR" b="1" dirty="0" err="1"/>
              <a:t>Gini</a:t>
            </a:r>
            <a:r>
              <a:rPr lang="tr-TR" b="1" dirty="0"/>
              <a:t> endeksi</a:t>
            </a:r>
            <a:r>
              <a:rPr lang="tr-TR" dirty="0"/>
              <a:t> kullanmasıdır.</a:t>
            </a:r>
            <a:br>
              <a:rPr lang="tr-TR" dirty="0"/>
            </a:br>
            <a:r>
              <a:rPr lang="tr-TR" b="1" dirty="0" err="1"/>
              <a:t>sklearn</a:t>
            </a:r>
            <a:r>
              <a:rPr lang="tr-TR" dirty="0" err="1"/>
              <a:t>'de</a:t>
            </a:r>
            <a:r>
              <a:rPr lang="tr-TR" dirty="0"/>
              <a:t> kullanılır.</a:t>
            </a:r>
          </a:p>
          <a:p>
            <a:endParaRPr lang="tr-TR" dirty="0"/>
          </a:p>
        </p:txBody>
      </p:sp>
      <p:sp>
        <p:nvSpPr>
          <p:cNvPr id="4" name="Slide Number Placeholder 3">
            <a:extLst>
              <a:ext uri="{FF2B5EF4-FFF2-40B4-BE49-F238E27FC236}">
                <a16:creationId xmlns:a16="http://schemas.microsoft.com/office/drawing/2014/main" id="{B2CC627C-7E10-42A1-19C4-A9815FE1BB91}"/>
              </a:ext>
            </a:extLst>
          </p:cNvPr>
          <p:cNvSpPr>
            <a:spLocks noGrp="1"/>
          </p:cNvSpPr>
          <p:nvPr>
            <p:ph type="sldNum" sz="quarter" idx="5"/>
          </p:nvPr>
        </p:nvSpPr>
        <p:spPr/>
        <p:txBody>
          <a:bodyPr/>
          <a:lstStyle/>
          <a:p>
            <a:pPr>
              <a:defRPr/>
            </a:pPr>
            <a:fld id="{DDD27FB6-068D-A64A-8C55-9E18CBBCE48D}" type="slidenum">
              <a:rPr lang="en-US" smtClean="0"/>
              <a:pPr>
                <a:defRPr/>
              </a:pPr>
              <a:t>5</a:t>
            </a:fld>
            <a:endParaRPr lang="en-US"/>
          </a:p>
        </p:txBody>
      </p:sp>
    </p:spTree>
    <p:extLst>
      <p:ext uri="{BB962C8B-B14F-4D97-AF65-F5344CB8AC3E}">
        <p14:creationId xmlns:p14="http://schemas.microsoft.com/office/powerpoint/2010/main" val="170081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Karar ağaçları, güçlü ancak bazı sınırlamaları olan bir yöntemdir. </a:t>
            </a:r>
            <a:r>
              <a:rPr lang="tr-TR" dirty="0" err="1"/>
              <a:t>Overfitting</a:t>
            </a:r>
            <a:r>
              <a:rPr lang="tr-TR" dirty="0"/>
              <a:t> (aşırı öğrenme), veri gürültüsüne duyarlılık ve dengesiz veri kümelerinde düşük performans gibi dezavantajları vardır. Bu eksiklikleri gidermek ve performansı artırmak için karar ağaçlarını temel alan daha gelişmiş yöntemler geliştirilmiştir. Bunlardan en önemlileri </a:t>
            </a:r>
            <a:r>
              <a:rPr lang="tr-TR" b="1" dirty="0" err="1"/>
              <a:t>Random</a:t>
            </a:r>
            <a:r>
              <a:rPr lang="tr-TR" b="1" dirty="0"/>
              <a:t> </a:t>
            </a:r>
            <a:r>
              <a:rPr lang="tr-TR" b="1" dirty="0" err="1"/>
              <a:t>Forest</a:t>
            </a:r>
            <a:r>
              <a:rPr lang="tr-TR" dirty="0"/>
              <a:t> ve </a:t>
            </a:r>
            <a:r>
              <a:rPr lang="tr-TR" b="1" dirty="0" err="1"/>
              <a:t>XGBoost</a:t>
            </a:r>
            <a:r>
              <a:rPr lang="tr-TR" dirty="0" err="1"/>
              <a:t>’tur</a:t>
            </a:r>
            <a:r>
              <a:rPr lang="tr-TR" dirty="0"/>
              <a:t>.</a:t>
            </a:r>
          </a:p>
          <a:p>
            <a:endParaRPr lang="tr-TR" dirty="0"/>
          </a:p>
          <a:p>
            <a:pPr>
              <a:buNone/>
            </a:pPr>
            <a:r>
              <a:rPr lang="tr-TR" dirty="0" err="1"/>
              <a:t>Random</a:t>
            </a:r>
            <a:r>
              <a:rPr lang="tr-TR" dirty="0"/>
              <a:t> </a:t>
            </a:r>
            <a:r>
              <a:rPr lang="tr-TR" dirty="0" err="1"/>
              <a:t>Forest</a:t>
            </a:r>
            <a:r>
              <a:rPr lang="tr-TR" dirty="0"/>
              <a:t>, tek bir karar ağacı yerine </a:t>
            </a:r>
            <a:r>
              <a:rPr lang="tr-TR" b="1" dirty="0"/>
              <a:t>birden fazla karar ağacının birleşiminden (</a:t>
            </a:r>
            <a:r>
              <a:rPr lang="tr-TR" b="1" dirty="0" err="1"/>
              <a:t>ensemble</a:t>
            </a:r>
            <a:r>
              <a:rPr lang="tr-TR" b="1" dirty="0"/>
              <a:t> </a:t>
            </a:r>
            <a:r>
              <a:rPr lang="tr-TR" b="1" dirty="0" err="1"/>
              <a:t>learning</a:t>
            </a:r>
            <a:r>
              <a:rPr lang="tr-TR" b="1" dirty="0"/>
              <a:t>) oluşan bir yöntemdir</a:t>
            </a:r>
            <a:r>
              <a:rPr lang="tr-TR" dirty="0"/>
              <a:t>. </a:t>
            </a:r>
          </a:p>
          <a:p>
            <a:pPr>
              <a:buNone/>
            </a:pPr>
            <a:r>
              <a:rPr lang="tr-TR" b="1" dirty="0"/>
              <a:t>Performansı nasıl artırır?</a:t>
            </a:r>
            <a:br>
              <a:rPr lang="tr-TR" dirty="0"/>
            </a:br>
            <a:r>
              <a:rPr lang="tr-TR" dirty="0"/>
              <a:t>✅ </a:t>
            </a:r>
            <a:r>
              <a:rPr lang="tr-TR" b="1" dirty="0" err="1"/>
              <a:t>Bagging</a:t>
            </a:r>
            <a:r>
              <a:rPr lang="tr-TR" b="1" dirty="0"/>
              <a:t> (</a:t>
            </a:r>
            <a:r>
              <a:rPr lang="tr-TR" b="1" dirty="0" err="1"/>
              <a:t>Bootstrap</a:t>
            </a:r>
            <a:r>
              <a:rPr lang="tr-TR" b="1" dirty="0"/>
              <a:t> </a:t>
            </a:r>
            <a:r>
              <a:rPr lang="tr-TR" b="1" dirty="0" err="1"/>
              <a:t>Aggregating</a:t>
            </a:r>
            <a:r>
              <a:rPr lang="tr-TR" b="1" dirty="0"/>
              <a:t>) Kullanımı:</a:t>
            </a:r>
            <a:r>
              <a:rPr lang="tr-TR" dirty="0"/>
              <a:t> </a:t>
            </a:r>
            <a:r>
              <a:rPr lang="tr-TR" dirty="0" err="1"/>
              <a:t>Random</a:t>
            </a:r>
            <a:r>
              <a:rPr lang="tr-TR" dirty="0"/>
              <a:t> </a:t>
            </a:r>
            <a:r>
              <a:rPr lang="tr-TR" dirty="0" err="1"/>
              <a:t>Forest</a:t>
            </a:r>
            <a:r>
              <a:rPr lang="tr-TR" dirty="0"/>
              <a:t>, her ağacı eğitirken veri kümesinden rastgele örnekler alarak (</a:t>
            </a:r>
            <a:r>
              <a:rPr lang="tr-TR" dirty="0" err="1"/>
              <a:t>bootstrap</a:t>
            </a:r>
            <a:r>
              <a:rPr lang="tr-TR" dirty="0"/>
              <a:t> </a:t>
            </a:r>
            <a:r>
              <a:rPr lang="tr-TR" dirty="0" err="1"/>
              <a:t>sampling</a:t>
            </a:r>
            <a:r>
              <a:rPr lang="tr-TR" dirty="0"/>
              <a:t>) modelin çeşitliliğini artırır ve </a:t>
            </a:r>
            <a:r>
              <a:rPr lang="tr-TR" dirty="0" err="1"/>
              <a:t>overfitting’i</a:t>
            </a:r>
            <a:r>
              <a:rPr lang="tr-TR" dirty="0"/>
              <a:t> azaltır.</a:t>
            </a:r>
          </a:p>
          <a:p>
            <a:pPr>
              <a:buNone/>
            </a:pPr>
            <a:r>
              <a:rPr lang="tr-TR" dirty="0"/>
              <a:t>✅ </a:t>
            </a:r>
            <a:r>
              <a:rPr lang="tr-TR" b="1" dirty="0"/>
              <a:t>Öznitelik Rastgeleliği:</a:t>
            </a:r>
            <a:r>
              <a:rPr lang="tr-TR" dirty="0"/>
              <a:t> Her ağaç eğitilirken tüm öznitelikler yerine rastgele bir alt küme seçilir. Böylece tek bir değişkenin model üzerinde baskın hale gelmesi engellenir.</a:t>
            </a:r>
          </a:p>
          <a:p>
            <a:r>
              <a:rPr lang="tr-TR" dirty="0"/>
              <a:t>✅ </a:t>
            </a:r>
            <a:r>
              <a:rPr lang="tr-TR" b="1" dirty="0" err="1"/>
              <a:t>Overfitting’i</a:t>
            </a:r>
            <a:r>
              <a:rPr lang="tr-TR" b="1" dirty="0"/>
              <a:t> Azaltır:</a:t>
            </a:r>
            <a:r>
              <a:rPr lang="tr-TR" dirty="0"/>
              <a:t> Tek bir karar ağacı, eğitim verisine çok fazla uyum sağlayabilirken, </a:t>
            </a:r>
            <a:r>
              <a:rPr lang="tr-TR" dirty="0" err="1"/>
              <a:t>Random</a:t>
            </a:r>
            <a:r>
              <a:rPr lang="tr-TR" dirty="0"/>
              <a:t> </a:t>
            </a:r>
            <a:r>
              <a:rPr lang="tr-TR" dirty="0" err="1"/>
              <a:t>Forest</a:t>
            </a:r>
            <a:r>
              <a:rPr lang="tr-TR" dirty="0"/>
              <a:t> farklı ağaçları birleştirerek genelleme yeteneğini artırır.</a:t>
            </a:r>
          </a:p>
          <a:p>
            <a:endParaRPr lang="tr-TR" dirty="0"/>
          </a:p>
          <a:p>
            <a:endParaRPr lang="tr-TR" dirty="0"/>
          </a:p>
        </p:txBody>
      </p:sp>
      <p:sp>
        <p:nvSpPr>
          <p:cNvPr id="4" name="Slide Number Placeholder 3"/>
          <p:cNvSpPr>
            <a:spLocks noGrp="1"/>
          </p:cNvSpPr>
          <p:nvPr>
            <p:ph type="sldNum" sz="quarter" idx="5"/>
          </p:nvPr>
        </p:nvSpPr>
        <p:spPr/>
        <p:txBody>
          <a:bodyPr/>
          <a:lstStyle/>
          <a:p>
            <a:pPr>
              <a:defRPr/>
            </a:pPr>
            <a:fld id="{DDD27FB6-068D-A64A-8C55-9E18CBBCE48D}" type="slidenum">
              <a:rPr lang="en-US" smtClean="0"/>
              <a:pPr>
                <a:defRPr/>
              </a:pPr>
              <a:t>6</a:t>
            </a:fld>
            <a:endParaRPr lang="en-US"/>
          </a:p>
        </p:txBody>
      </p:sp>
    </p:spTree>
    <p:extLst>
      <p:ext uri="{BB962C8B-B14F-4D97-AF65-F5344CB8AC3E}">
        <p14:creationId xmlns:p14="http://schemas.microsoft.com/office/powerpoint/2010/main" val="246357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53A83-785C-2E05-CBE4-FBEA0D2AA9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7A4E9E-5043-D2A0-3D77-475BEC91D6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8C75A8-E4F0-8FA2-F1DF-893EDC6B0E86}"/>
              </a:ext>
            </a:extLst>
          </p:cNvPr>
          <p:cNvSpPr>
            <a:spLocks noGrp="1"/>
          </p:cNvSpPr>
          <p:nvPr>
            <p:ph type="body" idx="1"/>
          </p:nvPr>
        </p:nvSpPr>
        <p:spPr/>
        <p:txBody>
          <a:bodyPr/>
          <a:lstStyle/>
          <a:p>
            <a:pPr>
              <a:buNone/>
            </a:pPr>
            <a:r>
              <a:rPr lang="tr-TR" dirty="0" err="1"/>
              <a:t>XGBoost</a:t>
            </a:r>
            <a:r>
              <a:rPr lang="tr-TR" dirty="0"/>
              <a:t> (Extreme </a:t>
            </a:r>
            <a:r>
              <a:rPr lang="tr-TR" dirty="0" err="1"/>
              <a:t>Gradient</a:t>
            </a:r>
            <a:r>
              <a:rPr lang="tr-TR" dirty="0"/>
              <a:t> </a:t>
            </a:r>
            <a:r>
              <a:rPr lang="tr-TR" dirty="0" err="1"/>
              <a:t>Boosting</a:t>
            </a:r>
            <a:r>
              <a:rPr lang="tr-TR" dirty="0"/>
              <a:t>), karar ağaçlarını baz alarak </a:t>
            </a:r>
            <a:r>
              <a:rPr lang="tr-TR" b="1" dirty="0" err="1"/>
              <a:t>boosting</a:t>
            </a:r>
            <a:r>
              <a:rPr lang="tr-TR" b="1" dirty="0"/>
              <a:t> yöntemini kullanan</a:t>
            </a:r>
            <a:r>
              <a:rPr lang="tr-TR" dirty="0"/>
              <a:t> bir algoritmadır. </a:t>
            </a:r>
            <a:r>
              <a:rPr lang="tr-TR" dirty="0" err="1"/>
              <a:t>Boosting</a:t>
            </a:r>
            <a:r>
              <a:rPr lang="tr-TR" dirty="0"/>
              <a:t>, bir modelin hatalarından öğrenerek daha güçlü hale gelmesini sağlayan bir tekniktir.</a:t>
            </a:r>
          </a:p>
          <a:p>
            <a:pPr>
              <a:buNone/>
            </a:pPr>
            <a:r>
              <a:rPr lang="tr-TR" b="1" dirty="0"/>
              <a:t>Performansı nasıl artırır?</a:t>
            </a:r>
            <a:br>
              <a:rPr lang="tr-TR" dirty="0"/>
            </a:br>
            <a:r>
              <a:rPr lang="tr-TR" dirty="0"/>
              <a:t>✅ </a:t>
            </a:r>
            <a:r>
              <a:rPr lang="tr-TR" b="1" dirty="0"/>
              <a:t>Ağaçlar Arasındaki Bağımlılık:</a:t>
            </a:r>
            <a:r>
              <a:rPr lang="tr-TR" dirty="0"/>
              <a:t> </a:t>
            </a:r>
            <a:r>
              <a:rPr lang="tr-TR" dirty="0" err="1"/>
              <a:t>Random</a:t>
            </a:r>
            <a:r>
              <a:rPr lang="tr-TR" dirty="0"/>
              <a:t> </a:t>
            </a:r>
            <a:r>
              <a:rPr lang="tr-TR" dirty="0" err="1"/>
              <a:t>Forest’ten</a:t>
            </a:r>
            <a:r>
              <a:rPr lang="tr-TR" dirty="0"/>
              <a:t> farklı olarak, </a:t>
            </a:r>
            <a:r>
              <a:rPr lang="tr-TR" dirty="0" err="1"/>
              <a:t>XGBoost’ta</a:t>
            </a:r>
            <a:r>
              <a:rPr lang="tr-TR" dirty="0"/>
              <a:t> ağaçlar bağımsız olarak değil, </a:t>
            </a:r>
            <a:r>
              <a:rPr lang="tr-TR" b="1" dirty="0"/>
              <a:t>sıralı şekilde eğitilir</a:t>
            </a:r>
            <a:r>
              <a:rPr lang="tr-TR" dirty="0"/>
              <a:t>. Yeni ağaçlar, önceki ağaçların hatalarını azaltmak için oluşturulur.</a:t>
            </a:r>
          </a:p>
          <a:p>
            <a:pPr>
              <a:buNone/>
            </a:pPr>
            <a:r>
              <a:rPr lang="tr-TR" dirty="0"/>
              <a:t>✅ </a:t>
            </a:r>
            <a:r>
              <a:rPr lang="tr-TR" b="1" dirty="0" err="1"/>
              <a:t>Gradient</a:t>
            </a:r>
            <a:r>
              <a:rPr lang="tr-TR" b="1" dirty="0"/>
              <a:t> </a:t>
            </a:r>
            <a:r>
              <a:rPr lang="tr-TR" b="1" dirty="0" err="1"/>
              <a:t>Boosting</a:t>
            </a:r>
            <a:r>
              <a:rPr lang="tr-TR" b="1" dirty="0"/>
              <a:t> Kullanımı:</a:t>
            </a:r>
            <a:r>
              <a:rPr lang="tr-TR" dirty="0"/>
              <a:t> Her ağaç, önceki modelin hata yaptığı örnekleri daha iyi tahmin etmeye çalışarak modelin doğruluğunu artırır.</a:t>
            </a:r>
          </a:p>
          <a:p>
            <a:pPr>
              <a:buNone/>
            </a:pPr>
            <a:r>
              <a:rPr lang="tr-TR" dirty="0"/>
              <a:t>✅ </a:t>
            </a:r>
            <a:r>
              <a:rPr lang="tr-TR" b="1" dirty="0"/>
              <a:t>Daha İyi Düzenleme (</a:t>
            </a:r>
            <a:r>
              <a:rPr lang="tr-TR" b="1" dirty="0" err="1"/>
              <a:t>Regularization</a:t>
            </a:r>
            <a:r>
              <a:rPr lang="tr-TR" b="1" dirty="0"/>
              <a:t>):</a:t>
            </a:r>
            <a:r>
              <a:rPr lang="tr-TR" dirty="0"/>
              <a:t> </a:t>
            </a:r>
            <a:r>
              <a:rPr lang="tr-TR" dirty="0" err="1"/>
              <a:t>XGBoost</a:t>
            </a:r>
            <a:r>
              <a:rPr lang="tr-TR" dirty="0"/>
              <a:t>, karar ağaçlarının aşırı öğrenmesini engellemek için ek düzenleme terimleri kullanır. Bu sayede model daha dengeli hale gelir.</a:t>
            </a:r>
          </a:p>
          <a:p>
            <a:r>
              <a:rPr lang="tr-TR" dirty="0"/>
              <a:t>✅ </a:t>
            </a:r>
            <a:r>
              <a:rPr lang="tr-TR" b="1" dirty="0"/>
              <a:t>Daha Hızlı ve Verimli:</a:t>
            </a:r>
            <a:r>
              <a:rPr lang="tr-TR" dirty="0"/>
              <a:t> Paralel işlem yapabilmesi ve bellek optimizasyonları sayesinde büyük veri kümelerinde çok hızlı çalışır.</a:t>
            </a:r>
          </a:p>
        </p:txBody>
      </p:sp>
      <p:sp>
        <p:nvSpPr>
          <p:cNvPr id="4" name="Slide Number Placeholder 3">
            <a:extLst>
              <a:ext uri="{FF2B5EF4-FFF2-40B4-BE49-F238E27FC236}">
                <a16:creationId xmlns:a16="http://schemas.microsoft.com/office/drawing/2014/main" id="{9E96B8D9-6F9D-03C3-BC41-EF6D6DCBA1FC}"/>
              </a:ext>
            </a:extLst>
          </p:cNvPr>
          <p:cNvSpPr>
            <a:spLocks noGrp="1"/>
          </p:cNvSpPr>
          <p:nvPr>
            <p:ph type="sldNum" sz="quarter" idx="5"/>
          </p:nvPr>
        </p:nvSpPr>
        <p:spPr/>
        <p:txBody>
          <a:bodyPr/>
          <a:lstStyle/>
          <a:p>
            <a:pPr>
              <a:defRPr/>
            </a:pPr>
            <a:fld id="{DDD27FB6-068D-A64A-8C55-9E18CBBCE48D}" type="slidenum">
              <a:rPr lang="en-US" smtClean="0"/>
              <a:pPr>
                <a:defRPr/>
              </a:pPr>
              <a:t>7</a:t>
            </a:fld>
            <a:endParaRPr lang="en-US"/>
          </a:p>
        </p:txBody>
      </p:sp>
    </p:spTree>
    <p:extLst>
      <p:ext uri="{BB962C8B-B14F-4D97-AF65-F5344CB8AC3E}">
        <p14:creationId xmlns:p14="http://schemas.microsoft.com/office/powerpoint/2010/main" val="95289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Overfitting</a:t>
            </a:r>
            <a:r>
              <a:rPr lang="tr-TR" dirty="0"/>
              <a:t> riskinden dolayı budama veya topluluk yöntemleri ile iyileştirilir.</a:t>
            </a:r>
          </a:p>
        </p:txBody>
      </p:sp>
      <p:sp>
        <p:nvSpPr>
          <p:cNvPr id="4" name="Slide Number Placeholder 3"/>
          <p:cNvSpPr>
            <a:spLocks noGrp="1"/>
          </p:cNvSpPr>
          <p:nvPr>
            <p:ph type="sldNum" sz="quarter" idx="5"/>
          </p:nvPr>
        </p:nvSpPr>
        <p:spPr/>
        <p:txBody>
          <a:bodyPr/>
          <a:lstStyle/>
          <a:p>
            <a:pPr>
              <a:defRPr/>
            </a:pPr>
            <a:fld id="{DDD27FB6-068D-A64A-8C55-9E18CBBCE48D}" type="slidenum">
              <a:rPr lang="en-US" smtClean="0"/>
              <a:pPr>
                <a:defRPr/>
              </a:pPr>
              <a:t>8</a:t>
            </a:fld>
            <a:endParaRPr lang="en-US"/>
          </a:p>
        </p:txBody>
      </p:sp>
    </p:spTree>
    <p:extLst>
      <p:ext uri="{BB962C8B-B14F-4D97-AF65-F5344CB8AC3E}">
        <p14:creationId xmlns:p14="http://schemas.microsoft.com/office/powerpoint/2010/main" val="292267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a:defRPr/>
            </a:pPr>
            <a:fld id="{DDD27FB6-068D-A64A-8C55-9E18CBBCE48D}" type="slidenum">
              <a:rPr lang="en-US" smtClean="0"/>
              <a:pPr>
                <a:defRPr/>
              </a:pPr>
              <a:t>9</a:t>
            </a:fld>
            <a:endParaRPr lang="en-US"/>
          </a:p>
        </p:txBody>
      </p:sp>
    </p:spTree>
    <p:extLst>
      <p:ext uri="{BB962C8B-B14F-4D97-AF65-F5344CB8AC3E}">
        <p14:creationId xmlns:p14="http://schemas.microsoft.com/office/powerpoint/2010/main" val="283693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E2160-F423-6E79-1EC5-9A1B564FB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840C1D-EBF0-705F-4C51-C556C70D72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5A952B-B621-B2E2-98EE-2FEC8D022590}"/>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522507FC-D0B9-6C9F-5658-31956AD97119}"/>
              </a:ext>
            </a:extLst>
          </p:cNvPr>
          <p:cNvSpPr>
            <a:spLocks noGrp="1"/>
          </p:cNvSpPr>
          <p:nvPr>
            <p:ph type="sldNum" sz="quarter" idx="5"/>
          </p:nvPr>
        </p:nvSpPr>
        <p:spPr/>
        <p:txBody>
          <a:bodyPr/>
          <a:lstStyle/>
          <a:p>
            <a:pPr>
              <a:defRPr/>
            </a:pPr>
            <a:fld id="{DDD27FB6-068D-A64A-8C55-9E18CBBCE48D}" type="slidenum">
              <a:rPr lang="en-US" smtClean="0"/>
              <a:pPr>
                <a:defRPr/>
              </a:pPr>
              <a:t>11</a:t>
            </a:fld>
            <a:endParaRPr lang="en-US"/>
          </a:p>
        </p:txBody>
      </p:sp>
    </p:spTree>
    <p:extLst>
      <p:ext uri="{BB962C8B-B14F-4D97-AF65-F5344CB8AC3E}">
        <p14:creationId xmlns:p14="http://schemas.microsoft.com/office/powerpoint/2010/main" val="37135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7585023-6A76-FE7B-6FA7-8EC48E68A7BB}"/>
              </a:ext>
            </a:extLst>
          </p:cNvPr>
          <p:cNvGrpSpPr>
            <a:grpSpLocks/>
          </p:cNvGrpSpPr>
          <p:nvPr/>
        </p:nvGrpSpPr>
        <p:grpSpPr bwMode="auto">
          <a:xfrm>
            <a:off x="0" y="0"/>
            <a:ext cx="5867400" cy="6858000"/>
            <a:chOff x="0" y="0"/>
            <a:chExt cx="3696" cy="4320"/>
          </a:xfrm>
        </p:grpSpPr>
        <p:sp>
          <p:nvSpPr>
            <p:cNvPr id="3" name="Rectangle 3">
              <a:extLst>
                <a:ext uri="{FF2B5EF4-FFF2-40B4-BE49-F238E27FC236}">
                  <a16:creationId xmlns:a16="http://schemas.microsoft.com/office/drawing/2014/main" id="{258E766C-5B64-B157-E4FD-CC577C64A0BE}"/>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imes New Roman" panose="02020603050405020304" pitchFamily="18" charset="0"/>
              </a:endParaRPr>
            </a:p>
          </p:txBody>
        </p:sp>
        <p:sp>
          <p:nvSpPr>
            <p:cNvPr id="4" name="AutoShape 4">
              <a:extLst>
                <a:ext uri="{FF2B5EF4-FFF2-40B4-BE49-F238E27FC236}">
                  <a16:creationId xmlns:a16="http://schemas.microsoft.com/office/drawing/2014/main" id="{3660E200-A0AE-8735-C9EF-C8342F68A28B}"/>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imes New Roman" panose="02020603050405020304" pitchFamily="18" charset="0"/>
              </a:endParaRPr>
            </a:p>
          </p:txBody>
        </p:sp>
      </p:grpSp>
      <p:grpSp>
        <p:nvGrpSpPr>
          <p:cNvPr id="5" name="Group 5">
            <a:extLst>
              <a:ext uri="{FF2B5EF4-FFF2-40B4-BE49-F238E27FC236}">
                <a16:creationId xmlns:a16="http://schemas.microsoft.com/office/drawing/2014/main" id="{60611F55-FE68-6410-67B8-6C45BA39CAB1}"/>
              </a:ext>
            </a:extLst>
          </p:cNvPr>
          <p:cNvGrpSpPr>
            <a:grpSpLocks/>
          </p:cNvGrpSpPr>
          <p:nvPr/>
        </p:nvGrpSpPr>
        <p:grpSpPr bwMode="auto">
          <a:xfrm>
            <a:off x="3632200" y="4889500"/>
            <a:ext cx="4876800" cy="319088"/>
            <a:chOff x="2288" y="3080"/>
            <a:chExt cx="3072" cy="201"/>
          </a:xfrm>
        </p:grpSpPr>
        <p:sp>
          <p:nvSpPr>
            <p:cNvPr id="6" name="AutoShape 6">
              <a:extLst>
                <a:ext uri="{FF2B5EF4-FFF2-40B4-BE49-F238E27FC236}">
                  <a16:creationId xmlns:a16="http://schemas.microsoft.com/office/drawing/2014/main" id="{2CFD1DCF-CE81-A223-BD6D-AC05E570ECA9}"/>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TR"/>
            </a:p>
          </p:txBody>
        </p:sp>
        <p:sp>
          <p:nvSpPr>
            <p:cNvPr id="7" name="AutoShape 7">
              <a:extLst>
                <a:ext uri="{FF2B5EF4-FFF2-40B4-BE49-F238E27FC236}">
                  <a16:creationId xmlns:a16="http://schemas.microsoft.com/office/drawing/2014/main" id="{11C5E585-E7E7-EE67-D3AC-9BBB5A53D3D0}"/>
                </a:ext>
              </a:extLst>
            </p:cNvPr>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TR"/>
            </a:p>
          </p:txBody>
        </p:sp>
      </p:grpSp>
      <p:sp>
        <p:nvSpPr>
          <p:cNvPr id="1332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GB" altLang="en-US" noProof="0"/>
              <a:t>Click to edit Master subtitle style</a:t>
            </a:r>
          </a:p>
        </p:txBody>
      </p:sp>
      <p:sp>
        <p:nvSpPr>
          <p:cNvPr id="1332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GB" altLang="en-US" noProof="0"/>
              <a:t>Click to edit Master title style</a:t>
            </a:r>
          </a:p>
        </p:txBody>
      </p:sp>
      <p:sp>
        <p:nvSpPr>
          <p:cNvPr id="8" name="Rectangle 9">
            <a:extLst>
              <a:ext uri="{FF2B5EF4-FFF2-40B4-BE49-F238E27FC236}">
                <a16:creationId xmlns:a16="http://schemas.microsoft.com/office/drawing/2014/main" id="{60E54F52-AB1F-BEF7-7E81-69C807F9619B}"/>
              </a:ext>
            </a:extLst>
          </p:cNvPr>
          <p:cNvSpPr>
            <a:spLocks noGrp="1" noChangeArrowheads="1"/>
          </p:cNvSpPr>
          <p:nvPr>
            <p:ph type="dt" sz="quarter" idx="10"/>
          </p:nvPr>
        </p:nvSpPr>
        <p:spPr/>
        <p:txBody>
          <a:bodyPr/>
          <a:lstStyle>
            <a:lvl1pPr>
              <a:defRPr>
                <a:solidFill>
                  <a:schemeClr val="bg1"/>
                </a:solidFill>
              </a:defRPr>
            </a:lvl1pPr>
          </a:lstStyle>
          <a:p>
            <a:pPr>
              <a:defRPr/>
            </a:pPr>
            <a:endParaRPr lang="en-GB" altLang="en-US"/>
          </a:p>
        </p:txBody>
      </p:sp>
      <p:sp>
        <p:nvSpPr>
          <p:cNvPr id="9" name="Rectangle 10">
            <a:extLst>
              <a:ext uri="{FF2B5EF4-FFF2-40B4-BE49-F238E27FC236}">
                <a16:creationId xmlns:a16="http://schemas.microsoft.com/office/drawing/2014/main" id="{1D5F410E-8E3C-8FD6-F7AC-30D35364B24B}"/>
              </a:ext>
            </a:extLst>
          </p:cNvPr>
          <p:cNvSpPr>
            <a:spLocks noGrp="1" noChangeArrowheads="1"/>
          </p:cNvSpPr>
          <p:nvPr>
            <p:ph type="ftr" sz="quarter" idx="11"/>
          </p:nvPr>
        </p:nvSpPr>
        <p:spPr/>
        <p:txBody>
          <a:bodyPr/>
          <a:lstStyle>
            <a:lvl1pPr algn="r">
              <a:defRPr/>
            </a:lvl1pPr>
          </a:lstStyle>
          <a:p>
            <a:pPr>
              <a:defRPr/>
            </a:pPr>
            <a:r>
              <a:rPr lang="en-GB" altLang="en-US"/>
              <a:t>Kısa proje adı, Hazırlayan kişi</a:t>
            </a:r>
            <a:endParaRPr lang="en-GB" altLang="en-US" dirty="0"/>
          </a:p>
        </p:txBody>
      </p:sp>
      <p:sp>
        <p:nvSpPr>
          <p:cNvPr id="10" name="Rectangle 11">
            <a:extLst>
              <a:ext uri="{FF2B5EF4-FFF2-40B4-BE49-F238E27FC236}">
                <a16:creationId xmlns:a16="http://schemas.microsoft.com/office/drawing/2014/main" id="{413EA5A0-52D4-59B1-362A-DB6A32A4FEBE}"/>
              </a:ext>
            </a:extLst>
          </p:cNvPr>
          <p:cNvSpPr>
            <a:spLocks noGrp="1" noChangeArrowheads="1"/>
          </p:cNvSpPr>
          <p:nvPr>
            <p:ph type="sldNum" sz="quarter" idx="12"/>
          </p:nvPr>
        </p:nvSpPr>
        <p:spPr>
          <a:xfrm>
            <a:off x="76200" y="6248400"/>
            <a:ext cx="587375" cy="488950"/>
          </a:xfrm>
        </p:spPr>
        <p:txBody>
          <a:bodyPr anchorCtr="0"/>
          <a:lstStyle>
            <a:lvl1pPr>
              <a:defRPr smtClean="0"/>
            </a:lvl1pPr>
          </a:lstStyle>
          <a:p>
            <a:pPr>
              <a:defRPr/>
            </a:pPr>
            <a:fld id="{01295A3B-4872-6D41-B21E-C21F9E5D4F82}" type="slidenum">
              <a:rPr lang="en-GB" altLang="en-US"/>
              <a:pPr>
                <a:defRPr/>
              </a:pPr>
              <a:t>‹#›</a:t>
            </a:fld>
            <a:endParaRPr lang="en-GB" altLang="en-US"/>
          </a:p>
        </p:txBody>
      </p:sp>
    </p:spTree>
    <p:extLst>
      <p:ext uri="{BB962C8B-B14F-4D97-AF65-F5344CB8AC3E}">
        <p14:creationId xmlns:p14="http://schemas.microsoft.com/office/powerpoint/2010/main" val="125411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1FBD745C-0019-F416-E9A2-DD19F6E43382}"/>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a:extLst>
              <a:ext uri="{FF2B5EF4-FFF2-40B4-BE49-F238E27FC236}">
                <a16:creationId xmlns:a16="http://schemas.microsoft.com/office/drawing/2014/main" id="{AEF05846-853F-78E3-D387-E6144E3753C7}"/>
              </a:ext>
            </a:extLst>
          </p:cNvPr>
          <p:cNvSpPr>
            <a:spLocks noGrp="1" noChangeArrowheads="1"/>
          </p:cNvSpPr>
          <p:nvPr>
            <p:ph type="ftr" sz="quarter" idx="11"/>
          </p:nvPr>
        </p:nvSpPr>
        <p:spPr>
          <a:ln/>
        </p:spPr>
        <p:txBody>
          <a:bodyPr/>
          <a:lstStyle>
            <a:lvl1pPr>
              <a:defRPr/>
            </a:lvl1pPr>
          </a:lstStyle>
          <a:p>
            <a:pPr>
              <a:defRPr/>
            </a:pPr>
            <a:r>
              <a:rPr lang="en-GB" altLang="en-US"/>
              <a:t>Kısa proje adı, Hazırlayan kişi</a:t>
            </a:r>
          </a:p>
        </p:txBody>
      </p:sp>
      <p:sp>
        <p:nvSpPr>
          <p:cNvPr id="6" name="Rectangle 13">
            <a:extLst>
              <a:ext uri="{FF2B5EF4-FFF2-40B4-BE49-F238E27FC236}">
                <a16:creationId xmlns:a16="http://schemas.microsoft.com/office/drawing/2014/main" id="{FEE5566B-B167-92E0-F1D7-A97FFAAEB3A9}"/>
              </a:ext>
            </a:extLst>
          </p:cNvPr>
          <p:cNvSpPr>
            <a:spLocks noGrp="1" noChangeArrowheads="1"/>
          </p:cNvSpPr>
          <p:nvPr>
            <p:ph type="sldNum" sz="quarter" idx="12"/>
          </p:nvPr>
        </p:nvSpPr>
        <p:spPr>
          <a:ln/>
        </p:spPr>
        <p:txBody>
          <a:bodyPr/>
          <a:lstStyle>
            <a:lvl1pPr>
              <a:defRPr/>
            </a:lvl1pPr>
          </a:lstStyle>
          <a:p>
            <a:pPr>
              <a:defRPr/>
            </a:pPr>
            <a:fld id="{AF3B956A-A7E5-B149-97EA-3E71077EF851}" type="slidenum">
              <a:rPr lang="en-GB" altLang="en-US"/>
              <a:pPr>
                <a:defRPr/>
              </a:pPr>
              <a:t>‹#›</a:t>
            </a:fld>
            <a:endParaRPr lang="en-GB" altLang="en-US"/>
          </a:p>
        </p:txBody>
      </p:sp>
    </p:spTree>
    <p:extLst>
      <p:ext uri="{BB962C8B-B14F-4D97-AF65-F5344CB8AC3E}">
        <p14:creationId xmlns:p14="http://schemas.microsoft.com/office/powerpoint/2010/main" val="251997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98AB0486-5F0C-30E2-F6E2-93E0ADA341B4}"/>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a:extLst>
              <a:ext uri="{FF2B5EF4-FFF2-40B4-BE49-F238E27FC236}">
                <a16:creationId xmlns:a16="http://schemas.microsoft.com/office/drawing/2014/main" id="{94FA5A1F-33BA-C939-510F-C7CDC459A3D1}"/>
              </a:ext>
            </a:extLst>
          </p:cNvPr>
          <p:cNvSpPr>
            <a:spLocks noGrp="1" noChangeArrowheads="1"/>
          </p:cNvSpPr>
          <p:nvPr>
            <p:ph type="ftr" sz="quarter" idx="11"/>
          </p:nvPr>
        </p:nvSpPr>
        <p:spPr>
          <a:ln/>
        </p:spPr>
        <p:txBody>
          <a:bodyPr/>
          <a:lstStyle>
            <a:lvl1pPr>
              <a:defRPr/>
            </a:lvl1pPr>
          </a:lstStyle>
          <a:p>
            <a:pPr>
              <a:defRPr/>
            </a:pPr>
            <a:r>
              <a:rPr lang="en-GB" altLang="en-US"/>
              <a:t>Kısa proje adı, Hazırlayan kişi</a:t>
            </a:r>
          </a:p>
        </p:txBody>
      </p:sp>
      <p:sp>
        <p:nvSpPr>
          <p:cNvPr id="6" name="Rectangle 13">
            <a:extLst>
              <a:ext uri="{FF2B5EF4-FFF2-40B4-BE49-F238E27FC236}">
                <a16:creationId xmlns:a16="http://schemas.microsoft.com/office/drawing/2014/main" id="{0A561643-6D3C-2E37-416B-B5A2B589328E}"/>
              </a:ext>
            </a:extLst>
          </p:cNvPr>
          <p:cNvSpPr>
            <a:spLocks noGrp="1" noChangeArrowheads="1"/>
          </p:cNvSpPr>
          <p:nvPr>
            <p:ph type="sldNum" sz="quarter" idx="12"/>
          </p:nvPr>
        </p:nvSpPr>
        <p:spPr>
          <a:ln/>
        </p:spPr>
        <p:txBody>
          <a:bodyPr/>
          <a:lstStyle>
            <a:lvl1pPr>
              <a:defRPr/>
            </a:lvl1pPr>
          </a:lstStyle>
          <a:p>
            <a:pPr>
              <a:defRPr/>
            </a:pPr>
            <a:fld id="{C55FC6CC-D926-3945-86C8-F7C2EC1F1E23}" type="slidenum">
              <a:rPr lang="en-GB" altLang="en-US"/>
              <a:pPr>
                <a:defRPr/>
              </a:pPr>
              <a:t>‹#›</a:t>
            </a:fld>
            <a:endParaRPr lang="en-GB" altLang="en-US"/>
          </a:p>
        </p:txBody>
      </p:sp>
    </p:spTree>
    <p:extLst>
      <p:ext uri="{BB962C8B-B14F-4D97-AF65-F5344CB8AC3E}">
        <p14:creationId xmlns:p14="http://schemas.microsoft.com/office/powerpoint/2010/main" val="562854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9A9EF896-76DC-808B-0EF7-48C1D196BF59}"/>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a:extLst>
              <a:ext uri="{FF2B5EF4-FFF2-40B4-BE49-F238E27FC236}">
                <a16:creationId xmlns:a16="http://schemas.microsoft.com/office/drawing/2014/main" id="{6F48D3BA-818F-9CD6-8530-DFC474715915}"/>
              </a:ext>
            </a:extLst>
          </p:cNvPr>
          <p:cNvSpPr>
            <a:spLocks noGrp="1" noChangeArrowheads="1"/>
          </p:cNvSpPr>
          <p:nvPr>
            <p:ph type="ftr" sz="quarter" idx="11"/>
          </p:nvPr>
        </p:nvSpPr>
        <p:spPr>
          <a:ln/>
        </p:spPr>
        <p:txBody>
          <a:bodyPr/>
          <a:lstStyle>
            <a:lvl1pPr>
              <a:defRPr/>
            </a:lvl1pPr>
          </a:lstStyle>
          <a:p>
            <a:pPr>
              <a:defRPr/>
            </a:pPr>
            <a:r>
              <a:rPr lang="tr-TR" altLang="en-US" dirty="0"/>
              <a:t>Karar Ağaçları</a:t>
            </a:r>
            <a:r>
              <a:rPr lang="en-GB" altLang="en-US" dirty="0"/>
              <a:t>, </a:t>
            </a:r>
            <a:r>
              <a:rPr lang="tr-TR" altLang="en-US" dirty="0"/>
              <a:t>Ezgi CİNKILIÇ</a:t>
            </a:r>
            <a:endParaRPr lang="en-GB" altLang="en-US" dirty="0"/>
          </a:p>
        </p:txBody>
      </p:sp>
      <p:sp>
        <p:nvSpPr>
          <p:cNvPr id="6" name="Rectangle 13">
            <a:extLst>
              <a:ext uri="{FF2B5EF4-FFF2-40B4-BE49-F238E27FC236}">
                <a16:creationId xmlns:a16="http://schemas.microsoft.com/office/drawing/2014/main" id="{541C2E37-1CA6-4327-D8BE-1E0868647DCE}"/>
              </a:ext>
            </a:extLst>
          </p:cNvPr>
          <p:cNvSpPr>
            <a:spLocks noGrp="1" noChangeArrowheads="1"/>
          </p:cNvSpPr>
          <p:nvPr>
            <p:ph type="sldNum" sz="quarter" idx="12"/>
          </p:nvPr>
        </p:nvSpPr>
        <p:spPr>
          <a:ln/>
        </p:spPr>
        <p:txBody>
          <a:bodyPr/>
          <a:lstStyle>
            <a:lvl1pPr>
              <a:defRPr/>
            </a:lvl1pPr>
          </a:lstStyle>
          <a:p>
            <a:pPr>
              <a:defRPr/>
            </a:pPr>
            <a:fld id="{923A4B4C-EA90-1746-BB3E-09C631C8942B}" type="slidenum">
              <a:rPr lang="en-GB" altLang="en-US"/>
              <a:pPr>
                <a:defRPr/>
              </a:pPr>
              <a:t>‹#›</a:t>
            </a:fld>
            <a:endParaRPr lang="en-GB" altLang="en-US"/>
          </a:p>
        </p:txBody>
      </p:sp>
    </p:spTree>
    <p:extLst>
      <p:ext uri="{BB962C8B-B14F-4D97-AF65-F5344CB8AC3E}">
        <p14:creationId xmlns:p14="http://schemas.microsoft.com/office/powerpoint/2010/main" val="344497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1">
            <a:extLst>
              <a:ext uri="{FF2B5EF4-FFF2-40B4-BE49-F238E27FC236}">
                <a16:creationId xmlns:a16="http://schemas.microsoft.com/office/drawing/2014/main" id="{DD9E9DA8-E256-8ADC-A264-5A0D92DE2A47}"/>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a:extLst>
              <a:ext uri="{FF2B5EF4-FFF2-40B4-BE49-F238E27FC236}">
                <a16:creationId xmlns:a16="http://schemas.microsoft.com/office/drawing/2014/main" id="{03D7AFC8-8ED2-4B9E-FBDF-06F30F6BDD79}"/>
              </a:ext>
            </a:extLst>
          </p:cNvPr>
          <p:cNvSpPr>
            <a:spLocks noGrp="1" noChangeArrowheads="1"/>
          </p:cNvSpPr>
          <p:nvPr>
            <p:ph type="ftr" sz="quarter" idx="11"/>
          </p:nvPr>
        </p:nvSpPr>
        <p:spPr>
          <a:ln/>
        </p:spPr>
        <p:txBody>
          <a:bodyPr/>
          <a:lstStyle>
            <a:lvl1pPr>
              <a:defRPr/>
            </a:lvl1pPr>
          </a:lstStyle>
          <a:p>
            <a:pPr>
              <a:defRPr/>
            </a:pPr>
            <a:r>
              <a:rPr lang="en-GB" altLang="en-US"/>
              <a:t>Kısa proje adı, Hazırlayan kişi</a:t>
            </a:r>
          </a:p>
        </p:txBody>
      </p:sp>
      <p:sp>
        <p:nvSpPr>
          <p:cNvPr id="6" name="Rectangle 13">
            <a:extLst>
              <a:ext uri="{FF2B5EF4-FFF2-40B4-BE49-F238E27FC236}">
                <a16:creationId xmlns:a16="http://schemas.microsoft.com/office/drawing/2014/main" id="{1D6C477A-4DD9-25D5-1FE5-B3F106AE9349}"/>
              </a:ext>
            </a:extLst>
          </p:cNvPr>
          <p:cNvSpPr>
            <a:spLocks noGrp="1" noChangeArrowheads="1"/>
          </p:cNvSpPr>
          <p:nvPr>
            <p:ph type="sldNum" sz="quarter" idx="12"/>
          </p:nvPr>
        </p:nvSpPr>
        <p:spPr>
          <a:ln/>
        </p:spPr>
        <p:txBody>
          <a:bodyPr/>
          <a:lstStyle>
            <a:lvl1pPr>
              <a:defRPr/>
            </a:lvl1pPr>
          </a:lstStyle>
          <a:p>
            <a:pPr>
              <a:defRPr/>
            </a:pPr>
            <a:fld id="{F1ABC88A-A593-A24B-A071-EE4A7A92B70B}" type="slidenum">
              <a:rPr lang="en-GB" altLang="en-US"/>
              <a:pPr>
                <a:defRPr/>
              </a:pPr>
              <a:t>‹#›</a:t>
            </a:fld>
            <a:endParaRPr lang="en-GB" altLang="en-US"/>
          </a:p>
        </p:txBody>
      </p:sp>
    </p:spTree>
    <p:extLst>
      <p:ext uri="{BB962C8B-B14F-4D97-AF65-F5344CB8AC3E}">
        <p14:creationId xmlns:p14="http://schemas.microsoft.com/office/powerpoint/2010/main" val="387324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15995252-881A-7C5E-BB9F-1B510EDECB3A}"/>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12">
            <a:extLst>
              <a:ext uri="{FF2B5EF4-FFF2-40B4-BE49-F238E27FC236}">
                <a16:creationId xmlns:a16="http://schemas.microsoft.com/office/drawing/2014/main" id="{5BA98519-4519-1DE1-C40E-47F21F61CFDF}"/>
              </a:ext>
            </a:extLst>
          </p:cNvPr>
          <p:cNvSpPr>
            <a:spLocks noGrp="1" noChangeArrowheads="1"/>
          </p:cNvSpPr>
          <p:nvPr>
            <p:ph type="ftr" sz="quarter" idx="11"/>
          </p:nvPr>
        </p:nvSpPr>
        <p:spPr>
          <a:ln/>
        </p:spPr>
        <p:txBody>
          <a:bodyPr/>
          <a:lstStyle>
            <a:lvl1pPr>
              <a:defRPr/>
            </a:lvl1pPr>
          </a:lstStyle>
          <a:p>
            <a:pPr>
              <a:defRPr/>
            </a:pPr>
            <a:r>
              <a:rPr lang="en-GB" altLang="en-US"/>
              <a:t>Kısa proje adı, Hazırlayan kişi</a:t>
            </a:r>
          </a:p>
        </p:txBody>
      </p:sp>
      <p:sp>
        <p:nvSpPr>
          <p:cNvPr id="7" name="Rectangle 13">
            <a:extLst>
              <a:ext uri="{FF2B5EF4-FFF2-40B4-BE49-F238E27FC236}">
                <a16:creationId xmlns:a16="http://schemas.microsoft.com/office/drawing/2014/main" id="{7DB633EA-956F-E254-4B5A-46041E87703A}"/>
              </a:ext>
            </a:extLst>
          </p:cNvPr>
          <p:cNvSpPr>
            <a:spLocks noGrp="1" noChangeArrowheads="1"/>
          </p:cNvSpPr>
          <p:nvPr>
            <p:ph type="sldNum" sz="quarter" idx="12"/>
          </p:nvPr>
        </p:nvSpPr>
        <p:spPr>
          <a:ln/>
        </p:spPr>
        <p:txBody>
          <a:bodyPr/>
          <a:lstStyle>
            <a:lvl1pPr>
              <a:defRPr/>
            </a:lvl1pPr>
          </a:lstStyle>
          <a:p>
            <a:pPr>
              <a:defRPr/>
            </a:pPr>
            <a:fld id="{6D9D954C-2120-954B-B164-7648CC700095}" type="slidenum">
              <a:rPr lang="en-GB" altLang="en-US"/>
              <a:pPr>
                <a:defRPr/>
              </a:pPr>
              <a:t>‹#›</a:t>
            </a:fld>
            <a:endParaRPr lang="en-GB" altLang="en-US"/>
          </a:p>
        </p:txBody>
      </p:sp>
    </p:spTree>
    <p:extLst>
      <p:ext uri="{BB962C8B-B14F-4D97-AF65-F5344CB8AC3E}">
        <p14:creationId xmlns:p14="http://schemas.microsoft.com/office/powerpoint/2010/main" val="260921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28CF5211-0DDA-42F8-D049-2193CE4C20B6}"/>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12">
            <a:extLst>
              <a:ext uri="{FF2B5EF4-FFF2-40B4-BE49-F238E27FC236}">
                <a16:creationId xmlns:a16="http://schemas.microsoft.com/office/drawing/2014/main" id="{B6518E8C-A3DD-25C8-8AFD-B5CC767C0D80}"/>
              </a:ext>
            </a:extLst>
          </p:cNvPr>
          <p:cNvSpPr>
            <a:spLocks noGrp="1" noChangeArrowheads="1"/>
          </p:cNvSpPr>
          <p:nvPr>
            <p:ph type="ftr" sz="quarter" idx="11"/>
          </p:nvPr>
        </p:nvSpPr>
        <p:spPr>
          <a:ln/>
        </p:spPr>
        <p:txBody>
          <a:bodyPr/>
          <a:lstStyle>
            <a:lvl1pPr>
              <a:defRPr/>
            </a:lvl1pPr>
          </a:lstStyle>
          <a:p>
            <a:pPr>
              <a:defRPr/>
            </a:pPr>
            <a:r>
              <a:rPr lang="en-GB" altLang="en-US"/>
              <a:t>Kısa proje adı, Hazırlayan kişi</a:t>
            </a:r>
          </a:p>
        </p:txBody>
      </p:sp>
      <p:sp>
        <p:nvSpPr>
          <p:cNvPr id="9" name="Rectangle 13">
            <a:extLst>
              <a:ext uri="{FF2B5EF4-FFF2-40B4-BE49-F238E27FC236}">
                <a16:creationId xmlns:a16="http://schemas.microsoft.com/office/drawing/2014/main" id="{F0DB6668-BF77-14E0-5698-4AEECCD80DC0}"/>
              </a:ext>
            </a:extLst>
          </p:cNvPr>
          <p:cNvSpPr>
            <a:spLocks noGrp="1" noChangeArrowheads="1"/>
          </p:cNvSpPr>
          <p:nvPr>
            <p:ph type="sldNum" sz="quarter" idx="12"/>
          </p:nvPr>
        </p:nvSpPr>
        <p:spPr>
          <a:ln/>
        </p:spPr>
        <p:txBody>
          <a:bodyPr/>
          <a:lstStyle>
            <a:lvl1pPr>
              <a:defRPr/>
            </a:lvl1pPr>
          </a:lstStyle>
          <a:p>
            <a:pPr>
              <a:defRPr/>
            </a:pPr>
            <a:fld id="{A7A6495D-4079-8241-8E82-9327C5C750E9}" type="slidenum">
              <a:rPr lang="en-GB" altLang="en-US"/>
              <a:pPr>
                <a:defRPr/>
              </a:pPr>
              <a:t>‹#›</a:t>
            </a:fld>
            <a:endParaRPr lang="en-GB" altLang="en-US"/>
          </a:p>
        </p:txBody>
      </p:sp>
    </p:spTree>
    <p:extLst>
      <p:ext uri="{BB962C8B-B14F-4D97-AF65-F5344CB8AC3E}">
        <p14:creationId xmlns:p14="http://schemas.microsoft.com/office/powerpoint/2010/main" val="347880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BC3ECC0B-760A-023A-9B44-8E163DB49BB3}"/>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12">
            <a:extLst>
              <a:ext uri="{FF2B5EF4-FFF2-40B4-BE49-F238E27FC236}">
                <a16:creationId xmlns:a16="http://schemas.microsoft.com/office/drawing/2014/main" id="{ADA191EC-F775-483A-81CA-D86045AE7E99}"/>
              </a:ext>
            </a:extLst>
          </p:cNvPr>
          <p:cNvSpPr>
            <a:spLocks noGrp="1" noChangeArrowheads="1"/>
          </p:cNvSpPr>
          <p:nvPr>
            <p:ph type="ftr" sz="quarter" idx="11"/>
          </p:nvPr>
        </p:nvSpPr>
        <p:spPr>
          <a:ln/>
        </p:spPr>
        <p:txBody>
          <a:bodyPr/>
          <a:lstStyle>
            <a:lvl1pPr>
              <a:defRPr/>
            </a:lvl1pPr>
          </a:lstStyle>
          <a:p>
            <a:pPr>
              <a:defRPr/>
            </a:pPr>
            <a:r>
              <a:rPr lang="en-GB" altLang="en-US"/>
              <a:t>Kısa proje adı, Hazırlayan kişi</a:t>
            </a:r>
          </a:p>
        </p:txBody>
      </p:sp>
      <p:sp>
        <p:nvSpPr>
          <p:cNvPr id="5" name="Rectangle 13">
            <a:extLst>
              <a:ext uri="{FF2B5EF4-FFF2-40B4-BE49-F238E27FC236}">
                <a16:creationId xmlns:a16="http://schemas.microsoft.com/office/drawing/2014/main" id="{B1235BF2-8471-893B-BF9F-D1F992326D78}"/>
              </a:ext>
            </a:extLst>
          </p:cNvPr>
          <p:cNvSpPr>
            <a:spLocks noGrp="1" noChangeArrowheads="1"/>
          </p:cNvSpPr>
          <p:nvPr>
            <p:ph type="sldNum" sz="quarter" idx="12"/>
          </p:nvPr>
        </p:nvSpPr>
        <p:spPr>
          <a:ln/>
        </p:spPr>
        <p:txBody>
          <a:bodyPr/>
          <a:lstStyle>
            <a:lvl1pPr>
              <a:defRPr/>
            </a:lvl1pPr>
          </a:lstStyle>
          <a:p>
            <a:pPr>
              <a:defRPr/>
            </a:pPr>
            <a:fld id="{3091E12B-0250-1B43-A993-37032804AC9A}" type="slidenum">
              <a:rPr lang="en-GB" altLang="en-US"/>
              <a:pPr>
                <a:defRPr/>
              </a:pPr>
              <a:t>‹#›</a:t>
            </a:fld>
            <a:endParaRPr lang="en-GB" altLang="en-US"/>
          </a:p>
        </p:txBody>
      </p:sp>
    </p:spTree>
    <p:extLst>
      <p:ext uri="{BB962C8B-B14F-4D97-AF65-F5344CB8AC3E}">
        <p14:creationId xmlns:p14="http://schemas.microsoft.com/office/powerpoint/2010/main" val="289887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50277BE6-1A8C-22E0-9068-280364AD94AA}"/>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12">
            <a:extLst>
              <a:ext uri="{FF2B5EF4-FFF2-40B4-BE49-F238E27FC236}">
                <a16:creationId xmlns:a16="http://schemas.microsoft.com/office/drawing/2014/main" id="{53E6A7D4-6600-D929-DEE0-68FCF5A8A99D}"/>
              </a:ext>
            </a:extLst>
          </p:cNvPr>
          <p:cNvSpPr>
            <a:spLocks noGrp="1" noChangeArrowheads="1"/>
          </p:cNvSpPr>
          <p:nvPr>
            <p:ph type="ftr" sz="quarter" idx="11"/>
          </p:nvPr>
        </p:nvSpPr>
        <p:spPr>
          <a:ln/>
        </p:spPr>
        <p:txBody>
          <a:bodyPr/>
          <a:lstStyle>
            <a:lvl1pPr>
              <a:defRPr/>
            </a:lvl1pPr>
          </a:lstStyle>
          <a:p>
            <a:pPr>
              <a:defRPr/>
            </a:pPr>
            <a:r>
              <a:rPr lang="en-GB" altLang="en-US"/>
              <a:t>Kısa proje adı, Hazırlayan kişi</a:t>
            </a:r>
          </a:p>
        </p:txBody>
      </p:sp>
      <p:sp>
        <p:nvSpPr>
          <p:cNvPr id="4" name="Rectangle 13">
            <a:extLst>
              <a:ext uri="{FF2B5EF4-FFF2-40B4-BE49-F238E27FC236}">
                <a16:creationId xmlns:a16="http://schemas.microsoft.com/office/drawing/2014/main" id="{F284618C-10FA-0B7B-3FDC-A3835C08C2A7}"/>
              </a:ext>
            </a:extLst>
          </p:cNvPr>
          <p:cNvSpPr>
            <a:spLocks noGrp="1" noChangeArrowheads="1"/>
          </p:cNvSpPr>
          <p:nvPr>
            <p:ph type="sldNum" sz="quarter" idx="12"/>
          </p:nvPr>
        </p:nvSpPr>
        <p:spPr>
          <a:ln/>
        </p:spPr>
        <p:txBody>
          <a:bodyPr/>
          <a:lstStyle>
            <a:lvl1pPr>
              <a:defRPr/>
            </a:lvl1pPr>
          </a:lstStyle>
          <a:p>
            <a:pPr>
              <a:defRPr/>
            </a:pPr>
            <a:fld id="{C15372B5-9DB1-9649-A640-5F7E64AC091D}" type="slidenum">
              <a:rPr lang="en-GB" altLang="en-US"/>
              <a:pPr>
                <a:defRPr/>
              </a:pPr>
              <a:t>‹#›</a:t>
            </a:fld>
            <a:endParaRPr lang="en-GB" altLang="en-US"/>
          </a:p>
        </p:txBody>
      </p:sp>
    </p:spTree>
    <p:extLst>
      <p:ext uri="{BB962C8B-B14F-4D97-AF65-F5344CB8AC3E}">
        <p14:creationId xmlns:p14="http://schemas.microsoft.com/office/powerpoint/2010/main" val="102842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C8EC9294-4801-F261-4AE3-F845F3CF54E4}"/>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12">
            <a:extLst>
              <a:ext uri="{FF2B5EF4-FFF2-40B4-BE49-F238E27FC236}">
                <a16:creationId xmlns:a16="http://schemas.microsoft.com/office/drawing/2014/main" id="{172796C4-E55B-4E00-D02E-A1FA9E425D6D}"/>
              </a:ext>
            </a:extLst>
          </p:cNvPr>
          <p:cNvSpPr>
            <a:spLocks noGrp="1" noChangeArrowheads="1"/>
          </p:cNvSpPr>
          <p:nvPr>
            <p:ph type="ftr" sz="quarter" idx="11"/>
          </p:nvPr>
        </p:nvSpPr>
        <p:spPr>
          <a:ln/>
        </p:spPr>
        <p:txBody>
          <a:bodyPr/>
          <a:lstStyle>
            <a:lvl1pPr>
              <a:defRPr/>
            </a:lvl1pPr>
          </a:lstStyle>
          <a:p>
            <a:pPr>
              <a:defRPr/>
            </a:pPr>
            <a:r>
              <a:rPr lang="en-GB" altLang="en-US"/>
              <a:t>Kısa proje adı, Hazırlayan kişi</a:t>
            </a:r>
          </a:p>
        </p:txBody>
      </p:sp>
      <p:sp>
        <p:nvSpPr>
          <p:cNvPr id="7" name="Rectangle 13">
            <a:extLst>
              <a:ext uri="{FF2B5EF4-FFF2-40B4-BE49-F238E27FC236}">
                <a16:creationId xmlns:a16="http://schemas.microsoft.com/office/drawing/2014/main" id="{49F181D1-50F5-EEC3-EFF6-D4126FAEA584}"/>
              </a:ext>
            </a:extLst>
          </p:cNvPr>
          <p:cNvSpPr>
            <a:spLocks noGrp="1" noChangeArrowheads="1"/>
          </p:cNvSpPr>
          <p:nvPr>
            <p:ph type="sldNum" sz="quarter" idx="12"/>
          </p:nvPr>
        </p:nvSpPr>
        <p:spPr>
          <a:ln/>
        </p:spPr>
        <p:txBody>
          <a:bodyPr/>
          <a:lstStyle>
            <a:lvl1pPr>
              <a:defRPr/>
            </a:lvl1pPr>
          </a:lstStyle>
          <a:p>
            <a:pPr>
              <a:defRPr/>
            </a:pPr>
            <a:fld id="{BA6179C0-03B8-B148-9573-B303E72453D6}" type="slidenum">
              <a:rPr lang="en-GB" altLang="en-US"/>
              <a:pPr>
                <a:defRPr/>
              </a:pPr>
              <a:t>‹#›</a:t>
            </a:fld>
            <a:endParaRPr lang="en-GB" altLang="en-US"/>
          </a:p>
        </p:txBody>
      </p:sp>
    </p:spTree>
    <p:extLst>
      <p:ext uri="{BB962C8B-B14F-4D97-AF65-F5344CB8AC3E}">
        <p14:creationId xmlns:p14="http://schemas.microsoft.com/office/powerpoint/2010/main" val="330125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29741354-B815-5441-436E-86049CD8124C}"/>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12">
            <a:extLst>
              <a:ext uri="{FF2B5EF4-FFF2-40B4-BE49-F238E27FC236}">
                <a16:creationId xmlns:a16="http://schemas.microsoft.com/office/drawing/2014/main" id="{11AE76BE-4767-EC62-1AF8-7357017D2707}"/>
              </a:ext>
            </a:extLst>
          </p:cNvPr>
          <p:cNvSpPr>
            <a:spLocks noGrp="1" noChangeArrowheads="1"/>
          </p:cNvSpPr>
          <p:nvPr>
            <p:ph type="ftr" sz="quarter" idx="11"/>
          </p:nvPr>
        </p:nvSpPr>
        <p:spPr>
          <a:ln/>
        </p:spPr>
        <p:txBody>
          <a:bodyPr/>
          <a:lstStyle>
            <a:lvl1pPr>
              <a:defRPr/>
            </a:lvl1pPr>
          </a:lstStyle>
          <a:p>
            <a:pPr>
              <a:defRPr/>
            </a:pPr>
            <a:r>
              <a:rPr lang="en-GB" altLang="en-US"/>
              <a:t>Kısa proje adı, Hazırlayan kişi</a:t>
            </a:r>
          </a:p>
        </p:txBody>
      </p:sp>
      <p:sp>
        <p:nvSpPr>
          <p:cNvPr id="7" name="Rectangle 13">
            <a:extLst>
              <a:ext uri="{FF2B5EF4-FFF2-40B4-BE49-F238E27FC236}">
                <a16:creationId xmlns:a16="http://schemas.microsoft.com/office/drawing/2014/main" id="{79A89270-1A57-AA32-F1CE-84F8D724BC33}"/>
              </a:ext>
            </a:extLst>
          </p:cNvPr>
          <p:cNvSpPr>
            <a:spLocks noGrp="1" noChangeArrowheads="1"/>
          </p:cNvSpPr>
          <p:nvPr>
            <p:ph type="sldNum" sz="quarter" idx="12"/>
          </p:nvPr>
        </p:nvSpPr>
        <p:spPr>
          <a:ln/>
        </p:spPr>
        <p:txBody>
          <a:bodyPr/>
          <a:lstStyle>
            <a:lvl1pPr>
              <a:defRPr/>
            </a:lvl1pPr>
          </a:lstStyle>
          <a:p>
            <a:pPr>
              <a:defRPr/>
            </a:pPr>
            <a:fld id="{42C41F81-8616-2B4D-A329-D9925157EB24}" type="slidenum">
              <a:rPr lang="en-GB" altLang="en-US"/>
              <a:pPr>
                <a:defRPr/>
              </a:pPr>
              <a:t>‹#›</a:t>
            </a:fld>
            <a:endParaRPr lang="en-GB" altLang="en-US"/>
          </a:p>
        </p:txBody>
      </p:sp>
    </p:spTree>
    <p:extLst>
      <p:ext uri="{BB962C8B-B14F-4D97-AF65-F5344CB8AC3E}">
        <p14:creationId xmlns:p14="http://schemas.microsoft.com/office/powerpoint/2010/main" val="168529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35ACA35C-B0AC-5361-FD52-3BA88EB1AC24}"/>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CF8644C1-8FCA-A2BE-CE82-07D8C9764A57}"/>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354E6BAD-6A7B-BB0A-8500-B954A06F8924}"/>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TR"/>
              </a:p>
            </p:txBody>
          </p:sp>
          <p:sp>
            <p:nvSpPr>
              <p:cNvPr id="1037" name="Freeform 5">
                <a:extLst>
                  <a:ext uri="{FF2B5EF4-FFF2-40B4-BE49-F238E27FC236}">
                    <a16:creationId xmlns:a16="http://schemas.microsoft.com/office/drawing/2014/main" id="{3282C50B-99D9-16FA-3C05-83EE98C84468}"/>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tr-TR"/>
              </a:p>
            </p:txBody>
          </p:sp>
        </p:grpSp>
        <p:grpSp>
          <p:nvGrpSpPr>
            <p:cNvPr id="1033" name="Group 6">
              <a:extLst>
                <a:ext uri="{FF2B5EF4-FFF2-40B4-BE49-F238E27FC236}">
                  <a16:creationId xmlns:a16="http://schemas.microsoft.com/office/drawing/2014/main" id="{3303C8E7-50F3-589A-81E1-4C5F6C632A36}"/>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6C66932-301A-4BE4-51BC-25668F5D529B}"/>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TR"/>
              </a:p>
            </p:txBody>
          </p:sp>
          <p:sp>
            <p:nvSpPr>
              <p:cNvPr id="1035" name="AutoShape 8">
                <a:extLst>
                  <a:ext uri="{FF2B5EF4-FFF2-40B4-BE49-F238E27FC236}">
                    <a16:creationId xmlns:a16="http://schemas.microsoft.com/office/drawing/2014/main" id="{6271929F-12C1-0664-4B06-007E18A09A11}"/>
                  </a:ext>
                </a:extLst>
              </p:cNvPr>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TR"/>
              </a:p>
            </p:txBody>
          </p:sp>
        </p:grpSp>
      </p:grpSp>
      <p:sp>
        <p:nvSpPr>
          <p:cNvPr id="1027" name="AutoShape 9">
            <a:extLst>
              <a:ext uri="{FF2B5EF4-FFF2-40B4-BE49-F238E27FC236}">
                <a16:creationId xmlns:a16="http://schemas.microsoft.com/office/drawing/2014/main" id="{A17B2590-ADC3-255E-EA3C-556C4AA9E2EF}"/>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28" name="Rectangle 10">
            <a:extLst>
              <a:ext uri="{FF2B5EF4-FFF2-40B4-BE49-F238E27FC236}">
                <a16:creationId xmlns:a16="http://schemas.microsoft.com/office/drawing/2014/main" id="{2F99EA3F-A7FF-E7F0-89CA-CB618012C244}"/>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2299" name="Rectangle 11">
            <a:extLst>
              <a:ext uri="{FF2B5EF4-FFF2-40B4-BE49-F238E27FC236}">
                <a16:creationId xmlns:a16="http://schemas.microsoft.com/office/drawing/2014/main" id="{53916C4C-F238-FA95-EA13-BD19BFBBB993}"/>
              </a:ext>
            </a:extLst>
          </p:cNvPr>
          <p:cNvSpPr>
            <a:spLocks noGrp="1" noChangeArrowheads="1"/>
          </p:cNvSpPr>
          <p:nvPr>
            <p:ph type="dt" sz="half" idx="2"/>
          </p:nvPr>
        </p:nvSpPr>
        <p:spPr bwMode="auto">
          <a:xfrm>
            <a:off x="2438400" y="6248400"/>
            <a:ext cx="2130425"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endParaRPr lang="en-GB" altLang="en-US" dirty="0"/>
          </a:p>
        </p:txBody>
      </p:sp>
      <p:sp>
        <p:nvSpPr>
          <p:cNvPr id="12300" name="Rectangle 12">
            <a:extLst>
              <a:ext uri="{FF2B5EF4-FFF2-40B4-BE49-F238E27FC236}">
                <a16:creationId xmlns:a16="http://schemas.microsoft.com/office/drawing/2014/main" id="{A060377B-64D1-69BA-F718-77AE1A8E1BAC}"/>
              </a:ext>
            </a:extLst>
          </p:cNvPr>
          <p:cNvSpPr>
            <a:spLocks noGrp="1" noChangeArrowheads="1"/>
          </p:cNvSpPr>
          <p:nvPr>
            <p:ph type="ftr" sz="quarter" idx="3"/>
          </p:nvPr>
        </p:nvSpPr>
        <p:spPr bwMode="auto">
          <a:xfrm>
            <a:off x="5791200" y="6248400"/>
            <a:ext cx="2897188"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GB" altLang="en-US"/>
              <a:t>Kısa proje adı, Hazırlayan kişi</a:t>
            </a:r>
            <a:endParaRPr lang="en-GB" altLang="en-US" dirty="0"/>
          </a:p>
        </p:txBody>
      </p:sp>
      <p:sp>
        <p:nvSpPr>
          <p:cNvPr id="12301" name="Rectangle 13">
            <a:extLst>
              <a:ext uri="{FF2B5EF4-FFF2-40B4-BE49-F238E27FC236}">
                <a16:creationId xmlns:a16="http://schemas.microsoft.com/office/drawing/2014/main" id="{93769396-FD00-4B23-B72A-87E65E43531E}"/>
              </a:ext>
            </a:extLst>
          </p:cNvPr>
          <p:cNvSpPr>
            <a:spLocks noGrp="1" noChangeArrowheads="1"/>
          </p:cNvSpPr>
          <p:nvPr>
            <p:ph type="sldNum" sz="quarter" idx="4"/>
          </p:nvPr>
        </p:nvSpPr>
        <p:spPr bwMode="auto">
          <a:xfrm>
            <a:off x="84138" y="6242050"/>
            <a:ext cx="587375" cy="488950"/>
          </a:xfrm>
          <a:prstGeom prst="rect">
            <a:avLst/>
          </a:prstGeom>
          <a:noFill/>
          <a:ln>
            <a:noFill/>
          </a:ln>
          <a:effectLst/>
        </p:spPr>
        <p:txBody>
          <a:bodyPr vert="horz" wrap="square" lIns="91440" tIns="45720" rIns="91440" bIns="45720" numCol="1" anchor="b" anchorCtr="1" compatLnSpc="1">
            <a:prstTxWarp prst="textNoShape">
              <a:avLst/>
            </a:prstTxWarp>
          </a:bodyPr>
          <a:lstStyle>
            <a:lvl1pPr eaLnBrk="1" hangingPunct="1">
              <a:defRPr sz="2600" b="1" smtClean="0">
                <a:solidFill>
                  <a:schemeClr val="bg1"/>
                </a:solidFill>
              </a:defRPr>
            </a:lvl1pPr>
          </a:lstStyle>
          <a:p>
            <a:pPr>
              <a:defRPr/>
            </a:pPr>
            <a:fld id="{A5A0EF2C-C263-374C-A783-9A07183403B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76"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dt="0"/>
  <p:txStyles>
    <p:titleStyle>
      <a:lvl1pPr algn="l" rtl="0" eaLnBrk="0" fontAlgn="base" hangingPunct="0">
        <a:lnSpc>
          <a:spcPct val="90000"/>
        </a:lnSpc>
        <a:spcBef>
          <a:spcPct val="0"/>
        </a:spcBef>
        <a:spcAft>
          <a:spcPct val="0"/>
        </a:spcAft>
        <a:defRPr sz="3600" b="1" kern="1200">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kaggle.com/datasets/udaymalviya/bank-loan-dat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kaggle.com/datasets/udaymalviya/bank-loan-data/data"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colab.research.google.com/drive/1mxeH66uB6il4szgvVK6Q3HYDw0jbjLmt?usp=sha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6">
            <a:extLst>
              <a:ext uri="{FF2B5EF4-FFF2-40B4-BE49-F238E27FC236}">
                <a16:creationId xmlns:a16="http://schemas.microsoft.com/office/drawing/2014/main" id="{AF663590-A1B4-3486-90D1-F490E04CBAED}"/>
              </a:ext>
            </a:extLst>
          </p:cNvPr>
          <p:cNvSpPr>
            <a:spLocks noGrp="1" noChangeArrowheads="1"/>
          </p:cNvSpPr>
          <p:nvPr>
            <p:ph type="ctrTitle"/>
          </p:nvPr>
        </p:nvSpPr>
        <p:spPr>
          <a:xfrm>
            <a:off x="-540568" y="692696"/>
            <a:ext cx="9505056" cy="1905000"/>
          </a:xfrm>
        </p:spPr>
        <p:txBody>
          <a:bodyPr/>
          <a:lstStyle/>
          <a:p>
            <a:pPr algn="r" eaLnBrk="1" hangingPunct="1"/>
            <a:r>
              <a:rPr lang="tr-TR" sz="6000" noProof="0" dirty="0"/>
              <a:t>YAP101 </a:t>
            </a:r>
            <a:br>
              <a:rPr lang="tr-TR" sz="6000" noProof="0" dirty="0"/>
            </a:br>
            <a:r>
              <a:rPr lang="tr-TR" sz="6000" noProof="0" dirty="0"/>
              <a:t>Veri Bilimine Giriş Dönem Metot Projesi</a:t>
            </a:r>
          </a:p>
        </p:txBody>
      </p:sp>
      <p:sp>
        <p:nvSpPr>
          <p:cNvPr id="3074" name="Rectangle 7">
            <a:extLst>
              <a:ext uri="{FF2B5EF4-FFF2-40B4-BE49-F238E27FC236}">
                <a16:creationId xmlns:a16="http://schemas.microsoft.com/office/drawing/2014/main" id="{92A5ED96-EBF7-C57C-BE6B-F49E2C3EE776}"/>
              </a:ext>
            </a:extLst>
          </p:cNvPr>
          <p:cNvSpPr>
            <a:spLocks noGrp="1" noChangeArrowheads="1"/>
          </p:cNvSpPr>
          <p:nvPr>
            <p:ph type="subTitle" idx="1"/>
          </p:nvPr>
        </p:nvSpPr>
        <p:spPr/>
        <p:txBody>
          <a:bodyPr/>
          <a:lstStyle/>
          <a:p>
            <a:pPr eaLnBrk="1" hangingPunct="1"/>
            <a:endParaRPr lang="tr-TR" sz="2400" noProof="0" dirty="0"/>
          </a:p>
          <a:p>
            <a:pPr eaLnBrk="1" hangingPunct="1"/>
            <a:r>
              <a:rPr lang="tr-TR" sz="2400" noProof="0" dirty="0"/>
              <a:t>Karar Ağaçları</a:t>
            </a:r>
          </a:p>
          <a:p>
            <a:pPr eaLnBrk="1" hangingPunct="1"/>
            <a:r>
              <a:rPr lang="tr-TR" sz="2400" noProof="0" dirty="0"/>
              <a:t>Ezgi CİNKILIÇ</a:t>
            </a:r>
          </a:p>
          <a:p>
            <a:pPr eaLnBrk="1" hangingPunct="1"/>
            <a:r>
              <a:rPr lang="tr-TR" sz="2400" noProof="0" dirty="0"/>
              <a:t>20.03.2025</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AE2A8-0CFE-CA48-58C3-F47798D0D501}"/>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83AA07-AFDA-FB6B-A29C-9A945DDC5DFB}"/>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E01075E8-1FE1-9756-2A80-0B925CD810E8}"/>
              </a:ext>
            </a:extLst>
          </p:cNvPr>
          <p:cNvSpPr>
            <a:spLocks noGrp="1"/>
          </p:cNvSpPr>
          <p:nvPr>
            <p:ph type="sldNum" sz="quarter" idx="12"/>
          </p:nvPr>
        </p:nvSpPr>
        <p:spPr/>
        <p:txBody>
          <a:bodyPr/>
          <a:lstStyle/>
          <a:p>
            <a:pPr>
              <a:defRPr/>
            </a:pPr>
            <a:fld id="{923A4B4C-EA90-1746-BB3E-09C631C8942B}" type="slidenum">
              <a:rPr lang="tr-TR" noProof="0" smtClean="0"/>
              <a:pPr>
                <a:defRPr/>
              </a:pPr>
              <a:t>10</a:t>
            </a:fld>
            <a:endParaRPr lang="tr-TR" noProof="0" dirty="0"/>
          </a:p>
        </p:txBody>
      </p:sp>
      <p:sp>
        <p:nvSpPr>
          <p:cNvPr id="9" name="Rectangle 3">
            <a:extLst>
              <a:ext uri="{FF2B5EF4-FFF2-40B4-BE49-F238E27FC236}">
                <a16:creationId xmlns:a16="http://schemas.microsoft.com/office/drawing/2014/main" id="{586EE3F7-A5F5-2564-13A6-CBC360AAB4BA}"/>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Metodun Parametreleri</a:t>
            </a:r>
          </a:p>
          <a:p>
            <a:pPr marL="0" indent="0" eaLnBrk="1" hangingPunct="1">
              <a:buNone/>
            </a:pPr>
            <a:endParaRPr lang="tr-TR" b="1" noProof="0" dirty="0"/>
          </a:p>
          <a:p>
            <a:pPr eaLnBrk="1" hangingPunct="1"/>
            <a:r>
              <a:rPr lang="tr-TR" sz="2000" noProof="0" dirty="0"/>
              <a:t>Maksimum derinlik</a:t>
            </a:r>
          </a:p>
          <a:p>
            <a:pPr eaLnBrk="1" hangingPunct="1"/>
            <a:r>
              <a:rPr lang="tr-TR" sz="2000" noProof="0" dirty="0"/>
              <a:t>Düğümün minimum bölünme örnek sayısı</a:t>
            </a:r>
          </a:p>
          <a:p>
            <a:pPr eaLnBrk="1" hangingPunct="1"/>
            <a:r>
              <a:rPr lang="tr-TR" sz="2000" noProof="0" dirty="0"/>
              <a:t>Yapraktaki minimum örnek sayısı </a:t>
            </a:r>
          </a:p>
          <a:p>
            <a:pPr eaLnBrk="1" hangingPunct="1"/>
            <a:r>
              <a:rPr lang="tr-TR" sz="2000" noProof="0" dirty="0"/>
              <a:t>Yapraktaki minimum örnek ağırlığı</a:t>
            </a:r>
          </a:p>
          <a:p>
            <a:pPr eaLnBrk="1" hangingPunct="1"/>
            <a:r>
              <a:rPr lang="tr-TR" sz="2000" noProof="0" dirty="0"/>
              <a:t>Maksimum yaprak sayısı</a:t>
            </a:r>
          </a:p>
          <a:p>
            <a:pPr eaLnBrk="1" hangingPunct="1"/>
            <a:r>
              <a:rPr lang="tr-TR" sz="2000" noProof="0" dirty="0"/>
              <a:t>Maksimum öznitelik sayısı</a:t>
            </a:r>
          </a:p>
        </p:txBody>
      </p:sp>
      <p:sp>
        <p:nvSpPr>
          <p:cNvPr id="6" name="AutoShape 2">
            <a:extLst>
              <a:ext uri="{FF2B5EF4-FFF2-40B4-BE49-F238E27FC236}">
                <a16:creationId xmlns:a16="http://schemas.microsoft.com/office/drawing/2014/main" id="{38A81FD7-73A2-EA13-1FDF-5863BF84ED03}"/>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spTree>
    <p:extLst>
      <p:ext uri="{BB962C8B-B14F-4D97-AF65-F5344CB8AC3E}">
        <p14:creationId xmlns:p14="http://schemas.microsoft.com/office/powerpoint/2010/main" val="131427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22A7C-34A6-D206-1D82-F55456E5CC02}"/>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4A7DD7-6C4E-FA35-5BD1-4D0A59CCB7C4}"/>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E3C0869D-AC45-4260-EFFD-E87C93A0689A}"/>
              </a:ext>
            </a:extLst>
          </p:cNvPr>
          <p:cNvSpPr>
            <a:spLocks noGrp="1"/>
          </p:cNvSpPr>
          <p:nvPr>
            <p:ph type="sldNum" sz="quarter" idx="12"/>
          </p:nvPr>
        </p:nvSpPr>
        <p:spPr/>
        <p:txBody>
          <a:bodyPr/>
          <a:lstStyle/>
          <a:p>
            <a:pPr>
              <a:defRPr/>
            </a:pPr>
            <a:fld id="{923A4B4C-EA90-1746-BB3E-09C631C8942B}" type="slidenum">
              <a:rPr lang="tr-TR" noProof="0" smtClean="0"/>
              <a:pPr>
                <a:defRPr/>
              </a:pPr>
              <a:t>11</a:t>
            </a:fld>
            <a:endParaRPr lang="tr-TR" noProof="0" dirty="0"/>
          </a:p>
        </p:txBody>
      </p:sp>
      <p:sp>
        <p:nvSpPr>
          <p:cNvPr id="9" name="Rectangle 3">
            <a:extLst>
              <a:ext uri="{FF2B5EF4-FFF2-40B4-BE49-F238E27FC236}">
                <a16:creationId xmlns:a16="http://schemas.microsoft.com/office/drawing/2014/main" id="{801D03B4-8656-00EB-B5CA-ADC95DF91CF4}"/>
              </a:ext>
            </a:extLst>
          </p:cNvPr>
          <p:cNvSpPr txBox="1">
            <a:spLocks noChangeArrowheads="1"/>
          </p:cNvSpPr>
          <p:nvPr/>
        </p:nvSpPr>
        <p:spPr bwMode="auto">
          <a:xfrm>
            <a:off x="838200" y="2362200"/>
            <a:ext cx="7693025" cy="4019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Çalışma Mantığı</a:t>
            </a:r>
            <a:endParaRPr lang="tr-TR" sz="1800" noProof="0" dirty="0"/>
          </a:p>
          <a:p>
            <a:pPr marL="0" indent="0" eaLnBrk="1" hangingPunct="1">
              <a:buNone/>
            </a:pPr>
            <a:r>
              <a:rPr lang="tr-TR" sz="1800" noProof="0" dirty="0"/>
              <a:t>En iyi ağacı bulmak NP-harddır. Bu nedenle sezgisel yöntemler kullanılır. Aç gözlü böl ve fethet algoritması aşağıdaki gibidir: </a:t>
            </a:r>
          </a:p>
          <a:p>
            <a:pPr marL="0" indent="0" eaLnBrk="1" hangingPunct="1">
              <a:buNone/>
            </a:pPr>
            <a:endParaRPr lang="tr-TR" sz="1800" noProof="0" dirty="0"/>
          </a:p>
          <a:p>
            <a:pPr marL="0" indent="0" eaLnBrk="1" hangingPunct="1">
              <a:buNone/>
            </a:pPr>
            <a:r>
              <a:rPr lang="tr-TR" sz="1800" b="1" noProof="0" dirty="0"/>
              <a:t>1- Başlangıç Durumu: </a:t>
            </a:r>
            <a:r>
              <a:rPr lang="tr-TR" sz="1800" noProof="0" dirty="0"/>
              <a:t>Tüm eğitim verileri kök düğümde bulunur. Buradan başlayarak ağaç, üstten aşağıya doğru ve özyinelemeli bir şekilde oluşturulur</a:t>
            </a:r>
          </a:p>
          <a:p>
            <a:pPr marL="0" indent="0" eaLnBrk="1" hangingPunct="1">
              <a:buNone/>
            </a:pPr>
            <a:endParaRPr lang="tr-TR" sz="1800" noProof="0" dirty="0"/>
          </a:p>
          <a:p>
            <a:pPr marL="0" indent="0" eaLnBrk="1" hangingPunct="1">
              <a:buNone/>
            </a:pPr>
            <a:r>
              <a:rPr lang="tr-TR" sz="1800" b="1" noProof="0" dirty="0"/>
              <a:t>2- Verinin Bölünmesi:</a:t>
            </a:r>
            <a:r>
              <a:rPr lang="tr-TR" sz="1800" noProof="0" dirty="0"/>
              <a:t> Veriler, belirlenen en iyi özellik temelinde dallara ayrılır. Kategorik veriler için doğrudan bölme yapılır, sürekli (numerik) değişkenler için ise uygun eşik değerler belirlenerek bölme yapılabilir.</a:t>
            </a:r>
          </a:p>
          <a:p>
            <a:pPr marL="0" indent="0" eaLnBrk="1" hangingPunct="1">
              <a:buNone/>
            </a:pPr>
            <a:endParaRPr lang="tr-TR" b="1" noProof="0" dirty="0"/>
          </a:p>
          <a:p>
            <a:pPr marL="0" indent="0" eaLnBrk="1" hangingPunct="1">
              <a:buNone/>
            </a:pPr>
            <a:endParaRPr lang="tr-TR" sz="2000" noProof="0" dirty="0"/>
          </a:p>
        </p:txBody>
      </p:sp>
      <p:sp>
        <p:nvSpPr>
          <p:cNvPr id="6" name="AutoShape 2">
            <a:extLst>
              <a:ext uri="{FF2B5EF4-FFF2-40B4-BE49-F238E27FC236}">
                <a16:creationId xmlns:a16="http://schemas.microsoft.com/office/drawing/2014/main" id="{F68BA15B-693F-F587-0192-B75D7DE9E851}"/>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spTree>
    <p:extLst>
      <p:ext uri="{BB962C8B-B14F-4D97-AF65-F5344CB8AC3E}">
        <p14:creationId xmlns:p14="http://schemas.microsoft.com/office/powerpoint/2010/main" val="38374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BCB5D-AC6F-7F3C-CEAA-E173025AE89F}"/>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5C77D60C-72DB-5755-9238-28F0AAC71188}"/>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F5223434-5943-259D-5356-66DF53BC2155}"/>
              </a:ext>
            </a:extLst>
          </p:cNvPr>
          <p:cNvSpPr>
            <a:spLocks noGrp="1"/>
          </p:cNvSpPr>
          <p:nvPr>
            <p:ph type="sldNum" sz="quarter" idx="12"/>
          </p:nvPr>
        </p:nvSpPr>
        <p:spPr/>
        <p:txBody>
          <a:bodyPr/>
          <a:lstStyle/>
          <a:p>
            <a:pPr>
              <a:defRPr/>
            </a:pPr>
            <a:fld id="{923A4B4C-EA90-1746-BB3E-09C631C8942B}" type="slidenum">
              <a:rPr lang="tr-TR" noProof="0" smtClean="0"/>
              <a:pPr>
                <a:defRPr/>
              </a:pPr>
              <a:t>12</a:t>
            </a:fld>
            <a:endParaRPr lang="tr-TR" noProof="0" dirty="0"/>
          </a:p>
        </p:txBody>
      </p:sp>
      <p:sp>
        <p:nvSpPr>
          <p:cNvPr id="9" name="Rectangle 3">
            <a:extLst>
              <a:ext uri="{FF2B5EF4-FFF2-40B4-BE49-F238E27FC236}">
                <a16:creationId xmlns:a16="http://schemas.microsoft.com/office/drawing/2014/main" id="{F1C3A3F4-21AA-3B17-8BED-DED1E217D67C}"/>
              </a:ext>
            </a:extLst>
          </p:cNvPr>
          <p:cNvSpPr txBox="1">
            <a:spLocks noChangeArrowheads="1"/>
          </p:cNvSpPr>
          <p:nvPr/>
        </p:nvSpPr>
        <p:spPr bwMode="auto">
          <a:xfrm>
            <a:off x="838200" y="2362200"/>
            <a:ext cx="7693025" cy="4019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Çalışma Mantığı</a:t>
            </a:r>
          </a:p>
          <a:p>
            <a:pPr marL="0" indent="0" eaLnBrk="1" hangingPunct="1">
              <a:buNone/>
            </a:pPr>
            <a:endParaRPr lang="tr-TR" sz="1800" noProof="0" dirty="0"/>
          </a:p>
          <a:p>
            <a:pPr marL="0" marR="0" lvl="0" indent="0" algn="l" defTabSz="914400" rtl="0" eaLnBrk="0" fontAlgn="base" latinLnBrk="0" hangingPunct="0">
              <a:lnSpc>
                <a:spcPct val="100000"/>
              </a:lnSpc>
              <a:spcBef>
                <a:spcPct val="0"/>
              </a:spcBef>
              <a:spcAft>
                <a:spcPct val="0"/>
              </a:spcAft>
              <a:buClrTx/>
              <a:buSzTx/>
              <a:buNone/>
              <a:tabLst/>
            </a:pPr>
            <a:r>
              <a:rPr lang="tr-TR" sz="1800" b="1" noProof="0" dirty="0"/>
              <a:t>3- Özellik Seçimi: </a:t>
            </a:r>
            <a:r>
              <a:rPr kumimoji="0" lang="tr-TR" sz="1800" i="0" u="none" strike="noStrike" cap="none" normalizeH="0" baseline="0" noProof="0" dirty="0">
                <a:ln>
                  <a:noFill/>
                </a:ln>
                <a:solidFill>
                  <a:schemeClr val="tx1"/>
                </a:solidFill>
                <a:effectLst/>
              </a:rPr>
              <a:t>Hangi özelliğin seçileceğine karar vermek için bilgi kazancı, </a:t>
            </a:r>
            <a:r>
              <a:rPr kumimoji="0" lang="tr-TR" sz="1800" i="0" u="none" strike="noStrike" cap="none" normalizeH="0" baseline="0" noProof="0" dirty="0" err="1">
                <a:ln>
                  <a:noFill/>
                </a:ln>
                <a:solidFill>
                  <a:schemeClr val="tx1"/>
                </a:solidFill>
                <a:effectLst/>
              </a:rPr>
              <a:t>Gini</a:t>
            </a:r>
            <a:r>
              <a:rPr kumimoji="0" lang="tr-TR" sz="1800" i="0" u="none" strike="noStrike" cap="none" normalizeH="0" baseline="0" noProof="0" dirty="0">
                <a:ln>
                  <a:noFill/>
                </a:ln>
                <a:solidFill>
                  <a:schemeClr val="tx1"/>
                </a:solidFill>
                <a:effectLst/>
              </a:rPr>
              <a:t> katsayısı veya varyans azaltma gibi metrikler kullanılır. En iyi ayrımı sağlayan özellik öncelikli olarak seçilir ve bir düğüm oluşturulur.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sz="1800" i="0" u="none" strike="noStrike" cap="none" normalizeH="0" baseline="0" noProof="0" dirty="0">
              <a:ln>
                <a:noFill/>
              </a:ln>
              <a:solidFill>
                <a:schemeClr val="tx1"/>
              </a:solidFill>
              <a:effectLst/>
            </a:endParaRPr>
          </a:p>
          <a:p>
            <a:pPr marL="0" indent="0" eaLnBrk="1" hangingPunct="1">
              <a:buNone/>
            </a:pPr>
            <a:r>
              <a:rPr lang="tr-TR" sz="1800" b="1" noProof="0" dirty="0"/>
              <a:t>4- Durdurma Koşulları:</a:t>
            </a:r>
            <a:r>
              <a:rPr lang="tr-TR" sz="1800" noProof="0" dirty="0"/>
              <a:t> Tüm örnekler aynı sınıfa aitse, bölme için kullanılabilecek öznitelik kalmadıysa veya hiç örnek kalmamışsa ağaç büyütme durur.</a:t>
            </a:r>
          </a:p>
          <a:p>
            <a:pPr marL="0" indent="0" eaLnBrk="1" hangingPunct="1">
              <a:buNone/>
            </a:pPr>
            <a:endParaRPr lang="tr-TR" sz="1800" noProof="0" dirty="0"/>
          </a:p>
          <a:p>
            <a:pPr marL="0" indent="0" eaLnBrk="1" hangingPunct="1">
              <a:buNone/>
            </a:pPr>
            <a:r>
              <a:rPr lang="tr-TR" sz="1800" noProof="0" dirty="0"/>
              <a:t>Bu süreç karar ağacının öğrenme aşamasını oluşturur, yeni veri geldiğinde ilgili düğümler boyunca ilerleyerek tahmin yapılır.</a:t>
            </a:r>
          </a:p>
        </p:txBody>
      </p:sp>
      <p:sp>
        <p:nvSpPr>
          <p:cNvPr id="6" name="AutoShape 2">
            <a:extLst>
              <a:ext uri="{FF2B5EF4-FFF2-40B4-BE49-F238E27FC236}">
                <a16:creationId xmlns:a16="http://schemas.microsoft.com/office/drawing/2014/main" id="{2B0B337A-D9EC-61BE-612A-AE496BD40274}"/>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spTree>
    <p:extLst>
      <p:ext uri="{BB962C8B-B14F-4D97-AF65-F5344CB8AC3E}">
        <p14:creationId xmlns:p14="http://schemas.microsoft.com/office/powerpoint/2010/main" val="137393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06275-0181-5C74-4311-C479DE46128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CFA4763E-8AFD-BBED-8BB8-6A3647409AE8}"/>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1FC3BA46-F730-9914-AECD-9CE6FE34F53C}"/>
              </a:ext>
            </a:extLst>
          </p:cNvPr>
          <p:cNvSpPr>
            <a:spLocks noGrp="1"/>
          </p:cNvSpPr>
          <p:nvPr>
            <p:ph type="sldNum" sz="quarter" idx="12"/>
          </p:nvPr>
        </p:nvSpPr>
        <p:spPr/>
        <p:txBody>
          <a:bodyPr/>
          <a:lstStyle/>
          <a:p>
            <a:pPr>
              <a:defRPr/>
            </a:pPr>
            <a:fld id="{923A4B4C-EA90-1746-BB3E-09C631C8942B}" type="slidenum">
              <a:rPr lang="tr-TR" noProof="0" smtClean="0"/>
              <a:pPr>
                <a:defRPr/>
              </a:pPr>
              <a:t>13</a:t>
            </a:fld>
            <a:endParaRPr lang="tr-TR" noProof="0" dirty="0"/>
          </a:p>
        </p:txBody>
      </p:sp>
      <p:sp>
        <p:nvSpPr>
          <p:cNvPr id="9" name="Rectangle 3">
            <a:extLst>
              <a:ext uri="{FF2B5EF4-FFF2-40B4-BE49-F238E27FC236}">
                <a16:creationId xmlns:a16="http://schemas.microsoft.com/office/drawing/2014/main" id="{C8288D6E-C2F3-26F9-05F5-840C63A9A651}"/>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Öznitelik Seçiminin Arka Planı - Kategorik</a:t>
            </a:r>
          </a:p>
        </p:txBody>
      </p:sp>
      <p:sp>
        <p:nvSpPr>
          <p:cNvPr id="6" name="AutoShape 2">
            <a:extLst>
              <a:ext uri="{FF2B5EF4-FFF2-40B4-BE49-F238E27FC236}">
                <a16:creationId xmlns:a16="http://schemas.microsoft.com/office/drawing/2014/main" id="{C1CCB664-D16F-AB7A-BA77-CFC07BD26663}"/>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sp>
        <p:nvSpPr>
          <p:cNvPr id="12" name="TextBox 11">
            <a:extLst>
              <a:ext uri="{FF2B5EF4-FFF2-40B4-BE49-F238E27FC236}">
                <a16:creationId xmlns:a16="http://schemas.microsoft.com/office/drawing/2014/main" id="{43DE43D5-62F8-736E-39E6-156B5BCA6E02}"/>
              </a:ext>
            </a:extLst>
          </p:cNvPr>
          <p:cNvSpPr txBox="1"/>
          <p:nvPr/>
        </p:nvSpPr>
        <p:spPr>
          <a:xfrm>
            <a:off x="5487194" y="3244334"/>
            <a:ext cx="3505200" cy="369332"/>
          </a:xfrm>
          <a:prstGeom prst="rect">
            <a:avLst/>
          </a:prstGeom>
          <a:noFill/>
        </p:spPr>
        <p:txBody>
          <a:bodyPr wrap="square">
            <a:spAutoFit/>
          </a:bodyPr>
          <a:lstStyle/>
          <a:p>
            <a:r>
              <a:rPr lang="tr-TR" noProof="0" dirty="0" err="1"/>
              <a:t>Gini</a:t>
            </a:r>
            <a:r>
              <a:rPr lang="tr-TR" noProof="0" dirty="0"/>
              <a:t>: Alt kümenin saflık değeri</a:t>
            </a:r>
          </a:p>
        </p:txBody>
      </p:sp>
      <p:sp>
        <p:nvSpPr>
          <p:cNvPr id="13" name="TextBox 12">
            <a:extLst>
              <a:ext uri="{FF2B5EF4-FFF2-40B4-BE49-F238E27FC236}">
                <a16:creationId xmlns:a16="http://schemas.microsoft.com/office/drawing/2014/main" id="{CD970288-9141-6A27-F76C-B80EADA2727F}"/>
              </a:ext>
            </a:extLst>
          </p:cNvPr>
          <p:cNvSpPr txBox="1"/>
          <p:nvPr/>
        </p:nvSpPr>
        <p:spPr>
          <a:xfrm>
            <a:off x="1179512" y="3244334"/>
            <a:ext cx="3505200" cy="369332"/>
          </a:xfrm>
          <a:prstGeom prst="rect">
            <a:avLst/>
          </a:prstGeom>
          <a:noFill/>
        </p:spPr>
        <p:txBody>
          <a:bodyPr wrap="square">
            <a:spAutoFit/>
          </a:bodyPr>
          <a:lstStyle/>
          <a:p>
            <a:r>
              <a:rPr lang="tr-TR" noProof="0" dirty="0"/>
              <a:t>Entropi: </a:t>
            </a:r>
            <a:r>
              <a:rPr lang="tr-TR" noProof="0" dirty="0" err="1"/>
              <a:t>Dağınıklılığın</a:t>
            </a:r>
            <a:r>
              <a:rPr lang="tr-TR" noProof="0" dirty="0"/>
              <a:t> Ölçüsü</a:t>
            </a:r>
          </a:p>
        </p:txBody>
      </p:sp>
      <p:pic>
        <p:nvPicPr>
          <p:cNvPr id="4100" name="Picture 4">
            <a:extLst>
              <a:ext uri="{FF2B5EF4-FFF2-40B4-BE49-F238E27FC236}">
                <a16:creationId xmlns:a16="http://schemas.microsoft.com/office/drawing/2014/main" id="{0E6917CB-1739-84CA-469D-276C12EFC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507" y="3759754"/>
            <a:ext cx="3162300" cy="1190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C0B312B-4D0A-FB4F-8B8D-46FBE35025B4}"/>
              </a:ext>
            </a:extLst>
          </p:cNvPr>
          <p:cNvSpPr txBox="1"/>
          <p:nvPr/>
        </p:nvSpPr>
        <p:spPr>
          <a:xfrm>
            <a:off x="2339752" y="5911334"/>
            <a:ext cx="5480720" cy="369332"/>
          </a:xfrm>
          <a:prstGeom prst="rect">
            <a:avLst/>
          </a:prstGeom>
          <a:noFill/>
        </p:spPr>
        <p:txBody>
          <a:bodyPr wrap="square" rtlCol="0">
            <a:spAutoFit/>
          </a:bodyPr>
          <a:lstStyle/>
          <a:p>
            <a:r>
              <a:rPr lang="tr-TR" noProof="0" dirty="0"/>
              <a:t>Veri saflaştıkça entropi ve </a:t>
            </a:r>
            <a:r>
              <a:rPr lang="tr-TR" noProof="0" dirty="0" err="1"/>
              <a:t>Gini</a:t>
            </a:r>
            <a:r>
              <a:rPr lang="tr-TR" noProof="0" dirty="0"/>
              <a:t> indeksi azalır</a:t>
            </a:r>
          </a:p>
        </p:txBody>
      </p:sp>
      <p:sp>
        <p:nvSpPr>
          <p:cNvPr id="15" name="TextBox 14">
            <a:extLst>
              <a:ext uri="{FF2B5EF4-FFF2-40B4-BE49-F238E27FC236}">
                <a16:creationId xmlns:a16="http://schemas.microsoft.com/office/drawing/2014/main" id="{D5432882-2D8B-9CAA-CF78-BD90EC479934}"/>
              </a:ext>
            </a:extLst>
          </p:cNvPr>
          <p:cNvSpPr txBox="1"/>
          <p:nvPr/>
        </p:nvSpPr>
        <p:spPr>
          <a:xfrm>
            <a:off x="6797291" y="5077658"/>
            <a:ext cx="885006" cy="369332"/>
          </a:xfrm>
          <a:prstGeom prst="rect">
            <a:avLst/>
          </a:prstGeom>
          <a:noFill/>
        </p:spPr>
        <p:txBody>
          <a:bodyPr wrap="square">
            <a:spAutoFit/>
          </a:bodyPr>
          <a:lstStyle/>
          <a:p>
            <a:r>
              <a:rPr lang="tr-TR" noProof="0" dirty="0"/>
              <a:t>CART</a:t>
            </a:r>
          </a:p>
        </p:txBody>
      </p:sp>
      <p:sp>
        <p:nvSpPr>
          <p:cNvPr id="16" name="TextBox 15">
            <a:extLst>
              <a:ext uri="{FF2B5EF4-FFF2-40B4-BE49-F238E27FC236}">
                <a16:creationId xmlns:a16="http://schemas.microsoft.com/office/drawing/2014/main" id="{EC009BBD-82A2-BEFA-0B16-1082D563AA6F}"/>
              </a:ext>
            </a:extLst>
          </p:cNvPr>
          <p:cNvSpPr txBox="1"/>
          <p:nvPr/>
        </p:nvSpPr>
        <p:spPr>
          <a:xfrm>
            <a:off x="2214952" y="5077658"/>
            <a:ext cx="1434320" cy="369332"/>
          </a:xfrm>
          <a:prstGeom prst="rect">
            <a:avLst/>
          </a:prstGeom>
          <a:noFill/>
        </p:spPr>
        <p:txBody>
          <a:bodyPr wrap="square">
            <a:spAutoFit/>
          </a:bodyPr>
          <a:lstStyle/>
          <a:p>
            <a:r>
              <a:rPr lang="tr-TR" noProof="0" dirty="0"/>
              <a:t>ID3 – C4.5</a:t>
            </a:r>
          </a:p>
        </p:txBody>
      </p:sp>
      <p:pic>
        <p:nvPicPr>
          <p:cNvPr id="18" name="Picture 17">
            <a:extLst>
              <a:ext uri="{FF2B5EF4-FFF2-40B4-BE49-F238E27FC236}">
                <a16:creationId xmlns:a16="http://schemas.microsoft.com/office/drawing/2014/main" id="{6B03DAA4-435A-C58C-ADDF-06A20F5D9B3D}"/>
              </a:ext>
            </a:extLst>
          </p:cNvPr>
          <p:cNvPicPr>
            <a:picLocks noChangeAspect="1"/>
          </p:cNvPicPr>
          <p:nvPr/>
        </p:nvPicPr>
        <p:blipFill>
          <a:blip r:embed="rId4"/>
          <a:stretch>
            <a:fillRect/>
          </a:stretch>
        </p:blipFill>
        <p:spPr>
          <a:xfrm>
            <a:off x="989012" y="3626366"/>
            <a:ext cx="3886200" cy="1504950"/>
          </a:xfrm>
          <a:prstGeom prst="rect">
            <a:avLst/>
          </a:prstGeom>
        </p:spPr>
      </p:pic>
    </p:spTree>
    <p:extLst>
      <p:ext uri="{BB962C8B-B14F-4D97-AF65-F5344CB8AC3E}">
        <p14:creationId xmlns:p14="http://schemas.microsoft.com/office/powerpoint/2010/main" val="390036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DCE30-0E95-8A7F-5489-5692B7EB817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941B56-3874-4939-EF87-523F9A8A162E}"/>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89B01C6D-45EC-8685-5422-FE3E66A60D39}"/>
              </a:ext>
            </a:extLst>
          </p:cNvPr>
          <p:cNvSpPr>
            <a:spLocks noGrp="1"/>
          </p:cNvSpPr>
          <p:nvPr>
            <p:ph type="sldNum" sz="quarter" idx="12"/>
          </p:nvPr>
        </p:nvSpPr>
        <p:spPr/>
        <p:txBody>
          <a:bodyPr/>
          <a:lstStyle/>
          <a:p>
            <a:pPr>
              <a:defRPr/>
            </a:pPr>
            <a:fld id="{923A4B4C-EA90-1746-BB3E-09C631C8942B}" type="slidenum">
              <a:rPr lang="tr-TR" noProof="0" smtClean="0"/>
              <a:pPr>
                <a:defRPr/>
              </a:pPr>
              <a:t>14</a:t>
            </a:fld>
            <a:endParaRPr lang="tr-TR" noProof="0" dirty="0"/>
          </a:p>
        </p:txBody>
      </p:sp>
      <p:sp>
        <p:nvSpPr>
          <p:cNvPr id="6" name="AutoShape 2">
            <a:extLst>
              <a:ext uri="{FF2B5EF4-FFF2-40B4-BE49-F238E27FC236}">
                <a16:creationId xmlns:a16="http://schemas.microsoft.com/office/drawing/2014/main" id="{295D7C9D-B3A0-ACAB-919B-BF49FB1A14E2}"/>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pic>
        <p:nvPicPr>
          <p:cNvPr id="9218" name="Picture 2">
            <a:extLst>
              <a:ext uri="{FF2B5EF4-FFF2-40B4-BE49-F238E27FC236}">
                <a16:creationId xmlns:a16="http://schemas.microsoft.com/office/drawing/2014/main" id="{D30A1175-EB69-3258-8565-219EAAD88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348880"/>
            <a:ext cx="7160790" cy="4126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885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4847F-7F6F-52D7-A4E0-1B1DB331CB1F}"/>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5817597B-E295-4D50-458A-6F8273D71316}"/>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6F0ACF43-8C50-3138-4015-F318FAAA7368}"/>
              </a:ext>
            </a:extLst>
          </p:cNvPr>
          <p:cNvSpPr>
            <a:spLocks noGrp="1"/>
          </p:cNvSpPr>
          <p:nvPr>
            <p:ph type="sldNum" sz="quarter" idx="12"/>
          </p:nvPr>
        </p:nvSpPr>
        <p:spPr/>
        <p:txBody>
          <a:bodyPr/>
          <a:lstStyle/>
          <a:p>
            <a:pPr>
              <a:defRPr/>
            </a:pPr>
            <a:fld id="{923A4B4C-EA90-1746-BB3E-09C631C8942B}" type="slidenum">
              <a:rPr lang="tr-TR" noProof="0" smtClean="0"/>
              <a:pPr>
                <a:defRPr/>
              </a:pPr>
              <a:t>15</a:t>
            </a:fld>
            <a:endParaRPr lang="tr-TR" noProof="0" dirty="0"/>
          </a:p>
        </p:txBody>
      </p:sp>
      <p:sp>
        <p:nvSpPr>
          <p:cNvPr id="9" name="Rectangle 3">
            <a:extLst>
              <a:ext uri="{FF2B5EF4-FFF2-40B4-BE49-F238E27FC236}">
                <a16:creationId xmlns:a16="http://schemas.microsoft.com/office/drawing/2014/main" id="{66D10FE4-5114-C71F-EB1D-A128D707A50D}"/>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Öznitelik Seçiminin Arka Planı - Kategorik</a:t>
            </a:r>
          </a:p>
          <a:p>
            <a:pPr marL="0" indent="0" eaLnBrk="1" hangingPunct="1">
              <a:buNone/>
            </a:pPr>
            <a:r>
              <a:rPr lang="tr-TR" sz="1800" noProof="0" dirty="0"/>
              <a:t>Bilgi Kazancı: Entropi değişimini kullanarak bir özelliğin veri kümesini ne kadar iyi böldüğünü ölçer. Hangi özelliğin en iyi ayrımı sağlayacağını belirlemek için kullanılır. IG(S,A)’</a:t>
            </a:r>
            <a:r>
              <a:rPr lang="tr-TR" sz="1800" noProof="0" dirty="0" err="1"/>
              <a:t>yı</a:t>
            </a:r>
            <a:r>
              <a:rPr lang="tr-TR" sz="1800" noProof="0" dirty="0"/>
              <a:t> en büyük yapan A özniteliği seçilir.</a:t>
            </a:r>
          </a:p>
          <a:p>
            <a:pPr marL="0" indent="0" eaLnBrk="1" hangingPunct="1">
              <a:buNone/>
            </a:pPr>
            <a:endParaRPr lang="tr-TR" noProof="0" dirty="0"/>
          </a:p>
        </p:txBody>
      </p:sp>
      <p:sp>
        <p:nvSpPr>
          <p:cNvPr id="6" name="AutoShape 2">
            <a:extLst>
              <a:ext uri="{FF2B5EF4-FFF2-40B4-BE49-F238E27FC236}">
                <a16:creationId xmlns:a16="http://schemas.microsoft.com/office/drawing/2014/main" id="{12D4077B-63E6-0FD4-9FD5-41416E8DF9CF}"/>
              </a:ext>
            </a:extLst>
          </p:cNvPr>
          <p:cNvSpPr>
            <a:spLocks noGrp="1" noChangeArrowheads="1"/>
          </p:cNvSpPr>
          <p:nvPr>
            <p:ph type="title"/>
          </p:nvPr>
        </p:nvSpPr>
        <p:spPr>
          <a:xfrm>
            <a:off x="762000" y="762000"/>
            <a:ext cx="7924800" cy="1143000"/>
          </a:xfrm>
        </p:spPr>
        <p:txBody>
          <a:bodyPr/>
          <a:lstStyle/>
          <a:p>
            <a:pPr eaLnBrk="1" hangingPunct="1"/>
            <a:r>
              <a:rPr lang="tr-TR" noProof="0" dirty="0"/>
              <a:t>Metodun ayrıntıları</a:t>
            </a:r>
          </a:p>
        </p:txBody>
      </p:sp>
      <p:pic>
        <p:nvPicPr>
          <p:cNvPr id="8" name="Picture 7">
            <a:extLst>
              <a:ext uri="{FF2B5EF4-FFF2-40B4-BE49-F238E27FC236}">
                <a16:creationId xmlns:a16="http://schemas.microsoft.com/office/drawing/2014/main" id="{9DF80AC0-33B1-32D9-7E99-17410AB90E66}"/>
              </a:ext>
            </a:extLst>
          </p:cNvPr>
          <p:cNvPicPr>
            <a:picLocks noChangeAspect="1"/>
          </p:cNvPicPr>
          <p:nvPr/>
        </p:nvPicPr>
        <p:blipFill>
          <a:blip r:embed="rId3"/>
          <a:stretch>
            <a:fillRect/>
          </a:stretch>
        </p:blipFill>
        <p:spPr>
          <a:xfrm>
            <a:off x="2051720" y="3835615"/>
            <a:ext cx="5907929" cy="1368152"/>
          </a:xfrm>
          <a:prstGeom prst="rect">
            <a:avLst/>
          </a:prstGeom>
        </p:spPr>
      </p:pic>
      <p:pic>
        <p:nvPicPr>
          <p:cNvPr id="17" name="Picture 16">
            <a:extLst>
              <a:ext uri="{FF2B5EF4-FFF2-40B4-BE49-F238E27FC236}">
                <a16:creationId xmlns:a16="http://schemas.microsoft.com/office/drawing/2014/main" id="{50C06D77-3F32-12EA-ED07-5590B8012A1E}"/>
              </a:ext>
            </a:extLst>
          </p:cNvPr>
          <p:cNvPicPr>
            <a:picLocks noChangeAspect="1"/>
          </p:cNvPicPr>
          <p:nvPr/>
        </p:nvPicPr>
        <p:blipFill>
          <a:blip r:embed="rId4"/>
          <a:srcRect r="5530"/>
          <a:stretch/>
        </p:blipFill>
        <p:spPr>
          <a:xfrm>
            <a:off x="838200" y="4976892"/>
            <a:ext cx="4953000" cy="1626246"/>
          </a:xfrm>
          <a:prstGeom prst="rect">
            <a:avLst/>
          </a:prstGeom>
        </p:spPr>
      </p:pic>
    </p:spTree>
    <p:extLst>
      <p:ext uri="{BB962C8B-B14F-4D97-AF65-F5344CB8AC3E}">
        <p14:creationId xmlns:p14="http://schemas.microsoft.com/office/powerpoint/2010/main" val="193281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C7D65-0E32-0EF9-93AA-D2FCF568E6C6}"/>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7E18AE6C-E5FB-1CDF-5520-7094F3A9A16A}"/>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9DDC7F0B-3A77-CC7E-4CD2-CF99F574B761}"/>
              </a:ext>
            </a:extLst>
          </p:cNvPr>
          <p:cNvSpPr>
            <a:spLocks noGrp="1"/>
          </p:cNvSpPr>
          <p:nvPr>
            <p:ph type="sldNum" sz="quarter" idx="12"/>
          </p:nvPr>
        </p:nvSpPr>
        <p:spPr/>
        <p:txBody>
          <a:bodyPr/>
          <a:lstStyle/>
          <a:p>
            <a:pPr>
              <a:defRPr/>
            </a:pPr>
            <a:fld id="{923A4B4C-EA90-1746-BB3E-09C631C8942B}" type="slidenum">
              <a:rPr lang="tr-TR" noProof="0" smtClean="0"/>
              <a:pPr>
                <a:defRPr/>
              </a:pPr>
              <a:t>16</a:t>
            </a:fld>
            <a:endParaRPr lang="tr-TR" noProof="0" dirty="0"/>
          </a:p>
        </p:txBody>
      </p:sp>
      <p:sp>
        <p:nvSpPr>
          <p:cNvPr id="9" name="Rectangle 3">
            <a:extLst>
              <a:ext uri="{FF2B5EF4-FFF2-40B4-BE49-F238E27FC236}">
                <a16:creationId xmlns:a16="http://schemas.microsoft.com/office/drawing/2014/main" id="{9F511CD7-B3B9-045F-CF33-FC5C4548AEE2}"/>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endParaRPr lang="tr-TR" noProof="0" dirty="0"/>
          </a:p>
        </p:txBody>
      </p:sp>
      <p:sp>
        <p:nvSpPr>
          <p:cNvPr id="6" name="AutoShape 2">
            <a:extLst>
              <a:ext uri="{FF2B5EF4-FFF2-40B4-BE49-F238E27FC236}">
                <a16:creationId xmlns:a16="http://schemas.microsoft.com/office/drawing/2014/main" id="{080B7786-23CE-6C5B-4EDE-24D8A101800D}"/>
              </a:ext>
            </a:extLst>
          </p:cNvPr>
          <p:cNvSpPr>
            <a:spLocks noGrp="1" noChangeArrowheads="1"/>
          </p:cNvSpPr>
          <p:nvPr>
            <p:ph type="title"/>
          </p:nvPr>
        </p:nvSpPr>
        <p:spPr>
          <a:xfrm>
            <a:off x="762000" y="762000"/>
            <a:ext cx="7924800" cy="1143000"/>
          </a:xfrm>
        </p:spPr>
        <p:txBody>
          <a:bodyPr/>
          <a:lstStyle/>
          <a:p>
            <a:pPr eaLnBrk="1" hangingPunct="1"/>
            <a:r>
              <a:rPr lang="tr-TR" noProof="0" dirty="0"/>
              <a:t>Metodun ayrıntıları</a:t>
            </a:r>
          </a:p>
        </p:txBody>
      </p:sp>
      <p:pic>
        <p:nvPicPr>
          <p:cNvPr id="3" name="Picture 2">
            <a:extLst>
              <a:ext uri="{FF2B5EF4-FFF2-40B4-BE49-F238E27FC236}">
                <a16:creationId xmlns:a16="http://schemas.microsoft.com/office/drawing/2014/main" id="{030FD9A3-9080-64D8-3071-E6B54C92EB67}"/>
              </a:ext>
            </a:extLst>
          </p:cNvPr>
          <p:cNvPicPr>
            <a:picLocks noChangeAspect="1"/>
          </p:cNvPicPr>
          <p:nvPr/>
        </p:nvPicPr>
        <p:blipFill>
          <a:blip r:embed="rId3"/>
          <a:stretch>
            <a:fillRect/>
          </a:stretch>
        </p:blipFill>
        <p:spPr>
          <a:xfrm>
            <a:off x="1069885" y="2520412"/>
            <a:ext cx="3528392" cy="3965319"/>
          </a:xfrm>
          <a:prstGeom prst="rect">
            <a:avLst/>
          </a:prstGeom>
        </p:spPr>
      </p:pic>
      <p:pic>
        <p:nvPicPr>
          <p:cNvPr id="7" name="Picture 4">
            <a:extLst>
              <a:ext uri="{FF2B5EF4-FFF2-40B4-BE49-F238E27FC236}">
                <a16:creationId xmlns:a16="http://schemas.microsoft.com/office/drawing/2014/main" id="{AE96AB36-1CA7-70F2-5C0B-A538059AA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2547868"/>
            <a:ext cx="1932805" cy="7277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B186234-A105-8123-BC1F-23DC68DF2861}"/>
              </a:ext>
            </a:extLst>
          </p:cNvPr>
          <p:cNvPicPr>
            <a:picLocks noChangeAspect="1"/>
          </p:cNvPicPr>
          <p:nvPr/>
        </p:nvPicPr>
        <p:blipFill>
          <a:blip r:embed="rId5"/>
          <a:stretch>
            <a:fillRect/>
          </a:stretch>
        </p:blipFill>
        <p:spPr>
          <a:xfrm>
            <a:off x="4551725" y="3255229"/>
            <a:ext cx="4343400" cy="762000"/>
          </a:xfrm>
          <a:prstGeom prst="rect">
            <a:avLst/>
          </a:prstGeom>
        </p:spPr>
      </p:pic>
      <p:pic>
        <p:nvPicPr>
          <p:cNvPr id="12" name="Picture 11">
            <a:extLst>
              <a:ext uri="{FF2B5EF4-FFF2-40B4-BE49-F238E27FC236}">
                <a16:creationId xmlns:a16="http://schemas.microsoft.com/office/drawing/2014/main" id="{07FDC9DD-8E83-F5C7-9BB6-AC694F91043F}"/>
              </a:ext>
            </a:extLst>
          </p:cNvPr>
          <p:cNvPicPr>
            <a:picLocks noChangeAspect="1"/>
          </p:cNvPicPr>
          <p:nvPr/>
        </p:nvPicPr>
        <p:blipFill>
          <a:blip r:embed="rId6"/>
          <a:stretch>
            <a:fillRect/>
          </a:stretch>
        </p:blipFill>
        <p:spPr>
          <a:xfrm>
            <a:off x="5521294" y="4342557"/>
            <a:ext cx="2404262" cy="931062"/>
          </a:xfrm>
          <a:prstGeom prst="rect">
            <a:avLst/>
          </a:prstGeom>
        </p:spPr>
      </p:pic>
      <p:pic>
        <p:nvPicPr>
          <p:cNvPr id="14" name="Picture 13">
            <a:extLst>
              <a:ext uri="{FF2B5EF4-FFF2-40B4-BE49-F238E27FC236}">
                <a16:creationId xmlns:a16="http://schemas.microsoft.com/office/drawing/2014/main" id="{9E5D1BBA-9D13-23F3-7ADB-EDDD43454646}"/>
              </a:ext>
            </a:extLst>
          </p:cNvPr>
          <p:cNvPicPr>
            <a:picLocks noChangeAspect="1"/>
          </p:cNvPicPr>
          <p:nvPr/>
        </p:nvPicPr>
        <p:blipFill>
          <a:blip r:embed="rId7"/>
          <a:stretch>
            <a:fillRect/>
          </a:stretch>
        </p:blipFill>
        <p:spPr>
          <a:xfrm>
            <a:off x="5071972" y="5273620"/>
            <a:ext cx="3371850" cy="742950"/>
          </a:xfrm>
          <a:prstGeom prst="rect">
            <a:avLst/>
          </a:prstGeom>
        </p:spPr>
      </p:pic>
    </p:spTree>
    <p:extLst>
      <p:ext uri="{BB962C8B-B14F-4D97-AF65-F5344CB8AC3E}">
        <p14:creationId xmlns:p14="http://schemas.microsoft.com/office/powerpoint/2010/main" val="3798750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D837F-E640-07FA-7F39-B3AED51BAD06}"/>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C76E37-08B1-092B-8ED0-68010379719B}"/>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AB7517AF-B635-9DF4-97A5-C1FED88A08E0}"/>
              </a:ext>
            </a:extLst>
          </p:cNvPr>
          <p:cNvSpPr>
            <a:spLocks noGrp="1"/>
          </p:cNvSpPr>
          <p:nvPr>
            <p:ph type="sldNum" sz="quarter" idx="12"/>
          </p:nvPr>
        </p:nvSpPr>
        <p:spPr/>
        <p:txBody>
          <a:bodyPr/>
          <a:lstStyle/>
          <a:p>
            <a:pPr>
              <a:defRPr/>
            </a:pPr>
            <a:fld id="{923A4B4C-EA90-1746-BB3E-09C631C8942B}" type="slidenum">
              <a:rPr lang="tr-TR" noProof="0" smtClean="0"/>
              <a:pPr>
                <a:defRPr/>
              </a:pPr>
              <a:t>17</a:t>
            </a:fld>
            <a:endParaRPr lang="tr-TR" noProof="0" dirty="0"/>
          </a:p>
        </p:txBody>
      </p:sp>
      <p:sp>
        <p:nvSpPr>
          <p:cNvPr id="9" name="Rectangle 3">
            <a:extLst>
              <a:ext uri="{FF2B5EF4-FFF2-40B4-BE49-F238E27FC236}">
                <a16:creationId xmlns:a16="http://schemas.microsoft.com/office/drawing/2014/main" id="{83C31707-1AB4-39F1-27E1-A967CA1307E7}"/>
              </a:ext>
            </a:extLst>
          </p:cNvPr>
          <p:cNvSpPr txBox="1">
            <a:spLocks noChangeArrowheads="1"/>
          </p:cNvSpPr>
          <p:nvPr/>
        </p:nvSpPr>
        <p:spPr bwMode="auto">
          <a:xfrm>
            <a:off x="735415" y="2417497"/>
            <a:ext cx="3649183" cy="53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sz="2000" b="1" noProof="0" dirty="0"/>
              <a:t>Yaş Özniteliğine Göre Ayrım</a:t>
            </a:r>
          </a:p>
        </p:txBody>
      </p:sp>
      <p:sp>
        <p:nvSpPr>
          <p:cNvPr id="6" name="AutoShape 2">
            <a:extLst>
              <a:ext uri="{FF2B5EF4-FFF2-40B4-BE49-F238E27FC236}">
                <a16:creationId xmlns:a16="http://schemas.microsoft.com/office/drawing/2014/main" id="{95824105-FCF5-1C4F-81CE-0A62524A93CC}"/>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pic>
        <p:nvPicPr>
          <p:cNvPr id="2" name="Picture 1">
            <a:extLst>
              <a:ext uri="{FF2B5EF4-FFF2-40B4-BE49-F238E27FC236}">
                <a16:creationId xmlns:a16="http://schemas.microsoft.com/office/drawing/2014/main" id="{4DAE4FA9-4DAF-6AB6-0593-5CB6E7D0D612}"/>
              </a:ext>
            </a:extLst>
          </p:cNvPr>
          <p:cNvPicPr>
            <a:picLocks noChangeAspect="1"/>
          </p:cNvPicPr>
          <p:nvPr/>
        </p:nvPicPr>
        <p:blipFill>
          <a:blip r:embed="rId3"/>
          <a:stretch>
            <a:fillRect/>
          </a:stretch>
        </p:blipFill>
        <p:spPr>
          <a:xfrm>
            <a:off x="4572355" y="2417497"/>
            <a:ext cx="3802247" cy="880521"/>
          </a:xfrm>
          <a:prstGeom prst="rect">
            <a:avLst/>
          </a:prstGeom>
        </p:spPr>
      </p:pic>
      <p:pic>
        <p:nvPicPr>
          <p:cNvPr id="10" name="Picture 9">
            <a:extLst>
              <a:ext uri="{FF2B5EF4-FFF2-40B4-BE49-F238E27FC236}">
                <a16:creationId xmlns:a16="http://schemas.microsoft.com/office/drawing/2014/main" id="{66696E50-9DD8-1067-BB71-9BF03F922A45}"/>
              </a:ext>
            </a:extLst>
          </p:cNvPr>
          <p:cNvPicPr>
            <a:picLocks noChangeAspect="1"/>
          </p:cNvPicPr>
          <p:nvPr/>
        </p:nvPicPr>
        <p:blipFill>
          <a:blip r:embed="rId4"/>
          <a:stretch>
            <a:fillRect/>
          </a:stretch>
        </p:blipFill>
        <p:spPr>
          <a:xfrm>
            <a:off x="917391" y="3804417"/>
            <a:ext cx="2647717" cy="1086513"/>
          </a:xfrm>
          <a:prstGeom prst="rect">
            <a:avLst/>
          </a:prstGeom>
        </p:spPr>
      </p:pic>
      <p:grpSp>
        <p:nvGrpSpPr>
          <p:cNvPr id="30" name="Group 29">
            <a:extLst>
              <a:ext uri="{FF2B5EF4-FFF2-40B4-BE49-F238E27FC236}">
                <a16:creationId xmlns:a16="http://schemas.microsoft.com/office/drawing/2014/main" id="{E73495D1-17C7-A524-B8BE-CEAB35B7150B}"/>
              </a:ext>
            </a:extLst>
          </p:cNvPr>
          <p:cNvGrpSpPr/>
          <p:nvPr/>
        </p:nvGrpSpPr>
        <p:grpSpPr>
          <a:xfrm>
            <a:off x="3817128" y="3399201"/>
            <a:ext cx="5312700" cy="1866913"/>
            <a:chOff x="2352187" y="2618593"/>
            <a:chExt cx="5312700" cy="1866913"/>
          </a:xfrm>
        </p:grpSpPr>
        <p:pic>
          <p:nvPicPr>
            <p:cNvPr id="19" name="Picture 18">
              <a:extLst>
                <a:ext uri="{FF2B5EF4-FFF2-40B4-BE49-F238E27FC236}">
                  <a16:creationId xmlns:a16="http://schemas.microsoft.com/office/drawing/2014/main" id="{7C39C563-C66D-A955-A21D-568E722FCEBB}"/>
                </a:ext>
              </a:extLst>
            </p:cNvPr>
            <p:cNvPicPr>
              <a:picLocks noChangeAspect="1"/>
            </p:cNvPicPr>
            <p:nvPr/>
          </p:nvPicPr>
          <p:blipFill>
            <a:blip r:embed="rId5"/>
            <a:stretch>
              <a:fillRect/>
            </a:stretch>
          </p:blipFill>
          <p:spPr>
            <a:xfrm>
              <a:off x="3388162" y="2618593"/>
              <a:ext cx="4276725" cy="638175"/>
            </a:xfrm>
            <a:prstGeom prst="rect">
              <a:avLst/>
            </a:prstGeom>
          </p:spPr>
        </p:pic>
        <p:pic>
          <p:nvPicPr>
            <p:cNvPr id="21" name="Picture 20">
              <a:extLst>
                <a:ext uri="{FF2B5EF4-FFF2-40B4-BE49-F238E27FC236}">
                  <a16:creationId xmlns:a16="http://schemas.microsoft.com/office/drawing/2014/main" id="{5994998C-4D75-8561-703C-33F7F725C496}"/>
                </a:ext>
              </a:extLst>
            </p:cNvPr>
            <p:cNvPicPr>
              <a:picLocks noChangeAspect="1"/>
            </p:cNvPicPr>
            <p:nvPr/>
          </p:nvPicPr>
          <p:blipFill>
            <a:blip r:embed="rId6"/>
            <a:stretch>
              <a:fillRect/>
            </a:stretch>
          </p:blipFill>
          <p:spPr>
            <a:xfrm>
              <a:off x="3491880" y="3284984"/>
              <a:ext cx="3857625" cy="619125"/>
            </a:xfrm>
            <a:prstGeom prst="rect">
              <a:avLst/>
            </a:prstGeom>
          </p:spPr>
        </p:pic>
        <p:pic>
          <p:nvPicPr>
            <p:cNvPr id="23" name="Picture 22">
              <a:extLst>
                <a:ext uri="{FF2B5EF4-FFF2-40B4-BE49-F238E27FC236}">
                  <a16:creationId xmlns:a16="http://schemas.microsoft.com/office/drawing/2014/main" id="{AE511977-BC04-82A6-7867-5EBB93828826}"/>
                </a:ext>
              </a:extLst>
            </p:cNvPr>
            <p:cNvPicPr>
              <a:picLocks noChangeAspect="1"/>
            </p:cNvPicPr>
            <p:nvPr/>
          </p:nvPicPr>
          <p:blipFill>
            <a:blip r:embed="rId7"/>
            <a:stretch>
              <a:fillRect/>
            </a:stretch>
          </p:blipFill>
          <p:spPr>
            <a:xfrm>
              <a:off x="3415680" y="3933056"/>
              <a:ext cx="3933825" cy="552450"/>
            </a:xfrm>
            <a:prstGeom prst="rect">
              <a:avLst/>
            </a:prstGeom>
          </p:spPr>
        </p:pic>
        <p:pic>
          <p:nvPicPr>
            <p:cNvPr id="25" name="Picture 24">
              <a:extLst>
                <a:ext uri="{FF2B5EF4-FFF2-40B4-BE49-F238E27FC236}">
                  <a16:creationId xmlns:a16="http://schemas.microsoft.com/office/drawing/2014/main" id="{274CA2F1-4A5B-CD3A-BB4C-F13BF8FD78D1}"/>
                </a:ext>
              </a:extLst>
            </p:cNvPr>
            <p:cNvPicPr>
              <a:picLocks noChangeAspect="1"/>
            </p:cNvPicPr>
            <p:nvPr/>
          </p:nvPicPr>
          <p:blipFill>
            <a:blip r:embed="rId8"/>
            <a:stretch>
              <a:fillRect/>
            </a:stretch>
          </p:blipFill>
          <p:spPr>
            <a:xfrm>
              <a:off x="2352187" y="2809092"/>
              <a:ext cx="1066800" cy="257175"/>
            </a:xfrm>
            <a:prstGeom prst="rect">
              <a:avLst/>
            </a:prstGeom>
          </p:spPr>
        </p:pic>
        <p:pic>
          <p:nvPicPr>
            <p:cNvPr id="27" name="Picture 26">
              <a:extLst>
                <a:ext uri="{FF2B5EF4-FFF2-40B4-BE49-F238E27FC236}">
                  <a16:creationId xmlns:a16="http://schemas.microsoft.com/office/drawing/2014/main" id="{FBA849AC-E3C4-1616-B3E0-B4FF5D17BA5B}"/>
                </a:ext>
              </a:extLst>
            </p:cNvPr>
            <p:cNvPicPr>
              <a:picLocks noChangeAspect="1"/>
            </p:cNvPicPr>
            <p:nvPr/>
          </p:nvPicPr>
          <p:blipFill>
            <a:blip r:embed="rId9"/>
            <a:stretch>
              <a:fillRect/>
            </a:stretch>
          </p:blipFill>
          <p:spPr>
            <a:xfrm>
              <a:off x="2392047" y="3456433"/>
              <a:ext cx="1028700" cy="276225"/>
            </a:xfrm>
            <a:prstGeom prst="rect">
              <a:avLst/>
            </a:prstGeom>
          </p:spPr>
        </p:pic>
        <p:pic>
          <p:nvPicPr>
            <p:cNvPr id="29" name="Picture 28">
              <a:extLst>
                <a:ext uri="{FF2B5EF4-FFF2-40B4-BE49-F238E27FC236}">
                  <a16:creationId xmlns:a16="http://schemas.microsoft.com/office/drawing/2014/main" id="{0BF67B2C-C060-BAB5-ADAC-611BF3A6D4E5}"/>
                </a:ext>
              </a:extLst>
            </p:cNvPr>
            <p:cNvPicPr>
              <a:picLocks noChangeAspect="1"/>
            </p:cNvPicPr>
            <p:nvPr/>
          </p:nvPicPr>
          <p:blipFill>
            <a:blip r:embed="rId10"/>
            <a:stretch>
              <a:fillRect/>
            </a:stretch>
          </p:blipFill>
          <p:spPr>
            <a:xfrm>
              <a:off x="2392047" y="4104506"/>
              <a:ext cx="962025" cy="209550"/>
            </a:xfrm>
            <a:prstGeom prst="rect">
              <a:avLst/>
            </a:prstGeom>
          </p:spPr>
        </p:pic>
      </p:grpSp>
      <p:grpSp>
        <p:nvGrpSpPr>
          <p:cNvPr id="40" name="Group 39">
            <a:extLst>
              <a:ext uri="{FF2B5EF4-FFF2-40B4-BE49-F238E27FC236}">
                <a16:creationId xmlns:a16="http://schemas.microsoft.com/office/drawing/2014/main" id="{ED3C5F04-70DB-94C8-6780-57797C8CB021}"/>
              </a:ext>
            </a:extLst>
          </p:cNvPr>
          <p:cNvGrpSpPr/>
          <p:nvPr/>
        </p:nvGrpSpPr>
        <p:grpSpPr>
          <a:xfrm>
            <a:off x="929467" y="5252433"/>
            <a:ext cx="8214533" cy="723900"/>
            <a:chOff x="789296" y="4497429"/>
            <a:chExt cx="8214533" cy="723900"/>
          </a:xfrm>
        </p:grpSpPr>
        <p:pic>
          <p:nvPicPr>
            <p:cNvPr id="32" name="Picture 31">
              <a:extLst>
                <a:ext uri="{FF2B5EF4-FFF2-40B4-BE49-F238E27FC236}">
                  <a16:creationId xmlns:a16="http://schemas.microsoft.com/office/drawing/2014/main" id="{2BDAAE5C-1F00-55FF-AB88-7037A79B55FF}"/>
                </a:ext>
              </a:extLst>
            </p:cNvPr>
            <p:cNvPicPr>
              <a:picLocks noChangeAspect="1"/>
            </p:cNvPicPr>
            <p:nvPr/>
          </p:nvPicPr>
          <p:blipFill>
            <a:blip r:embed="rId11"/>
            <a:stretch>
              <a:fillRect/>
            </a:stretch>
          </p:blipFill>
          <p:spPr>
            <a:xfrm>
              <a:off x="1907704" y="4497429"/>
              <a:ext cx="7096125" cy="723900"/>
            </a:xfrm>
            <a:prstGeom prst="rect">
              <a:avLst/>
            </a:prstGeom>
          </p:spPr>
        </p:pic>
        <p:pic>
          <p:nvPicPr>
            <p:cNvPr id="34" name="Picture 33">
              <a:extLst>
                <a:ext uri="{FF2B5EF4-FFF2-40B4-BE49-F238E27FC236}">
                  <a16:creationId xmlns:a16="http://schemas.microsoft.com/office/drawing/2014/main" id="{E80DFBA6-7CF7-B696-AFD1-0E00D40D54C6}"/>
                </a:ext>
              </a:extLst>
            </p:cNvPr>
            <p:cNvPicPr>
              <a:picLocks noChangeAspect="1"/>
            </p:cNvPicPr>
            <p:nvPr/>
          </p:nvPicPr>
          <p:blipFill>
            <a:blip r:embed="rId12"/>
            <a:stretch>
              <a:fillRect/>
            </a:stretch>
          </p:blipFill>
          <p:spPr>
            <a:xfrm>
              <a:off x="789296" y="4714876"/>
              <a:ext cx="1371600" cy="238125"/>
            </a:xfrm>
            <a:prstGeom prst="rect">
              <a:avLst/>
            </a:prstGeom>
          </p:spPr>
        </p:pic>
      </p:grpSp>
      <p:grpSp>
        <p:nvGrpSpPr>
          <p:cNvPr id="39" name="Group 38">
            <a:extLst>
              <a:ext uri="{FF2B5EF4-FFF2-40B4-BE49-F238E27FC236}">
                <a16:creationId xmlns:a16="http://schemas.microsoft.com/office/drawing/2014/main" id="{42B5E54A-B982-F86B-7220-3BA4E43BF067}"/>
              </a:ext>
            </a:extLst>
          </p:cNvPr>
          <p:cNvGrpSpPr/>
          <p:nvPr/>
        </p:nvGrpSpPr>
        <p:grpSpPr>
          <a:xfrm>
            <a:off x="3254790" y="5881509"/>
            <a:ext cx="5805072" cy="381000"/>
            <a:chOff x="2331316" y="5332199"/>
            <a:chExt cx="5805072" cy="381000"/>
          </a:xfrm>
        </p:grpSpPr>
        <p:pic>
          <p:nvPicPr>
            <p:cNvPr id="36" name="Picture 35">
              <a:extLst>
                <a:ext uri="{FF2B5EF4-FFF2-40B4-BE49-F238E27FC236}">
                  <a16:creationId xmlns:a16="http://schemas.microsoft.com/office/drawing/2014/main" id="{DF47AB7B-C842-F5DD-39B5-8DAEDCE7E04B}"/>
                </a:ext>
              </a:extLst>
            </p:cNvPr>
            <p:cNvPicPr>
              <a:picLocks noChangeAspect="1"/>
            </p:cNvPicPr>
            <p:nvPr/>
          </p:nvPicPr>
          <p:blipFill>
            <a:blip r:embed="rId13"/>
            <a:stretch>
              <a:fillRect/>
            </a:stretch>
          </p:blipFill>
          <p:spPr>
            <a:xfrm>
              <a:off x="4354963" y="5332199"/>
              <a:ext cx="3781425" cy="381000"/>
            </a:xfrm>
            <a:prstGeom prst="rect">
              <a:avLst/>
            </a:prstGeom>
          </p:spPr>
        </p:pic>
        <p:pic>
          <p:nvPicPr>
            <p:cNvPr id="38" name="Picture 37">
              <a:extLst>
                <a:ext uri="{FF2B5EF4-FFF2-40B4-BE49-F238E27FC236}">
                  <a16:creationId xmlns:a16="http://schemas.microsoft.com/office/drawing/2014/main" id="{0430B613-B9EB-7844-A9AF-B6937A30E2F2}"/>
                </a:ext>
              </a:extLst>
            </p:cNvPr>
            <p:cNvPicPr>
              <a:picLocks noChangeAspect="1"/>
            </p:cNvPicPr>
            <p:nvPr/>
          </p:nvPicPr>
          <p:blipFill>
            <a:blip r:embed="rId14"/>
            <a:stretch>
              <a:fillRect/>
            </a:stretch>
          </p:blipFill>
          <p:spPr>
            <a:xfrm>
              <a:off x="2331316" y="5426129"/>
              <a:ext cx="2114550" cy="257175"/>
            </a:xfrm>
            <a:prstGeom prst="rect">
              <a:avLst/>
            </a:prstGeom>
          </p:spPr>
        </p:pic>
      </p:grpSp>
    </p:spTree>
    <p:extLst>
      <p:ext uri="{BB962C8B-B14F-4D97-AF65-F5344CB8AC3E}">
        <p14:creationId xmlns:p14="http://schemas.microsoft.com/office/powerpoint/2010/main" val="3343297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9653F-5079-5282-84A5-2181EF3373E8}"/>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83C4194F-0E97-E6BB-F75F-4947FBCBE5A2}"/>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74398B95-1B0A-37FE-30CB-8684319C16F7}"/>
              </a:ext>
            </a:extLst>
          </p:cNvPr>
          <p:cNvSpPr>
            <a:spLocks noGrp="1"/>
          </p:cNvSpPr>
          <p:nvPr>
            <p:ph type="sldNum" sz="quarter" idx="12"/>
          </p:nvPr>
        </p:nvSpPr>
        <p:spPr/>
        <p:txBody>
          <a:bodyPr/>
          <a:lstStyle/>
          <a:p>
            <a:pPr>
              <a:defRPr/>
            </a:pPr>
            <a:fld id="{923A4B4C-EA90-1746-BB3E-09C631C8942B}" type="slidenum">
              <a:rPr lang="tr-TR" noProof="0" smtClean="0"/>
              <a:pPr>
                <a:defRPr/>
              </a:pPr>
              <a:t>18</a:t>
            </a:fld>
            <a:endParaRPr lang="tr-TR" noProof="0" dirty="0"/>
          </a:p>
        </p:txBody>
      </p:sp>
      <p:sp>
        <p:nvSpPr>
          <p:cNvPr id="6" name="AutoShape 2">
            <a:extLst>
              <a:ext uri="{FF2B5EF4-FFF2-40B4-BE49-F238E27FC236}">
                <a16:creationId xmlns:a16="http://schemas.microsoft.com/office/drawing/2014/main" id="{BBEBD004-ADCF-A818-3118-1AB9F26EE1E2}"/>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sp>
        <p:nvSpPr>
          <p:cNvPr id="3" name="Rectangle 3">
            <a:extLst>
              <a:ext uri="{FF2B5EF4-FFF2-40B4-BE49-F238E27FC236}">
                <a16:creationId xmlns:a16="http://schemas.microsoft.com/office/drawing/2014/main" id="{02C189F4-B488-73B6-D780-15B38041A0C8}"/>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Öznitelik Seçiminin Arka Planı - Sürekli</a:t>
            </a:r>
          </a:p>
          <a:p>
            <a:pPr marL="0" indent="0" eaLnBrk="1" hangingPunct="1">
              <a:buNone/>
            </a:pPr>
            <a:r>
              <a:rPr lang="tr-TR" sz="2000" noProof="0" dirty="0"/>
              <a:t>Sürekli bir değişken belirlenen eşik değerlerine göre iki veya daha fazla aralığa bölünebilir. En iyi bölme eşiği için bilgi </a:t>
            </a:r>
            <a:r>
              <a:rPr lang="tr-TR" sz="2000" noProof="0" dirty="0" err="1"/>
              <a:t>kazanci</a:t>
            </a:r>
            <a:r>
              <a:rPr lang="tr-TR" sz="2000" noProof="0" dirty="0"/>
              <a:t> veya kazan oranı kullanılır</a:t>
            </a:r>
          </a:p>
          <a:p>
            <a:pPr marL="0" indent="0" eaLnBrk="1" hangingPunct="1">
              <a:buNone/>
            </a:pPr>
            <a:endParaRPr lang="tr-TR" sz="2000" noProof="0" dirty="0"/>
          </a:p>
          <a:p>
            <a:pPr>
              <a:spcBef>
                <a:spcPct val="0"/>
              </a:spcBef>
              <a:buClrTx/>
              <a:buSzTx/>
            </a:pPr>
            <a:r>
              <a:rPr kumimoji="0" lang="tr-TR" sz="2000" i="0" u="none" strike="noStrike" cap="none" normalizeH="0" baseline="0" noProof="0" dirty="0">
                <a:ln>
                  <a:noFill/>
                </a:ln>
                <a:solidFill>
                  <a:schemeClr val="tx1"/>
                </a:solidFill>
                <a:effectLst/>
                <a:latin typeface="Arial" panose="020B0604020202020204" pitchFamily="34" charset="0"/>
              </a:rPr>
              <a:t>Sürekli bir değişkenin tüm değerlerini artan sıraya göre sıralayın. </a:t>
            </a:r>
          </a:p>
          <a:p>
            <a:pPr>
              <a:spcBef>
                <a:spcPct val="0"/>
              </a:spcBef>
              <a:buClrTx/>
              <a:buSzTx/>
            </a:pPr>
            <a:r>
              <a:rPr kumimoji="0" lang="tr-TR" sz="2000" i="0" u="none" strike="noStrike" cap="none" normalizeH="0" baseline="0" noProof="0" dirty="0">
                <a:ln>
                  <a:noFill/>
                </a:ln>
                <a:solidFill>
                  <a:schemeClr val="tx1"/>
                </a:solidFill>
                <a:effectLst/>
                <a:latin typeface="Arial" panose="020B0604020202020204" pitchFamily="34" charset="0"/>
              </a:rPr>
              <a:t>Olası bir eşik değeri, iki bitişik değer arasındaki bir noktadır.</a:t>
            </a:r>
          </a:p>
          <a:p>
            <a:pPr>
              <a:spcBef>
                <a:spcPct val="0"/>
              </a:spcBef>
              <a:buClrTx/>
              <a:buSzTx/>
            </a:pPr>
            <a:r>
              <a:rPr kumimoji="0" lang="tr-TR" sz="2000" i="0" u="none" strike="noStrike" cap="none" normalizeH="0" baseline="0" noProof="0" dirty="0">
                <a:ln>
                  <a:noFill/>
                </a:ln>
                <a:solidFill>
                  <a:schemeClr val="tx1"/>
                </a:solidFill>
                <a:effectLst/>
                <a:latin typeface="Arial" panose="020B0604020202020204" pitchFamily="34" charset="0"/>
              </a:rPr>
              <a:t>Tüm olası eşik değerlerini deneyin ve bilgi kazancını (veya kazanç oranını) maksimize eden eşik değerini seçin.</a:t>
            </a:r>
          </a:p>
          <a:p>
            <a:pPr marL="0" indent="0" eaLnBrk="1" hangingPunct="1">
              <a:buNone/>
            </a:pPr>
            <a:endParaRPr lang="tr-TR" sz="2000" noProof="0" dirty="0"/>
          </a:p>
        </p:txBody>
      </p:sp>
    </p:spTree>
    <p:extLst>
      <p:ext uri="{BB962C8B-B14F-4D97-AF65-F5344CB8AC3E}">
        <p14:creationId xmlns:p14="http://schemas.microsoft.com/office/powerpoint/2010/main" val="4229367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657FE-149B-7570-AC10-90DDEB68AFB8}"/>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B56A45C6-4D5E-34B8-9E30-8CEC955E85DC}"/>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32EFDC9D-E55F-C953-A132-FE00C435E139}"/>
              </a:ext>
            </a:extLst>
          </p:cNvPr>
          <p:cNvSpPr>
            <a:spLocks noGrp="1"/>
          </p:cNvSpPr>
          <p:nvPr>
            <p:ph type="sldNum" sz="quarter" idx="12"/>
          </p:nvPr>
        </p:nvSpPr>
        <p:spPr/>
        <p:txBody>
          <a:bodyPr/>
          <a:lstStyle/>
          <a:p>
            <a:pPr>
              <a:defRPr/>
            </a:pPr>
            <a:fld id="{923A4B4C-EA90-1746-BB3E-09C631C8942B}" type="slidenum">
              <a:rPr lang="tr-TR" noProof="0" smtClean="0"/>
              <a:pPr>
                <a:defRPr/>
              </a:pPr>
              <a:t>19</a:t>
            </a:fld>
            <a:endParaRPr lang="tr-TR" noProof="0" dirty="0"/>
          </a:p>
        </p:txBody>
      </p:sp>
      <p:sp>
        <p:nvSpPr>
          <p:cNvPr id="6" name="AutoShape 2">
            <a:extLst>
              <a:ext uri="{FF2B5EF4-FFF2-40B4-BE49-F238E27FC236}">
                <a16:creationId xmlns:a16="http://schemas.microsoft.com/office/drawing/2014/main" id="{05C092D3-0779-D268-A696-6481C1C7087E}"/>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sp>
        <p:nvSpPr>
          <p:cNvPr id="3" name="Rectangle 3">
            <a:extLst>
              <a:ext uri="{FF2B5EF4-FFF2-40B4-BE49-F238E27FC236}">
                <a16:creationId xmlns:a16="http://schemas.microsoft.com/office/drawing/2014/main" id="{4063DAA7-C460-2EA5-A278-6B80F1EBD3E8}"/>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Öznitelik Seçiminin Arka Planı - Sürekli</a:t>
            </a:r>
          </a:p>
          <a:p>
            <a:pPr marL="0" indent="0" eaLnBrk="1" hangingPunct="1">
              <a:buNone/>
            </a:pPr>
            <a:endParaRPr lang="tr-TR" sz="2000" noProof="0" dirty="0"/>
          </a:p>
        </p:txBody>
      </p:sp>
      <p:pic>
        <p:nvPicPr>
          <p:cNvPr id="2" name="Picture 4">
            <a:extLst>
              <a:ext uri="{FF2B5EF4-FFF2-40B4-BE49-F238E27FC236}">
                <a16:creationId xmlns:a16="http://schemas.microsoft.com/office/drawing/2014/main" id="{BA5E7639-D08A-4CA2-B052-8A01B62A7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808" y="3236232"/>
            <a:ext cx="5976664" cy="253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5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6E8C8-3273-D34D-CC0B-10B691582823}"/>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755B8C-AFC4-0DCB-A059-A7FF5CE272C2}"/>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6A2C5BEC-4B26-9A80-A745-4D0291F4CDA3}"/>
              </a:ext>
            </a:extLst>
          </p:cNvPr>
          <p:cNvSpPr>
            <a:spLocks noGrp="1"/>
          </p:cNvSpPr>
          <p:nvPr>
            <p:ph type="sldNum" sz="quarter" idx="12"/>
          </p:nvPr>
        </p:nvSpPr>
        <p:spPr/>
        <p:txBody>
          <a:bodyPr/>
          <a:lstStyle/>
          <a:p>
            <a:pPr>
              <a:defRPr/>
            </a:pPr>
            <a:fld id="{923A4B4C-EA90-1746-BB3E-09C631C8942B}" type="slidenum">
              <a:rPr lang="tr-TR" noProof="0" smtClean="0"/>
              <a:pPr>
                <a:defRPr/>
              </a:pPr>
              <a:t>2</a:t>
            </a:fld>
            <a:endParaRPr lang="tr-TR" noProof="0" dirty="0"/>
          </a:p>
        </p:txBody>
      </p:sp>
      <p:sp>
        <p:nvSpPr>
          <p:cNvPr id="7" name="AutoShape 2">
            <a:extLst>
              <a:ext uri="{FF2B5EF4-FFF2-40B4-BE49-F238E27FC236}">
                <a16:creationId xmlns:a16="http://schemas.microsoft.com/office/drawing/2014/main" id="{AA3F14D8-D46C-0B1A-48BD-E9C2F975B152}"/>
              </a:ext>
            </a:extLst>
          </p:cNvPr>
          <p:cNvSpPr>
            <a:spLocks noGrp="1" noChangeArrowheads="1"/>
          </p:cNvSpPr>
          <p:nvPr>
            <p:ph type="title"/>
          </p:nvPr>
        </p:nvSpPr>
        <p:spPr>
          <a:xfrm>
            <a:off x="762000" y="762000"/>
            <a:ext cx="7924800" cy="1143000"/>
          </a:xfrm>
        </p:spPr>
        <p:txBody>
          <a:bodyPr/>
          <a:lstStyle/>
          <a:p>
            <a:pPr eaLnBrk="1" hangingPunct="1"/>
            <a:r>
              <a:rPr lang="tr-TR" sz="3200" noProof="0" dirty="0"/>
              <a:t>Giriş</a:t>
            </a:r>
          </a:p>
        </p:txBody>
      </p:sp>
      <p:sp>
        <p:nvSpPr>
          <p:cNvPr id="9" name="Rectangle 3">
            <a:extLst>
              <a:ext uri="{FF2B5EF4-FFF2-40B4-BE49-F238E27FC236}">
                <a16:creationId xmlns:a16="http://schemas.microsoft.com/office/drawing/2014/main" id="{3BDECDE7-3AD9-03A1-3E68-5BFC1A7D9C79}"/>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sz="1800" noProof="0" dirty="0"/>
              <a:t>Veriyi özelliklerine göre dallara ayırarak hiyerarşik sınıflandırma veya regresyon yapan denetimli makine öğrenmesi modelidir.</a:t>
            </a:r>
          </a:p>
          <a:p>
            <a:pPr marL="0" indent="0" eaLnBrk="1" hangingPunct="1">
              <a:buNone/>
            </a:pPr>
            <a:endParaRPr lang="tr-TR" sz="1400" b="1" noProof="0" dirty="0"/>
          </a:p>
          <a:p>
            <a:pPr marL="0" indent="0" eaLnBrk="1" hangingPunct="1">
              <a:buNone/>
            </a:pPr>
            <a:r>
              <a:rPr lang="tr-TR" b="1" noProof="0" dirty="0"/>
              <a:t>Neden bu metodu seçtiniz?</a:t>
            </a:r>
          </a:p>
          <a:p>
            <a:pPr eaLnBrk="1" hangingPunct="1"/>
            <a:endParaRPr lang="tr-TR" sz="1800" noProof="0" dirty="0"/>
          </a:p>
          <a:p>
            <a:pPr eaLnBrk="1" hangingPunct="1"/>
            <a:r>
              <a:rPr lang="tr-TR" sz="2000" noProof="0" dirty="0"/>
              <a:t>Teorik yapısı</a:t>
            </a:r>
          </a:p>
          <a:p>
            <a:pPr eaLnBrk="1" hangingPunct="1"/>
            <a:r>
              <a:rPr lang="tr-TR" sz="2000" noProof="0" dirty="0"/>
              <a:t>Geniş Kullanım Alanı</a:t>
            </a:r>
          </a:p>
          <a:p>
            <a:pPr eaLnBrk="1" hangingPunct="1"/>
            <a:r>
              <a:rPr lang="tr-TR" sz="2000" noProof="0" dirty="0"/>
              <a:t>Tarihsel Gelişimi</a:t>
            </a:r>
          </a:p>
          <a:p>
            <a:pPr eaLnBrk="1" hangingPunct="1"/>
            <a:endParaRPr lang="tr-TR" sz="2000" noProof="0" dirty="0"/>
          </a:p>
          <a:p>
            <a:pPr marL="0" indent="0" eaLnBrk="1" hangingPunct="1">
              <a:buNone/>
            </a:pPr>
            <a:r>
              <a:rPr lang="tr-TR" sz="2000" noProof="0" dirty="0"/>
              <a:t>Karar Ağacı -&gt; Sınıflandırma Problemleri</a:t>
            </a:r>
          </a:p>
          <a:p>
            <a:pPr marL="0" indent="0" eaLnBrk="1" hangingPunct="1">
              <a:buNone/>
            </a:pPr>
            <a:r>
              <a:rPr lang="tr-TR" sz="2000" noProof="0" dirty="0"/>
              <a:t>Regresyon Ağacı -&gt; Regresyon Problemleri</a:t>
            </a:r>
          </a:p>
        </p:txBody>
      </p:sp>
    </p:spTree>
    <p:extLst>
      <p:ext uri="{BB962C8B-B14F-4D97-AF65-F5344CB8AC3E}">
        <p14:creationId xmlns:p14="http://schemas.microsoft.com/office/powerpoint/2010/main" val="1136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E0C0D-FCA0-9F8B-3CAE-60880FB6BBB2}"/>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AA3D6938-ED13-F34B-442C-A67489F1D880}"/>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F1EE6816-7882-EBA8-4AB8-CDBC2C03ACC5}"/>
              </a:ext>
            </a:extLst>
          </p:cNvPr>
          <p:cNvSpPr>
            <a:spLocks noGrp="1"/>
          </p:cNvSpPr>
          <p:nvPr>
            <p:ph type="sldNum" sz="quarter" idx="12"/>
          </p:nvPr>
        </p:nvSpPr>
        <p:spPr/>
        <p:txBody>
          <a:bodyPr/>
          <a:lstStyle/>
          <a:p>
            <a:pPr>
              <a:defRPr/>
            </a:pPr>
            <a:fld id="{923A4B4C-EA90-1746-BB3E-09C631C8942B}" type="slidenum">
              <a:rPr lang="tr-TR" noProof="0" smtClean="0"/>
              <a:pPr>
                <a:defRPr/>
              </a:pPr>
              <a:t>20</a:t>
            </a:fld>
            <a:endParaRPr lang="tr-TR" noProof="0" dirty="0"/>
          </a:p>
        </p:txBody>
      </p:sp>
      <p:sp>
        <p:nvSpPr>
          <p:cNvPr id="6" name="AutoShape 2">
            <a:extLst>
              <a:ext uri="{FF2B5EF4-FFF2-40B4-BE49-F238E27FC236}">
                <a16:creationId xmlns:a16="http://schemas.microsoft.com/office/drawing/2014/main" id="{16C36518-E73A-2EDB-470B-723221AF4197}"/>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sp>
        <p:nvSpPr>
          <p:cNvPr id="3" name="Rectangle 3">
            <a:extLst>
              <a:ext uri="{FF2B5EF4-FFF2-40B4-BE49-F238E27FC236}">
                <a16:creationId xmlns:a16="http://schemas.microsoft.com/office/drawing/2014/main" id="{EE2BB4C3-FA30-4677-4D64-42FB8F5B51F3}"/>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latin typeface="+mj-lt"/>
              </a:rPr>
              <a:t>Budama</a:t>
            </a:r>
          </a:p>
          <a:p>
            <a:pPr marL="0" indent="0" eaLnBrk="1" hangingPunct="1">
              <a:buNone/>
            </a:pPr>
            <a:r>
              <a:rPr lang="tr-TR" sz="2000" noProof="0" dirty="0">
                <a:latin typeface="+mj-lt"/>
              </a:rPr>
              <a:t>Metodun dezavantajlarından biri olan aşırı öğrenmeyi önlemek için budama yapılır. İki yöntem bulunmaktadır.</a:t>
            </a:r>
          </a:p>
          <a:p>
            <a:pPr marL="0" indent="0" eaLnBrk="1" hangingPunct="1">
              <a:buNone/>
            </a:pPr>
            <a:endParaRPr lang="tr-TR" sz="2000" noProof="0" dirty="0">
              <a:latin typeface="+mj-lt"/>
            </a:endParaRPr>
          </a:p>
          <a:p>
            <a:pPr eaLnBrk="1" hangingPunct="1"/>
            <a:r>
              <a:rPr lang="tr-TR" sz="2000" noProof="0" dirty="0">
                <a:latin typeface="+mj-lt"/>
              </a:rPr>
              <a:t>Ön Budama: Ağacın oluşturulmasını erken durdurmadır.</a:t>
            </a:r>
          </a:p>
          <a:p>
            <a:pPr marL="0" indent="0" eaLnBrk="1" hangingPunct="1">
              <a:buNone/>
            </a:pPr>
            <a:endParaRPr lang="tr-TR" sz="2000" noProof="0" dirty="0">
              <a:latin typeface="+mj-lt"/>
            </a:endParaRPr>
          </a:p>
          <a:p>
            <a:pPr eaLnBrk="1" hangingPunct="1"/>
            <a:r>
              <a:rPr lang="tr-TR" sz="2000" noProof="0" dirty="0">
                <a:latin typeface="+mj-lt"/>
              </a:rPr>
              <a:t>Sonradan Budama: Tamamen büyütülmüş ağaçtan gereksiz dalların kaldırılmasıdır. Daha yaygın olarak kullanılmaktadır. Doğrulama seti budama işlemi için kullanılabilir.</a:t>
            </a:r>
          </a:p>
        </p:txBody>
      </p:sp>
    </p:spTree>
    <p:extLst>
      <p:ext uri="{BB962C8B-B14F-4D97-AF65-F5344CB8AC3E}">
        <p14:creationId xmlns:p14="http://schemas.microsoft.com/office/powerpoint/2010/main" val="2263745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E2059-DA83-1CE9-341A-99BA06D52BC2}"/>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400FFB-3ABA-7FA1-014A-4B75A762581D}"/>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BC0D4839-2119-3D00-7E6D-BFC2A39D74F9}"/>
              </a:ext>
            </a:extLst>
          </p:cNvPr>
          <p:cNvSpPr>
            <a:spLocks noGrp="1"/>
          </p:cNvSpPr>
          <p:nvPr>
            <p:ph type="sldNum" sz="quarter" idx="12"/>
          </p:nvPr>
        </p:nvSpPr>
        <p:spPr/>
        <p:txBody>
          <a:bodyPr/>
          <a:lstStyle/>
          <a:p>
            <a:pPr>
              <a:defRPr/>
            </a:pPr>
            <a:fld id="{923A4B4C-EA90-1746-BB3E-09C631C8942B}" type="slidenum">
              <a:rPr lang="tr-TR" noProof="0" smtClean="0"/>
              <a:pPr>
                <a:defRPr/>
              </a:pPr>
              <a:t>21</a:t>
            </a:fld>
            <a:endParaRPr lang="tr-TR" noProof="0" dirty="0"/>
          </a:p>
        </p:txBody>
      </p:sp>
      <p:sp>
        <p:nvSpPr>
          <p:cNvPr id="9" name="Rectangle 3">
            <a:extLst>
              <a:ext uri="{FF2B5EF4-FFF2-40B4-BE49-F238E27FC236}">
                <a16:creationId xmlns:a16="http://schemas.microsoft.com/office/drawing/2014/main" id="{DCA59B56-856C-0C74-2B5B-10F5A4BDB3AC}"/>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Regresyon Ağaçları</a:t>
            </a:r>
          </a:p>
          <a:p>
            <a:pPr marL="0" indent="0" eaLnBrk="1" hangingPunct="1">
              <a:buNone/>
            </a:pPr>
            <a:endParaRPr lang="tr-TR" sz="2000" b="1" noProof="0" dirty="0"/>
          </a:p>
          <a:p>
            <a:pPr eaLnBrk="1" hangingPunct="1"/>
            <a:r>
              <a:rPr lang="tr-TR" sz="2000" noProof="0" dirty="0"/>
              <a:t>Yapraklarında sınıf yerine sayısal değerler vardır. Yaprağın değeri o yapraktaki noktaların ortalamasıdır. </a:t>
            </a:r>
          </a:p>
          <a:p>
            <a:pPr marL="0" indent="0" eaLnBrk="1" hangingPunct="1">
              <a:buNone/>
            </a:pPr>
            <a:endParaRPr lang="tr-TR" sz="2000" noProof="0" dirty="0"/>
          </a:p>
          <a:p>
            <a:pPr eaLnBrk="1" hangingPunct="1"/>
            <a:r>
              <a:rPr lang="tr-TR" sz="2000" noProof="0" dirty="0"/>
              <a:t>Ayrım yaprak içerisindeki varyans ve çocukların ortalama varyansı en az olacak şekilde yapılır.</a:t>
            </a:r>
          </a:p>
          <a:p>
            <a:pPr marL="0" indent="0" eaLnBrk="1" hangingPunct="1">
              <a:buNone/>
            </a:pPr>
            <a:endParaRPr lang="tr-TR" sz="2000" noProof="0" dirty="0"/>
          </a:p>
          <a:p>
            <a:pPr eaLnBrk="1" hangingPunct="1"/>
            <a:r>
              <a:rPr lang="tr-TR" sz="2000" noProof="0" dirty="0"/>
              <a:t>Öznitelik seçimi ID3 algoritmasında standart sapması en yüksek olan özelliklerin seçilmesi ile yapılır.</a:t>
            </a:r>
          </a:p>
        </p:txBody>
      </p:sp>
      <p:sp>
        <p:nvSpPr>
          <p:cNvPr id="6" name="AutoShape 2">
            <a:extLst>
              <a:ext uri="{FF2B5EF4-FFF2-40B4-BE49-F238E27FC236}">
                <a16:creationId xmlns:a16="http://schemas.microsoft.com/office/drawing/2014/main" id="{EC5BB710-1847-2D77-DB95-CD13F10BA3BA}"/>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spTree>
    <p:extLst>
      <p:ext uri="{BB962C8B-B14F-4D97-AF65-F5344CB8AC3E}">
        <p14:creationId xmlns:p14="http://schemas.microsoft.com/office/powerpoint/2010/main" val="4100660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61975-86D8-53E3-79D9-F59C667F0C54}"/>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4D5AAD-78AC-454D-30CE-B4920F661C42}"/>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F17D2E19-59AE-8D6F-F044-45779047FF45}"/>
              </a:ext>
            </a:extLst>
          </p:cNvPr>
          <p:cNvSpPr>
            <a:spLocks noGrp="1"/>
          </p:cNvSpPr>
          <p:nvPr>
            <p:ph type="sldNum" sz="quarter" idx="12"/>
          </p:nvPr>
        </p:nvSpPr>
        <p:spPr/>
        <p:txBody>
          <a:bodyPr/>
          <a:lstStyle/>
          <a:p>
            <a:pPr>
              <a:defRPr/>
            </a:pPr>
            <a:fld id="{923A4B4C-EA90-1746-BB3E-09C631C8942B}" type="slidenum">
              <a:rPr lang="tr-TR" noProof="0" smtClean="0"/>
              <a:pPr>
                <a:defRPr/>
              </a:pPr>
              <a:t>22</a:t>
            </a:fld>
            <a:endParaRPr lang="tr-TR" noProof="0" dirty="0"/>
          </a:p>
        </p:txBody>
      </p:sp>
      <p:sp>
        <p:nvSpPr>
          <p:cNvPr id="6" name="AutoShape 2">
            <a:extLst>
              <a:ext uri="{FF2B5EF4-FFF2-40B4-BE49-F238E27FC236}">
                <a16:creationId xmlns:a16="http://schemas.microsoft.com/office/drawing/2014/main" id="{D1968976-AF15-CACA-3D50-1B0261500ECD}"/>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pic>
        <p:nvPicPr>
          <p:cNvPr id="10" name="Picture 9">
            <a:extLst>
              <a:ext uri="{FF2B5EF4-FFF2-40B4-BE49-F238E27FC236}">
                <a16:creationId xmlns:a16="http://schemas.microsoft.com/office/drawing/2014/main" id="{365EADCE-938E-5C83-ABE0-D1936FDD7E50}"/>
              </a:ext>
            </a:extLst>
          </p:cNvPr>
          <p:cNvPicPr>
            <a:picLocks noChangeAspect="1"/>
          </p:cNvPicPr>
          <p:nvPr/>
        </p:nvPicPr>
        <p:blipFill>
          <a:blip r:embed="rId2"/>
          <a:stretch>
            <a:fillRect/>
          </a:stretch>
        </p:blipFill>
        <p:spPr>
          <a:xfrm>
            <a:off x="1660698" y="2564904"/>
            <a:ext cx="6127403" cy="3391036"/>
          </a:xfrm>
          <a:prstGeom prst="rect">
            <a:avLst/>
          </a:prstGeom>
        </p:spPr>
      </p:pic>
    </p:spTree>
    <p:extLst>
      <p:ext uri="{BB962C8B-B14F-4D97-AF65-F5344CB8AC3E}">
        <p14:creationId xmlns:p14="http://schemas.microsoft.com/office/powerpoint/2010/main" val="3690510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612DA-CCD4-E2A0-D5B9-E3CC613071A4}"/>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90173B-50DF-403B-8F9B-52D402A05C97}"/>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461A00F9-35BA-6FF0-3F26-4FCF7033FCB5}"/>
              </a:ext>
            </a:extLst>
          </p:cNvPr>
          <p:cNvSpPr>
            <a:spLocks noGrp="1"/>
          </p:cNvSpPr>
          <p:nvPr>
            <p:ph type="sldNum" sz="quarter" idx="12"/>
          </p:nvPr>
        </p:nvSpPr>
        <p:spPr/>
        <p:txBody>
          <a:bodyPr/>
          <a:lstStyle/>
          <a:p>
            <a:pPr>
              <a:defRPr/>
            </a:pPr>
            <a:fld id="{923A4B4C-EA90-1746-BB3E-09C631C8942B}" type="slidenum">
              <a:rPr lang="tr-TR" noProof="0" smtClean="0"/>
              <a:pPr>
                <a:defRPr/>
              </a:pPr>
              <a:t>23</a:t>
            </a:fld>
            <a:endParaRPr lang="tr-TR" noProof="0" dirty="0"/>
          </a:p>
        </p:txBody>
      </p:sp>
      <p:sp>
        <p:nvSpPr>
          <p:cNvPr id="6" name="AutoShape 2">
            <a:extLst>
              <a:ext uri="{FF2B5EF4-FFF2-40B4-BE49-F238E27FC236}">
                <a16:creationId xmlns:a16="http://schemas.microsoft.com/office/drawing/2014/main" id="{26484715-2C7C-74F0-925A-0B9EAF7AE9F9}"/>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sp>
        <p:nvSpPr>
          <p:cNvPr id="2" name="Rectangle 3">
            <a:extLst>
              <a:ext uri="{FF2B5EF4-FFF2-40B4-BE49-F238E27FC236}">
                <a16:creationId xmlns:a16="http://schemas.microsoft.com/office/drawing/2014/main" id="{45D280E2-2333-31FC-4110-EC8BC3EBEAA8}"/>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Regresyon Ağaçları – Durma Kriteri</a:t>
            </a:r>
          </a:p>
          <a:p>
            <a:pPr marL="0" indent="0" eaLnBrk="1" hangingPunct="1">
              <a:buNone/>
            </a:pPr>
            <a:endParaRPr lang="tr-TR" sz="2000" b="1" noProof="0" dirty="0"/>
          </a:p>
          <a:p>
            <a:pPr eaLnBrk="1" hangingPunct="1"/>
            <a:r>
              <a:rPr lang="tr-TR" sz="2000" noProof="0" dirty="0"/>
              <a:t>Oluşturulan yapraktaki varyans ortalaması belli bir eşik değerinin altına inerse dur.</a:t>
            </a:r>
          </a:p>
          <a:p>
            <a:pPr marL="0" indent="0" eaLnBrk="1" hangingPunct="1">
              <a:buNone/>
            </a:pPr>
            <a:endParaRPr lang="tr-TR" sz="2000" noProof="0" dirty="0"/>
          </a:p>
          <a:p>
            <a:pPr eaLnBrk="1" hangingPunct="1"/>
            <a:r>
              <a:rPr lang="tr-TR" sz="2000" noProof="0" dirty="0"/>
              <a:t>Yapraktaki veri sayısı belli bir değerin altına inerse dur.</a:t>
            </a:r>
          </a:p>
          <a:p>
            <a:pPr marL="0" indent="0" eaLnBrk="1" hangingPunct="1">
              <a:buNone/>
            </a:pPr>
            <a:endParaRPr lang="tr-TR" sz="2000" noProof="0" dirty="0"/>
          </a:p>
          <a:p>
            <a:pPr marL="0" indent="0" eaLnBrk="1" hangingPunct="1">
              <a:buNone/>
            </a:pPr>
            <a:endParaRPr lang="tr-TR" sz="2000" noProof="0" dirty="0"/>
          </a:p>
          <a:p>
            <a:pPr marL="0" indent="0" algn="ctr" eaLnBrk="1" hangingPunct="1">
              <a:buNone/>
            </a:pPr>
            <a:r>
              <a:rPr lang="tr-TR" sz="2000" noProof="0" dirty="0"/>
              <a:t>Durduktan sonra o yapraktaki y değerlerinin ortalamasını yaprağa yazılır.</a:t>
            </a:r>
          </a:p>
          <a:p>
            <a:pPr marL="0" indent="0" eaLnBrk="1" hangingPunct="1">
              <a:buNone/>
            </a:pPr>
            <a:endParaRPr lang="tr-TR" sz="2000" b="1" noProof="0" dirty="0"/>
          </a:p>
        </p:txBody>
      </p:sp>
    </p:spTree>
    <p:extLst>
      <p:ext uri="{BB962C8B-B14F-4D97-AF65-F5344CB8AC3E}">
        <p14:creationId xmlns:p14="http://schemas.microsoft.com/office/powerpoint/2010/main" val="1926219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5B825-706A-B0B5-9B66-EDD79590DAE0}"/>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6CD856F2-0F77-0859-D521-8A8B4037CE10}"/>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FBD1C59E-950A-926C-9C50-2065916C1431}"/>
              </a:ext>
            </a:extLst>
          </p:cNvPr>
          <p:cNvSpPr>
            <a:spLocks noGrp="1"/>
          </p:cNvSpPr>
          <p:nvPr>
            <p:ph type="sldNum" sz="quarter" idx="12"/>
          </p:nvPr>
        </p:nvSpPr>
        <p:spPr/>
        <p:txBody>
          <a:bodyPr/>
          <a:lstStyle/>
          <a:p>
            <a:pPr>
              <a:defRPr/>
            </a:pPr>
            <a:fld id="{923A4B4C-EA90-1746-BB3E-09C631C8942B}" type="slidenum">
              <a:rPr lang="tr-TR" noProof="0" smtClean="0"/>
              <a:pPr>
                <a:defRPr/>
              </a:pPr>
              <a:t>24</a:t>
            </a:fld>
            <a:endParaRPr lang="tr-TR" noProof="0" dirty="0"/>
          </a:p>
        </p:txBody>
      </p:sp>
      <p:sp>
        <p:nvSpPr>
          <p:cNvPr id="6" name="AutoShape 2">
            <a:extLst>
              <a:ext uri="{FF2B5EF4-FFF2-40B4-BE49-F238E27FC236}">
                <a16:creationId xmlns:a16="http://schemas.microsoft.com/office/drawing/2014/main" id="{E250B0A0-CC94-411D-5313-63DC7EAFAD47}"/>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pic>
        <p:nvPicPr>
          <p:cNvPr id="3" name="Picture 2">
            <a:extLst>
              <a:ext uri="{FF2B5EF4-FFF2-40B4-BE49-F238E27FC236}">
                <a16:creationId xmlns:a16="http://schemas.microsoft.com/office/drawing/2014/main" id="{33517535-3CE8-25C7-7950-D2A6695EC1FF}"/>
              </a:ext>
            </a:extLst>
          </p:cNvPr>
          <p:cNvPicPr>
            <a:picLocks noChangeAspect="1"/>
          </p:cNvPicPr>
          <p:nvPr/>
        </p:nvPicPr>
        <p:blipFill>
          <a:blip r:embed="rId2"/>
          <a:stretch>
            <a:fillRect/>
          </a:stretch>
        </p:blipFill>
        <p:spPr>
          <a:xfrm>
            <a:off x="899592" y="2399047"/>
            <a:ext cx="3824722" cy="3542246"/>
          </a:xfrm>
          <a:prstGeom prst="rect">
            <a:avLst/>
          </a:prstGeom>
        </p:spPr>
      </p:pic>
      <p:pic>
        <p:nvPicPr>
          <p:cNvPr id="7" name="Picture 6">
            <a:extLst>
              <a:ext uri="{FF2B5EF4-FFF2-40B4-BE49-F238E27FC236}">
                <a16:creationId xmlns:a16="http://schemas.microsoft.com/office/drawing/2014/main" id="{E1BCB7B1-A293-CE84-B3C3-300292393232}"/>
              </a:ext>
            </a:extLst>
          </p:cNvPr>
          <p:cNvPicPr>
            <a:picLocks noChangeAspect="1"/>
          </p:cNvPicPr>
          <p:nvPr/>
        </p:nvPicPr>
        <p:blipFill>
          <a:blip r:embed="rId3"/>
          <a:stretch>
            <a:fillRect/>
          </a:stretch>
        </p:blipFill>
        <p:spPr>
          <a:xfrm>
            <a:off x="4737175" y="2492896"/>
            <a:ext cx="4287256" cy="3306316"/>
          </a:xfrm>
          <a:prstGeom prst="rect">
            <a:avLst/>
          </a:prstGeom>
        </p:spPr>
      </p:pic>
    </p:spTree>
    <p:extLst>
      <p:ext uri="{BB962C8B-B14F-4D97-AF65-F5344CB8AC3E}">
        <p14:creationId xmlns:p14="http://schemas.microsoft.com/office/powerpoint/2010/main" val="1681486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A461B-C58C-5E05-6211-C48A4A3CD443}"/>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85C871-89ED-74DA-AA1D-58D906ED5C8C}"/>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DCFFBC06-932F-389A-593C-87E5926790B3}"/>
              </a:ext>
            </a:extLst>
          </p:cNvPr>
          <p:cNvSpPr>
            <a:spLocks noGrp="1"/>
          </p:cNvSpPr>
          <p:nvPr>
            <p:ph type="sldNum" sz="quarter" idx="12"/>
          </p:nvPr>
        </p:nvSpPr>
        <p:spPr/>
        <p:txBody>
          <a:bodyPr/>
          <a:lstStyle/>
          <a:p>
            <a:pPr>
              <a:defRPr/>
            </a:pPr>
            <a:fld id="{923A4B4C-EA90-1746-BB3E-09C631C8942B}" type="slidenum">
              <a:rPr lang="tr-TR" noProof="0" smtClean="0"/>
              <a:pPr>
                <a:defRPr/>
              </a:pPr>
              <a:t>25</a:t>
            </a:fld>
            <a:endParaRPr lang="tr-TR" noProof="0" dirty="0"/>
          </a:p>
        </p:txBody>
      </p:sp>
      <p:sp>
        <p:nvSpPr>
          <p:cNvPr id="9" name="Rectangle 3">
            <a:extLst>
              <a:ext uri="{FF2B5EF4-FFF2-40B4-BE49-F238E27FC236}">
                <a16:creationId xmlns:a16="http://schemas.microsoft.com/office/drawing/2014/main" id="{48065F45-232B-1373-4FE3-707772136182}"/>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Uygulanabileceği veriler</a:t>
            </a:r>
          </a:p>
          <a:p>
            <a:pPr marL="0" indent="0" eaLnBrk="1" hangingPunct="1">
              <a:buNone/>
            </a:pPr>
            <a:endParaRPr lang="tr-TR" sz="2000" b="1" noProof="0" dirty="0"/>
          </a:p>
          <a:p>
            <a:pPr eaLnBrk="1" hangingPunct="1"/>
            <a:r>
              <a:rPr lang="tr-TR" sz="2000" noProof="0" dirty="0"/>
              <a:t>Karar ağaçları hem sürekli hem de kategorik verilerde sınıflandırma yapabilmektedir.</a:t>
            </a:r>
          </a:p>
          <a:p>
            <a:pPr eaLnBrk="1" hangingPunct="1"/>
            <a:endParaRPr lang="tr-TR" sz="2000" noProof="0" dirty="0"/>
          </a:p>
          <a:p>
            <a:pPr eaLnBrk="1" hangingPunct="1"/>
            <a:r>
              <a:rPr lang="tr-TR" sz="2000" noProof="0" dirty="0"/>
              <a:t>Regresyon ağaçları sürekli veriler ile çalışabilir. Kategorik veriler sayısal hale getirildikten sonra kullanılabilir. Bağımlı değişken sayısal olmalıdır. </a:t>
            </a:r>
          </a:p>
        </p:txBody>
      </p:sp>
      <p:sp>
        <p:nvSpPr>
          <p:cNvPr id="6" name="AutoShape 2">
            <a:extLst>
              <a:ext uri="{FF2B5EF4-FFF2-40B4-BE49-F238E27FC236}">
                <a16:creationId xmlns:a16="http://schemas.microsoft.com/office/drawing/2014/main" id="{764DA43C-4789-9FE5-D279-AC0299A1333E}"/>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spTree>
    <p:extLst>
      <p:ext uri="{BB962C8B-B14F-4D97-AF65-F5344CB8AC3E}">
        <p14:creationId xmlns:p14="http://schemas.microsoft.com/office/powerpoint/2010/main" val="337612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C6AE6-C219-62ED-EBBA-98054A10C0F2}"/>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7BB6C9C8-E9E2-BCCB-BD60-253168D65D26}"/>
              </a:ext>
            </a:extLst>
          </p:cNvPr>
          <p:cNvSpPr>
            <a:spLocks noGrp="1" noChangeArrowheads="1"/>
          </p:cNvSpPr>
          <p:nvPr>
            <p:ph type="title"/>
          </p:nvPr>
        </p:nvSpPr>
        <p:spPr/>
        <p:txBody>
          <a:bodyPr/>
          <a:lstStyle/>
          <a:p>
            <a:pPr eaLnBrk="1" hangingPunct="1"/>
            <a:r>
              <a:rPr lang="tr-TR" sz="3200" noProof="0" dirty="0"/>
              <a:t>Örnek Uygulama</a:t>
            </a:r>
          </a:p>
        </p:txBody>
      </p:sp>
      <p:sp>
        <p:nvSpPr>
          <p:cNvPr id="6146" name="Rectangle 3">
            <a:extLst>
              <a:ext uri="{FF2B5EF4-FFF2-40B4-BE49-F238E27FC236}">
                <a16:creationId xmlns:a16="http://schemas.microsoft.com/office/drawing/2014/main" id="{FCBB52EA-13C3-A4E3-9A44-E4B089EC8356}"/>
              </a:ext>
            </a:extLst>
          </p:cNvPr>
          <p:cNvSpPr>
            <a:spLocks noGrp="1" noChangeArrowheads="1"/>
          </p:cNvSpPr>
          <p:nvPr>
            <p:ph type="body" idx="1"/>
          </p:nvPr>
        </p:nvSpPr>
        <p:spPr/>
        <p:txBody>
          <a:bodyPr/>
          <a:lstStyle/>
          <a:p>
            <a:pPr marL="0" indent="0" eaLnBrk="1" hangingPunct="1">
              <a:buNone/>
            </a:pPr>
            <a:r>
              <a:rPr lang="tr-TR" b="1" noProof="0" dirty="0"/>
              <a:t>Test Verisi - Ne zaman ve nerede toplanmış?</a:t>
            </a:r>
          </a:p>
          <a:p>
            <a:pPr eaLnBrk="1" hangingPunct="1">
              <a:buFont typeface="Symbol" pitchFamily="2" charset="2"/>
              <a:buChar char=""/>
            </a:pPr>
            <a:endParaRPr lang="tr-TR" sz="2000" noProof="0" dirty="0"/>
          </a:p>
          <a:p>
            <a:pPr marL="0" indent="0" eaLnBrk="1" hangingPunct="1">
              <a:buNone/>
            </a:pPr>
            <a:r>
              <a:rPr lang="tr-TR" sz="2000" noProof="0" dirty="0"/>
              <a:t>Veri seti Kaggle’dan alınmıştır. Sentetik olarak makine öğrenmesi uygulamaları için oluşturulmuştur. 2025 yılında yüklenmiştir.</a:t>
            </a:r>
          </a:p>
          <a:p>
            <a:pPr marL="0" indent="0" eaLnBrk="1" hangingPunct="1">
              <a:buNone/>
            </a:pPr>
            <a:endParaRPr lang="tr-TR" sz="2000" noProof="0" dirty="0"/>
          </a:p>
          <a:p>
            <a:pPr marL="0" indent="0" eaLnBrk="1" hangingPunct="1">
              <a:buNone/>
            </a:pPr>
            <a:r>
              <a:rPr lang="tr-TR" sz="2000" noProof="0" dirty="0"/>
              <a:t>Amaç kredi çekenlerin borçlarını ödeyip ödemediklerini tahmin etmektir. (Sınıflandırma)</a:t>
            </a:r>
          </a:p>
          <a:p>
            <a:pPr marL="0" indent="0" eaLnBrk="1" hangingPunct="1">
              <a:buNone/>
            </a:pPr>
            <a:r>
              <a:rPr lang="tr-TR" sz="2000" noProof="0" dirty="0"/>
              <a:t>Kişinin çektiği kredi miktarını tahmin etmektir. (Regresyon)</a:t>
            </a:r>
          </a:p>
          <a:p>
            <a:pPr marL="0" indent="0" eaLnBrk="1" hangingPunct="1">
              <a:buNone/>
            </a:pPr>
            <a:endParaRPr lang="tr-TR" sz="2000" noProof="0" dirty="0"/>
          </a:p>
          <a:p>
            <a:pPr marL="0" indent="0" eaLnBrk="1" hangingPunct="1">
              <a:buNone/>
            </a:pPr>
            <a:r>
              <a:rPr lang="tr-TR" sz="1400" noProof="0" dirty="0"/>
              <a:t>Veri Seti Linki: </a:t>
            </a:r>
            <a:r>
              <a:rPr lang="tr-TR" sz="1400" noProof="0" dirty="0">
                <a:hlinkClick r:id="rId2"/>
              </a:rPr>
              <a:t>https://www.kaggle.com/datasets/udaymalviya/bank-loan-data</a:t>
            </a:r>
            <a:endParaRPr lang="tr-TR" sz="1400" noProof="0" dirty="0"/>
          </a:p>
          <a:p>
            <a:pPr marL="0" indent="0" eaLnBrk="1" hangingPunct="1">
              <a:buNone/>
            </a:pPr>
            <a:endParaRPr lang="tr-TR" sz="1400" noProof="0" dirty="0"/>
          </a:p>
          <a:p>
            <a:pPr eaLnBrk="1" hangingPunct="1">
              <a:buFont typeface="Symbol" pitchFamily="2" charset="2"/>
              <a:buChar char=""/>
            </a:pPr>
            <a:endParaRPr lang="tr-TR" noProof="0" dirty="0"/>
          </a:p>
        </p:txBody>
      </p:sp>
      <p:sp>
        <p:nvSpPr>
          <p:cNvPr id="6147" name="Slide Number Placeholder 1">
            <a:extLst>
              <a:ext uri="{FF2B5EF4-FFF2-40B4-BE49-F238E27FC236}">
                <a16:creationId xmlns:a16="http://schemas.microsoft.com/office/drawing/2014/main" id="{C30EAB6A-2D85-CD2E-02B2-B72D3AA863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26</a:t>
            </a:fld>
            <a:endParaRPr lang="tr-TR" noProof="0" dirty="0">
              <a:solidFill>
                <a:schemeClr val="bg1"/>
              </a:solidFill>
            </a:endParaRPr>
          </a:p>
        </p:txBody>
      </p:sp>
      <p:sp>
        <p:nvSpPr>
          <p:cNvPr id="3" name="Footer Placeholder 3">
            <a:extLst>
              <a:ext uri="{FF2B5EF4-FFF2-40B4-BE49-F238E27FC236}">
                <a16:creationId xmlns:a16="http://schemas.microsoft.com/office/drawing/2014/main" id="{16A04193-4BCF-7BE5-E1D3-9035E016C9A1}"/>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218509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FD5D7-450A-65E8-68BF-2AEFDC23D363}"/>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905EE5C0-8F98-D7D7-8AB0-7AB0927C1006}"/>
              </a:ext>
            </a:extLst>
          </p:cNvPr>
          <p:cNvSpPr>
            <a:spLocks noGrp="1" noChangeArrowheads="1"/>
          </p:cNvSpPr>
          <p:nvPr>
            <p:ph type="title"/>
          </p:nvPr>
        </p:nvSpPr>
        <p:spPr/>
        <p:txBody>
          <a:bodyPr/>
          <a:lstStyle/>
          <a:p>
            <a:pPr eaLnBrk="1" hangingPunct="1"/>
            <a:r>
              <a:rPr lang="tr-TR" sz="3200" noProof="0" dirty="0"/>
              <a:t>Örnek Uygulama</a:t>
            </a:r>
          </a:p>
        </p:txBody>
      </p:sp>
      <p:sp>
        <p:nvSpPr>
          <p:cNvPr id="6147" name="Slide Number Placeholder 1">
            <a:extLst>
              <a:ext uri="{FF2B5EF4-FFF2-40B4-BE49-F238E27FC236}">
                <a16:creationId xmlns:a16="http://schemas.microsoft.com/office/drawing/2014/main" id="{87479EA6-CB5A-33CC-AF28-E753A7BADA7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27</a:t>
            </a:fld>
            <a:endParaRPr lang="tr-TR" noProof="0" dirty="0">
              <a:solidFill>
                <a:schemeClr val="bg1"/>
              </a:solidFill>
            </a:endParaRPr>
          </a:p>
        </p:txBody>
      </p:sp>
      <p:pic>
        <p:nvPicPr>
          <p:cNvPr id="4" name="Picture 3">
            <a:extLst>
              <a:ext uri="{FF2B5EF4-FFF2-40B4-BE49-F238E27FC236}">
                <a16:creationId xmlns:a16="http://schemas.microsoft.com/office/drawing/2014/main" id="{AA87584D-3852-EC39-86A1-9EE6B8CD60C8}"/>
              </a:ext>
            </a:extLst>
          </p:cNvPr>
          <p:cNvPicPr>
            <a:picLocks noChangeAspect="1"/>
          </p:cNvPicPr>
          <p:nvPr/>
        </p:nvPicPr>
        <p:blipFill>
          <a:blip r:embed="rId2"/>
          <a:stretch>
            <a:fillRect/>
          </a:stretch>
        </p:blipFill>
        <p:spPr>
          <a:xfrm>
            <a:off x="755576" y="980728"/>
            <a:ext cx="8296039" cy="5425405"/>
          </a:xfrm>
          <a:prstGeom prst="rect">
            <a:avLst/>
          </a:prstGeom>
        </p:spPr>
      </p:pic>
      <p:sp>
        <p:nvSpPr>
          <p:cNvPr id="5" name="Footer Placeholder 3">
            <a:extLst>
              <a:ext uri="{FF2B5EF4-FFF2-40B4-BE49-F238E27FC236}">
                <a16:creationId xmlns:a16="http://schemas.microsoft.com/office/drawing/2014/main" id="{C060C3B5-5E37-A700-BC4E-F6E816D11F2B}"/>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3161083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BD90B-3F2C-1EDE-1675-9103B28F6AD1}"/>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E0FBEFC7-C939-D424-7072-92CB91BA6384}"/>
              </a:ext>
            </a:extLst>
          </p:cNvPr>
          <p:cNvSpPr>
            <a:spLocks noGrp="1" noChangeArrowheads="1"/>
          </p:cNvSpPr>
          <p:nvPr>
            <p:ph type="title"/>
          </p:nvPr>
        </p:nvSpPr>
        <p:spPr/>
        <p:txBody>
          <a:bodyPr/>
          <a:lstStyle/>
          <a:p>
            <a:pPr eaLnBrk="1" hangingPunct="1"/>
            <a:r>
              <a:rPr lang="tr-TR" sz="3200" noProof="0" dirty="0"/>
              <a:t>Örnek Uygulama - </a:t>
            </a:r>
            <a:r>
              <a:rPr lang="tr-TR" sz="3200" b="1" noProof="0" dirty="0"/>
              <a:t>EDA</a:t>
            </a:r>
            <a:endParaRPr lang="tr-TR" sz="3200" noProof="0" dirty="0"/>
          </a:p>
        </p:txBody>
      </p:sp>
      <p:sp>
        <p:nvSpPr>
          <p:cNvPr id="6147" name="Slide Number Placeholder 1">
            <a:extLst>
              <a:ext uri="{FF2B5EF4-FFF2-40B4-BE49-F238E27FC236}">
                <a16:creationId xmlns:a16="http://schemas.microsoft.com/office/drawing/2014/main" id="{A386FD5B-E146-6469-F7BC-3879CEF6C64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28</a:t>
            </a:fld>
            <a:endParaRPr lang="tr-TR" noProof="0" dirty="0">
              <a:solidFill>
                <a:schemeClr val="bg1"/>
              </a:solidFill>
            </a:endParaRPr>
          </a:p>
        </p:txBody>
      </p:sp>
      <p:sp>
        <p:nvSpPr>
          <p:cNvPr id="3" name="Footer Placeholder 3">
            <a:extLst>
              <a:ext uri="{FF2B5EF4-FFF2-40B4-BE49-F238E27FC236}">
                <a16:creationId xmlns:a16="http://schemas.microsoft.com/office/drawing/2014/main" id="{0BECBD58-10D1-C904-9568-D362C403F1F3}"/>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pic>
        <p:nvPicPr>
          <p:cNvPr id="21508" name="Picture 4">
            <a:extLst>
              <a:ext uri="{FF2B5EF4-FFF2-40B4-BE49-F238E27FC236}">
                <a16:creationId xmlns:a16="http://schemas.microsoft.com/office/drawing/2014/main" id="{1430ABF6-366E-9BF1-DBAF-D159A62BD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75569"/>
            <a:ext cx="3739480" cy="39101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23498B-9902-A8CA-86EB-C948B827FE3D}"/>
              </a:ext>
            </a:extLst>
          </p:cNvPr>
          <p:cNvSpPr txBox="1"/>
          <p:nvPr/>
        </p:nvSpPr>
        <p:spPr>
          <a:xfrm>
            <a:off x="5148064" y="3140968"/>
            <a:ext cx="3384376" cy="400110"/>
          </a:xfrm>
          <a:prstGeom prst="rect">
            <a:avLst/>
          </a:prstGeom>
          <a:noFill/>
        </p:spPr>
        <p:txBody>
          <a:bodyPr wrap="square" rtlCol="0">
            <a:spAutoFit/>
          </a:bodyPr>
          <a:lstStyle/>
          <a:p>
            <a:r>
              <a:rPr lang="tr-TR" sz="2000" noProof="0" dirty="0"/>
              <a:t>Sınıflar eşit dağılmamıştır</a:t>
            </a:r>
          </a:p>
        </p:txBody>
      </p:sp>
    </p:spTree>
    <p:extLst>
      <p:ext uri="{BB962C8B-B14F-4D97-AF65-F5344CB8AC3E}">
        <p14:creationId xmlns:p14="http://schemas.microsoft.com/office/powerpoint/2010/main" val="2318062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83739-7558-8996-F83D-FA61657B02D4}"/>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1D2EEC9C-B83B-7F7F-B253-0FDA33FCDE07}"/>
              </a:ext>
            </a:extLst>
          </p:cNvPr>
          <p:cNvSpPr>
            <a:spLocks noGrp="1" noChangeArrowheads="1"/>
          </p:cNvSpPr>
          <p:nvPr>
            <p:ph type="title"/>
          </p:nvPr>
        </p:nvSpPr>
        <p:spPr/>
        <p:txBody>
          <a:bodyPr/>
          <a:lstStyle/>
          <a:p>
            <a:pPr eaLnBrk="1" hangingPunct="1"/>
            <a:r>
              <a:rPr lang="tr-TR" sz="3200" noProof="0" dirty="0"/>
              <a:t>Örnek Uygulama - </a:t>
            </a:r>
            <a:r>
              <a:rPr lang="tr-TR" sz="3200" b="1" noProof="0" dirty="0"/>
              <a:t>EDA</a:t>
            </a:r>
            <a:endParaRPr lang="tr-TR" sz="3200" noProof="0" dirty="0"/>
          </a:p>
        </p:txBody>
      </p:sp>
      <p:sp>
        <p:nvSpPr>
          <p:cNvPr id="6147" name="Slide Number Placeholder 1">
            <a:extLst>
              <a:ext uri="{FF2B5EF4-FFF2-40B4-BE49-F238E27FC236}">
                <a16:creationId xmlns:a16="http://schemas.microsoft.com/office/drawing/2014/main" id="{EAE55213-87A4-98A4-D9E9-D3823457104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29</a:t>
            </a:fld>
            <a:endParaRPr lang="tr-TR" noProof="0" dirty="0">
              <a:solidFill>
                <a:schemeClr val="bg1"/>
              </a:solidFill>
            </a:endParaRPr>
          </a:p>
        </p:txBody>
      </p:sp>
      <p:sp>
        <p:nvSpPr>
          <p:cNvPr id="3" name="Footer Placeholder 3">
            <a:extLst>
              <a:ext uri="{FF2B5EF4-FFF2-40B4-BE49-F238E27FC236}">
                <a16:creationId xmlns:a16="http://schemas.microsoft.com/office/drawing/2014/main" id="{D2935063-28B7-A968-A64C-47958CCD56E4}"/>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pic>
        <p:nvPicPr>
          <p:cNvPr id="12290" name="Picture 2">
            <a:extLst>
              <a:ext uri="{FF2B5EF4-FFF2-40B4-BE49-F238E27FC236}">
                <a16:creationId xmlns:a16="http://schemas.microsoft.com/office/drawing/2014/main" id="{127862F1-131B-23D9-A6EE-02C4700E0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399008"/>
            <a:ext cx="8712968" cy="380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56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F15C7-6014-0D61-233F-191D07188B68}"/>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26A15CD7-691B-7D1C-941E-762D2FACB186}"/>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79708219-9ADB-4255-D40F-51794BC94C8D}"/>
              </a:ext>
            </a:extLst>
          </p:cNvPr>
          <p:cNvSpPr>
            <a:spLocks noGrp="1"/>
          </p:cNvSpPr>
          <p:nvPr>
            <p:ph type="sldNum" sz="quarter" idx="12"/>
          </p:nvPr>
        </p:nvSpPr>
        <p:spPr/>
        <p:txBody>
          <a:bodyPr/>
          <a:lstStyle/>
          <a:p>
            <a:pPr>
              <a:defRPr/>
            </a:pPr>
            <a:fld id="{923A4B4C-EA90-1746-BB3E-09C631C8942B}" type="slidenum">
              <a:rPr lang="tr-TR" noProof="0" smtClean="0"/>
              <a:pPr>
                <a:defRPr/>
              </a:pPr>
              <a:t>3</a:t>
            </a:fld>
            <a:endParaRPr lang="tr-TR" noProof="0" dirty="0"/>
          </a:p>
        </p:txBody>
      </p:sp>
      <p:sp>
        <p:nvSpPr>
          <p:cNvPr id="7" name="AutoShape 2">
            <a:extLst>
              <a:ext uri="{FF2B5EF4-FFF2-40B4-BE49-F238E27FC236}">
                <a16:creationId xmlns:a16="http://schemas.microsoft.com/office/drawing/2014/main" id="{93BD1DCB-FCC7-0205-DE65-420372E4B212}"/>
              </a:ext>
            </a:extLst>
          </p:cNvPr>
          <p:cNvSpPr>
            <a:spLocks noGrp="1" noChangeArrowheads="1"/>
          </p:cNvSpPr>
          <p:nvPr>
            <p:ph type="title"/>
          </p:nvPr>
        </p:nvSpPr>
        <p:spPr>
          <a:xfrm>
            <a:off x="762000" y="762000"/>
            <a:ext cx="7924800" cy="1143000"/>
          </a:xfrm>
        </p:spPr>
        <p:txBody>
          <a:bodyPr/>
          <a:lstStyle/>
          <a:p>
            <a:pPr eaLnBrk="1" hangingPunct="1"/>
            <a:r>
              <a:rPr lang="tr-TR" sz="3200" noProof="0" dirty="0"/>
              <a:t>Giriş</a:t>
            </a:r>
          </a:p>
        </p:txBody>
      </p:sp>
      <p:sp>
        <p:nvSpPr>
          <p:cNvPr id="9" name="Rectangle 3">
            <a:extLst>
              <a:ext uri="{FF2B5EF4-FFF2-40B4-BE49-F238E27FC236}">
                <a16:creationId xmlns:a16="http://schemas.microsoft.com/office/drawing/2014/main" id="{6B2C36F4-D934-3240-6809-FB0DEB552398}"/>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Kim bulmuş, neden bulunmuş?</a:t>
            </a:r>
          </a:p>
          <a:p>
            <a:pPr marL="0" indent="0">
              <a:buNone/>
            </a:pPr>
            <a:r>
              <a:rPr lang="tr-TR" sz="1800" noProof="0" dirty="0"/>
              <a:t>Karar ağaçları, 1963 yılında Morgan ve </a:t>
            </a:r>
            <a:r>
              <a:rPr lang="tr-TR" sz="1800" noProof="0" dirty="0" err="1"/>
              <a:t>Sonquist</a:t>
            </a:r>
            <a:r>
              <a:rPr lang="tr-TR" sz="1800" noProof="0" dirty="0"/>
              <a:t> tarafından, sosyal koşulları belirleyen faktörleri analiz etmek amacıyla geliştirilmiştir. Yaş, eğitim, etnik köken ve meslek gibi değişkenlerin gelir üzerindeki etkisini inceleyen araştırmacılar, klasik regresyon modellerinin bu ilişkileri yeterince açıklayamadığını fark etmiştir.</a:t>
            </a:r>
          </a:p>
          <a:p>
            <a:pPr marL="0" indent="0">
              <a:buNone/>
            </a:pPr>
            <a:endParaRPr lang="tr-TR" sz="1800" noProof="0" dirty="0"/>
          </a:p>
          <a:p>
            <a:pPr marL="0" indent="0">
              <a:buNone/>
            </a:pPr>
            <a:r>
              <a:rPr lang="tr-TR" sz="1800" noProof="0" dirty="0"/>
              <a:t>Regresyon ile yalnızca %36’lık bir </a:t>
            </a:r>
            <a:r>
              <a:rPr lang="tr-TR" sz="1800" noProof="0" dirty="0" err="1"/>
              <a:t>açıklayıcılık</a:t>
            </a:r>
            <a:r>
              <a:rPr lang="tr-TR" sz="1800" noProof="0" dirty="0"/>
              <a:t> elde ederken, veriyi 21 gruba ayırarak karar ağaçları yöntemini kullanmış ve bu oranı %67’ye çıkarmışlardır. Bu çalışma, regresyonun karmaşık ilişkileri belirlemedeki yetersizliğini ve karar ağaçlarının veriyi daha etkili şekilde gruplandırarak daha doğru tahminler yapabildiğini göstermiştir.</a:t>
            </a:r>
          </a:p>
          <a:p>
            <a:endParaRPr lang="tr-TR" noProof="0" dirty="0"/>
          </a:p>
        </p:txBody>
      </p:sp>
    </p:spTree>
    <p:extLst>
      <p:ext uri="{BB962C8B-B14F-4D97-AF65-F5344CB8AC3E}">
        <p14:creationId xmlns:p14="http://schemas.microsoft.com/office/powerpoint/2010/main" val="2952813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748AF-8A1C-19B0-27BC-BFB2E81D3363}"/>
            </a:ext>
          </a:extLst>
        </p:cNvPr>
        <p:cNvGrpSpPr/>
        <p:nvPr/>
      </p:nvGrpSpPr>
      <p:grpSpPr>
        <a:xfrm>
          <a:off x="0" y="0"/>
          <a:ext cx="0" cy="0"/>
          <a:chOff x="0" y="0"/>
          <a:chExt cx="0" cy="0"/>
        </a:xfrm>
      </p:grpSpPr>
      <p:sp>
        <p:nvSpPr>
          <p:cNvPr id="6147" name="Slide Number Placeholder 1">
            <a:extLst>
              <a:ext uri="{FF2B5EF4-FFF2-40B4-BE49-F238E27FC236}">
                <a16:creationId xmlns:a16="http://schemas.microsoft.com/office/drawing/2014/main" id="{51C2DD74-EA05-ECB0-845B-DEAECFD5716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30</a:t>
            </a:fld>
            <a:endParaRPr lang="tr-TR" noProof="0" dirty="0">
              <a:solidFill>
                <a:schemeClr val="bg1"/>
              </a:solidFill>
            </a:endParaRPr>
          </a:p>
        </p:txBody>
      </p:sp>
      <p:pic>
        <p:nvPicPr>
          <p:cNvPr id="18436" name="Picture 4">
            <a:extLst>
              <a:ext uri="{FF2B5EF4-FFF2-40B4-BE49-F238E27FC236}">
                <a16:creationId xmlns:a16="http://schemas.microsoft.com/office/drawing/2014/main" id="{CFD75B67-FE8A-5AF5-8C99-319EC5CD0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628" y="696332"/>
            <a:ext cx="6696744" cy="580110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3">
            <a:extLst>
              <a:ext uri="{FF2B5EF4-FFF2-40B4-BE49-F238E27FC236}">
                <a16:creationId xmlns:a16="http://schemas.microsoft.com/office/drawing/2014/main" id="{1B069EDC-E54A-2904-B849-F54355F24A2E}"/>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4173996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A8D40-4091-47CF-698A-F92A8565E69F}"/>
            </a:ext>
          </a:extLst>
        </p:cNvPr>
        <p:cNvGrpSpPr/>
        <p:nvPr/>
      </p:nvGrpSpPr>
      <p:grpSpPr>
        <a:xfrm>
          <a:off x="0" y="0"/>
          <a:ext cx="0" cy="0"/>
          <a:chOff x="0" y="0"/>
          <a:chExt cx="0" cy="0"/>
        </a:xfrm>
      </p:grpSpPr>
      <p:sp>
        <p:nvSpPr>
          <p:cNvPr id="6147" name="Slide Number Placeholder 1">
            <a:extLst>
              <a:ext uri="{FF2B5EF4-FFF2-40B4-BE49-F238E27FC236}">
                <a16:creationId xmlns:a16="http://schemas.microsoft.com/office/drawing/2014/main" id="{1710697F-57FD-AA6E-1794-F31ADECFE2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31</a:t>
            </a:fld>
            <a:endParaRPr lang="tr-TR" noProof="0" dirty="0">
              <a:solidFill>
                <a:schemeClr val="bg1"/>
              </a:solidFill>
            </a:endParaRPr>
          </a:p>
        </p:txBody>
      </p:sp>
      <p:sp>
        <p:nvSpPr>
          <p:cNvPr id="3" name="Footer Placeholder 3">
            <a:extLst>
              <a:ext uri="{FF2B5EF4-FFF2-40B4-BE49-F238E27FC236}">
                <a16:creationId xmlns:a16="http://schemas.microsoft.com/office/drawing/2014/main" id="{6F10E8B3-0245-AC1C-970D-80888E4793EA}"/>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pic>
        <p:nvPicPr>
          <p:cNvPr id="25602" name="Picture 2">
            <a:extLst>
              <a:ext uri="{FF2B5EF4-FFF2-40B4-BE49-F238E27FC236}">
                <a16:creationId xmlns:a16="http://schemas.microsoft.com/office/drawing/2014/main" id="{87DCAA0A-AA91-C6DC-F9FC-124150242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658" y="372590"/>
            <a:ext cx="6156684" cy="6112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61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29807-F966-CC11-8066-94CCDFDBFE69}"/>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F5C08457-1F7C-3DF4-9CC4-A7D636D91145}"/>
              </a:ext>
            </a:extLst>
          </p:cNvPr>
          <p:cNvSpPr>
            <a:spLocks noGrp="1" noChangeArrowheads="1"/>
          </p:cNvSpPr>
          <p:nvPr>
            <p:ph type="title"/>
          </p:nvPr>
        </p:nvSpPr>
        <p:spPr/>
        <p:txBody>
          <a:bodyPr/>
          <a:lstStyle/>
          <a:p>
            <a:pPr eaLnBrk="1" hangingPunct="1"/>
            <a:r>
              <a:rPr lang="tr-TR" sz="3200" noProof="0" dirty="0"/>
              <a:t>Örnek Uygulama - </a:t>
            </a:r>
            <a:r>
              <a:rPr lang="tr-TR" sz="3200" b="1" noProof="0" dirty="0"/>
              <a:t>EDA</a:t>
            </a:r>
            <a:endParaRPr lang="tr-TR" sz="3200" noProof="0" dirty="0"/>
          </a:p>
        </p:txBody>
      </p:sp>
      <p:sp>
        <p:nvSpPr>
          <p:cNvPr id="6146" name="Rectangle 3">
            <a:extLst>
              <a:ext uri="{FF2B5EF4-FFF2-40B4-BE49-F238E27FC236}">
                <a16:creationId xmlns:a16="http://schemas.microsoft.com/office/drawing/2014/main" id="{DFFEE5B1-D0D0-8FCF-5D7C-74BC22256BE5}"/>
              </a:ext>
            </a:extLst>
          </p:cNvPr>
          <p:cNvSpPr>
            <a:spLocks noGrp="1" noChangeArrowheads="1"/>
          </p:cNvSpPr>
          <p:nvPr>
            <p:ph type="body" idx="1"/>
          </p:nvPr>
        </p:nvSpPr>
        <p:spPr>
          <a:xfrm>
            <a:off x="922338" y="2815927"/>
            <a:ext cx="7693025" cy="3724275"/>
          </a:xfrm>
        </p:spPr>
        <p:txBody>
          <a:bodyPr/>
          <a:lstStyle/>
          <a:p>
            <a:pPr marL="0" indent="0" eaLnBrk="1" hangingPunct="1">
              <a:buNone/>
            </a:pPr>
            <a:endParaRPr lang="tr-TR" noProof="0" dirty="0"/>
          </a:p>
        </p:txBody>
      </p:sp>
      <p:sp>
        <p:nvSpPr>
          <p:cNvPr id="6147" name="Slide Number Placeholder 1">
            <a:extLst>
              <a:ext uri="{FF2B5EF4-FFF2-40B4-BE49-F238E27FC236}">
                <a16:creationId xmlns:a16="http://schemas.microsoft.com/office/drawing/2014/main" id="{03F689EE-9FC5-EBD9-3783-D6121652FB8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32</a:t>
            </a:fld>
            <a:endParaRPr lang="tr-TR" noProof="0" dirty="0">
              <a:solidFill>
                <a:schemeClr val="bg1"/>
              </a:solidFill>
            </a:endParaRPr>
          </a:p>
        </p:txBody>
      </p:sp>
      <p:sp>
        <p:nvSpPr>
          <p:cNvPr id="3" name="Footer Placeholder 3">
            <a:extLst>
              <a:ext uri="{FF2B5EF4-FFF2-40B4-BE49-F238E27FC236}">
                <a16:creationId xmlns:a16="http://schemas.microsoft.com/office/drawing/2014/main" id="{FC44AC3D-383C-4DB3-6850-52BFAC3B30CD}"/>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pic>
        <p:nvPicPr>
          <p:cNvPr id="19458" name="Picture 2">
            <a:extLst>
              <a:ext uri="{FF2B5EF4-FFF2-40B4-BE49-F238E27FC236}">
                <a16:creationId xmlns:a16="http://schemas.microsoft.com/office/drawing/2014/main" id="{62630A65-86BF-B1CC-C869-37308C70A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93" y="2398432"/>
            <a:ext cx="8994477"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25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3771A-81F9-7E5B-E526-E47AE2F8D95D}"/>
            </a:ext>
          </a:extLst>
        </p:cNvPr>
        <p:cNvGrpSpPr/>
        <p:nvPr/>
      </p:nvGrpSpPr>
      <p:grpSpPr>
        <a:xfrm>
          <a:off x="0" y="0"/>
          <a:ext cx="0" cy="0"/>
          <a:chOff x="0" y="0"/>
          <a:chExt cx="0" cy="0"/>
        </a:xfrm>
      </p:grpSpPr>
      <p:pic>
        <p:nvPicPr>
          <p:cNvPr id="22530" name="Picture 2">
            <a:extLst>
              <a:ext uri="{FF2B5EF4-FFF2-40B4-BE49-F238E27FC236}">
                <a16:creationId xmlns:a16="http://schemas.microsoft.com/office/drawing/2014/main" id="{FCF5EC40-544B-4F14-5090-1F6B5477B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99334"/>
            <a:ext cx="6810249" cy="4434939"/>
          </a:xfrm>
          <a:prstGeom prst="rect">
            <a:avLst/>
          </a:prstGeom>
          <a:noFill/>
          <a:extLst>
            <a:ext uri="{909E8E84-426E-40DD-AFC4-6F175D3DCCD1}">
              <a14:hiddenFill xmlns:a14="http://schemas.microsoft.com/office/drawing/2010/main">
                <a:solidFill>
                  <a:srgbClr val="FFFFFF"/>
                </a:solidFill>
              </a14:hiddenFill>
            </a:ext>
          </a:extLst>
        </p:spPr>
      </p:pic>
      <p:sp>
        <p:nvSpPr>
          <p:cNvPr id="6145" name="AutoShape 2">
            <a:extLst>
              <a:ext uri="{FF2B5EF4-FFF2-40B4-BE49-F238E27FC236}">
                <a16:creationId xmlns:a16="http://schemas.microsoft.com/office/drawing/2014/main" id="{A6313191-60F5-D78D-2181-5F0373F594ED}"/>
              </a:ext>
            </a:extLst>
          </p:cNvPr>
          <p:cNvSpPr>
            <a:spLocks noGrp="1" noChangeArrowheads="1"/>
          </p:cNvSpPr>
          <p:nvPr>
            <p:ph type="title"/>
          </p:nvPr>
        </p:nvSpPr>
        <p:spPr/>
        <p:txBody>
          <a:bodyPr/>
          <a:lstStyle/>
          <a:p>
            <a:pPr eaLnBrk="1" hangingPunct="1"/>
            <a:r>
              <a:rPr lang="tr-TR" sz="3200" noProof="0" dirty="0"/>
              <a:t>Örnek Uygulama - </a:t>
            </a:r>
            <a:r>
              <a:rPr lang="tr-TR" sz="3200" b="1" noProof="0" dirty="0"/>
              <a:t>EDA</a:t>
            </a:r>
            <a:endParaRPr lang="tr-TR" sz="3200" noProof="0" dirty="0"/>
          </a:p>
        </p:txBody>
      </p:sp>
      <p:sp>
        <p:nvSpPr>
          <p:cNvPr id="6147" name="Slide Number Placeholder 1">
            <a:extLst>
              <a:ext uri="{FF2B5EF4-FFF2-40B4-BE49-F238E27FC236}">
                <a16:creationId xmlns:a16="http://schemas.microsoft.com/office/drawing/2014/main" id="{66DE7CFC-8346-7CA7-28A3-F943393990D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33</a:t>
            </a:fld>
            <a:endParaRPr lang="tr-TR" noProof="0" dirty="0">
              <a:solidFill>
                <a:schemeClr val="bg1"/>
              </a:solidFill>
            </a:endParaRPr>
          </a:p>
        </p:txBody>
      </p:sp>
      <p:sp>
        <p:nvSpPr>
          <p:cNvPr id="3" name="Footer Placeholder 3">
            <a:extLst>
              <a:ext uri="{FF2B5EF4-FFF2-40B4-BE49-F238E27FC236}">
                <a16:creationId xmlns:a16="http://schemas.microsoft.com/office/drawing/2014/main" id="{CE3EA96D-E38B-F691-8B38-B6A3137164FE}"/>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3776832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F4FE2-8FF4-34CA-F845-46F6E3E64B0E}"/>
            </a:ext>
          </a:extLst>
        </p:cNvPr>
        <p:cNvGrpSpPr/>
        <p:nvPr/>
      </p:nvGrpSpPr>
      <p:grpSpPr>
        <a:xfrm>
          <a:off x="0" y="0"/>
          <a:ext cx="0" cy="0"/>
          <a:chOff x="0" y="0"/>
          <a:chExt cx="0" cy="0"/>
        </a:xfrm>
      </p:grpSpPr>
      <p:pic>
        <p:nvPicPr>
          <p:cNvPr id="2" name="Picture 1" descr="A screenshot of a graph&#10;&#10;AI-generated content may be incorrect.">
            <a:extLst>
              <a:ext uri="{FF2B5EF4-FFF2-40B4-BE49-F238E27FC236}">
                <a16:creationId xmlns:a16="http://schemas.microsoft.com/office/drawing/2014/main" id="{87C52E5A-AC3A-ECB1-44D4-A8FDAFFACD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341928"/>
            <a:ext cx="7924799" cy="4381135"/>
          </a:xfrm>
          <a:prstGeom prst="rect">
            <a:avLst/>
          </a:prstGeom>
          <a:noFill/>
          <a:ln>
            <a:noFill/>
          </a:ln>
        </p:spPr>
      </p:pic>
      <p:sp>
        <p:nvSpPr>
          <p:cNvPr id="6145" name="AutoShape 2">
            <a:extLst>
              <a:ext uri="{FF2B5EF4-FFF2-40B4-BE49-F238E27FC236}">
                <a16:creationId xmlns:a16="http://schemas.microsoft.com/office/drawing/2014/main" id="{DC6724F8-F9EF-8724-A561-7CCA9F99A993}"/>
              </a:ext>
            </a:extLst>
          </p:cNvPr>
          <p:cNvSpPr>
            <a:spLocks noGrp="1" noChangeArrowheads="1"/>
          </p:cNvSpPr>
          <p:nvPr>
            <p:ph type="title"/>
          </p:nvPr>
        </p:nvSpPr>
        <p:spPr/>
        <p:txBody>
          <a:bodyPr/>
          <a:lstStyle/>
          <a:p>
            <a:pPr eaLnBrk="1" hangingPunct="1"/>
            <a:r>
              <a:rPr lang="tr-TR" sz="3200" noProof="0" dirty="0"/>
              <a:t>Örnek Uygulama - </a:t>
            </a:r>
            <a:r>
              <a:rPr lang="tr-TR" sz="3200" b="1" noProof="0" dirty="0"/>
              <a:t>EDA</a:t>
            </a:r>
            <a:endParaRPr lang="tr-TR" sz="3200" noProof="0" dirty="0"/>
          </a:p>
        </p:txBody>
      </p:sp>
      <p:sp>
        <p:nvSpPr>
          <p:cNvPr id="6147" name="Slide Number Placeholder 1">
            <a:extLst>
              <a:ext uri="{FF2B5EF4-FFF2-40B4-BE49-F238E27FC236}">
                <a16:creationId xmlns:a16="http://schemas.microsoft.com/office/drawing/2014/main" id="{89EE6513-693C-0039-BA08-C367952F0DF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34</a:t>
            </a:fld>
            <a:endParaRPr lang="tr-TR" noProof="0" dirty="0">
              <a:solidFill>
                <a:schemeClr val="bg1"/>
              </a:solidFill>
            </a:endParaRPr>
          </a:p>
        </p:txBody>
      </p:sp>
      <p:sp>
        <p:nvSpPr>
          <p:cNvPr id="3" name="Footer Placeholder 3">
            <a:extLst>
              <a:ext uri="{FF2B5EF4-FFF2-40B4-BE49-F238E27FC236}">
                <a16:creationId xmlns:a16="http://schemas.microsoft.com/office/drawing/2014/main" id="{6EA939BD-D913-E67E-6085-0DA1B116E8CA}"/>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4261599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71922-A447-8218-904B-57E9F4D2F49A}"/>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C2398992-BE4E-4309-5553-431869AF89F6}"/>
              </a:ext>
            </a:extLst>
          </p:cNvPr>
          <p:cNvSpPr>
            <a:spLocks noGrp="1" noChangeArrowheads="1"/>
          </p:cNvSpPr>
          <p:nvPr>
            <p:ph type="title"/>
          </p:nvPr>
        </p:nvSpPr>
        <p:spPr>
          <a:xfrm>
            <a:off x="762000" y="762000"/>
            <a:ext cx="7924800" cy="1143000"/>
          </a:xfrm>
        </p:spPr>
        <p:txBody>
          <a:bodyPr wrap="square" anchor="b">
            <a:normAutofit/>
          </a:bodyPr>
          <a:lstStyle/>
          <a:p>
            <a:pPr eaLnBrk="1" hangingPunct="1"/>
            <a:r>
              <a:rPr lang="tr-TR" sz="3200" noProof="0" dirty="0"/>
              <a:t>Örnek Uygulama</a:t>
            </a:r>
          </a:p>
        </p:txBody>
      </p:sp>
      <p:pic>
        <p:nvPicPr>
          <p:cNvPr id="5" name="Picture 4" descr="A computer screen shot of a computer program&#10;&#10;AI-generated content may be incorrect.">
            <a:extLst>
              <a:ext uri="{FF2B5EF4-FFF2-40B4-BE49-F238E27FC236}">
                <a16:creationId xmlns:a16="http://schemas.microsoft.com/office/drawing/2014/main" id="{A887E29F-A906-587E-16BD-36C364C6E087}"/>
              </a:ext>
            </a:extLst>
          </p:cNvPr>
          <p:cNvPicPr>
            <a:picLocks noChangeAspect="1"/>
          </p:cNvPicPr>
          <p:nvPr/>
        </p:nvPicPr>
        <p:blipFill>
          <a:blip r:embed="rId3"/>
          <a:stretch>
            <a:fillRect/>
          </a:stretch>
        </p:blipFill>
        <p:spPr>
          <a:xfrm>
            <a:off x="2087452" y="3068960"/>
            <a:ext cx="5273896" cy="2913828"/>
          </a:xfrm>
          <a:prstGeom prst="rect">
            <a:avLst/>
          </a:prstGeom>
          <a:noFill/>
        </p:spPr>
      </p:pic>
      <p:sp>
        <p:nvSpPr>
          <p:cNvPr id="3" name="Footer Placeholder 3">
            <a:extLst>
              <a:ext uri="{FF2B5EF4-FFF2-40B4-BE49-F238E27FC236}">
                <a16:creationId xmlns:a16="http://schemas.microsoft.com/office/drawing/2014/main" id="{7E8BC177-1D42-0994-BC06-D3189FE6C853}"/>
              </a:ext>
            </a:extLst>
          </p:cNvPr>
          <p:cNvSpPr>
            <a:spLocks noGrp="1"/>
          </p:cNvSpPr>
          <p:nvPr>
            <p:ph type="ftr" sz="quarter" idx="11"/>
          </p:nvPr>
        </p:nvSpPr>
        <p:spPr>
          <a:xfrm>
            <a:off x="5791200" y="6248400"/>
            <a:ext cx="2897188" cy="474663"/>
          </a:xfrm>
        </p:spPr>
        <p:txBody>
          <a:bodyPr wrap="square" anchor="b">
            <a:normAutofit/>
          </a:bodyPr>
          <a:lstStyle/>
          <a:p>
            <a:pPr>
              <a:spcAft>
                <a:spcPts val="600"/>
              </a:spcAft>
              <a:defRPr/>
            </a:pPr>
            <a:r>
              <a:rPr lang="tr-TR" noProof="0" dirty="0"/>
              <a:t>Karar Ağaçları, Ezgi CİNKILIÇ</a:t>
            </a:r>
          </a:p>
        </p:txBody>
      </p:sp>
      <p:sp>
        <p:nvSpPr>
          <p:cNvPr id="6147" name="Slide Number Placeholder 1">
            <a:extLst>
              <a:ext uri="{FF2B5EF4-FFF2-40B4-BE49-F238E27FC236}">
                <a16:creationId xmlns:a16="http://schemas.microsoft.com/office/drawing/2014/main" id="{31C451FB-87FB-CE15-82AD-85EFF4E2093C}"/>
              </a:ext>
            </a:extLst>
          </p:cNvPr>
          <p:cNvSpPr>
            <a:spLocks noGrp="1"/>
          </p:cNvSpPr>
          <p:nvPr>
            <p:ph type="sldNum" sz="quarter" idx="12"/>
          </p:nvPr>
        </p:nvSpPr>
        <p:spPr>
          <a:xfrm>
            <a:off x="84138" y="6242050"/>
            <a:ext cx="587375" cy="4889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fld id="{0175D3F5-FE18-3447-8343-256205F81A3E}" type="slidenum">
              <a:rPr lang="tr-TR" noProof="0" smtClean="0">
                <a:solidFill>
                  <a:schemeClr val="bg1"/>
                </a:solidFill>
              </a:rPr>
              <a:pPr>
                <a:spcAft>
                  <a:spcPts val="600"/>
                </a:spcAft>
              </a:pPr>
              <a:t>35</a:t>
            </a:fld>
            <a:endParaRPr lang="tr-TR" noProof="0" dirty="0">
              <a:solidFill>
                <a:schemeClr val="bg1"/>
              </a:solidFill>
            </a:endParaRPr>
          </a:p>
        </p:txBody>
      </p:sp>
      <p:sp>
        <p:nvSpPr>
          <p:cNvPr id="4" name="TextBox 3">
            <a:extLst>
              <a:ext uri="{FF2B5EF4-FFF2-40B4-BE49-F238E27FC236}">
                <a16:creationId xmlns:a16="http://schemas.microsoft.com/office/drawing/2014/main" id="{E6EFE02F-E841-E594-5231-FF1F910E013C}"/>
              </a:ext>
            </a:extLst>
          </p:cNvPr>
          <p:cNvSpPr txBox="1"/>
          <p:nvPr/>
        </p:nvSpPr>
        <p:spPr>
          <a:xfrm>
            <a:off x="2087452" y="2603293"/>
            <a:ext cx="5184576" cy="400110"/>
          </a:xfrm>
          <a:prstGeom prst="rect">
            <a:avLst/>
          </a:prstGeom>
          <a:noFill/>
        </p:spPr>
        <p:txBody>
          <a:bodyPr wrap="square" rtlCol="0">
            <a:spAutoFit/>
          </a:bodyPr>
          <a:lstStyle/>
          <a:p>
            <a:r>
              <a:rPr lang="tr-TR" sz="2000" noProof="0" dirty="0"/>
              <a:t>Kategorik özniteliklerdeki değerler</a:t>
            </a:r>
          </a:p>
        </p:txBody>
      </p:sp>
    </p:spTree>
    <p:extLst>
      <p:ext uri="{BB962C8B-B14F-4D97-AF65-F5344CB8AC3E}">
        <p14:creationId xmlns:p14="http://schemas.microsoft.com/office/powerpoint/2010/main" val="2564184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1ED6B-8C16-60B0-1F4B-D968B4E9B319}"/>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DF2CDEC6-499C-CAFE-DA21-14D2642E9198}"/>
              </a:ext>
            </a:extLst>
          </p:cNvPr>
          <p:cNvSpPr>
            <a:spLocks noGrp="1" noChangeArrowheads="1"/>
          </p:cNvSpPr>
          <p:nvPr>
            <p:ph type="title"/>
          </p:nvPr>
        </p:nvSpPr>
        <p:spPr/>
        <p:txBody>
          <a:bodyPr/>
          <a:lstStyle/>
          <a:p>
            <a:pPr eaLnBrk="1" hangingPunct="1"/>
            <a:r>
              <a:rPr lang="tr-TR" sz="3200" noProof="0" dirty="0"/>
              <a:t>Örnek Uygulama</a:t>
            </a:r>
          </a:p>
        </p:txBody>
      </p:sp>
      <p:sp>
        <p:nvSpPr>
          <p:cNvPr id="6146" name="Rectangle 3">
            <a:extLst>
              <a:ext uri="{FF2B5EF4-FFF2-40B4-BE49-F238E27FC236}">
                <a16:creationId xmlns:a16="http://schemas.microsoft.com/office/drawing/2014/main" id="{4BA42D04-0709-C580-9A3A-E47D0BEDA1AF}"/>
              </a:ext>
            </a:extLst>
          </p:cNvPr>
          <p:cNvSpPr>
            <a:spLocks noGrp="1" noChangeArrowheads="1"/>
          </p:cNvSpPr>
          <p:nvPr>
            <p:ph type="body" idx="1"/>
          </p:nvPr>
        </p:nvSpPr>
        <p:spPr>
          <a:xfrm>
            <a:off x="922338" y="2815927"/>
            <a:ext cx="7693025" cy="3724275"/>
          </a:xfrm>
        </p:spPr>
        <p:txBody>
          <a:bodyPr/>
          <a:lstStyle/>
          <a:p>
            <a:pPr marL="0" indent="0" eaLnBrk="1" hangingPunct="1">
              <a:buNone/>
            </a:pPr>
            <a:r>
              <a:rPr lang="tr-TR" sz="2000" b="1" noProof="0" dirty="0" err="1"/>
              <a:t>Label</a:t>
            </a:r>
            <a:r>
              <a:rPr lang="tr-TR" sz="2000" b="1" noProof="0" dirty="0"/>
              <a:t> </a:t>
            </a:r>
            <a:r>
              <a:rPr lang="tr-TR" sz="2000" b="1" noProof="0" dirty="0" err="1"/>
              <a:t>Encoding</a:t>
            </a:r>
            <a:endParaRPr lang="tr-TR" sz="2000" b="1" noProof="0" dirty="0"/>
          </a:p>
          <a:p>
            <a:pPr marL="0" indent="0" eaLnBrk="1" hangingPunct="1">
              <a:buNone/>
            </a:pPr>
            <a:r>
              <a:rPr lang="tr-TR" sz="2000" noProof="0" dirty="0" err="1"/>
              <a:t>person_gender</a:t>
            </a:r>
            <a:r>
              <a:rPr lang="tr-TR" sz="2000" noProof="0" dirty="0"/>
              <a:t> -&gt; female:0 - male:1</a:t>
            </a:r>
          </a:p>
          <a:p>
            <a:pPr marL="0" indent="0" eaLnBrk="1" hangingPunct="1">
              <a:buNone/>
            </a:pPr>
            <a:r>
              <a:rPr lang="tr-TR" sz="2000" noProof="0" dirty="0" err="1"/>
              <a:t>person_education</a:t>
            </a:r>
            <a:r>
              <a:rPr lang="tr-TR" sz="2000" noProof="0" dirty="0"/>
              <a:t> -&gt; 'High School':1 - 'Associate':2 - '</a:t>
            </a:r>
            <a:r>
              <a:rPr lang="tr-TR" sz="2000" noProof="0" dirty="0" err="1"/>
              <a:t>Bachelor</a:t>
            </a:r>
            <a:r>
              <a:rPr lang="tr-TR" sz="2000" noProof="0" dirty="0"/>
              <a:t>': 3 - 'Master': 4 - '</a:t>
            </a:r>
            <a:r>
              <a:rPr lang="tr-TR" sz="2000" noProof="0" dirty="0" err="1"/>
              <a:t>Doctorate</a:t>
            </a:r>
            <a:r>
              <a:rPr lang="tr-TR" sz="2000" noProof="0" dirty="0"/>
              <a:t>': 5</a:t>
            </a:r>
          </a:p>
          <a:p>
            <a:pPr marL="0" indent="0" eaLnBrk="1" hangingPunct="1">
              <a:buNone/>
            </a:pPr>
            <a:r>
              <a:rPr lang="tr-TR" sz="2000" noProof="0" dirty="0" err="1"/>
              <a:t>previous_loan_defaults_on_file</a:t>
            </a:r>
            <a:r>
              <a:rPr lang="tr-TR" sz="2000" noProof="0" dirty="0"/>
              <a:t> -&gt; No:0 - Yes:1</a:t>
            </a:r>
          </a:p>
          <a:p>
            <a:pPr marL="0" indent="0" eaLnBrk="1" hangingPunct="1">
              <a:buNone/>
            </a:pPr>
            <a:endParaRPr lang="tr-TR" sz="2000" noProof="0" dirty="0"/>
          </a:p>
          <a:p>
            <a:pPr marL="0" indent="0" eaLnBrk="1" hangingPunct="1">
              <a:buNone/>
            </a:pPr>
            <a:r>
              <a:rPr lang="tr-TR" sz="2000" b="1" noProof="0" dirty="0" err="1"/>
              <a:t>One</a:t>
            </a:r>
            <a:r>
              <a:rPr lang="tr-TR" sz="2000" b="1" noProof="0" dirty="0"/>
              <a:t>-Hot </a:t>
            </a:r>
            <a:r>
              <a:rPr lang="tr-TR" sz="2000" b="1" noProof="0" dirty="0" err="1"/>
              <a:t>Encoding</a:t>
            </a:r>
            <a:endParaRPr lang="tr-TR" sz="2000" b="1" noProof="0" dirty="0"/>
          </a:p>
          <a:p>
            <a:pPr marL="0" indent="0" eaLnBrk="1" hangingPunct="1">
              <a:buNone/>
            </a:pPr>
            <a:r>
              <a:rPr lang="tr-TR" sz="2000" noProof="0" dirty="0" err="1"/>
              <a:t>person_home_ownership</a:t>
            </a:r>
            <a:endParaRPr lang="tr-TR" sz="2000" noProof="0" dirty="0"/>
          </a:p>
          <a:p>
            <a:pPr marL="0" indent="0" eaLnBrk="1" hangingPunct="1">
              <a:buNone/>
            </a:pPr>
            <a:r>
              <a:rPr lang="tr-TR" sz="2000" noProof="0" dirty="0" err="1"/>
              <a:t>loan_intent</a:t>
            </a:r>
            <a:endParaRPr lang="tr-TR" sz="2000" noProof="0" dirty="0"/>
          </a:p>
        </p:txBody>
      </p:sp>
      <p:sp>
        <p:nvSpPr>
          <p:cNvPr id="6147" name="Slide Number Placeholder 1">
            <a:extLst>
              <a:ext uri="{FF2B5EF4-FFF2-40B4-BE49-F238E27FC236}">
                <a16:creationId xmlns:a16="http://schemas.microsoft.com/office/drawing/2014/main" id="{3864A402-EC89-7CAB-2D1A-70F108AC67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36</a:t>
            </a:fld>
            <a:endParaRPr lang="tr-TR" noProof="0" dirty="0">
              <a:solidFill>
                <a:schemeClr val="bg1"/>
              </a:solidFill>
            </a:endParaRPr>
          </a:p>
        </p:txBody>
      </p:sp>
      <p:sp>
        <p:nvSpPr>
          <p:cNvPr id="3" name="Footer Placeholder 3">
            <a:extLst>
              <a:ext uri="{FF2B5EF4-FFF2-40B4-BE49-F238E27FC236}">
                <a16:creationId xmlns:a16="http://schemas.microsoft.com/office/drawing/2014/main" id="{9A8C157E-9689-B131-1427-4A13CB81018D}"/>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3270912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06B2B-FD5A-7490-2F15-2846BF6A7F17}"/>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86ABDAA3-5779-09C9-7327-4E495FD73061}"/>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6146" name="Rectangle 3">
            <a:extLst>
              <a:ext uri="{FF2B5EF4-FFF2-40B4-BE49-F238E27FC236}">
                <a16:creationId xmlns:a16="http://schemas.microsoft.com/office/drawing/2014/main" id="{20E896CA-A158-634F-AE02-091A9AB4E1E7}"/>
              </a:ext>
            </a:extLst>
          </p:cNvPr>
          <p:cNvSpPr>
            <a:spLocks noGrp="1" noChangeArrowheads="1"/>
          </p:cNvSpPr>
          <p:nvPr>
            <p:ph type="body" idx="1"/>
          </p:nvPr>
        </p:nvSpPr>
        <p:spPr/>
        <p:txBody>
          <a:bodyPr/>
          <a:lstStyle/>
          <a:p>
            <a:pPr marL="0" indent="0" eaLnBrk="1" hangingPunct="1">
              <a:buNone/>
            </a:pPr>
            <a:r>
              <a:rPr lang="tr-TR" sz="2000" noProof="0" dirty="0" err="1"/>
              <a:t>Sklearn</a:t>
            </a:r>
            <a:r>
              <a:rPr lang="tr-TR" sz="2000" noProof="0" dirty="0"/>
              <a:t> kütüphanesi kullanılmıştır. Veriler %70/30 olarak ayrılmıştır. Amaç borcun ödenip ödenmediğini tahmin etmektir.</a:t>
            </a:r>
          </a:p>
          <a:p>
            <a:pPr marL="0" indent="0" eaLnBrk="1" hangingPunct="1">
              <a:buNone/>
            </a:pPr>
            <a:r>
              <a:rPr lang="tr-TR" sz="2000" noProof="0" dirty="0"/>
              <a:t>3 ayrı çalıştırma yapılmıştır. </a:t>
            </a:r>
          </a:p>
          <a:p>
            <a:pPr eaLnBrk="1" hangingPunct="1"/>
            <a:r>
              <a:rPr lang="tr-TR" sz="2000" noProof="0" dirty="0"/>
              <a:t>İlk çalıştırmada aşırı öğrenme gözlemlemek için model parametreler ile kısıtlanmamıştır.</a:t>
            </a:r>
          </a:p>
          <a:p>
            <a:pPr eaLnBrk="1" hangingPunct="1"/>
            <a:r>
              <a:rPr lang="tr-TR" sz="2000" noProof="0" dirty="0"/>
              <a:t>İkinci çalıştırmada en iyi ağaç derinliği bulunmuş ve modele parametre olarak girilmiştir.</a:t>
            </a:r>
          </a:p>
          <a:p>
            <a:pPr eaLnBrk="1" hangingPunct="1"/>
            <a:r>
              <a:rPr lang="tr-TR" sz="2000" noProof="0" dirty="0"/>
              <a:t>Son çalıştırmada </a:t>
            </a:r>
            <a:r>
              <a:rPr lang="tr-TR" sz="2000" noProof="0" dirty="0" err="1"/>
              <a:t>random</a:t>
            </a:r>
            <a:r>
              <a:rPr lang="tr-TR" sz="2000" noProof="0" dirty="0"/>
              <a:t> </a:t>
            </a:r>
            <a:r>
              <a:rPr lang="tr-TR" sz="2000" noProof="0" dirty="0" err="1"/>
              <a:t>search</a:t>
            </a:r>
            <a:r>
              <a:rPr lang="tr-TR" sz="2000" noProof="0" dirty="0"/>
              <a:t> ile en iyi parametreler aranmış ve bulunan parametreler modele eklenmiştir. En iyi sonuçlar bu modelde elde edilmiştir. 3 katlı çapraz doğrulama ile performans güvenilir şekilde değerlendirilmiştir.</a:t>
            </a:r>
          </a:p>
          <a:p>
            <a:pPr marL="0" indent="0" eaLnBrk="1" hangingPunct="1">
              <a:buNone/>
            </a:pPr>
            <a:r>
              <a:rPr lang="tr-TR" noProof="0" dirty="0"/>
              <a:t> </a:t>
            </a:r>
          </a:p>
        </p:txBody>
      </p:sp>
      <p:sp>
        <p:nvSpPr>
          <p:cNvPr id="6147" name="Slide Number Placeholder 1">
            <a:extLst>
              <a:ext uri="{FF2B5EF4-FFF2-40B4-BE49-F238E27FC236}">
                <a16:creationId xmlns:a16="http://schemas.microsoft.com/office/drawing/2014/main" id="{477A78EC-B40E-705B-DC8D-A8C942F8BE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37</a:t>
            </a:fld>
            <a:endParaRPr lang="tr-TR" noProof="0" dirty="0">
              <a:solidFill>
                <a:schemeClr val="bg1"/>
              </a:solidFill>
            </a:endParaRPr>
          </a:p>
        </p:txBody>
      </p:sp>
      <p:sp>
        <p:nvSpPr>
          <p:cNvPr id="3" name="Footer Placeholder 3">
            <a:extLst>
              <a:ext uri="{FF2B5EF4-FFF2-40B4-BE49-F238E27FC236}">
                <a16:creationId xmlns:a16="http://schemas.microsoft.com/office/drawing/2014/main" id="{16CBF998-2485-A2B1-0269-2A647171D64B}"/>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3757434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FDF69-E271-F95D-C46F-B4A5441572DE}"/>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C9FDA993-1DAB-52EE-50F4-2FBECD00B86C}"/>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6146" name="Rectangle 3">
            <a:extLst>
              <a:ext uri="{FF2B5EF4-FFF2-40B4-BE49-F238E27FC236}">
                <a16:creationId xmlns:a16="http://schemas.microsoft.com/office/drawing/2014/main" id="{3C016A76-0221-2748-7B3E-9CF8944A7303}"/>
              </a:ext>
            </a:extLst>
          </p:cNvPr>
          <p:cNvSpPr>
            <a:spLocks noGrp="1" noChangeArrowheads="1"/>
          </p:cNvSpPr>
          <p:nvPr>
            <p:ph type="body" idx="1"/>
          </p:nvPr>
        </p:nvSpPr>
        <p:spPr/>
        <p:txBody>
          <a:bodyPr/>
          <a:lstStyle/>
          <a:p>
            <a:pPr algn="just">
              <a:spcBef>
                <a:spcPct val="0"/>
              </a:spcBef>
              <a:buClrTx/>
              <a:buSzTx/>
            </a:pPr>
            <a:r>
              <a:rPr kumimoji="0" lang="tr-TR" sz="1800" b="1" i="0" u="none" strike="noStrike" cap="none" normalizeH="0" baseline="0" noProof="0" dirty="0" err="1">
                <a:ln>
                  <a:noFill/>
                </a:ln>
                <a:solidFill>
                  <a:schemeClr val="tx1"/>
                </a:solidFill>
                <a:effectLst/>
                <a:latin typeface="Arial" panose="020B0604020202020204" pitchFamily="34" charset="0"/>
              </a:rPr>
              <a:t>Accuracy</a:t>
            </a:r>
            <a:r>
              <a:rPr kumimoji="0" lang="tr-TR" sz="1800" b="1" i="0" u="none" strike="noStrike" cap="none" normalizeH="0" baseline="0" noProof="0" dirty="0">
                <a:ln>
                  <a:noFill/>
                </a:ln>
                <a:solidFill>
                  <a:schemeClr val="tx1"/>
                </a:solidFill>
                <a:effectLst/>
                <a:latin typeface="Arial" panose="020B0604020202020204" pitchFamily="34" charset="0"/>
              </a:rPr>
              <a:t> (Doğruluk):</a:t>
            </a:r>
            <a:r>
              <a:rPr kumimoji="0" lang="tr-TR" sz="1800" b="0" i="0" u="none" strike="noStrike" cap="none" normalizeH="0" baseline="0" noProof="0" dirty="0">
                <a:ln>
                  <a:noFill/>
                </a:ln>
                <a:solidFill>
                  <a:schemeClr val="tx1"/>
                </a:solidFill>
                <a:effectLst/>
                <a:latin typeface="Arial" panose="020B0604020202020204" pitchFamily="34" charset="0"/>
              </a:rPr>
              <a:t> Modelin tüm tahminleri içinde doğru tahmin ettiklerinin oranıdır. Ancak dengesiz veri setlerinde yanıltıcı olabilir.</a:t>
            </a:r>
          </a:p>
          <a:p>
            <a:pPr marL="0" indent="0" algn="just">
              <a:spcBef>
                <a:spcPct val="0"/>
              </a:spcBef>
              <a:buClrTx/>
              <a:buSzTx/>
              <a:buNone/>
            </a:pPr>
            <a:endParaRPr kumimoji="0" lang="tr-TR" sz="1600" b="0" i="0" u="none" strike="noStrike" cap="none" normalizeH="0" baseline="0" noProof="0" dirty="0">
              <a:ln>
                <a:noFill/>
              </a:ln>
              <a:solidFill>
                <a:schemeClr val="tx1"/>
              </a:solidFill>
              <a:effectLst/>
              <a:latin typeface="Arial" panose="020B0604020202020204" pitchFamily="34" charset="0"/>
            </a:endParaRPr>
          </a:p>
          <a:p>
            <a:pPr algn="just">
              <a:spcBef>
                <a:spcPct val="0"/>
              </a:spcBef>
              <a:buClrTx/>
              <a:buSzTx/>
            </a:pPr>
            <a:r>
              <a:rPr kumimoji="0" lang="tr-TR" sz="1800" b="1" i="0" u="none" strike="noStrike" cap="none" normalizeH="0" baseline="0" noProof="0" dirty="0">
                <a:ln>
                  <a:noFill/>
                </a:ln>
                <a:solidFill>
                  <a:schemeClr val="tx1"/>
                </a:solidFill>
                <a:effectLst/>
                <a:latin typeface="Arial" panose="020B0604020202020204" pitchFamily="34" charset="0"/>
              </a:rPr>
              <a:t>F1-Score:</a:t>
            </a:r>
            <a:r>
              <a:rPr kumimoji="0" lang="tr-TR" sz="1800" b="0" i="0" u="none" strike="noStrike" cap="none" normalizeH="0" baseline="0" noProof="0" dirty="0">
                <a:ln>
                  <a:noFill/>
                </a:ln>
                <a:solidFill>
                  <a:schemeClr val="tx1"/>
                </a:solidFill>
                <a:effectLst/>
                <a:latin typeface="Arial" panose="020B0604020202020204" pitchFamily="34" charset="0"/>
              </a:rPr>
              <a:t> Precision ve </a:t>
            </a:r>
            <a:r>
              <a:rPr kumimoji="0" lang="tr-TR" sz="1800" b="0" i="0" u="none" strike="noStrike" cap="none" normalizeH="0" baseline="0" noProof="0" dirty="0" err="1">
                <a:ln>
                  <a:noFill/>
                </a:ln>
                <a:solidFill>
                  <a:schemeClr val="tx1"/>
                </a:solidFill>
                <a:effectLst/>
                <a:latin typeface="Arial" panose="020B0604020202020204" pitchFamily="34" charset="0"/>
              </a:rPr>
              <a:t>Recall'in</a:t>
            </a:r>
            <a:r>
              <a:rPr kumimoji="0" lang="tr-TR" sz="1800" b="0" i="0" u="none" strike="noStrike" cap="none" normalizeH="0" baseline="0" noProof="0" dirty="0">
                <a:ln>
                  <a:noFill/>
                </a:ln>
                <a:solidFill>
                  <a:schemeClr val="tx1"/>
                </a:solidFill>
                <a:effectLst/>
                <a:latin typeface="Arial" panose="020B0604020202020204" pitchFamily="34" charset="0"/>
              </a:rPr>
              <a:t> harmonik ortalamasıdır; dengesiz veri setlerinde doğru ve eksik tahminler arasındaki dengeyi ölçer.</a:t>
            </a:r>
          </a:p>
          <a:p>
            <a:pPr marL="0" indent="0" algn="just">
              <a:spcBef>
                <a:spcPct val="0"/>
              </a:spcBef>
              <a:buClrTx/>
              <a:buSzTx/>
              <a:buNone/>
            </a:pPr>
            <a:endParaRPr kumimoji="0" lang="tr-TR" sz="1600" b="0" i="0" u="none" strike="noStrike" cap="none" normalizeH="0" baseline="0" noProof="0" dirty="0">
              <a:ln>
                <a:noFill/>
              </a:ln>
              <a:solidFill>
                <a:schemeClr val="tx1"/>
              </a:solidFill>
              <a:effectLst/>
              <a:latin typeface="Arial" panose="020B0604020202020204" pitchFamily="34" charset="0"/>
            </a:endParaRPr>
          </a:p>
          <a:p>
            <a:pPr algn="just">
              <a:spcBef>
                <a:spcPct val="0"/>
              </a:spcBef>
              <a:buClrTx/>
              <a:buSzTx/>
            </a:pPr>
            <a:r>
              <a:rPr kumimoji="0" lang="tr-TR" sz="1800" b="1" i="0" u="none" strike="noStrike" cap="none" normalizeH="0" baseline="0" noProof="0" dirty="0">
                <a:ln>
                  <a:noFill/>
                </a:ln>
                <a:solidFill>
                  <a:schemeClr val="tx1"/>
                </a:solidFill>
                <a:effectLst/>
                <a:latin typeface="Arial" panose="020B0604020202020204" pitchFamily="34" charset="0"/>
              </a:rPr>
              <a:t>Precision (Kesinlik):</a:t>
            </a:r>
            <a:r>
              <a:rPr kumimoji="0" lang="tr-TR" sz="1800" b="0" i="0" u="none" strike="noStrike" cap="none" normalizeH="0" baseline="0" noProof="0" dirty="0">
                <a:ln>
                  <a:noFill/>
                </a:ln>
                <a:solidFill>
                  <a:schemeClr val="tx1"/>
                </a:solidFill>
                <a:effectLst/>
                <a:latin typeface="Arial" panose="020B0604020202020204" pitchFamily="34" charset="0"/>
              </a:rPr>
              <a:t> Pozitif tahminlerin içinde gerçekten pozitif olanların oranıdır; yanlış pozitifleri minimize etmeye odaklanır.</a:t>
            </a:r>
          </a:p>
          <a:p>
            <a:pPr marL="0" indent="0" algn="just">
              <a:spcBef>
                <a:spcPct val="0"/>
              </a:spcBef>
              <a:buClrTx/>
              <a:buSzTx/>
              <a:buNone/>
            </a:pPr>
            <a:endParaRPr kumimoji="0" lang="tr-TR" sz="1600" b="0" i="0" u="none" strike="noStrike" cap="none" normalizeH="0" baseline="0" noProof="0" dirty="0">
              <a:ln>
                <a:noFill/>
              </a:ln>
              <a:solidFill>
                <a:schemeClr val="tx1"/>
              </a:solidFill>
              <a:effectLst/>
              <a:latin typeface="Arial" panose="020B0604020202020204" pitchFamily="34" charset="0"/>
            </a:endParaRPr>
          </a:p>
          <a:p>
            <a:pPr algn="just">
              <a:spcBef>
                <a:spcPct val="0"/>
              </a:spcBef>
              <a:buClrTx/>
              <a:buSzTx/>
            </a:pPr>
            <a:r>
              <a:rPr kumimoji="0" lang="tr-TR" sz="1800" b="1" i="0" u="none" strike="noStrike" cap="none" normalizeH="0" baseline="0" noProof="0" dirty="0" err="1">
                <a:ln>
                  <a:noFill/>
                </a:ln>
                <a:solidFill>
                  <a:schemeClr val="tx1"/>
                </a:solidFill>
                <a:effectLst/>
                <a:latin typeface="Arial" panose="020B0604020202020204" pitchFamily="34" charset="0"/>
              </a:rPr>
              <a:t>Recall</a:t>
            </a:r>
            <a:r>
              <a:rPr kumimoji="0" lang="tr-TR" sz="1800" b="1" i="0" u="none" strike="noStrike" cap="none" normalizeH="0" baseline="0" noProof="0" dirty="0">
                <a:ln>
                  <a:noFill/>
                </a:ln>
                <a:solidFill>
                  <a:schemeClr val="tx1"/>
                </a:solidFill>
                <a:effectLst/>
                <a:latin typeface="Arial" panose="020B0604020202020204" pitchFamily="34" charset="0"/>
              </a:rPr>
              <a:t> (Duyarlılık):</a:t>
            </a:r>
            <a:r>
              <a:rPr kumimoji="0" lang="tr-TR" sz="1800" b="0" i="0" u="none" strike="noStrike" cap="none" normalizeH="0" baseline="0" noProof="0" dirty="0">
                <a:ln>
                  <a:noFill/>
                </a:ln>
                <a:solidFill>
                  <a:schemeClr val="tx1"/>
                </a:solidFill>
                <a:effectLst/>
                <a:latin typeface="Arial" panose="020B0604020202020204" pitchFamily="34" charset="0"/>
              </a:rPr>
              <a:t> Gerçek pozitiflerin içinde modelin doğru tahmin ettiği pozitiflerin oranıdır; yanlış negatifleri azaltmayı hedefler.</a:t>
            </a:r>
          </a:p>
          <a:p>
            <a:pPr marL="0" indent="0" algn="just">
              <a:spcBef>
                <a:spcPct val="0"/>
              </a:spcBef>
              <a:buClrTx/>
              <a:buSzTx/>
              <a:buNone/>
            </a:pPr>
            <a:endParaRPr kumimoji="0" lang="tr-TR" sz="1600" b="0" i="0" u="none" strike="noStrike" cap="none" normalizeH="0" baseline="0" noProof="0" dirty="0">
              <a:ln>
                <a:noFill/>
              </a:ln>
              <a:solidFill>
                <a:schemeClr val="tx1"/>
              </a:solidFill>
              <a:effectLst/>
              <a:latin typeface="Arial" panose="020B0604020202020204" pitchFamily="34" charset="0"/>
            </a:endParaRPr>
          </a:p>
          <a:p>
            <a:pPr algn="just">
              <a:spcBef>
                <a:spcPct val="0"/>
              </a:spcBef>
              <a:buClrTx/>
              <a:buSzTx/>
            </a:pPr>
            <a:r>
              <a:rPr kumimoji="0" lang="tr-TR" sz="1800" b="1" i="0" u="none" strike="noStrike" cap="none" normalizeH="0" baseline="0" noProof="0" dirty="0">
                <a:ln>
                  <a:noFill/>
                </a:ln>
                <a:solidFill>
                  <a:schemeClr val="tx1"/>
                </a:solidFill>
                <a:effectLst/>
                <a:latin typeface="Arial" panose="020B0604020202020204" pitchFamily="34" charset="0"/>
              </a:rPr>
              <a:t>AUC (ROC Eğrisi Altındaki Alan):</a:t>
            </a:r>
            <a:r>
              <a:rPr kumimoji="0" lang="tr-TR" sz="1800" b="0" i="0" u="none" strike="noStrike" cap="none" normalizeH="0" baseline="0" noProof="0" dirty="0">
                <a:ln>
                  <a:noFill/>
                </a:ln>
                <a:solidFill>
                  <a:schemeClr val="tx1"/>
                </a:solidFill>
                <a:effectLst/>
                <a:latin typeface="Arial" panose="020B0604020202020204" pitchFamily="34" charset="0"/>
              </a:rPr>
              <a:t> Modelin sınıflandırma performansını ölçen bir metriktir; 1'e yakın değerler modelin iyi ayrım yaptığını gösterir. </a:t>
            </a:r>
          </a:p>
          <a:p>
            <a:pPr marL="0" indent="0" eaLnBrk="1" hangingPunct="1">
              <a:buNone/>
            </a:pPr>
            <a:endParaRPr lang="tr-TR" sz="2400" noProof="0" dirty="0"/>
          </a:p>
        </p:txBody>
      </p:sp>
      <p:sp>
        <p:nvSpPr>
          <p:cNvPr id="6147" name="Slide Number Placeholder 1">
            <a:extLst>
              <a:ext uri="{FF2B5EF4-FFF2-40B4-BE49-F238E27FC236}">
                <a16:creationId xmlns:a16="http://schemas.microsoft.com/office/drawing/2014/main" id="{EDB995A7-66E1-6745-D20E-78F167330B1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38</a:t>
            </a:fld>
            <a:endParaRPr lang="tr-TR" noProof="0" dirty="0">
              <a:solidFill>
                <a:schemeClr val="bg1"/>
              </a:solidFill>
            </a:endParaRPr>
          </a:p>
        </p:txBody>
      </p:sp>
      <p:sp>
        <p:nvSpPr>
          <p:cNvPr id="3" name="Footer Placeholder 3">
            <a:extLst>
              <a:ext uri="{FF2B5EF4-FFF2-40B4-BE49-F238E27FC236}">
                <a16:creationId xmlns:a16="http://schemas.microsoft.com/office/drawing/2014/main" id="{DAEA1C6E-88AB-2AA6-E69A-8BDF2BCBE131}"/>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3917137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5179A-7B48-12A6-B878-ECB1EDED051F}"/>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DAB6DECD-5CD9-B0C5-8066-A589048B7649}"/>
              </a:ext>
            </a:extLst>
          </p:cNvPr>
          <p:cNvSpPr>
            <a:spLocks noGrp="1" noChangeArrowheads="1"/>
          </p:cNvSpPr>
          <p:nvPr>
            <p:ph type="title"/>
          </p:nvPr>
        </p:nvSpPr>
        <p:spPr/>
        <p:txBody>
          <a:bodyPr/>
          <a:lstStyle/>
          <a:p>
            <a:pPr eaLnBrk="1" hangingPunct="1"/>
            <a:r>
              <a:rPr lang="tr-TR" sz="3200" noProof="0" dirty="0"/>
              <a:t>Örnek Ağaç Yapısı – Karar Ağacı</a:t>
            </a:r>
          </a:p>
        </p:txBody>
      </p:sp>
      <p:sp>
        <p:nvSpPr>
          <p:cNvPr id="6147" name="Slide Number Placeholder 1">
            <a:extLst>
              <a:ext uri="{FF2B5EF4-FFF2-40B4-BE49-F238E27FC236}">
                <a16:creationId xmlns:a16="http://schemas.microsoft.com/office/drawing/2014/main" id="{20894E62-87BA-7EFE-E258-383AE040BBE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39</a:t>
            </a:fld>
            <a:endParaRPr lang="tr-TR" noProof="0" dirty="0">
              <a:solidFill>
                <a:schemeClr val="bg1"/>
              </a:solidFill>
            </a:endParaRPr>
          </a:p>
        </p:txBody>
      </p:sp>
      <p:sp>
        <p:nvSpPr>
          <p:cNvPr id="3" name="Footer Placeholder 3">
            <a:extLst>
              <a:ext uri="{FF2B5EF4-FFF2-40B4-BE49-F238E27FC236}">
                <a16:creationId xmlns:a16="http://schemas.microsoft.com/office/drawing/2014/main" id="{FB712F6D-EA29-A9E1-4472-B68EE14D0982}"/>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pic>
        <p:nvPicPr>
          <p:cNvPr id="36866" name="Picture 2">
            <a:extLst>
              <a:ext uri="{FF2B5EF4-FFF2-40B4-BE49-F238E27FC236}">
                <a16:creationId xmlns:a16="http://schemas.microsoft.com/office/drawing/2014/main" id="{347F60BA-EA8F-6C03-946B-FCB96CF03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7280"/>
            <a:ext cx="9144000" cy="472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19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55D3B-B4E3-D403-5F1A-118600ED14F8}"/>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0D40DE69-742E-0AEE-ECDB-0A6DD207DAD2}"/>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FBB6FA37-0793-56E4-06C7-F5D9E9B73331}"/>
              </a:ext>
            </a:extLst>
          </p:cNvPr>
          <p:cNvSpPr>
            <a:spLocks noGrp="1"/>
          </p:cNvSpPr>
          <p:nvPr>
            <p:ph type="sldNum" sz="quarter" idx="12"/>
          </p:nvPr>
        </p:nvSpPr>
        <p:spPr/>
        <p:txBody>
          <a:bodyPr/>
          <a:lstStyle/>
          <a:p>
            <a:pPr>
              <a:defRPr/>
            </a:pPr>
            <a:fld id="{923A4B4C-EA90-1746-BB3E-09C631C8942B}" type="slidenum">
              <a:rPr lang="tr-TR" noProof="0" smtClean="0"/>
              <a:pPr>
                <a:defRPr/>
              </a:pPr>
              <a:t>4</a:t>
            </a:fld>
            <a:endParaRPr lang="tr-TR" noProof="0" dirty="0"/>
          </a:p>
        </p:txBody>
      </p:sp>
      <p:sp>
        <p:nvSpPr>
          <p:cNvPr id="7" name="AutoShape 2">
            <a:extLst>
              <a:ext uri="{FF2B5EF4-FFF2-40B4-BE49-F238E27FC236}">
                <a16:creationId xmlns:a16="http://schemas.microsoft.com/office/drawing/2014/main" id="{35A5BCD0-049B-6AFC-4EBF-C25D290CD5FE}"/>
              </a:ext>
            </a:extLst>
          </p:cNvPr>
          <p:cNvSpPr>
            <a:spLocks noGrp="1" noChangeArrowheads="1"/>
          </p:cNvSpPr>
          <p:nvPr>
            <p:ph type="title"/>
          </p:nvPr>
        </p:nvSpPr>
        <p:spPr>
          <a:xfrm>
            <a:off x="762000" y="762000"/>
            <a:ext cx="7924800" cy="1143000"/>
          </a:xfrm>
        </p:spPr>
        <p:txBody>
          <a:bodyPr/>
          <a:lstStyle/>
          <a:p>
            <a:pPr eaLnBrk="1" hangingPunct="1"/>
            <a:r>
              <a:rPr lang="tr-TR" sz="3200" noProof="0" dirty="0"/>
              <a:t>Giriş</a:t>
            </a:r>
          </a:p>
        </p:txBody>
      </p:sp>
      <p:sp>
        <p:nvSpPr>
          <p:cNvPr id="10" name="Rectangle 3">
            <a:extLst>
              <a:ext uri="{FF2B5EF4-FFF2-40B4-BE49-F238E27FC236}">
                <a16:creationId xmlns:a16="http://schemas.microsoft.com/office/drawing/2014/main" id="{5F894C4E-45CD-A667-C0FE-A5443724ED16}"/>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b="1" noProof="0" dirty="0"/>
              <a:t>Metodun kısa tarihçesi</a:t>
            </a:r>
          </a:p>
          <a:p>
            <a:endParaRPr lang="tr-TR" sz="1800" noProof="0" dirty="0"/>
          </a:p>
          <a:p>
            <a:r>
              <a:rPr lang="tr-TR" sz="2000" noProof="0" dirty="0"/>
              <a:t>Algoritmanın temeli: 1936 yılında Ronald Fisher – </a:t>
            </a:r>
            <a:r>
              <a:rPr lang="tr-TR" sz="2000" noProof="0" dirty="0" err="1"/>
              <a:t>Diskriminant</a:t>
            </a:r>
            <a:r>
              <a:rPr lang="tr-TR" sz="2000" noProof="0" dirty="0"/>
              <a:t> Analizi makalesi</a:t>
            </a:r>
          </a:p>
          <a:p>
            <a:r>
              <a:rPr lang="tr-TR" sz="2000" noProof="0" dirty="0"/>
              <a:t>1963 yılında Morgan ve </a:t>
            </a:r>
            <a:r>
              <a:rPr lang="tr-TR" sz="2000" noProof="0" dirty="0" err="1"/>
              <a:t>Sonquist</a:t>
            </a:r>
            <a:r>
              <a:rPr lang="tr-TR" sz="2000" dirty="0"/>
              <a:t> -</a:t>
            </a:r>
            <a:r>
              <a:rPr lang="tr-TR" sz="2000" noProof="0" dirty="0"/>
              <a:t> Sosyal koşulları belirleyen faktörleri analiz etmek için oluşturulmuştur</a:t>
            </a:r>
          </a:p>
          <a:p>
            <a:r>
              <a:rPr lang="tr-TR" sz="2000" noProof="0" dirty="0"/>
              <a:t>1984 yılında Leo </a:t>
            </a:r>
            <a:r>
              <a:rPr lang="tr-TR" sz="2000" noProof="0" dirty="0" err="1"/>
              <a:t>Breiman</a:t>
            </a:r>
            <a:r>
              <a:rPr lang="tr-TR" sz="2000" noProof="0" dirty="0"/>
              <a:t> ve Charles Joel Stone - CART (</a:t>
            </a:r>
            <a:r>
              <a:rPr lang="tr-TR" sz="2000" noProof="0" dirty="0" err="1"/>
              <a:t>Classification</a:t>
            </a:r>
            <a:r>
              <a:rPr lang="tr-TR" sz="2000" noProof="0" dirty="0"/>
              <a:t> </a:t>
            </a:r>
            <a:r>
              <a:rPr lang="tr-TR" sz="2000" noProof="0" dirty="0" err="1"/>
              <a:t>and</a:t>
            </a:r>
            <a:r>
              <a:rPr lang="tr-TR" sz="2000" noProof="0" dirty="0"/>
              <a:t> </a:t>
            </a:r>
            <a:r>
              <a:rPr lang="tr-TR" sz="2000" noProof="0" dirty="0" err="1"/>
              <a:t>Regression</a:t>
            </a:r>
            <a:r>
              <a:rPr lang="tr-TR" sz="2000" noProof="0" dirty="0"/>
              <a:t> </a:t>
            </a:r>
            <a:r>
              <a:rPr lang="tr-TR" sz="2000" noProof="0" dirty="0" err="1"/>
              <a:t>Trees</a:t>
            </a:r>
            <a:r>
              <a:rPr lang="tr-TR" sz="2000" noProof="0" dirty="0"/>
              <a:t>)</a:t>
            </a:r>
          </a:p>
          <a:p>
            <a:r>
              <a:rPr lang="tr-TR" sz="2000" noProof="0" dirty="0"/>
              <a:t>1986 yılında Ross </a:t>
            </a:r>
            <a:r>
              <a:rPr lang="tr-TR" sz="2000" noProof="0" dirty="0" err="1"/>
              <a:t>Quinlan</a:t>
            </a:r>
            <a:r>
              <a:rPr lang="tr-TR" sz="2000" noProof="0" dirty="0"/>
              <a:t> – ID3 algoritması</a:t>
            </a:r>
          </a:p>
          <a:p>
            <a:r>
              <a:rPr lang="tr-TR" sz="2000" noProof="0" dirty="0"/>
              <a:t>1993 yılında Ross </a:t>
            </a:r>
            <a:r>
              <a:rPr lang="tr-TR" sz="2000" noProof="0" dirty="0" err="1"/>
              <a:t>Quinlan</a:t>
            </a:r>
            <a:r>
              <a:rPr lang="tr-TR" sz="2000" noProof="0" dirty="0"/>
              <a:t> - C4.5 (normalizasyon)</a:t>
            </a:r>
          </a:p>
          <a:p>
            <a:pPr marL="0" indent="0" eaLnBrk="1" hangingPunct="1">
              <a:buFont typeface="Wingdings" pitchFamily="2" charset="2"/>
              <a:buNone/>
            </a:pPr>
            <a:endParaRPr lang="tr-TR" b="1" noProof="0" dirty="0"/>
          </a:p>
          <a:p>
            <a:pPr marL="0" indent="0" eaLnBrk="1" hangingPunct="1">
              <a:buFont typeface="Wingdings" pitchFamily="2" charset="2"/>
              <a:buNone/>
            </a:pPr>
            <a:endParaRPr lang="tr-TR" b="1" noProof="0" dirty="0"/>
          </a:p>
        </p:txBody>
      </p:sp>
    </p:spTree>
    <p:extLst>
      <p:ext uri="{BB962C8B-B14F-4D97-AF65-F5344CB8AC3E}">
        <p14:creationId xmlns:p14="http://schemas.microsoft.com/office/powerpoint/2010/main" val="2620342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8664A-027E-8E16-6AAB-1733590BF51E}"/>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25EB4BBE-1ED5-2DF8-1314-3D4FFB733956}"/>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6146" name="Rectangle 3">
            <a:extLst>
              <a:ext uri="{FF2B5EF4-FFF2-40B4-BE49-F238E27FC236}">
                <a16:creationId xmlns:a16="http://schemas.microsoft.com/office/drawing/2014/main" id="{B1B0D932-9B46-609E-AD22-2418A64711C4}"/>
              </a:ext>
            </a:extLst>
          </p:cNvPr>
          <p:cNvSpPr>
            <a:spLocks noGrp="1" noChangeArrowheads="1"/>
          </p:cNvSpPr>
          <p:nvPr>
            <p:ph type="body" idx="1"/>
          </p:nvPr>
        </p:nvSpPr>
        <p:spPr/>
        <p:txBody>
          <a:bodyPr/>
          <a:lstStyle/>
          <a:p>
            <a:pPr marL="0" indent="0" eaLnBrk="1" hangingPunct="1">
              <a:buNone/>
            </a:pPr>
            <a:r>
              <a:rPr lang="tr-TR" sz="2000" noProof="0" dirty="0"/>
              <a:t>1. Model (</a:t>
            </a:r>
            <a:r>
              <a:rPr lang="tr-TR" sz="2000" noProof="0" dirty="0" err="1"/>
              <a:t>Overfitting</a:t>
            </a:r>
            <a:r>
              <a:rPr lang="tr-TR" sz="2000" noProof="0" dirty="0"/>
              <a:t>)</a:t>
            </a:r>
          </a:p>
          <a:p>
            <a:pPr marL="0" indent="0" eaLnBrk="1" hangingPunct="1">
              <a:buNone/>
            </a:pPr>
            <a:endParaRPr lang="tr-TR" sz="2000" noProof="0" dirty="0"/>
          </a:p>
        </p:txBody>
      </p:sp>
      <p:sp>
        <p:nvSpPr>
          <p:cNvPr id="6147" name="Slide Number Placeholder 1">
            <a:extLst>
              <a:ext uri="{FF2B5EF4-FFF2-40B4-BE49-F238E27FC236}">
                <a16:creationId xmlns:a16="http://schemas.microsoft.com/office/drawing/2014/main" id="{35A0E895-6442-C98B-0D5D-94855BF302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40</a:t>
            </a:fld>
            <a:endParaRPr lang="tr-TR" noProof="0" dirty="0">
              <a:solidFill>
                <a:schemeClr val="bg1"/>
              </a:solidFill>
            </a:endParaRPr>
          </a:p>
        </p:txBody>
      </p:sp>
      <p:sp>
        <p:nvSpPr>
          <p:cNvPr id="3" name="Footer Placeholder 3">
            <a:extLst>
              <a:ext uri="{FF2B5EF4-FFF2-40B4-BE49-F238E27FC236}">
                <a16:creationId xmlns:a16="http://schemas.microsoft.com/office/drawing/2014/main" id="{E2A3ED2E-B051-C04D-E6DF-AD3826B6A81E}"/>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pic>
        <p:nvPicPr>
          <p:cNvPr id="4" name="Picture 3">
            <a:extLst>
              <a:ext uri="{FF2B5EF4-FFF2-40B4-BE49-F238E27FC236}">
                <a16:creationId xmlns:a16="http://schemas.microsoft.com/office/drawing/2014/main" id="{3835590E-1CF2-0AD1-4B69-C91EE7C11538}"/>
              </a:ext>
            </a:extLst>
          </p:cNvPr>
          <p:cNvPicPr>
            <a:picLocks noChangeAspect="1"/>
          </p:cNvPicPr>
          <p:nvPr/>
        </p:nvPicPr>
        <p:blipFill>
          <a:blip r:embed="rId3"/>
          <a:stretch>
            <a:fillRect/>
          </a:stretch>
        </p:blipFill>
        <p:spPr>
          <a:xfrm>
            <a:off x="5422345" y="2663020"/>
            <a:ext cx="2452002" cy="804563"/>
          </a:xfrm>
          <a:prstGeom prst="rect">
            <a:avLst/>
          </a:prstGeom>
          <a:ln w="28575">
            <a:solidFill>
              <a:schemeClr val="tx1"/>
            </a:solidFill>
          </a:ln>
        </p:spPr>
      </p:pic>
      <p:graphicFrame>
        <p:nvGraphicFramePr>
          <p:cNvPr id="5" name="Table 4">
            <a:extLst>
              <a:ext uri="{FF2B5EF4-FFF2-40B4-BE49-F238E27FC236}">
                <a16:creationId xmlns:a16="http://schemas.microsoft.com/office/drawing/2014/main" id="{7A6476A4-651C-9EF9-C868-8CA5B4A0C42C}"/>
              </a:ext>
            </a:extLst>
          </p:cNvPr>
          <p:cNvGraphicFramePr>
            <a:graphicFrameLocks noGrp="1"/>
          </p:cNvGraphicFramePr>
          <p:nvPr>
            <p:extLst>
              <p:ext uri="{D42A27DB-BD31-4B8C-83A1-F6EECF244321}">
                <p14:modId xmlns:p14="http://schemas.microsoft.com/office/powerpoint/2010/main" val="4085519400"/>
              </p:ext>
            </p:extLst>
          </p:nvPr>
        </p:nvGraphicFramePr>
        <p:xfrm>
          <a:off x="4824534" y="3924783"/>
          <a:ext cx="3647625" cy="1524000"/>
        </p:xfrm>
        <a:graphic>
          <a:graphicData uri="http://schemas.openxmlformats.org/drawingml/2006/table">
            <a:tbl>
              <a:tblPr firstRow="1" bandRow="1">
                <a:tableStyleId>{2D5ABB26-0587-4C30-8999-92F81FD0307C}</a:tableStyleId>
              </a:tblPr>
              <a:tblGrid>
                <a:gridCol w="1215875">
                  <a:extLst>
                    <a:ext uri="{9D8B030D-6E8A-4147-A177-3AD203B41FA5}">
                      <a16:colId xmlns:a16="http://schemas.microsoft.com/office/drawing/2014/main" val="2072373248"/>
                    </a:ext>
                  </a:extLst>
                </a:gridCol>
                <a:gridCol w="1215875">
                  <a:extLst>
                    <a:ext uri="{9D8B030D-6E8A-4147-A177-3AD203B41FA5}">
                      <a16:colId xmlns:a16="http://schemas.microsoft.com/office/drawing/2014/main" val="1766221563"/>
                    </a:ext>
                  </a:extLst>
                </a:gridCol>
                <a:gridCol w="1215875">
                  <a:extLst>
                    <a:ext uri="{9D8B030D-6E8A-4147-A177-3AD203B41FA5}">
                      <a16:colId xmlns:a16="http://schemas.microsoft.com/office/drawing/2014/main" val="1409891174"/>
                    </a:ext>
                  </a:extLst>
                </a:gridCol>
              </a:tblGrid>
              <a:tr h="287109">
                <a:tc>
                  <a:txBody>
                    <a:bodyPr/>
                    <a:lstStyle/>
                    <a:p>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Eğitim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171429"/>
                  </a:ext>
                </a:extLst>
              </a:tr>
              <a:tr h="287109">
                <a:tc>
                  <a:txBody>
                    <a:bodyPr/>
                    <a:lstStyle/>
                    <a:p>
                      <a:r>
                        <a:rPr lang="tr-TR" sz="1400" noProof="0" dirty="0" err="1">
                          <a:solidFill>
                            <a:schemeClr val="accent4"/>
                          </a:solidFill>
                        </a:rPr>
                        <a:t>Accuracy</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0.90051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002719"/>
                  </a:ext>
                </a:extLst>
              </a:tr>
              <a:tr h="287109">
                <a:tc>
                  <a:txBody>
                    <a:bodyPr/>
                    <a:lstStyle/>
                    <a:p>
                      <a:r>
                        <a:rPr lang="tr-TR" sz="1400" noProof="0" dirty="0">
                          <a:solidFill>
                            <a:schemeClr val="accent4"/>
                          </a:solidFill>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0.90068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102576"/>
                  </a:ext>
                </a:extLst>
              </a:tr>
              <a:tr h="287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400" b="0" kern="1200" noProof="0" dirty="0">
                          <a:solidFill>
                            <a:schemeClr val="accent4"/>
                          </a:solidFill>
                          <a:effectLst/>
                          <a:latin typeface="+mn-lt"/>
                          <a:ea typeface="+mn-ea"/>
                          <a:cs typeface="+mn-cs"/>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0.90086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97143"/>
                  </a:ext>
                </a:extLst>
              </a:tr>
              <a:tr h="287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400" b="0" kern="1200" noProof="0" dirty="0" err="1">
                          <a:solidFill>
                            <a:schemeClr val="accent4"/>
                          </a:solidFill>
                          <a:effectLst/>
                          <a:latin typeface="+mn-lt"/>
                          <a:ea typeface="+mn-ea"/>
                          <a:cs typeface="+mn-cs"/>
                        </a:rPr>
                        <a:t>Recall</a:t>
                      </a:r>
                      <a:endParaRPr lang="tr-TR" sz="1400" b="0" kern="1200" noProof="0" dirty="0">
                        <a:solidFill>
                          <a:schemeClr val="accent4"/>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0.90051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947496"/>
                  </a:ext>
                </a:extLst>
              </a:tr>
            </a:tbl>
          </a:graphicData>
        </a:graphic>
      </p:graphicFrame>
      <p:pic>
        <p:nvPicPr>
          <p:cNvPr id="26626" name="Picture 2">
            <a:extLst>
              <a:ext uri="{FF2B5EF4-FFF2-40B4-BE49-F238E27FC236}">
                <a16:creationId xmlns:a16="http://schemas.microsoft.com/office/drawing/2014/main" id="{EE209BCA-0117-3DAC-ABB4-4BC5505E2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342" y="3206130"/>
            <a:ext cx="3403629" cy="296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633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AEF70-89CB-F2F6-6B59-DD7276391A52}"/>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CD8CE0CF-3012-C1C3-2AA1-6DC393EF7250}"/>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6146" name="Rectangle 3">
            <a:extLst>
              <a:ext uri="{FF2B5EF4-FFF2-40B4-BE49-F238E27FC236}">
                <a16:creationId xmlns:a16="http://schemas.microsoft.com/office/drawing/2014/main" id="{0EB6F02C-5437-10A5-EF38-2AEF3E48677D}"/>
              </a:ext>
            </a:extLst>
          </p:cNvPr>
          <p:cNvSpPr>
            <a:spLocks noGrp="1" noChangeArrowheads="1"/>
          </p:cNvSpPr>
          <p:nvPr>
            <p:ph type="body" idx="1"/>
          </p:nvPr>
        </p:nvSpPr>
        <p:spPr/>
        <p:txBody>
          <a:bodyPr/>
          <a:lstStyle/>
          <a:p>
            <a:pPr marL="0" indent="0" eaLnBrk="1" hangingPunct="1">
              <a:buNone/>
            </a:pPr>
            <a:r>
              <a:rPr lang="tr-TR" sz="2000" noProof="0" dirty="0"/>
              <a:t>1. Model (</a:t>
            </a:r>
            <a:r>
              <a:rPr lang="tr-TR" sz="2000" noProof="0" dirty="0" err="1"/>
              <a:t>Overfitting</a:t>
            </a:r>
            <a:r>
              <a:rPr lang="tr-TR" sz="2000" noProof="0" dirty="0"/>
              <a:t>)</a:t>
            </a:r>
          </a:p>
          <a:p>
            <a:pPr marL="0" indent="0" eaLnBrk="1" hangingPunct="1">
              <a:buNone/>
            </a:pPr>
            <a:endParaRPr lang="tr-TR" sz="2000" noProof="0" dirty="0"/>
          </a:p>
        </p:txBody>
      </p:sp>
      <p:sp>
        <p:nvSpPr>
          <p:cNvPr id="6147" name="Slide Number Placeholder 1">
            <a:extLst>
              <a:ext uri="{FF2B5EF4-FFF2-40B4-BE49-F238E27FC236}">
                <a16:creationId xmlns:a16="http://schemas.microsoft.com/office/drawing/2014/main" id="{F5549886-C1A3-A258-607E-3D34ABC7E12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41</a:t>
            </a:fld>
            <a:endParaRPr lang="tr-TR" noProof="0" dirty="0">
              <a:solidFill>
                <a:schemeClr val="bg1"/>
              </a:solidFill>
            </a:endParaRPr>
          </a:p>
        </p:txBody>
      </p:sp>
      <p:sp>
        <p:nvSpPr>
          <p:cNvPr id="3" name="Footer Placeholder 3">
            <a:extLst>
              <a:ext uri="{FF2B5EF4-FFF2-40B4-BE49-F238E27FC236}">
                <a16:creationId xmlns:a16="http://schemas.microsoft.com/office/drawing/2014/main" id="{37D494E6-181D-A9FF-57F6-C0A32DA8A5CE}"/>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pic>
        <p:nvPicPr>
          <p:cNvPr id="26628" name="Picture 4">
            <a:extLst>
              <a:ext uri="{FF2B5EF4-FFF2-40B4-BE49-F238E27FC236}">
                <a16:creationId xmlns:a16="http://schemas.microsoft.com/office/drawing/2014/main" id="{27E22230-4F5E-3F16-17C6-35A108242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65" y="2957210"/>
            <a:ext cx="3899546" cy="3129266"/>
          </a:xfrm>
          <a:prstGeom prst="rect">
            <a:avLst/>
          </a:prstGeom>
          <a:noFill/>
          <a:extLst>
            <a:ext uri="{909E8E84-426E-40DD-AFC4-6F175D3DCCD1}">
              <a14:hiddenFill xmlns:a14="http://schemas.microsoft.com/office/drawing/2010/main">
                <a:solidFill>
                  <a:srgbClr val="FFFFFF"/>
                </a:solidFill>
              </a14:hiddenFill>
            </a:ext>
          </a:extLst>
        </p:spPr>
      </p:pic>
      <p:pic>
        <p:nvPicPr>
          <p:cNvPr id="26632" name="Picture 8">
            <a:extLst>
              <a:ext uri="{FF2B5EF4-FFF2-40B4-BE49-F238E27FC236}">
                <a16:creationId xmlns:a16="http://schemas.microsoft.com/office/drawing/2014/main" id="{FCBCF3EB-909F-0804-629A-FB4119A9D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252" y="2928361"/>
            <a:ext cx="3899548" cy="312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422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9ACCC-F470-8414-E7B4-9C8F36CE9858}"/>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4CE21633-099B-9DF9-04CA-C78EDFA370DD}"/>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6147" name="Slide Number Placeholder 1">
            <a:extLst>
              <a:ext uri="{FF2B5EF4-FFF2-40B4-BE49-F238E27FC236}">
                <a16:creationId xmlns:a16="http://schemas.microsoft.com/office/drawing/2014/main" id="{C5F463F9-7E96-864D-F638-298445EAA2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42</a:t>
            </a:fld>
            <a:endParaRPr lang="tr-TR" noProof="0" dirty="0">
              <a:solidFill>
                <a:schemeClr val="bg1"/>
              </a:solidFill>
            </a:endParaRPr>
          </a:p>
        </p:txBody>
      </p:sp>
      <p:sp>
        <p:nvSpPr>
          <p:cNvPr id="3" name="Footer Placeholder 3">
            <a:extLst>
              <a:ext uri="{FF2B5EF4-FFF2-40B4-BE49-F238E27FC236}">
                <a16:creationId xmlns:a16="http://schemas.microsoft.com/office/drawing/2014/main" id="{7C8AF013-F120-10F5-0498-E4FC2C1EED2F}"/>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
        <p:nvSpPr>
          <p:cNvPr id="2" name="Rectangle 3">
            <a:extLst>
              <a:ext uri="{FF2B5EF4-FFF2-40B4-BE49-F238E27FC236}">
                <a16:creationId xmlns:a16="http://schemas.microsoft.com/office/drawing/2014/main" id="{5F677869-0673-DE40-B39A-ED386FCC96E2}"/>
              </a:ext>
            </a:extLst>
          </p:cNvPr>
          <p:cNvSpPr txBox="1">
            <a:spLocks noChangeArrowheads="1"/>
          </p:cNvSpPr>
          <p:nvPr/>
        </p:nvSpPr>
        <p:spPr bwMode="auto">
          <a:xfrm>
            <a:off x="990600" y="25146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sz="2000" noProof="0" dirty="0"/>
              <a:t>2. Model (İdeal Derinliğin Bulunması)</a:t>
            </a:r>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r>
              <a:rPr lang="tr-TR" sz="2000" noProof="0" dirty="0"/>
              <a:t>İdeal derinlik 10 olarak bulunmuştur</a:t>
            </a:r>
          </a:p>
        </p:txBody>
      </p:sp>
      <p:pic>
        <p:nvPicPr>
          <p:cNvPr id="30722" name="Picture 2">
            <a:extLst>
              <a:ext uri="{FF2B5EF4-FFF2-40B4-BE49-F238E27FC236}">
                <a16:creationId xmlns:a16="http://schemas.microsoft.com/office/drawing/2014/main" id="{0DC2532C-DEF1-ED15-6962-DB6181DDB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364" y="3182162"/>
            <a:ext cx="8186501" cy="238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326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6261F-28F9-17DB-E742-CCF3A33317B9}"/>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980CE556-6FBD-21F7-8B6E-9097A02866F7}"/>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6147" name="Slide Number Placeholder 1">
            <a:extLst>
              <a:ext uri="{FF2B5EF4-FFF2-40B4-BE49-F238E27FC236}">
                <a16:creationId xmlns:a16="http://schemas.microsoft.com/office/drawing/2014/main" id="{166BAC3D-84F3-66C0-9246-19AA39A018A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43</a:t>
            </a:fld>
            <a:endParaRPr lang="tr-TR" noProof="0" dirty="0">
              <a:solidFill>
                <a:schemeClr val="bg1"/>
              </a:solidFill>
            </a:endParaRPr>
          </a:p>
        </p:txBody>
      </p:sp>
      <p:sp>
        <p:nvSpPr>
          <p:cNvPr id="3" name="Footer Placeholder 3">
            <a:extLst>
              <a:ext uri="{FF2B5EF4-FFF2-40B4-BE49-F238E27FC236}">
                <a16:creationId xmlns:a16="http://schemas.microsoft.com/office/drawing/2014/main" id="{9941A964-168F-F93C-5258-09FA80CE449B}"/>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
        <p:nvSpPr>
          <p:cNvPr id="2" name="Rectangle 3">
            <a:extLst>
              <a:ext uri="{FF2B5EF4-FFF2-40B4-BE49-F238E27FC236}">
                <a16:creationId xmlns:a16="http://schemas.microsoft.com/office/drawing/2014/main" id="{0A99624B-8B53-D414-97D8-FA102A42A099}"/>
              </a:ext>
            </a:extLst>
          </p:cNvPr>
          <p:cNvSpPr txBox="1">
            <a:spLocks noChangeArrowheads="1"/>
          </p:cNvSpPr>
          <p:nvPr/>
        </p:nvSpPr>
        <p:spPr bwMode="auto">
          <a:xfrm>
            <a:off x="990600" y="25146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sz="2000" noProof="0" dirty="0"/>
              <a:t>2. Model (İdeal Derinliğin Bulunması)</a:t>
            </a:r>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p:txBody>
      </p:sp>
      <p:pic>
        <p:nvPicPr>
          <p:cNvPr id="5" name="Picture 4">
            <a:extLst>
              <a:ext uri="{FF2B5EF4-FFF2-40B4-BE49-F238E27FC236}">
                <a16:creationId xmlns:a16="http://schemas.microsoft.com/office/drawing/2014/main" id="{02A2728B-F723-62F5-83F1-24A82945A0A6}"/>
              </a:ext>
            </a:extLst>
          </p:cNvPr>
          <p:cNvPicPr>
            <a:picLocks noChangeAspect="1"/>
          </p:cNvPicPr>
          <p:nvPr/>
        </p:nvPicPr>
        <p:blipFill>
          <a:blip r:embed="rId2"/>
          <a:stretch>
            <a:fillRect/>
          </a:stretch>
        </p:blipFill>
        <p:spPr>
          <a:xfrm>
            <a:off x="5940152" y="2925330"/>
            <a:ext cx="2472295" cy="702785"/>
          </a:xfrm>
          <a:prstGeom prst="rect">
            <a:avLst/>
          </a:prstGeom>
          <a:ln w="28575">
            <a:solidFill>
              <a:schemeClr val="tx1"/>
            </a:solidFill>
          </a:ln>
        </p:spPr>
      </p:pic>
      <p:pic>
        <p:nvPicPr>
          <p:cNvPr id="32770" name="Picture 2">
            <a:extLst>
              <a:ext uri="{FF2B5EF4-FFF2-40B4-BE49-F238E27FC236}">
                <a16:creationId xmlns:a16="http://schemas.microsoft.com/office/drawing/2014/main" id="{3AA24487-3DFB-F944-EA4A-E18E7A4A1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404" y="3140968"/>
            <a:ext cx="3545780" cy="30250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6F650F39-F0C3-6E72-775C-90EDCB718B7A}"/>
              </a:ext>
            </a:extLst>
          </p:cNvPr>
          <p:cNvGraphicFramePr>
            <a:graphicFrameLocks noGrp="1"/>
          </p:cNvGraphicFramePr>
          <p:nvPr>
            <p:extLst>
              <p:ext uri="{D42A27DB-BD31-4B8C-83A1-F6EECF244321}">
                <p14:modId xmlns:p14="http://schemas.microsoft.com/office/powerpoint/2010/main" val="2244135171"/>
              </p:ext>
            </p:extLst>
          </p:nvPr>
        </p:nvGraphicFramePr>
        <p:xfrm>
          <a:off x="4824534" y="3924783"/>
          <a:ext cx="3647625" cy="1524000"/>
        </p:xfrm>
        <a:graphic>
          <a:graphicData uri="http://schemas.openxmlformats.org/drawingml/2006/table">
            <a:tbl>
              <a:tblPr firstRow="1" bandRow="1">
                <a:tableStyleId>{2D5ABB26-0587-4C30-8999-92F81FD0307C}</a:tableStyleId>
              </a:tblPr>
              <a:tblGrid>
                <a:gridCol w="1215875">
                  <a:extLst>
                    <a:ext uri="{9D8B030D-6E8A-4147-A177-3AD203B41FA5}">
                      <a16:colId xmlns:a16="http://schemas.microsoft.com/office/drawing/2014/main" val="2072373248"/>
                    </a:ext>
                  </a:extLst>
                </a:gridCol>
                <a:gridCol w="1215875">
                  <a:extLst>
                    <a:ext uri="{9D8B030D-6E8A-4147-A177-3AD203B41FA5}">
                      <a16:colId xmlns:a16="http://schemas.microsoft.com/office/drawing/2014/main" val="1766221563"/>
                    </a:ext>
                  </a:extLst>
                </a:gridCol>
                <a:gridCol w="1215875">
                  <a:extLst>
                    <a:ext uri="{9D8B030D-6E8A-4147-A177-3AD203B41FA5}">
                      <a16:colId xmlns:a16="http://schemas.microsoft.com/office/drawing/2014/main" val="1409891174"/>
                    </a:ext>
                  </a:extLst>
                </a:gridCol>
              </a:tblGrid>
              <a:tr h="287109">
                <a:tc>
                  <a:txBody>
                    <a:bodyPr/>
                    <a:lstStyle/>
                    <a:p>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Eğitim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171429"/>
                  </a:ext>
                </a:extLst>
              </a:tr>
              <a:tr h="287109">
                <a:tc>
                  <a:txBody>
                    <a:bodyPr/>
                    <a:lstStyle/>
                    <a:p>
                      <a:r>
                        <a:rPr lang="tr-TR" sz="1400" noProof="0" dirty="0" err="1">
                          <a:solidFill>
                            <a:schemeClr val="accent4"/>
                          </a:solidFill>
                        </a:rPr>
                        <a:t>Accuracy</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0.91940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0.93295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002719"/>
                  </a:ext>
                </a:extLst>
              </a:tr>
              <a:tr h="287109">
                <a:tc>
                  <a:txBody>
                    <a:bodyPr/>
                    <a:lstStyle/>
                    <a:p>
                      <a:r>
                        <a:rPr lang="tr-TR" sz="1400" noProof="0" dirty="0">
                          <a:solidFill>
                            <a:schemeClr val="accent4"/>
                          </a:solidFill>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0.91684</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0.93050</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102576"/>
                  </a:ext>
                </a:extLst>
              </a:tr>
              <a:tr h="287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400" b="0" kern="1200" noProof="0" dirty="0">
                          <a:solidFill>
                            <a:schemeClr val="accent4"/>
                          </a:solidFill>
                          <a:effectLst/>
                          <a:latin typeface="+mn-lt"/>
                          <a:ea typeface="+mn-ea"/>
                          <a:cs typeface="+mn-cs"/>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0.91765</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0.93255</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97143"/>
                  </a:ext>
                </a:extLst>
              </a:tr>
              <a:tr h="287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400" b="0" kern="1200" noProof="0" dirty="0" err="1">
                          <a:solidFill>
                            <a:schemeClr val="accent4"/>
                          </a:solidFill>
                          <a:effectLst/>
                          <a:latin typeface="+mn-lt"/>
                          <a:ea typeface="+mn-ea"/>
                          <a:cs typeface="+mn-cs"/>
                        </a:rPr>
                        <a:t>Recall</a:t>
                      </a:r>
                      <a:endParaRPr lang="tr-TR" sz="1400" b="0" kern="1200" noProof="0" dirty="0">
                        <a:solidFill>
                          <a:schemeClr val="accent4"/>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0.91940</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0.93295</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947496"/>
                  </a:ext>
                </a:extLst>
              </a:tr>
            </a:tbl>
          </a:graphicData>
        </a:graphic>
      </p:graphicFrame>
    </p:spTree>
    <p:extLst>
      <p:ext uri="{BB962C8B-B14F-4D97-AF65-F5344CB8AC3E}">
        <p14:creationId xmlns:p14="http://schemas.microsoft.com/office/powerpoint/2010/main" val="2395789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5AD58-40E5-DC9E-E8EC-7AA6B64A2111}"/>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D7363CA5-EF2D-49B2-3B07-EEF8E2A76C4D}"/>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6147" name="Slide Number Placeholder 1">
            <a:extLst>
              <a:ext uri="{FF2B5EF4-FFF2-40B4-BE49-F238E27FC236}">
                <a16:creationId xmlns:a16="http://schemas.microsoft.com/office/drawing/2014/main" id="{0A9E9AA5-C176-C33F-0AB5-B52E8B084B3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44</a:t>
            </a:fld>
            <a:endParaRPr lang="tr-TR" noProof="0" dirty="0">
              <a:solidFill>
                <a:schemeClr val="bg1"/>
              </a:solidFill>
            </a:endParaRPr>
          </a:p>
        </p:txBody>
      </p:sp>
      <p:sp>
        <p:nvSpPr>
          <p:cNvPr id="3" name="Footer Placeholder 3">
            <a:extLst>
              <a:ext uri="{FF2B5EF4-FFF2-40B4-BE49-F238E27FC236}">
                <a16:creationId xmlns:a16="http://schemas.microsoft.com/office/drawing/2014/main" id="{0A6C78C1-A084-57BE-197E-35C1118E40A2}"/>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
        <p:nvSpPr>
          <p:cNvPr id="2" name="Rectangle 3">
            <a:extLst>
              <a:ext uri="{FF2B5EF4-FFF2-40B4-BE49-F238E27FC236}">
                <a16:creationId xmlns:a16="http://schemas.microsoft.com/office/drawing/2014/main" id="{5CDFBC34-AB72-79FD-0E8D-A02EFC283107}"/>
              </a:ext>
            </a:extLst>
          </p:cNvPr>
          <p:cNvSpPr txBox="1">
            <a:spLocks noChangeArrowheads="1"/>
          </p:cNvSpPr>
          <p:nvPr/>
        </p:nvSpPr>
        <p:spPr bwMode="auto">
          <a:xfrm>
            <a:off x="990600" y="25146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sz="2000" noProof="0" dirty="0"/>
              <a:t>2. Model (İdeal Derinliğin Bulunması)</a:t>
            </a:r>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p:txBody>
      </p:sp>
      <p:pic>
        <p:nvPicPr>
          <p:cNvPr id="33794" name="Picture 2">
            <a:extLst>
              <a:ext uri="{FF2B5EF4-FFF2-40B4-BE49-F238E27FC236}">
                <a16:creationId xmlns:a16="http://schemas.microsoft.com/office/drawing/2014/main" id="{1129D175-A239-F166-85D8-75BE39339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879" y="3065016"/>
            <a:ext cx="3788293" cy="3039988"/>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a:extLst>
              <a:ext uri="{FF2B5EF4-FFF2-40B4-BE49-F238E27FC236}">
                <a16:creationId xmlns:a16="http://schemas.microsoft.com/office/drawing/2014/main" id="{7990D120-D2E5-E94F-7BD5-E14CFFBE2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3053" y="3065016"/>
            <a:ext cx="3788293" cy="303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408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29637-9866-4A7F-B1C7-6E681376E9CB}"/>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254B9772-D7DC-DFC8-1421-F8D1E7947077}"/>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6147" name="Slide Number Placeholder 1">
            <a:extLst>
              <a:ext uri="{FF2B5EF4-FFF2-40B4-BE49-F238E27FC236}">
                <a16:creationId xmlns:a16="http://schemas.microsoft.com/office/drawing/2014/main" id="{B9FCF184-4BC5-1C4C-BDD9-08C54FD6B05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45</a:t>
            </a:fld>
            <a:endParaRPr lang="tr-TR" noProof="0" dirty="0">
              <a:solidFill>
                <a:schemeClr val="bg1"/>
              </a:solidFill>
            </a:endParaRPr>
          </a:p>
        </p:txBody>
      </p:sp>
      <p:sp>
        <p:nvSpPr>
          <p:cNvPr id="3" name="Footer Placeholder 3">
            <a:extLst>
              <a:ext uri="{FF2B5EF4-FFF2-40B4-BE49-F238E27FC236}">
                <a16:creationId xmlns:a16="http://schemas.microsoft.com/office/drawing/2014/main" id="{CFB5A1D5-3124-5D59-A862-0897CA3BA564}"/>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
        <p:nvSpPr>
          <p:cNvPr id="2" name="Rectangle 3">
            <a:extLst>
              <a:ext uri="{FF2B5EF4-FFF2-40B4-BE49-F238E27FC236}">
                <a16:creationId xmlns:a16="http://schemas.microsoft.com/office/drawing/2014/main" id="{7E1846F9-DF0F-FE9D-0516-700A74DE85E3}"/>
              </a:ext>
            </a:extLst>
          </p:cNvPr>
          <p:cNvSpPr txBox="1">
            <a:spLocks noChangeArrowheads="1"/>
          </p:cNvSpPr>
          <p:nvPr/>
        </p:nvSpPr>
        <p:spPr bwMode="auto">
          <a:xfrm>
            <a:off x="990600" y="25146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sz="2000" noProof="0" dirty="0"/>
              <a:t>3. Model (</a:t>
            </a:r>
            <a:r>
              <a:rPr lang="tr-TR" sz="2000" noProof="0" dirty="0" err="1"/>
              <a:t>Random</a:t>
            </a:r>
            <a:r>
              <a:rPr lang="tr-TR" sz="2000" noProof="0" dirty="0"/>
              <a:t> </a:t>
            </a:r>
            <a:r>
              <a:rPr lang="tr-TR" sz="2000" noProof="0" dirty="0" err="1"/>
              <a:t>Search</a:t>
            </a:r>
            <a:r>
              <a:rPr lang="tr-TR" sz="2000" noProof="0" dirty="0"/>
              <a:t> ile </a:t>
            </a:r>
            <a:r>
              <a:rPr lang="tr-TR" sz="2000" noProof="0" dirty="0" err="1"/>
              <a:t>Hiperparametre</a:t>
            </a:r>
            <a:r>
              <a:rPr lang="tr-TR" sz="2000" noProof="0" dirty="0"/>
              <a:t> Optimizasyonu)</a:t>
            </a:r>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p:txBody>
      </p:sp>
      <p:pic>
        <p:nvPicPr>
          <p:cNvPr id="5" name="Picture 4">
            <a:extLst>
              <a:ext uri="{FF2B5EF4-FFF2-40B4-BE49-F238E27FC236}">
                <a16:creationId xmlns:a16="http://schemas.microsoft.com/office/drawing/2014/main" id="{7BEFB2E5-BD0F-FA42-138D-10244A6C4954}"/>
              </a:ext>
            </a:extLst>
          </p:cNvPr>
          <p:cNvPicPr>
            <a:picLocks noChangeAspect="1"/>
          </p:cNvPicPr>
          <p:nvPr/>
        </p:nvPicPr>
        <p:blipFill>
          <a:blip r:embed="rId2"/>
          <a:stretch>
            <a:fillRect/>
          </a:stretch>
        </p:blipFill>
        <p:spPr>
          <a:xfrm>
            <a:off x="1500187" y="3068960"/>
            <a:ext cx="6448425" cy="2314575"/>
          </a:xfrm>
          <a:prstGeom prst="rect">
            <a:avLst/>
          </a:prstGeom>
        </p:spPr>
      </p:pic>
    </p:spTree>
    <p:extLst>
      <p:ext uri="{BB962C8B-B14F-4D97-AF65-F5344CB8AC3E}">
        <p14:creationId xmlns:p14="http://schemas.microsoft.com/office/powerpoint/2010/main" val="2801964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8F56C8-AC73-2023-D4FF-DC04E5B27353}"/>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D2473C57-7BB9-2978-1458-49978D56F500}"/>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3" name="Footer Placeholder 3">
            <a:extLst>
              <a:ext uri="{FF2B5EF4-FFF2-40B4-BE49-F238E27FC236}">
                <a16:creationId xmlns:a16="http://schemas.microsoft.com/office/drawing/2014/main" id="{E285DBC8-1A45-D86F-3AFA-D25F22505902}"/>
              </a:ext>
            </a:extLst>
          </p:cNvPr>
          <p:cNvSpPr>
            <a:spLocks noGrp="1"/>
          </p:cNvSpPr>
          <p:nvPr>
            <p:ph type="ftr" sz="quarter" idx="11"/>
          </p:nvPr>
        </p:nvSpPr>
        <p:spPr/>
        <p:txBody>
          <a:bodyPr/>
          <a:lstStyle/>
          <a:p>
            <a:pPr>
              <a:defRPr/>
            </a:pPr>
            <a:r>
              <a:rPr lang="tr-TR" noProof="0" dirty="0"/>
              <a:t>Karar Ağaçları, Ezgi CİNKILIÇ</a:t>
            </a:r>
          </a:p>
        </p:txBody>
      </p:sp>
      <p:sp>
        <p:nvSpPr>
          <p:cNvPr id="6147" name="Slide Number Placeholder 1">
            <a:extLst>
              <a:ext uri="{FF2B5EF4-FFF2-40B4-BE49-F238E27FC236}">
                <a16:creationId xmlns:a16="http://schemas.microsoft.com/office/drawing/2014/main" id="{5BB74798-DC0E-6C2C-3D8A-332729EB9DB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46</a:t>
            </a:fld>
            <a:endParaRPr lang="tr-TR" noProof="0" dirty="0">
              <a:solidFill>
                <a:schemeClr val="bg1"/>
              </a:solidFill>
            </a:endParaRPr>
          </a:p>
        </p:txBody>
      </p:sp>
      <p:sp>
        <p:nvSpPr>
          <p:cNvPr id="2" name="Rectangle 3">
            <a:extLst>
              <a:ext uri="{FF2B5EF4-FFF2-40B4-BE49-F238E27FC236}">
                <a16:creationId xmlns:a16="http://schemas.microsoft.com/office/drawing/2014/main" id="{DA68C858-898F-A1B9-C6FD-611AC45B7F79}"/>
              </a:ext>
            </a:extLst>
          </p:cNvPr>
          <p:cNvSpPr txBox="1">
            <a:spLocks noChangeArrowheads="1"/>
          </p:cNvSpPr>
          <p:nvPr/>
        </p:nvSpPr>
        <p:spPr bwMode="auto">
          <a:xfrm>
            <a:off x="990600" y="25146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sz="2000" noProof="0" dirty="0"/>
              <a:t>3. Model (</a:t>
            </a:r>
            <a:r>
              <a:rPr lang="tr-TR" sz="2000" noProof="0" dirty="0" err="1"/>
              <a:t>Random</a:t>
            </a:r>
            <a:r>
              <a:rPr lang="tr-TR" sz="2000" noProof="0" dirty="0"/>
              <a:t> </a:t>
            </a:r>
            <a:r>
              <a:rPr lang="tr-TR" sz="2000" noProof="0" dirty="0" err="1"/>
              <a:t>Search</a:t>
            </a:r>
            <a:r>
              <a:rPr lang="tr-TR" sz="2000" noProof="0" dirty="0"/>
              <a:t> ile </a:t>
            </a:r>
            <a:r>
              <a:rPr lang="tr-TR" sz="2000" noProof="0" dirty="0" err="1"/>
              <a:t>Hiperparametre</a:t>
            </a:r>
            <a:r>
              <a:rPr lang="tr-TR" sz="2000" noProof="0" dirty="0"/>
              <a:t> Optimizasyonu)</a:t>
            </a:r>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p:txBody>
      </p:sp>
      <p:pic>
        <p:nvPicPr>
          <p:cNvPr id="6" name="Picture 5">
            <a:extLst>
              <a:ext uri="{FF2B5EF4-FFF2-40B4-BE49-F238E27FC236}">
                <a16:creationId xmlns:a16="http://schemas.microsoft.com/office/drawing/2014/main" id="{2463F8FA-EE5C-BCFD-4448-A12C10D07F4E}"/>
              </a:ext>
            </a:extLst>
          </p:cNvPr>
          <p:cNvPicPr>
            <a:picLocks noChangeAspect="1"/>
          </p:cNvPicPr>
          <p:nvPr/>
        </p:nvPicPr>
        <p:blipFill>
          <a:blip r:embed="rId3"/>
          <a:stretch>
            <a:fillRect/>
          </a:stretch>
        </p:blipFill>
        <p:spPr>
          <a:xfrm>
            <a:off x="5508103" y="3134903"/>
            <a:ext cx="2405686" cy="708273"/>
          </a:xfrm>
          <a:prstGeom prst="rect">
            <a:avLst/>
          </a:prstGeom>
          <a:ln w="28575">
            <a:solidFill>
              <a:schemeClr val="tx1"/>
            </a:solidFill>
          </a:ln>
        </p:spPr>
      </p:pic>
      <p:graphicFrame>
        <p:nvGraphicFramePr>
          <p:cNvPr id="7" name="Table 6">
            <a:extLst>
              <a:ext uri="{FF2B5EF4-FFF2-40B4-BE49-F238E27FC236}">
                <a16:creationId xmlns:a16="http://schemas.microsoft.com/office/drawing/2014/main" id="{06E81A19-9D5F-373A-CC05-3A89D0DEBEE8}"/>
              </a:ext>
            </a:extLst>
          </p:cNvPr>
          <p:cNvGraphicFramePr>
            <a:graphicFrameLocks noGrp="1"/>
          </p:cNvGraphicFramePr>
          <p:nvPr>
            <p:extLst>
              <p:ext uri="{D42A27DB-BD31-4B8C-83A1-F6EECF244321}">
                <p14:modId xmlns:p14="http://schemas.microsoft.com/office/powerpoint/2010/main" val="882546813"/>
              </p:ext>
            </p:extLst>
          </p:nvPr>
        </p:nvGraphicFramePr>
        <p:xfrm>
          <a:off x="4887134" y="4202075"/>
          <a:ext cx="3647625" cy="1524000"/>
        </p:xfrm>
        <a:graphic>
          <a:graphicData uri="http://schemas.openxmlformats.org/drawingml/2006/table">
            <a:tbl>
              <a:tblPr firstRow="1" bandRow="1">
                <a:tableStyleId>{2D5ABB26-0587-4C30-8999-92F81FD0307C}</a:tableStyleId>
              </a:tblPr>
              <a:tblGrid>
                <a:gridCol w="1215875">
                  <a:extLst>
                    <a:ext uri="{9D8B030D-6E8A-4147-A177-3AD203B41FA5}">
                      <a16:colId xmlns:a16="http://schemas.microsoft.com/office/drawing/2014/main" val="2072373248"/>
                    </a:ext>
                  </a:extLst>
                </a:gridCol>
                <a:gridCol w="1215875">
                  <a:extLst>
                    <a:ext uri="{9D8B030D-6E8A-4147-A177-3AD203B41FA5}">
                      <a16:colId xmlns:a16="http://schemas.microsoft.com/office/drawing/2014/main" val="1766221563"/>
                    </a:ext>
                  </a:extLst>
                </a:gridCol>
                <a:gridCol w="1215875">
                  <a:extLst>
                    <a:ext uri="{9D8B030D-6E8A-4147-A177-3AD203B41FA5}">
                      <a16:colId xmlns:a16="http://schemas.microsoft.com/office/drawing/2014/main" val="1409891174"/>
                    </a:ext>
                  </a:extLst>
                </a:gridCol>
              </a:tblGrid>
              <a:tr h="287109">
                <a:tc>
                  <a:txBody>
                    <a:bodyPr/>
                    <a:lstStyle/>
                    <a:p>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Eğitim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171429"/>
                  </a:ext>
                </a:extLst>
              </a:tr>
              <a:tr h="287109">
                <a:tc>
                  <a:txBody>
                    <a:bodyPr/>
                    <a:lstStyle/>
                    <a:p>
                      <a:r>
                        <a:rPr lang="tr-TR" sz="1400" noProof="0" dirty="0" err="1">
                          <a:solidFill>
                            <a:schemeClr val="accent4"/>
                          </a:solidFill>
                        </a:rPr>
                        <a:t>Accuracy</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0.92266</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0.93660</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002719"/>
                  </a:ext>
                </a:extLst>
              </a:tr>
              <a:tr h="287109">
                <a:tc>
                  <a:txBody>
                    <a:bodyPr/>
                    <a:lstStyle/>
                    <a:p>
                      <a:r>
                        <a:rPr lang="tr-TR" sz="1400" noProof="0" dirty="0">
                          <a:solidFill>
                            <a:schemeClr val="accent4"/>
                          </a:solidFill>
                        </a:rPr>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0.92134</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0.93536</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102576"/>
                  </a:ext>
                </a:extLst>
              </a:tr>
              <a:tr h="287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400" b="0" kern="1200" noProof="0" dirty="0">
                          <a:solidFill>
                            <a:schemeClr val="accent4"/>
                          </a:solidFill>
                          <a:effectLst/>
                          <a:latin typeface="+mn-lt"/>
                          <a:ea typeface="+mn-ea"/>
                          <a:cs typeface="+mn-cs"/>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0.92105</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0.93550</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97143"/>
                  </a:ext>
                </a:extLst>
              </a:tr>
              <a:tr h="287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400" b="0" kern="1200" noProof="0" dirty="0" err="1">
                          <a:solidFill>
                            <a:schemeClr val="accent4"/>
                          </a:solidFill>
                          <a:effectLst/>
                          <a:latin typeface="+mn-lt"/>
                          <a:ea typeface="+mn-ea"/>
                          <a:cs typeface="+mn-cs"/>
                        </a:rPr>
                        <a:t>Recall</a:t>
                      </a:r>
                      <a:endParaRPr lang="tr-TR" sz="1400" b="0" kern="1200" noProof="0" dirty="0">
                        <a:solidFill>
                          <a:schemeClr val="accent4"/>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0.92266</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0.93660</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947496"/>
                  </a:ext>
                </a:extLst>
              </a:tr>
            </a:tbl>
          </a:graphicData>
        </a:graphic>
      </p:graphicFrame>
      <p:pic>
        <p:nvPicPr>
          <p:cNvPr id="35842" name="Picture 2">
            <a:extLst>
              <a:ext uri="{FF2B5EF4-FFF2-40B4-BE49-F238E27FC236}">
                <a16:creationId xmlns:a16="http://schemas.microsoft.com/office/drawing/2014/main" id="{6FB32C3E-69BA-CF4C-5B4E-DD5B188264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170748"/>
            <a:ext cx="3596313" cy="306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856909"/>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D3352-147B-804E-BAAD-6D341A9CFBA2}"/>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5EBE4BDF-BCF2-F05C-2681-A5E87CFA7D15}"/>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6147" name="Slide Number Placeholder 1">
            <a:extLst>
              <a:ext uri="{FF2B5EF4-FFF2-40B4-BE49-F238E27FC236}">
                <a16:creationId xmlns:a16="http://schemas.microsoft.com/office/drawing/2014/main" id="{E05F3ABD-1B84-42BC-FDDE-7CA797FF5D2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47</a:t>
            </a:fld>
            <a:endParaRPr lang="tr-TR" noProof="0" dirty="0">
              <a:solidFill>
                <a:schemeClr val="bg1"/>
              </a:solidFill>
            </a:endParaRPr>
          </a:p>
        </p:txBody>
      </p:sp>
      <p:sp>
        <p:nvSpPr>
          <p:cNvPr id="3" name="Footer Placeholder 3">
            <a:extLst>
              <a:ext uri="{FF2B5EF4-FFF2-40B4-BE49-F238E27FC236}">
                <a16:creationId xmlns:a16="http://schemas.microsoft.com/office/drawing/2014/main" id="{6BA0073C-5E80-97FD-15DB-094F2DAC9B1D}"/>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
        <p:nvSpPr>
          <p:cNvPr id="2" name="Rectangle 3">
            <a:extLst>
              <a:ext uri="{FF2B5EF4-FFF2-40B4-BE49-F238E27FC236}">
                <a16:creationId xmlns:a16="http://schemas.microsoft.com/office/drawing/2014/main" id="{980F325F-ABFE-1627-A0B6-F7944407412C}"/>
              </a:ext>
            </a:extLst>
          </p:cNvPr>
          <p:cNvSpPr txBox="1">
            <a:spLocks noChangeArrowheads="1"/>
          </p:cNvSpPr>
          <p:nvPr/>
        </p:nvSpPr>
        <p:spPr bwMode="auto">
          <a:xfrm>
            <a:off x="990600" y="25146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sz="2000" noProof="0" dirty="0"/>
              <a:t>3. Model (</a:t>
            </a:r>
            <a:r>
              <a:rPr lang="tr-TR" sz="2000" noProof="0" dirty="0" err="1"/>
              <a:t>Random</a:t>
            </a:r>
            <a:r>
              <a:rPr lang="tr-TR" sz="2000" noProof="0" dirty="0"/>
              <a:t> </a:t>
            </a:r>
            <a:r>
              <a:rPr lang="tr-TR" sz="2000" noProof="0" dirty="0" err="1"/>
              <a:t>Search</a:t>
            </a:r>
            <a:r>
              <a:rPr lang="tr-TR" sz="2000" noProof="0" dirty="0"/>
              <a:t> ile </a:t>
            </a:r>
            <a:r>
              <a:rPr lang="tr-TR" sz="2000" noProof="0" dirty="0" err="1"/>
              <a:t>Hiperparametre</a:t>
            </a:r>
            <a:r>
              <a:rPr lang="tr-TR" sz="2000" noProof="0" dirty="0"/>
              <a:t> Optimizasyonu)</a:t>
            </a:r>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p:txBody>
      </p:sp>
      <p:pic>
        <p:nvPicPr>
          <p:cNvPr id="34818" name="Picture 2">
            <a:extLst>
              <a:ext uri="{FF2B5EF4-FFF2-40B4-BE49-F238E27FC236}">
                <a16:creationId xmlns:a16="http://schemas.microsoft.com/office/drawing/2014/main" id="{F7707B60-FAD3-616A-4ED2-FBAAEA814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167" y="3097261"/>
            <a:ext cx="3896233" cy="3126607"/>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a:extLst>
              <a:ext uri="{FF2B5EF4-FFF2-40B4-BE49-F238E27FC236}">
                <a16:creationId xmlns:a16="http://schemas.microsoft.com/office/drawing/2014/main" id="{7A956D16-AE1B-6472-4153-A665C6B99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996" y="3112268"/>
            <a:ext cx="3896233" cy="3126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336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02D4F-B1DD-FF5A-0110-248E4AE26FA2}"/>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28AFAA7E-388A-482E-7834-16CEAFB10B7E}"/>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6147" name="Slide Number Placeholder 1">
            <a:extLst>
              <a:ext uri="{FF2B5EF4-FFF2-40B4-BE49-F238E27FC236}">
                <a16:creationId xmlns:a16="http://schemas.microsoft.com/office/drawing/2014/main" id="{E0922FCE-E259-D2FD-6732-6151A828C32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48</a:t>
            </a:fld>
            <a:endParaRPr lang="tr-TR" noProof="0" dirty="0">
              <a:solidFill>
                <a:schemeClr val="bg1"/>
              </a:solidFill>
            </a:endParaRPr>
          </a:p>
        </p:txBody>
      </p:sp>
      <p:sp>
        <p:nvSpPr>
          <p:cNvPr id="3" name="Footer Placeholder 3">
            <a:extLst>
              <a:ext uri="{FF2B5EF4-FFF2-40B4-BE49-F238E27FC236}">
                <a16:creationId xmlns:a16="http://schemas.microsoft.com/office/drawing/2014/main" id="{5319E559-27E6-967B-C529-3DCD21B51FF4}"/>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
        <p:nvSpPr>
          <p:cNvPr id="2" name="Rectangle 3">
            <a:extLst>
              <a:ext uri="{FF2B5EF4-FFF2-40B4-BE49-F238E27FC236}">
                <a16:creationId xmlns:a16="http://schemas.microsoft.com/office/drawing/2014/main" id="{A2BCBEED-DDA1-FFBF-22AC-4F8B3DB851AC}"/>
              </a:ext>
            </a:extLst>
          </p:cNvPr>
          <p:cNvSpPr txBox="1">
            <a:spLocks noChangeArrowheads="1"/>
          </p:cNvSpPr>
          <p:nvPr/>
        </p:nvSpPr>
        <p:spPr bwMode="auto">
          <a:xfrm>
            <a:off x="990600" y="25146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sz="2000" noProof="0" dirty="0"/>
              <a:t>3. Model (</a:t>
            </a:r>
            <a:r>
              <a:rPr lang="tr-TR" sz="2000" noProof="0" dirty="0" err="1"/>
              <a:t>Random</a:t>
            </a:r>
            <a:r>
              <a:rPr lang="tr-TR" sz="2000" noProof="0" dirty="0"/>
              <a:t> </a:t>
            </a:r>
            <a:r>
              <a:rPr lang="tr-TR" sz="2000" noProof="0" dirty="0" err="1"/>
              <a:t>Search</a:t>
            </a:r>
            <a:r>
              <a:rPr lang="tr-TR" sz="2000" noProof="0" dirty="0"/>
              <a:t> ile </a:t>
            </a:r>
            <a:r>
              <a:rPr lang="tr-TR" sz="2000" noProof="0" dirty="0" err="1"/>
              <a:t>Hiperparametre</a:t>
            </a:r>
            <a:r>
              <a:rPr lang="tr-TR" sz="2000" noProof="0" dirty="0"/>
              <a:t> Optimizasyonu)</a:t>
            </a:r>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a:p>
            <a:pPr marL="0" indent="0" eaLnBrk="1" hangingPunct="1">
              <a:buFont typeface="Wingdings" pitchFamily="2" charset="2"/>
              <a:buNone/>
            </a:pPr>
            <a:endParaRPr lang="tr-TR" sz="2000" noProof="0" dirty="0"/>
          </a:p>
        </p:txBody>
      </p:sp>
      <p:pic>
        <p:nvPicPr>
          <p:cNvPr id="4" name="Picture 2">
            <a:extLst>
              <a:ext uri="{FF2B5EF4-FFF2-40B4-BE49-F238E27FC236}">
                <a16:creationId xmlns:a16="http://schemas.microsoft.com/office/drawing/2014/main" id="{8F194782-B457-AFBF-7FD6-C91B59B44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924944"/>
            <a:ext cx="6998250" cy="3534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839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9E57A-C335-5719-1A75-B602AF56A45A}"/>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84A3AB74-05A8-B483-CA8E-2C75C6FDEAC5}"/>
              </a:ext>
            </a:extLst>
          </p:cNvPr>
          <p:cNvSpPr>
            <a:spLocks noGrp="1" noChangeArrowheads="1"/>
          </p:cNvSpPr>
          <p:nvPr>
            <p:ph type="title"/>
          </p:nvPr>
        </p:nvSpPr>
        <p:spPr/>
        <p:txBody>
          <a:bodyPr/>
          <a:lstStyle/>
          <a:p>
            <a:pPr eaLnBrk="1" hangingPunct="1"/>
            <a:r>
              <a:rPr lang="tr-TR" sz="3200" noProof="0" dirty="0"/>
              <a:t>Örnek Uygulama – Karar Ağacı</a:t>
            </a:r>
          </a:p>
        </p:txBody>
      </p:sp>
      <p:sp>
        <p:nvSpPr>
          <p:cNvPr id="6146" name="Rectangle 3">
            <a:extLst>
              <a:ext uri="{FF2B5EF4-FFF2-40B4-BE49-F238E27FC236}">
                <a16:creationId xmlns:a16="http://schemas.microsoft.com/office/drawing/2014/main" id="{C7AAFE44-E6FE-B642-53DD-C8BB29ABC196}"/>
              </a:ext>
            </a:extLst>
          </p:cNvPr>
          <p:cNvSpPr>
            <a:spLocks noGrp="1" noChangeArrowheads="1"/>
          </p:cNvSpPr>
          <p:nvPr>
            <p:ph type="body" idx="1"/>
          </p:nvPr>
        </p:nvSpPr>
        <p:spPr/>
        <p:txBody>
          <a:bodyPr/>
          <a:lstStyle/>
          <a:p>
            <a:pPr marL="0" indent="0" algn="just" eaLnBrk="1" hangingPunct="1">
              <a:buNone/>
            </a:pPr>
            <a:r>
              <a:rPr lang="tr-TR" sz="1800" noProof="0" dirty="0"/>
              <a:t>Yapılan çalıştırmalar sonucunda parametre seçiminin aşırı öğrenmeyi engellediği, modelin genelleme kapasitesini arttırdığı ve dolayısıyla model performansını iyileştirildiği görülmüştür. </a:t>
            </a:r>
          </a:p>
          <a:p>
            <a:pPr marL="0" indent="0" algn="just" eaLnBrk="1" hangingPunct="1">
              <a:buNone/>
            </a:pPr>
            <a:endParaRPr lang="tr-TR" sz="1800" noProof="0" dirty="0"/>
          </a:p>
          <a:p>
            <a:pPr marL="0" indent="0" algn="just" eaLnBrk="1" hangingPunct="1">
              <a:buNone/>
            </a:pPr>
            <a:r>
              <a:rPr lang="tr-TR" sz="1800" noProof="0" dirty="0"/>
              <a:t>Model, hem eğitim hem de test verisi üzerinde yüksek doğruluk, F1 skoru, </a:t>
            </a:r>
            <a:r>
              <a:rPr lang="tr-TR" sz="1800" noProof="0" dirty="0" err="1"/>
              <a:t>precision</a:t>
            </a:r>
            <a:r>
              <a:rPr lang="tr-TR" sz="1800" noProof="0" dirty="0"/>
              <a:t> ve </a:t>
            </a:r>
            <a:r>
              <a:rPr lang="tr-TR" sz="1800" noProof="0" dirty="0" err="1"/>
              <a:t>recall</a:t>
            </a:r>
            <a:r>
              <a:rPr lang="tr-TR" sz="1800" noProof="0" dirty="0"/>
              <a:t> değerlerine sahiptir. Bu, modelin genel olarak başarılı ve dengeli bir performans sergilediğini gösterir.</a:t>
            </a:r>
          </a:p>
          <a:p>
            <a:pPr marL="0" indent="0" algn="just" eaLnBrk="1" hangingPunct="1">
              <a:buNone/>
            </a:pPr>
            <a:endParaRPr lang="tr-TR" sz="1800" dirty="0"/>
          </a:p>
          <a:p>
            <a:pPr marL="0" indent="0" algn="just" eaLnBrk="1" hangingPunct="1">
              <a:buNone/>
            </a:pPr>
            <a:r>
              <a:rPr lang="tr-TR" sz="1800" noProof="0" dirty="0"/>
              <a:t>Öznitelik önem derecelerinin belirlenmesi diğer makine öğrenmesi modelleri için özellik seçimi ve veri boyutunun azaltılması gibi amaçlarla etkili bir şekilde kullanılabilir. </a:t>
            </a:r>
          </a:p>
        </p:txBody>
      </p:sp>
      <p:sp>
        <p:nvSpPr>
          <p:cNvPr id="6147" name="Slide Number Placeholder 1">
            <a:extLst>
              <a:ext uri="{FF2B5EF4-FFF2-40B4-BE49-F238E27FC236}">
                <a16:creationId xmlns:a16="http://schemas.microsoft.com/office/drawing/2014/main" id="{C3A3D444-D6A1-5F86-F0FB-1C234DC91E4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49</a:t>
            </a:fld>
            <a:endParaRPr lang="tr-TR" noProof="0" dirty="0">
              <a:solidFill>
                <a:schemeClr val="bg1"/>
              </a:solidFill>
            </a:endParaRPr>
          </a:p>
        </p:txBody>
      </p:sp>
      <p:sp>
        <p:nvSpPr>
          <p:cNvPr id="3" name="Footer Placeholder 3">
            <a:extLst>
              <a:ext uri="{FF2B5EF4-FFF2-40B4-BE49-F238E27FC236}">
                <a16:creationId xmlns:a16="http://schemas.microsoft.com/office/drawing/2014/main" id="{C217F0A5-01AF-4D0C-CD29-BD063E18F87F}"/>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404174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40819-FA4B-DB80-93AF-B3F084FC30FE}"/>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92172CDE-7027-B458-0C8E-D26D7A64B713}"/>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2FA8D746-CC6C-D448-2A3E-0895CAA98531}"/>
              </a:ext>
            </a:extLst>
          </p:cNvPr>
          <p:cNvSpPr>
            <a:spLocks noGrp="1"/>
          </p:cNvSpPr>
          <p:nvPr>
            <p:ph type="sldNum" sz="quarter" idx="12"/>
          </p:nvPr>
        </p:nvSpPr>
        <p:spPr/>
        <p:txBody>
          <a:bodyPr/>
          <a:lstStyle/>
          <a:p>
            <a:pPr>
              <a:defRPr/>
            </a:pPr>
            <a:fld id="{923A4B4C-EA90-1746-BB3E-09C631C8942B}" type="slidenum">
              <a:rPr lang="tr-TR" noProof="0" smtClean="0"/>
              <a:pPr>
                <a:defRPr/>
              </a:pPr>
              <a:t>5</a:t>
            </a:fld>
            <a:endParaRPr lang="tr-TR" noProof="0" dirty="0"/>
          </a:p>
        </p:txBody>
      </p:sp>
      <p:sp>
        <p:nvSpPr>
          <p:cNvPr id="7" name="AutoShape 2">
            <a:extLst>
              <a:ext uri="{FF2B5EF4-FFF2-40B4-BE49-F238E27FC236}">
                <a16:creationId xmlns:a16="http://schemas.microsoft.com/office/drawing/2014/main" id="{09D8DE02-AF61-EAE0-29CF-C54478FDEB53}"/>
              </a:ext>
            </a:extLst>
          </p:cNvPr>
          <p:cNvSpPr>
            <a:spLocks noGrp="1" noChangeArrowheads="1"/>
          </p:cNvSpPr>
          <p:nvPr>
            <p:ph type="title"/>
          </p:nvPr>
        </p:nvSpPr>
        <p:spPr>
          <a:xfrm>
            <a:off x="762000" y="762000"/>
            <a:ext cx="7924800" cy="1143000"/>
          </a:xfrm>
        </p:spPr>
        <p:txBody>
          <a:bodyPr/>
          <a:lstStyle/>
          <a:p>
            <a:pPr eaLnBrk="1" hangingPunct="1"/>
            <a:r>
              <a:rPr lang="tr-TR" sz="3200" noProof="0" dirty="0"/>
              <a:t>Giriş</a:t>
            </a:r>
          </a:p>
        </p:txBody>
      </p:sp>
      <p:sp>
        <p:nvSpPr>
          <p:cNvPr id="10" name="Rectangle 3">
            <a:extLst>
              <a:ext uri="{FF2B5EF4-FFF2-40B4-BE49-F238E27FC236}">
                <a16:creationId xmlns:a16="http://schemas.microsoft.com/office/drawing/2014/main" id="{25EC9D39-DC8C-40A1-12AB-80088642D151}"/>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b="1" noProof="0" dirty="0"/>
              <a:t>Metodun kısa tarihçesi</a:t>
            </a:r>
          </a:p>
          <a:p>
            <a:pPr marL="0" indent="0" eaLnBrk="1" hangingPunct="1">
              <a:buFont typeface="Wingdings" pitchFamily="2" charset="2"/>
              <a:buNone/>
            </a:pPr>
            <a:endParaRPr lang="tr-TR" b="1" noProof="0" dirty="0"/>
          </a:p>
        </p:txBody>
      </p:sp>
      <p:pic>
        <p:nvPicPr>
          <p:cNvPr id="1026" name="Picture 2">
            <a:extLst>
              <a:ext uri="{FF2B5EF4-FFF2-40B4-BE49-F238E27FC236}">
                <a16:creationId xmlns:a16="http://schemas.microsoft.com/office/drawing/2014/main" id="{2BF78344-5E8B-7664-71DE-311AB15F3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358" y="3337939"/>
            <a:ext cx="7352442" cy="242840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or: Curved 2">
            <a:extLst>
              <a:ext uri="{FF2B5EF4-FFF2-40B4-BE49-F238E27FC236}">
                <a16:creationId xmlns:a16="http://schemas.microsoft.com/office/drawing/2014/main" id="{824F60C1-544E-6EEF-869E-6195CFABAB95}"/>
              </a:ext>
            </a:extLst>
          </p:cNvPr>
          <p:cNvCxnSpPr/>
          <p:nvPr/>
        </p:nvCxnSpPr>
        <p:spPr>
          <a:xfrm rot="5400000" flipH="1" flipV="1">
            <a:off x="7137811" y="2879414"/>
            <a:ext cx="485003" cy="432048"/>
          </a:xfrm>
          <a:prstGeom prst="curvedConnector3">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816F9EAA-2159-1F0B-C66D-33DF7901CF6C}"/>
              </a:ext>
            </a:extLst>
          </p:cNvPr>
          <p:cNvSpPr txBox="1"/>
          <p:nvPr/>
        </p:nvSpPr>
        <p:spPr>
          <a:xfrm>
            <a:off x="6588224" y="2385895"/>
            <a:ext cx="2231033" cy="523220"/>
          </a:xfrm>
          <a:prstGeom prst="rect">
            <a:avLst/>
          </a:prstGeom>
          <a:noFill/>
        </p:spPr>
        <p:txBody>
          <a:bodyPr wrap="square" rtlCol="0">
            <a:spAutoFit/>
          </a:bodyPr>
          <a:lstStyle/>
          <a:p>
            <a:pPr algn="ctr"/>
            <a:r>
              <a:rPr lang="tr-TR" sz="1400" b="0" i="0" noProof="0" dirty="0" err="1">
                <a:solidFill>
                  <a:schemeClr val="accent6">
                    <a:lumMod val="75000"/>
                  </a:schemeClr>
                </a:solidFill>
                <a:effectLst/>
                <a:latin typeface="source-serif-pro"/>
              </a:rPr>
              <a:t>Scikit-learn</a:t>
            </a:r>
            <a:r>
              <a:rPr lang="tr-TR" sz="1400" b="0" i="0" noProof="0" dirty="0">
                <a:solidFill>
                  <a:schemeClr val="accent6">
                    <a:lumMod val="75000"/>
                  </a:schemeClr>
                </a:solidFill>
                <a:effectLst/>
                <a:latin typeface="source-serif-pro"/>
              </a:rPr>
              <a:t> kütüphanesinde kullanılan algoritma</a:t>
            </a:r>
            <a:endParaRPr lang="tr-TR" sz="1400" noProof="0" dirty="0">
              <a:solidFill>
                <a:schemeClr val="accent6">
                  <a:lumMod val="75000"/>
                </a:schemeClr>
              </a:solidFill>
            </a:endParaRPr>
          </a:p>
        </p:txBody>
      </p:sp>
    </p:spTree>
    <p:extLst>
      <p:ext uri="{BB962C8B-B14F-4D97-AF65-F5344CB8AC3E}">
        <p14:creationId xmlns:p14="http://schemas.microsoft.com/office/powerpoint/2010/main" val="1502878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2F2EE-A3F6-780A-AC2D-2EA25ADE0091}"/>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8F6A0276-0860-FD9F-472C-7AEFC1FEBCC8}"/>
              </a:ext>
            </a:extLst>
          </p:cNvPr>
          <p:cNvSpPr>
            <a:spLocks noGrp="1" noChangeArrowheads="1"/>
          </p:cNvSpPr>
          <p:nvPr>
            <p:ph type="title"/>
          </p:nvPr>
        </p:nvSpPr>
        <p:spPr/>
        <p:txBody>
          <a:bodyPr/>
          <a:lstStyle/>
          <a:p>
            <a:pPr eaLnBrk="1" hangingPunct="1"/>
            <a:r>
              <a:rPr lang="tr-TR" sz="3200" noProof="0" dirty="0"/>
              <a:t>Örnek Uygulama – Regresyon Ağacı</a:t>
            </a:r>
          </a:p>
        </p:txBody>
      </p:sp>
      <p:sp>
        <p:nvSpPr>
          <p:cNvPr id="6146" name="Rectangle 3">
            <a:extLst>
              <a:ext uri="{FF2B5EF4-FFF2-40B4-BE49-F238E27FC236}">
                <a16:creationId xmlns:a16="http://schemas.microsoft.com/office/drawing/2014/main" id="{6A5B27A8-F327-A20E-0DCA-650C2F1F203A}"/>
              </a:ext>
            </a:extLst>
          </p:cNvPr>
          <p:cNvSpPr>
            <a:spLocks noGrp="1" noChangeArrowheads="1"/>
          </p:cNvSpPr>
          <p:nvPr>
            <p:ph type="body" idx="1"/>
          </p:nvPr>
        </p:nvSpPr>
        <p:spPr/>
        <p:txBody>
          <a:bodyPr/>
          <a:lstStyle/>
          <a:p>
            <a:pPr marL="0" indent="0" eaLnBrk="1" hangingPunct="1">
              <a:buNone/>
            </a:pPr>
            <a:r>
              <a:rPr lang="tr-TR" sz="1800" noProof="0" dirty="0" err="1"/>
              <a:t>Sklearn</a:t>
            </a:r>
            <a:r>
              <a:rPr lang="tr-TR" sz="1800" noProof="0" dirty="0"/>
              <a:t> </a:t>
            </a:r>
            <a:r>
              <a:rPr lang="tr-TR" sz="1800" noProof="0" dirty="0" err="1"/>
              <a:t>DecisionTreeRegressor</a:t>
            </a:r>
            <a:r>
              <a:rPr lang="tr-TR" sz="1800" noProof="0" dirty="0"/>
              <a:t> kütüphanesi kullanılmıştır. Amaç kişilerin çektikleri kredi miktarını tahmin etmektir.</a:t>
            </a:r>
          </a:p>
          <a:p>
            <a:pPr marL="0" indent="0" eaLnBrk="1" hangingPunct="1">
              <a:buNone/>
            </a:pPr>
            <a:endParaRPr lang="tr-TR" sz="1800" noProof="0" dirty="0"/>
          </a:p>
          <a:p>
            <a:pPr marL="0" indent="0" eaLnBrk="1" hangingPunct="1">
              <a:buNone/>
            </a:pPr>
            <a:r>
              <a:rPr lang="tr-TR" sz="1800" noProof="0" dirty="0"/>
              <a:t>Test ve eğitim setleri yeni hedefe göre 70/30 oranında ayrılmıştır. Rastgele arama yapılarak en iyi parametreler bulunmuştur.  </a:t>
            </a:r>
          </a:p>
          <a:p>
            <a:pPr marL="0" indent="0" eaLnBrk="1" hangingPunct="1">
              <a:buNone/>
            </a:pPr>
            <a:endParaRPr lang="tr-TR" sz="1800" noProof="0" dirty="0"/>
          </a:p>
        </p:txBody>
      </p:sp>
      <p:sp>
        <p:nvSpPr>
          <p:cNvPr id="6147" name="Slide Number Placeholder 1">
            <a:extLst>
              <a:ext uri="{FF2B5EF4-FFF2-40B4-BE49-F238E27FC236}">
                <a16:creationId xmlns:a16="http://schemas.microsoft.com/office/drawing/2014/main" id="{73C9AA32-F8C4-F4DE-AB5D-33A7056B4AA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50</a:t>
            </a:fld>
            <a:endParaRPr lang="tr-TR" noProof="0" dirty="0">
              <a:solidFill>
                <a:schemeClr val="bg1"/>
              </a:solidFill>
            </a:endParaRPr>
          </a:p>
        </p:txBody>
      </p:sp>
      <p:sp>
        <p:nvSpPr>
          <p:cNvPr id="3" name="Footer Placeholder 3">
            <a:extLst>
              <a:ext uri="{FF2B5EF4-FFF2-40B4-BE49-F238E27FC236}">
                <a16:creationId xmlns:a16="http://schemas.microsoft.com/office/drawing/2014/main" id="{7096715F-7703-C743-7ECA-84E199D06AFB}"/>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736563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87568-718C-3139-642B-C9227624A9D0}"/>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F2408548-34F4-4802-7413-0CF2D073BD31}"/>
              </a:ext>
            </a:extLst>
          </p:cNvPr>
          <p:cNvSpPr>
            <a:spLocks noGrp="1" noChangeArrowheads="1"/>
          </p:cNvSpPr>
          <p:nvPr>
            <p:ph type="title"/>
          </p:nvPr>
        </p:nvSpPr>
        <p:spPr/>
        <p:txBody>
          <a:bodyPr/>
          <a:lstStyle/>
          <a:p>
            <a:pPr eaLnBrk="1" hangingPunct="1"/>
            <a:r>
              <a:rPr lang="tr-TR" sz="3200" noProof="0" dirty="0"/>
              <a:t>Örnek Uygulama – Regresyon Ağacı</a:t>
            </a:r>
          </a:p>
        </p:txBody>
      </p:sp>
      <p:sp>
        <p:nvSpPr>
          <p:cNvPr id="6146" name="Rectangle 3">
            <a:extLst>
              <a:ext uri="{FF2B5EF4-FFF2-40B4-BE49-F238E27FC236}">
                <a16:creationId xmlns:a16="http://schemas.microsoft.com/office/drawing/2014/main" id="{C47BF8A8-E024-D277-FE38-59F84E6CDE92}"/>
              </a:ext>
            </a:extLst>
          </p:cNvPr>
          <p:cNvSpPr>
            <a:spLocks noGrp="1" noChangeArrowheads="1"/>
          </p:cNvSpPr>
          <p:nvPr>
            <p:ph type="body" idx="1"/>
          </p:nvPr>
        </p:nvSpPr>
        <p:spPr>
          <a:xfrm>
            <a:off x="838201" y="2362200"/>
            <a:ext cx="6038056" cy="3724275"/>
          </a:xfrm>
        </p:spPr>
        <p:txBody>
          <a:bodyPr/>
          <a:lstStyle/>
          <a:p>
            <a:pPr marL="0" indent="0" eaLnBrk="1" hangingPunct="1">
              <a:buNone/>
            </a:pPr>
            <a:r>
              <a:rPr lang="tr-TR" sz="1800" b="1" noProof="0" dirty="0"/>
              <a:t>Kullanılan Performans Ölçütleri</a:t>
            </a:r>
          </a:p>
          <a:p>
            <a:pPr algn="just" eaLnBrk="1" hangingPunct="1"/>
            <a:r>
              <a:rPr lang="tr-TR" sz="1800" noProof="0" dirty="0"/>
              <a:t>Ortalama Kare Hatası: Tahminler ile gerçek değerler arasındaki farkların karelerinin ortalamasıdır</a:t>
            </a:r>
          </a:p>
          <a:p>
            <a:pPr marL="0" indent="0" algn="just" eaLnBrk="1" hangingPunct="1">
              <a:buNone/>
            </a:pPr>
            <a:endParaRPr lang="tr-TR" sz="800" noProof="0" dirty="0"/>
          </a:p>
          <a:p>
            <a:pPr algn="just" eaLnBrk="1" hangingPunct="1"/>
            <a:r>
              <a:rPr lang="tr-TR" sz="1800" noProof="0" dirty="0"/>
              <a:t>Kök Ortalama Kare Hatası: </a:t>
            </a:r>
            <a:r>
              <a:rPr lang="tr-TR" sz="1800" noProof="0" dirty="0" err="1"/>
              <a:t>MSE'nin</a:t>
            </a:r>
            <a:r>
              <a:rPr lang="tr-TR" sz="1800" noProof="0" dirty="0"/>
              <a:t> kareköküdür</a:t>
            </a:r>
          </a:p>
          <a:p>
            <a:pPr algn="just" eaLnBrk="1" hangingPunct="1"/>
            <a:endParaRPr lang="tr-TR" sz="800" noProof="0" dirty="0"/>
          </a:p>
          <a:p>
            <a:pPr algn="just" eaLnBrk="1" hangingPunct="1"/>
            <a:r>
              <a:rPr lang="tr-TR" sz="1800" noProof="0" dirty="0"/>
              <a:t>Ortalama Mutlak Hata: Tahminler ile gerçek değerler arasındaki mutlak farkların ortalamasıdır.</a:t>
            </a:r>
          </a:p>
          <a:p>
            <a:pPr algn="just" eaLnBrk="1" hangingPunct="1"/>
            <a:endParaRPr lang="tr-TR" sz="800" noProof="0" dirty="0"/>
          </a:p>
          <a:p>
            <a:pPr algn="just" eaLnBrk="1" hangingPunct="1"/>
            <a:r>
              <a:rPr lang="tr-TR" sz="1800" noProof="0" dirty="0"/>
              <a:t>R²:Modelin, bağımlı değişkendeki varyansı ne kadar iyi açıkladığını gösterir.</a:t>
            </a:r>
          </a:p>
          <a:p>
            <a:pPr algn="just" eaLnBrk="1" hangingPunct="1"/>
            <a:endParaRPr lang="tr-TR" sz="800" noProof="0" dirty="0"/>
          </a:p>
          <a:p>
            <a:pPr algn="just" eaLnBrk="1" hangingPunct="1"/>
            <a:r>
              <a:rPr lang="tr-TR" sz="1800" noProof="0" dirty="0"/>
              <a:t>Açıklanan Varyans: Modelin, bağımlı değişkendeki varyansı ne kadar iyi açıkladığını gösterir.</a:t>
            </a:r>
          </a:p>
        </p:txBody>
      </p:sp>
      <p:sp>
        <p:nvSpPr>
          <p:cNvPr id="6147" name="Slide Number Placeholder 1">
            <a:extLst>
              <a:ext uri="{FF2B5EF4-FFF2-40B4-BE49-F238E27FC236}">
                <a16:creationId xmlns:a16="http://schemas.microsoft.com/office/drawing/2014/main" id="{CFC151EE-41CF-0644-16A7-FCC865C165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51</a:t>
            </a:fld>
            <a:endParaRPr lang="tr-TR" noProof="0" dirty="0">
              <a:solidFill>
                <a:schemeClr val="bg1"/>
              </a:solidFill>
            </a:endParaRPr>
          </a:p>
        </p:txBody>
      </p:sp>
      <p:sp>
        <p:nvSpPr>
          <p:cNvPr id="3" name="Footer Placeholder 3">
            <a:extLst>
              <a:ext uri="{FF2B5EF4-FFF2-40B4-BE49-F238E27FC236}">
                <a16:creationId xmlns:a16="http://schemas.microsoft.com/office/drawing/2014/main" id="{392E82BD-DE10-0553-FC7D-ECDBD78F2179}"/>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pic>
        <p:nvPicPr>
          <p:cNvPr id="4" name="Picture 3">
            <a:extLst>
              <a:ext uri="{FF2B5EF4-FFF2-40B4-BE49-F238E27FC236}">
                <a16:creationId xmlns:a16="http://schemas.microsoft.com/office/drawing/2014/main" id="{1F94305F-10D5-40E6-651B-5A51E2244D25}"/>
              </a:ext>
            </a:extLst>
          </p:cNvPr>
          <p:cNvPicPr>
            <a:picLocks noChangeAspect="1"/>
          </p:cNvPicPr>
          <p:nvPr/>
        </p:nvPicPr>
        <p:blipFill>
          <a:blip r:embed="rId2"/>
          <a:stretch>
            <a:fillRect/>
          </a:stretch>
        </p:blipFill>
        <p:spPr>
          <a:xfrm>
            <a:off x="6849071" y="2666702"/>
            <a:ext cx="2146152" cy="648072"/>
          </a:xfrm>
          <a:prstGeom prst="rect">
            <a:avLst/>
          </a:prstGeom>
          <a:ln>
            <a:solidFill>
              <a:schemeClr val="tx1"/>
            </a:solidFill>
          </a:ln>
        </p:spPr>
      </p:pic>
      <p:pic>
        <p:nvPicPr>
          <p:cNvPr id="6" name="Picture 5">
            <a:extLst>
              <a:ext uri="{FF2B5EF4-FFF2-40B4-BE49-F238E27FC236}">
                <a16:creationId xmlns:a16="http://schemas.microsoft.com/office/drawing/2014/main" id="{1DCA6E2B-8D81-24B7-7EC7-E11297D8FB95}"/>
              </a:ext>
            </a:extLst>
          </p:cNvPr>
          <p:cNvPicPr>
            <a:picLocks noChangeAspect="1"/>
          </p:cNvPicPr>
          <p:nvPr/>
        </p:nvPicPr>
        <p:blipFill>
          <a:blip r:embed="rId3"/>
          <a:stretch>
            <a:fillRect/>
          </a:stretch>
        </p:blipFill>
        <p:spPr>
          <a:xfrm>
            <a:off x="7728796" y="3506856"/>
            <a:ext cx="1269007" cy="232135"/>
          </a:xfrm>
          <a:prstGeom prst="rect">
            <a:avLst/>
          </a:prstGeom>
          <a:ln>
            <a:solidFill>
              <a:schemeClr val="tx1"/>
            </a:solidFill>
          </a:ln>
        </p:spPr>
      </p:pic>
      <p:pic>
        <p:nvPicPr>
          <p:cNvPr id="8" name="Picture 7">
            <a:extLst>
              <a:ext uri="{FF2B5EF4-FFF2-40B4-BE49-F238E27FC236}">
                <a16:creationId xmlns:a16="http://schemas.microsoft.com/office/drawing/2014/main" id="{40A277E7-73CE-19C4-98B5-687389824365}"/>
              </a:ext>
            </a:extLst>
          </p:cNvPr>
          <p:cNvPicPr>
            <a:picLocks noChangeAspect="1"/>
          </p:cNvPicPr>
          <p:nvPr/>
        </p:nvPicPr>
        <p:blipFill>
          <a:blip r:embed="rId4"/>
          <a:stretch>
            <a:fillRect/>
          </a:stretch>
        </p:blipFill>
        <p:spPr>
          <a:xfrm>
            <a:off x="7299850" y="3967533"/>
            <a:ext cx="1722559" cy="513607"/>
          </a:xfrm>
          <a:prstGeom prst="rect">
            <a:avLst/>
          </a:prstGeom>
          <a:ln>
            <a:solidFill>
              <a:schemeClr val="tx1"/>
            </a:solidFill>
          </a:ln>
        </p:spPr>
      </p:pic>
      <p:pic>
        <p:nvPicPr>
          <p:cNvPr id="10" name="Picture 9">
            <a:extLst>
              <a:ext uri="{FF2B5EF4-FFF2-40B4-BE49-F238E27FC236}">
                <a16:creationId xmlns:a16="http://schemas.microsoft.com/office/drawing/2014/main" id="{64763A0E-2B4F-C95F-B6BF-A5BE240ADAE1}"/>
              </a:ext>
            </a:extLst>
          </p:cNvPr>
          <p:cNvPicPr>
            <a:picLocks noChangeAspect="1"/>
          </p:cNvPicPr>
          <p:nvPr/>
        </p:nvPicPr>
        <p:blipFill>
          <a:blip r:embed="rId5"/>
          <a:stretch>
            <a:fillRect/>
          </a:stretch>
        </p:blipFill>
        <p:spPr>
          <a:xfrm>
            <a:off x="7056118" y="4691904"/>
            <a:ext cx="1941685" cy="513607"/>
          </a:xfrm>
          <a:prstGeom prst="rect">
            <a:avLst/>
          </a:prstGeom>
          <a:ln>
            <a:solidFill>
              <a:schemeClr val="tx1"/>
            </a:solidFill>
          </a:ln>
        </p:spPr>
      </p:pic>
      <p:pic>
        <p:nvPicPr>
          <p:cNvPr id="12" name="Picture 11">
            <a:extLst>
              <a:ext uri="{FF2B5EF4-FFF2-40B4-BE49-F238E27FC236}">
                <a16:creationId xmlns:a16="http://schemas.microsoft.com/office/drawing/2014/main" id="{EEBE99CE-1ABA-C299-9177-5DFE50CD3A8C}"/>
              </a:ext>
            </a:extLst>
          </p:cNvPr>
          <p:cNvPicPr>
            <a:picLocks noChangeAspect="1"/>
          </p:cNvPicPr>
          <p:nvPr/>
        </p:nvPicPr>
        <p:blipFill>
          <a:blip r:embed="rId6"/>
          <a:stretch>
            <a:fillRect/>
          </a:stretch>
        </p:blipFill>
        <p:spPr>
          <a:xfrm>
            <a:off x="6555227" y="5764532"/>
            <a:ext cx="2442576" cy="375495"/>
          </a:xfrm>
          <a:prstGeom prst="rect">
            <a:avLst/>
          </a:prstGeom>
          <a:ln>
            <a:solidFill>
              <a:schemeClr val="tx1"/>
            </a:solidFill>
          </a:ln>
        </p:spPr>
      </p:pic>
    </p:spTree>
    <p:extLst>
      <p:ext uri="{BB962C8B-B14F-4D97-AF65-F5344CB8AC3E}">
        <p14:creationId xmlns:p14="http://schemas.microsoft.com/office/powerpoint/2010/main" val="1393221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CBF5C-A028-F0F1-91D8-75615B3F7A2A}"/>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31429B66-D298-0300-F797-F8F26FF9DEC9}"/>
              </a:ext>
            </a:extLst>
          </p:cNvPr>
          <p:cNvSpPr>
            <a:spLocks noGrp="1" noChangeArrowheads="1"/>
          </p:cNvSpPr>
          <p:nvPr>
            <p:ph type="title"/>
          </p:nvPr>
        </p:nvSpPr>
        <p:spPr/>
        <p:txBody>
          <a:bodyPr/>
          <a:lstStyle/>
          <a:p>
            <a:pPr eaLnBrk="1" hangingPunct="1"/>
            <a:r>
              <a:rPr lang="tr-TR" sz="3200" noProof="0" dirty="0"/>
              <a:t>Örnek Uygulama – Regresyon Ağacı</a:t>
            </a:r>
          </a:p>
        </p:txBody>
      </p:sp>
      <p:sp>
        <p:nvSpPr>
          <p:cNvPr id="6147" name="Slide Number Placeholder 1">
            <a:extLst>
              <a:ext uri="{FF2B5EF4-FFF2-40B4-BE49-F238E27FC236}">
                <a16:creationId xmlns:a16="http://schemas.microsoft.com/office/drawing/2014/main" id="{FA5E6CC0-25B5-E98E-F643-AE8436FA18F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52</a:t>
            </a:fld>
            <a:endParaRPr lang="tr-TR" noProof="0" dirty="0">
              <a:solidFill>
                <a:schemeClr val="bg1"/>
              </a:solidFill>
            </a:endParaRPr>
          </a:p>
        </p:txBody>
      </p:sp>
      <p:sp>
        <p:nvSpPr>
          <p:cNvPr id="3" name="Footer Placeholder 3">
            <a:extLst>
              <a:ext uri="{FF2B5EF4-FFF2-40B4-BE49-F238E27FC236}">
                <a16:creationId xmlns:a16="http://schemas.microsoft.com/office/drawing/2014/main" id="{C46ABA6F-F772-F118-E6E3-1E54ED8E47F0}"/>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pic>
        <p:nvPicPr>
          <p:cNvPr id="38914" name="Picture 2">
            <a:extLst>
              <a:ext uri="{FF2B5EF4-FFF2-40B4-BE49-F238E27FC236}">
                <a16:creationId xmlns:a16="http://schemas.microsoft.com/office/drawing/2014/main" id="{53290C53-67A7-37AC-C3B8-8B57F15CE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 y="1849409"/>
            <a:ext cx="8964488" cy="463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375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2D13B-D449-DE13-87A6-684F3EF56B5F}"/>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96C32371-82D0-79D6-614B-16C5FFD8342E}"/>
              </a:ext>
            </a:extLst>
          </p:cNvPr>
          <p:cNvSpPr>
            <a:spLocks noGrp="1" noChangeArrowheads="1"/>
          </p:cNvSpPr>
          <p:nvPr>
            <p:ph type="title"/>
          </p:nvPr>
        </p:nvSpPr>
        <p:spPr/>
        <p:txBody>
          <a:bodyPr/>
          <a:lstStyle/>
          <a:p>
            <a:pPr eaLnBrk="1" hangingPunct="1"/>
            <a:r>
              <a:rPr lang="tr-TR" sz="3200" noProof="0" dirty="0"/>
              <a:t>Örnek Uygulama – Regresyon Ağacı</a:t>
            </a:r>
          </a:p>
        </p:txBody>
      </p:sp>
      <p:sp>
        <p:nvSpPr>
          <p:cNvPr id="6146" name="Rectangle 3">
            <a:extLst>
              <a:ext uri="{FF2B5EF4-FFF2-40B4-BE49-F238E27FC236}">
                <a16:creationId xmlns:a16="http://schemas.microsoft.com/office/drawing/2014/main" id="{A8BB0AA1-265D-0D92-48C0-FE1FDBEB5CF3}"/>
              </a:ext>
            </a:extLst>
          </p:cNvPr>
          <p:cNvSpPr>
            <a:spLocks noGrp="1" noChangeArrowheads="1"/>
          </p:cNvSpPr>
          <p:nvPr>
            <p:ph type="body" idx="1"/>
          </p:nvPr>
        </p:nvSpPr>
        <p:spPr>
          <a:xfrm>
            <a:off x="838200" y="2362200"/>
            <a:ext cx="8198296" cy="3724275"/>
          </a:xfrm>
        </p:spPr>
        <p:txBody>
          <a:bodyPr/>
          <a:lstStyle/>
          <a:p>
            <a:pPr marL="0" indent="0" eaLnBrk="1" hangingPunct="1">
              <a:buNone/>
            </a:pPr>
            <a:endParaRPr lang="tr-TR" sz="1800" noProof="0" dirty="0"/>
          </a:p>
          <a:p>
            <a:pPr marL="0" indent="0" eaLnBrk="1" hangingPunct="1">
              <a:buNone/>
            </a:pPr>
            <a:endParaRPr lang="tr-TR" sz="1800" noProof="0" dirty="0"/>
          </a:p>
          <a:p>
            <a:pPr marL="0" indent="0" eaLnBrk="1" hangingPunct="1">
              <a:buNone/>
            </a:pPr>
            <a:endParaRPr lang="tr-TR" sz="1800" noProof="0" dirty="0"/>
          </a:p>
          <a:p>
            <a:pPr marL="0" indent="0" eaLnBrk="1" hangingPunct="1">
              <a:buNone/>
            </a:pPr>
            <a:endParaRPr lang="tr-TR" sz="1800" noProof="0" dirty="0"/>
          </a:p>
          <a:p>
            <a:pPr marL="0" indent="0" eaLnBrk="1" hangingPunct="1">
              <a:buNone/>
            </a:pPr>
            <a:endParaRPr lang="tr-TR" sz="1800" noProof="0" dirty="0"/>
          </a:p>
          <a:p>
            <a:pPr marL="0" indent="0" eaLnBrk="1" hangingPunct="1">
              <a:buNone/>
            </a:pPr>
            <a:endParaRPr lang="tr-TR" sz="1800" noProof="0" dirty="0"/>
          </a:p>
          <a:p>
            <a:pPr marL="0" indent="0" eaLnBrk="1" hangingPunct="1">
              <a:buNone/>
            </a:pPr>
            <a:endParaRPr lang="tr-TR" sz="1800" noProof="0" dirty="0"/>
          </a:p>
          <a:p>
            <a:pPr marL="0" indent="0" eaLnBrk="1" hangingPunct="1">
              <a:buNone/>
            </a:pPr>
            <a:endParaRPr lang="tr-TR" sz="1800" noProof="0" dirty="0"/>
          </a:p>
        </p:txBody>
      </p:sp>
      <p:sp>
        <p:nvSpPr>
          <p:cNvPr id="6147" name="Slide Number Placeholder 1">
            <a:extLst>
              <a:ext uri="{FF2B5EF4-FFF2-40B4-BE49-F238E27FC236}">
                <a16:creationId xmlns:a16="http://schemas.microsoft.com/office/drawing/2014/main" id="{1415CB3B-9D4F-5A21-193C-9369B4472A2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53</a:t>
            </a:fld>
            <a:endParaRPr lang="tr-TR" noProof="0" dirty="0">
              <a:solidFill>
                <a:schemeClr val="bg1"/>
              </a:solidFill>
            </a:endParaRPr>
          </a:p>
        </p:txBody>
      </p:sp>
      <p:sp>
        <p:nvSpPr>
          <p:cNvPr id="3" name="Footer Placeholder 3">
            <a:extLst>
              <a:ext uri="{FF2B5EF4-FFF2-40B4-BE49-F238E27FC236}">
                <a16:creationId xmlns:a16="http://schemas.microsoft.com/office/drawing/2014/main" id="{024EBBA0-4A31-7961-E418-33F7B16BF805}"/>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pic>
        <p:nvPicPr>
          <p:cNvPr id="1026" name="Picture 2">
            <a:extLst>
              <a:ext uri="{FF2B5EF4-FFF2-40B4-BE49-F238E27FC236}">
                <a16:creationId xmlns:a16="http://schemas.microsoft.com/office/drawing/2014/main" id="{64CE79A0-6287-CA26-D494-28B5036FC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124" y="2369780"/>
            <a:ext cx="7616552" cy="378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758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D598D-BBDD-3CEE-49EF-7F4EBA4FCDF6}"/>
            </a:ext>
          </a:extLst>
        </p:cNvPr>
        <p:cNvGrpSpPr/>
        <p:nvPr/>
      </p:nvGrpSpPr>
      <p:grpSpPr>
        <a:xfrm>
          <a:off x="0" y="0"/>
          <a:ext cx="0" cy="0"/>
          <a:chOff x="0" y="0"/>
          <a:chExt cx="0" cy="0"/>
        </a:xfrm>
      </p:grpSpPr>
      <p:sp>
        <p:nvSpPr>
          <p:cNvPr id="6145" name="AutoShape 2">
            <a:extLst>
              <a:ext uri="{FF2B5EF4-FFF2-40B4-BE49-F238E27FC236}">
                <a16:creationId xmlns:a16="http://schemas.microsoft.com/office/drawing/2014/main" id="{5B99BCA7-589C-72AE-8D73-C1482854AD17}"/>
              </a:ext>
            </a:extLst>
          </p:cNvPr>
          <p:cNvSpPr>
            <a:spLocks noGrp="1" noChangeArrowheads="1"/>
          </p:cNvSpPr>
          <p:nvPr>
            <p:ph type="title"/>
          </p:nvPr>
        </p:nvSpPr>
        <p:spPr/>
        <p:txBody>
          <a:bodyPr/>
          <a:lstStyle/>
          <a:p>
            <a:pPr eaLnBrk="1" hangingPunct="1"/>
            <a:r>
              <a:rPr lang="tr-TR" sz="3200" noProof="0" dirty="0"/>
              <a:t>Örnek Uygulama – Regresyon Ağacı</a:t>
            </a:r>
          </a:p>
        </p:txBody>
      </p:sp>
      <p:sp>
        <p:nvSpPr>
          <p:cNvPr id="6146" name="Rectangle 3">
            <a:extLst>
              <a:ext uri="{FF2B5EF4-FFF2-40B4-BE49-F238E27FC236}">
                <a16:creationId xmlns:a16="http://schemas.microsoft.com/office/drawing/2014/main" id="{4581F29A-F5CD-74A6-0D93-39AF15C948B2}"/>
              </a:ext>
            </a:extLst>
          </p:cNvPr>
          <p:cNvSpPr>
            <a:spLocks noGrp="1" noChangeArrowheads="1"/>
          </p:cNvSpPr>
          <p:nvPr>
            <p:ph type="body" idx="1"/>
          </p:nvPr>
        </p:nvSpPr>
        <p:spPr>
          <a:xfrm>
            <a:off x="838200" y="2362200"/>
            <a:ext cx="8198296" cy="3724275"/>
          </a:xfrm>
        </p:spPr>
        <p:txBody>
          <a:bodyPr/>
          <a:lstStyle/>
          <a:p>
            <a:pPr marL="0" indent="0" eaLnBrk="1" hangingPunct="1">
              <a:buNone/>
            </a:pPr>
            <a:endParaRPr lang="tr-TR" sz="1800" noProof="0" dirty="0"/>
          </a:p>
          <a:p>
            <a:pPr marL="0" indent="0" eaLnBrk="1" hangingPunct="1">
              <a:buNone/>
            </a:pPr>
            <a:endParaRPr lang="tr-TR" sz="1800" noProof="0" dirty="0"/>
          </a:p>
          <a:p>
            <a:pPr marL="0" indent="0" eaLnBrk="1" hangingPunct="1">
              <a:buNone/>
            </a:pPr>
            <a:endParaRPr lang="tr-TR" sz="1800" noProof="0" dirty="0"/>
          </a:p>
          <a:p>
            <a:pPr marL="0" indent="0" eaLnBrk="1" hangingPunct="1">
              <a:buNone/>
            </a:pPr>
            <a:endParaRPr lang="tr-TR" sz="1800" noProof="0" dirty="0"/>
          </a:p>
          <a:p>
            <a:pPr marL="0" indent="0" eaLnBrk="1" hangingPunct="1">
              <a:buNone/>
            </a:pPr>
            <a:endParaRPr lang="tr-TR" sz="1800" noProof="0" dirty="0"/>
          </a:p>
          <a:p>
            <a:pPr marL="0" indent="0" eaLnBrk="1" hangingPunct="1">
              <a:buNone/>
            </a:pPr>
            <a:endParaRPr lang="tr-TR" sz="1800" noProof="0" dirty="0"/>
          </a:p>
          <a:p>
            <a:pPr marL="0" indent="0" eaLnBrk="1" hangingPunct="1">
              <a:buNone/>
            </a:pPr>
            <a:endParaRPr lang="tr-TR" sz="1200" b="0" i="0" noProof="0" dirty="0">
              <a:solidFill>
                <a:srgbClr val="404040"/>
              </a:solidFill>
              <a:effectLst/>
              <a:latin typeface="Inter"/>
            </a:endParaRPr>
          </a:p>
          <a:p>
            <a:pPr marL="0" indent="0" eaLnBrk="1" hangingPunct="1">
              <a:buNone/>
            </a:pPr>
            <a:r>
              <a:rPr lang="tr-TR" sz="1800" i="0" noProof="0" dirty="0">
                <a:effectLst/>
              </a:rPr>
              <a:t>Model, hem eğitim hem de test verisi üzerinde iyi performans sergilemektedir. R² ve Açıklanan Varyans değerlerinin 0.99'un üzerinde olması, modelin veriyi neredeyse kusursuz açıkladığını gösterir. MSE değerinin büyük olması metrik büyük hataları daha fazla cezalandırdığı için test verisindeki uç değerlerden kaynaklanmaktadır. Eğitim ve test performanslarının birbirine yakın olması, modelin aşırı öğrenme sorunu yaşamadığını ve genelleme yeteneğinin güçlü olduğunu göstermektedir</a:t>
            </a:r>
            <a:endParaRPr lang="tr-TR" sz="1800" noProof="0" dirty="0"/>
          </a:p>
          <a:p>
            <a:pPr marL="0" indent="0" eaLnBrk="1" hangingPunct="1">
              <a:buNone/>
            </a:pPr>
            <a:endParaRPr lang="tr-TR" sz="1800" noProof="0" dirty="0"/>
          </a:p>
          <a:p>
            <a:pPr marL="0" indent="0" eaLnBrk="1" hangingPunct="1">
              <a:buNone/>
            </a:pPr>
            <a:endParaRPr lang="tr-TR" sz="1800" noProof="0" dirty="0"/>
          </a:p>
        </p:txBody>
      </p:sp>
      <p:sp>
        <p:nvSpPr>
          <p:cNvPr id="6147" name="Slide Number Placeholder 1">
            <a:extLst>
              <a:ext uri="{FF2B5EF4-FFF2-40B4-BE49-F238E27FC236}">
                <a16:creationId xmlns:a16="http://schemas.microsoft.com/office/drawing/2014/main" id="{3DD32DA6-D467-B9DA-BC3D-DB7ADF11F26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75D3F5-FE18-3447-8343-256205F81A3E}" type="slidenum">
              <a:rPr lang="tr-TR" noProof="0" smtClean="0">
                <a:solidFill>
                  <a:schemeClr val="bg1"/>
                </a:solidFill>
              </a:rPr>
              <a:pPr/>
              <a:t>54</a:t>
            </a:fld>
            <a:endParaRPr lang="tr-TR" noProof="0" dirty="0">
              <a:solidFill>
                <a:schemeClr val="bg1"/>
              </a:solidFill>
            </a:endParaRPr>
          </a:p>
        </p:txBody>
      </p:sp>
      <p:sp>
        <p:nvSpPr>
          <p:cNvPr id="3" name="Footer Placeholder 3">
            <a:extLst>
              <a:ext uri="{FF2B5EF4-FFF2-40B4-BE49-F238E27FC236}">
                <a16:creationId xmlns:a16="http://schemas.microsoft.com/office/drawing/2014/main" id="{6C15EA0A-4DA9-711E-7EEA-BD2768371FD1}"/>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graphicFrame>
        <p:nvGraphicFramePr>
          <p:cNvPr id="2" name="Table 1">
            <a:extLst>
              <a:ext uri="{FF2B5EF4-FFF2-40B4-BE49-F238E27FC236}">
                <a16:creationId xmlns:a16="http://schemas.microsoft.com/office/drawing/2014/main" id="{8B2CE8E1-D6C6-E261-50C7-AFFF30A1A854}"/>
              </a:ext>
            </a:extLst>
          </p:cNvPr>
          <p:cNvGraphicFramePr>
            <a:graphicFrameLocks noGrp="1"/>
          </p:cNvGraphicFramePr>
          <p:nvPr/>
        </p:nvGraphicFramePr>
        <p:xfrm>
          <a:off x="2381064" y="2470310"/>
          <a:ext cx="5112567" cy="1917380"/>
        </p:xfrm>
        <a:graphic>
          <a:graphicData uri="http://schemas.openxmlformats.org/drawingml/2006/table">
            <a:tbl>
              <a:tblPr firstRow="1" bandRow="1">
                <a:tableStyleId>{2D5ABB26-0587-4C30-8999-92F81FD0307C}</a:tableStyleId>
              </a:tblPr>
              <a:tblGrid>
                <a:gridCol w="1704189">
                  <a:extLst>
                    <a:ext uri="{9D8B030D-6E8A-4147-A177-3AD203B41FA5}">
                      <a16:colId xmlns:a16="http://schemas.microsoft.com/office/drawing/2014/main" val="2072373248"/>
                    </a:ext>
                  </a:extLst>
                </a:gridCol>
                <a:gridCol w="1704189">
                  <a:extLst>
                    <a:ext uri="{9D8B030D-6E8A-4147-A177-3AD203B41FA5}">
                      <a16:colId xmlns:a16="http://schemas.microsoft.com/office/drawing/2014/main" val="1766221563"/>
                    </a:ext>
                  </a:extLst>
                </a:gridCol>
                <a:gridCol w="1704189">
                  <a:extLst>
                    <a:ext uri="{9D8B030D-6E8A-4147-A177-3AD203B41FA5}">
                      <a16:colId xmlns:a16="http://schemas.microsoft.com/office/drawing/2014/main" val="1409891174"/>
                    </a:ext>
                  </a:extLst>
                </a:gridCol>
              </a:tblGrid>
              <a:tr h="284319">
                <a:tc>
                  <a:txBody>
                    <a:bodyPr/>
                    <a:lstStyle/>
                    <a:p>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noProof="0" dirty="0">
                          <a:solidFill>
                            <a:schemeClr val="accent4"/>
                          </a:solidFill>
                        </a:rPr>
                        <a:t>Eğitim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5171429"/>
                  </a:ext>
                </a:extLst>
              </a:tr>
              <a:tr h="284319">
                <a:tc>
                  <a:txBody>
                    <a:bodyPr/>
                    <a:lstStyle/>
                    <a:p>
                      <a:r>
                        <a:rPr lang="tr-TR" sz="1400" noProof="0" dirty="0">
                          <a:solidFill>
                            <a:schemeClr val="accent4"/>
                          </a:solidFill>
                        </a:rPr>
                        <a:t>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154138</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78974</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002719"/>
                  </a:ext>
                </a:extLst>
              </a:tr>
              <a:tr h="284319">
                <a:tc>
                  <a:txBody>
                    <a:bodyPr/>
                    <a:lstStyle/>
                    <a:p>
                      <a:r>
                        <a:rPr lang="tr-TR" sz="1400" noProof="0" dirty="0">
                          <a:solidFill>
                            <a:schemeClr val="accent4"/>
                          </a:solidFill>
                        </a:rPr>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392.604</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281.023</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8102576"/>
                  </a:ext>
                </a:extLst>
              </a:tr>
              <a:tr h="284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400" b="0" kern="1200" noProof="0" dirty="0">
                          <a:solidFill>
                            <a:schemeClr val="accent4"/>
                          </a:solidFill>
                          <a:effectLst/>
                          <a:latin typeface="+mn-lt"/>
                          <a:ea typeface="+mn-ea"/>
                          <a:cs typeface="+mn-cs"/>
                        </a:rPr>
                        <a:t>MAE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187.460</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121.802</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397143"/>
                  </a:ext>
                </a:extLst>
              </a:tr>
              <a:tr h="284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400" noProof="0" dirty="0"/>
                        <a:t>R²</a:t>
                      </a:r>
                      <a:endParaRPr lang="tr-TR" sz="1400" b="0" kern="1200" noProof="0" dirty="0">
                        <a:solidFill>
                          <a:schemeClr val="accent4"/>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0.996183</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0.998008</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947496"/>
                  </a:ext>
                </a:extLst>
              </a:tr>
              <a:tr h="393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400" noProof="0" dirty="0"/>
                        <a:t>Açıklanan Varyans</a:t>
                      </a:r>
                      <a:endParaRPr lang="tr-TR" sz="1400" b="0" kern="1200" noProof="0" dirty="0">
                        <a:solidFill>
                          <a:schemeClr val="accent4"/>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0.996183</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sz="1400" b="0" i="0" kern="1200" noProof="0" dirty="0">
                          <a:solidFill>
                            <a:schemeClr val="tx1"/>
                          </a:solidFill>
                          <a:effectLst/>
                          <a:latin typeface="+mn-lt"/>
                          <a:ea typeface="+mn-ea"/>
                          <a:cs typeface="+mn-cs"/>
                        </a:rPr>
                        <a:t>0.9980086</a:t>
                      </a:r>
                      <a:endParaRPr lang="tr-TR" sz="1400" noProof="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2377377"/>
                  </a:ext>
                </a:extLst>
              </a:tr>
            </a:tbl>
          </a:graphicData>
        </a:graphic>
      </p:graphicFrame>
    </p:spTree>
    <p:extLst>
      <p:ext uri="{BB962C8B-B14F-4D97-AF65-F5344CB8AC3E}">
        <p14:creationId xmlns:p14="http://schemas.microsoft.com/office/powerpoint/2010/main" val="2578092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AutoShape 2">
            <a:extLst>
              <a:ext uri="{FF2B5EF4-FFF2-40B4-BE49-F238E27FC236}">
                <a16:creationId xmlns:a16="http://schemas.microsoft.com/office/drawing/2014/main" id="{2230C5F2-FEA1-37EE-2861-98C60C82FF1A}"/>
              </a:ext>
            </a:extLst>
          </p:cNvPr>
          <p:cNvSpPr>
            <a:spLocks noGrp="1" noChangeArrowheads="1"/>
          </p:cNvSpPr>
          <p:nvPr>
            <p:ph type="title"/>
          </p:nvPr>
        </p:nvSpPr>
        <p:spPr/>
        <p:txBody>
          <a:bodyPr/>
          <a:lstStyle/>
          <a:p>
            <a:pPr eaLnBrk="1" hangingPunct="1"/>
            <a:r>
              <a:rPr lang="tr-TR" sz="3200" noProof="0" dirty="0"/>
              <a:t>Sonuçlar</a:t>
            </a:r>
          </a:p>
        </p:txBody>
      </p:sp>
      <p:sp>
        <p:nvSpPr>
          <p:cNvPr id="7170" name="Rectangle 3">
            <a:extLst>
              <a:ext uri="{FF2B5EF4-FFF2-40B4-BE49-F238E27FC236}">
                <a16:creationId xmlns:a16="http://schemas.microsoft.com/office/drawing/2014/main" id="{D3FB69A7-0847-C04F-EE5D-AEDE9F865FC7}"/>
              </a:ext>
            </a:extLst>
          </p:cNvPr>
          <p:cNvSpPr>
            <a:spLocks noGrp="1" noChangeArrowheads="1"/>
          </p:cNvSpPr>
          <p:nvPr>
            <p:ph type="body" idx="1"/>
          </p:nvPr>
        </p:nvSpPr>
        <p:spPr/>
        <p:txBody>
          <a:bodyPr/>
          <a:lstStyle/>
          <a:p>
            <a:pPr marL="0" indent="0" eaLnBrk="1" hangingPunct="1">
              <a:buNone/>
            </a:pPr>
            <a:r>
              <a:rPr lang="tr-TR" noProof="0" dirty="0"/>
              <a:t>Başka metot kullanılsa sonuçlar değişir miydi?</a:t>
            </a:r>
          </a:p>
          <a:p>
            <a:pPr eaLnBrk="1" hangingPunct="1">
              <a:buFont typeface="Symbol" pitchFamily="2" charset="2"/>
              <a:buChar char=""/>
            </a:pPr>
            <a:endParaRPr lang="tr-TR" sz="1800" noProof="0" dirty="0"/>
          </a:p>
          <a:p>
            <a:pPr eaLnBrk="1" hangingPunct="1"/>
            <a:r>
              <a:rPr lang="tr-TR" sz="1800" noProof="0" dirty="0"/>
              <a:t>Seçilen veri seti küçük ve ayrıştırılabilir olduğu için karar ağacı yüksek performans göstermiştir. Modelin ayrıştırıcı gücü %97 olduğu için diğer sınıflandırma metotlarının da benzer sonuçlar vereceği söylenebilir. </a:t>
            </a:r>
          </a:p>
          <a:p>
            <a:pPr eaLnBrk="1" hangingPunct="1"/>
            <a:endParaRPr lang="tr-TR" sz="1200" noProof="0" dirty="0"/>
          </a:p>
          <a:p>
            <a:pPr eaLnBrk="1" hangingPunct="1"/>
            <a:r>
              <a:rPr lang="tr-TR" sz="1800" noProof="0" dirty="0"/>
              <a:t>Eğer eğitim performans sonuçları düşük olsaydı model veriyi öğrenemiyor sonucuna varılırdı. Bu durumda daha karmaşık modellere (topluluk modelleri veya başka sınıflandırma metotları) geçiş yapılırdı. Öğrenme artacağı için sonuçlar da değişirdi</a:t>
            </a:r>
          </a:p>
        </p:txBody>
      </p:sp>
      <p:sp>
        <p:nvSpPr>
          <p:cNvPr id="7171" name="Slide Number Placeholder 1">
            <a:extLst>
              <a:ext uri="{FF2B5EF4-FFF2-40B4-BE49-F238E27FC236}">
                <a16:creationId xmlns:a16="http://schemas.microsoft.com/office/drawing/2014/main" id="{0FDE2DB6-F107-10DD-6089-4F6B122F57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F2629C-8DA9-C24A-8A3D-A89497A1A6C1}" type="slidenum">
              <a:rPr lang="tr-TR" noProof="0" smtClean="0">
                <a:solidFill>
                  <a:schemeClr val="bg1"/>
                </a:solidFill>
              </a:rPr>
              <a:pPr/>
              <a:t>55</a:t>
            </a:fld>
            <a:endParaRPr lang="tr-TR" noProof="0" dirty="0">
              <a:solidFill>
                <a:schemeClr val="bg1"/>
              </a:solidFill>
            </a:endParaRPr>
          </a:p>
        </p:txBody>
      </p:sp>
      <p:sp>
        <p:nvSpPr>
          <p:cNvPr id="3" name="Footer Placeholder 3">
            <a:extLst>
              <a:ext uri="{FF2B5EF4-FFF2-40B4-BE49-F238E27FC236}">
                <a16:creationId xmlns:a16="http://schemas.microsoft.com/office/drawing/2014/main" id="{469B2A0E-A001-B747-77A6-01E6F73F8BBD}"/>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77956-4F18-3DC0-0670-92748BB9FE47}"/>
            </a:ext>
          </a:extLst>
        </p:cNvPr>
        <p:cNvGrpSpPr/>
        <p:nvPr/>
      </p:nvGrpSpPr>
      <p:grpSpPr>
        <a:xfrm>
          <a:off x="0" y="0"/>
          <a:ext cx="0" cy="0"/>
          <a:chOff x="0" y="0"/>
          <a:chExt cx="0" cy="0"/>
        </a:xfrm>
      </p:grpSpPr>
      <p:sp>
        <p:nvSpPr>
          <p:cNvPr id="7169" name="AutoShape 2">
            <a:extLst>
              <a:ext uri="{FF2B5EF4-FFF2-40B4-BE49-F238E27FC236}">
                <a16:creationId xmlns:a16="http://schemas.microsoft.com/office/drawing/2014/main" id="{3E65F8D9-031B-60BB-01FF-95B31157552D}"/>
              </a:ext>
            </a:extLst>
          </p:cNvPr>
          <p:cNvSpPr>
            <a:spLocks noGrp="1" noChangeArrowheads="1"/>
          </p:cNvSpPr>
          <p:nvPr>
            <p:ph type="title"/>
          </p:nvPr>
        </p:nvSpPr>
        <p:spPr/>
        <p:txBody>
          <a:bodyPr/>
          <a:lstStyle/>
          <a:p>
            <a:pPr eaLnBrk="1" hangingPunct="1"/>
            <a:r>
              <a:rPr lang="tr-TR" sz="3200" noProof="0" dirty="0"/>
              <a:t>Sonuçlar</a:t>
            </a:r>
          </a:p>
        </p:txBody>
      </p:sp>
      <p:sp>
        <p:nvSpPr>
          <p:cNvPr id="7170" name="Rectangle 3">
            <a:extLst>
              <a:ext uri="{FF2B5EF4-FFF2-40B4-BE49-F238E27FC236}">
                <a16:creationId xmlns:a16="http://schemas.microsoft.com/office/drawing/2014/main" id="{0DB78CAB-DA0C-83FD-A495-6BD5C85C101A}"/>
              </a:ext>
            </a:extLst>
          </p:cNvPr>
          <p:cNvSpPr>
            <a:spLocks noGrp="1" noChangeArrowheads="1"/>
          </p:cNvSpPr>
          <p:nvPr>
            <p:ph type="body" idx="1"/>
          </p:nvPr>
        </p:nvSpPr>
        <p:spPr/>
        <p:txBody>
          <a:bodyPr/>
          <a:lstStyle/>
          <a:p>
            <a:pPr marL="0" indent="0" eaLnBrk="1" hangingPunct="1">
              <a:buNone/>
            </a:pPr>
            <a:r>
              <a:rPr lang="tr-TR" noProof="0" dirty="0"/>
              <a:t>Metodun çalışma süresi ve hafıza yönetimi</a:t>
            </a:r>
          </a:p>
          <a:p>
            <a:pPr marL="0" indent="0" eaLnBrk="1" hangingPunct="1">
              <a:buNone/>
            </a:pPr>
            <a:endParaRPr lang="tr-TR" dirty="0"/>
          </a:p>
          <a:p>
            <a:pPr marL="0" indent="0" eaLnBrk="1" hangingPunct="1">
              <a:buNone/>
            </a:pPr>
            <a:r>
              <a:rPr lang="tr-TR" sz="1800" dirty="0"/>
              <a:t>E</a:t>
            </a:r>
            <a:r>
              <a:rPr lang="tr-TR" sz="1800" noProof="0" dirty="0" err="1"/>
              <a:t>ğitim</a:t>
            </a:r>
            <a:r>
              <a:rPr lang="tr-TR" sz="1800" noProof="0" dirty="0"/>
              <a:t> zaman karmaşıklığı </a:t>
            </a:r>
            <a:r>
              <a:rPr lang="pt-BR" sz="1800" b="0" dirty="0">
                <a:effectLst/>
              </a:rPr>
              <a:t>O(m⋅n⋅log⁡n)</a:t>
            </a:r>
            <a:endParaRPr lang="tr-TR" sz="1800" dirty="0"/>
          </a:p>
          <a:p>
            <a:pPr marL="0" indent="0" eaLnBrk="1" hangingPunct="1">
              <a:buNone/>
            </a:pPr>
            <a:r>
              <a:rPr lang="tr-TR" sz="1800" b="0" dirty="0">
                <a:effectLst/>
              </a:rPr>
              <a:t>Tahmin zaman karmaşıklığı O(d) </a:t>
            </a:r>
          </a:p>
          <a:p>
            <a:pPr marL="0" indent="0" eaLnBrk="1" hangingPunct="1">
              <a:buNone/>
            </a:pPr>
            <a:r>
              <a:rPr lang="tr-TR" sz="1800" noProof="0" dirty="0"/>
              <a:t>Eğitim ha</a:t>
            </a:r>
            <a:r>
              <a:rPr lang="tr-TR" sz="1800" dirty="0" err="1"/>
              <a:t>fıza</a:t>
            </a:r>
            <a:r>
              <a:rPr lang="tr-TR" sz="1800" dirty="0"/>
              <a:t> karmaşıklığı </a:t>
            </a:r>
            <a:r>
              <a:rPr lang="pt-BR" sz="1800" b="0" i="0" dirty="0">
                <a:solidFill>
                  <a:srgbClr val="404040"/>
                </a:solidFill>
                <a:effectLst/>
                <a:latin typeface="Inter"/>
              </a:rPr>
              <a:t> </a:t>
            </a:r>
            <a:r>
              <a:rPr lang="pt-BR" sz="1800" b="0" dirty="0">
                <a:effectLst/>
              </a:rPr>
              <a:t>O(m⋅n)</a:t>
            </a:r>
            <a:endParaRPr lang="tr-TR" sz="1800" b="0" dirty="0">
              <a:effectLst/>
            </a:endParaRPr>
          </a:p>
          <a:p>
            <a:pPr marL="0" indent="0" eaLnBrk="1" hangingPunct="1">
              <a:buNone/>
            </a:pPr>
            <a:r>
              <a:rPr lang="tr-TR" sz="1800" b="0" dirty="0">
                <a:effectLst/>
              </a:rPr>
              <a:t>Model saklanması hafıza Karmaşıklığı O(2d)</a:t>
            </a:r>
          </a:p>
          <a:p>
            <a:pPr marL="0" indent="0" eaLnBrk="1" hangingPunct="1">
              <a:buNone/>
            </a:pPr>
            <a:endParaRPr lang="tr-TR" sz="1800" dirty="0"/>
          </a:p>
        </p:txBody>
      </p:sp>
      <p:sp>
        <p:nvSpPr>
          <p:cNvPr id="7171" name="Slide Number Placeholder 1">
            <a:extLst>
              <a:ext uri="{FF2B5EF4-FFF2-40B4-BE49-F238E27FC236}">
                <a16:creationId xmlns:a16="http://schemas.microsoft.com/office/drawing/2014/main" id="{AC59D80A-1CD7-D875-1084-6F7CC86A60B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F2629C-8DA9-C24A-8A3D-A89497A1A6C1}" type="slidenum">
              <a:rPr lang="tr-TR" noProof="0" smtClean="0">
                <a:solidFill>
                  <a:schemeClr val="bg1"/>
                </a:solidFill>
              </a:rPr>
              <a:pPr/>
              <a:t>56</a:t>
            </a:fld>
            <a:endParaRPr lang="tr-TR" noProof="0" dirty="0">
              <a:solidFill>
                <a:schemeClr val="bg1"/>
              </a:solidFill>
            </a:endParaRPr>
          </a:p>
        </p:txBody>
      </p:sp>
      <p:sp>
        <p:nvSpPr>
          <p:cNvPr id="3" name="Footer Placeholder 3">
            <a:extLst>
              <a:ext uri="{FF2B5EF4-FFF2-40B4-BE49-F238E27FC236}">
                <a16:creationId xmlns:a16="http://schemas.microsoft.com/office/drawing/2014/main" id="{EA2E661E-E64C-32A2-B082-7412109C9459}"/>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34685853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B8DC1-636F-9583-7A09-B2767B925B51}"/>
            </a:ext>
          </a:extLst>
        </p:cNvPr>
        <p:cNvGrpSpPr/>
        <p:nvPr/>
      </p:nvGrpSpPr>
      <p:grpSpPr>
        <a:xfrm>
          <a:off x="0" y="0"/>
          <a:ext cx="0" cy="0"/>
          <a:chOff x="0" y="0"/>
          <a:chExt cx="0" cy="0"/>
        </a:xfrm>
      </p:grpSpPr>
      <p:sp>
        <p:nvSpPr>
          <p:cNvPr id="7169" name="AutoShape 2">
            <a:extLst>
              <a:ext uri="{FF2B5EF4-FFF2-40B4-BE49-F238E27FC236}">
                <a16:creationId xmlns:a16="http://schemas.microsoft.com/office/drawing/2014/main" id="{73107F42-D139-E94E-5B20-DBF9ED8FE615}"/>
              </a:ext>
            </a:extLst>
          </p:cNvPr>
          <p:cNvSpPr>
            <a:spLocks noGrp="1" noChangeArrowheads="1"/>
          </p:cNvSpPr>
          <p:nvPr>
            <p:ph type="title"/>
          </p:nvPr>
        </p:nvSpPr>
        <p:spPr/>
        <p:txBody>
          <a:bodyPr/>
          <a:lstStyle/>
          <a:p>
            <a:pPr eaLnBrk="1" hangingPunct="1"/>
            <a:r>
              <a:rPr lang="tr-TR" sz="3200" noProof="0" dirty="0"/>
              <a:t>Sonuçlar</a:t>
            </a:r>
          </a:p>
        </p:txBody>
      </p:sp>
      <p:sp>
        <p:nvSpPr>
          <p:cNvPr id="7170" name="Rectangle 3">
            <a:extLst>
              <a:ext uri="{FF2B5EF4-FFF2-40B4-BE49-F238E27FC236}">
                <a16:creationId xmlns:a16="http://schemas.microsoft.com/office/drawing/2014/main" id="{8C0C9D4C-B4C3-325E-7009-426B3E4040D3}"/>
              </a:ext>
            </a:extLst>
          </p:cNvPr>
          <p:cNvSpPr>
            <a:spLocks noGrp="1" noChangeArrowheads="1"/>
          </p:cNvSpPr>
          <p:nvPr>
            <p:ph type="body" idx="1"/>
          </p:nvPr>
        </p:nvSpPr>
        <p:spPr/>
        <p:txBody>
          <a:bodyPr/>
          <a:lstStyle/>
          <a:p>
            <a:pPr marL="0" indent="0" eaLnBrk="1" hangingPunct="1">
              <a:buNone/>
            </a:pPr>
            <a:r>
              <a:rPr lang="tr-TR" noProof="0" dirty="0"/>
              <a:t>Metodu çalışma süresi ve hafıza yönetimi</a:t>
            </a:r>
          </a:p>
          <a:p>
            <a:pPr marL="0" indent="0" eaLnBrk="1" hangingPunct="1">
              <a:buNone/>
            </a:pPr>
            <a:endParaRPr lang="tr-TR" sz="1800" dirty="0"/>
          </a:p>
          <a:p>
            <a:pPr marL="0" indent="0" eaLnBrk="1" hangingPunct="1">
              <a:buNone/>
            </a:pPr>
            <a:r>
              <a:rPr lang="tr-TR" sz="1800" b="0" dirty="0">
                <a:effectLst/>
              </a:rPr>
              <a:t>Zaman ve hafıza karmaşıklığı açısından orta düzeyde performans gösterir. Özellikle küçük ve orta ölçekli veri setlerinde hızlı ve etkili bir seçenektir. Büyük veri setlerinde eğitim süresi ve bellek kullanımı artabilir, ancak tahmin süresi hızlıdır. </a:t>
            </a:r>
            <a:r>
              <a:rPr lang="tr-TR" sz="1800" dirty="0"/>
              <a:t>Diğer metotlara bakıldığında Lojistik regresyon daha hızlıdır ve daha az bellek kullanır. SVM, KNN ve YSA büyük veri setlerinde daha yavaştır ve daha fazla bellek kullanır. </a:t>
            </a:r>
            <a:endParaRPr lang="tr-TR" sz="1800" b="0" dirty="0">
              <a:effectLst/>
            </a:endParaRPr>
          </a:p>
          <a:p>
            <a:pPr marL="0" indent="0" eaLnBrk="1" hangingPunct="1">
              <a:buNone/>
            </a:pPr>
            <a:endParaRPr lang="tr-TR" sz="1800" noProof="0" dirty="0"/>
          </a:p>
        </p:txBody>
      </p:sp>
      <p:sp>
        <p:nvSpPr>
          <p:cNvPr id="7171" name="Slide Number Placeholder 1">
            <a:extLst>
              <a:ext uri="{FF2B5EF4-FFF2-40B4-BE49-F238E27FC236}">
                <a16:creationId xmlns:a16="http://schemas.microsoft.com/office/drawing/2014/main" id="{A483EF1B-9EE6-5355-027D-0A716EAFFA4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F2629C-8DA9-C24A-8A3D-A89497A1A6C1}" type="slidenum">
              <a:rPr lang="tr-TR" noProof="0" smtClean="0">
                <a:solidFill>
                  <a:schemeClr val="bg1"/>
                </a:solidFill>
              </a:rPr>
              <a:pPr/>
              <a:t>57</a:t>
            </a:fld>
            <a:endParaRPr lang="tr-TR" noProof="0" dirty="0">
              <a:solidFill>
                <a:schemeClr val="bg1"/>
              </a:solidFill>
            </a:endParaRPr>
          </a:p>
        </p:txBody>
      </p:sp>
      <p:sp>
        <p:nvSpPr>
          <p:cNvPr id="3" name="Footer Placeholder 3">
            <a:extLst>
              <a:ext uri="{FF2B5EF4-FFF2-40B4-BE49-F238E27FC236}">
                <a16:creationId xmlns:a16="http://schemas.microsoft.com/office/drawing/2014/main" id="{82D4E05B-53E5-4438-0A25-52D70CD1A3AD}"/>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2656066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D43A5-FAB8-491B-74BB-992240AF8DF0}"/>
            </a:ext>
          </a:extLst>
        </p:cNvPr>
        <p:cNvGrpSpPr/>
        <p:nvPr/>
      </p:nvGrpSpPr>
      <p:grpSpPr>
        <a:xfrm>
          <a:off x="0" y="0"/>
          <a:ext cx="0" cy="0"/>
          <a:chOff x="0" y="0"/>
          <a:chExt cx="0" cy="0"/>
        </a:xfrm>
      </p:grpSpPr>
      <p:sp>
        <p:nvSpPr>
          <p:cNvPr id="7169" name="AutoShape 2">
            <a:extLst>
              <a:ext uri="{FF2B5EF4-FFF2-40B4-BE49-F238E27FC236}">
                <a16:creationId xmlns:a16="http://schemas.microsoft.com/office/drawing/2014/main" id="{067FDA6C-13E5-8C70-E595-11056480FDCB}"/>
              </a:ext>
            </a:extLst>
          </p:cNvPr>
          <p:cNvSpPr>
            <a:spLocks noGrp="1" noChangeArrowheads="1"/>
          </p:cNvSpPr>
          <p:nvPr>
            <p:ph type="title"/>
          </p:nvPr>
        </p:nvSpPr>
        <p:spPr/>
        <p:txBody>
          <a:bodyPr/>
          <a:lstStyle/>
          <a:p>
            <a:pPr eaLnBrk="1" hangingPunct="1"/>
            <a:r>
              <a:rPr lang="tr-TR" sz="3200" noProof="0" dirty="0"/>
              <a:t>Sonuçlar</a:t>
            </a:r>
          </a:p>
        </p:txBody>
      </p:sp>
      <p:sp>
        <p:nvSpPr>
          <p:cNvPr id="7170" name="Rectangle 3">
            <a:extLst>
              <a:ext uri="{FF2B5EF4-FFF2-40B4-BE49-F238E27FC236}">
                <a16:creationId xmlns:a16="http://schemas.microsoft.com/office/drawing/2014/main" id="{93505555-447D-1B59-FBAC-FEF6FD3660FC}"/>
              </a:ext>
            </a:extLst>
          </p:cNvPr>
          <p:cNvSpPr>
            <a:spLocks noGrp="1" noChangeArrowheads="1"/>
          </p:cNvSpPr>
          <p:nvPr>
            <p:ph type="body" idx="1"/>
          </p:nvPr>
        </p:nvSpPr>
        <p:spPr/>
        <p:txBody>
          <a:bodyPr/>
          <a:lstStyle/>
          <a:p>
            <a:pPr marL="0" indent="0" eaLnBrk="1" hangingPunct="1">
              <a:buNone/>
            </a:pPr>
            <a:r>
              <a:rPr lang="tr-TR" noProof="0" dirty="0"/>
              <a:t>Başka neler yapılabilirdi?</a:t>
            </a:r>
          </a:p>
          <a:p>
            <a:pPr eaLnBrk="1" hangingPunct="1"/>
            <a:r>
              <a:rPr lang="tr-TR" sz="2000" dirty="0"/>
              <a:t>Öznitelik seçimi ile modeli gereksiz veya az bilgi içeren özelliklerden temizlenerek, daha hızlı ve doğru sonuçlar alınabilirdi</a:t>
            </a:r>
          </a:p>
          <a:p>
            <a:pPr eaLnBrk="1" hangingPunct="1"/>
            <a:r>
              <a:rPr lang="tr-TR" sz="2000" dirty="0"/>
              <a:t>Öznitelik</a:t>
            </a:r>
            <a:r>
              <a:rPr lang="tr-TR" sz="2000" noProof="0" dirty="0"/>
              <a:t> </a:t>
            </a:r>
            <a:r>
              <a:rPr lang="tr-TR" sz="2000" noProof="0" dirty="0" err="1"/>
              <a:t>mühendi</a:t>
            </a:r>
            <a:r>
              <a:rPr lang="tr-TR" sz="2000" dirty="0" err="1"/>
              <a:t>sliği</a:t>
            </a:r>
            <a:r>
              <a:rPr lang="tr-TR" sz="2000" dirty="0"/>
              <a:t> ile yeni değişkenler türeterek modelin öğrenme kapasitesi arttırılabilirdi</a:t>
            </a:r>
          </a:p>
          <a:p>
            <a:pPr eaLnBrk="1" hangingPunct="1"/>
            <a:r>
              <a:rPr lang="tr-TR" sz="2000" noProof="0" dirty="0"/>
              <a:t>Sınıflar arası denge</a:t>
            </a:r>
            <a:r>
              <a:rPr lang="tr-TR" sz="2000" dirty="0"/>
              <a:t>sizliği gidermek için veri dengeleme işlemleri yapılabilirdi</a:t>
            </a:r>
          </a:p>
          <a:p>
            <a:pPr eaLnBrk="1" hangingPunct="1"/>
            <a:r>
              <a:rPr lang="tr-TR" sz="2000" noProof="0" dirty="0"/>
              <a:t>Başka mod</a:t>
            </a:r>
            <a:r>
              <a:rPr lang="tr-TR" sz="2000" dirty="0"/>
              <a:t>eller kullanılarak </a:t>
            </a:r>
            <a:r>
              <a:rPr lang="tr-TR" sz="2000" dirty="0" err="1"/>
              <a:t>bagging</a:t>
            </a:r>
            <a:r>
              <a:rPr lang="tr-TR" sz="2000" dirty="0"/>
              <a:t> ve </a:t>
            </a:r>
            <a:r>
              <a:rPr lang="tr-TR" sz="2000" dirty="0" err="1"/>
              <a:t>boosting</a:t>
            </a:r>
            <a:r>
              <a:rPr lang="tr-TR" sz="2000" dirty="0"/>
              <a:t> in performansa katkısı gözlenebilirdi</a:t>
            </a:r>
          </a:p>
        </p:txBody>
      </p:sp>
      <p:sp>
        <p:nvSpPr>
          <p:cNvPr id="7171" name="Slide Number Placeholder 1">
            <a:extLst>
              <a:ext uri="{FF2B5EF4-FFF2-40B4-BE49-F238E27FC236}">
                <a16:creationId xmlns:a16="http://schemas.microsoft.com/office/drawing/2014/main" id="{D038EBF8-1CBC-26DB-8E71-0D2AD281295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F2629C-8DA9-C24A-8A3D-A89497A1A6C1}" type="slidenum">
              <a:rPr lang="tr-TR" noProof="0" smtClean="0">
                <a:solidFill>
                  <a:schemeClr val="bg1"/>
                </a:solidFill>
              </a:rPr>
              <a:pPr/>
              <a:t>58</a:t>
            </a:fld>
            <a:endParaRPr lang="tr-TR" noProof="0" dirty="0">
              <a:solidFill>
                <a:schemeClr val="bg1"/>
              </a:solidFill>
            </a:endParaRPr>
          </a:p>
        </p:txBody>
      </p:sp>
      <p:sp>
        <p:nvSpPr>
          <p:cNvPr id="3" name="Footer Placeholder 3">
            <a:extLst>
              <a:ext uri="{FF2B5EF4-FFF2-40B4-BE49-F238E27FC236}">
                <a16:creationId xmlns:a16="http://schemas.microsoft.com/office/drawing/2014/main" id="{5DC3F36B-6445-3824-8952-557378FF19F4}"/>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3585533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AutoShape 2">
            <a:extLst>
              <a:ext uri="{FF2B5EF4-FFF2-40B4-BE49-F238E27FC236}">
                <a16:creationId xmlns:a16="http://schemas.microsoft.com/office/drawing/2014/main" id="{DB98E9F6-6D86-024B-2D2D-A0676E12F602}"/>
              </a:ext>
            </a:extLst>
          </p:cNvPr>
          <p:cNvSpPr>
            <a:spLocks noGrp="1" noChangeArrowheads="1"/>
          </p:cNvSpPr>
          <p:nvPr>
            <p:ph type="title"/>
          </p:nvPr>
        </p:nvSpPr>
        <p:spPr/>
        <p:txBody>
          <a:bodyPr/>
          <a:lstStyle/>
          <a:p>
            <a:pPr eaLnBrk="1" hangingPunct="1"/>
            <a:r>
              <a:rPr lang="tr-TR" sz="3200" noProof="0" dirty="0"/>
              <a:t>Kaynakça</a:t>
            </a:r>
            <a:endParaRPr lang="tr-TR" noProof="0" dirty="0"/>
          </a:p>
        </p:txBody>
      </p:sp>
      <p:sp>
        <p:nvSpPr>
          <p:cNvPr id="11266" name="Rectangle 3">
            <a:extLst>
              <a:ext uri="{FF2B5EF4-FFF2-40B4-BE49-F238E27FC236}">
                <a16:creationId xmlns:a16="http://schemas.microsoft.com/office/drawing/2014/main" id="{35E9643A-8335-5C7E-AD0C-44ABF9A8FEE0}"/>
              </a:ext>
            </a:extLst>
          </p:cNvPr>
          <p:cNvSpPr>
            <a:spLocks noGrp="1" noChangeArrowheads="1"/>
          </p:cNvSpPr>
          <p:nvPr>
            <p:ph type="body" idx="1"/>
          </p:nvPr>
        </p:nvSpPr>
        <p:spPr>
          <a:xfrm>
            <a:off x="838200" y="2362200"/>
            <a:ext cx="7848600" cy="3724275"/>
          </a:xfrm>
        </p:spPr>
        <p:txBody>
          <a:bodyPr/>
          <a:lstStyle/>
          <a:p>
            <a:pPr eaLnBrk="1" hangingPunct="1"/>
            <a:r>
              <a:rPr lang="tr-TR" sz="1800" noProof="0" dirty="0"/>
              <a:t>Clark, W. A. V., &amp; </a:t>
            </a:r>
            <a:r>
              <a:rPr lang="tr-TR" sz="1800" noProof="0" dirty="0" err="1"/>
              <a:t>Deurloo</a:t>
            </a:r>
            <a:r>
              <a:rPr lang="tr-TR" sz="1800" noProof="0" dirty="0"/>
              <a:t>, M. C. (2005). </a:t>
            </a:r>
            <a:r>
              <a:rPr lang="tr-TR" sz="1800" noProof="0" dirty="0" err="1"/>
              <a:t>Categorical</a:t>
            </a:r>
            <a:r>
              <a:rPr lang="tr-TR" sz="1800" noProof="0" dirty="0"/>
              <a:t> </a:t>
            </a:r>
            <a:r>
              <a:rPr lang="tr-TR" sz="1800" noProof="0" dirty="0" err="1"/>
              <a:t>Modeling</a:t>
            </a:r>
            <a:r>
              <a:rPr lang="tr-TR" sz="1800" noProof="0" dirty="0"/>
              <a:t>/</a:t>
            </a:r>
            <a:r>
              <a:rPr lang="tr-TR" sz="1800" noProof="0" dirty="0" err="1"/>
              <a:t>Automatic</a:t>
            </a:r>
            <a:r>
              <a:rPr lang="tr-TR" sz="1800" noProof="0" dirty="0"/>
              <a:t> </a:t>
            </a:r>
            <a:r>
              <a:rPr lang="tr-TR" sz="1800" noProof="0" dirty="0" err="1"/>
              <a:t>Interaction</a:t>
            </a:r>
            <a:r>
              <a:rPr lang="tr-TR" sz="1800" noProof="0" dirty="0"/>
              <a:t> </a:t>
            </a:r>
            <a:r>
              <a:rPr lang="tr-TR" sz="1800" noProof="0" dirty="0" err="1"/>
              <a:t>Detection</a:t>
            </a:r>
            <a:r>
              <a:rPr lang="tr-TR" sz="1800" noProof="0" dirty="0"/>
              <a:t>. Encyclopedia of </a:t>
            </a:r>
            <a:r>
              <a:rPr lang="tr-TR" sz="1800" noProof="0" dirty="0" err="1"/>
              <a:t>Social</a:t>
            </a:r>
            <a:r>
              <a:rPr lang="tr-TR" sz="1800" noProof="0" dirty="0"/>
              <a:t> </a:t>
            </a:r>
            <a:r>
              <a:rPr lang="tr-TR" sz="1800" noProof="0" dirty="0" err="1"/>
              <a:t>Measurement</a:t>
            </a:r>
            <a:r>
              <a:rPr lang="tr-TR" sz="1800" noProof="0" dirty="0"/>
              <a:t>.</a:t>
            </a:r>
          </a:p>
          <a:p>
            <a:pPr eaLnBrk="1" hangingPunct="1"/>
            <a:r>
              <a:rPr lang="tr-TR" sz="1800" noProof="0" dirty="0" err="1"/>
              <a:t>Protopapas</a:t>
            </a:r>
            <a:r>
              <a:rPr lang="tr-TR" sz="1800" noProof="0" dirty="0"/>
              <a:t>, P., </a:t>
            </a:r>
            <a:r>
              <a:rPr lang="tr-TR" sz="1800" noProof="0" dirty="0" err="1"/>
              <a:t>Rader</a:t>
            </a:r>
            <a:r>
              <a:rPr lang="tr-TR" sz="1800" noProof="0" dirty="0"/>
              <a:t>, K., &amp; </a:t>
            </a:r>
            <a:r>
              <a:rPr lang="tr-TR" sz="1800" noProof="0" dirty="0" err="1"/>
              <a:t>Pan</a:t>
            </a:r>
            <a:r>
              <a:rPr lang="tr-TR" sz="1800" noProof="0" dirty="0"/>
              <a:t>, W. (</a:t>
            </a:r>
            <a:r>
              <a:rPr lang="tr-TR" sz="1800" noProof="0" dirty="0" err="1"/>
              <a:t>n.d</a:t>
            </a:r>
            <a:r>
              <a:rPr lang="tr-TR" sz="1800" noProof="0" dirty="0"/>
              <a:t>.). CS 109A/AC 209A/STAT 121A Data </a:t>
            </a:r>
            <a:r>
              <a:rPr lang="tr-TR" sz="1800" noProof="0" dirty="0" err="1"/>
              <a:t>Science</a:t>
            </a:r>
            <a:r>
              <a:rPr lang="tr-TR" sz="1800" noProof="0" dirty="0"/>
              <a:t> [Ders Materyali]. Harvard </a:t>
            </a:r>
            <a:r>
              <a:rPr lang="tr-TR" sz="1800" noProof="0" dirty="0" err="1"/>
              <a:t>University</a:t>
            </a:r>
            <a:r>
              <a:rPr lang="tr-TR" sz="1800" noProof="0" dirty="0"/>
              <a:t>.</a:t>
            </a:r>
            <a:endParaRPr lang="tr-TR" sz="1800" dirty="0"/>
          </a:p>
          <a:p>
            <a:pPr eaLnBrk="1" hangingPunct="1"/>
            <a:r>
              <a:rPr lang="tr-TR" sz="1800" noProof="0" dirty="0" err="1"/>
              <a:t>Liu</a:t>
            </a:r>
            <a:r>
              <a:rPr lang="tr-TR" sz="1800" noProof="0" dirty="0"/>
              <a:t>, B. (</a:t>
            </a:r>
            <a:r>
              <a:rPr lang="tr-TR" sz="1800" noProof="0" dirty="0" err="1"/>
              <a:t>n.d</a:t>
            </a:r>
            <a:r>
              <a:rPr lang="tr-TR" sz="1800" noProof="0" dirty="0"/>
              <a:t>.). CS 583: </a:t>
            </a:r>
            <a:r>
              <a:rPr lang="en-US" sz="1800" noProof="0" dirty="0"/>
              <a:t>Data Mining and Text Mining </a:t>
            </a:r>
            <a:r>
              <a:rPr lang="tr-TR" sz="1800" noProof="0" dirty="0"/>
              <a:t>[Ders Materyali]. </a:t>
            </a:r>
            <a:r>
              <a:rPr lang="tr-TR" sz="1800" noProof="0" dirty="0" err="1"/>
              <a:t>University</a:t>
            </a:r>
            <a:r>
              <a:rPr lang="tr-TR" sz="1800" noProof="0" dirty="0"/>
              <a:t> of Illinois at Chicago.</a:t>
            </a:r>
          </a:p>
          <a:p>
            <a:pPr eaLnBrk="1" hangingPunct="1"/>
            <a:r>
              <a:rPr lang="en-US" sz="1800" noProof="0" dirty="0"/>
              <a:t>Uday. (2025). </a:t>
            </a:r>
            <a:r>
              <a:rPr lang="en-US" sz="1800" noProof="0" dirty="0" err="1"/>
              <a:t>bank_loan_data</a:t>
            </a:r>
            <a:r>
              <a:rPr lang="en-US" sz="1800" noProof="0" dirty="0"/>
              <a:t>. Kaggle.</a:t>
            </a:r>
            <a:r>
              <a:rPr lang="tr-TR" sz="1800" noProof="0" dirty="0"/>
              <a:t> [Online] [Erişim Tarihi: 20.03.2025]  </a:t>
            </a:r>
            <a:r>
              <a:rPr lang="tr-TR" sz="1800" noProof="0" dirty="0">
                <a:hlinkClick r:id="rId3"/>
              </a:rPr>
              <a:t>https://www.kaggle.com/datasets/udaymalviya/bank-loan-data/data</a:t>
            </a:r>
            <a:endParaRPr lang="tr-TR" sz="1800" noProof="0" dirty="0"/>
          </a:p>
          <a:p>
            <a:pPr eaLnBrk="1" hangingPunct="1"/>
            <a:r>
              <a:rPr lang="tr-TR" sz="1800" noProof="0" dirty="0"/>
              <a:t> </a:t>
            </a:r>
            <a:r>
              <a:rPr lang="tr-TR" sz="1800" noProof="0" dirty="0" err="1"/>
              <a:t>Akca</a:t>
            </a:r>
            <a:r>
              <a:rPr lang="tr-TR" sz="1800" noProof="0" dirty="0"/>
              <a:t>, M. F. (2020). Karar Ağaçları (Makine Öğrenmesi Serisi-3). </a:t>
            </a:r>
            <a:r>
              <a:rPr lang="tr-TR" sz="1800" noProof="0" dirty="0" err="1"/>
              <a:t>Deep</a:t>
            </a:r>
            <a:r>
              <a:rPr lang="tr-TR" sz="1800" noProof="0" dirty="0"/>
              <a:t> Learning Türkiye. [Online] [Erişim Tarihi: 15.03.2025] </a:t>
            </a:r>
          </a:p>
        </p:txBody>
      </p:sp>
      <p:sp>
        <p:nvSpPr>
          <p:cNvPr id="11267" name="Slide Number Placeholder 1">
            <a:extLst>
              <a:ext uri="{FF2B5EF4-FFF2-40B4-BE49-F238E27FC236}">
                <a16:creationId xmlns:a16="http://schemas.microsoft.com/office/drawing/2014/main" id="{75E2EB27-065C-C166-FCD5-BAFCED67079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E725EE-3564-F84A-BA3F-C30CCEA246CC}" type="slidenum">
              <a:rPr lang="tr-TR" noProof="0" smtClean="0">
                <a:solidFill>
                  <a:schemeClr val="bg1"/>
                </a:solidFill>
              </a:rPr>
              <a:pPr/>
              <a:t>59</a:t>
            </a:fld>
            <a:endParaRPr lang="tr-TR" noProof="0" dirty="0">
              <a:solidFill>
                <a:schemeClr val="bg1"/>
              </a:solidFill>
            </a:endParaRPr>
          </a:p>
        </p:txBody>
      </p:sp>
      <p:sp>
        <p:nvSpPr>
          <p:cNvPr id="4" name="Footer Placeholder 3">
            <a:extLst>
              <a:ext uri="{FF2B5EF4-FFF2-40B4-BE49-F238E27FC236}">
                <a16:creationId xmlns:a16="http://schemas.microsoft.com/office/drawing/2014/main" id="{22FE2CED-BD5A-3370-4448-37338D01B8E7}"/>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6D1A74-FD7E-E4B8-7CF3-CD1E0EC982D7}"/>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3AF48D80-852C-2DA3-8A68-AEE0E0F21993}"/>
              </a:ext>
            </a:extLst>
          </p:cNvPr>
          <p:cNvSpPr>
            <a:spLocks noGrp="1"/>
          </p:cNvSpPr>
          <p:nvPr>
            <p:ph type="sldNum" sz="quarter" idx="12"/>
          </p:nvPr>
        </p:nvSpPr>
        <p:spPr/>
        <p:txBody>
          <a:bodyPr/>
          <a:lstStyle/>
          <a:p>
            <a:pPr>
              <a:defRPr/>
            </a:pPr>
            <a:fld id="{923A4B4C-EA90-1746-BB3E-09C631C8942B}" type="slidenum">
              <a:rPr lang="tr-TR" noProof="0" smtClean="0"/>
              <a:pPr>
                <a:defRPr/>
              </a:pPr>
              <a:t>6</a:t>
            </a:fld>
            <a:endParaRPr lang="tr-TR" noProof="0" dirty="0"/>
          </a:p>
        </p:txBody>
      </p:sp>
      <p:sp>
        <p:nvSpPr>
          <p:cNvPr id="7" name="AutoShape 2">
            <a:extLst>
              <a:ext uri="{FF2B5EF4-FFF2-40B4-BE49-F238E27FC236}">
                <a16:creationId xmlns:a16="http://schemas.microsoft.com/office/drawing/2014/main" id="{7534C8B0-4C15-76C0-F745-6D4182C28A89}"/>
              </a:ext>
            </a:extLst>
          </p:cNvPr>
          <p:cNvSpPr>
            <a:spLocks noGrp="1" noChangeArrowheads="1"/>
          </p:cNvSpPr>
          <p:nvPr>
            <p:ph type="title"/>
          </p:nvPr>
        </p:nvSpPr>
        <p:spPr>
          <a:xfrm>
            <a:off x="762000" y="762000"/>
            <a:ext cx="7924800" cy="1143000"/>
          </a:xfrm>
        </p:spPr>
        <p:txBody>
          <a:bodyPr/>
          <a:lstStyle/>
          <a:p>
            <a:pPr eaLnBrk="1" hangingPunct="1"/>
            <a:r>
              <a:rPr lang="tr-TR" sz="3200" noProof="0" dirty="0"/>
              <a:t>Giriş</a:t>
            </a:r>
          </a:p>
        </p:txBody>
      </p:sp>
      <p:sp>
        <p:nvSpPr>
          <p:cNvPr id="10" name="Rectangle 3">
            <a:extLst>
              <a:ext uri="{FF2B5EF4-FFF2-40B4-BE49-F238E27FC236}">
                <a16:creationId xmlns:a16="http://schemas.microsoft.com/office/drawing/2014/main" id="{91A6A722-EE02-F51E-D00E-608EE7B9951F}"/>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b="1" noProof="0" dirty="0"/>
              <a:t>Metodun kısa tarihçesi</a:t>
            </a:r>
          </a:p>
          <a:p>
            <a:pPr marL="0" indent="0" eaLnBrk="1" hangingPunct="1">
              <a:buFont typeface="Wingdings" pitchFamily="2" charset="2"/>
              <a:buNone/>
            </a:pPr>
            <a:endParaRPr lang="tr-TR" b="1" noProof="0" dirty="0"/>
          </a:p>
        </p:txBody>
      </p:sp>
      <p:pic>
        <p:nvPicPr>
          <p:cNvPr id="1028" name="Picture 4">
            <a:extLst>
              <a:ext uri="{FF2B5EF4-FFF2-40B4-BE49-F238E27FC236}">
                <a16:creationId xmlns:a16="http://schemas.microsoft.com/office/drawing/2014/main" id="{0E7090D0-9C1D-9887-756A-9257E3784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050464"/>
            <a:ext cx="6295529" cy="3115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629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C0A06-E6D3-12F5-72F9-B0F620EDDEE4}"/>
            </a:ext>
          </a:extLst>
        </p:cNvPr>
        <p:cNvGrpSpPr/>
        <p:nvPr/>
      </p:nvGrpSpPr>
      <p:grpSpPr>
        <a:xfrm>
          <a:off x="0" y="0"/>
          <a:ext cx="0" cy="0"/>
          <a:chOff x="0" y="0"/>
          <a:chExt cx="0" cy="0"/>
        </a:xfrm>
      </p:grpSpPr>
      <p:sp>
        <p:nvSpPr>
          <p:cNvPr id="11265" name="AutoShape 2">
            <a:extLst>
              <a:ext uri="{FF2B5EF4-FFF2-40B4-BE49-F238E27FC236}">
                <a16:creationId xmlns:a16="http://schemas.microsoft.com/office/drawing/2014/main" id="{9FA5A087-2B30-721A-5B9C-99213C4C75AF}"/>
              </a:ext>
            </a:extLst>
          </p:cNvPr>
          <p:cNvSpPr>
            <a:spLocks noGrp="1" noChangeArrowheads="1"/>
          </p:cNvSpPr>
          <p:nvPr>
            <p:ph type="title"/>
          </p:nvPr>
        </p:nvSpPr>
        <p:spPr/>
        <p:txBody>
          <a:bodyPr/>
          <a:lstStyle/>
          <a:p>
            <a:pPr eaLnBrk="1" hangingPunct="1"/>
            <a:r>
              <a:rPr lang="tr-TR" sz="3200" noProof="0" dirty="0"/>
              <a:t>Kodlarınız</a:t>
            </a:r>
            <a:endParaRPr lang="tr-TR" noProof="0" dirty="0"/>
          </a:p>
        </p:txBody>
      </p:sp>
      <p:sp>
        <p:nvSpPr>
          <p:cNvPr id="11266" name="Rectangle 3">
            <a:extLst>
              <a:ext uri="{FF2B5EF4-FFF2-40B4-BE49-F238E27FC236}">
                <a16:creationId xmlns:a16="http://schemas.microsoft.com/office/drawing/2014/main" id="{489FE125-7893-8498-02F4-D763D258A41A}"/>
              </a:ext>
            </a:extLst>
          </p:cNvPr>
          <p:cNvSpPr>
            <a:spLocks noGrp="1" noChangeArrowheads="1"/>
          </p:cNvSpPr>
          <p:nvPr>
            <p:ph type="body" idx="1"/>
          </p:nvPr>
        </p:nvSpPr>
        <p:spPr/>
        <p:txBody>
          <a:bodyPr/>
          <a:lstStyle/>
          <a:p>
            <a:pPr marL="0" indent="0" eaLnBrk="1" hangingPunct="1">
              <a:buNone/>
            </a:pPr>
            <a:r>
              <a:rPr lang="tr-TR" noProof="0" dirty="0"/>
              <a:t>Kodlar aşağıdaki bağlantıya sahip </a:t>
            </a:r>
            <a:r>
              <a:rPr lang="tr-TR" noProof="0" dirty="0" err="1"/>
              <a:t>Collab</a:t>
            </a:r>
            <a:r>
              <a:rPr lang="tr-TR" noProof="0" dirty="0"/>
              <a:t> dosyasında yer almaktadır</a:t>
            </a:r>
          </a:p>
          <a:p>
            <a:pPr marL="0" indent="0" eaLnBrk="1" hangingPunct="1">
              <a:buNone/>
            </a:pPr>
            <a:endParaRPr lang="tr-TR" noProof="0" dirty="0"/>
          </a:p>
          <a:p>
            <a:pPr marL="0" indent="0" eaLnBrk="1" hangingPunct="1">
              <a:buNone/>
            </a:pPr>
            <a:r>
              <a:rPr lang="tr-TR" sz="2000" noProof="0" dirty="0">
                <a:hlinkClick r:id="rId2"/>
              </a:rPr>
              <a:t>https://colab.research.google.com/drive/1mxeH66uB6il4szgvVK6Q3HYDw0jbjLmt?usp=sharing</a:t>
            </a:r>
            <a:endParaRPr lang="tr-TR" sz="2000" noProof="0" dirty="0"/>
          </a:p>
          <a:p>
            <a:pPr marL="0" indent="0" eaLnBrk="1" hangingPunct="1">
              <a:buNone/>
            </a:pPr>
            <a:endParaRPr lang="tr-TR" noProof="0" dirty="0"/>
          </a:p>
        </p:txBody>
      </p:sp>
      <p:sp>
        <p:nvSpPr>
          <p:cNvPr id="11267" name="Slide Number Placeholder 1">
            <a:extLst>
              <a:ext uri="{FF2B5EF4-FFF2-40B4-BE49-F238E27FC236}">
                <a16:creationId xmlns:a16="http://schemas.microsoft.com/office/drawing/2014/main" id="{8A54DC39-CA5C-8B74-9177-58A1CBF3633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E725EE-3564-F84A-BA3F-C30CCEA246CC}" type="slidenum">
              <a:rPr lang="tr-TR" noProof="0" smtClean="0">
                <a:solidFill>
                  <a:schemeClr val="bg1"/>
                </a:solidFill>
              </a:rPr>
              <a:pPr/>
              <a:t>60</a:t>
            </a:fld>
            <a:endParaRPr lang="tr-TR" noProof="0" dirty="0">
              <a:solidFill>
                <a:schemeClr val="bg1"/>
              </a:solidFill>
            </a:endParaRPr>
          </a:p>
        </p:txBody>
      </p:sp>
      <p:sp>
        <p:nvSpPr>
          <p:cNvPr id="3" name="Footer Placeholder 3">
            <a:extLst>
              <a:ext uri="{FF2B5EF4-FFF2-40B4-BE49-F238E27FC236}">
                <a16:creationId xmlns:a16="http://schemas.microsoft.com/office/drawing/2014/main" id="{18F4ABCF-2964-12B0-5BE0-4989428249D2}"/>
              </a:ext>
            </a:extLst>
          </p:cNvPr>
          <p:cNvSpPr>
            <a:spLocks noGrp="1"/>
          </p:cNvSpPr>
          <p:nvPr>
            <p:ph type="ftr" sz="quarter" idx="11"/>
          </p:nvPr>
        </p:nvSpPr>
        <p:spPr>
          <a:xfrm>
            <a:off x="5791200" y="6248400"/>
            <a:ext cx="2897188" cy="474663"/>
          </a:xfrm>
        </p:spPr>
        <p:txBody>
          <a:bodyPr/>
          <a:lstStyle/>
          <a:p>
            <a:pPr>
              <a:defRPr/>
            </a:pPr>
            <a:r>
              <a:rPr lang="tr-TR" noProof="0" dirty="0"/>
              <a:t>Karar Ağaçları, Ezgi CİNKILIÇ</a:t>
            </a:r>
          </a:p>
        </p:txBody>
      </p:sp>
    </p:spTree>
    <p:extLst>
      <p:ext uri="{BB962C8B-B14F-4D97-AF65-F5344CB8AC3E}">
        <p14:creationId xmlns:p14="http://schemas.microsoft.com/office/powerpoint/2010/main" val="19414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50572-B377-3C76-12A3-92434CAB6AA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792DEE-98B5-5A96-F957-EFA12A70A04D}"/>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1838F563-9D82-C1D1-9267-126ACE1AD39B}"/>
              </a:ext>
            </a:extLst>
          </p:cNvPr>
          <p:cNvSpPr>
            <a:spLocks noGrp="1"/>
          </p:cNvSpPr>
          <p:nvPr>
            <p:ph type="sldNum" sz="quarter" idx="12"/>
          </p:nvPr>
        </p:nvSpPr>
        <p:spPr/>
        <p:txBody>
          <a:bodyPr/>
          <a:lstStyle/>
          <a:p>
            <a:pPr>
              <a:defRPr/>
            </a:pPr>
            <a:fld id="{923A4B4C-EA90-1746-BB3E-09C631C8942B}" type="slidenum">
              <a:rPr lang="tr-TR" noProof="0" smtClean="0"/>
              <a:pPr>
                <a:defRPr/>
              </a:pPr>
              <a:t>7</a:t>
            </a:fld>
            <a:endParaRPr lang="tr-TR" noProof="0" dirty="0"/>
          </a:p>
        </p:txBody>
      </p:sp>
      <p:sp>
        <p:nvSpPr>
          <p:cNvPr id="7" name="AutoShape 2">
            <a:extLst>
              <a:ext uri="{FF2B5EF4-FFF2-40B4-BE49-F238E27FC236}">
                <a16:creationId xmlns:a16="http://schemas.microsoft.com/office/drawing/2014/main" id="{35DA76CA-3C38-453F-5D18-AD57B4231147}"/>
              </a:ext>
            </a:extLst>
          </p:cNvPr>
          <p:cNvSpPr>
            <a:spLocks noGrp="1" noChangeArrowheads="1"/>
          </p:cNvSpPr>
          <p:nvPr>
            <p:ph type="title"/>
          </p:nvPr>
        </p:nvSpPr>
        <p:spPr>
          <a:xfrm>
            <a:off x="762000" y="762000"/>
            <a:ext cx="7924800" cy="1143000"/>
          </a:xfrm>
        </p:spPr>
        <p:txBody>
          <a:bodyPr/>
          <a:lstStyle/>
          <a:p>
            <a:pPr eaLnBrk="1" hangingPunct="1"/>
            <a:r>
              <a:rPr lang="tr-TR" sz="3200" noProof="0" dirty="0"/>
              <a:t>Giriş</a:t>
            </a:r>
          </a:p>
        </p:txBody>
      </p:sp>
      <p:sp>
        <p:nvSpPr>
          <p:cNvPr id="10" name="Rectangle 3">
            <a:extLst>
              <a:ext uri="{FF2B5EF4-FFF2-40B4-BE49-F238E27FC236}">
                <a16:creationId xmlns:a16="http://schemas.microsoft.com/office/drawing/2014/main" id="{AA4AE719-1878-4D8F-79C0-13585D64ED24}"/>
              </a:ext>
            </a:extLst>
          </p:cNvPr>
          <p:cNvSpPr txBox="1">
            <a:spLocks noChangeArrowheads="1"/>
          </p:cNvSpPr>
          <p:nvPr/>
        </p:nvSpPr>
        <p:spPr bwMode="auto">
          <a:xfrm>
            <a:off x="838200" y="2362201"/>
            <a:ext cx="76930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b="1" noProof="0" dirty="0"/>
              <a:t>Metodun kısa tarihçesi</a:t>
            </a:r>
          </a:p>
          <a:p>
            <a:pPr marL="0" indent="0" eaLnBrk="1" hangingPunct="1">
              <a:buFont typeface="Wingdings" pitchFamily="2" charset="2"/>
              <a:buNone/>
            </a:pPr>
            <a:endParaRPr lang="tr-TR" b="1" noProof="0" dirty="0"/>
          </a:p>
        </p:txBody>
      </p:sp>
      <p:pic>
        <p:nvPicPr>
          <p:cNvPr id="2050" name="Picture 2" descr="XGBoost – What Is It and Why Does It Matter?">
            <a:extLst>
              <a:ext uri="{FF2B5EF4-FFF2-40B4-BE49-F238E27FC236}">
                <a16:creationId xmlns:a16="http://schemas.microsoft.com/office/drawing/2014/main" id="{7BC2155B-043E-CCC0-73A2-40F8B326B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21" y="2963020"/>
            <a:ext cx="5241782" cy="328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01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F4238-2D52-9EDC-6635-9A5197EEB5EF}"/>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6BD6F028-DD23-BCED-2D38-EFB01D468FD8}"/>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B61F2CE3-21B5-C340-8711-7C666D93AC58}"/>
              </a:ext>
            </a:extLst>
          </p:cNvPr>
          <p:cNvSpPr>
            <a:spLocks noGrp="1"/>
          </p:cNvSpPr>
          <p:nvPr>
            <p:ph type="sldNum" sz="quarter" idx="12"/>
          </p:nvPr>
        </p:nvSpPr>
        <p:spPr/>
        <p:txBody>
          <a:bodyPr/>
          <a:lstStyle/>
          <a:p>
            <a:pPr>
              <a:defRPr/>
            </a:pPr>
            <a:fld id="{923A4B4C-EA90-1746-BB3E-09C631C8942B}" type="slidenum">
              <a:rPr lang="tr-TR" noProof="0" smtClean="0"/>
              <a:pPr>
                <a:defRPr/>
              </a:pPr>
              <a:t>8</a:t>
            </a:fld>
            <a:endParaRPr lang="tr-TR" noProof="0" dirty="0"/>
          </a:p>
        </p:txBody>
      </p:sp>
      <p:sp>
        <p:nvSpPr>
          <p:cNvPr id="6" name="AutoShape 2">
            <a:extLst>
              <a:ext uri="{FF2B5EF4-FFF2-40B4-BE49-F238E27FC236}">
                <a16:creationId xmlns:a16="http://schemas.microsoft.com/office/drawing/2014/main" id="{C899CC6B-D3EB-E3EC-9A2C-BB5162F82D58}"/>
              </a:ext>
            </a:extLst>
          </p:cNvPr>
          <p:cNvSpPr>
            <a:spLocks noGrp="1" noChangeArrowheads="1"/>
          </p:cNvSpPr>
          <p:nvPr>
            <p:ph type="title"/>
          </p:nvPr>
        </p:nvSpPr>
        <p:spPr>
          <a:xfrm>
            <a:off x="762000" y="762000"/>
            <a:ext cx="7924800" cy="1143000"/>
          </a:xfrm>
        </p:spPr>
        <p:txBody>
          <a:bodyPr/>
          <a:lstStyle/>
          <a:p>
            <a:pPr eaLnBrk="1" hangingPunct="1"/>
            <a:r>
              <a:rPr lang="tr-TR" sz="3200" noProof="0" dirty="0"/>
              <a:t>Giriş</a:t>
            </a:r>
            <a:endParaRPr lang="tr-TR" noProof="0" dirty="0"/>
          </a:p>
        </p:txBody>
      </p:sp>
      <p:sp>
        <p:nvSpPr>
          <p:cNvPr id="2" name="Rectangle 3">
            <a:extLst>
              <a:ext uri="{FF2B5EF4-FFF2-40B4-BE49-F238E27FC236}">
                <a16:creationId xmlns:a16="http://schemas.microsoft.com/office/drawing/2014/main" id="{C1BE2785-B76C-67BD-C6F0-7BD34081A499}"/>
              </a:ext>
            </a:extLst>
          </p:cNvPr>
          <p:cNvSpPr txBox="1">
            <a:spLocks noChangeArrowheads="1"/>
          </p:cNvSpPr>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itchFamily="2" charset="2"/>
              <a:buNone/>
            </a:pPr>
            <a:r>
              <a:rPr lang="tr-TR" b="1" noProof="0" dirty="0"/>
              <a:t>Avantaj ve dezavantajları</a:t>
            </a:r>
          </a:p>
        </p:txBody>
      </p:sp>
      <p:pic>
        <p:nvPicPr>
          <p:cNvPr id="9" name="Picture 8">
            <a:extLst>
              <a:ext uri="{FF2B5EF4-FFF2-40B4-BE49-F238E27FC236}">
                <a16:creationId xmlns:a16="http://schemas.microsoft.com/office/drawing/2014/main" id="{EE380C09-2448-36B8-CAAF-2514EC54DEA8}"/>
              </a:ext>
            </a:extLst>
          </p:cNvPr>
          <p:cNvPicPr>
            <a:picLocks noChangeAspect="1"/>
          </p:cNvPicPr>
          <p:nvPr/>
        </p:nvPicPr>
        <p:blipFill>
          <a:blip r:embed="rId3"/>
          <a:stretch>
            <a:fillRect/>
          </a:stretch>
        </p:blipFill>
        <p:spPr>
          <a:xfrm>
            <a:off x="1619672" y="3057524"/>
            <a:ext cx="6686128" cy="3081433"/>
          </a:xfrm>
          <a:prstGeom prst="rect">
            <a:avLst/>
          </a:prstGeom>
        </p:spPr>
      </p:pic>
    </p:spTree>
    <p:extLst>
      <p:ext uri="{BB962C8B-B14F-4D97-AF65-F5344CB8AC3E}">
        <p14:creationId xmlns:p14="http://schemas.microsoft.com/office/powerpoint/2010/main" val="104774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9A379-C559-6217-4C91-CC34FD988810}"/>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2C5AC2CF-DC96-7200-96ED-CE9B044595ED}"/>
              </a:ext>
            </a:extLst>
          </p:cNvPr>
          <p:cNvSpPr>
            <a:spLocks noGrp="1"/>
          </p:cNvSpPr>
          <p:nvPr>
            <p:ph type="ftr" sz="quarter" idx="11"/>
          </p:nvPr>
        </p:nvSpPr>
        <p:spPr/>
        <p:txBody>
          <a:bodyPr/>
          <a:lstStyle/>
          <a:p>
            <a:pPr>
              <a:defRPr/>
            </a:pPr>
            <a:r>
              <a:rPr lang="tr-TR" noProof="0" dirty="0"/>
              <a:t>Karar Ağaçları, Ezgi CİNKILIÇ</a:t>
            </a:r>
          </a:p>
        </p:txBody>
      </p:sp>
      <p:sp>
        <p:nvSpPr>
          <p:cNvPr id="5" name="Slide Number Placeholder 4">
            <a:extLst>
              <a:ext uri="{FF2B5EF4-FFF2-40B4-BE49-F238E27FC236}">
                <a16:creationId xmlns:a16="http://schemas.microsoft.com/office/drawing/2014/main" id="{390BE003-1A6F-DD64-3243-0C6D875F99EA}"/>
              </a:ext>
            </a:extLst>
          </p:cNvPr>
          <p:cNvSpPr>
            <a:spLocks noGrp="1"/>
          </p:cNvSpPr>
          <p:nvPr>
            <p:ph type="sldNum" sz="quarter" idx="12"/>
          </p:nvPr>
        </p:nvSpPr>
        <p:spPr/>
        <p:txBody>
          <a:bodyPr/>
          <a:lstStyle/>
          <a:p>
            <a:pPr>
              <a:defRPr/>
            </a:pPr>
            <a:fld id="{923A4B4C-EA90-1746-BB3E-09C631C8942B}" type="slidenum">
              <a:rPr lang="tr-TR" noProof="0" smtClean="0"/>
              <a:pPr>
                <a:defRPr/>
              </a:pPr>
              <a:t>9</a:t>
            </a:fld>
            <a:endParaRPr lang="tr-TR" noProof="0" dirty="0"/>
          </a:p>
        </p:txBody>
      </p:sp>
      <p:sp>
        <p:nvSpPr>
          <p:cNvPr id="9" name="Rectangle 3">
            <a:extLst>
              <a:ext uri="{FF2B5EF4-FFF2-40B4-BE49-F238E27FC236}">
                <a16:creationId xmlns:a16="http://schemas.microsoft.com/office/drawing/2014/main" id="{1C593886-E68B-CE42-4544-E7E7CD892AA5}"/>
              </a:ext>
            </a:extLst>
          </p:cNvPr>
          <p:cNvSpPr txBox="1">
            <a:spLocks noChangeArrowheads="1"/>
          </p:cNvSpPr>
          <p:nvPr/>
        </p:nvSpPr>
        <p:spPr bwMode="auto">
          <a:xfrm>
            <a:off x="838200" y="2362200"/>
            <a:ext cx="7693025" cy="4019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tr-TR" b="1" noProof="0" dirty="0"/>
              <a:t>Terminoloji</a:t>
            </a:r>
          </a:p>
          <a:p>
            <a:pPr marL="0" indent="0" eaLnBrk="1" hangingPunct="1">
              <a:buNone/>
            </a:pPr>
            <a:endParaRPr lang="tr-TR" sz="1800" noProof="0" dirty="0"/>
          </a:p>
          <a:p>
            <a:pPr marL="0" indent="0" eaLnBrk="1" hangingPunct="1">
              <a:buNone/>
            </a:pPr>
            <a:r>
              <a:rPr lang="tr-TR" sz="1800" noProof="0" dirty="0"/>
              <a:t>Kök Düğümü: Tüm popülasyonu veya örneklemi temsil eder </a:t>
            </a:r>
          </a:p>
          <a:p>
            <a:pPr marL="0" indent="0" eaLnBrk="1" hangingPunct="1">
              <a:buNone/>
            </a:pPr>
            <a:r>
              <a:rPr lang="tr-TR" sz="1800" noProof="0" dirty="0"/>
              <a:t>Bölme: Bir düğümü iki veya daha fazla alt düğüme ayırma işlemi</a:t>
            </a:r>
          </a:p>
          <a:p>
            <a:pPr marL="0" indent="0" eaLnBrk="1" hangingPunct="1">
              <a:buNone/>
            </a:pPr>
            <a:r>
              <a:rPr lang="tr-TR" sz="1800" noProof="0" dirty="0"/>
              <a:t>Karar Düğümü: Bir alt düğümün daha fazla alt düğüme bölündüğü durumlarda, bu düğüme karar düğümü denir</a:t>
            </a:r>
          </a:p>
          <a:p>
            <a:pPr marL="0" indent="0" eaLnBrk="1" hangingPunct="1">
              <a:buNone/>
            </a:pPr>
            <a:r>
              <a:rPr lang="tr-TR" sz="1800" noProof="0" dirty="0"/>
              <a:t>Yaprak Düğümü: Bölünmeyen düğümler yaprak düğüm olarak adlandırılır.</a:t>
            </a:r>
          </a:p>
          <a:p>
            <a:pPr marL="0" indent="0" eaLnBrk="1" hangingPunct="1">
              <a:buNone/>
            </a:pPr>
            <a:r>
              <a:rPr lang="tr-TR" sz="1800" noProof="0" dirty="0"/>
              <a:t>Budama: Bir karar düğümünün alt düğümlerini kaldırma işlemi</a:t>
            </a:r>
          </a:p>
          <a:p>
            <a:pPr marL="0" indent="0" eaLnBrk="1" hangingPunct="1">
              <a:buNone/>
            </a:pPr>
            <a:r>
              <a:rPr lang="tr-TR" sz="1800" noProof="0" dirty="0"/>
              <a:t>Dal: Ağacın bir alt bölümü</a:t>
            </a:r>
          </a:p>
          <a:p>
            <a:pPr marL="0" indent="0" eaLnBrk="1" hangingPunct="1">
              <a:buNone/>
            </a:pPr>
            <a:r>
              <a:rPr lang="tr-TR" sz="1800" noProof="0" dirty="0"/>
              <a:t>Ebeveyn ve Çocuk Düğüm: Alt düğümlere bölünmüş bir düğüm ebeveyn düğüm, bu alt düğümler ise çocuk düğümlerdir</a:t>
            </a:r>
          </a:p>
        </p:txBody>
      </p:sp>
      <p:sp>
        <p:nvSpPr>
          <p:cNvPr id="6" name="AutoShape 2">
            <a:extLst>
              <a:ext uri="{FF2B5EF4-FFF2-40B4-BE49-F238E27FC236}">
                <a16:creationId xmlns:a16="http://schemas.microsoft.com/office/drawing/2014/main" id="{8856F6CC-1720-8405-C609-8F8741FA12DB}"/>
              </a:ext>
            </a:extLst>
          </p:cNvPr>
          <p:cNvSpPr>
            <a:spLocks noGrp="1" noChangeArrowheads="1"/>
          </p:cNvSpPr>
          <p:nvPr>
            <p:ph type="title"/>
          </p:nvPr>
        </p:nvSpPr>
        <p:spPr>
          <a:xfrm>
            <a:off x="762000" y="762000"/>
            <a:ext cx="7924800" cy="1143000"/>
          </a:xfrm>
        </p:spPr>
        <p:txBody>
          <a:bodyPr/>
          <a:lstStyle/>
          <a:p>
            <a:pPr eaLnBrk="1" hangingPunct="1"/>
            <a:r>
              <a:rPr lang="tr-TR" sz="3200" noProof="0" dirty="0"/>
              <a:t>Metodun ayrıntıları</a:t>
            </a:r>
          </a:p>
        </p:txBody>
      </p:sp>
    </p:spTree>
    <p:extLst>
      <p:ext uri="{BB962C8B-B14F-4D97-AF65-F5344CB8AC3E}">
        <p14:creationId xmlns:p14="http://schemas.microsoft.com/office/powerpoint/2010/main" val="3779918462"/>
      </p:ext>
    </p:extLst>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
  <TotalTime>1178</TotalTime>
  <Words>3044</Words>
  <Application>Microsoft Office PowerPoint</Application>
  <PresentationFormat>On-screen Show (4:3)</PresentationFormat>
  <Paragraphs>524</Paragraphs>
  <Slides>60</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Inter</vt:lpstr>
      <vt:lpstr>source-serif-pro</vt:lpstr>
      <vt:lpstr>Symbol</vt:lpstr>
      <vt:lpstr>Times New Roman</vt:lpstr>
      <vt:lpstr>Wingdings</vt:lpstr>
      <vt:lpstr>Capsules</vt:lpstr>
      <vt:lpstr>YAP101  Veri Bilimine Giriş Dönem Metot Projesi</vt:lpstr>
      <vt:lpstr>Giriş</vt:lpstr>
      <vt:lpstr>Giriş</vt:lpstr>
      <vt:lpstr>Giriş</vt:lpstr>
      <vt:lpstr>Giriş</vt:lpstr>
      <vt:lpstr>Giriş</vt:lpstr>
      <vt:lpstr>Giriş</vt:lpstr>
      <vt:lpstr>Giriş</vt:lpstr>
      <vt:lpstr>Metodun ayrıntıları</vt:lpstr>
      <vt:lpstr>Metodun ayrıntıları</vt:lpstr>
      <vt:lpstr>Metodun ayrıntıları</vt:lpstr>
      <vt:lpstr>Metodun ayrıntıları</vt:lpstr>
      <vt:lpstr>Metodun ayrıntıları</vt:lpstr>
      <vt:lpstr>Metodun ayrıntıları</vt:lpstr>
      <vt:lpstr>Metodun ayrıntıları</vt:lpstr>
      <vt:lpstr>Metodun ayrıntıları</vt:lpstr>
      <vt:lpstr>Metodun ayrıntıları</vt:lpstr>
      <vt:lpstr>Metodun ayrıntıları</vt:lpstr>
      <vt:lpstr>Metodun ayrıntıları</vt:lpstr>
      <vt:lpstr>Metodun ayrıntıları</vt:lpstr>
      <vt:lpstr>Metodun ayrıntıları</vt:lpstr>
      <vt:lpstr>Metodun ayrıntıları</vt:lpstr>
      <vt:lpstr>Metodun ayrıntıları</vt:lpstr>
      <vt:lpstr>Metodun ayrıntıları</vt:lpstr>
      <vt:lpstr>Metodun ayrıntıları</vt:lpstr>
      <vt:lpstr>Örnek Uygulama</vt:lpstr>
      <vt:lpstr>Örnek Uygulama</vt:lpstr>
      <vt:lpstr>Örnek Uygulama - EDA</vt:lpstr>
      <vt:lpstr>Örnek Uygulama - EDA</vt:lpstr>
      <vt:lpstr>PowerPoint Presentation</vt:lpstr>
      <vt:lpstr>PowerPoint Presentation</vt:lpstr>
      <vt:lpstr>Örnek Uygulama - EDA</vt:lpstr>
      <vt:lpstr>Örnek Uygulama - EDA</vt:lpstr>
      <vt:lpstr>Örnek Uygulama - EDA</vt:lpstr>
      <vt:lpstr>Örnek Uygulama</vt:lpstr>
      <vt:lpstr>Örnek Uygulama</vt:lpstr>
      <vt:lpstr>Örnek Uygulama – Karar Ağacı</vt:lpstr>
      <vt:lpstr>Örnek Uygulama – Karar Ağacı</vt:lpstr>
      <vt:lpstr>Örnek Ağaç Yapısı – Karar Ağacı</vt:lpstr>
      <vt:lpstr>Örnek Uygulama – Karar Ağacı</vt:lpstr>
      <vt:lpstr>Örnek Uygulama – Karar Ağacı</vt:lpstr>
      <vt:lpstr>Örnek Uygulama – Karar Ağacı</vt:lpstr>
      <vt:lpstr>Örnek Uygulama – Karar Ağacı</vt:lpstr>
      <vt:lpstr>Örnek Uygulama – Karar Ağacı</vt:lpstr>
      <vt:lpstr>Örnek Uygulama – Karar Ağacı</vt:lpstr>
      <vt:lpstr>Örnek Uygulama – Karar Ağacı</vt:lpstr>
      <vt:lpstr>Örnek Uygulama – Karar Ağacı</vt:lpstr>
      <vt:lpstr>Örnek Uygulama – Karar Ağacı</vt:lpstr>
      <vt:lpstr>Örnek Uygulama – Karar Ağacı</vt:lpstr>
      <vt:lpstr>Örnek Uygulama – Regresyon Ağacı</vt:lpstr>
      <vt:lpstr>Örnek Uygulama – Regresyon Ağacı</vt:lpstr>
      <vt:lpstr>Örnek Uygulama – Regresyon Ağacı</vt:lpstr>
      <vt:lpstr>Örnek Uygulama – Regresyon Ağacı</vt:lpstr>
      <vt:lpstr>Örnek Uygulama – Regresyon Ağacı</vt:lpstr>
      <vt:lpstr>Sonuçlar</vt:lpstr>
      <vt:lpstr>Sonuçlar</vt:lpstr>
      <vt:lpstr>Sonuçlar</vt:lpstr>
      <vt:lpstr>Sonuçlar</vt:lpstr>
      <vt:lpstr>Kaynakça</vt:lpstr>
      <vt:lpstr>Kodlarınız</vt:lpstr>
    </vt:vector>
  </TitlesOfParts>
  <Company>WHNT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dc:title>
  <dc:creator>LIBRARY</dc:creator>
  <cp:lastModifiedBy>Ezgi Cinkılıç</cp:lastModifiedBy>
  <cp:revision>44</cp:revision>
  <dcterms:created xsi:type="dcterms:W3CDTF">2008-10-31T11:56:49Z</dcterms:created>
  <dcterms:modified xsi:type="dcterms:W3CDTF">2025-04-08T14:22:29Z</dcterms:modified>
</cp:coreProperties>
</file>