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7" r:id="rId2"/>
    <p:sldId id="258" r:id="rId3"/>
    <p:sldId id="259" r:id="rId4"/>
    <p:sldId id="262" r:id="rId5"/>
    <p:sldId id="261" r:id="rId6"/>
    <p:sldId id="288" r:id="rId7"/>
    <p:sldId id="289" r:id="rId8"/>
    <p:sldId id="290" r:id="rId9"/>
    <p:sldId id="291" r:id="rId10"/>
    <p:sldId id="292" r:id="rId11"/>
    <p:sldId id="293" r:id="rId12"/>
    <p:sldId id="294" r:id="rId13"/>
    <p:sldId id="295" r:id="rId14"/>
    <p:sldId id="296" r:id="rId15"/>
    <p:sldId id="297" r:id="rId16"/>
    <p:sldId id="298" r:id="rId17"/>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5"/>
    <p:restoredTop sz="95934"/>
  </p:normalViewPr>
  <p:slideViewPr>
    <p:cSldViewPr snapToGrid="0">
      <p:cViewPr varScale="1">
        <p:scale>
          <a:sx n="115" d="100"/>
          <a:sy n="115" d="100"/>
        </p:scale>
        <p:origin x="23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98FB45-0685-401C-8015-66A24BA185FF}"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AB7140D-6A4A-41D7-BC3E-B3CA6A4199BB}">
      <dgm:prSet/>
      <dgm:spPr/>
      <dgm:t>
        <a:bodyPr/>
        <a:lstStyle/>
        <a:p>
          <a:pPr>
            <a:lnSpc>
              <a:spcPct val="100000"/>
            </a:lnSpc>
          </a:pPr>
          <a:r>
            <a:rPr lang="en-DE" dirty="0"/>
            <a:t>🔹 </a:t>
          </a:r>
          <a:r>
            <a:rPr lang="en-GB" b="1" dirty="0"/>
            <a:t>H1: Location Counts</a:t>
          </a:r>
          <a:br>
            <a:rPr lang="en-GB" dirty="0"/>
          </a:br>
          <a:r>
            <a:rPr lang="en-GB" dirty="0"/>
            <a:t>Homes in certain </a:t>
          </a:r>
          <a:r>
            <a:rPr lang="en-GB" dirty="0" err="1"/>
            <a:t>neighborhoods</a:t>
          </a:r>
          <a:r>
            <a:rPr lang="en-GB" dirty="0"/>
            <a:t> attract higher offers and sell faster.</a:t>
          </a:r>
          <a:endParaRPr lang="en-US" dirty="0"/>
        </a:p>
      </dgm:t>
    </dgm:pt>
    <dgm:pt modelId="{A0BD9E86-92D7-49EE-974C-55C85EFE3FD5}" type="parTrans" cxnId="{07134184-C744-4A3B-AE0B-70DC6B857D9F}">
      <dgm:prSet/>
      <dgm:spPr/>
      <dgm:t>
        <a:bodyPr/>
        <a:lstStyle/>
        <a:p>
          <a:endParaRPr lang="en-US"/>
        </a:p>
      </dgm:t>
    </dgm:pt>
    <dgm:pt modelId="{C1CED78B-A3EB-4BE3-8E97-FE708A773318}" type="sibTrans" cxnId="{07134184-C744-4A3B-AE0B-70DC6B857D9F}">
      <dgm:prSet/>
      <dgm:spPr/>
      <dgm:t>
        <a:bodyPr/>
        <a:lstStyle/>
        <a:p>
          <a:pPr>
            <a:lnSpc>
              <a:spcPct val="100000"/>
            </a:lnSpc>
          </a:pPr>
          <a:endParaRPr lang="en-US"/>
        </a:p>
      </dgm:t>
    </dgm:pt>
    <dgm:pt modelId="{B4FBB93E-D35E-43FF-A5ED-BA0E0E74031D}">
      <dgm:prSet/>
      <dgm:spPr/>
      <dgm:t>
        <a:bodyPr/>
        <a:lstStyle/>
        <a:p>
          <a:pPr>
            <a:lnSpc>
              <a:spcPct val="100000"/>
            </a:lnSpc>
          </a:pPr>
          <a:r>
            <a:rPr lang="en-DE" dirty="0"/>
            <a:t>🔹 </a:t>
          </a:r>
          <a:r>
            <a:rPr lang="en-GB" b="1" dirty="0"/>
            <a:t>H2: Size Matters</a:t>
          </a:r>
          <a:br>
            <a:rPr lang="en-GB" dirty="0"/>
          </a:br>
          <a:r>
            <a:rPr lang="en-GB" dirty="0"/>
            <a:t>Larger homes tend to sell for higher prices.</a:t>
          </a:r>
          <a:endParaRPr lang="en-US" dirty="0"/>
        </a:p>
      </dgm:t>
    </dgm:pt>
    <dgm:pt modelId="{8AA76E08-3901-41CC-A4CF-30DF2D18907B}" type="parTrans" cxnId="{07071140-1153-46AA-9BFA-2342128A6F4A}">
      <dgm:prSet/>
      <dgm:spPr/>
      <dgm:t>
        <a:bodyPr/>
        <a:lstStyle/>
        <a:p>
          <a:endParaRPr lang="en-US"/>
        </a:p>
      </dgm:t>
    </dgm:pt>
    <dgm:pt modelId="{7BE1C819-39FF-4D67-B039-ABFA00764543}" type="sibTrans" cxnId="{07071140-1153-46AA-9BFA-2342128A6F4A}">
      <dgm:prSet/>
      <dgm:spPr/>
      <dgm:t>
        <a:bodyPr/>
        <a:lstStyle/>
        <a:p>
          <a:pPr>
            <a:lnSpc>
              <a:spcPct val="100000"/>
            </a:lnSpc>
          </a:pPr>
          <a:endParaRPr lang="en-US"/>
        </a:p>
      </dgm:t>
    </dgm:pt>
    <dgm:pt modelId="{BD3146E0-B912-42C7-A8B6-4F691FAED250}">
      <dgm:prSet/>
      <dgm:spPr/>
      <dgm:t>
        <a:bodyPr/>
        <a:lstStyle/>
        <a:p>
          <a:pPr>
            <a:lnSpc>
              <a:spcPct val="100000"/>
            </a:lnSpc>
          </a:pPr>
          <a:r>
            <a:rPr lang="en-DE" dirty="0"/>
            <a:t>🔹 </a:t>
          </a:r>
          <a:r>
            <a:rPr lang="en-GB" b="1" dirty="0"/>
            <a:t>H3: Renovation Pays Off</a:t>
          </a:r>
          <a:br>
            <a:rPr lang="en-GB" dirty="0"/>
          </a:br>
          <a:r>
            <a:rPr lang="en-GB" dirty="0"/>
            <a:t> Well-renovated houses sell for higher prices</a:t>
          </a:r>
          <a:endParaRPr lang="en-US" dirty="0"/>
        </a:p>
      </dgm:t>
    </dgm:pt>
    <dgm:pt modelId="{390661D0-ED0A-419F-A107-8BEB9742C5AD}" type="parTrans" cxnId="{DA505086-F6A8-4DEF-AC12-2F89CCB58FDF}">
      <dgm:prSet/>
      <dgm:spPr/>
      <dgm:t>
        <a:bodyPr/>
        <a:lstStyle/>
        <a:p>
          <a:endParaRPr lang="en-US"/>
        </a:p>
      </dgm:t>
    </dgm:pt>
    <dgm:pt modelId="{72CF4428-B408-4659-A6B4-232E65EF03E2}" type="sibTrans" cxnId="{DA505086-F6A8-4DEF-AC12-2F89CCB58FDF}">
      <dgm:prSet/>
      <dgm:spPr/>
      <dgm:t>
        <a:bodyPr/>
        <a:lstStyle/>
        <a:p>
          <a:pPr>
            <a:lnSpc>
              <a:spcPct val="100000"/>
            </a:lnSpc>
          </a:pPr>
          <a:endParaRPr lang="en-US"/>
        </a:p>
      </dgm:t>
    </dgm:pt>
    <dgm:pt modelId="{25A9F5A3-F3C4-4BBC-9172-069CB66C3A01}">
      <dgm:prSet/>
      <dgm:spPr/>
      <dgm:t>
        <a:bodyPr/>
        <a:lstStyle/>
        <a:p>
          <a:pPr>
            <a:lnSpc>
              <a:spcPct val="100000"/>
            </a:lnSpc>
          </a:pPr>
          <a:r>
            <a:rPr lang="en-DE" dirty="0"/>
            <a:t>🔹 </a:t>
          </a:r>
          <a:r>
            <a:rPr lang="en-GB" b="1" dirty="0"/>
            <a:t>H4: Market Timing is Key</a:t>
          </a:r>
          <a:br>
            <a:rPr lang="en-GB" dirty="0"/>
          </a:br>
          <a:r>
            <a:rPr lang="en-GB" dirty="0"/>
            <a:t> Buying and selling at the right time impacts ROI</a:t>
          </a:r>
          <a:endParaRPr lang="en-US" dirty="0"/>
        </a:p>
      </dgm:t>
    </dgm:pt>
    <dgm:pt modelId="{7A76DE5B-8065-4377-A98D-85802F95D277}" type="parTrans" cxnId="{0D0C9D2B-8DFA-456E-BBB0-A43DB55D263D}">
      <dgm:prSet/>
      <dgm:spPr/>
      <dgm:t>
        <a:bodyPr/>
        <a:lstStyle/>
        <a:p>
          <a:endParaRPr lang="en-US"/>
        </a:p>
      </dgm:t>
    </dgm:pt>
    <dgm:pt modelId="{F430FFB5-C29A-485B-8143-B2BBAF4B94A3}" type="sibTrans" cxnId="{0D0C9D2B-8DFA-456E-BBB0-A43DB55D263D}">
      <dgm:prSet/>
      <dgm:spPr/>
      <dgm:t>
        <a:bodyPr/>
        <a:lstStyle/>
        <a:p>
          <a:endParaRPr lang="en-US"/>
        </a:p>
      </dgm:t>
    </dgm:pt>
    <dgm:pt modelId="{43F523C7-B97B-4830-9D35-B4D6B02A5FDF}" type="pres">
      <dgm:prSet presAssocID="{D598FB45-0685-401C-8015-66A24BA185FF}" presName="root" presStyleCnt="0">
        <dgm:presLayoutVars>
          <dgm:dir/>
          <dgm:resizeHandles val="exact"/>
        </dgm:presLayoutVars>
      </dgm:prSet>
      <dgm:spPr/>
    </dgm:pt>
    <dgm:pt modelId="{55421C19-05C3-4E5A-9FE4-ACE2770920EC}" type="pres">
      <dgm:prSet presAssocID="{D598FB45-0685-401C-8015-66A24BA185FF}" presName="container" presStyleCnt="0">
        <dgm:presLayoutVars>
          <dgm:dir/>
          <dgm:resizeHandles val="exact"/>
        </dgm:presLayoutVars>
      </dgm:prSet>
      <dgm:spPr/>
    </dgm:pt>
    <dgm:pt modelId="{E650C80C-3287-47E6-9A41-6AB148626CC3}" type="pres">
      <dgm:prSet presAssocID="{4AB7140D-6A4A-41D7-BC3E-B3CA6A4199BB}" presName="compNode" presStyleCnt="0"/>
      <dgm:spPr/>
    </dgm:pt>
    <dgm:pt modelId="{F7F511BA-F456-43CD-90B1-190155299DEE}" type="pres">
      <dgm:prSet presAssocID="{4AB7140D-6A4A-41D7-BC3E-B3CA6A4199BB}" presName="iconBgRect" presStyleLbl="bgShp" presStyleIdx="0" presStyleCnt="4"/>
      <dgm:spPr/>
    </dgm:pt>
    <dgm:pt modelId="{F5C913BB-34A4-44D0-8710-8A011719E299}" type="pres">
      <dgm:prSet presAssocID="{4AB7140D-6A4A-41D7-BC3E-B3CA6A4199B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gloo"/>
        </a:ext>
      </dgm:extLst>
    </dgm:pt>
    <dgm:pt modelId="{B7ED0EEF-3F05-4E33-9BF8-B1109CD5DB3A}" type="pres">
      <dgm:prSet presAssocID="{4AB7140D-6A4A-41D7-BC3E-B3CA6A4199BB}" presName="spaceRect" presStyleCnt="0"/>
      <dgm:spPr/>
    </dgm:pt>
    <dgm:pt modelId="{005FF2B5-9C45-4A41-B878-02C4BF3DEDCF}" type="pres">
      <dgm:prSet presAssocID="{4AB7140D-6A4A-41D7-BC3E-B3CA6A4199BB}" presName="textRect" presStyleLbl="revTx" presStyleIdx="0" presStyleCnt="4">
        <dgm:presLayoutVars>
          <dgm:chMax val="1"/>
          <dgm:chPref val="1"/>
        </dgm:presLayoutVars>
      </dgm:prSet>
      <dgm:spPr/>
    </dgm:pt>
    <dgm:pt modelId="{E5D4B2D5-AE7C-4C8A-BB11-D5F78496D561}" type="pres">
      <dgm:prSet presAssocID="{C1CED78B-A3EB-4BE3-8E97-FE708A773318}" presName="sibTrans" presStyleLbl="sibTrans2D1" presStyleIdx="0" presStyleCnt="0"/>
      <dgm:spPr/>
    </dgm:pt>
    <dgm:pt modelId="{71612E89-E235-4139-99DE-525E77E7364C}" type="pres">
      <dgm:prSet presAssocID="{B4FBB93E-D35E-43FF-A5ED-BA0E0E74031D}" presName="compNode" presStyleCnt="0"/>
      <dgm:spPr/>
    </dgm:pt>
    <dgm:pt modelId="{D89755A9-4F6C-4726-AFD0-C062C42C9668}" type="pres">
      <dgm:prSet presAssocID="{B4FBB93E-D35E-43FF-A5ED-BA0E0E74031D}" presName="iconBgRect" presStyleLbl="bgShp" presStyleIdx="1" presStyleCnt="4"/>
      <dgm:spPr/>
    </dgm:pt>
    <dgm:pt modelId="{CAEE41CD-16B2-4212-938A-EC889399998B}" type="pres">
      <dgm:prSet presAssocID="{B4FBB93E-D35E-43FF-A5ED-BA0E0E74031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me"/>
        </a:ext>
      </dgm:extLst>
    </dgm:pt>
    <dgm:pt modelId="{801F52F3-A3B0-41A3-A6D1-AA1135E4A05B}" type="pres">
      <dgm:prSet presAssocID="{B4FBB93E-D35E-43FF-A5ED-BA0E0E74031D}" presName="spaceRect" presStyleCnt="0"/>
      <dgm:spPr/>
    </dgm:pt>
    <dgm:pt modelId="{3C454BDB-C216-46A8-8BD4-CA4B7B0EA9E1}" type="pres">
      <dgm:prSet presAssocID="{B4FBB93E-D35E-43FF-A5ED-BA0E0E74031D}" presName="textRect" presStyleLbl="revTx" presStyleIdx="1" presStyleCnt="4">
        <dgm:presLayoutVars>
          <dgm:chMax val="1"/>
          <dgm:chPref val="1"/>
        </dgm:presLayoutVars>
      </dgm:prSet>
      <dgm:spPr/>
    </dgm:pt>
    <dgm:pt modelId="{B32E7C2F-F918-4C87-A39C-F344560F36E1}" type="pres">
      <dgm:prSet presAssocID="{7BE1C819-39FF-4D67-B039-ABFA00764543}" presName="sibTrans" presStyleLbl="sibTrans2D1" presStyleIdx="0" presStyleCnt="0"/>
      <dgm:spPr/>
    </dgm:pt>
    <dgm:pt modelId="{245F782C-ECDE-4128-816A-9FF05697FC60}" type="pres">
      <dgm:prSet presAssocID="{BD3146E0-B912-42C7-A8B6-4F691FAED250}" presName="compNode" presStyleCnt="0"/>
      <dgm:spPr/>
    </dgm:pt>
    <dgm:pt modelId="{D772F122-C560-4D8D-97BD-6753C3D89E78}" type="pres">
      <dgm:prSet presAssocID="{BD3146E0-B912-42C7-A8B6-4F691FAED250}" presName="iconBgRect" presStyleLbl="bgShp" presStyleIdx="2" presStyleCnt="4"/>
      <dgm:spPr/>
    </dgm:pt>
    <dgm:pt modelId="{9E918693-5335-4745-B86E-25CB366E99CF}" type="pres">
      <dgm:prSet presAssocID="{BD3146E0-B912-42C7-A8B6-4F691FAED25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se"/>
        </a:ext>
      </dgm:extLst>
    </dgm:pt>
    <dgm:pt modelId="{2D730003-7C7A-4648-B16F-BD7DD56F905F}" type="pres">
      <dgm:prSet presAssocID="{BD3146E0-B912-42C7-A8B6-4F691FAED250}" presName="spaceRect" presStyleCnt="0"/>
      <dgm:spPr/>
    </dgm:pt>
    <dgm:pt modelId="{710DA618-6354-4F24-A856-2125104ABFDD}" type="pres">
      <dgm:prSet presAssocID="{BD3146E0-B912-42C7-A8B6-4F691FAED250}" presName="textRect" presStyleLbl="revTx" presStyleIdx="2" presStyleCnt="4">
        <dgm:presLayoutVars>
          <dgm:chMax val="1"/>
          <dgm:chPref val="1"/>
        </dgm:presLayoutVars>
      </dgm:prSet>
      <dgm:spPr/>
    </dgm:pt>
    <dgm:pt modelId="{DD90E8D9-5832-4B09-942A-460E8E75622D}" type="pres">
      <dgm:prSet presAssocID="{72CF4428-B408-4659-A6B4-232E65EF03E2}" presName="sibTrans" presStyleLbl="sibTrans2D1" presStyleIdx="0" presStyleCnt="0"/>
      <dgm:spPr/>
    </dgm:pt>
    <dgm:pt modelId="{7556C94B-65C7-4350-8645-63CA8DB079FD}" type="pres">
      <dgm:prSet presAssocID="{25A9F5A3-F3C4-4BBC-9172-069CB66C3A01}" presName="compNode" presStyleCnt="0"/>
      <dgm:spPr/>
    </dgm:pt>
    <dgm:pt modelId="{0FDA07EC-4848-43D5-AD1A-704D8FEFBE3E}" type="pres">
      <dgm:prSet presAssocID="{25A9F5A3-F3C4-4BBC-9172-069CB66C3A01}" presName="iconBgRect" presStyleLbl="bgShp" presStyleIdx="3" presStyleCnt="4"/>
      <dgm:spPr/>
    </dgm:pt>
    <dgm:pt modelId="{85234196-BC1C-4125-AF0C-1F08DFA817C4}" type="pres">
      <dgm:prSet presAssocID="{25A9F5A3-F3C4-4BBC-9172-069CB66C3A0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opwatch"/>
        </a:ext>
      </dgm:extLst>
    </dgm:pt>
    <dgm:pt modelId="{ABFD4170-5C15-4659-B6E5-0E2CC441DB0F}" type="pres">
      <dgm:prSet presAssocID="{25A9F5A3-F3C4-4BBC-9172-069CB66C3A01}" presName="spaceRect" presStyleCnt="0"/>
      <dgm:spPr/>
    </dgm:pt>
    <dgm:pt modelId="{CC34A3CE-08A9-4766-88CF-E94DD21DDE58}" type="pres">
      <dgm:prSet presAssocID="{25A9F5A3-F3C4-4BBC-9172-069CB66C3A01}" presName="textRect" presStyleLbl="revTx" presStyleIdx="3" presStyleCnt="4" custScaleX="107790">
        <dgm:presLayoutVars>
          <dgm:chMax val="1"/>
          <dgm:chPref val="1"/>
        </dgm:presLayoutVars>
      </dgm:prSet>
      <dgm:spPr/>
    </dgm:pt>
  </dgm:ptLst>
  <dgm:cxnLst>
    <dgm:cxn modelId="{0D0C9D2B-8DFA-456E-BBB0-A43DB55D263D}" srcId="{D598FB45-0685-401C-8015-66A24BA185FF}" destId="{25A9F5A3-F3C4-4BBC-9172-069CB66C3A01}" srcOrd="3" destOrd="0" parTransId="{7A76DE5B-8065-4377-A98D-85802F95D277}" sibTransId="{F430FFB5-C29A-485B-8143-B2BBAF4B94A3}"/>
    <dgm:cxn modelId="{07071140-1153-46AA-9BFA-2342128A6F4A}" srcId="{D598FB45-0685-401C-8015-66A24BA185FF}" destId="{B4FBB93E-D35E-43FF-A5ED-BA0E0E74031D}" srcOrd="1" destOrd="0" parTransId="{8AA76E08-3901-41CC-A4CF-30DF2D18907B}" sibTransId="{7BE1C819-39FF-4D67-B039-ABFA00764543}"/>
    <dgm:cxn modelId="{8C9FA261-273E-5D46-B55F-93A961B8136C}" type="presOf" srcId="{B4FBB93E-D35E-43FF-A5ED-BA0E0E74031D}" destId="{3C454BDB-C216-46A8-8BD4-CA4B7B0EA9E1}" srcOrd="0" destOrd="0" presId="urn:microsoft.com/office/officeart/2018/2/layout/IconCircleList"/>
    <dgm:cxn modelId="{4DA0FA68-C3FF-2844-9930-3F6E04802266}" type="presOf" srcId="{7BE1C819-39FF-4D67-B039-ABFA00764543}" destId="{B32E7C2F-F918-4C87-A39C-F344560F36E1}" srcOrd="0" destOrd="0" presId="urn:microsoft.com/office/officeart/2018/2/layout/IconCircleList"/>
    <dgm:cxn modelId="{18B45473-8677-244E-9A97-D654CC0EA306}" type="presOf" srcId="{D598FB45-0685-401C-8015-66A24BA185FF}" destId="{43F523C7-B97B-4830-9D35-B4D6B02A5FDF}" srcOrd="0" destOrd="0" presId="urn:microsoft.com/office/officeart/2018/2/layout/IconCircleList"/>
    <dgm:cxn modelId="{07134184-C744-4A3B-AE0B-70DC6B857D9F}" srcId="{D598FB45-0685-401C-8015-66A24BA185FF}" destId="{4AB7140D-6A4A-41D7-BC3E-B3CA6A4199BB}" srcOrd="0" destOrd="0" parTransId="{A0BD9E86-92D7-49EE-974C-55C85EFE3FD5}" sibTransId="{C1CED78B-A3EB-4BE3-8E97-FE708A773318}"/>
    <dgm:cxn modelId="{DA505086-F6A8-4DEF-AC12-2F89CCB58FDF}" srcId="{D598FB45-0685-401C-8015-66A24BA185FF}" destId="{BD3146E0-B912-42C7-A8B6-4F691FAED250}" srcOrd="2" destOrd="0" parTransId="{390661D0-ED0A-419F-A107-8BEB9742C5AD}" sibTransId="{72CF4428-B408-4659-A6B4-232E65EF03E2}"/>
    <dgm:cxn modelId="{A404B987-7332-8144-A282-CA80B07656C9}" type="presOf" srcId="{C1CED78B-A3EB-4BE3-8E97-FE708A773318}" destId="{E5D4B2D5-AE7C-4C8A-BB11-D5F78496D561}" srcOrd="0" destOrd="0" presId="urn:microsoft.com/office/officeart/2018/2/layout/IconCircleList"/>
    <dgm:cxn modelId="{578D9BA4-410F-164E-8913-D0E89DAAE5DD}" type="presOf" srcId="{25A9F5A3-F3C4-4BBC-9172-069CB66C3A01}" destId="{CC34A3CE-08A9-4766-88CF-E94DD21DDE58}" srcOrd="0" destOrd="0" presId="urn:microsoft.com/office/officeart/2018/2/layout/IconCircleList"/>
    <dgm:cxn modelId="{715976CD-59B5-264A-BBDD-CB706F203BFE}" type="presOf" srcId="{72CF4428-B408-4659-A6B4-232E65EF03E2}" destId="{DD90E8D9-5832-4B09-942A-460E8E75622D}" srcOrd="0" destOrd="0" presId="urn:microsoft.com/office/officeart/2018/2/layout/IconCircleList"/>
    <dgm:cxn modelId="{36FD65D9-C073-5A47-A14A-944E667D1463}" type="presOf" srcId="{4AB7140D-6A4A-41D7-BC3E-B3CA6A4199BB}" destId="{005FF2B5-9C45-4A41-B878-02C4BF3DEDCF}" srcOrd="0" destOrd="0" presId="urn:microsoft.com/office/officeart/2018/2/layout/IconCircleList"/>
    <dgm:cxn modelId="{3682E0E3-A7A2-7849-BCD1-709D0127E9EE}" type="presOf" srcId="{BD3146E0-B912-42C7-A8B6-4F691FAED250}" destId="{710DA618-6354-4F24-A856-2125104ABFDD}" srcOrd="0" destOrd="0" presId="urn:microsoft.com/office/officeart/2018/2/layout/IconCircleList"/>
    <dgm:cxn modelId="{ABB2CFC8-03F5-4142-97E1-1E5A2433F2E9}" type="presParOf" srcId="{43F523C7-B97B-4830-9D35-B4D6B02A5FDF}" destId="{55421C19-05C3-4E5A-9FE4-ACE2770920EC}" srcOrd="0" destOrd="0" presId="urn:microsoft.com/office/officeart/2018/2/layout/IconCircleList"/>
    <dgm:cxn modelId="{F4139337-7A4E-7E47-80A8-D58E1D865DE1}" type="presParOf" srcId="{55421C19-05C3-4E5A-9FE4-ACE2770920EC}" destId="{E650C80C-3287-47E6-9A41-6AB148626CC3}" srcOrd="0" destOrd="0" presId="urn:microsoft.com/office/officeart/2018/2/layout/IconCircleList"/>
    <dgm:cxn modelId="{30B160CD-20F8-EF42-BE8B-FE8A82328138}" type="presParOf" srcId="{E650C80C-3287-47E6-9A41-6AB148626CC3}" destId="{F7F511BA-F456-43CD-90B1-190155299DEE}" srcOrd="0" destOrd="0" presId="urn:microsoft.com/office/officeart/2018/2/layout/IconCircleList"/>
    <dgm:cxn modelId="{339749CC-9530-D945-9E4E-BCC92B2E3C2D}" type="presParOf" srcId="{E650C80C-3287-47E6-9A41-6AB148626CC3}" destId="{F5C913BB-34A4-44D0-8710-8A011719E299}" srcOrd="1" destOrd="0" presId="urn:microsoft.com/office/officeart/2018/2/layout/IconCircleList"/>
    <dgm:cxn modelId="{4DB9EB3C-9950-8F49-A69B-51F0EE60144E}" type="presParOf" srcId="{E650C80C-3287-47E6-9A41-6AB148626CC3}" destId="{B7ED0EEF-3F05-4E33-9BF8-B1109CD5DB3A}" srcOrd="2" destOrd="0" presId="urn:microsoft.com/office/officeart/2018/2/layout/IconCircleList"/>
    <dgm:cxn modelId="{A609C28A-C403-D340-A980-2C4043B8E6C6}" type="presParOf" srcId="{E650C80C-3287-47E6-9A41-6AB148626CC3}" destId="{005FF2B5-9C45-4A41-B878-02C4BF3DEDCF}" srcOrd="3" destOrd="0" presId="urn:microsoft.com/office/officeart/2018/2/layout/IconCircleList"/>
    <dgm:cxn modelId="{FAE0ABBD-9D5D-F249-AF32-B01561F52691}" type="presParOf" srcId="{55421C19-05C3-4E5A-9FE4-ACE2770920EC}" destId="{E5D4B2D5-AE7C-4C8A-BB11-D5F78496D561}" srcOrd="1" destOrd="0" presId="urn:microsoft.com/office/officeart/2018/2/layout/IconCircleList"/>
    <dgm:cxn modelId="{05206BEC-C5E8-F944-9F61-CDE1FDD3259C}" type="presParOf" srcId="{55421C19-05C3-4E5A-9FE4-ACE2770920EC}" destId="{71612E89-E235-4139-99DE-525E77E7364C}" srcOrd="2" destOrd="0" presId="urn:microsoft.com/office/officeart/2018/2/layout/IconCircleList"/>
    <dgm:cxn modelId="{A340EED1-839A-D640-AE86-D8754C973E4E}" type="presParOf" srcId="{71612E89-E235-4139-99DE-525E77E7364C}" destId="{D89755A9-4F6C-4726-AFD0-C062C42C9668}" srcOrd="0" destOrd="0" presId="urn:microsoft.com/office/officeart/2018/2/layout/IconCircleList"/>
    <dgm:cxn modelId="{63218E16-5D59-C345-9887-8B5F9BF410BC}" type="presParOf" srcId="{71612E89-E235-4139-99DE-525E77E7364C}" destId="{CAEE41CD-16B2-4212-938A-EC889399998B}" srcOrd="1" destOrd="0" presId="urn:microsoft.com/office/officeart/2018/2/layout/IconCircleList"/>
    <dgm:cxn modelId="{63A6920F-53C2-734D-B582-62CDA9A2C3BF}" type="presParOf" srcId="{71612E89-E235-4139-99DE-525E77E7364C}" destId="{801F52F3-A3B0-41A3-A6D1-AA1135E4A05B}" srcOrd="2" destOrd="0" presId="urn:microsoft.com/office/officeart/2018/2/layout/IconCircleList"/>
    <dgm:cxn modelId="{D586214D-B963-C843-A943-462EC2BE4365}" type="presParOf" srcId="{71612E89-E235-4139-99DE-525E77E7364C}" destId="{3C454BDB-C216-46A8-8BD4-CA4B7B0EA9E1}" srcOrd="3" destOrd="0" presId="urn:microsoft.com/office/officeart/2018/2/layout/IconCircleList"/>
    <dgm:cxn modelId="{C43DA7B2-79E2-6341-A810-0D84C2E53F2F}" type="presParOf" srcId="{55421C19-05C3-4E5A-9FE4-ACE2770920EC}" destId="{B32E7C2F-F918-4C87-A39C-F344560F36E1}" srcOrd="3" destOrd="0" presId="urn:microsoft.com/office/officeart/2018/2/layout/IconCircleList"/>
    <dgm:cxn modelId="{02A27BAB-F4A5-6340-A8AF-E7EC862E9D46}" type="presParOf" srcId="{55421C19-05C3-4E5A-9FE4-ACE2770920EC}" destId="{245F782C-ECDE-4128-816A-9FF05697FC60}" srcOrd="4" destOrd="0" presId="urn:microsoft.com/office/officeart/2018/2/layout/IconCircleList"/>
    <dgm:cxn modelId="{F7A6801D-A6B5-9644-A686-88EE7C8F5652}" type="presParOf" srcId="{245F782C-ECDE-4128-816A-9FF05697FC60}" destId="{D772F122-C560-4D8D-97BD-6753C3D89E78}" srcOrd="0" destOrd="0" presId="urn:microsoft.com/office/officeart/2018/2/layout/IconCircleList"/>
    <dgm:cxn modelId="{39869F6A-4427-8F45-ACDF-9424C27F2918}" type="presParOf" srcId="{245F782C-ECDE-4128-816A-9FF05697FC60}" destId="{9E918693-5335-4745-B86E-25CB366E99CF}" srcOrd="1" destOrd="0" presId="urn:microsoft.com/office/officeart/2018/2/layout/IconCircleList"/>
    <dgm:cxn modelId="{9BCC8069-2B3F-C948-BD60-E3419C9125BE}" type="presParOf" srcId="{245F782C-ECDE-4128-816A-9FF05697FC60}" destId="{2D730003-7C7A-4648-B16F-BD7DD56F905F}" srcOrd="2" destOrd="0" presId="urn:microsoft.com/office/officeart/2018/2/layout/IconCircleList"/>
    <dgm:cxn modelId="{12841BC2-0457-A64C-B2E3-158FF1494351}" type="presParOf" srcId="{245F782C-ECDE-4128-816A-9FF05697FC60}" destId="{710DA618-6354-4F24-A856-2125104ABFDD}" srcOrd="3" destOrd="0" presId="urn:microsoft.com/office/officeart/2018/2/layout/IconCircleList"/>
    <dgm:cxn modelId="{1E480C44-1833-2941-9447-FA1C731849EF}" type="presParOf" srcId="{55421C19-05C3-4E5A-9FE4-ACE2770920EC}" destId="{DD90E8D9-5832-4B09-942A-460E8E75622D}" srcOrd="5" destOrd="0" presId="urn:microsoft.com/office/officeart/2018/2/layout/IconCircleList"/>
    <dgm:cxn modelId="{97BF91E6-95DF-F740-8FAB-DE48B50F06A4}" type="presParOf" srcId="{55421C19-05C3-4E5A-9FE4-ACE2770920EC}" destId="{7556C94B-65C7-4350-8645-63CA8DB079FD}" srcOrd="6" destOrd="0" presId="urn:microsoft.com/office/officeart/2018/2/layout/IconCircleList"/>
    <dgm:cxn modelId="{6E5355E6-4D05-CE4C-AE2E-29C3EE297F98}" type="presParOf" srcId="{7556C94B-65C7-4350-8645-63CA8DB079FD}" destId="{0FDA07EC-4848-43D5-AD1A-704D8FEFBE3E}" srcOrd="0" destOrd="0" presId="urn:microsoft.com/office/officeart/2018/2/layout/IconCircleList"/>
    <dgm:cxn modelId="{60849634-948F-944E-894F-15C0D7C19BCF}" type="presParOf" srcId="{7556C94B-65C7-4350-8645-63CA8DB079FD}" destId="{85234196-BC1C-4125-AF0C-1F08DFA817C4}" srcOrd="1" destOrd="0" presId="urn:microsoft.com/office/officeart/2018/2/layout/IconCircleList"/>
    <dgm:cxn modelId="{0DC5F552-276C-674E-813C-1C3A295CD442}" type="presParOf" srcId="{7556C94B-65C7-4350-8645-63CA8DB079FD}" destId="{ABFD4170-5C15-4659-B6E5-0E2CC441DB0F}" srcOrd="2" destOrd="0" presId="urn:microsoft.com/office/officeart/2018/2/layout/IconCircleList"/>
    <dgm:cxn modelId="{FFA06114-C986-CA4F-9AE5-79CDED0B28C8}" type="presParOf" srcId="{7556C94B-65C7-4350-8645-63CA8DB079FD}" destId="{CC34A3CE-08A9-4766-88CF-E94DD21DDE5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768F5A-A9F7-4651-88BB-612253D6B052}"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7548F72D-BEA6-4C4B-867C-6EC9472B1ED9}">
      <dgm:prSet/>
      <dgm:spPr/>
      <dgm:t>
        <a:bodyPr/>
        <a:lstStyle/>
        <a:p>
          <a:r>
            <a:rPr lang="en-GB"/>
            <a:t>Minimum House Price: $78,000</a:t>
          </a:r>
          <a:endParaRPr lang="en-US"/>
        </a:p>
      </dgm:t>
    </dgm:pt>
    <dgm:pt modelId="{7A80E9A8-00FA-434B-A1AC-296BCC1299DB}" type="parTrans" cxnId="{99F15301-E22C-40C9-A43F-216E701A6E31}">
      <dgm:prSet/>
      <dgm:spPr/>
      <dgm:t>
        <a:bodyPr/>
        <a:lstStyle/>
        <a:p>
          <a:endParaRPr lang="en-US"/>
        </a:p>
      </dgm:t>
    </dgm:pt>
    <dgm:pt modelId="{68C41981-3528-47C5-9C74-740202EA1320}" type="sibTrans" cxnId="{99F15301-E22C-40C9-A43F-216E701A6E31}">
      <dgm:prSet/>
      <dgm:spPr/>
      <dgm:t>
        <a:bodyPr/>
        <a:lstStyle/>
        <a:p>
          <a:endParaRPr lang="en-US"/>
        </a:p>
      </dgm:t>
    </dgm:pt>
    <dgm:pt modelId="{A441716A-A89F-4726-A081-08557182E56F}">
      <dgm:prSet/>
      <dgm:spPr/>
      <dgm:t>
        <a:bodyPr/>
        <a:lstStyle/>
        <a:p>
          <a:r>
            <a:rPr lang="en-GB"/>
            <a:t>Maximum House Price: $7,700,000 </a:t>
          </a:r>
          <a:endParaRPr lang="en-US"/>
        </a:p>
      </dgm:t>
    </dgm:pt>
    <dgm:pt modelId="{7CFDEC3B-7C1C-4BAB-9AC3-88DF7ECD8473}" type="parTrans" cxnId="{AF123150-EF15-40CC-B63B-2F1DE0EE6548}">
      <dgm:prSet/>
      <dgm:spPr/>
      <dgm:t>
        <a:bodyPr/>
        <a:lstStyle/>
        <a:p>
          <a:endParaRPr lang="en-US"/>
        </a:p>
      </dgm:t>
    </dgm:pt>
    <dgm:pt modelId="{E3F03377-5284-460B-8934-E55EA69C3E45}" type="sibTrans" cxnId="{AF123150-EF15-40CC-B63B-2F1DE0EE6548}">
      <dgm:prSet/>
      <dgm:spPr/>
      <dgm:t>
        <a:bodyPr/>
        <a:lstStyle/>
        <a:p>
          <a:endParaRPr lang="en-US"/>
        </a:p>
      </dgm:t>
    </dgm:pt>
    <dgm:pt modelId="{62D6159E-A744-4517-9727-C32E821E137E}">
      <dgm:prSet/>
      <dgm:spPr/>
      <dgm:t>
        <a:bodyPr/>
        <a:lstStyle/>
        <a:p>
          <a:r>
            <a:rPr lang="en-GB"/>
            <a:t>Average House Price: $540,254 </a:t>
          </a:r>
          <a:endParaRPr lang="en-US"/>
        </a:p>
      </dgm:t>
    </dgm:pt>
    <dgm:pt modelId="{055E683A-D441-4C71-A222-ABC66919AD11}" type="parTrans" cxnId="{023870AD-25C8-4E34-91C4-3CF5CFB8BFF5}">
      <dgm:prSet/>
      <dgm:spPr/>
      <dgm:t>
        <a:bodyPr/>
        <a:lstStyle/>
        <a:p>
          <a:endParaRPr lang="en-US"/>
        </a:p>
      </dgm:t>
    </dgm:pt>
    <dgm:pt modelId="{6A89BDC9-AB20-4AED-A08B-6CC04CCE5BD3}" type="sibTrans" cxnId="{023870AD-25C8-4E34-91C4-3CF5CFB8BFF5}">
      <dgm:prSet/>
      <dgm:spPr/>
      <dgm:t>
        <a:bodyPr/>
        <a:lstStyle/>
        <a:p>
          <a:endParaRPr lang="en-US"/>
        </a:p>
      </dgm:t>
    </dgm:pt>
    <dgm:pt modelId="{F6B932A5-B8EB-4605-A7CB-9B818B2ACCDB}">
      <dgm:prSet/>
      <dgm:spPr/>
      <dgm:t>
        <a:bodyPr/>
        <a:lstStyle/>
        <a:p>
          <a:r>
            <a:rPr lang="en-GB"/>
            <a:t>Oldest House Built in : 1900 </a:t>
          </a:r>
          <a:endParaRPr lang="en-US"/>
        </a:p>
      </dgm:t>
    </dgm:pt>
    <dgm:pt modelId="{36C2722B-7533-4931-8A61-2463D47D70D2}" type="parTrans" cxnId="{E407721A-67DF-423D-8F71-5BF0DFAAB929}">
      <dgm:prSet/>
      <dgm:spPr/>
      <dgm:t>
        <a:bodyPr/>
        <a:lstStyle/>
        <a:p>
          <a:endParaRPr lang="en-US"/>
        </a:p>
      </dgm:t>
    </dgm:pt>
    <dgm:pt modelId="{40942CDF-5EAF-44DE-8C09-24923D3C301A}" type="sibTrans" cxnId="{E407721A-67DF-423D-8F71-5BF0DFAAB929}">
      <dgm:prSet/>
      <dgm:spPr/>
      <dgm:t>
        <a:bodyPr/>
        <a:lstStyle/>
        <a:p>
          <a:endParaRPr lang="en-US"/>
        </a:p>
      </dgm:t>
    </dgm:pt>
    <dgm:pt modelId="{22E960FF-01FC-42BF-B344-47199AB27B30}">
      <dgm:prSet/>
      <dgm:spPr/>
      <dgm:t>
        <a:bodyPr/>
        <a:lstStyle/>
        <a:p>
          <a:r>
            <a:rPr lang="en-GB"/>
            <a:t>Newest House Built in : 2015</a:t>
          </a:r>
          <a:endParaRPr lang="en-US"/>
        </a:p>
      </dgm:t>
    </dgm:pt>
    <dgm:pt modelId="{17C6B818-6286-4AA1-A5D5-1B9239653972}" type="parTrans" cxnId="{7AF004FA-B330-4646-8B15-3025FA23B897}">
      <dgm:prSet/>
      <dgm:spPr/>
      <dgm:t>
        <a:bodyPr/>
        <a:lstStyle/>
        <a:p>
          <a:endParaRPr lang="en-US"/>
        </a:p>
      </dgm:t>
    </dgm:pt>
    <dgm:pt modelId="{153AEB3A-60EC-4BEF-AFB3-C72F71624AE8}" type="sibTrans" cxnId="{7AF004FA-B330-4646-8B15-3025FA23B897}">
      <dgm:prSet/>
      <dgm:spPr/>
      <dgm:t>
        <a:bodyPr/>
        <a:lstStyle/>
        <a:p>
          <a:endParaRPr lang="en-US"/>
        </a:p>
      </dgm:t>
    </dgm:pt>
    <dgm:pt modelId="{E9CF7345-6CAF-C342-BDAF-8F2E0C43EBB1}" type="pres">
      <dgm:prSet presAssocID="{51768F5A-A9F7-4651-88BB-612253D6B052}" presName="linear" presStyleCnt="0">
        <dgm:presLayoutVars>
          <dgm:animLvl val="lvl"/>
          <dgm:resizeHandles val="exact"/>
        </dgm:presLayoutVars>
      </dgm:prSet>
      <dgm:spPr/>
    </dgm:pt>
    <dgm:pt modelId="{62DB449E-969F-8443-A834-A7B627B24869}" type="pres">
      <dgm:prSet presAssocID="{7548F72D-BEA6-4C4B-867C-6EC9472B1ED9}" presName="parentText" presStyleLbl="node1" presStyleIdx="0" presStyleCnt="5">
        <dgm:presLayoutVars>
          <dgm:chMax val="0"/>
          <dgm:bulletEnabled val="1"/>
        </dgm:presLayoutVars>
      </dgm:prSet>
      <dgm:spPr/>
    </dgm:pt>
    <dgm:pt modelId="{04AA0BDC-D519-5944-981A-D0952096FFB5}" type="pres">
      <dgm:prSet presAssocID="{68C41981-3528-47C5-9C74-740202EA1320}" presName="spacer" presStyleCnt="0"/>
      <dgm:spPr/>
    </dgm:pt>
    <dgm:pt modelId="{956DD696-6475-9546-888B-AEA15779BC79}" type="pres">
      <dgm:prSet presAssocID="{A441716A-A89F-4726-A081-08557182E56F}" presName="parentText" presStyleLbl="node1" presStyleIdx="1" presStyleCnt="5">
        <dgm:presLayoutVars>
          <dgm:chMax val="0"/>
          <dgm:bulletEnabled val="1"/>
        </dgm:presLayoutVars>
      </dgm:prSet>
      <dgm:spPr/>
    </dgm:pt>
    <dgm:pt modelId="{5E13D502-A2F3-9847-A641-DE761FD51612}" type="pres">
      <dgm:prSet presAssocID="{E3F03377-5284-460B-8934-E55EA69C3E45}" presName="spacer" presStyleCnt="0"/>
      <dgm:spPr/>
    </dgm:pt>
    <dgm:pt modelId="{A2125F22-505E-B74C-B8AD-309925F0E4F5}" type="pres">
      <dgm:prSet presAssocID="{62D6159E-A744-4517-9727-C32E821E137E}" presName="parentText" presStyleLbl="node1" presStyleIdx="2" presStyleCnt="5">
        <dgm:presLayoutVars>
          <dgm:chMax val="0"/>
          <dgm:bulletEnabled val="1"/>
        </dgm:presLayoutVars>
      </dgm:prSet>
      <dgm:spPr/>
    </dgm:pt>
    <dgm:pt modelId="{2B564E7C-16E2-DA4B-A19D-36CCAEE1D58F}" type="pres">
      <dgm:prSet presAssocID="{6A89BDC9-AB20-4AED-A08B-6CC04CCE5BD3}" presName="spacer" presStyleCnt="0"/>
      <dgm:spPr/>
    </dgm:pt>
    <dgm:pt modelId="{8B2542C5-DE2B-4846-A1E4-A3B0093C4CAB}" type="pres">
      <dgm:prSet presAssocID="{F6B932A5-B8EB-4605-A7CB-9B818B2ACCDB}" presName="parentText" presStyleLbl="node1" presStyleIdx="3" presStyleCnt="5">
        <dgm:presLayoutVars>
          <dgm:chMax val="0"/>
          <dgm:bulletEnabled val="1"/>
        </dgm:presLayoutVars>
      </dgm:prSet>
      <dgm:spPr/>
    </dgm:pt>
    <dgm:pt modelId="{44ABC82C-CCA5-B441-8F2D-F1DE09F5C353}" type="pres">
      <dgm:prSet presAssocID="{40942CDF-5EAF-44DE-8C09-24923D3C301A}" presName="spacer" presStyleCnt="0"/>
      <dgm:spPr/>
    </dgm:pt>
    <dgm:pt modelId="{93AEE974-E71B-9A4B-9C08-D35234976159}" type="pres">
      <dgm:prSet presAssocID="{22E960FF-01FC-42BF-B344-47199AB27B30}" presName="parentText" presStyleLbl="node1" presStyleIdx="4" presStyleCnt="5">
        <dgm:presLayoutVars>
          <dgm:chMax val="0"/>
          <dgm:bulletEnabled val="1"/>
        </dgm:presLayoutVars>
      </dgm:prSet>
      <dgm:spPr/>
    </dgm:pt>
  </dgm:ptLst>
  <dgm:cxnLst>
    <dgm:cxn modelId="{0C9E8700-5150-0149-A35F-E69CB87AA418}" type="presOf" srcId="{51768F5A-A9F7-4651-88BB-612253D6B052}" destId="{E9CF7345-6CAF-C342-BDAF-8F2E0C43EBB1}" srcOrd="0" destOrd="0" presId="urn:microsoft.com/office/officeart/2005/8/layout/vList2"/>
    <dgm:cxn modelId="{99F15301-E22C-40C9-A43F-216E701A6E31}" srcId="{51768F5A-A9F7-4651-88BB-612253D6B052}" destId="{7548F72D-BEA6-4C4B-867C-6EC9472B1ED9}" srcOrd="0" destOrd="0" parTransId="{7A80E9A8-00FA-434B-A1AC-296BCC1299DB}" sibTransId="{68C41981-3528-47C5-9C74-740202EA1320}"/>
    <dgm:cxn modelId="{4EA0650F-FDF4-E44D-8CD5-4B2CE4F6EDB2}" type="presOf" srcId="{F6B932A5-B8EB-4605-A7CB-9B818B2ACCDB}" destId="{8B2542C5-DE2B-4846-A1E4-A3B0093C4CAB}" srcOrd="0" destOrd="0" presId="urn:microsoft.com/office/officeart/2005/8/layout/vList2"/>
    <dgm:cxn modelId="{1D99F417-32AA-7442-B066-34EAE8B3662E}" type="presOf" srcId="{7548F72D-BEA6-4C4B-867C-6EC9472B1ED9}" destId="{62DB449E-969F-8443-A834-A7B627B24869}" srcOrd="0" destOrd="0" presId="urn:microsoft.com/office/officeart/2005/8/layout/vList2"/>
    <dgm:cxn modelId="{E407721A-67DF-423D-8F71-5BF0DFAAB929}" srcId="{51768F5A-A9F7-4651-88BB-612253D6B052}" destId="{F6B932A5-B8EB-4605-A7CB-9B818B2ACCDB}" srcOrd="3" destOrd="0" parTransId="{36C2722B-7533-4931-8A61-2463D47D70D2}" sibTransId="{40942CDF-5EAF-44DE-8C09-24923D3C301A}"/>
    <dgm:cxn modelId="{AF123150-EF15-40CC-B63B-2F1DE0EE6548}" srcId="{51768F5A-A9F7-4651-88BB-612253D6B052}" destId="{A441716A-A89F-4726-A081-08557182E56F}" srcOrd="1" destOrd="0" parTransId="{7CFDEC3B-7C1C-4BAB-9AC3-88DF7ECD8473}" sibTransId="{E3F03377-5284-460B-8934-E55EA69C3E45}"/>
    <dgm:cxn modelId="{F02EE250-D965-F141-BB64-888489385538}" type="presOf" srcId="{22E960FF-01FC-42BF-B344-47199AB27B30}" destId="{93AEE974-E71B-9A4B-9C08-D35234976159}" srcOrd="0" destOrd="0" presId="urn:microsoft.com/office/officeart/2005/8/layout/vList2"/>
    <dgm:cxn modelId="{023870AD-25C8-4E34-91C4-3CF5CFB8BFF5}" srcId="{51768F5A-A9F7-4651-88BB-612253D6B052}" destId="{62D6159E-A744-4517-9727-C32E821E137E}" srcOrd="2" destOrd="0" parTransId="{055E683A-D441-4C71-A222-ABC66919AD11}" sibTransId="{6A89BDC9-AB20-4AED-A08B-6CC04CCE5BD3}"/>
    <dgm:cxn modelId="{DAD540D8-0183-7D49-AF5A-F5F154478455}" type="presOf" srcId="{62D6159E-A744-4517-9727-C32E821E137E}" destId="{A2125F22-505E-B74C-B8AD-309925F0E4F5}" srcOrd="0" destOrd="0" presId="urn:microsoft.com/office/officeart/2005/8/layout/vList2"/>
    <dgm:cxn modelId="{AA607AE7-BB10-2741-89A7-5ECB8DCD1927}" type="presOf" srcId="{A441716A-A89F-4726-A081-08557182E56F}" destId="{956DD696-6475-9546-888B-AEA15779BC79}" srcOrd="0" destOrd="0" presId="urn:microsoft.com/office/officeart/2005/8/layout/vList2"/>
    <dgm:cxn modelId="{7AF004FA-B330-4646-8B15-3025FA23B897}" srcId="{51768F5A-A9F7-4651-88BB-612253D6B052}" destId="{22E960FF-01FC-42BF-B344-47199AB27B30}" srcOrd="4" destOrd="0" parTransId="{17C6B818-6286-4AA1-A5D5-1B9239653972}" sibTransId="{153AEB3A-60EC-4BEF-AFB3-C72F71624AE8}"/>
    <dgm:cxn modelId="{2C5EA1AA-055F-5143-AC98-21A834D76AB4}" type="presParOf" srcId="{E9CF7345-6CAF-C342-BDAF-8F2E0C43EBB1}" destId="{62DB449E-969F-8443-A834-A7B627B24869}" srcOrd="0" destOrd="0" presId="urn:microsoft.com/office/officeart/2005/8/layout/vList2"/>
    <dgm:cxn modelId="{F0F96689-82B6-5146-8AC2-323CEF85A38D}" type="presParOf" srcId="{E9CF7345-6CAF-C342-BDAF-8F2E0C43EBB1}" destId="{04AA0BDC-D519-5944-981A-D0952096FFB5}" srcOrd="1" destOrd="0" presId="urn:microsoft.com/office/officeart/2005/8/layout/vList2"/>
    <dgm:cxn modelId="{E5473FCB-287D-3D45-8E34-F08767757407}" type="presParOf" srcId="{E9CF7345-6CAF-C342-BDAF-8F2E0C43EBB1}" destId="{956DD696-6475-9546-888B-AEA15779BC79}" srcOrd="2" destOrd="0" presId="urn:microsoft.com/office/officeart/2005/8/layout/vList2"/>
    <dgm:cxn modelId="{3218B445-94DC-DF46-B91E-6077C19196A4}" type="presParOf" srcId="{E9CF7345-6CAF-C342-BDAF-8F2E0C43EBB1}" destId="{5E13D502-A2F3-9847-A641-DE761FD51612}" srcOrd="3" destOrd="0" presId="urn:microsoft.com/office/officeart/2005/8/layout/vList2"/>
    <dgm:cxn modelId="{256D09CA-5DEA-6844-98C0-B7E571597C02}" type="presParOf" srcId="{E9CF7345-6CAF-C342-BDAF-8F2E0C43EBB1}" destId="{A2125F22-505E-B74C-B8AD-309925F0E4F5}" srcOrd="4" destOrd="0" presId="urn:microsoft.com/office/officeart/2005/8/layout/vList2"/>
    <dgm:cxn modelId="{30C08ED1-1192-3641-A765-8813050DE1AC}" type="presParOf" srcId="{E9CF7345-6CAF-C342-BDAF-8F2E0C43EBB1}" destId="{2B564E7C-16E2-DA4B-A19D-36CCAEE1D58F}" srcOrd="5" destOrd="0" presId="urn:microsoft.com/office/officeart/2005/8/layout/vList2"/>
    <dgm:cxn modelId="{64147880-0F5D-794D-807C-2503F3F47F82}" type="presParOf" srcId="{E9CF7345-6CAF-C342-BDAF-8F2E0C43EBB1}" destId="{8B2542C5-DE2B-4846-A1E4-A3B0093C4CAB}" srcOrd="6" destOrd="0" presId="urn:microsoft.com/office/officeart/2005/8/layout/vList2"/>
    <dgm:cxn modelId="{750B4890-817A-D94F-B392-DA15C1E85844}" type="presParOf" srcId="{E9CF7345-6CAF-C342-BDAF-8F2E0C43EBB1}" destId="{44ABC82C-CCA5-B441-8F2D-F1DE09F5C353}" srcOrd="7" destOrd="0" presId="urn:microsoft.com/office/officeart/2005/8/layout/vList2"/>
    <dgm:cxn modelId="{5C5193CF-6053-E74E-9CB2-BCDC9B921240}" type="presParOf" srcId="{E9CF7345-6CAF-C342-BDAF-8F2E0C43EBB1}" destId="{93AEE974-E71B-9A4B-9C08-D3523497615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F511BA-F456-43CD-90B1-190155299DEE}">
      <dsp:nvSpPr>
        <dsp:cNvPr id="0" name=""/>
        <dsp:cNvSpPr/>
      </dsp:nvSpPr>
      <dsp:spPr>
        <a:xfrm>
          <a:off x="219239"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C913BB-34A4-44D0-8710-8A011719E299}">
      <dsp:nvSpPr>
        <dsp:cNvPr id="0" name=""/>
        <dsp:cNvSpPr/>
      </dsp:nvSpPr>
      <dsp:spPr>
        <a:xfrm>
          <a:off x="507356"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5FF2B5-9C45-4A41-B878-02C4BF3DEDCF}">
      <dsp:nvSpPr>
        <dsp:cNvPr id="0" name=""/>
        <dsp:cNvSpPr/>
      </dsp:nvSpPr>
      <dsp:spPr>
        <a:xfrm>
          <a:off x="1885221"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DE" sz="2100" kern="1200" dirty="0"/>
            <a:t>🔹 </a:t>
          </a:r>
          <a:r>
            <a:rPr lang="en-GB" sz="2100" b="1" kern="1200" dirty="0"/>
            <a:t>H1: Location Counts</a:t>
          </a:r>
          <a:br>
            <a:rPr lang="en-GB" sz="2100" kern="1200" dirty="0"/>
          </a:br>
          <a:r>
            <a:rPr lang="en-GB" sz="2100" kern="1200" dirty="0"/>
            <a:t>Homes in certain </a:t>
          </a:r>
          <a:r>
            <a:rPr lang="en-GB" sz="2100" kern="1200" dirty="0" err="1"/>
            <a:t>neighborhoods</a:t>
          </a:r>
          <a:r>
            <a:rPr lang="en-GB" sz="2100" kern="1200" dirty="0"/>
            <a:t> attract higher offers and sell faster.</a:t>
          </a:r>
          <a:endParaRPr lang="en-US" sz="2100" kern="1200" dirty="0"/>
        </a:p>
      </dsp:txBody>
      <dsp:txXfrm>
        <a:off x="1885221" y="368029"/>
        <a:ext cx="3233964" cy="1371985"/>
      </dsp:txXfrm>
    </dsp:sp>
    <dsp:sp modelId="{D89755A9-4F6C-4726-AFD0-C062C42C9668}">
      <dsp:nvSpPr>
        <dsp:cNvPr id="0" name=""/>
        <dsp:cNvSpPr/>
      </dsp:nvSpPr>
      <dsp:spPr>
        <a:xfrm>
          <a:off x="5682679"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EE41CD-16B2-4212-938A-EC889399998B}">
      <dsp:nvSpPr>
        <dsp:cNvPr id="0" name=""/>
        <dsp:cNvSpPr/>
      </dsp:nvSpPr>
      <dsp:spPr>
        <a:xfrm>
          <a:off x="5970796"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454BDB-C216-46A8-8BD4-CA4B7B0EA9E1}">
      <dsp:nvSpPr>
        <dsp:cNvPr id="0" name=""/>
        <dsp:cNvSpPr/>
      </dsp:nvSpPr>
      <dsp:spPr>
        <a:xfrm>
          <a:off x="7348661"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DE" sz="2100" kern="1200" dirty="0"/>
            <a:t>🔹 </a:t>
          </a:r>
          <a:r>
            <a:rPr lang="en-GB" sz="2100" b="1" kern="1200" dirty="0"/>
            <a:t>H2: Size Matters</a:t>
          </a:r>
          <a:br>
            <a:rPr lang="en-GB" sz="2100" kern="1200" dirty="0"/>
          </a:br>
          <a:r>
            <a:rPr lang="en-GB" sz="2100" kern="1200" dirty="0"/>
            <a:t>Larger homes tend to sell for higher prices.</a:t>
          </a:r>
          <a:endParaRPr lang="en-US" sz="2100" kern="1200" dirty="0"/>
        </a:p>
      </dsp:txBody>
      <dsp:txXfrm>
        <a:off x="7348661" y="368029"/>
        <a:ext cx="3233964" cy="1371985"/>
      </dsp:txXfrm>
    </dsp:sp>
    <dsp:sp modelId="{D772F122-C560-4D8D-97BD-6753C3D89E78}">
      <dsp:nvSpPr>
        <dsp:cNvPr id="0" name=""/>
        <dsp:cNvSpPr/>
      </dsp:nvSpPr>
      <dsp:spPr>
        <a:xfrm>
          <a:off x="219239"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918693-5335-4745-B86E-25CB366E99CF}">
      <dsp:nvSpPr>
        <dsp:cNvPr id="0" name=""/>
        <dsp:cNvSpPr/>
      </dsp:nvSpPr>
      <dsp:spPr>
        <a:xfrm>
          <a:off x="507356"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0DA618-6354-4F24-A856-2125104ABFDD}">
      <dsp:nvSpPr>
        <dsp:cNvPr id="0" name=""/>
        <dsp:cNvSpPr/>
      </dsp:nvSpPr>
      <dsp:spPr>
        <a:xfrm>
          <a:off x="1885221"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DE" sz="2100" kern="1200" dirty="0"/>
            <a:t>🔹 </a:t>
          </a:r>
          <a:r>
            <a:rPr lang="en-GB" sz="2100" b="1" kern="1200" dirty="0"/>
            <a:t>H3: Renovation Pays Off</a:t>
          </a:r>
          <a:br>
            <a:rPr lang="en-GB" sz="2100" kern="1200" dirty="0"/>
          </a:br>
          <a:r>
            <a:rPr lang="en-GB" sz="2100" kern="1200" dirty="0"/>
            <a:t> Well-renovated houses sell for higher prices</a:t>
          </a:r>
          <a:endParaRPr lang="en-US" sz="2100" kern="1200" dirty="0"/>
        </a:p>
      </dsp:txBody>
      <dsp:txXfrm>
        <a:off x="1885221" y="2452790"/>
        <a:ext cx="3233964" cy="1371985"/>
      </dsp:txXfrm>
    </dsp:sp>
    <dsp:sp modelId="{0FDA07EC-4848-43D5-AD1A-704D8FEFBE3E}">
      <dsp:nvSpPr>
        <dsp:cNvPr id="0" name=""/>
        <dsp:cNvSpPr/>
      </dsp:nvSpPr>
      <dsp:spPr>
        <a:xfrm>
          <a:off x="5682679"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234196-BC1C-4125-AF0C-1F08DFA817C4}">
      <dsp:nvSpPr>
        <dsp:cNvPr id="0" name=""/>
        <dsp:cNvSpPr/>
      </dsp:nvSpPr>
      <dsp:spPr>
        <a:xfrm>
          <a:off x="5970796"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34A3CE-08A9-4766-88CF-E94DD21DDE58}">
      <dsp:nvSpPr>
        <dsp:cNvPr id="0" name=""/>
        <dsp:cNvSpPr/>
      </dsp:nvSpPr>
      <dsp:spPr>
        <a:xfrm>
          <a:off x="7222698" y="2452790"/>
          <a:ext cx="3485890"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100000"/>
            </a:lnSpc>
            <a:spcBef>
              <a:spcPct val="0"/>
            </a:spcBef>
            <a:spcAft>
              <a:spcPct val="35000"/>
            </a:spcAft>
            <a:buNone/>
          </a:pPr>
          <a:r>
            <a:rPr lang="en-DE" sz="2100" kern="1200" dirty="0"/>
            <a:t>🔹 </a:t>
          </a:r>
          <a:r>
            <a:rPr lang="en-GB" sz="2100" b="1" kern="1200" dirty="0"/>
            <a:t>H4: Market Timing is Key</a:t>
          </a:r>
          <a:br>
            <a:rPr lang="en-GB" sz="2100" kern="1200" dirty="0"/>
          </a:br>
          <a:r>
            <a:rPr lang="en-GB" sz="2100" kern="1200" dirty="0"/>
            <a:t> Buying and selling at the right time impacts ROI</a:t>
          </a:r>
          <a:endParaRPr lang="en-US" sz="2100" kern="1200" dirty="0"/>
        </a:p>
      </dsp:txBody>
      <dsp:txXfrm>
        <a:off x="7222698" y="2452790"/>
        <a:ext cx="3485890" cy="1371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B449E-969F-8443-A834-A7B627B24869}">
      <dsp:nvSpPr>
        <dsp:cNvPr id="0" name=""/>
        <dsp:cNvSpPr/>
      </dsp:nvSpPr>
      <dsp:spPr>
        <a:xfrm>
          <a:off x="0" y="445349"/>
          <a:ext cx="6253721" cy="76167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Minimum House Price: $78,000</a:t>
          </a:r>
          <a:endParaRPr lang="en-US" sz="3100" kern="1200"/>
        </a:p>
      </dsp:txBody>
      <dsp:txXfrm>
        <a:off x="37182" y="482531"/>
        <a:ext cx="6179357" cy="687306"/>
      </dsp:txXfrm>
    </dsp:sp>
    <dsp:sp modelId="{956DD696-6475-9546-888B-AEA15779BC79}">
      <dsp:nvSpPr>
        <dsp:cNvPr id="0" name=""/>
        <dsp:cNvSpPr/>
      </dsp:nvSpPr>
      <dsp:spPr>
        <a:xfrm>
          <a:off x="0" y="1296299"/>
          <a:ext cx="6253721" cy="761670"/>
        </a:xfrm>
        <a:prstGeom prst="roundRect">
          <a:avLst/>
        </a:prstGeom>
        <a:solidFill>
          <a:schemeClr val="accent5">
            <a:hueOff val="-3038037"/>
            <a:satOff val="-207"/>
            <a:lumOff val="4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Maximum House Price: $7,700,000 </a:t>
          </a:r>
          <a:endParaRPr lang="en-US" sz="3100" kern="1200"/>
        </a:p>
      </dsp:txBody>
      <dsp:txXfrm>
        <a:off x="37182" y="1333481"/>
        <a:ext cx="6179357" cy="687306"/>
      </dsp:txXfrm>
    </dsp:sp>
    <dsp:sp modelId="{A2125F22-505E-B74C-B8AD-309925F0E4F5}">
      <dsp:nvSpPr>
        <dsp:cNvPr id="0" name=""/>
        <dsp:cNvSpPr/>
      </dsp:nvSpPr>
      <dsp:spPr>
        <a:xfrm>
          <a:off x="0" y="2147249"/>
          <a:ext cx="6253721" cy="76167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Average House Price: $540,254 </a:t>
          </a:r>
          <a:endParaRPr lang="en-US" sz="3100" kern="1200"/>
        </a:p>
      </dsp:txBody>
      <dsp:txXfrm>
        <a:off x="37182" y="2184431"/>
        <a:ext cx="6179357" cy="687306"/>
      </dsp:txXfrm>
    </dsp:sp>
    <dsp:sp modelId="{8B2542C5-DE2B-4846-A1E4-A3B0093C4CAB}">
      <dsp:nvSpPr>
        <dsp:cNvPr id="0" name=""/>
        <dsp:cNvSpPr/>
      </dsp:nvSpPr>
      <dsp:spPr>
        <a:xfrm>
          <a:off x="0" y="2998200"/>
          <a:ext cx="6253721" cy="761670"/>
        </a:xfrm>
        <a:prstGeom prst="roundRect">
          <a:avLst/>
        </a:prstGeom>
        <a:solidFill>
          <a:schemeClr val="accent5">
            <a:hueOff val="-9114112"/>
            <a:satOff val="-620"/>
            <a:lumOff val="147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Oldest House Built in : 1900 </a:t>
          </a:r>
          <a:endParaRPr lang="en-US" sz="3100" kern="1200"/>
        </a:p>
      </dsp:txBody>
      <dsp:txXfrm>
        <a:off x="37182" y="3035382"/>
        <a:ext cx="6179357" cy="687306"/>
      </dsp:txXfrm>
    </dsp:sp>
    <dsp:sp modelId="{93AEE974-E71B-9A4B-9C08-D35234976159}">
      <dsp:nvSpPr>
        <dsp:cNvPr id="0" name=""/>
        <dsp:cNvSpPr/>
      </dsp:nvSpPr>
      <dsp:spPr>
        <a:xfrm>
          <a:off x="0" y="3849150"/>
          <a:ext cx="6253721" cy="76167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kern="1200"/>
            <a:t>Newest House Built in : 2015</a:t>
          </a:r>
          <a:endParaRPr lang="en-US" sz="3100" kern="1200"/>
        </a:p>
      </dsp:txBody>
      <dsp:txXfrm>
        <a:off x="37182" y="3886332"/>
        <a:ext cx="6179357" cy="68730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D3790-5221-8C41-AC48-7AF17BFF3000}" type="datetimeFigureOut">
              <a:rPr lang="en-DE" smtClean="0"/>
              <a:t>17.03.25</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01195-F0AE-7542-957A-37636E2D284B}" type="slidenum">
              <a:rPr lang="en-DE" smtClean="0"/>
              <a:t>‹#›</a:t>
            </a:fld>
            <a:endParaRPr lang="en-DE"/>
          </a:p>
        </p:txBody>
      </p:sp>
    </p:spTree>
    <p:extLst>
      <p:ext uri="{BB962C8B-B14F-4D97-AF65-F5344CB8AC3E}">
        <p14:creationId xmlns:p14="http://schemas.microsoft.com/office/powerpoint/2010/main" val="2556528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a:t>Hello everyone! Today, I will present a real estate investment analysis for Charles Christensen.</a:t>
            </a:r>
            <a:r>
              <a:rPr lang="en-DE" sz="1800" kern="100" dirty="0">
                <a:effectLst/>
                <a:latin typeface="Times New Roman" panose="02020603050405020304" pitchFamily="18" charset="0"/>
                <a:ea typeface="Aptos" panose="020B0004020202020204" pitchFamily="34" charset="0"/>
                <a:cs typeface="Times New Roman" panose="02020603050405020304" pitchFamily="18" charset="0"/>
              </a:rPr>
              <a:t>. The goal is to help him make the best decision about selling his property.</a:t>
            </a:r>
            <a:endParaRPr lang="en-DE"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DE" dirty="0"/>
          </a:p>
        </p:txBody>
      </p:sp>
      <p:sp>
        <p:nvSpPr>
          <p:cNvPr id="4" name="Slide Number Placeholder 3"/>
          <p:cNvSpPr>
            <a:spLocks noGrp="1"/>
          </p:cNvSpPr>
          <p:nvPr>
            <p:ph type="sldNum" sz="quarter" idx="5"/>
          </p:nvPr>
        </p:nvSpPr>
        <p:spPr/>
        <p:txBody>
          <a:bodyPr/>
          <a:lstStyle/>
          <a:p>
            <a:fld id="{B4F01195-F0AE-7542-957A-37636E2D284B}" type="slidenum">
              <a:rPr lang="en-DE" smtClean="0"/>
              <a:t>1</a:t>
            </a:fld>
            <a:endParaRPr lang="en-DE"/>
          </a:p>
        </p:txBody>
      </p:sp>
    </p:spTree>
    <p:extLst>
      <p:ext uri="{BB962C8B-B14F-4D97-AF65-F5344CB8AC3E}">
        <p14:creationId xmlns:p14="http://schemas.microsoft.com/office/powerpoint/2010/main" val="2783840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we look at this bar plot we see that</a:t>
            </a:r>
          </a:p>
          <a:p>
            <a:endParaRPr lang="en-GB" dirty="0"/>
          </a:p>
          <a:p>
            <a:r>
              <a:rPr lang="en-GB" dirty="0"/>
              <a:t>On the left we can see  Zip codes where renovation increased the price the most.</a:t>
            </a:r>
          </a:p>
          <a:p>
            <a:r>
              <a:rPr lang="en-GB" dirty="0"/>
              <a:t>On the right we can see Zip codes where renovation did not add value or caused losses.</a:t>
            </a:r>
          </a:p>
          <a:p>
            <a:r>
              <a:rPr lang="en-GB" dirty="0"/>
              <a:t>Especially in the first 10 zip codes there are big price increases after renovation!</a:t>
            </a:r>
          </a:p>
          <a:p>
            <a:r>
              <a:rPr lang="en-GB" dirty="0"/>
              <a:t>In some zip codes (on the right side) the renovation may have even caused losses.</a:t>
            </a:r>
          </a:p>
          <a:p>
            <a:endParaRPr lang="en-GB" dirty="0"/>
          </a:p>
          <a:p>
            <a:r>
              <a:rPr lang="en-DE" dirty="0">
                <a:latin typeface="Times New Roman" panose="02020603050405020304" pitchFamily="18" charset="0"/>
                <a:cs typeface="Times New Roman" panose="02020603050405020304" pitchFamily="18" charset="0"/>
              </a:rPr>
              <a:t> Once the zip code is determined, we can make the best decision by making a detailed analysis.</a:t>
            </a:r>
            <a:endParaRPr lang="en-DE" dirty="0"/>
          </a:p>
        </p:txBody>
      </p:sp>
      <p:sp>
        <p:nvSpPr>
          <p:cNvPr id="4" name="Slide Number Placeholder 3"/>
          <p:cNvSpPr>
            <a:spLocks noGrp="1"/>
          </p:cNvSpPr>
          <p:nvPr>
            <p:ph type="sldNum" sz="quarter" idx="5"/>
          </p:nvPr>
        </p:nvSpPr>
        <p:spPr/>
        <p:txBody>
          <a:bodyPr/>
          <a:lstStyle/>
          <a:p>
            <a:fld id="{B4F01195-F0AE-7542-957A-37636E2D284B}" type="slidenum">
              <a:rPr lang="en-DE" smtClean="0"/>
              <a:t>10</a:t>
            </a:fld>
            <a:endParaRPr lang="en-DE"/>
          </a:p>
        </p:txBody>
      </p:sp>
    </p:spTree>
    <p:extLst>
      <p:ext uri="{BB962C8B-B14F-4D97-AF65-F5344CB8AC3E}">
        <p14:creationId xmlns:p14="http://schemas.microsoft.com/office/powerpoint/2010/main" val="247852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Times New Roman" panose="02020603050405020304" pitchFamily="18" charset="0"/>
                <a:cs typeface="Times New Roman" panose="02020603050405020304" pitchFamily="18" charset="0"/>
              </a:rPr>
              <a:t>When we look at another bar plot comparison we notice that:</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"Renovating in </a:t>
            </a:r>
            <a:r>
              <a:rPr lang="en-GB" b="1" dirty="0">
                <a:latin typeface="Times New Roman" panose="02020603050405020304" pitchFamily="18" charset="0"/>
                <a:cs typeface="Times New Roman" panose="02020603050405020304" pitchFamily="18" charset="0"/>
              </a:rPr>
              <a:t>expensive </a:t>
            </a:r>
            <a:r>
              <a:rPr lang="en-GB" b="1" dirty="0" err="1">
                <a:latin typeface="Times New Roman" panose="02020603050405020304" pitchFamily="18" charset="0"/>
                <a:cs typeface="Times New Roman" panose="02020603050405020304" pitchFamily="18" charset="0"/>
              </a:rPr>
              <a:t>neighborhoods</a:t>
            </a:r>
            <a:r>
              <a:rPr lang="en-GB" dirty="0">
                <a:latin typeface="Times New Roman" panose="02020603050405020304" pitchFamily="18" charset="0"/>
                <a:cs typeface="Times New Roman" panose="02020603050405020304" pitchFamily="18" charset="0"/>
              </a:rPr>
              <a:t> increases the price the most.</a:t>
            </a:r>
          </a:p>
          <a:p>
            <a:r>
              <a:rPr lang="en-GB" dirty="0">
                <a:latin typeface="Times New Roman" panose="02020603050405020304" pitchFamily="18" charset="0"/>
                <a:cs typeface="Times New Roman" panose="02020603050405020304" pitchFamily="18" charset="0"/>
              </a:rPr>
              <a:t> In </a:t>
            </a:r>
            <a:r>
              <a:rPr lang="en-GB" b="1" dirty="0">
                <a:latin typeface="Times New Roman" panose="02020603050405020304" pitchFamily="18" charset="0"/>
                <a:cs typeface="Times New Roman" panose="02020603050405020304" pitchFamily="18" charset="0"/>
              </a:rPr>
              <a:t>mid-range </a:t>
            </a:r>
            <a:r>
              <a:rPr lang="en-GB" b="1" dirty="0" err="1">
                <a:latin typeface="Times New Roman" panose="02020603050405020304" pitchFamily="18" charset="0"/>
                <a:cs typeface="Times New Roman" panose="02020603050405020304" pitchFamily="18" charset="0"/>
              </a:rPr>
              <a:t>neighborhoods</a:t>
            </a:r>
            <a:r>
              <a:rPr lang="en-GB" dirty="0">
                <a:latin typeface="Times New Roman" panose="02020603050405020304" pitchFamily="18" charset="0"/>
                <a:cs typeface="Times New Roman" panose="02020603050405020304" pitchFamily="18" charset="0"/>
              </a:rPr>
              <a:t>, the profit is lower. </a:t>
            </a:r>
          </a:p>
          <a:p>
            <a:r>
              <a:rPr lang="en-GB" dirty="0">
                <a:latin typeface="Times New Roman" panose="02020603050405020304" pitchFamily="18" charset="0"/>
                <a:cs typeface="Times New Roman" panose="02020603050405020304" pitchFamily="18" charset="0"/>
              </a:rPr>
              <a:t>In </a:t>
            </a:r>
            <a:r>
              <a:rPr lang="en-GB" b="1" dirty="0">
                <a:latin typeface="Times New Roman" panose="02020603050405020304" pitchFamily="18" charset="0"/>
                <a:cs typeface="Times New Roman" panose="02020603050405020304" pitchFamily="18" charset="0"/>
              </a:rPr>
              <a:t>cheap </a:t>
            </a:r>
            <a:r>
              <a:rPr lang="en-GB" b="1" dirty="0" err="1">
                <a:latin typeface="Times New Roman" panose="02020603050405020304" pitchFamily="18" charset="0"/>
                <a:cs typeface="Times New Roman" panose="02020603050405020304" pitchFamily="18" charset="0"/>
              </a:rPr>
              <a:t>neighborhoods</a:t>
            </a:r>
            <a:r>
              <a:rPr lang="en-GB" dirty="0">
                <a:latin typeface="Times New Roman" panose="02020603050405020304" pitchFamily="18" charset="0"/>
                <a:cs typeface="Times New Roman" panose="02020603050405020304" pitchFamily="18" charset="0"/>
              </a:rPr>
              <a:t>, renovations have much less impact on price.</a:t>
            </a:r>
          </a:p>
          <a:p>
            <a:r>
              <a:rPr lang="en-GB" dirty="0">
                <a:latin typeface="Times New Roman" panose="02020603050405020304" pitchFamily="18" charset="0"/>
                <a:cs typeface="Times New Roman" panose="02020603050405020304" pitchFamily="18" charset="0"/>
              </a:rPr>
              <a:t> If he wants to maximize profit, he should renovate in high-value areas.</a:t>
            </a:r>
          </a:p>
          <a:p>
            <a:r>
              <a:rPr lang="en-GB" dirty="0">
                <a:latin typeface="Times New Roman" panose="02020603050405020304" pitchFamily="18" charset="0"/>
                <a:cs typeface="Times New Roman" panose="02020603050405020304" pitchFamily="18" charset="0"/>
              </a:rPr>
              <a:t> However, he should also </a:t>
            </a:r>
            <a:r>
              <a:rPr lang="en-GB" dirty="0" err="1">
                <a:latin typeface="Times New Roman" panose="02020603050405020304" pitchFamily="18" charset="0"/>
                <a:cs typeface="Times New Roman" panose="02020603050405020304" pitchFamily="18" charset="0"/>
              </a:rPr>
              <a:t>analyze</a:t>
            </a:r>
            <a:r>
              <a:rPr lang="en-GB" dirty="0">
                <a:latin typeface="Times New Roman" panose="02020603050405020304" pitchFamily="18" charset="0"/>
                <a:cs typeface="Times New Roman" panose="02020603050405020304" pitchFamily="18" charset="0"/>
              </a:rPr>
              <a:t> the specific </a:t>
            </a:r>
            <a:r>
              <a:rPr lang="en-GB" dirty="0" err="1">
                <a:latin typeface="Times New Roman" panose="02020603050405020304" pitchFamily="18" charset="0"/>
                <a:cs typeface="Times New Roman" panose="02020603050405020304" pitchFamily="18" charset="0"/>
              </a:rPr>
              <a:t>neighborhood</a:t>
            </a:r>
            <a:r>
              <a:rPr lang="en-GB" dirty="0">
                <a:latin typeface="Times New Roman" panose="02020603050405020304" pitchFamily="18" charset="0"/>
                <a:cs typeface="Times New Roman" panose="02020603050405020304" pitchFamily="18" charset="0"/>
              </a:rPr>
              <a:t> to ensure it’s worth the investment."</a:t>
            </a:r>
            <a:endParaRPr lang="en-DE"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4F01195-F0AE-7542-957A-37636E2D284B}" type="slidenum">
              <a:rPr lang="en-DE" smtClean="0"/>
              <a:t>11</a:t>
            </a:fld>
            <a:endParaRPr lang="en-DE"/>
          </a:p>
        </p:txBody>
      </p:sp>
    </p:spTree>
    <p:extLst>
      <p:ext uri="{BB962C8B-B14F-4D97-AF65-F5344CB8AC3E}">
        <p14:creationId xmlns:p14="http://schemas.microsoft.com/office/powerpoint/2010/main" val="3258340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Fourth and final hypothesis is [SOLDAKİ HİPOTEZİ OKU]</a:t>
            </a:r>
          </a:p>
          <a:p>
            <a:endParaRPr lang="en-GB" dirty="0"/>
          </a:p>
          <a:p>
            <a:endParaRPr lang="en-GB" dirty="0"/>
          </a:p>
          <a:p>
            <a:r>
              <a:rPr lang="en-GB" dirty="0"/>
              <a:t>As we can see</a:t>
            </a:r>
          </a:p>
          <a:p>
            <a:r>
              <a:rPr lang="en-GB" dirty="0"/>
              <a:t>Most house sales happen in </a:t>
            </a:r>
            <a:r>
              <a:rPr lang="en-GB" b="1" dirty="0"/>
              <a:t>May</a:t>
            </a:r>
            <a:r>
              <a:rPr lang="en-GB" dirty="0"/>
              <a:t>, making it the best time to sell. The lowest sales occur in </a:t>
            </a:r>
            <a:r>
              <a:rPr lang="en-GB" b="1" dirty="0"/>
              <a:t>January, February and November</a:t>
            </a:r>
            <a:r>
              <a:rPr lang="en-GB" dirty="0"/>
              <a:t>, so selling during these months may take longer. </a:t>
            </a:r>
          </a:p>
          <a:p>
            <a:r>
              <a:rPr lang="en-GB" dirty="0"/>
              <a:t>If Charles wants to sell quickly, he should </a:t>
            </a:r>
            <a:r>
              <a:rPr lang="en-GB" b="1" dirty="0"/>
              <a:t>list his house in May</a:t>
            </a:r>
            <a:r>
              <a:rPr lang="en-GB" dirty="0"/>
              <a:t>. </a:t>
            </a:r>
            <a:endParaRPr lang="en-DE" dirty="0"/>
          </a:p>
        </p:txBody>
      </p:sp>
      <p:sp>
        <p:nvSpPr>
          <p:cNvPr id="4" name="Slide Number Placeholder 3"/>
          <p:cNvSpPr>
            <a:spLocks noGrp="1"/>
          </p:cNvSpPr>
          <p:nvPr>
            <p:ph type="sldNum" sz="quarter" idx="5"/>
          </p:nvPr>
        </p:nvSpPr>
        <p:spPr/>
        <p:txBody>
          <a:bodyPr/>
          <a:lstStyle/>
          <a:p>
            <a:fld id="{B4F01195-F0AE-7542-957A-37636E2D284B}" type="slidenum">
              <a:rPr lang="en-DE" smtClean="0"/>
              <a:t>12</a:t>
            </a:fld>
            <a:endParaRPr lang="en-DE"/>
          </a:p>
        </p:txBody>
      </p:sp>
    </p:spTree>
    <p:extLst>
      <p:ext uri="{BB962C8B-B14F-4D97-AF65-F5344CB8AC3E}">
        <p14:creationId xmlns:p14="http://schemas.microsoft.com/office/powerpoint/2010/main" val="95044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Meanwhile, we should not overlook the following regarding timing:</a:t>
            </a:r>
          </a:p>
          <a:p>
            <a:endParaRPr lang="en-GB" dirty="0"/>
          </a:p>
          <a:p>
            <a:r>
              <a:rPr lang="en-GB" dirty="0"/>
              <a:t>Here we see the most common renovations and their duration in the Seattle region. Since it’s </a:t>
            </a:r>
            <a:r>
              <a:rPr lang="en-GB" b="1" dirty="0"/>
              <a:t>March</a:t>
            </a:r>
            <a:r>
              <a:rPr lang="en-GB" dirty="0"/>
              <a:t>, Charles has limited time before the peak selling season in </a:t>
            </a:r>
            <a:r>
              <a:rPr lang="en-GB" b="1" dirty="0"/>
              <a:t>May-June</a:t>
            </a:r>
            <a:r>
              <a:rPr lang="en-GB" dirty="0"/>
              <a:t>. </a:t>
            </a:r>
            <a:endParaRPr lang="en-DE" dirty="0"/>
          </a:p>
          <a:p>
            <a:endParaRPr lang="en-DE" dirty="0"/>
          </a:p>
          <a:p>
            <a:r>
              <a:rPr lang="en-DE" dirty="0"/>
              <a:t>✅ </a:t>
            </a:r>
            <a:r>
              <a:rPr lang="en-GB" dirty="0"/>
              <a:t>If Charles wants to renovate, he should start immediately to ensure the work is completed by May, allowing him to sell at peak season.</a:t>
            </a:r>
          </a:p>
          <a:p>
            <a:endParaRPr lang="en-GB" dirty="0"/>
          </a:p>
          <a:p>
            <a:r>
              <a:rPr lang="en-DE" dirty="0"/>
              <a:t>✅ </a:t>
            </a:r>
            <a:r>
              <a:rPr lang="en-GB" dirty="0"/>
              <a:t>If the renovation takes too long, he may miss the best selling period, which could result in a slower sale or lower offers.</a:t>
            </a:r>
            <a:endParaRPr lang="en-DE" dirty="0"/>
          </a:p>
        </p:txBody>
      </p:sp>
      <p:sp>
        <p:nvSpPr>
          <p:cNvPr id="4" name="Slide Number Placeholder 3"/>
          <p:cNvSpPr>
            <a:spLocks noGrp="1"/>
          </p:cNvSpPr>
          <p:nvPr>
            <p:ph type="sldNum" sz="quarter" idx="5"/>
          </p:nvPr>
        </p:nvSpPr>
        <p:spPr/>
        <p:txBody>
          <a:bodyPr/>
          <a:lstStyle/>
          <a:p>
            <a:fld id="{B4F01195-F0AE-7542-957A-37636E2D284B}" type="slidenum">
              <a:rPr lang="en-DE" smtClean="0"/>
              <a:t>13</a:t>
            </a:fld>
            <a:endParaRPr lang="en-DE"/>
          </a:p>
        </p:txBody>
      </p:sp>
    </p:spTree>
    <p:extLst>
      <p:ext uri="{BB962C8B-B14F-4D97-AF65-F5344CB8AC3E}">
        <p14:creationId xmlns:p14="http://schemas.microsoft.com/office/powerpoint/2010/main" val="2989893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summary, here are our recommendations for Charles Christensen:</a:t>
            </a:r>
            <a:endParaRPr lang="en-DE" dirty="0"/>
          </a:p>
        </p:txBody>
      </p:sp>
      <p:sp>
        <p:nvSpPr>
          <p:cNvPr id="4" name="Slide Number Placeholder 3"/>
          <p:cNvSpPr>
            <a:spLocks noGrp="1"/>
          </p:cNvSpPr>
          <p:nvPr>
            <p:ph type="sldNum" sz="quarter" idx="5"/>
          </p:nvPr>
        </p:nvSpPr>
        <p:spPr/>
        <p:txBody>
          <a:bodyPr/>
          <a:lstStyle/>
          <a:p>
            <a:fld id="{B4F01195-F0AE-7542-957A-37636E2D284B}" type="slidenum">
              <a:rPr lang="en-DE" smtClean="0"/>
              <a:t>14</a:t>
            </a:fld>
            <a:endParaRPr lang="en-DE"/>
          </a:p>
        </p:txBody>
      </p:sp>
    </p:spTree>
    <p:extLst>
      <p:ext uri="{BB962C8B-B14F-4D97-AF65-F5344CB8AC3E}">
        <p14:creationId xmlns:p14="http://schemas.microsoft.com/office/powerpoint/2010/main" val="1301845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Times New Roman" panose="02020603050405020304" pitchFamily="18" charset="0"/>
                <a:cs typeface="Times New Roman" panose="02020603050405020304" pitchFamily="18" charset="0"/>
              </a:rPr>
              <a:t>If we want to </a:t>
            </a:r>
            <a:r>
              <a:rPr lang="en-GB" dirty="0" err="1">
                <a:latin typeface="Times New Roman" panose="02020603050405020304" pitchFamily="18" charset="0"/>
                <a:cs typeface="Times New Roman" panose="02020603050405020304" pitchFamily="18" charset="0"/>
              </a:rPr>
              <a:t>konow</a:t>
            </a:r>
            <a:r>
              <a:rPr lang="en-GB" dirty="0">
                <a:latin typeface="Times New Roman" panose="02020603050405020304" pitchFamily="18" charset="0"/>
                <a:cs typeface="Times New Roman" panose="02020603050405020304" pitchFamily="18" charset="0"/>
              </a:rPr>
              <a:t> him, Charles Christensen is a property seller who wants to maximize his return on investment. </a:t>
            </a:r>
          </a:p>
          <a:p>
            <a:r>
              <a:rPr lang="en-GB" dirty="0">
                <a:latin typeface="Times New Roman" panose="02020603050405020304" pitchFamily="18" charset="0"/>
                <a:cs typeface="Times New Roman" panose="02020603050405020304" pitchFamily="18" charset="0"/>
              </a:rPr>
              <a:t>Three key factors affect his selling strategy:</a:t>
            </a:r>
          </a:p>
          <a:p>
            <a:r>
              <a:rPr lang="en-GB" dirty="0">
                <a:latin typeface="Times New Roman" panose="02020603050405020304" pitchFamily="18" charset="0"/>
                <a:cs typeface="Times New Roman" panose="02020603050405020304" pitchFamily="18" charset="0"/>
              </a:rPr>
              <a:t>OKU </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By </a:t>
            </a:r>
            <a:r>
              <a:rPr lang="en-GB" dirty="0" err="1">
                <a:latin typeface="Times New Roman" panose="02020603050405020304" pitchFamily="18" charset="0"/>
                <a:cs typeface="Times New Roman" panose="02020603050405020304" pitchFamily="18" charset="0"/>
              </a:rPr>
              <a:t>analyzing</a:t>
            </a:r>
            <a:r>
              <a:rPr lang="en-GB" dirty="0">
                <a:latin typeface="Times New Roman" panose="02020603050405020304" pitchFamily="18" charset="0"/>
                <a:cs typeface="Times New Roman" panose="02020603050405020304" pitchFamily="18" charset="0"/>
              </a:rPr>
              <a:t> these factors, we can make data-driven recommendations to help him achieve the best possible outcome.</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[SEYİRCİYE BAKARAK KONUŞ, EV HAKKINDA BİŞİ BİLMİYORUZ</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Other than that, we don't have any details about Charles Christensen's house. </a:t>
            </a:r>
          </a:p>
          <a:p>
            <a:r>
              <a:rPr lang="en-GB" dirty="0">
                <a:latin typeface="Times New Roman" panose="02020603050405020304" pitchFamily="18" charset="0"/>
                <a:cs typeface="Times New Roman" panose="02020603050405020304" pitchFamily="18" charset="0"/>
              </a:rPr>
              <a:t>Like Location, size, view, or other features</a:t>
            </a:r>
          </a:p>
        </p:txBody>
      </p:sp>
      <p:sp>
        <p:nvSpPr>
          <p:cNvPr id="4" name="Slide Number Placeholder 3"/>
          <p:cNvSpPr>
            <a:spLocks noGrp="1"/>
          </p:cNvSpPr>
          <p:nvPr>
            <p:ph type="sldNum" sz="quarter" idx="5"/>
          </p:nvPr>
        </p:nvSpPr>
        <p:spPr/>
        <p:txBody>
          <a:bodyPr/>
          <a:lstStyle/>
          <a:p>
            <a:fld id="{B4F01195-F0AE-7542-957A-37636E2D284B}" type="slidenum">
              <a:rPr lang="en-DE" smtClean="0"/>
              <a:t>2</a:t>
            </a:fld>
            <a:endParaRPr lang="en-DE"/>
          </a:p>
        </p:txBody>
      </p:sp>
    </p:spTree>
    <p:extLst>
      <p:ext uri="{BB962C8B-B14F-4D97-AF65-F5344CB8AC3E}">
        <p14:creationId xmlns:p14="http://schemas.microsoft.com/office/powerpoint/2010/main" val="2984811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Times New Roman" panose="02020603050405020304" pitchFamily="18" charset="0"/>
                <a:cs typeface="Times New Roman" panose="02020603050405020304" pitchFamily="18" charset="0"/>
              </a:rPr>
              <a:t>Before </a:t>
            </a:r>
            <a:r>
              <a:rPr lang="en-GB" dirty="0" err="1">
                <a:latin typeface="Times New Roman" panose="02020603050405020304" pitchFamily="18" charset="0"/>
                <a:cs typeface="Times New Roman" panose="02020603050405020304" pitchFamily="18" charset="0"/>
              </a:rPr>
              <a:t>analyzing</a:t>
            </a:r>
            <a:r>
              <a:rPr lang="en-GB" dirty="0">
                <a:latin typeface="Times New Roman" panose="02020603050405020304" pitchFamily="18" charset="0"/>
                <a:cs typeface="Times New Roman" panose="02020603050405020304" pitchFamily="18" charset="0"/>
              </a:rPr>
              <a:t> the data, we made four key hypotheses about what influences house prices…</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OKU HEPSİNİ</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Now, let's look these hypotheses with data"</a:t>
            </a:r>
            <a:endParaRPr lang="en-DE"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B4F01195-F0AE-7542-957A-37636E2D284B}" type="slidenum">
              <a:rPr lang="en-DE" smtClean="0"/>
              <a:t>3</a:t>
            </a:fld>
            <a:endParaRPr lang="en-DE"/>
          </a:p>
        </p:txBody>
      </p:sp>
    </p:spTree>
    <p:extLst>
      <p:ext uri="{BB962C8B-B14F-4D97-AF65-F5344CB8AC3E}">
        <p14:creationId xmlns:p14="http://schemas.microsoft.com/office/powerpoint/2010/main" val="3667467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Here is a general overview of the housing market according to our data . Prices vary widely, from very affordable homes to luxury properties. </a:t>
            </a:r>
          </a:p>
          <a:p>
            <a:endParaRPr lang="en-GB" dirty="0"/>
          </a:p>
          <a:p>
            <a:r>
              <a:rPr lang="en-GB" dirty="0"/>
              <a:t>The data also includes both historic and newly built houses, making pricing and renovation decisions important.</a:t>
            </a:r>
            <a:endParaRPr lang="en-DE" dirty="0"/>
          </a:p>
        </p:txBody>
      </p:sp>
      <p:sp>
        <p:nvSpPr>
          <p:cNvPr id="4" name="Slide Number Placeholder 3"/>
          <p:cNvSpPr>
            <a:spLocks noGrp="1"/>
          </p:cNvSpPr>
          <p:nvPr>
            <p:ph type="sldNum" sz="quarter" idx="5"/>
          </p:nvPr>
        </p:nvSpPr>
        <p:spPr/>
        <p:txBody>
          <a:bodyPr/>
          <a:lstStyle/>
          <a:p>
            <a:fld id="{B4F01195-F0AE-7542-957A-37636E2D284B}" type="slidenum">
              <a:rPr lang="en-DE" smtClean="0"/>
              <a:t>4</a:t>
            </a:fld>
            <a:endParaRPr lang="en-DE"/>
          </a:p>
        </p:txBody>
      </p:sp>
    </p:spTree>
    <p:extLst>
      <p:ext uri="{BB962C8B-B14F-4D97-AF65-F5344CB8AC3E}">
        <p14:creationId xmlns:p14="http://schemas.microsoft.com/office/powerpoint/2010/main" val="1534459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look at our hypotheses</a:t>
            </a:r>
          </a:p>
          <a:p>
            <a:endParaRPr lang="en-GB" dirty="0"/>
          </a:p>
          <a:p>
            <a:r>
              <a:rPr lang="en-GB" dirty="0" err="1"/>
              <a:t>Hypotesis</a:t>
            </a:r>
            <a:r>
              <a:rPr lang="en-GB" dirty="0"/>
              <a:t> 1 [SOLDAKİ HİPOTEZİ OKU]</a:t>
            </a:r>
            <a:br>
              <a:rPr lang="en-GB" dirty="0"/>
            </a:br>
            <a:br>
              <a:rPr lang="en-GB" dirty="0"/>
            </a:br>
            <a:r>
              <a:rPr lang="en-GB" dirty="0"/>
              <a:t>When we look at the </a:t>
            </a:r>
            <a:r>
              <a:rPr lang="en-GB" dirty="0" err="1"/>
              <a:t>Barplot</a:t>
            </a:r>
            <a:r>
              <a:rPr lang="en-GB" dirty="0"/>
              <a:t> we see this</a:t>
            </a:r>
          </a:p>
          <a:p>
            <a:endParaRPr lang="en-GB" dirty="0"/>
          </a:p>
          <a:p>
            <a:r>
              <a:rPr lang="en-GB" dirty="0"/>
              <a:t>House prices change a lot depending on the </a:t>
            </a:r>
            <a:r>
              <a:rPr lang="en-GB" dirty="0" err="1"/>
              <a:t>neighborhood</a:t>
            </a:r>
            <a:r>
              <a:rPr lang="en-GB" dirty="0"/>
              <a:t>. Some areas are more expensive and attract buyers who pay more. Other areas are more affordable and better for budget-friendly buyers."</a:t>
            </a:r>
            <a:endParaRPr lang="en-DE" dirty="0"/>
          </a:p>
        </p:txBody>
      </p:sp>
      <p:sp>
        <p:nvSpPr>
          <p:cNvPr id="4" name="Slide Number Placeholder 3"/>
          <p:cNvSpPr>
            <a:spLocks noGrp="1"/>
          </p:cNvSpPr>
          <p:nvPr>
            <p:ph type="sldNum" sz="quarter" idx="5"/>
          </p:nvPr>
        </p:nvSpPr>
        <p:spPr/>
        <p:txBody>
          <a:bodyPr/>
          <a:lstStyle/>
          <a:p>
            <a:fld id="{B4F01195-F0AE-7542-957A-37636E2D284B}" type="slidenum">
              <a:rPr lang="en-DE" smtClean="0"/>
              <a:t>5</a:t>
            </a:fld>
            <a:endParaRPr lang="en-DE"/>
          </a:p>
        </p:txBody>
      </p:sp>
    </p:spTree>
    <p:extLst>
      <p:ext uri="{BB962C8B-B14F-4D97-AF65-F5344CB8AC3E}">
        <p14:creationId xmlns:p14="http://schemas.microsoft.com/office/powerpoint/2010/main" val="2925347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DE" b="1" dirty="0">
                <a:latin typeface="Times New Roman" panose="02020603050405020304" pitchFamily="18" charset="0"/>
                <a:cs typeface="Times New Roman" panose="02020603050405020304" pitchFamily="18" charset="0"/>
              </a:rPr>
              <a:t> As I said we don't know any detail about his house</a:t>
            </a:r>
          </a:p>
          <a:p>
            <a:pPr marL="0" marR="0" lvl="0" indent="0" algn="l" defTabSz="914400" rtl="0" eaLnBrk="1" fontAlgn="auto" latinLnBrk="0" hangingPunct="1">
              <a:lnSpc>
                <a:spcPct val="100000"/>
              </a:lnSpc>
              <a:spcBef>
                <a:spcPts val="0"/>
              </a:spcBef>
              <a:spcAft>
                <a:spcPts val="0"/>
              </a:spcAft>
              <a:buClrTx/>
              <a:buSzTx/>
              <a:buFontTx/>
              <a:buNone/>
              <a:tabLst/>
              <a:defRPr/>
            </a:pPr>
            <a:r>
              <a:rPr lang="en-DE" b="1" dirty="0">
                <a:latin typeface="Times New Roman" panose="02020603050405020304" pitchFamily="18" charset="0"/>
                <a:cs typeface="Times New Roman" panose="02020603050405020304" pitchFamily="18" charset="0"/>
              </a:rPr>
              <a:t>But </a:t>
            </a:r>
            <a:r>
              <a:rPr lang="en-GB" b="1" dirty="0">
                <a:latin typeface="Times New Roman" panose="02020603050405020304" pitchFamily="18" charset="0"/>
                <a:cs typeface="Times New Roman" panose="02020603050405020304" pitchFamily="18" charset="0"/>
              </a:rPr>
              <a:t>as a </a:t>
            </a:r>
            <a:r>
              <a:rPr lang="en-DE" b="1" dirty="0">
                <a:latin typeface="Times New Roman" panose="02020603050405020304" pitchFamily="18" charset="0"/>
                <a:cs typeface="Times New Roman" panose="02020603050405020304" pitchFamily="18" charset="0"/>
              </a:rPr>
              <a:t>Recommendation:</a:t>
            </a:r>
          </a:p>
          <a:p>
            <a:r>
              <a:rPr lang="en-GB" b="1" dirty="0">
                <a:latin typeface="Times New Roman" panose="02020603050405020304" pitchFamily="18" charset="0"/>
                <a:cs typeface="Times New Roman" panose="02020603050405020304" pitchFamily="18" charset="0"/>
              </a:rPr>
              <a:t> We can say [BU SLAYTI OKU]</a:t>
            </a:r>
          </a:p>
          <a:p>
            <a:endParaRPr lang="en-GB" b="1" dirty="0">
              <a:latin typeface="Times New Roman" panose="02020603050405020304" pitchFamily="18" charset="0"/>
              <a:cs typeface="Times New Roman" panose="02020603050405020304" pitchFamily="18" charset="0"/>
            </a:endParaRPr>
          </a:p>
          <a:p>
            <a:r>
              <a:rPr lang="en-DE" dirty="0">
                <a:latin typeface="Times New Roman" panose="02020603050405020304" pitchFamily="18" charset="0"/>
                <a:cs typeface="Times New Roman" panose="02020603050405020304" pitchFamily="18" charset="0"/>
              </a:rPr>
              <a:t>✅ If Charles Christensen's home is in a prime location, these areas offer high yields.</a:t>
            </a:r>
          </a:p>
          <a:p>
            <a:r>
              <a:rPr lang="en-DE"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If in a lower-priced area, it may be necessary to adjust the price accordingly to make the sale faster.</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We will come back to this issue, but if I want to say briefly</a:t>
            </a:r>
            <a:endParaRPr lang="en-DE" dirty="0">
              <a:latin typeface="Times New Roman" panose="02020603050405020304" pitchFamily="18" charset="0"/>
              <a:cs typeface="Times New Roman" panose="02020603050405020304" pitchFamily="18" charset="0"/>
            </a:endParaRPr>
          </a:p>
          <a:p>
            <a:r>
              <a:rPr lang="en-DE" dirty="0">
                <a:latin typeface="Times New Roman" panose="02020603050405020304" pitchFamily="18" charset="0"/>
                <a:cs typeface="Times New Roman" panose="02020603050405020304" pitchFamily="18" charset="0"/>
              </a:rPr>
              <a:t>✅ In some areas the impact of renovation may be greater, so it may make sense to analyse on a zipcode-by-zipcode basis.</a:t>
            </a:r>
          </a:p>
          <a:p>
            <a:endParaRPr lang="en-DE" dirty="0"/>
          </a:p>
        </p:txBody>
      </p:sp>
      <p:sp>
        <p:nvSpPr>
          <p:cNvPr id="4" name="Slide Number Placeholder 3"/>
          <p:cNvSpPr>
            <a:spLocks noGrp="1"/>
          </p:cNvSpPr>
          <p:nvPr>
            <p:ph type="sldNum" sz="quarter" idx="5"/>
          </p:nvPr>
        </p:nvSpPr>
        <p:spPr/>
        <p:txBody>
          <a:bodyPr/>
          <a:lstStyle/>
          <a:p>
            <a:fld id="{B4F01195-F0AE-7542-957A-37636E2D284B}" type="slidenum">
              <a:rPr lang="en-DE" smtClean="0"/>
              <a:t>6</a:t>
            </a:fld>
            <a:endParaRPr lang="en-DE"/>
          </a:p>
        </p:txBody>
      </p:sp>
    </p:spTree>
    <p:extLst>
      <p:ext uri="{BB962C8B-B14F-4D97-AF65-F5344CB8AC3E}">
        <p14:creationId xmlns:p14="http://schemas.microsoft.com/office/powerpoint/2010/main" val="4272708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kern="1200" dirty="0">
                <a:solidFill>
                  <a:srgbClr val="FFFFFF"/>
                </a:solidFill>
                <a:latin typeface="Times New Roman" panose="02020603050405020304" pitchFamily="18" charset="0"/>
                <a:cs typeface="Times New Roman" panose="02020603050405020304" pitchFamily="18" charset="0"/>
              </a:rPr>
              <a:t>The other </a:t>
            </a:r>
            <a:r>
              <a:rPr lang="en-US" sz="1400" kern="1200" dirty="0" err="1">
                <a:solidFill>
                  <a:srgbClr val="FFFFFF"/>
                </a:solidFill>
                <a:latin typeface="Times New Roman" panose="02020603050405020304" pitchFamily="18" charset="0"/>
                <a:cs typeface="Times New Roman" panose="02020603050405020304" pitchFamily="18" charset="0"/>
              </a:rPr>
              <a:t>hypotehesis</a:t>
            </a:r>
            <a:r>
              <a:rPr lang="en-US" sz="1400" kern="1200" dirty="0">
                <a:solidFill>
                  <a:srgbClr val="FFFFFF"/>
                </a:solidFill>
                <a:latin typeface="Times New Roman" panose="02020603050405020304" pitchFamily="18" charset="0"/>
                <a:cs typeface="Times New Roman" panose="02020603050405020304" pitchFamily="18" charset="0"/>
              </a:rPr>
              <a:t> is Size Matters </a:t>
            </a:r>
          </a:p>
          <a:p>
            <a:endParaRPr lang="en-US" sz="1400" kern="1200" dirty="0">
              <a:solidFill>
                <a:srgbClr val="FFFFFF"/>
              </a:solidFill>
              <a:latin typeface="Times New Roman" panose="02020603050405020304" pitchFamily="18" charset="0"/>
              <a:cs typeface="Times New Roman" panose="02020603050405020304" pitchFamily="18" charset="0"/>
            </a:endParaRPr>
          </a:p>
          <a:p>
            <a:r>
              <a:rPr lang="en-US" sz="1400" kern="1200" dirty="0">
                <a:solidFill>
                  <a:srgbClr val="FFFFFF"/>
                </a:solidFill>
                <a:latin typeface="Times New Roman" panose="02020603050405020304" pitchFamily="18" charset="0"/>
                <a:cs typeface="Times New Roman" panose="02020603050405020304" pitchFamily="18" charset="0"/>
              </a:rPr>
              <a:t>[SOLDAKİ HİPOTEZİ OKU]</a:t>
            </a:r>
          </a:p>
          <a:p>
            <a:br>
              <a:rPr lang="en-US" sz="1200" kern="1200" dirty="0">
                <a:solidFill>
                  <a:srgbClr val="FFFFFF"/>
                </a:solidFill>
                <a:latin typeface="Times New Roman" panose="02020603050405020304" pitchFamily="18" charset="0"/>
                <a:cs typeface="Times New Roman" panose="02020603050405020304" pitchFamily="18" charset="0"/>
              </a:rPr>
            </a:br>
            <a:r>
              <a:rPr lang="en-DE" dirty="0">
                <a:latin typeface="Times New Roman" panose="02020603050405020304" pitchFamily="18" charset="0"/>
                <a:cs typeface="Times New Roman" panose="02020603050405020304" pitchFamily="18" charset="0"/>
              </a:rPr>
              <a:t>Generally, larger houses are sold more expensive.</a:t>
            </a:r>
          </a:p>
          <a:p>
            <a:endParaRPr lang="en-DE" dirty="0">
              <a:latin typeface="Times New Roman" panose="02020603050405020304" pitchFamily="18" charset="0"/>
              <a:cs typeface="Times New Roman" panose="02020603050405020304" pitchFamily="18" charset="0"/>
            </a:endParaRPr>
          </a:p>
          <a:p>
            <a:r>
              <a:rPr lang="en-GB" dirty="0"/>
              <a:t>If Charles wants to sell, he should highlight the living area, especially if the house is within the </a:t>
            </a:r>
            <a:r>
              <a:rPr lang="en-GB" b="1" dirty="0"/>
              <a:t>2,000-4,000 </a:t>
            </a:r>
            <a:r>
              <a:rPr lang="en-GB" b="1" dirty="0" err="1"/>
              <a:t>sqft</a:t>
            </a:r>
            <a:r>
              <a:rPr lang="en-GB" dirty="0"/>
              <a:t> range. </a:t>
            </a:r>
          </a:p>
          <a:p>
            <a:endParaRPr lang="en-GB" dirty="0"/>
          </a:p>
          <a:p>
            <a:r>
              <a:rPr lang="en-GB" dirty="0"/>
              <a:t>If he decides to renovate, he should focus on increasing usable living space, such as finishing basements or converting attics."</a:t>
            </a:r>
            <a:br>
              <a:rPr lang="en-DE" dirty="0">
                <a:latin typeface="Times New Roman" panose="02020603050405020304" pitchFamily="18" charset="0"/>
                <a:cs typeface="Times New Roman" panose="02020603050405020304" pitchFamily="18" charset="0"/>
              </a:rPr>
            </a:br>
            <a:endParaRPr lang="en-DE" dirty="0">
              <a:latin typeface="Times New Roman" panose="02020603050405020304" pitchFamily="18" charset="0"/>
              <a:cs typeface="Times New Roman" panose="02020603050405020304" pitchFamily="18" charset="0"/>
            </a:endParaRPr>
          </a:p>
          <a:p>
            <a:endParaRPr lang="en-DE" dirty="0"/>
          </a:p>
        </p:txBody>
      </p:sp>
      <p:sp>
        <p:nvSpPr>
          <p:cNvPr id="4" name="Slide Number Placeholder 3"/>
          <p:cNvSpPr>
            <a:spLocks noGrp="1"/>
          </p:cNvSpPr>
          <p:nvPr>
            <p:ph type="sldNum" sz="quarter" idx="5"/>
          </p:nvPr>
        </p:nvSpPr>
        <p:spPr/>
        <p:txBody>
          <a:bodyPr/>
          <a:lstStyle/>
          <a:p>
            <a:fld id="{B4F01195-F0AE-7542-957A-37636E2D284B}" type="slidenum">
              <a:rPr lang="en-DE" smtClean="0"/>
              <a:t>7</a:t>
            </a:fld>
            <a:endParaRPr lang="en-DE"/>
          </a:p>
        </p:txBody>
      </p:sp>
    </p:spTree>
    <p:extLst>
      <p:ext uri="{BB962C8B-B14F-4D97-AF65-F5344CB8AC3E}">
        <p14:creationId xmlns:p14="http://schemas.microsoft.com/office/powerpoint/2010/main" val="3513128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third </a:t>
            </a:r>
            <a:r>
              <a:rPr lang="en-GB" dirty="0" err="1"/>
              <a:t>hypothesisis</a:t>
            </a:r>
            <a:r>
              <a:rPr lang="en-GB" dirty="0"/>
              <a:t> [</a:t>
            </a:r>
            <a:r>
              <a:rPr lang="en-US" sz="1200" kern="1200" dirty="0">
                <a:solidFill>
                  <a:srgbClr val="FFFFFF"/>
                </a:solidFill>
                <a:latin typeface="Times New Roman" panose="02020603050405020304" pitchFamily="18" charset="0"/>
                <a:cs typeface="Times New Roman" panose="02020603050405020304" pitchFamily="18" charset="0"/>
              </a:rPr>
              <a:t>SOLDAKİ HİPOTEZİ OKU]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rgbClr val="FFFFFF"/>
              </a:solidFill>
              <a:latin typeface="Times New Roman" panose="02020603050405020304" pitchFamily="18" charset="0"/>
              <a:cs typeface="Times New Roman" panose="02020603050405020304" pitchFamily="18" charset="0"/>
            </a:endParaRPr>
          </a:p>
          <a:p>
            <a:r>
              <a:rPr lang="en-GB" dirty="0"/>
              <a:t>When we look at the </a:t>
            </a:r>
            <a:r>
              <a:rPr lang="en-GB" dirty="0" err="1"/>
              <a:t>scattermap</a:t>
            </a:r>
            <a:r>
              <a:rPr lang="en-GB" dirty="0"/>
              <a:t>, we can see that:</a:t>
            </a:r>
          </a:p>
          <a:p>
            <a:br>
              <a:rPr lang="en-GB" dirty="0"/>
            </a:br>
            <a:r>
              <a:rPr lang="en-GB" dirty="0"/>
              <a:t>Renovation is very common in this area, as many homeowners invest in upgrades to increase their property's value. </a:t>
            </a:r>
          </a:p>
          <a:p>
            <a:r>
              <a:rPr lang="en-GB" dirty="0"/>
              <a:t>In total, there are </a:t>
            </a:r>
            <a:r>
              <a:rPr lang="en-GB" b="1" dirty="0"/>
              <a:t>744 renovated houses</a:t>
            </a:r>
            <a:r>
              <a:rPr lang="en-GB" dirty="0"/>
              <a:t> in the dataset, showing that improving a home is a popular strategy for selling at a higher price.</a:t>
            </a:r>
            <a:endParaRPr lang="en-DE" dirty="0"/>
          </a:p>
        </p:txBody>
      </p:sp>
      <p:sp>
        <p:nvSpPr>
          <p:cNvPr id="4" name="Slide Number Placeholder 3"/>
          <p:cNvSpPr>
            <a:spLocks noGrp="1"/>
          </p:cNvSpPr>
          <p:nvPr>
            <p:ph type="sldNum" sz="quarter" idx="5"/>
          </p:nvPr>
        </p:nvSpPr>
        <p:spPr/>
        <p:txBody>
          <a:bodyPr/>
          <a:lstStyle/>
          <a:p>
            <a:fld id="{B4F01195-F0AE-7542-957A-37636E2D284B}" type="slidenum">
              <a:rPr lang="en-DE" smtClean="0"/>
              <a:t>8</a:t>
            </a:fld>
            <a:endParaRPr lang="en-DE"/>
          </a:p>
        </p:txBody>
      </p:sp>
    </p:spTree>
    <p:extLst>
      <p:ext uri="{BB962C8B-B14F-4D97-AF65-F5344CB8AC3E}">
        <p14:creationId xmlns:p14="http://schemas.microsoft.com/office/powerpoint/2010/main" val="4599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also see this in the </a:t>
            </a:r>
            <a:r>
              <a:rPr lang="en-GB" dirty="0" err="1"/>
              <a:t>barplot</a:t>
            </a:r>
            <a:r>
              <a:rPr lang="en-GB" dirty="0"/>
              <a:t> here:</a:t>
            </a:r>
          </a:p>
          <a:p>
            <a:endParaRPr lang="en-GB" dirty="0"/>
          </a:p>
          <a:p>
            <a:r>
              <a:rPr lang="en-GB" dirty="0"/>
              <a:t>Renovated houses sell for higher prices than unrenovated ones. The </a:t>
            </a:r>
            <a:r>
              <a:rPr lang="en-GB" b="1" dirty="0"/>
              <a:t>median price</a:t>
            </a:r>
            <a:r>
              <a:rPr lang="en-GB" dirty="0"/>
              <a:t> of a renovated home is about </a:t>
            </a:r>
            <a:r>
              <a:rPr lang="en-GB" b="1" dirty="0"/>
              <a:t>$158,502 (</a:t>
            </a:r>
            <a:r>
              <a:rPr lang="en-GB" dirty="0"/>
              <a:t>One hundred fifty-eight thousand dollars) </a:t>
            </a:r>
            <a:r>
              <a:rPr lang="en-GB" b="1" dirty="0"/>
              <a:t>more</a:t>
            </a:r>
            <a:r>
              <a:rPr lang="en-GB" dirty="0"/>
              <a:t> than one that is not renovated. If the renovation cost is under </a:t>
            </a:r>
            <a:r>
              <a:rPr lang="en-GB" b="1" dirty="0"/>
              <a:t>$142,652(</a:t>
            </a:r>
            <a:r>
              <a:rPr lang="en-GB" dirty="0"/>
              <a:t>One hundred forty-two thousand dollars), it could still be a profitable investment.</a:t>
            </a:r>
          </a:p>
          <a:p>
            <a:endParaRPr lang="en-GB" dirty="0"/>
          </a:p>
          <a:p>
            <a:r>
              <a:rPr lang="en-GB" dirty="0"/>
              <a:t>[NEDEN 158 DEĞİL 142]</a:t>
            </a:r>
            <a:br>
              <a:rPr lang="en-GB" dirty="0"/>
            </a:br>
            <a:r>
              <a:rPr lang="en-GB" dirty="0"/>
              <a:t>Of course we need to think about Ongoing expenses during the renovation (taxes, loans, maintenance costs)</a:t>
            </a:r>
          </a:p>
          <a:p>
            <a:endParaRPr lang="en-GB" dirty="0"/>
          </a:p>
          <a:p>
            <a:r>
              <a:rPr lang="en-GB" dirty="0"/>
              <a:t>Taxes, loan, Real estate agent commission </a:t>
            </a:r>
            <a:endParaRPr lang="en-DE" dirty="0"/>
          </a:p>
        </p:txBody>
      </p:sp>
      <p:sp>
        <p:nvSpPr>
          <p:cNvPr id="4" name="Slide Number Placeholder 3"/>
          <p:cNvSpPr>
            <a:spLocks noGrp="1"/>
          </p:cNvSpPr>
          <p:nvPr>
            <p:ph type="sldNum" sz="quarter" idx="5"/>
          </p:nvPr>
        </p:nvSpPr>
        <p:spPr/>
        <p:txBody>
          <a:bodyPr/>
          <a:lstStyle/>
          <a:p>
            <a:fld id="{B4F01195-F0AE-7542-957A-37636E2D284B}" type="slidenum">
              <a:rPr lang="en-DE" smtClean="0"/>
              <a:t>9</a:t>
            </a:fld>
            <a:endParaRPr lang="en-DE"/>
          </a:p>
        </p:txBody>
      </p:sp>
    </p:spTree>
    <p:extLst>
      <p:ext uri="{BB962C8B-B14F-4D97-AF65-F5344CB8AC3E}">
        <p14:creationId xmlns:p14="http://schemas.microsoft.com/office/powerpoint/2010/main" val="496251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E6009-8CDA-6241-075B-462AA2EEBA4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5B9D9390-08FC-35AA-E7AB-312712D78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9C32482E-6254-5A2E-D990-E1D7A2287A46}"/>
              </a:ext>
            </a:extLst>
          </p:cNvPr>
          <p:cNvSpPr>
            <a:spLocks noGrp="1"/>
          </p:cNvSpPr>
          <p:nvPr>
            <p:ph type="dt" sz="half" idx="10"/>
          </p:nvPr>
        </p:nvSpPr>
        <p:spPr/>
        <p:txBody>
          <a:bodyPr/>
          <a:lstStyle/>
          <a:p>
            <a:fld id="{8EE8774C-5BCA-9B43-9769-DA5D07656941}" type="datetimeFigureOut">
              <a:rPr lang="en-DE" smtClean="0"/>
              <a:t>17.03.25</a:t>
            </a:fld>
            <a:endParaRPr lang="en-DE"/>
          </a:p>
        </p:txBody>
      </p:sp>
      <p:sp>
        <p:nvSpPr>
          <p:cNvPr id="5" name="Footer Placeholder 4">
            <a:extLst>
              <a:ext uri="{FF2B5EF4-FFF2-40B4-BE49-F238E27FC236}">
                <a16:creationId xmlns:a16="http://schemas.microsoft.com/office/drawing/2014/main" id="{BA4ECFCD-CF69-EE41-3017-85C85415A0B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490D7351-6B29-87E6-F62A-C0F7EE23DA0B}"/>
              </a:ext>
            </a:extLst>
          </p:cNvPr>
          <p:cNvSpPr>
            <a:spLocks noGrp="1"/>
          </p:cNvSpPr>
          <p:nvPr>
            <p:ph type="sldNum" sz="quarter" idx="12"/>
          </p:nvPr>
        </p:nvSpPr>
        <p:spPr/>
        <p:txBody>
          <a:bodyPr/>
          <a:lstStyle/>
          <a:p>
            <a:fld id="{35E842F6-BBB5-954D-9348-4DA23B9E109B}" type="slidenum">
              <a:rPr lang="en-DE" smtClean="0"/>
              <a:t>‹#›</a:t>
            </a:fld>
            <a:endParaRPr lang="en-DE"/>
          </a:p>
        </p:txBody>
      </p:sp>
    </p:spTree>
    <p:extLst>
      <p:ext uri="{BB962C8B-B14F-4D97-AF65-F5344CB8AC3E}">
        <p14:creationId xmlns:p14="http://schemas.microsoft.com/office/powerpoint/2010/main" val="382963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ED247-4BF7-F2D6-583B-D8F8FF2000EF}"/>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06A4173C-A3F8-347B-96CD-64786E86158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6BEC339F-FECB-F807-2A19-7BEB27293D01}"/>
              </a:ext>
            </a:extLst>
          </p:cNvPr>
          <p:cNvSpPr>
            <a:spLocks noGrp="1"/>
          </p:cNvSpPr>
          <p:nvPr>
            <p:ph type="dt" sz="half" idx="10"/>
          </p:nvPr>
        </p:nvSpPr>
        <p:spPr/>
        <p:txBody>
          <a:bodyPr/>
          <a:lstStyle/>
          <a:p>
            <a:fld id="{8EE8774C-5BCA-9B43-9769-DA5D07656941}" type="datetimeFigureOut">
              <a:rPr lang="en-DE" smtClean="0"/>
              <a:t>17.03.25</a:t>
            </a:fld>
            <a:endParaRPr lang="en-DE"/>
          </a:p>
        </p:txBody>
      </p:sp>
      <p:sp>
        <p:nvSpPr>
          <p:cNvPr id="5" name="Footer Placeholder 4">
            <a:extLst>
              <a:ext uri="{FF2B5EF4-FFF2-40B4-BE49-F238E27FC236}">
                <a16:creationId xmlns:a16="http://schemas.microsoft.com/office/drawing/2014/main" id="{2E9A33A2-E753-7743-07EF-7C39B278A57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0BFC1AD-D828-E98D-A88C-A5835C84BA37}"/>
              </a:ext>
            </a:extLst>
          </p:cNvPr>
          <p:cNvSpPr>
            <a:spLocks noGrp="1"/>
          </p:cNvSpPr>
          <p:nvPr>
            <p:ph type="sldNum" sz="quarter" idx="12"/>
          </p:nvPr>
        </p:nvSpPr>
        <p:spPr/>
        <p:txBody>
          <a:bodyPr/>
          <a:lstStyle/>
          <a:p>
            <a:fld id="{35E842F6-BBB5-954D-9348-4DA23B9E109B}" type="slidenum">
              <a:rPr lang="en-DE" smtClean="0"/>
              <a:t>‹#›</a:t>
            </a:fld>
            <a:endParaRPr lang="en-DE"/>
          </a:p>
        </p:txBody>
      </p:sp>
    </p:spTree>
    <p:extLst>
      <p:ext uri="{BB962C8B-B14F-4D97-AF65-F5344CB8AC3E}">
        <p14:creationId xmlns:p14="http://schemas.microsoft.com/office/powerpoint/2010/main" val="2901897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9EB1A8-9637-B9A0-19FC-E7D6025E066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FF0D77AC-F2D5-0BBD-81B3-2549CC81E4A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3E2BF576-7AEC-DAD4-B3CD-2E959627C911}"/>
              </a:ext>
            </a:extLst>
          </p:cNvPr>
          <p:cNvSpPr>
            <a:spLocks noGrp="1"/>
          </p:cNvSpPr>
          <p:nvPr>
            <p:ph type="dt" sz="half" idx="10"/>
          </p:nvPr>
        </p:nvSpPr>
        <p:spPr/>
        <p:txBody>
          <a:bodyPr/>
          <a:lstStyle/>
          <a:p>
            <a:fld id="{8EE8774C-5BCA-9B43-9769-DA5D07656941}" type="datetimeFigureOut">
              <a:rPr lang="en-DE" smtClean="0"/>
              <a:t>17.03.25</a:t>
            </a:fld>
            <a:endParaRPr lang="en-DE"/>
          </a:p>
        </p:txBody>
      </p:sp>
      <p:sp>
        <p:nvSpPr>
          <p:cNvPr id="5" name="Footer Placeholder 4">
            <a:extLst>
              <a:ext uri="{FF2B5EF4-FFF2-40B4-BE49-F238E27FC236}">
                <a16:creationId xmlns:a16="http://schemas.microsoft.com/office/drawing/2014/main" id="{0E01ACA9-8436-E410-C7DA-6F1FC1E0A252}"/>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5DB7D82-B83B-EE3E-A828-D58D0A9FC89F}"/>
              </a:ext>
            </a:extLst>
          </p:cNvPr>
          <p:cNvSpPr>
            <a:spLocks noGrp="1"/>
          </p:cNvSpPr>
          <p:nvPr>
            <p:ph type="sldNum" sz="quarter" idx="12"/>
          </p:nvPr>
        </p:nvSpPr>
        <p:spPr/>
        <p:txBody>
          <a:bodyPr/>
          <a:lstStyle/>
          <a:p>
            <a:fld id="{35E842F6-BBB5-954D-9348-4DA23B9E109B}" type="slidenum">
              <a:rPr lang="en-DE" smtClean="0"/>
              <a:t>‹#›</a:t>
            </a:fld>
            <a:endParaRPr lang="en-DE"/>
          </a:p>
        </p:txBody>
      </p:sp>
    </p:spTree>
    <p:extLst>
      <p:ext uri="{BB962C8B-B14F-4D97-AF65-F5344CB8AC3E}">
        <p14:creationId xmlns:p14="http://schemas.microsoft.com/office/powerpoint/2010/main" val="4216372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D50B1-3C22-06E7-CF36-3DB3C1477D81}"/>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DF42C4C7-A5D3-4FEC-0074-FB8935DD52D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78EC13D8-F890-FE4C-85AD-834C4E7263AE}"/>
              </a:ext>
            </a:extLst>
          </p:cNvPr>
          <p:cNvSpPr>
            <a:spLocks noGrp="1"/>
          </p:cNvSpPr>
          <p:nvPr>
            <p:ph type="dt" sz="half" idx="10"/>
          </p:nvPr>
        </p:nvSpPr>
        <p:spPr/>
        <p:txBody>
          <a:bodyPr/>
          <a:lstStyle/>
          <a:p>
            <a:fld id="{8EE8774C-5BCA-9B43-9769-DA5D07656941}" type="datetimeFigureOut">
              <a:rPr lang="en-DE" smtClean="0"/>
              <a:t>17.03.25</a:t>
            </a:fld>
            <a:endParaRPr lang="en-DE"/>
          </a:p>
        </p:txBody>
      </p:sp>
      <p:sp>
        <p:nvSpPr>
          <p:cNvPr id="5" name="Footer Placeholder 4">
            <a:extLst>
              <a:ext uri="{FF2B5EF4-FFF2-40B4-BE49-F238E27FC236}">
                <a16:creationId xmlns:a16="http://schemas.microsoft.com/office/drawing/2014/main" id="{6552AAEC-8D6B-5500-664E-F85B7FC5805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C02DE296-9078-72F2-13CE-0630CF3B11E2}"/>
              </a:ext>
            </a:extLst>
          </p:cNvPr>
          <p:cNvSpPr>
            <a:spLocks noGrp="1"/>
          </p:cNvSpPr>
          <p:nvPr>
            <p:ph type="sldNum" sz="quarter" idx="12"/>
          </p:nvPr>
        </p:nvSpPr>
        <p:spPr/>
        <p:txBody>
          <a:bodyPr/>
          <a:lstStyle/>
          <a:p>
            <a:fld id="{35E842F6-BBB5-954D-9348-4DA23B9E109B}" type="slidenum">
              <a:rPr lang="en-DE" smtClean="0"/>
              <a:t>‹#›</a:t>
            </a:fld>
            <a:endParaRPr lang="en-DE"/>
          </a:p>
        </p:txBody>
      </p:sp>
    </p:spTree>
    <p:extLst>
      <p:ext uri="{BB962C8B-B14F-4D97-AF65-F5344CB8AC3E}">
        <p14:creationId xmlns:p14="http://schemas.microsoft.com/office/powerpoint/2010/main" val="140216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657F-C00B-9184-796B-038CDFAE88E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8DE49954-0627-57B4-0BB9-A0F4492283C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0FC36E2-A70F-171B-DE11-3EF7A229AC45}"/>
              </a:ext>
            </a:extLst>
          </p:cNvPr>
          <p:cNvSpPr>
            <a:spLocks noGrp="1"/>
          </p:cNvSpPr>
          <p:nvPr>
            <p:ph type="dt" sz="half" idx="10"/>
          </p:nvPr>
        </p:nvSpPr>
        <p:spPr/>
        <p:txBody>
          <a:bodyPr/>
          <a:lstStyle/>
          <a:p>
            <a:fld id="{8EE8774C-5BCA-9B43-9769-DA5D07656941}" type="datetimeFigureOut">
              <a:rPr lang="en-DE" smtClean="0"/>
              <a:t>17.03.25</a:t>
            </a:fld>
            <a:endParaRPr lang="en-DE"/>
          </a:p>
        </p:txBody>
      </p:sp>
      <p:sp>
        <p:nvSpPr>
          <p:cNvPr id="5" name="Footer Placeholder 4">
            <a:extLst>
              <a:ext uri="{FF2B5EF4-FFF2-40B4-BE49-F238E27FC236}">
                <a16:creationId xmlns:a16="http://schemas.microsoft.com/office/drawing/2014/main" id="{6F07C2C9-BD86-7535-23AA-42D97634E5A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DF6E013-5163-9743-5999-0B72F17878A6}"/>
              </a:ext>
            </a:extLst>
          </p:cNvPr>
          <p:cNvSpPr>
            <a:spLocks noGrp="1"/>
          </p:cNvSpPr>
          <p:nvPr>
            <p:ph type="sldNum" sz="quarter" idx="12"/>
          </p:nvPr>
        </p:nvSpPr>
        <p:spPr/>
        <p:txBody>
          <a:bodyPr/>
          <a:lstStyle/>
          <a:p>
            <a:fld id="{35E842F6-BBB5-954D-9348-4DA23B9E109B}" type="slidenum">
              <a:rPr lang="en-DE" smtClean="0"/>
              <a:t>‹#›</a:t>
            </a:fld>
            <a:endParaRPr lang="en-DE"/>
          </a:p>
        </p:txBody>
      </p:sp>
    </p:spTree>
    <p:extLst>
      <p:ext uri="{BB962C8B-B14F-4D97-AF65-F5344CB8AC3E}">
        <p14:creationId xmlns:p14="http://schemas.microsoft.com/office/powerpoint/2010/main" val="3842349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4341E-B3E3-620B-6214-89313E2D32EB}"/>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00025D3E-6085-C52E-C5AA-2E5B733BBEE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7C7323E1-FCCA-4B63-F39E-B0F1A82CA1D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BBC55C08-5D15-B8AD-6AF6-3C906E62C965}"/>
              </a:ext>
            </a:extLst>
          </p:cNvPr>
          <p:cNvSpPr>
            <a:spLocks noGrp="1"/>
          </p:cNvSpPr>
          <p:nvPr>
            <p:ph type="dt" sz="half" idx="10"/>
          </p:nvPr>
        </p:nvSpPr>
        <p:spPr/>
        <p:txBody>
          <a:bodyPr/>
          <a:lstStyle/>
          <a:p>
            <a:fld id="{8EE8774C-5BCA-9B43-9769-DA5D07656941}" type="datetimeFigureOut">
              <a:rPr lang="en-DE" smtClean="0"/>
              <a:t>17.03.25</a:t>
            </a:fld>
            <a:endParaRPr lang="en-DE"/>
          </a:p>
        </p:txBody>
      </p:sp>
      <p:sp>
        <p:nvSpPr>
          <p:cNvPr id="6" name="Footer Placeholder 5">
            <a:extLst>
              <a:ext uri="{FF2B5EF4-FFF2-40B4-BE49-F238E27FC236}">
                <a16:creationId xmlns:a16="http://schemas.microsoft.com/office/drawing/2014/main" id="{5468CB31-1F8A-CB30-857F-4D327BE4E01D}"/>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C32FE9F1-1C22-9344-86FE-09DD10D14A57}"/>
              </a:ext>
            </a:extLst>
          </p:cNvPr>
          <p:cNvSpPr>
            <a:spLocks noGrp="1"/>
          </p:cNvSpPr>
          <p:nvPr>
            <p:ph type="sldNum" sz="quarter" idx="12"/>
          </p:nvPr>
        </p:nvSpPr>
        <p:spPr/>
        <p:txBody>
          <a:bodyPr/>
          <a:lstStyle/>
          <a:p>
            <a:fld id="{35E842F6-BBB5-954D-9348-4DA23B9E109B}" type="slidenum">
              <a:rPr lang="en-DE" smtClean="0"/>
              <a:t>‹#›</a:t>
            </a:fld>
            <a:endParaRPr lang="en-DE"/>
          </a:p>
        </p:txBody>
      </p:sp>
    </p:spTree>
    <p:extLst>
      <p:ext uri="{BB962C8B-B14F-4D97-AF65-F5344CB8AC3E}">
        <p14:creationId xmlns:p14="http://schemas.microsoft.com/office/powerpoint/2010/main" val="3841314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2833-9ADA-0A59-6618-F3486B798A8B}"/>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A05BA313-B4FD-5098-B53B-1AB1823477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825095-F211-B59D-82FF-CE53A00A5E9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500B3F5B-9EAD-8B30-EB4D-B945CD19B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04020F9-68BF-62FE-BD07-90F69E43F1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362512E7-40B0-DF3F-332D-7DECF4D1E7A1}"/>
              </a:ext>
            </a:extLst>
          </p:cNvPr>
          <p:cNvSpPr>
            <a:spLocks noGrp="1"/>
          </p:cNvSpPr>
          <p:nvPr>
            <p:ph type="dt" sz="half" idx="10"/>
          </p:nvPr>
        </p:nvSpPr>
        <p:spPr/>
        <p:txBody>
          <a:bodyPr/>
          <a:lstStyle/>
          <a:p>
            <a:fld id="{8EE8774C-5BCA-9B43-9769-DA5D07656941}" type="datetimeFigureOut">
              <a:rPr lang="en-DE" smtClean="0"/>
              <a:t>17.03.25</a:t>
            </a:fld>
            <a:endParaRPr lang="en-DE"/>
          </a:p>
        </p:txBody>
      </p:sp>
      <p:sp>
        <p:nvSpPr>
          <p:cNvPr id="8" name="Footer Placeholder 7">
            <a:extLst>
              <a:ext uri="{FF2B5EF4-FFF2-40B4-BE49-F238E27FC236}">
                <a16:creationId xmlns:a16="http://schemas.microsoft.com/office/drawing/2014/main" id="{6D5494B6-77C0-B855-816B-20AA3A88D817}"/>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13EDE236-AE00-0566-F42B-0798BC6317ED}"/>
              </a:ext>
            </a:extLst>
          </p:cNvPr>
          <p:cNvSpPr>
            <a:spLocks noGrp="1"/>
          </p:cNvSpPr>
          <p:nvPr>
            <p:ph type="sldNum" sz="quarter" idx="12"/>
          </p:nvPr>
        </p:nvSpPr>
        <p:spPr/>
        <p:txBody>
          <a:bodyPr/>
          <a:lstStyle/>
          <a:p>
            <a:fld id="{35E842F6-BBB5-954D-9348-4DA23B9E109B}" type="slidenum">
              <a:rPr lang="en-DE" smtClean="0"/>
              <a:t>‹#›</a:t>
            </a:fld>
            <a:endParaRPr lang="en-DE"/>
          </a:p>
        </p:txBody>
      </p:sp>
    </p:spTree>
    <p:extLst>
      <p:ext uri="{BB962C8B-B14F-4D97-AF65-F5344CB8AC3E}">
        <p14:creationId xmlns:p14="http://schemas.microsoft.com/office/powerpoint/2010/main" val="74201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7F314-949C-E81C-14D7-87334DCAFB38}"/>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FA31E333-2A9A-F126-40CB-B493523E6A92}"/>
              </a:ext>
            </a:extLst>
          </p:cNvPr>
          <p:cNvSpPr>
            <a:spLocks noGrp="1"/>
          </p:cNvSpPr>
          <p:nvPr>
            <p:ph type="dt" sz="half" idx="10"/>
          </p:nvPr>
        </p:nvSpPr>
        <p:spPr/>
        <p:txBody>
          <a:bodyPr/>
          <a:lstStyle/>
          <a:p>
            <a:fld id="{8EE8774C-5BCA-9B43-9769-DA5D07656941}" type="datetimeFigureOut">
              <a:rPr lang="en-DE" smtClean="0"/>
              <a:t>17.03.25</a:t>
            </a:fld>
            <a:endParaRPr lang="en-DE"/>
          </a:p>
        </p:txBody>
      </p:sp>
      <p:sp>
        <p:nvSpPr>
          <p:cNvPr id="4" name="Footer Placeholder 3">
            <a:extLst>
              <a:ext uri="{FF2B5EF4-FFF2-40B4-BE49-F238E27FC236}">
                <a16:creationId xmlns:a16="http://schemas.microsoft.com/office/drawing/2014/main" id="{39DF4835-86AB-87F2-9F73-F30B1F1AF14F}"/>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D107AEB6-E8BF-6210-E783-332ABC95ACF0}"/>
              </a:ext>
            </a:extLst>
          </p:cNvPr>
          <p:cNvSpPr>
            <a:spLocks noGrp="1"/>
          </p:cNvSpPr>
          <p:nvPr>
            <p:ph type="sldNum" sz="quarter" idx="12"/>
          </p:nvPr>
        </p:nvSpPr>
        <p:spPr/>
        <p:txBody>
          <a:bodyPr/>
          <a:lstStyle/>
          <a:p>
            <a:fld id="{35E842F6-BBB5-954D-9348-4DA23B9E109B}" type="slidenum">
              <a:rPr lang="en-DE" smtClean="0"/>
              <a:t>‹#›</a:t>
            </a:fld>
            <a:endParaRPr lang="en-DE"/>
          </a:p>
        </p:txBody>
      </p:sp>
    </p:spTree>
    <p:extLst>
      <p:ext uri="{BB962C8B-B14F-4D97-AF65-F5344CB8AC3E}">
        <p14:creationId xmlns:p14="http://schemas.microsoft.com/office/powerpoint/2010/main" val="151637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977F8-FCAC-9053-BFB8-5C17CA6C9614}"/>
              </a:ext>
            </a:extLst>
          </p:cNvPr>
          <p:cNvSpPr>
            <a:spLocks noGrp="1"/>
          </p:cNvSpPr>
          <p:nvPr>
            <p:ph type="dt" sz="half" idx="10"/>
          </p:nvPr>
        </p:nvSpPr>
        <p:spPr/>
        <p:txBody>
          <a:bodyPr/>
          <a:lstStyle/>
          <a:p>
            <a:fld id="{8EE8774C-5BCA-9B43-9769-DA5D07656941}" type="datetimeFigureOut">
              <a:rPr lang="en-DE" smtClean="0"/>
              <a:t>17.03.25</a:t>
            </a:fld>
            <a:endParaRPr lang="en-DE"/>
          </a:p>
        </p:txBody>
      </p:sp>
      <p:sp>
        <p:nvSpPr>
          <p:cNvPr id="3" name="Footer Placeholder 2">
            <a:extLst>
              <a:ext uri="{FF2B5EF4-FFF2-40B4-BE49-F238E27FC236}">
                <a16:creationId xmlns:a16="http://schemas.microsoft.com/office/drawing/2014/main" id="{AA0175F0-08B3-D909-83F2-63B0834F55BB}"/>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192B9D21-17D0-61E0-6A49-5BF8CA5544DE}"/>
              </a:ext>
            </a:extLst>
          </p:cNvPr>
          <p:cNvSpPr>
            <a:spLocks noGrp="1"/>
          </p:cNvSpPr>
          <p:nvPr>
            <p:ph type="sldNum" sz="quarter" idx="12"/>
          </p:nvPr>
        </p:nvSpPr>
        <p:spPr/>
        <p:txBody>
          <a:bodyPr/>
          <a:lstStyle/>
          <a:p>
            <a:fld id="{35E842F6-BBB5-954D-9348-4DA23B9E109B}" type="slidenum">
              <a:rPr lang="en-DE" smtClean="0"/>
              <a:t>‹#›</a:t>
            </a:fld>
            <a:endParaRPr lang="en-DE"/>
          </a:p>
        </p:txBody>
      </p:sp>
    </p:spTree>
    <p:extLst>
      <p:ext uri="{BB962C8B-B14F-4D97-AF65-F5344CB8AC3E}">
        <p14:creationId xmlns:p14="http://schemas.microsoft.com/office/powerpoint/2010/main" val="1043918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F346B-9B2E-CFE0-D220-A35A69154A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5F4598CB-E115-3484-A176-F3E32580C6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2147BF10-704B-9FD7-C4A6-DBDD33C7B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A5200E-BBF9-E0D4-3735-94EE7EB1365A}"/>
              </a:ext>
            </a:extLst>
          </p:cNvPr>
          <p:cNvSpPr>
            <a:spLocks noGrp="1"/>
          </p:cNvSpPr>
          <p:nvPr>
            <p:ph type="dt" sz="half" idx="10"/>
          </p:nvPr>
        </p:nvSpPr>
        <p:spPr/>
        <p:txBody>
          <a:bodyPr/>
          <a:lstStyle/>
          <a:p>
            <a:fld id="{8EE8774C-5BCA-9B43-9769-DA5D07656941}" type="datetimeFigureOut">
              <a:rPr lang="en-DE" smtClean="0"/>
              <a:t>17.03.25</a:t>
            </a:fld>
            <a:endParaRPr lang="en-DE"/>
          </a:p>
        </p:txBody>
      </p:sp>
      <p:sp>
        <p:nvSpPr>
          <p:cNvPr id="6" name="Footer Placeholder 5">
            <a:extLst>
              <a:ext uri="{FF2B5EF4-FFF2-40B4-BE49-F238E27FC236}">
                <a16:creationId xmlns:a16="http://schemas.microsoft.com/office/drawing/2014/main" id="{A5593DB8-3E90-5DE8-9012-2A8C0854A1FF}"/>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E11A8F8-D006-6505-8BCA-74F9A156970C}"/>
              </a:ext>
            </a:extLst>
          </p:cNvPr>
          <p:cNvSpPr>
            <a:spLocks noGrp="1"/>
          </p:cNvSpPr>
          <p:nvPr>
            <p:ph type="sldNum" sz="quarter" idx="12"/>
          </p:nvPr>
        </p:nvSpPr>
        <p:spPr/>
        <p:txBody>
          <a:bodyPr/>
          <a:lstStyle/>
          <a:p>
            <a:fld id="{35E842F6-BBB5-954D-9348-4DA23B9E109B}" type="slidenum">
              <a:rPr lang="en-DE" smtClean="0"/>
              <a:t>‹#›</a:t>
            </a:fld>
            <a:endParaRPr lang="en-DE"/>
          </a:p>
        </p:txBody>
      </p:sp>
    </p:spTree>
    <p:extLst>
      <p:ext uri="{BB962C8B-B14F-4D97-AF65-F5344CB8AC3E}">
        <p14:creationId xmlns:p14="http://schemas.microsoft.com/office/powerpoint/2010/main" val="1169493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7F7C1-D09E-3023-44C4-397AE2F0BC6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B92FD3E9-A1C4-DA93-0826-CE7AE5AAB9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011F6733-6F75-D1BA-425B-7C8702EB5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5E3639-308A-7250-19F8-BF44F25CC4B3}"/>
              </a:ext>
            </a:extLst>
          </p:cNvPr>
          <p:cNvSpPr>
            <a:spLocks noGrp="1"/>
          </p:cNvSpPr>
          <p:nvPr>
            <p:ph type="dt" sz="half" idx="10"/>
          </p:nvPr>
        </p:nvSpPr>
        <p:spPr/>
        <p:txBody>
          <a:bodyPr/>
          <a:lstStyle/>
          <a:p>
            <a:fld id="{8EE8774C-5BCA-9B43-9769-DA5D07656941}" type="datetimeFigureOut">
              <a:rPr lang="en-DE" smtClean="0"/>
              <a:t>17.03.25</a:t>
            </a:fld>
            <a:endParaRPr lang="en-DE"/>
          </a:p>
        </p:txBody>
      </p:sp>
      <p:sp>
        <p:nvSpPr>
          <p:cNvPr id="6" name="Footer Placeholder 5">
            <a:extLst>
              <a:ext uri="{FF2B5EF4-FFF2-40B4-BE49-F238E27FC236}">
                <a16:creationId xmlns:a16="http://schemas.microsoft.com/office/drawing/2014/main" id="{24E433CD-2D19-CBE8-7A5D-979BC7A2E64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12A4387-6442-476A-820C-99A2AE0274DD}"/>
              </a:ext>
            </a:extLst>
          </p:cNvPr>
          <p:cNvSpPr>
            <a:spLocks noGrp="1"/>
          </p:cNvSpPr>
          <p:nvPr>
            <p:ph type="sldNum" sz="quarter" idx="12"/>
          </p:nvPr>
        </p:nvSpPr>
        <p:spPr/>
        <p:txBody>
          <a:bodyPr/>
          <a:lstStyle/>
          <a:p>
            <a:fld id="{35E842F6-BBB5-954D-9348-4DA23B9E109B}" type="slidenum">
              <a:rPr lang="en-DE" smtClean="0"/>
              <a:t>‹#›</a:t>
            </a:fld>
            <a:endParaRPr lang="en-DE"/>
          </a:p>
        </p:txBody>
      </p:sp>
    </p:spTree>
    <p:extLst>
      <p:ext uri="{BB962C8B-B14F-4D97-AF65-F5344CB8AC3E}">
        <p14:creationId xmlns:p14="http://schemas.microsoft.com/office/powerpoint/2010/main" val="4180032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D7E116-DCD5-A962-7A6E-83CD282664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B0DD8266-3D5A-92E0-86B7-BED1A3C5D2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91B91BD9-CB2D-82F5-4371-FFA242E9BD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E8774C-5BCA-9B43-9769-DA5D07656941}" type="datetimeFigureOut">
              <a:rPr lang="en-DE" smtClean="0"/>
              <a:t>17.03.25</a:t>
            </a:fld>
            <a:endParaRPr lang="en-DE"/>
          </a:p>
        </p:txBody>
      </p:sp>
      <p:sp>
        <p:nvSpPr>
          <p:cNvPr id="5" name="Footer Placeholder 4">
            <a:extLst>
              <a:ext uri="{FF2B5EF4-FFF2-40B4-BE49-F238E27FC236}">
                <a16:creationId xmlns:a16="http://schemas.microsoft.com/office/drawing/2014/main" id="{063CAAA1-6BE2-074E-0363-33E2D49BB6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43418AFB-C489-E6C9-8179-9B1591A19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E842F6-BBB5-954D-9348-4DA23B9E109B}" type="slidenum">
              <a:rPr lang="en-DE" smtClean="0"/>
              <a:t>‹#›</a:t>
            </a:fld>
            <a:endParaRPr lang="en-DE"/>
          </a:p>
        </p:txBody>
      </p:sp>
    </p:spTree>
    <p:extLst>
      <p:ext uri="{BB962C8B-B14F-4D97-AF65-F5344CB8AC3E}">
        <p14:creationId xmlns:p14="http://schemas.microsoft.com/office/powerpoint/2010/main" val="3645247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eattleagentmagazine.com/2024/02/13/exterior-renovation-trends-seattl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descr="A midsection of a person holding a miniature house">
            <a:extLst>
              <a:ext uri="{FF2B5EF4-FFF2-40B4-BE49-F238E27FC236}">
                <a16:creationId xmlns:a16="http://schemas.microsoft.com/office/drawing/2014/main" id="{0F01A12C-C5E5-8B1F-49EB-14522D42AE86}"/>
              </a:ext>
            </a:extLst>
          </p:cNvPr>
          <p:cNvPicPr>
            <a:picLocks noChangeAspect="1"/>
          </p:cNvPicPr>
          <p:nvPr/>
        </p:nvPicPr>
        <p:blipFill>
          <a:blip r:embed="rId3">
            <a:alphaModFix amt="60000"/>
          </a:blip>
          <a:srcRect t="9383" b="1331"/>
          <a:stretch/>
        </p:blipFill>
        <p:spPr>
          <a:xfrm>
            <a:off x="-1" y="10"/>
            <a:ext cx="12192001" cy="6857990"/>
          </a:xfrm>
          <a:prstGeom prst="rect">
            <a:avLst/>
          </a:prstGeom>
        </p:spPr>
      </p:pic>
      <p:sp>
        <p:nvSpPr>
          <p:cNvPr id="2" name="Title 1"/>
          <p:cNvSpPr>
            <a:spLocks noGrp="1"/>
          </p:cNvSpPr>
          <p:nvPr>
            <p:ph type="ctrTitle"/>
          </p:nvPr>
        </p:nvSpPr>
        <p:spPr>
          <a:xfrm>
            <a:off x="838200" y="914402"/>
            <a:ext cx="10515600" cy="2985923"/>
          </a:xfrm>
        </p:spPr>
        <p:txBody>
          <a:bodyPr>
            <a:normAutofit/>
          </a:bodyPr>
          <a:lstStyle/>
          <a:p>
            <a:r>
              <a:rPr lang="en-GB" sz="5200" dirty="0">
                <a:solidFill>
                  <a:srgbClr val="FFFFFF"/>
                </a:solidFill>
                <a:latin typeface="Times New Roman" panose="02020603050405020304" pitchFamily="18" charset="0"/>
                <a:cs typeface="Times New Roman" panose="02020603050405020304" pitchFamily="18" charset="0"/>
              </a:rPr>
              <a:t>Real Estate Investment Analysis for Charles Christensen</a:t>
            </a:r>
          </a:p>
        </p:txBody>
      </p:sp>
      <p:sp>
        <p:nvSpPr>
          <p:cNvPr id="3" name="Subtitle 2"/>
          <p:cNvSpPr>
            <a:spLocks noGrp="1"/>
          </p:cNvSpPr>
          <p:nvPr>
            <p:ph type="subTitle" idx="1"/>
          </p:nvPr>
        </p:nvSpPr>
        <p:spPr>
          <a:xfrm>
            <a:off x="838200" y="4072040"/>
            <a:ext cx="10515600" cy="1384310"/>
          </a:xfrm>
        </p:spPr>
        <p:txBody>
          <a:bodyPr>
            <a:normAutofit/>
          </a:bodyPr>
          <a:lstStyle/>
          <a:p>
            <a:r>
              <a:rPr lang="en-GB" dirty="0">
                <a:solidFill>
                  <a:srgbClr val="FFFFFF"/>
                </a:solidFill>
                <a:latin typeface="Times New Roman" panose="02020603050405020304" pitchFamily="18" charset="0"/>
                <a:cs typeface="Times New Roman" panose="02020603050405020304" pitchFamily="18" charset="0"/>
              </a:rPr>
              <a:t>Data-Driven Insights for Maximum Profit Optimization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1774D6-3E6C-346B-6345-EE0FC284E380}"/>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ACA827D-6392-C68C-8CAA-A54FCE2B9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52763E9-48AC-156B-C4BE-438BB605AC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D1FDC2-9029-BCFE-BE62-708E2FBD9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0621FB3-4CED-9FD3-089B-143A1CDDD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6A93D2E-7283-25E8-ECBB-4ED73DD16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A592BCD9-7D95-19C8-5D89-6F9077DB6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9EFB2BF9-9C97-D9F4-F1BE-83D0D99F3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98CD08-4DAB-8AEA-2957-D0C9424172D3}"/>
              </a:ext>
            </a:extLst>
          </p:cNvPr>
          <p:cNvSpPr>
            <a:spLocks noGrp="1"/>
          </p:cNvSpPr>
          <p:nvPr>
            <p:ph type="title"/>
          </p:nvPr>
        </p:nvSpPr>
        <p:spPr>
          <a:xfrm>
            <a:off x="418225" y="814104"/>
            <a:ext cx="3201366" cy="5209511"/>
          </a:xfrm>
          <a:prstGeom prst="ellipse">
            <a:avLst/>
          </a:prstGeom>
        </p:spPr>
        <p:txBody>
          <a:bodyPr vert="horz" lIns="91440" tIns="45720" rIns="91440" bIns="45720" rtlCol="0" anchor="b">
            <a:normAutofit/>
          </a:bodyPr>
          <a:lstStyle/>
          <a:p>
            <a:pPr algn="ctr"/>
            <a:r>
              <a:rPr lang="en-US" sz="2400" kern="1200" dirty="0">
                <a:solidFill>
                  <a:srgbClr val="FFFFFF"/>
                </a:solidFill>
                <a:latin typeface="Times New Roman" panose="02020603050405020304" pitchFamily="18" charset="0"/>
                <a:cs typeface="Times New Roman" panose="02020603050405020304" pitchFamily="18" charset="0"/>
              </a:rPr>
              <a:t>H3:</a:t>
            </a:r>
            <a:br>
              <a:rPr lang="en-US" sz="2400" kern="1200" dirty="0">
                <a:solidFill>
                  <a:srgbClr val="FFFFFF"/>
                </a:solidFill>
                <a:latin typeface="Times New Roman" panose="02020603050405020304" pitchFamily="18" charset="0"/>
                <a:cs typeface="Times New Roman" panose="02020603050405020304" pitchFamily="18" charset="0"/>
              </a:rPr>
            </a:br>
            <a:r>
              <a:rPr lang="en-US" sz="2400" kern="1200" dirty="0">
                <a:solidFill>
                  <a:srgbClr val="FFFFFF"/>
                </a:solidFill>
                <a:latin typeface="Times New Roman" panose="02020603050405020304" pitchFamily="18" charset="0"/>
                <a:cs typeface="Times New Roman" panose="02020603050405020304" pitchFamily="18" charset="0"/>
              </a:rPr>
              <a:t> Renovation Pays Off</a:t>
            </a:r>
            <a:br>
              <a:rPr lang="en-US" sz="2200" kern="1200" dirty="0">
                <a:solidFill>
                  <a:srgbClr val="FFFFFF"/>
                </a:solidFill>
                <a:latin typeface="+mj-lt"/>
                <a:ea typeface="+mj-ea"/>
                <a:cs typeface="+mj-cs"/>
              </a:rPr>
            </a:br>
            <a:br>
              <a:rPr lang="en-US" sz="2200" kern="1200" dirty="0">
                <a:solidFill>
                  <a:srgbClr val="FFFFFF"/>
                </a:solidFill>
                <a:latin typeface="+mj-lt"/>
                <a:ea typeface="+mj-ea"/>
                <a:cs typeface="+mj-cs"/>
              </a:rPr>
            </a:br>
            <a:br>
              <a:rPr lang="en-US" sz="2200" kern="1200" dirty="0">
                <a:solidFill>
                  <a:srgbClr val="FFFFFF"/>
                </a:solidFill>
                <a:latin typeface="+mj-lt"/>
                <a:ea typeface="+mj-ea"/>
                <a:cs typeface="+mj-cs"/>
              </a:rPr>
            </a:br>
            <a:r>
              <a:rPr lang="en-US" sz="2200" kern="1200" dirty="0">
                <a:solidFill>
                  <a:srgbClr val="FFFFFF"/>
                </a:solidFill>
                <a:latin typeface="+mj-lt"/>
                <a:ea typeface="+mj-ea"/>
                <a:cs typeface="+mj-cs"/>
              </a:rPr>
              <a:t> Well-renovated houses sell for higher prices</a:t>
            </a:r>
            <a:br>
              <a:rPr lang="en-US" sz="2200" kern="1200" dirty="0">
                <a:solidFill>
                  <a:srgbClr val="FFFFFF"/>
                </a:solidFill>
                <a:latin typeface="+mj-lt"/>
                <a:ea typeface="+mj-ea"/>
                <a:cs typeface="+mj-cs"/>
              </a:rPr>
            </a:br>
            <a:endParaRPr lang="en-US" sz="2200" kern="1200" dirty="0">
              <a:solidFill>
                <a:srgbClr val="FFFFFF"/>
              </a:solidFill>
              <a:latin typeface="+mj-lt"/>
              <a:ea typeface="+mj-ea"/>
              <a:cs typeface="+mj-cs"/>
            </a:endParaRPr>
          </a:p>
        </p:txBody>
      </p:sp>
      <p:pic>
        <p:nvPicPr>
          <p:cNvPr id="3" name="Content Placeholder 6">
            <a:extLst>
              <a:ext uri="{FF2B5EF4-FFF2-40B4-BE49-F238E27FC236}">
                <a16:creationId xmlns:a16="http://schemas.microsoft.com/office/drawing/2014/main" id="{9F34CAE1-DD58-E79E-2E92-725C50EBF4A2}"/>
              </a:ext>
            </a:extLst>
          </p:cNvPr>
          <p:cNvPicPr>
            <a:picLocks noGrp="1" noChangeAspect="1"/>
          </p:cNvPicPr>
          <p:nvPr>
            <p:ph idx="1"/>
          </p:nvPr>
        </p:nvPicPr>
        <p:blipFill>
          <a:blip r:embed="rId3"/>
          <a:stretch>
            <a:fillRect/>
          </a:stretch>
        </p:blipFill>
        <p:spPr>
          <a:xfrm>
            <a:off x="4099245" y="120812"/>
            <a:ext cx="7788387" cy="4351338"/>
          </a:xfrm>
          <a:prstGeom prst="rect">
            <a:avLst/>
          </a:prstGeom>
        </p:spPr>
      </p:pic>
      <p:sp>
        <p:nvSpPr>
          <p:cNvPr id="7" name="TextBox 6">
            <a:extLst>
              <a:ext uri="{FF2B5EF4-FFF2-40B4-BE49-F238E27FC236}">
                <a16:creationId xmlns:a16="http://schemas.microsoft.com/office/drawing/2014/main" id="{4FD35B7E-1755-2E8A-0338-33F10902AE2A}"/>
              </a:ext>
            </a:extLst>
          </p:cNvPr>
          <p:cNvSpPr txBox="1"/>
          <p:nvPr/>
        </p:nvSpPr>
        <p:spPr>
          <a:xfrm>
            <a:off x="4156417" y="4490961"/>
            <a:ext cx="8035583" cy="2308324"/>
          </a:xfrm>
          <a:prstGeom prst="rect">
            <a:avLst/>
          </a:prstGeom>
          <a:noFill/>
        </p:spPr>
        <p:txBody>
          <a:bodyPr wrap="square">
            <a:spAutoFit/>
          </a:bodyPr>
          <a:lstStyle/>
          <a:p>
            <a:r>
              <a:rPr lang="en-DE" b="1" u="sng" dirty="0">
                <a:latin typeface="Times New Roman" panose="02020603050405020304" pitchFamily="18" charset="0"/>
                <a:cs typeface="Times New Roman" panose="02020603050405020304" pitchFamily="18" charset="0"/>
              </a:rPr>
              <a:t>Recommendation:</a:t>
            </a:r>
          </a:p>
          <a:p>
            <a:endParaRPr lang="en-DE" dirty="0">
              <a:latin typeface="Times New Roman" panose="02020603050405020304" pitchFamily="18" charset="0"/>
              <a:cs typeface="Times New Roman" panose="02020603050405020304" pitchFamily="18" charset="0"/>
            </a:endParaRPr>
          </a:p>
          <a:p>
            <a:r>
              <a:rPr lang="en-DE" dirty="0">
                <a:latin typeface="Times New Roman" panose="02020603050405020304" pitchFamily="18" charset="0"/>
                <a:cs typeface="Times New Roman" panose="02020603050405020304" pitchFamily="18" charset="0"/>
              </a:rPr>
              <a:t>✅ We do not know the zip code in which he will sell his house, but if it is in one of the first 10 zip codes, it may make sense to renovate and sell it.</a:t>
            </a:r>
          </a:p>
          <a:p>
            <a:r>
              <a:rPr lang="en-DE" dirty="0">
                <a:latin typeface="Times New Roman" panose="02020603050405020304" pitchFamily="18" charset="0"/>
                <a:cs typeface="Times New Roman" panose="02020603050405020304" pitchFamily="18" charset="0"/>
              </a:rPr>
              <a:t>✅ If it is in the red zip codes on the right side, it may make more sense to consider direct sale instead of renovation.</a:t>
            </a:r>
          </a:p>
          <a:p>
            <a:r>
              <a:rPr lang="en-DE" dirty="0">
                <a:latin typeface="Times New Roman" panose="02020603050405020304" pitchFamily="18" charset="0"/>
                <a:cs typeface="Times New Roman" panose="02020603050405020304" pitchFamily="18" charset="0"/>
              </a:rPr>
              <a:t>✅ Once the zip code is determined, we can make the best decision by making a detailed analysis.</a:t>
            </a:r>
          </a:p>
        </p:txBody>
      </p:sp>
    </p:spTree>
    <p:extLst>
      <p:ext uri="{BB962C8B-B14F-4D97-AF65-F5344CB8AC3E}">
        <p14:creationId xmlns:p14="http://schemas.microsoft.com/office/powerpoint/2010/main" val="884729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C64AC4-B3E4-6DB4-E5FA-83363E00AE72}"/>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77F574C-FBE2-298A-BAF6-43B928F5D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36292B98-AA1A-336F-CEE4-7BCB7FFEA2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90DBB29-53CF-9696-784F-32AEDC60C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9691F74-A621-56F6-8AEF-596FF66D5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295C173-FE49-6593-EB8D-7D6E39C715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99D546B-68AA-6C13-F194-ED4E30B65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6830D881-6C11-AC6C-6DA4-AE654F925C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AF4FB-B2C4-BF97-DE67-45654F6109A0}"/>
              </a:ext>
            </a:extLst>
          </p:cNvPr>
          <p:cNvSpPr>
            <a:spLocks noGrp="1"/>
          </p:cNvSpPr>
          <p:nvPr>
            <p:ph type="title"/>
          </p:nvPr>
        </p:nvSpPr>
        <p:spPr>
          <a:xfrm>
            <a:off x="418225" y="814104"/>
            <a:ext cx="3201366" cy="5209511"/>
          </a:xfrm>
          <a:prstGeom prst="ellipse">
            <a:avLst/>
          </a:prstGeom>
        </p:spPr>
        <p:txBody>
          <a:bodyPr vert="horz" lIns="91440" tIns="45720" rIns="91440" bIns="45720" rtlCol="0" anchor="b">
            <a:normAutofit/>
          </a:bodyPr>
          <a:lstStyle/>
          <a:p>
            <a:pPr algn="ctr"/>
            <a:r>
              <a:rPr lang="en-US" sz="2400" kern="1200" dirty="0">
                <a:solidFill>
                  <a:srgbClr val="FFFFFF"/>
                </a:solidFill>
                <a:latin typeface="Times New Roman" panose="02020603050405020304" pitchFamily="18" charset="0"/>
                <a:cs typeface="Times New Roman" panose="02020603050405020304" pitchFamily="18" charset="0"/>
              </a:rPr>
              <a:t>H3:</a:t>
            </a:r>
            <a:br>
              <a:rPr lang="en-US" sz="2400" kern="1200" dirty="0">
                <a:solidFill>
                  <a:srgbClr val="FFFFFF"/>
                </a:solidFill>
                <a:latin typeface="Times New Roman" panose="02020603050405020304" pitchFamily="18" charset="0"/>
                <a:cs typeface="Times New Roman" panose="02020603050405020304" pitchFamily="18" charset="0"/>
              </a:rPr>
            </a:br>
            <a:r>
              <a:rPr lang="en-US" sz="2400" kern="1200" dirty="0">
                <a:solidFill>
                  <a:srgbClr val="FFFFFF"/>
                </a:solidFill>
                <a:latin typeface="Times New Roman" panose="02020603050405020304" pitchFamily="18" charset="0"/>
                <a:cs typeface="Times New Roman" panose="02020603050405020304" pitchFamily="18" charset="0"/>
              </a:rPr>
              <a:t> Renovation Pays Off</a:t>
            </a:r>
            <a:br>
              <a:rPr lang="en-US" sz="2200" kern="1200" dirty="0">
                <a:solidFill>
                  <a:srgbClr val="FFFFFF"/>
                </a:solidFill>
                <a:latin typeface="+mj-lt"/>
                <a:ea typeface="+mj-ea"/>
                <a:cs typeface="+mj-cs"/>
              </a:rPr>
            </a:br>
            <a:br>
              <a:rPr lang="en-US" sz="2200" kern="1200" dirty="0">
                <a:solidFill>
                  <a:srgbClr val="FFFFFF"/>
                </a:solidFill>
                <a:latin typeface="+mj-lt"/>
                <a:ea typeface="+mj-ea"/>
                <a:cs typeface="+mj-cs"/>
              </a:rPr>
            </a:br>
            <a:br>
              <a:rPr lang="en-US" sz="2200" kern="1200" dirty="0">
                <a:solidFill>
                  <a:srgbClr val="FFFFFF"/>
                </a:solidFill>
                <a:latin typeface="+mj-lt"/>
                <a:ea typeface="+mj-ea"/>
                <a:cs typeface="+mj-cs"/>
              </a:rPr>
            </a:br>
            <a:r>
              <a:rPr lang="en-US" sz="2200" kern="1200" dirty="0">
                <a:solidFill>
                  <a:srgbClr val="FFFFFF"/>
                </a:solidFill>
                <a:latin typeface="Times New Roman" panose="02020603050405020304" pitchFamily="18" charset="0"/>
                <a:cs typeface="Times New Roman" panose="02020603050405020304" pitchFamily="18" charset="0"/>
              </a:rPr>
              <a:t> Well-renovated houses sell for higher prices</a:t>
            </a:r>
            <a:br>
              <a:rPr lang="en-US" sz="2200" kern="1200" dirty="0">
                <a:solidFill>
                  <a:srgbClr val="FFFFFF"/>
                </a:solidFill>
                <a:latin typeface="+mj-lt"/>
                <a:ea typeface="+mj-ea"/>
                <a:cs typeface="+mj-cs"/>
              </a:rPr>
            </a:br>
            <a:endParaRPr lang="en-US" sz="2200" kern="1200" dirty="0">
              <a:solidFill>
                <a:srgbClr val="FFFFFF"/>
              </a:solidFill>
              <a:latin typeface="+mj-lt"/>
              <a:ea typeface="+mj-ea"/>
              <a:cs typeface="+mj-cs"/>
            </a:endParaRPr>
          </a:p>
        </p:txBody>
      </p:sp>
      <p:sp>
        <p:nvSpPr>
          <p:cNvPr id="6" name="Content Placeholder 5">
            <a:extLst>
              <a:ext uri="{FF2B5EF4-FFF2-40B4-BE49-F238E27FC236}">
                <a16:creationId xmlns:a16="http://schemas.microsoft.com/office/drawing/2014/main" id="{C9B875A5-5063-0225-2F59-5847EDBD65B9}"/>
              </a:ext>
            </a:extLst>
          </p:cNvPr>
          <p:cNvSpPr>
            <a:spLocks noGrp="1"/>
          </p:cNvSpPr>
          <p:nvPr>
            <p:ph idx="1"/>
          </p:nvPr>
        </p:nvSpPr>
        <p:spPr>
          <a:xfrm>
            <a:off x="4304665" y="6847862"/>
            <a:ext cx="7617439" cy="1496715"/>
          </a:xfrm>
        </p:spPr>
        <p:txBody>
          <a:bodyPr>
            <a:noAutofit/>
          </a:bodyPr>
          <a:lstStyle/>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endParaRPr lang="en-GB" sz="1800" dirty="0">
              <a:latin typeface="Times New Roman" panose="02020603050405020304" pitchFamily="18" charset="0"/>
              <a:cs typeface="Times New Roman" panose="02020603050405020304" pitchFamily="18" charset="0"/>
            </a:endParaRPr>
          </a:p>
          <a:p>
            <a:pPr marL="0" indent="0">
              <a:buNone/>
            </a:pPr>
            <a:endParaRPr lang="en-DE" sz="1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6DCABA8-2A43-84A1-86AC-08664A829DD6}"/>
              </a:ext>
            </a:extLst>
          </p:cNvPr>
          <p:cNvSpPr txBox="1"/>
          <p:nvPr/>
        </p:nvSpPr>
        <p:spPr>
          <a:xfrm>
            <a:off x="4156334" y="4037345"/>
            <a:ext cx="7617440" cy="3139321"/>
          </a:xfrm>
          <a:prstGeom prst="rect">
            <a:avLst/>
          </a:prstGeom>
          <a:noFill/>
        </p:spPr>
        <p:txBody>
          <a:bodyPr wrap="square">
            <a:spAutoFit/>
          </a:bodyPr>
          <a:lstStyle/>
          <a:p>
            <a:pPr algn="just"/>
            <a:r>
              <a:rPr lang="en-DE" dirty="0">
                <a:latin typeface="Times New Roman" panose="02020603050405020304" pitchFamily="18" charset="0"/>
                <a:cs typeface="Times New Roman" panose="02020603050405020304" pitchFamily="18" charset="0"/>
              </a:rPr>
              <a:t>Renovations in rich neighbourhoods (red) increase the price the most.</a:t>
            </a:r>
          </a:p>
          <a:p>
            <a:pPr algn="just"/>
            <a:r>
              <a:rPr lang="en-DE" dirty="0">
                <a:latin typeface="Times New Roman" panose="02020603050405020304" pitchFamily="18" charset="0"/>
                <a:cs typeface="Times New Roman" panose="02020603050405020304" pitchFamily="18" charset="0"/>
              </a:rPr>
              <a:t>In mid-range neighbourhoods (grey) the profit is lower.</a:t>
            </a:r>
          </a:p>
          <a:p>
            <a:pPr algn="just"/>
            <a:r>
              <a:rPr lang="en-DE" dirty="0">
                <a:latin typeface="Times New Roman" panose="02020603050405020304" pitchFamily="18" charset="0"/>
                <a:cs typeface="Times New Roman" panose="02020603050405020304" pitchFamily="18" charset="0"/>
              </a:rPr>
              <a:t>Renovations in cheap neighbourhoods (blue) have much less impact.</a:t>
            </a:r>
          </a:p>
          <a:p>
            <a:pPr algn="just"/>
            <a:endParaRPr lang="en-DE" dirty="0">
              <a:latin typeface="Times New Roman" panose="02020603050405020304" pitchFamily="18" charset="0"/>
              <a:cs typeface="Times New Roman" panose="02020603050405020304" pitchFamily="18" charset="0"/>
            </a:endParaRPr>
          </a:p>
          <a:p>
            <a:pPr algn="just"/>
            <a:r>
              <a:rPr lang="en-DE" b="1" u="sng" dirty="0">
                <a:latin typeface="Times New Roman" panose="02020603050405020304" pitchFamily="18" charset="0"/>
                <a:cs typeface="Times New Roman" panose="02020603050405020304" pitchFamily="18" charset="0"/>
              </a:rPr>
              <a:t>Recommendation:</a:t>
            </a:r>
          </a:p>
          <a:p>
            <a:pPr algn="just"/>
            <a:endParaRPr lang="en-DE" dirty="0">
              <a:latin typeface="Times New Roman" panose="02020603050405020304" pitchFamily="18" charset="0"/>
              <a:cs typeface="Times New Roman" panose="02020603050405020304" pitchFamily="18" charset="0"/>
            </a:endParaRPr>
          </a:p>
          <a:p>
            <a:pPr algn="just"/>
            <a:r>
              <a:rPr lang="en-DE" sz="1800" dirty="0">
                <a:latin typeface="Times New Roman" panose="02020603050405020304" pitchFamily="18" charset="0"/>
                <a:cs typeface="Times New Roman" panose="02020603050405020304" pitchFamily="18" charset="0"/>
              </a:rPr>
              <a:t>✅ </a:t>
            </a:r>
            <a:r>
              <a:rPr lang="en-DE" dirty="0">
                <a:latin typeface="Times New Roman" panose="02020603050405020304" pitchFamily="18" charset="0"/>
                <a:cs typeface="Times New Roman" panose="02020603050405020304" pitchFamily="18" charset="0"/>
              </a:rPr>
              <a:t>If he wants to make a profit, renovate in rich neighbourhoods!</a:t>
            </a:r>
          </a:p>
          <a:p>
            <a:pPr algn="just"/>
            <a:r>
              <a:rPr lang="en-DE" dirty="0">
                <a:latin typeface="Times New Roman" panose="02020603050405020304" pitchFamily="18" charset="0"/>
                <a:cs typeface="Times New Roman" panose="02020603050405020304" pitchFamily="18" charset="0"/>
              </a:rPr>
              <a:t>Renovation in cheap neighbourhoods yields less.</a:t>
            </a:r>
          </a:p>
          <a:p>
            <a:pPr algn="just"/>
            <a:r>
              <a:rPr lang="en-DE" sz="1800"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However, in some neighbourhoods the price difference may be lower, so it is important to analyse which area to sell in</a:t>
            </a:r>
          </a:p>
          <a:p>
            <a:pPr algn="just"/>
            <a:endParaRPr lang="en-DE"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AC80FBE-642A-7BBF-560E-713A9B9443F3}"/>
              </a:ext>
            </a:extLst>
          </p:cNvPr>
          <p:cNvPicPr>
            <a:picLocks noChangeAspect="1"/>
          </p:cNvPicPr>
          <p:nvPr/>
        </p:nvPicPr>
        <p:blipFill>
          <a:blip r:embed="rId3"/>
          <a:stretch>
            <a:fillRect/>
          </a:stretch>
        </p:blipFill>
        <p:spPr>
          <a:xfrm>
            <a:off x="4563845" y="0"/>
            <a:ext cx="6244109" cy="4014069"/>
          </a:xfrm>
          <a:prstGeom prst="rect">
            <a:avLst/>
          </a:prstGeom>
        </p:spPr>
      </p:pic>
    </p:spTree>
    <p:extLst>
      <p:ext uri="{BB962C8B-B14F-4D97-AF65-F5344CB8AC3E}">
        <p14:creationId xmlns:p14="http://schemas.microsoft.com/office/powerpoint/2010/main" val="1376945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BC63C8-54CA-A21F-8DBF-88A996044FAC}"/>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EC726DC-2AA8-1345-4B9B-4031F1395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4690808D-146B-151E-7C06-C7DD391E4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DD239EA-00B7-D847-3565-F5937F0D1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E5AEA84-2AFB-B9E3-3380-43F600AE9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25F08A0-B1BB-EF20-AD67-22F8A0009F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CE07CB16-AA1D-D1DD-4390-6624914CA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1B98EB95-81F2-A3C7-0543-255EA4FDC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137AB3-376E-F7DF-DC3B-854DFB6A1E89}"/>
              </a:ext>
            </a:extLst>
          </p:cNvPr>
          <p:cNvSpPr>
            <a:spLocks noGrp="1"/>
          </p:cNvSpPr>
          <p:nvPr>
            <p:ph type="title"/>
          </p:nvPr>
        </p:nvSpPr>
        <p:spPr>
          <a:xfrm>
            <a:off x="418225" y="834382"/>
            <a:ext cx="3201366" cy="5209511"/>
          </a:xfrm>
          <a:prstGeom prst="ellipse">
            <a:avLst/>
          </a:prstGeom>
        </p:spPr>
        <p:txBody>
          <a:bodyPr vert="horz" lIns="91440" tIns="45720" rIns="91440" bIns="45720" rtlCol="0" anchor="b">
            <a:normAutofit/>
          </a:bodyPr>
          <a:lstStyle/>
          <a:p>
            <a:pPr algn="ctr"/>
            <a:r>
              <a:rPr lang="en-US" sz="2400" kern="1200" dirty="0">
                <a:solidFill>
                  <a:srgbClr val="FFFFFF"/>
                </a:solidFill>
                <a:latin typeface="Times New Roman" panose="02020603050405020304" pitchFamily="18" charset="0"/>
                <a:cs typeface="Times New Roman" panose="02020603050405020304" pitchFamily="18" charset="0"/>
              </a:rPr>
              <a:t>H4:</a:t>
            </a:r>
            <a:br>
              <a:rPr lang="en-US" sz="2400" kern="1200" dirty="0">
                <a:solidFill>
                  <a:srgbClr val="FFFFFF"/>
                </a:solidFill>
                <a:latin typeface="Times New Roman" panose="02020603050405020304" pitchFamily="18" charset="0"/>
                <a:cs typeface="Times New Roman" panose="02020603050405020304" pitchFamily="18" charset="0"/>
              </a:rPr>
            </a:br>
            <a:r>
              <a:rPr lang="en-US" sz="2400" kern="1200" dirty="0">
                <a:solidFill>
                  <a:srgbClr val="FFFFFF"/>
                </a:solidFill>
                <a:latin typeface="Times New Roman" panose="02020603050405020304" pitchFamily="18" charset="0"/>
                <a:cs typeface="Times New Roman" panose="02020603050405020304" pitchFamily="18" charset="0"/>
              </a:rPr>
              <a:t> Market Timing is Key</a:t>
            </a:r>
            <a:br>
              <a:rPr lang="en-US" sz="2200" kern="1200" dirty="0">
                <a:solidFill>
                  <a:srgbClr val="FFFFFF"/>
                </a:solidFill>
                <a:latin typeface="Times New Roman" panose="02020603050405020304" pitchFamily="18" charset="0"/>
                <a:cs typeface="Times New Roman" panose="02020603050405020304" pitchFamily="18" charset="0"/>
              </a:rPr>
            </a:br>
            <a:br>
              <a:rPr lang="en-US" sz="2200" kern="1200" dirty="0">
                <a:solidFill>
                  <a:srgbClr val="FFFFFF"/>
                </a:solidFill>
                <a:latin typeface="Times New Roman" panose="02020603050405020304" pitchFamily="18" charset="0"/>
                <a:cs typeface="Times New Roman" panose="02020603050405020304" pitchFamily="18" charset="0"/>
              </a:rPr>
            </a:br>
            <a:br>
              <a:rPr lang="en-US" sz="2200" kern="1200" dirty="0">
                <a:solidFill>
                  <a:srgbClr val="FFFFFF"/>
                </a:solidFill>
                <a:latin typeface="Times New Roman" panose="02020603050405020304" pitchFamily="18" charset="0"/>
                <a:cs typeface="Times New Roman" panose="02020603050405020304" pitchFamily="18" charset="0"/>
              </a:rPr>
            </a:br>
            <a:r>
              <a:rPr lang="en-US" sz="2200" kern="1200" dirty="0">
                <a:solidFill>
                  <a:srgbClr val="FFFFFF"/>
                </a:solidFill>
                <a:latin typeface="Times New Roman" panose="02020603050405020304" pitchFamily="18" charset="0"/>
                <a:cs typeface="Times New Roman" panose="02020603050405020304" pitchFamily="18" charset="0"/>
              </a:rPr>
              <a:t> Buying and selling at the right time impacts ROI</a:t>
            </a:r>
            <a:br>
              <a:rPr lang="en-US" sz="2200" kern="1200" dirty="0">
                <a:solidFill>
                  <a:srgbClr val="FFFFFF"/>
                </a:solidFill>
                <a:latin typeface="Times New Roman" panose="02020603050405020304" pitchFamily="18" charset="0"/>
                <a:cs typeface="Times New Roman" panose="02020603050405020304" pitchFamily="18" charset="0"/>
              </a:rPr>
            </a:br>
            <a:endParaRPr lang="en-US" sz="2200" kern="1200" dirty="0">
              <a:solidFill>
                <a:srgbClr val="FFFFFF"/>
              </a:solidFill>
              <a:latin typeface="Times New Roman" panose="02020603050405020304" pitchFamily="18" charset="0"/>
              <a:cs typeface="Times New Roman" panose="02020603050405020304" pitchFamily="18" charset="0"/>
            </a:endParaRPr>
          </a:p>
        </p:txBody>
      </p:sp>
      <p:pic>
        <p:nvPicPr>
          <p:cNvPr id="5" name="Content Placeholder 3">
            <a:extLst>
              <a:ext uri="{FF2B5EF4-FFF2-40B4-BE49-F238E27FC236}">
                <a16:creationId xmlns:a16="http://schemas.microsoft.com/office/drawing/2014/main" id="{C81D4441-BC81-A221-5391-BAA230074207}"/>
              </a:ext>
            </a:extLst>
          </p:cNvPr>
          <p:cNvPicPr>
            <a:picLocks noGrp="1" noChangeAspect="1"/>
          </p:cNvPicPr>
          <p:nvPr>
            <p:ph idx="1"/>
          </p:nvPr>
        </p:nvPicPr>
        <p:blipFill>
          <a:blip r:embed="rId3"/>
          <a:stretch>
            <a:fillRect/>
          </a:stretch>
        </p:blipFill>
        <p:spPr>
          <a:xfrm>
            <a:off x="4319198" y="213801"/>
            <a:ext cx="6653602" cy="4204328"/>
          </a:xfrm>
          <a:prstGeom prst="rect">
            <a:avLst/>
          </a:prstGeom>
        </p:spPr>
      </p:pic>
      <p:sp>
        <p:nvSpPr>
          <p:cNvPr id="9" name="TextBox 8">
            <a:extLst>
              <a:ext uri="{FF2B5EF4-FFF2-40B4-BE49-F238E27FC236}">
                <a16:creationId xmlns:a16="http://schemas.microsoft.com/office/drawing/2014/main" id="{5D80D05D-0271-A0B8-E7AE-17BD71CB88FD}"/>
              </a:ext>
            </a:extLst>
          </p:cNvPr>
          <p:cNvSpPr txBox="1"/>
          <p:nvPr/>
        </p:nvSpPr>
        <p:spPr>
          <a:xfrm>
            <a:off x="4319198" y="4675859"/>
            <a:ext cx="8151126" cy="2031325"/>
          </a:xfrm>
          <a:prstGeom prst="rect">
            <a:avLst/>
          </a:prstGeom>
          <a:noFill/>
        </p:spPr>
        <p:txBody>
          <a:bodyPr wrap="square">
            <a:spAutoFit/>
          </a:bodyPr>
          <a:lstStyle/>
          <a:p>
            <a:r>
              <a:rPr lang="en-DE" dirty="0">
                <a:latin typeface="Times New Roman" panose="02020603050405020304" pitchFamily="18" charset="0"/>
                <a:cs typeface="Times New Roman" panose="02020603050405020304" pitchFamily="18" charset="0"/>
              </a:rPr>
              <a:t>The most house sales took place in May.</a:t>
            </a:r>
          </a:p>
          <a:p>
            <a:endParaRPr lang="en-DE" dirty="0">
              <a:latin typeface="Times New Roman" panose="02020603050405020304" pitchFamily="18" charset="0"/>
              <a:cs typeface="Times New Roman" panose="02020603050405020304" pitchFamily="18" charset="0"/>
            </a:endParaRPr>
          </a:p>
          <a:p>
            <a:r>
              <a:rPr lang="en-DE" dirty="0">
                <a:latin typeface="Times New Roman" panose="02020603050405020304" pitchFamily="18" charset="0"/>
                <a:cs typeface="Times New Roman" panose="02020603050405020304" pitchFamily="18" charset="0"/>
              </a:rPr>
              <a:t>Sales are at the lowest level in January, February and November.</a:t>
            </a:r>
          </a:p>
          <a:p>
            <a:r>
              <a:rPr lang="en-DE" b="1" dirty="0">
                <a:latin typeface="Times New Roman" panose="02020603050405020304" pitchFamily="18" charset="0"/>
                <a:cs typeface="Times New Roman" panose="02020603050405020304" pitchFamily="18" charset="0"/>
              </a:rPr>
              <a:t> Recommendation:</a:t>
            </a:r>
          </a:p>
          <a:p>
            <a:r>
              <a:rPr lang="en-DE" dirty="0">
                <a:latin typeface="Times New Roman" panose="02020603050405020304" pitchFamily="18" charset="0"/>
                <a:cs typeface="Times New Roman" panose="02020603050405020304" pitchFamily="18" charset="0"/>
              </a:rPr>
              <a:t>✅ If Charles Christensen wants to sell his house the fastest, he should list it in May.</a:t>
            </a:r>
          </a:p>
          <a:p>
            <a:r>
              <a:rPr lang="en-DE" dirty="0">
                <a:latin typeface="Times New Roman" panose="02020603050405020304" pitchFamily="18" charset="0"/>
                <a:cs typeface="Times New Roman" panose="02020603050405020304" pitchFamily="18" charset="0"/>
              </a:rPr>
              <a:t>✅ The most difficult months to sell are January, February and November, so it may make more sense to postpone the sale during the winter months.</a:t>
            </a:r>
          </a:p>
        </p:txBody>
      </p:sp>
    </p:spTree>
    <p:extLst>
      <p:ext uri="{BB962C8B-B14F-4D97-AF65-F5344CB8AC3E}">
        <p14:creationId xmlns:p14="http://schemas.microsoft.com/office/powerpoint/2010/main" val="715670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B8E4D8-B6D0-E7E7-816D-657AD06444FD}"/>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C2B78FB-C7DC-95DC-A5B2-FF22C7154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137DA218-BCE6-8CA9-C694-47B60AAA5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BF5DA29-2B79-C04C-7E03-24AA72A69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B0033C5-4C90-7D6E-910F-6D39672EA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481BE27-BC55-FF55-396C-E5AE938E9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CA9A9484-6200-884D-BB5F-EAB1BA9C6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D2EA1B31-4B58-B32C-6E5D-D9BB31E0D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4A4410-59FE-92D2-FBFD-C1E1466E4018}"/>
              </a:ext>
            </a:extLst>
          </p:cNvPr>
          <p:cNvSpPr>
            <a:spLocks noGrp="1"/>
          </p:cNvSpPr>
          <p:nvPr>
            <p:ph type="title"/>
          </p:nvPr>
        </p:nvSpPr>
        <p:spPr>
          <a:xfrm>
            <a:off x="418225" y="834382"/>
            <a:ext cx="3201366" cy="5209511"/>
          </a:xfrm>
          <a:prstGeom prst="ellipse">
            <a:avLst/>
          </a:prstGeom>
        </p:spPr>
        <p:txBody>
          <a:bodyPr vert="horz" lIns="91440" tIns="45720" rIns="91440" bIns="45720" rtlCol="0" anchor="b">
            <a:normAutofit/>
          </a:bodyPr>
          <a:lstStyle/>
          <a:p>
            <a:pPr algn="ctr"/>
            <a:br>
              <a:rPr lang="en-US" sz="2200" kern="1200" dirty="0">
                <a:solidFill>
                  <a:srgbClr val="FFFFFF"/>
                </a:solidFill>
                <a:latin typeface="Times New Roman" panose="02020603050405020304" pitchFamily="18" charset="0"/>
                <a:cs typeface="Times New Roman" panose="02020603050405020304" pitchFamily="18" charset="0"/>
              </a:rPr>
            </a:br>
            <a:endParaRPr lang="en-US" sz="2200" kern="1200" dirty="0">
              <a:solidFill>
                <a:srgbClr val="FFFFFF"/>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8700FF7-4943-968D-35B4-0AAE3F879A90}"/>
              </a:ext>
            </a:extLst>
          </p:cNvPr>
          <p:cNvSpPr txBox="1"/>
          <p:nvPr/>
        </p:nvSpPr>
        <p:spPr>
          <a:xfrm>
            <a:off x="4152621" y="453334"/>
            <a:ext cx="7621154" cy="4247317"/>
          </a:xfrm>
          <a:prstGeom prst="rect">
            <a:avLst/>
          </a:prstGeom>
          <a:noFill/>
        </p:spPr>
        <p:txBody>
          <a:bodyPr wrap="square">
            <a:spAutoFit/>
          </a:bodyPr>
          <a:lstStyle/>
          <a:p>
            <a:r>
              <a:rPr lang="en-GB" b="1" u="sng" dirty="0">
                <a:latin typeface="Times New Roman" panose="02020603050405020304" pitchFamily="18" charset="0"/>
                <a:cs typeface="Times New Roman" panose="02020603050405020304" pitchFamily="18" charset="0"/>
              </a:rPr>
              <a:t>Most Common Renovations in Seattle Homes:</a:t>
            </a:r>
          </a:p>
          <a:p>
            <a:endParaRPr lang="en-GB" dirty="0">
              <a:latin typeface="Times New Roman" panose="02020603050405020304" pitchFamily="18" charset="0"/>
              <a:cs typeface="Times New Roman" panose="02020603050405020304" pitchFamily="18" charset="0"/>
            </a:endParaRPr>
          </a:p>
          <a:p>
            <a:r>
              <a:rPr lang="en-GB" b="1" u="sng" dirty="0">
                <a:solidFill>
                  <a:srgbClr val="FF0000"/>
                </a:solidFill>
                <a:latin typeface="Times New Roman" panose="02020603050405020304" pitchFamily="18" charset="0"/>
                <a:cs typeface="Times New Roman" panose="02020603050405020304" pitchFamily="18" charset="0"/>
              </a:rPr>
              <a:t>Kitchen </a:t>
            </a:r>
            <a:r>
              <a:rPr lang="en-GB" b="1" u="sng" dirty="0" err="1">
                <a:solidFill>
                  <a:srgbClr val="FF0000"/>
                </a:solidFill>
                <a:latin typeface="Times New Roman" panose="02020603050405020304" pitchFamily="18" charset="0"/>
                <a:cs typeface="Times New Roman" panose="02020603050405020304" pitchFamily="18" charset="0"/>
              </a:rPr>
              <a:t>Remodeling</a:t>
            </a:r>
            <a:r>
              <a:rPr lang="en-GB" u="sng"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One of the most popular renovations, increasing home value and functionality. </a:t>
            </a:r>
            <a:endParaRPr lang="en-DE"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Duration:</a:t>
            </a:r>
            <a:r>
              <a:rPr lang="en-GB" dirty="0">
                <a:latin typeface="Times New Roman" panose="02020603050405020304" pitchFamily="18" charset="0"/>
                <a:cs typeface="Times New Roman" panose="02020603050405020304" pitchFamily="18" charset="0"/>
              </a:rPr>
              <a:t> 4 to 8 weeks</a:t>
            </a:r>
          </a:p>
          <a:p>
            <a:endParaRPr lang="en-GB" dirty="0">
              <a:latin typeface="Times New Roman" panose="02020603050405020304" pitchFamily="18" charset="0"/>
              <a:cs typeface="Times New Roman" panose="02020603050405020304" pitchFamily="18" charset="0"/>
            </a:endParaRPr>
          </a:p>
          <a:p>
            <a:r>
              <a:rPr lang="en-GB" b="1" u="sng" dirty="0">
                <a:solidFill>
                  <a:srgbClr val="FF0000"/>
                </a:solidFill>
                <a:latin typeface="Times New Roman" panose="02020603050405020304" pitchFamily="18" charset="0"/>
                <a:cs typeface="Times New Roman" panose="02020603050405020304" pitchFamily="18" charset="0"/>
              </a:rPr>
              <a:t>Bathroom Renovation</a:t>
            </a:r>
            <a:r>
              <a:rPr lang="en-GB" u="sng"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Enhances both aesthetics and functionality. </a:t>
            </a:r>
            <a:endParaRPr lang="en-DE"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Duration:</a:t>
            </a:r>
            <a:r>
              <a:rPr lang="en-GB" dirty="0">
                <a:latin typeface="Times New Roman" panose="02020603050405020304" pitchFamily="18" charset="0"/>
                <a:cs typeface="Times New Roman" panose="02020603050405020304" pitchFamily="18" charset="0"/>
              </a:rPr>
              <a:t> 3 to 6 weeks</a:t>
            </a:r>
          </a:p>
          <a:p>
            <a:endParaRPr lang="en-GB" dirty="0">
              <a:latin typeface="Times New Roman" panose="02020603050405020304" pitchFamily="18" charset="0"/>
              <a:cs typeface="Times New Roman" panose="02020603050405020304" pitchFamily="18" charset="0"/>
            </a:endParaRPr>
          </a:p>
          <a:p>
            <a:r>
              <a:rPr lang="en-GB" b="1" u="sng" dirty="0">
                <a:solidFill>
                  <a:srgbClr val="FF0000"/>
                </a:solidFill>
                <a:latin typeface="Times New Roman" panose="02020603050405020304" pitchFamily="18" charset="0"/>
                <a:cs typeface="Times New Roman" panose="02020603050405020304" pitchFamily="18" charset="0"/>
              </a:rPr>
              <a:t>Energy Efficiency Improvements</a:t>
            </a:r>
            <a:r>
              <a:rPr lang="en-GB" u="sng"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Includes window replacements, insulation upgrades, and installing energy-efficient appliances. </a:t>
            </a:r>
            <a:endParaRPr lang="en-DE"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Duration:</a:t>
            </a:r>
            <a:r>
              <a:rPr lang="en-GB" dirty="0">
                <a:latin typeface="Times New Roman" panose="02020603050405020304" pitchFamily="18" charset="0"/>
                <a:cs typeface="Times New Roman" panose="02020603050405020304" pitchFamily="18" charset="0"/>
              </a:rPr>
              <a:t> A few days to several weeks, depending on the project scope</a:t>
            </a:r>
          </a:p>
          <a:p>
            <a:endParaRPr lang="en-GB" dirty="0">
              <a:latin typeface="Times New Roman" panose="02020603050405020304" pitchFamily="18" charset="0"/>
              <a:cs typeface="Times New Roman" panose="02020603050405020304" pitchFamily="18" charset="0"/>
            </a:endParaRPr>
          </a:p>
          <a:p>
            <a:r>
              <a:rPr lang="en-GB" b="1" u="sng" dirty="0">
                <a:solidFill>
                  <a:srgbClr val="FF0000"/>
                </a:solidFill>
                <a:latin typeface="Times New Roman" panose="02020603050405020304" pitchFamily="18" charset="0"/>
                <a:cs typeface="Times New Roman" panose="02020603050405020304" pitchFamily="18" charset="0"/>
              </a:rPr>
              <a:t>Exterior Upgrades</a:t>
            </a:r>
            <a:r>
              <a:rPr lang="en-GB" u="sng" dirty="0">
                <a:solidFill>
                  <a:srgbClr val="FF0000"/>
                </a:solidFill>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 Improves curb appeal and structural durability. </a:t>
            </a:r>
            <a:endParaRPr lang="en-DE"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Duration:</a:t>
            </a:r>
            <a:r>
              <a:rPr lang="en-GB" dirty="0">
                <a:latin typeface="Times New Roman" panose="02020603050405020304" pitchFamily="18" charset="0"/>
                <a:cs typeface="Times New Roman" panose="02020603050405020304" pitchFamily="18" charset="0"/>
              </a:rPr>
              <a:t> 2 to 4 weeks</a:t>
            </a:r>
          </a:p>
        </p:txBody>
      </p:sp>
      <p:sp>
        <p:nvSpPr>
          <p:cNvPr id="6" name="TextBox 5">
            <a:extLst>
              <a:ext uri="{FF2B5EF4-FFF2-40B4-BE49-F238E27FC236}">
                <a16:creationId xmlns:a16="http://schemas.microsoft.com/office/drawing/2014/main" id="{460438B1-399B-4AB1-BAB4-E6F6FAAC3CC5}"/>
              </a:ext>
            </a:extLst>
          </p:cNvPr>
          <p:cNvSpPr txBox="1"/>
          <p:nvPr/>
        </p:nvSpPr>
        <p:spPr>
          <a:xfrm>
            <a:off x="4097528" y="6445764"/>
            <a:ext cx="7758007" cy="692497"/>
          </a:xfrm>
          <a:prstGeom prst="rect">
            <a:avLst/>
          </a:prstGeom>
          <a:noFill/>
        </p:spPr>
        <p:txBody>
          <a:bodyPr wrap="square">
            <a:spAutoFit/>
          </a:bodyPr>
          <a:lstStyle/>
          <a:p>
            <a:r>
              <a:rPr lang="en-DE" sz="1050" u="sng"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https://seattleagentmagazine.com/2024/02/13/exterior-renovation-trends-seattle/</a:t>
            </a:r>
            <a:endParaRPr lang="en-DE" sz="1050" u="sng" dirty="0">
              <a:latin typeface="Times New Roman" panose="02020603050405020304" pitchFamily="18" charset="0"/>
              <a:cs typeface="Times New Roman" panose="02020603050405020304" pitchFamily="18" charset="0"/>
            </a:endParaRPr>
          </a:p>
          <a:p>
            <a:r>
              <a:rPr lang="en-GB" sz="1050" u="sng" dirty="0">
                <a:latin typeface="Times New Roman" panose="02020603050405020304" pitchFamily="18" charset="0"/>
                <a:cs typeface="Times New Roman" panose="02020603050405020304" pitchFamily="18" charset="0"/>
              </a:rPr>
              <a:t>https://</a:t>
            </a:r>
            <a:r>
              <a:rPr lang="en-GB" sz="1050" u="sng" dirty="0" err="1">
                <a:latin typeface="Times New Roman" panose="02020603050405020304" pitchFamily="18" charset="0"/>
                <a:cs typeface="Times New Roman" panose="02020603050405020304" pitchFamily="18" charset="0"/>
              </a:rPr>
              <a:t>modelremodel.com</a:t>
            </a:r>
            <a:r>
              <a:rPr lang="en-GB" sz="1050" u="sng" dirty="0">
                <a:latin typeface="Times New Roman" panose="02020603050405020304" pitchFamily="18" charset="0"/>
                <a:cs typeface="Times New Roman" panose="02020603050405020304" pitchFamily="18" charset="0"/>
              </a:rPr>
              <a:t>/blog/</a:t>
            </a:r>
            <a:r>
              <a:rPr lang="en-GB" sz="1050" u="sng" dirty="0" err="1">
                <a:latin typeface="Times New Roman" panose="02020603050405020304" pitchFamily="18" charset="0"/>
                <a:cs typeface="Times New Roman" panose="02020603050405020304" pitchFamily="18" charset="0"/>
              </a:rPr>
              <a:t>seattle</a:t>
            </a:r>
            <a:r>
              <a:rPr lang="en-GB" sz="1050" u="sng" dirty="0">
                <a:latin typeface="Times New Roman" panose="02020603050405020304" pitchFamily="18" charset="0"/>
                <a:cs typeface="Times New Roman" panose="02020603050405020304" pitchFamily="18" charset="0"/>
              </a:rPr>
              <a:t>-</a:t>
            </a:r>
            <a:r>
              <a:rPr lang="en-GB" sz="1050" u="sng" dirty="0" err="1">
                <a:latin typeface="Times New Roman" panose="02020603050405020304" pitchFamily="18" charset="0"/>
                <a:cs typeface="Times New Roman" panose="02020603050405020304" pitchFamily="18" charset="0"/>
              </a:rPr>
              <a:t>remodeling</a:t>
            </a:r>
            <a:r>
              <a:rPr lang="en-GB" sz="1050" u="sng" dirty="0">
                <a:latin typeface="Times New Roman" panose="02020603050405020304" pitchFamily="18" charset="0"/>
                <a:cs typeface="Times New Roman" panose="02020603050405020304" pitchFamily="18" charset="0"/>
              </a:rPr>
              <a:t>-costs/</a:t>
            </a:r>
            <a:endParaRPr lang="en-DE" sz="1050" u="sng" dirty="0">
              <a:latin typeface="Times New Roman" panose="02020603050405020304" pitchFamily="18" charset="0"/>
              <a:cs typeface="Times New Roman" panose="02020603050405020304" pitchFamily="18" charset="0"/>
            </a:endParaRPr>
          </a:p>
          <a:p>
            <a:endParaRPr lang="en-DE" dirty="0"/>
          </a:p>
        </p:txBody>
      </p:sp>
      <p:sp>
        <p:nvSpPr>
          <p:cNvPr id="11" name="Title 1">
            <a:extLst>
              <a:ext uri="{FF2B5EF4-FFF2-40B4-BE49-F238E27FC236}">
                <a16:creationId xmlns:a16="http://schemas.microsoft.com/office/drawing/2014/main" id="{016FD2F2-17F2-1EE3-B50B-5AADA8689BDD}"/>
              </a:ext>
            </a:extLst>
          </p:cNvPr>
          <p:cNvSpPr txBox="1">
            <a:spLocks/>
          </p:cNvSpPr>
          <p:nvPr/>
        </p:nvSpPr>
        <p:spPr>
          <a:xfrm>
            <a:off x="570625" y="986782"/>
            <a:ext cx="3201366" cy="5209511"/>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a:solidFill>
                  <a:srgbClr val="FFFFFF"/>
                </a:solidFill>
                <a:latin typeface="Times New Roman" panose="02020603050405020304" pitchFamily="18" charset="0"/>
                <a:cs typeface="Times New Roman" panose="02020603050405020304" pitchFamily="18" charset="0"/>
              </a:rPr>
              <a:t>H4:</a:t>
            </a:r>
            <a:br>
              <a:rPr lang="en-US" sz="2400" dirty="0">
                <a:solidFill>
                  <a:srgbClr val="FFFFFF"/>
                </a:solidFill>
                <a:latin typeface="Times New Roman" panose="02020603050405020304" pitchFamily="18" charset="0"/>
                <a:cs typeface="Times New Roman" panose="02020603050405020304" pitchFamily="18" charset="0"/>
              </a:rPr>
            </a:br>
            <a:r>
              <a:rPr lang="en-US" sz="2400" dirty="0">
                <a:solidFill>
                  <a:srgbClr val="FFFFFF"/>
                </a:solidFill>
                <a:latin typeface="Times New Roman" panose="02020603050405020304" pitchFamily="18" charset="0"/>
                <a:cs typeface="Times New Roman" panose="02020603050405020304" pitchFamily="18" charset="0"/>
              </a:rPr>
              <a:t> Market Timing is Key</a:t>
            </a:r>
            <a:br>
              <a:rPr lang="en-US" sz="2200" dirty="0">
                <a:solidFill>
                  <a:srgbClr val="FFFFFF"/>
                </a:solidFill>
                <a:latin typeface="Times New Roman" panose="02020603050405020304" pitchFamily="18" charset="0"/>
                <a:cs typeface="Times New Roman" panose="02020603050405020304" pitchFamily="18" charset="0"/>
              </a:rPr>
            </a:br>
            <a:br>
              <a:rPr lang="en-US" sz="2200" dirty="0">
                <a:solidFill>
                  <a:srgbClr val="FFFFFF"/>
                </a:solidFill>
                <a:latin typeface="Times New Roman" panose="02020603050405020304" pitchFamily="18" charset="0"/>
                <a:cs typeface="Times New Roman" panose="02020603050405020304" pitchFamily="18" charset="0"/>
              </a:rPr>
            </a:br>
            <a:br>
              <a:rPr lang="en-US" sz="2200" dirty="0">
                <a:solidFill>
                  <a:srgbClr val="FFFFFF"/>
                </a:solidFill>
                <a:latin typeface="Times New Roman" panose="02020603050405020304" pitchFamily="18" charset="0"/>
                <a:cs typeface="Times New Roman" panose="02020603050405020304" pitchFamily="18" charset="0"/>
              </a:rPr>
            </a:br>
            <a:r>
              <a:rPr lang="en-US" sz="2200" dirty="0">
                <a:solidFill>
                  <a:srgbClr val="FFFFFF"/>
                </a:solidFill>
                <a:latin typeface="Times New Roman" panose="02020603050405020304" pitchFamily="18" charset="0"/>
                <a:cs typeface="Times New Roman" panose="02020603050405020304" pitchFamily="18" charset="0"/>
              </a:rPr>
              <a:t> Buying and selling at the right time impacts ROI</a:t>
            </a:r>
            <a:br>
              <a:rPr lang="en-US" sz="2200" dirty="0">
                <a:solidFill>
                  <a:srgbClr val="FFFFFF"/>
                </a:solidFill>
                <a:latin typeface="Times New Roman" panose="02020603050405020304" pitchFamily="18" charset="0"/>
                <a:cs typeface="Times New Roman" panose="02020603050405020304" pitchFamily="18" charset="0"/>
              </a:rPr>
            </a:br>
            <a:endParaRPr lang="en-US" sz="2200" dirty="0">
              <a:solidFill>
                <a:srgbClr val="FFFFFF"/>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F20C7AA-CE48-00B6-1302-7B3B940E0330}"/>
              </a:ext>
            </a:extLst>
          </p:cNvPr>
          <p:cNvSpPr txBox="1"/>
          <p:nvPr/>
        </p:nvSpPr>
        <p:spPr>
          <a:xfrm>
            <a:off x="4097529" y="4760687"/>
            <a:ext cx="7758006" cy="1754326"/>
          </a:xfrm>
          <a:prstGeom prst="rect">
            <a:avLst/>
          </a:prstGeom>
          <a:noFill/>
        </p:spPr>
        <p:txBody>
          <a:bodyPr wrap="square">
            <a:spAutoFit/>
          </a:bodyPr>
          <a:lstStyle/>
          <a:p>
            <a:r>
              <a:rPr lang="en-DE"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Recommendation:</a:t>
            </a:r>
          </a:p>
          <a:p>
            <a:r>
              <a:rPr lang="en-GB" dirty="0">
                <a:latin typeface="Times New Roman" panose="02020603050405020304" pitchFamily="18" charset="0"/>
                <a:cs typeface="Times New Roman" panose="02020603050405020304" pitchFamily="18" charset="0"/>
              </a:rPr>
              <a:t>✅ If Charles wants to renovate, he should start immediately to ensure the work is completed by May, allowing him to sell at peak season.</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If the renovation takes too long, he may miss the best selling period, which could result in a slower sale or lower offers.</a:t>
            </a:r>
            <a:endParaRPr lang="en-D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34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7F7589-5E53-863D-73D1-B2B24050E3CC}"/>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E63E5BB-3CB8-96C7-F359-BAA113804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674A4A56-0833-B534-3E47-38FBCE5D2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80870B3-2CDF-10BF-0B73-9C82A0A141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E517630-6D78-7A2C-6893-89A6D0E29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4072FF3-5EFB-F651-7EE7-0789A76CF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263CEB9-02D1-792E-BE3D-4E30510E3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CD94F6CC-46E0-3F71-D607-E27240A39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6F932FF-CCE8-8F99-7F26-E0A2CCBF6117}"/>
              </a:ext>
            </a:extLst>
          </p:cNvPr>
          <p:cNvSpPr txBox="1"/>
          <p:nvPr/>
        </p:nvSpPr>
        <p:spPr>
          <a:xfrm>
            <a:off x="4652158" y="192169"/>
            <a:ext cx="6169230" cy="6463308"/>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Final Recommendation for Charles Christensen</a:t>
            </a:r>
          </a:p>
          <a:p>
            <a:endParaRPr lang="en-GB" b="1"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DE"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If the property is in a premium </a:t>
            </a:r>
            <a:r>
              <a:rPr lang="en-GB" b="1" dirty="0" err="1">
                <a:latin typeface="Times New Roman" panose="02020603050405020304" pitchFamily="18" charset="0"/>
                <a:cs typeface="Times New Roman" panose="02020603050405020304" pitchFamily="18" charset="0"/>
              </a:rPr>
              <a:t>neighborhood</a:t>
            </a:r>
            <a:r>
              <a:rPr lang="en-GB" b="1" dirty="0">
                <a:latin typeface="Times New Roman" panose="02020603050405020304" pitchFamily="18" charset="0"/>
                <a:cs typeface="Times New Roman" panose="02020603050405020304" pitchFamily="18" charset="0"/>
              </a:rPr>
              <a:t>, full renovation is worth it</a:t>
            </a:r>
            <a:r>
              <a:rPr lang="en-GB" dirty="0">
                <a:latin typeface="Times New Roman" panose="02020603050405020304" pitchFamily="18" charset="0"/>
                <a:cs typeface="Times New Roman" panose="02020603050405020304" pitchFamily="18" charset="0"/>
              </a:rPr>
              <a:t>—selling in </a:t>
            </a:r>
            <a:r>
              <a:rPr lang="en-GB" b="1" dirty="0">
                <a:latin typeface="Times New Roman" panose="02020603050405020304" pitchFamily="18" charset="0"/>
                <a:cs typeface="Times New Roman" panose="02020603050405020304" pitchFamily="18" charset="0"/>
              </a:rPr>
              <a:t>May-June</a:t>
            </a:r>
            <a:r>
              <a:rPr lang="en-GB" dirty="0">
                <a:latin typeface="Times New Roman" panose="02020603050405020304" pitchFamily="18" charset="0"/>
                <a:cs typeface="Times New Roman" panose="02020603050405020304" pitchFamily="18" charset="0"/>
              </a:rPr>
              <a:t> maximizes returns.</a:t>
            </a:r>
          </a:p>
          <a:p>
            <a:br>
              <a:rPr lang="en-GB" dirty="0">
                <a:latin typeface="Times New Roman" panose="02020603050405020304" pitchFamily="18" charset="0"/>
                <a:cs typeface="Times New Roman" panose="02020603050405020304" pitchFamily="18" charset="0"/>
              </a:rPr>
            </a:br>
            <a:r>
              <a:rPr lang="en-DE"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For mid-range </a:t>
            </a:r>
            <a:r>
              <a:rPr lang="en-GB" b="1" dirty="0" err="1">
                <a:latin typeface="Times New Roman" panose="02020603050405020304" pitchFamily="18" charset="0"/>
                <a:cs typeface="Times New Roman" panose="02020603050405020304" pitchFamily="18" charset="0"/>
              </a:rPr>
              <a:t>neighborhoods</a:t>
            </a:r>
            <a:r>
              <a:rPr lang="en-GB" b="1" dirty="0">
                <a:latin typeface="Times New Roman" panose="02020603050405020304" pitchFamily="18" charset="0"/>
                <a:cs typeface="Times New Roman" panose="02020603050405020304" pitchFamily="18" charset="0"/>
              </a:rPr>
              <a:t>, minor upgrades (e.g., fresh paint, staging) are effective</a:t>
            </a:r>
            <a:r>
              <a:rPr lang="en-GB" dirty="0">
                <a:latin typeface="Times New Roman" panose="02020603050405020304" pitchFamily="18" charset="0"/>
                <a:cs typeface="Times New Roman" panose="02020603050405020304" pitchFamily="18" charset="0"/>
              </a:rPr>
              <a:t>, but full renovations may not justify the cost. Selling in </a:t>
            </a:r>
            <a:r>
              <a:rPr lang="en-GB" b="1" dirty="0">
                <a:latin typeface="Times New Roman" panose="02020603050405020304" pitchFamily="18" charset="0"/>
                <a:cs typeface="Times New Roman" panose="02020603050405020304" pitchFamily="18" charset="0"/>
              </a:rPr>
              <a:t>April-May</a:t>
            </a:r>
            <a:r>
              <a:rPr lang="en-GB" dirty="0">
                <a:latin typeface="Times New Roman" panose="02020603050405020304" pitchFamily="18" charset="0"/>
                <a:cs typeface="Times New Roman" panose="02020603050405020304" pitchFamily="18" charset="0"/>
              </a:rPr>
              <a:t> is the best option.</a:t>
            </a:r>
          </a:p>
          <a:p>
            <a:br>
              <a:rPr lang="en-GB" dirty="0">
                <a:latin typeface="Times New Roman" panose="02020603050405020304" pitchFamily="18" charset="0"/>
                <a:cs typeface="Times New Roman" panose="02020603050405020304" pitchFamily="18" charset="0"/>
              </a:rPr>
            </a:br>
            <a:r>
              <a:rPr lang="en-DE"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In budget-friendly areas, renovations have minimal impact on resale value</a:t>
            </a:r>
            <a:r>
              <a:rPr lang="en-GB" dirty="0">
                <a:latin typeface="Times New Roman" panose="02020603050405020304" pitchFamily="18" charset="0"/>
                <a:cs typeface="Times New Roman" panose="02020603050405020304" pitchFamily="18" charset="0"/>
              </a:rPr>
              <a:t>—selling </a:t>
            </a:r>
            <a:r>
              <a:rPr lang="en-GB" b="1" dirty="0">
                <a:latin typeface="Times New Roman" panose="02020603050405020304" pitchFamily="18" charset="0"/>
                <a:cs typeface="Times New Roman" panose="02020603050405020304" pitchFamily="18" charset="0"/>
              </a:rPr>
              <a:t>as-is in early spring</a:t>
            </a:r>
            <a:r>
              <a:rPr lang="en-GB" dirty="0">
                <a:latin typeface="Times New Roman" panose="02020603050405020304" pitchFamily="18" charset="0"/>
                <a:cs typeface="Times New Roman" panose="02020603050405020304" pitchFamily="18" charset="0"/>
              </a:rPr>
              <a:t> is the most practical strategy.</a:t>
            </a:r>
          </a:p>
          <a:p>
            <a:br>
              <a:rPr lang="en-GB" dirty="0">
                <a:latin typeface="Times New Roman" panose="02020603050405020304" pitchFamily="18" charset="0"/>
                <a:cs typeface="Times New Roman" panose="02020603050405020304" pitchFamily="18" charset="0"/>
              </a:rPr>
            </a:br>
            <a:r>
              <a:rPr lang="en-DE"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Market timing matters</a:t>
            </a:r>
            <a:r>
              <a:rPr lang="en-GB" dirty="0">
                <a:latin typeface="Times New Roman" panose="02020603050405020304" pitchFamily="18" charset="0"/>
                <a:cs typeface="Times New Roman" panose="02020603050405020304" pitchFamily="18" charset="0"/>
              </a:rPr>
              <a:t>—May sees the highest sales, while winter months (November-January) have the lowest demand.</a:t>
            </a:r>
          </a:p>
          <a:p>
            <a:br>
              <a:rPr lang="en-GB" dirty="0">
                <a:latin typeface="Times New Roman" panose="02020603050405020304" pitchFamily="18" charset="0"/>
                <a:cs typeface="Times New Roman" panose="02020603050405020304" pitchFamily="18" charset="0"/>
              </a:rPr>
            </a:br>
            <a:r>
              <a:rPr lang="en-DE"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If renovation costs stay below ~$142,000, it's a worthwhile investment</a:t>
            </a:r>
            <a:r>
              <a:rPr lang="en-GB" dirty="0">
                <a:latin typeface="Times New Roman" panose="02020603050405020304" pitchFamily="18" charset="0"/>
                <a:cs typeface="Times New Roman" panose="02020603050405020304" pitchFamily="18" charset="0"/>
              </a:rPr>
              <a:t>, especially in high-value </a:t>
            </a:r>
            <a:r>
              <a:rPr lang="en-GB" dirty="0" err="1">
                <a:latin typeface="Times New Roman" panose="02020603050405020304" pitchFamily="18" charset="0"/>
                <a:cs typeface="Times New Roman" panose="02020603050405020304" pitchFamily="18" charset="0"/>
              </a:rPr>
              <a:t>neighborhoods</a:t>
            </a:r>
            <a:r>
              <a:rPr lang="en-GB" dirty="0">
                <a:latin typeface="Times New Roman" panose="02020603050405020304" pitchFamily="18" charset="0"/>
                <a:cs typeface="Times New Roman" panose="02020603050405020304" pitchFamily="18" charset="0"/>
              </a:rPr>
              <a:t>.</a:t>
            </a:r>
          </a:p>
          <a:p>
            <a:br>
              <a:rPr lang="en-GB" dirty="0">
                <a:latin typeface="Times New Roman" panose="02020603050405020304" pitchFamily="18" charset="0"/>
                <a:cs typeface="Times New Roman" panose="02020603050405020304" pitchFamily="18" charset="0"/>
              </a:rPr>
            </a:br>
            <a:r>
              <a:rPr lang="en-DE"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Further analysis of the property's specific location will refine the best strategy.</a:t>
            </a:r>
            <a:endParaRPr lang="en-GB"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DEED2B59-78FD-E0E0-2B90-E73C60FACED9}"/>
              </a:ext>
            </a:extLst>
          </p:cNvPr>
          <p:cNvSpPr txBox="1">
            <a:spLocks/>
          </p:cNvSpPr>
          <p:nvPr/>
        </p:nvSpPr>
        <p:spPr>
          <a:xfrm>
            <a:off x="418225" y="2603241"/>
            <a:ext cx="3201366" cy="1671794"/>
          </a:xfrm>
          <a:prstGeom prst="ellipse">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solidFill>
                  <a:srgbClr val="FFFFFF"/>
                </a:solidFill>
                <a:latin typeface="Times New Roman" panose="02020603050405020304" pitchFamily="18" charset="0"/>
                <a:cs typeface="Times New Roman" panose="02020603050405020304" pitchFamily="18" charset="0"/>
              </a:rPr>
              <a:t>Conclusion</a:t>
            </a:r>
            <a:br>
              <a:rPr lang="en-US" sz="2200" dirty="0">
                <a:solidFill>
                  <a:srgbClr val="FFFFFF"/>
                </a:solidFill>
                <a:latin typeface="Times New Roman" panose="02020603050405020304" pitchFamily="18" charset="0"/>
                <a:cs typeface="Times New Roman" panose="02020603050405020304" pitchFamily="18" charset="0"/>
              </a:rPr>
            </a:br>
            <a:endParaRPr lang="en-US" sz="22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84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4" name="Rectangle 1043">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27B19C-15C3-F212-A38B-66B259403D34}"/>
              </a:ext>
            </a:extLst>
          </p:cNvPr>
          <p:cNvSpPr>
            <a:spLocks noGrp="1"/>
          </p:cNvSpPr>
          <p:nvPr>
            <p:ph type="title"/>
          </p:nvPr>
        </p:nvSpPr>
        <p:spPr>
          <a:xfrm>
            <a:off x="80467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 for Your Attention!</a:t>
            </a:r>
          </a:p>
        </p:txBody>
      </p:sp>
      <p:grpSp>
        <p:nvGrpSpPr>
          <p:cNvPr id="1048" name="Group 1047">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049" name="Freeform: Shape 1048">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Freeform: Shape 1049">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Freeform: Shape 1050">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Freeform: Shape 1051">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41" name="Graphic 1040" descr="Smiling Face with No Fill">
            <a:extLst>
              <a:ext uri="{FF2B5EF4-FFF2-40B4-BE49-F238E27FC236}">
                <a16:creationId xmlns:a16="http://schemas.microsoft.com/office/drawing/2014/main" id="{8504D562-B129-C1C1-B63A-5B78421702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2521149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33466B-145C-15D6-06EA-46BA8F896616}"/>
            </a:ext>
          </a:extLst>
        </p:cNvPr>
        <p:cNvGrpSpPr/>
        <p:nvPr/>
      </p:nvGrpSpPr>
      <p:grpSpPr>
        <a:xfrm>
          <a:off x="0" y="0"/>
          <a:ext cx="0" cy="0"/>
          <a:chOff x="0" y="0"/>
          <a:chExt cx="0" cy="0"/>
        </a:xfrm>
      </p:grpSpPr>
      <p:sp useBgFill="1">
        <p:nvSpPr>
          <p:cNvPr id="1079" name="Rectangle 1078">
            <a:extLst>
              <a:ext uri="{FF2B5EF4-FFF2-40B4-BE49-F238E27FC236}">
                <a16:creationId xmlns:a16="http://schemas.microsoft.com/office/drawing/2014/main" id="{5BF4DF2C-F028-4921-9C23-41303F650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0" name="Rectangle 1079">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0A32418E-AEFF-CED0-F29D-E4DF1B188712}"/>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8000" kern="1200">
                <a:solidFill>
                  <a:srgbClr val="FFFFFF"/>
                </a:solidFill>
                <a:latin typeface="+mj-lt"/>
                <a:ea typeface="+mj-ea"/>
                <a:cs typeface="+mj-cs"/>
              </a:rPr>
              <a:t>Thank You for Your Attention!</a:t>
            </a:r>
          </a:p>
        </p:txBody>
      </p:sp>
      <p:cxnSp>
        <p:nvCxnSpPr>
          <p:cNvPr id="1081" name="Straight Connector 108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pic>
        <p:nvPicPr>
          <p:cNvPr id="1026" name="Picture 2" descr="20793271997">
            <a:extLst>
              <a:ext uri="{FF2B5EF4-FFF2-40B4-BE49-F238E27FC236}">
                <a16:creationId xmlns:a16="http://schemas.microsoft.com/office/drawing/2014/main" id="{9941CD78-FC3A-7A55-46D3-53EBC865AA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6925" y="1840159"/>
            <a:ext cx="5664133" cy="4235927"/>
          </a:xfrm>
          <a:prstGeom prst="rect">
            <a:avLst/>
          </a:prstGeom>
          <a:noFill/>
          <a:extLst>
            <a:ext uri="{909E8E84-426E-40DD-AFC4-6F175D3DCCD1}">
              <a14:hiddenFill xmlns:a14="http://schemas.microsoft.com/office/drawing/2010/main">
                <a:solidFill>
                  <a:srgbClr val="FFFFFF"/>
                </a:solidFill>
              </a14:hiddenFill>
            </a:ext>
          </a:extLst>
        </p:spPr>
      </p:pic>
      <p:grpSp>
        <p:nvGrpSpPr>
          <p:cNvPr id="1082" name="Group 1081">
            <a:extLst>
              <a:ext uri="{FF2B5EF4-FFF2-40B4-BE49-F238E27FC236}">
                <a16:creationId xmlns:a16="http://schemas.microsoft.com/office/drawing/2014/main" id="{892B7B61-D701-474B-AE8F-EA238B550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12034" y="1267063"/>
            <a:ext cx="368480" cy="519967"/>
            <a:chOff x="11512034" y="1267063"/>
            <a:chExt cx="368480" cy="519967"/>
          </a:xfrm>
          <a:solidFill>
            <a:srgbClr val="FFFFFF"/>
          </a:solidFill>
        </p:grpSpPr>
        <p:sp>
          <p:nvSpPr>
            <p:cNvPr id="1083"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072"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spTree>
    <p:extLst>
      <p:ext uri="{BB962C8B-B14F-4D97-AF65-F5344CB8AC3E}">
        <p14:creationId xmlns:p14="http://schemas.microsoft.com/office/powerpoint/2010/main" val="1676699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85534D-D2DB-583D-C176-199080F0E20F}"/>
              </a:ext>
            </a:extLst>
          </p:cNvPr>
          <p:cNvSpPr>
            <a:spLocks noGrp="1"/>
          </p:cNvSpPr>
          <p:nvPr>
            <p:ph type="title"/>
          </p:nvPr>
        </p:nvSpPr>
        <p:spPr>
          <a:xfrm>
            <a:off x="235833" y="986690"/>
            <a:ext cx="7572242" cy="1454051"/>
          </a:xfrm>
        </p:spPr>
        <p:txBody>
          <a:bodyPr vert="horz" lIns="91440" tIns="45720" rIns="91440" bIns="45720" rtlCol="0" anchor="ctr">
            <a:normAutofit/>
          </a:bodyPr>
          <a:lstStyle/>
          <a:p>
            <a:r>
              <a:rPr lang="en-US" sz="3600" b="1" u="sng" kern="1200" dirty="0">
                <a:solidFill>
                  <a:schemeClr val="tx2">
                    <a:lumMod val="75000"/>
                    <a:lumOff val="25000"/>
                  </a:schemeClr>
                </a:solidFill>
                <a:latin typeface="+mj-lt"/>
                <a:ea typeface="+mj-ea"/>
                <a:cs typeface="+mj-cs"/>
              </a:rPr>
              <a:t>Client</a:t>
            </a:r>
            <a:r>
              <a:rPr lang="en-US" sz="3600" b="1" kern="1200" dirty="0">
                <a:solidFill>
                  <a:schemeClr val="tx2">
                    <a:lumMod val="75000"/>
                    <a:lumOff val="25000"/>
                  </a:schemeClr>
                </a:solidFill>
                <a:latin typeface="+mj-lt"/>
                <a:ea typeface="+mj-ea"/>
                <a:cs typeface="+mj-cs"/>
              </a:rPr>
              <a:t> : </a:t>
            </a:r>
            <a:r>
              <a:rPr lang="en-US" sz="3600" b="1" i="0" kern="1200" dirty="0">
                <a:solidFill>
                  <a:schemeClr val="tx2">
                    <a:lumMod val="75000"/>
                    <a:lumOff val="25000"/>
                  </a:schemeClr>
                </a:solidFill>
                <a:effectLst/>
                <a:latin typeface="+mj-lt"/>
                <a:ea typeface="+mj-ea"/>
                <a:cs typeface="+mj-cs"/>
              </a:rPr>
              <a:t>Charles Christensen (Seller)</a:t>
            </a:r>
            <a:endParaRPr lang="en-US" sz="3600" b="1" kern="1200" dirty="0">
              <a:solidFill>
                <a:schemeClr val="tx2">
                  <a:lumMod val="75000"/>
                  <a:lumOff val="25000"/>
                </a:schemeClr>
              </a:solidFill>
              <a:latin typeface="+mj-lt"/>
              <a:ea typeface="+mj-ea"/>
              <a:cs typeface="+mj-cs"/>
            </a:endParaRPr>
          </a:p>
        </p:txBody>
      </p:sp>
      <p:sp>
        <p:nvSpPr>
          <p:cNvPr id="55" name="TextBox 54">
            <a:extLst>
              <a:ext uri="{FF2B5EF4-FFF2-40B4-BE49-F238E27FC236}">
                <a16:creationId xmlns:a16="http://schemas.microsoft.com/office/drawing/2014/main" id="{9456377E-AC69-BC93-5EBD-CD2F1C73FEB9}"/>
              </a:ext>
            </a:extLst>
          </p:cNvPr>
          <p:cNvSpPr txBox="1"/>
          <p:nvPr/>
        </p:nvSpPr>
        <p:spPr>
          <a:xfrm>
            <a:off x="341376" y="2421683"/>
            <a:ext cx="6727504" cy="4789437"/>
          </a:xfrm>
          <a:prstGeom prst="rect">
            <a:avLst/>
          </a:prstGeom>
        </p:spPr>
        <p:txBody>
          <a:bodyPr vert="horz" lIns="91440" tIns="45720" rIns="91440" bIns="45720" rtlCol="0" anchor="t">
            <a:normAutofit/>
          </a:bodyPr>
          <a:lstStyle/>
          <a:p>
            <a:pPr>
              <a:lnSpc>
                <a:spcPct val="90000"/>
              </a:lnSpc>
              <a:spcAft>
                <a:spcPts val="600"/>
              </a:spcAft>
            </a:pPr>
            <a:r>
              <a:rPr lang="en-US" sz="2000" dirty="0">
                <a:solidFill>
                  <a:schemeClr val="tx2"/>
                </a:solidFill>
                <a:latin typeface="Times New Roman" panose="02020603050405020304" pitchFamily="18" charset="0"/>
                <a:cs typeface="Times New Roman" panose="02020603050405020304" pitchFamily="18" charset="0"/>
              </a:rPr>
              <a:t>Charles Christensen is a property seller looking for maximum ROI.</a:t>
            </a:r>
          </a:p>
          <a:p>
            <a:pPr indent="-228600">
              <a:lnSpc>
                <a:spcPct val="90000"/>
              </a:lnSpc>
              <a:spcAft>
                <a:spcPts val="600"/>
              </a:spcAft>
              <a:buFont typeface="Arial" panose="020B0604020202020204" pitchFamily="34" charset="0"/>
              <a:buChar char="•"/>
            </a:pPr>
            <a:endParaRPr lang="en-US" sz="2000" dirty="0">
              <a:solidFill>
                <a:schemeClr val="tx2"/>
              </a:solidFill>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sz="2000" dirty="0">
              <a:solidFill>
                <a:schemeClr val="tx2"/>
              </a:solidFill>
              <a:latin typeface="Times New Roman" panose="02020603050405020304" pitchFamily="18" charset="0"/>
              <a:cs typeface="Times New Roman" panose="02020603050405020304" pitchFamily="18" charset="0"/>
            </a:endParaRPr>
          </a:p>
          <a:p>
            <a:pPr>
              <a:lnSpc>
                <a:spcPct val="90000"/>
              </a:lnSpc>
              <a:spcAft>
                <a:spcPts val="600"/>
              </a:spcAft>
            </a:pPr>
            <a:r>
              <a:rPr lang="en-US" sz="2000" dirty="0">
                <a:solidFill>
                  <a:schemeClr val="tx2"/>
                </a:solidFill>
                <a:latin typeface="Times New Roman" panose="02020603050405020304" pitchFamily="18" charset="0"/>
                <a:cs typeface="Times New Roman" panose="02020603050405020304" pitchFamily="18" charset="0"/>
              </a:rPr>
              <a:t>Key factors affecting property sales:</a:t>
            </a:r>
          </a:p>
          <a:p>
            <a:pPr indent="-228600">
              <a:lnSpc>
                <a:spcPct val="90000"/>
              </a:lnSpc>
              <a:spcAft>
                <a:spcPts val="600"/>
              </a:spcAft>
              <a:buFont typeface="Arial" panose="020B0604020202020204" pitchFamily="34" charset="0"/>
              <a:buChar char="•"/>
            </a:pPr>
            <a:endParaRPr lang="en-US" sz="2000" dirty="0">
              <a:solidFill>
                <a:schemeClr val="tx2"/>
              </a:solidFill>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2000" dirty="0">
                <a:solidFill>
                  <a:schemeClr val="tx2"/>
                </a:solidFill>
                <a:latin typeface="Times New Roman" panose="02020603050405020304" pitchFamily="18" charset="0"/>
                <a:cs typeface="Times New Roman" panose="02020603050405020304" pitchFamily="18" charset="0"/>
              </a:rPr>
              <a:t>Location &amp; Neighborhood Trends</a:t>
            </a:r>
          </a:p>
          <a:p>
            <a:pPr indent="-228600">
              <a:lnSpc>
                <a:spcPct val="90000"/>
              </a:lnSpc>
              <a:spcAft>
                <a:spcPts val="600"/>
              </a:spcAft>
              <a:buFont typeface="Arial" panose="020B0604020202020204" pitchFamily="34" charset="0"/>
              <a:buChar char="•"/>
            </a:pPr>
            <a:r>
              <a:rPr lang="en-US" sz="2000" dirty="0">
                <a:solidFill>
                  <a:schemeClr val="tx2"/>
                </a:solidFill>
                <a:latin typeface="Times New Roman" panose="02020603050405020304" pitchFamily="18" charset="0"/>
                <a:cs typeface="Times New Roman" panose="02020603050405020304" pitchFamily="18" charset="0"/>
              </a:rPr>
              <a:t>Impact of Renovation on Pricing</a:t>
            </a:r>
          </a:p>
          <a:p>
            <a:pPr indent="-228600">
              <a:lnSpc>
                <a:spcPct val="90000"/>
              </a:lnSpc>
              <a:spcAft>
                <a:spcPts val="600"/>
              </a:spcAft>
              <a:buFont typeface="Arial" panose="020B0604020202020204" pitchFamily="34" charset="0"/>
              <a:buChar char="•"/>
            </a:pPr>
            <a:r>
              <a:rPr lang="en-US" sz="2000" dirty="0">
                <a:solidFill>
                  <a:schemeClr val="tx2"/>
                </a:solidFill>
                <a:latin typeface="Times New Roman" panose="02020603050405020304" pitchFamily="18" charset="0"/>
                <a:cs typeface="Times New Roman" panose="02020603050405020304" pitchFamily="18" charset="0"/>
              </a:rPr>
              <a:t>Timing of Sales &amp; Market Seasonality</a:t>
            </a:r>
          </a:p>
          <a:p>
            <a:pPr indent="-228600">
              <a:lnSpc>
                <a:spcPct val="90000"/>
              </a:lnSpc>
              <a:spcAft>
                <a:spcPts val="600"/>
              </a:spcAft>
              <a:buFont typeface="Arial" panose="020B0604020202020204" pitchFamily="34" charset="0"/>
              <a:buChar char="•"/>
            </a:pPr>
            <a:endParaRPr lang="en-US" sz="2000" dirty="0">
              <a:solidFill>
                <a:schemeClr val="tx2"/>
              </a:solidFill>
              <a:latin typeface="Times New Roman" panose="02020603050405020304" pitchFamily="18" charset="0"/>
              <a:cs typeface="Times New Roman" panose="02020603050405020304" pitchFamily="18" charset="0"/>
            </a:endParaRPr>
          </a:p>
          <a:p>
            <a:pPr>
              <a:lnSpc>
                <a:spcPct val="90000"/>
              </a:lnSpc>
              <a:spcAft>
                <a:spcPts val="600"/>
              </a:spcAft>
            </a:pPr>
            <a:endParaRPr lang="en-US" sz="2000" dirty="0">
              <a:solidFill>
                <a:schemeClr val="tx2"/>
              </a:solidFill>
              <a:latin typeface="Times New Roman" panose="02020603050405020304" pitchFamily="18" charset="0"/>
              <a:cs typeface="Times New Roman" panose="02020603050405020304" pitchFamily="18" charset="0"/>
            </a:endParaRPr>
          </a:p>
          <a:p>
            <a:pPr>
              <a:lnSpc>
                <a:spcPct val="90000"/>
              </a:lnSpc>
              <a:spcAft>
                <a:spcPts val="600"/>
              </a:spcAft>
            </a:pPr>
            <a:r>
              <a:rPr lang="en-US" sz="2000" dirty="0">
                <a:solidFill>
                  <a:schemeClr val="tx2"/>
                </a:solidFill>
                <a:latin typeface="Times New Roman" panose="02020603050405020304" pitchFamily="18" charset="0"/>
                <a:cs typeface="Times New Roman" panose="02020603050405020304" pitchFamily="18" charset="0"/>
              </a:rPr>
              <a:t> Data-driven decisions will optimize selling strategy.</a:t>
            </a:r>
          </a:p>
        </p:txBody>
      </p:sp>
      <p:grpSp>
        <p:nvGrpSpPr>
          <p:cNvPr id="64" name="Group 6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65" name="Freeform: Shape 6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Shape 6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Shape 6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Graphic 10" descr="Office Worker">
            <a:extLst>
              <a:ext uri="{FF2B5EF4-FFF2-40B4-BE49-F238E27FC236}">
                <a16:creationId xmlns:a16="http://schemas.microsoft.com/office/drawing/2014/main" id="{E29025B8-3D15-9A3B-8E3A-B22F13D124C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08392" y="1819656"/>
            <a:ext cx="4142232" cy="4142232"/>
          </a:xfrm>
          <a:prstGeom prst="rect">
            <a:avLst/>
          </a:prstGeom>
        </p:spPr>
      </p:pic>
      <p:sp>
        <p:nvSpPr>
          <p:cNvPr id="17" name="Title 1">
            <a:extLst>
              <a:ext uri="{FF2B5EF4-FFF2-40B4-BE49-F238E27FC236}">
                <a16:creationId xmlns:a16="http://schemas.microsoft.com/office/drawing/2014/main" id="{32B3831B-D21E-8A69-686B-771BFBB133C6}"/>
              </a:ext>
            </a:extLst>
          </p:cNvPr>
          <p:cNvSpPr txBox="1">
            <a:spLocks/>
          </p:cNvSpPr>
          <p:nvPr/>
        </p:nvSpPr>
        <p:spPr>
          <a:xfrm>
            <a:off x="147314" y="-294692"/>
            <a:ext cx="8229600" cy="1143000"/>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dirty="0"/>
              <a:t>Introduction &amp; Business Context</a:t>
            </a:r>
          </a:p>
        </p:txBody>
      </p:sp>
    </p:spTree>
    <p:extLst>
      <p:ext uri="{BB962C8B-B14F-4D97-AF65-F5344CB8AC3E}">
        <p14:creationId xmlns:p14="http://schemas.microsoft.com/office/powerpoint/2010/main" val="316347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4EAFE486-21A1-7D22-BB03-A70BD3489B1F}"/>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Hypotheses</a:t>
            </a:r>
          </a:p>
        </p:txBody>
      </p:sp>
      <p:graphicFrame>
        <p:nvGraphicFramePr>
          <p:cNvPr id="10" name="Content Placeholder 2">
            <a:extLst>
              <a:ext uri="{FF2B5EF4-FFF2-40B4-BE49-F238E27FC236}">
                <a16:creationId xmlns:a16="http://schemas.microsoft.com/office/drawing/2014/main" id="{426DF564-B9AD-840D-EACB-AFD9B3449FA9}"/>
              </a:ext>
            </a:extLst>
          </p:cNvPr>
          <p:cNvGraphicFramePr>
            <a:graphicFrameLocks noGrp="1"/>
          </p:cNvGraphicFramePr>
          <p:nvPr>
            <p:ph idx="1"/>
            <p:extLst>
              <p:ext uri="{D42A27DB-BD31-4B8C-83A1-F6EECF244321}">
                <p14:modId xmlns:p14="http://schemas.microsoft.com/office/powerpoint/2010/main" val="180479550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69109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14" name="Straight Connector 13">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8" name="Straight Connector 37">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F4BE0A95-FE1F-D9EE-BF1B-76981F4BCF21}"/>
              </a:ext>
            </a:extLst>
          </p:cNvPr>
          <p:cNvSpPr>
            <a:spLocks noGrp="1"/>
          </p:cNvSpPr>
          <p:nvPr>
            <p:ph type="title"/>
          </p:nvPr>
        </p:nvSpPr>
        <p:spPr>
          <a:xfrm>
            <a:off x="118102" y="828186"/>
            <a:ext cx="4195140" cy="5638831"/>
          </a:xfrm>
          <a:noFill/>
        </p:spPr>
        <p:txBody>
          <a:bodyPr anchor="ctr">
            <a:normAutofit/>
          </a:bodyPr>
          <a:lstStyle/>
          <a:p>
            <a:r>
              <a:rPr lang="en-DE" sz="4800" dirty="0"/>
              <a:t>Overview</a:t>
            </a:r>
          </a:p>
        </p:txBody>
      </p:sp>
      <p:graphicFrame>
        <p:nvGraphicFramePr>
          <p:cNvPr id="5" name="Content Placeholder 2">
            <a:extLst>
              <a:ext uri="{FF2B5EF4-FFF2-40B4-BE49-F238E27FC236}">
                <a16:creationId xmlns:a16="http://schemas.microsoft.com/office/drawing/2014/main" id="{FD607495-C35D-470F-BEF1-14DE712366EC}"/>
              </a:ext>
            </a:extLst>
          </p:cNvPr>
          <p:cNvGraphicFramePr>
            <a:graphicFrameLocks noGrp="1"/>
          </p:cNvGraphicFramePr>
          <p:nvPr>
            <p:ph idx="1"/>
            <p:extLst>
              <p:ext uri="{D42A27DB-BD31-4B8C-83A1-F6EECF244321}">
                <p14:modId xmlns:p14="http://schemas.microsoft.com/office/powerpoint/2010/main" val="1211305376"/>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163934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F631A7-4A71-EAEE-7A8E-D21E76D4A95D}"/>
              </a:ext>
            </a:extLst>
          </p:cNvPr>
          <p:cNvSpPr>
            <a:spLocks noGrp="1"/>
          </p:cNvSpPr>
          <p:nvPr>
            <p:ph type="title"/>
          </p:nvPr>
        </p:nvSpPr>
        <p:spPr>
          <a:xfrm>
            <a:off x="418225" y="1365448"/>
            <a:ext cx="3201366" cy="3387497"/>
          </a:xfrm>
          <a:prstGeom prst="ellipse">
            <a:avLst/>
          </a:prstGeom>
        </p:spPr>
        <p:txBody>
          <a:bodyPr vert="horz" lIns="91440" tIns="45720" rIns="91440" bIns="45720" rtlCol="0" anchor="b">
            <a:normAutofit fontScale="90000"/>
          </a:bodyPr>
          <a:lstStyle/>
          <a:p>
            <a:pPr algn="ctr"/>
            <a:r>
              <a:rPr lang="en-US" sz="2700" kern="1200" dirty="0">
                <a:solidFill>
                  <a:srgbClr val="FFFFFF"/>
                </a:solidFill>
                <a:latin typeface="Times New Roman" panose="02020603050405020304" pitchFamily="18" charset="0"/>
                <a:cs typeface="Times New Roman" panose="02020603050405020304" pitchFamily="18" charset="0"/>
              </a:rPr>
              <a:t>H1 : </a:t>
            </a:r>
            <a:br>
              <a:rPr lang="en-US" sz="2700" kern="1200" dirty="0">
                <a:solidFill>
                  <a:srgbClr val="FFFFFF"/>
                </a:solidFill>
                <a:latin typeface="Times New Roman" panose="02020603050405020304" pitchFamily="18" charset="0"/>
                <a:cs typeface="Times New Roman" panose="02020603050405020304" pitchFamily="18" charset="0"/>
              </a:rPr>
            </a:br>
            <a:r>
              <a:rPr lang="en-US" sz="2700" kern="1200" dirty="0">
                <a:solidFill>
                  <a:srgbClr val="FFFFFF"/>
                </a:solidFill>
                <a:latin typeface="Times New Roman" panose="02020603050405020304" pitchFamily="18" charset="0"/>
                <a:cs typeface="Times New Roman" panose="02020603050405020304" pitchFamily="18" charset="0"/>
              </a:rPr>
              <a:t>Location Counts </a:t>
            </a:r>
            <a:br>
              <a:rPr lang="en-US" sz="2200" kern="1200" dirty="0">
                <a:solidFill>
                  <a:srgbClr val="FFFFFF"/>
                </a:solidFill>
                <a:latin typeface="Times New Roman" panose="02020603050405020304" pitchFamily="18" charset="0"/>
                <a:cs typeface="Times New Roman" panose="02020603050405020304" pitchFamily="18" charset="0"/>
              </a:rPr>
            </a:br>
            <a:br>
              <a:rPr lang="en-US" sz="2200" kern="1200" dirty="0">
                <a:solidFill>
                  <a:srgbClr val="FFFFFF"/>
                </a:solidFill>
                <a:latin typeface="Times New Roman" panose="02020603050405020304" pitchFamily="18" charset="0"/>
                <a:cs typeface="Times New Roman" panose="02020603050405020304" pitchFamily="18" charset="0"/>
              </a:rPr>
            </a:br>
            <a:r>
              <a:rPr lang="en-US" sz="2200" kern="1200" dirty="0">
                <a:solidFill>
                  <a:srgbClr val="FFFFFF"/>
                </a:solidFill>
                <a:latin typeface="Times New Roman" panose="02020603050405020304" pitchFamily="18" charset="0"/>
                <a:cs typeface="Times New Roman" panose="02020603050405020304" pitchFamily="18" charset="0"/>
              </a:rPr>
              <a:t>Homes in certain neighborhoods attract higher offers and sell faster </a:t>
            </a:r>
          </a:p>
        </p:txBody>
      </p:sp>
      <p:pic>
        <p:nvPicPr>
          <p:cNvPr id="20" name="Content Placeholder 3">
            <a:extLst>
              <a:ext uri="{FF2B5EF4-FFF2-40B4-BE49-F238E27FC236}">
                <a16:creationId xmlns:a16="http://schemas.microsoft.com/office/drawing/2014/main" id="{9EF9CE65-D484-9ACB-FC2E-9CBEDBB424C0}"/>
              </a:ext>
            </a:extLst>
          </p:cNvPr>
          <p:cNvPicPr>
            <a:picLocks noGrp="1" noChangeAspect="1"/>
          </p:cNvPicPr>
          <p:nvPr>
            <p:ph idx="1"/>
          </p:nvPr>
        </p:nvPicPr>
        <p:blipFill>
          <a:blip r:embed="rId3"/>
          <a:stretch>
            <a:fillRect/>
          </a:stretch>
        </p:blipFill>
        <p:spPr>
          <a:xfrm>
            <a:off x="4037826" y="62659"/>
            <a:ext cx="7996786" cy="3759618"/>
          </a:xfrm>
          <a:prstGeom prst="rect">
            <a:avLst/>
          </a:prstGeom>
        </p:spPr>
      </p:pic>
      <p:sp>
        <p:nvSpPr>
          <p:cNvPr id="26" name="TextBox 25">
            <a:extLst>
              <a:ext uri="{FF2B5EF4-FFF2-40B4-BE49-F238E27FC236}">
                <a16:creationId xmlns:a16="http://schemas.microsoft.com/office/drawing/2014/main" id="{4DB8D245-4CD1-2270-E130-6F8FBAD973AC}"/>
              </a:ext>
            </a:extLst>
          </p:cNvPr>
          <p:cNvSpPr txBox="1"/>
          <p:nvPr/>
        </p:nvSpPr>
        <p:spPr>
          <a:xfrm>
            <a:off x="4420274" y="4042408"/>
            <a:ext cx="6168324" cy="2585323"/>
          </a:xfrm>
          <a:prstGeom prst="rect">
            <a:avLst/>
          </a:prstGeom>
          <a:noFill/>
        </p:spPr>
        <p:txBody>
          <a:bodyPr wrap="square">
            <a:spAutoFit/>
          </a:bodyPr>
          <a:lstStyle/>
          <a:p>
            <a:r>
              <a:rPr lang="en-GB" b="1" dirty="0">
                <a:solidFill>
                  <a:schemeClr val="tx2">
                    <a:lumMod val="75000"/>
                    <a:lumOff val="25000"/>
                  </a:schemeClr>
                </a:solidFill>
                <a:latin typeface="Times New Roman" panose="02020603050405020304" pitchFamily="18" charset="0"/>
                <a:cs typeface="Times New Roman" panose="02020603050405020304" pitchFamily="18" charset="0"/>
              </a:rPr>
              <a:t>House Prices Vary Significantly by Area</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Certain </a:t>
            </a:r>
            <a:r>
              <a:rPr lang="en-GB" dirty="0" err="1">
                <a:latin typeface="Times New Roman" panose="02020603050405020304" pitchFamily="18" charset="0"/>
                <a:cs typeface="Times New Roman" panose="02020603050405020304" pitchFamily="18" charset="0"/>
              </a:rPr>
              <a:t>neighborhoods</a:t>
            </a:r>
            <a:r>
              <a:rPr lang="en-GB" dirty="0">
                <a:latin typeface="Times New Roman" panose="02020603050405020304" pitchFamily="18" charset="0"/>
                <a:cs typeface="Times New Roman" panose="02020603050405020304" pitchFamily="18" charset="0"/>
              </a:rPr>
              <a:t> are considerably more expensive than others.</a:t>
            </a:r>
          </a:p>
          <a:p>
            <a:endParaRPr lang="en-GB"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1" u="sng" dirty="0">
                <a:latin typeface="Times New Roman" panose="02020603050405020304" pitchFamily="18" charset="0"/>
                <a:cs typeface="Times New Roman" panose="02020603050405020304" pitchFamily="18" charset="0"/>
              </a:rPr>
              <a:t>Most expensive areas:</a:t>
            </a:r>
            <a:r>
              <a:rPr lang="en-GB" u="sng"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Locations such as </a:t>
            </a:r>
            <a:r>
              <a:rPr lang="en-GB" b="1" dirty="0">
                <a:latin typeface="Times New Roman" panose="02020603050405020304" pitchFamily="18" charset="0"/>
                <a:cs typeface="Times New Roman" panose="02020603050405020304" pitchFamily="18" charset="0"/>
              </a:rPr>
              <a:t>98112, 98039 and 98004</a:t>
            </a:r>
            <a:r>
              <a:rPr lang="en-GB" dirty="0">
                <a:latin typeface="Times New Roman" panose="02020603050405020304" pitchFamily="18" charset="0"/>
                <a:cs typeface="Times New Roman" panose="02020603050405020304" pitchFamily="18" charset="0"/>
              </a:rPr>
              <a:t> have the highest property values.</a:t>
            </a:r>
          </a:p>
          <a:p>
            <a:pPr>
              <a:buFont typeface="Arial" panose="020B0604020202020204" pitchFamily="34" charset="0"/>
              <a:buChar char="•"/>
            </a:pPr>
            <a:r>
              <a:rPr lang="en-GB" b="1" u="sng" dirty="0">
                <a:latin typeface="Times New Roman" panose="02020603050405020304" pitchFamily="18" charset="0"/>
                <a:cs typeface="Times New Roman" panose="02020603050405020304" pitchFamily="18" charset="0"/>
              </a:rPr>
              <a:t>Most affordable areas:</a:t>
            </a:r>
            <a:r>
              <a:rPr lang="en-GB" u="sng"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Neighborhoods</a:t>
            </a:r>
            <a:r>
              <a:rPr lang="en-GB" dirty="0">
                <a:latin typeface="Times New Roman" panose="02020603050405020304" pitchFamily="18" charset="0"/>
                <a:cs typeface="Times New Roman" panose="02020603050405020304" pitchFamily="18" charset="0"/>
              </a:rPr>
              <a:t> like </a:t>
            </a:r>
            <a:r>
              <a:rPr lang="en-GB" b="1" dirty="0">
                <a:latin typeface="Times New Roman" panose="02020603050405020304" pitchFamily="18" charset="0"/>
                <a:cs typeface="Times New Roman" panose="02020603050405020304" pitchFamily="18" charset="0"/>
              </a:rPr>
              <a:t>98001, 98168  and 98002</a:t>
            </a:r>
            <a:r>
              <a:rPr lang="en-GB" dirty="0">
                <a:latin typeface="Times New Roman" panose="02020603050405020304" pitchFamily="18" charset="0"/>
                <a:cs typeface="Times New Roman" panose="02020603050405020304" pitchFamily="18" charset="0"/>
              </a:rPr>
              <a:t> offer more budget-friendly housing options.</a:t>
            </a:r>
          </a:p>
        </p:txBody>
      </p:sp>
    </p:spTree>
    <p:extLst>
      <p:ext uri="{BB962C8B-B14F-4D97-AF65-F5344CB8AC3E}">
        <p14:creationId xmlns:p14="http://schemas.microsoft.com/office/powerpoint/2010/main" val="232754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EEA0DA-4C2C-E0F5-E18A-07712A9D4E64}"/>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8B012FF-0BF4-DCC6-2E07-1F0F0758F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312837F-8514-FAB7-B765-393FFFF418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25B6467-F8A2-A802-3CE3-735866F036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4FAE208-63BE-39BC-05F4-E0DFDDB26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1A33868-B17B-EEC0-BC0E-6227D783C2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98FA7626-AF2A-D4B7-12F6-5E2F8FDFA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E7E90323-1BBC-2FF5-B25F-1E13B8822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6B10A-9E93-1793-2696-6D530EBABFB7}"/>
              </a:ext>
            </a:extLst>
          </p:cNvPr>
          <p:cNvSpPr>
            <a:spLocks noGrp="1"/>
          </p:cNvSpPr>
          <p:nvPr>
            <p:ph type="title"/>
          </p:nvPr>
        </p:nvSpPr>
        <p:spPr>
          <a:xfrm>
            <a:off x="105419" y="1725111"/>
            <a:ext cx="3826977" cy="3387497"/>
          </a:xfrm>
          <a:prstGeom prst="ellipse">
            <a:avLst/>
          </a:prstGeom>
        </p:spPr>
        <p:txBody>
          <a:bodyPr vert="horz" lIns="91440" tIns="45720" rIns="91440" bIns="45720" rtlCol="0" anchor="b">
            <a:normAutofit fontScale="90000"/>
          </a:bodyPr>
          <a:lstStyle/>
          <a:p>
            <a:pPr algn="ctr"/>
            <a:r>
              <a:rPr lang="en-US" sz="2700" kern="1200" dirty="0">
                <a:solidFill>
                  <a:srgbClr val="FFFFFF"/>
                </a:solidFill>
                <a:latin typeface="Times New Roman" panose="02020603050405020304" pitchFamily="18" charset="0"/>
                <a:cs typeface="Times New Roman" panose="02020603050405020304" pitchFamily="18" charset="0"/>
              </a:rPr>
              <a:t>H1: </a:t>
            </a:r>
            <a:br>
              <a:rPr lang="en-US" sz="2700" kern="1200" dirty="0">
                <a:solidFill>
                  <a:srgbClr val="FFFFFF"/>
                </a:solidFill>
                <a:latin typeface="Times New Roman" panose="02020603050405020304" pitchFamily="18" charset="0"/>
                <a:cs typeface="Times New Roman" panose="02020603050405020304" pitchFamily="18" charset="0"/>
              </a:rPr>
            </a:br>
            <a:r>
              <a:rPr lang="en-US" sz="2700" kern="1200" dirty="0">
                <a:solidFill>
                  <a:srgbClr val="FFFFFF"/>
                </a:solidFill>
                <a:latin typeface="Times New Roman" panose="02020603050405020304" pitchFamily="18" charset="0"/>
                <a:cs typeface="Times New Roman" panose="02020603050405020304" pitchFamily="18" charset="0"/>
              </a:rPr>
              <a:t>Location Counts</a:t>
            </a:r>
            <a:br>
              <a:rPr lang="en-US" sz="2700" kern="1200" dirty="0">
                <a:solidFill>
                  <a:srgbClr val="FFFFFF"/>
                </a:solidFill>
                <a:latin typeface="Times New Roman" panose="02020603050405020304" pitchFamily="18" charset="0"/>
                <a:cs typeface="Times New Roman" panose="02020603050405020304" pitchFamily="18" charset="0"/>
              </a:rPr>
            </a:br>
            <a:r>
              <a:rPr lang="en-US" sz="2700" kern="1200" dirty="0">
                <a:solidFill>
                  <a:srgbClr val="FFFFFF"/>
                </a:solidFill>
                <a:latin typeface="Times New Roman" panose="02020603050405020304" pitchFamily="18" charset="0"/>
                <a:cs typeface="Times New Roman" panose="02020603050405020304" pitchFamily="18" charset="0"/>
              </a:rPr>
              <a:t> </a:t>
            </a:r>
            <a:br>
              <a:rPr lang="en-US" sz="2200" kern="1200" dirty="0">
                <a:solidFill>
                  <a:srgbClr val="FFFFFF"/>
                </a:solidFill>
                <a:latin typeface="Times New Roman" panose="02020603050405020304" pitchFamily="18" charset="0"/>
                <a:cs typeface="Times New Roman" panose="02020603050405020304" pitchFamily="18" charset="0"/>
              </a:rPr>
            </a:br>
            <a:br>
              <a:rPr lang="en-US" sz="2200" kern="1200" dirty="0">
                <a:solidFill>
                  <a:srgbClr val="FFFFFF"/>
                </a:solidFill>
                <a:latin typeface="Times New Roman" panose="02020603050405020304" pitchFamily="18" charset="0"/>
                <a:cs typeface="Times New Roman" panose="02020603050405020304" pitchFamily="18" charset="0"/>
              </a:rPr>
            </a:br>
            <a:r>
              <a:rPr lang="en-US" sz="2200" kern="1200" dirty="0">
                <a:solidFill>
                  <a:srgbClr val="FFFFFF"/>
                </a:solidFill>
                <a:latin typeface="Times New Roman" panose="02020603050405020304" pitchFamily="18" charset="0"/>
                <a:cs typeface="Times New Roman" panose="02020603050405020304" pitchFamily="18" charset="0"/>
              </a:rPr>
              <a:t>Homes in certain neighborhoods attract higher offers and sell faster</a:t>
            </a:r>
            <a:r>
              <a:rPr lang="en-US" sz="2200" dirty="0">
                <a:solidFill>
                  <a:srgbClr val="FFFFFF"/>
                </a:solidFill>
                <a:latin typeface="Times New Roman" panose="02020603050405020304" pitchFamily="18" charset="0"/>
                <a:cs typeface="Times New Roman" panose="02020603050405020304" pitchFamily="18" charset="0"/>
              </a:rPr>
              <a:t> </a:t>
            </a:r>
            <a:r>
              <a:rPr lang="en-US" sz="2200" kern="1200" dirty="0">
                <a:solidFill>
                  <a:srgbClr val="FFFFFF"/>
                </a:solidFill>
                <a:latin typeface="Times New Roman" panose="02020603050405020304" pitchFamily="18" charset="0"/>
                <a:cs typeface="Times New Roman" panose="02020603050405020304" pitchFamily="18" charset="0"/>
              </a:rPr>
              <a:t>/ Heatmap</a:t>
            </a:r>
          </a:p>
        </p:txBody>
      </p:sp>
      <p:sp>
        <p:nvSpPr>
          <p:cNvPr id="7" name="TextBox 6">
            <a:extLst>
              <a:ext uri="{FF2B5EF4-FFF2-40B4-BE49-F238E27FC236}">
                <a16:creationId xmlns:a16="http://schemas.microsoft.com/office/drawing/2014/main" id="{F15AC8A4-3D98-B957-3F32-05E404776461}"/>
              </a:ext>
            </a:extLst>
          </p:cNvPr>
          <p:cNvSpPr txBox="1"/>
          <p:nvPr/>
        </p:nvSpPr>
        <p:spPr>
          <a:xfrm>
            <a:off x="4788345" y="4480236"/>
            <a:ext cx="6168324" cy="2031325"/>
          </a:xfrm>
          <a:prstGeom prst="rect">
            <a:avLst/>
          </a:prstGeom>
          <a:noFill/>
        </p:spPr>
        <p:txBody>
          <a:bodyPr wrap="square">
            <a:spAutoFit/>
          </a:bodyPr>
          <a:lstStyle/>
          <a:p>
            <a:r>
              <a:rPr lang="en-DE" b="1" dirty="0">
                <a:latin typeface="Times New Roman" panose="02020603050405020304" pitchFamily="18" charset="0"/>
                <a:cs typeface="Times New Roman" panose="02020603050405020304" pitchFamily="18" charset="0"/>
              </a:rPr>
              <a:t> Recommendation:</a:t>
            </a:r>
          </a:p>
          <a:p>
            <a:r>
              <a:rPr lang="en-DE" dirty="0">
                <a:latin typeface="Times New Roman" panose="02020603050405020304" pitchFamily="18" charset="0"/>
                <a:cs typeface="Times New Roman" panose="02020603050405020304" pitchFamily="18" charset="0"/>
              </a:rPr>
              <a:t>✅ If Charles Christensen's home is in a prime location, these areas offer high yields.</a:t>
            </a:r>
          </a:p>
          <a:p>
            <a:r>
              <a:rPr lang="en-DE"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If in a lower-priced area, it may be necessary to adjust the price accordingly to make the sale faster.</a:t>
            </a:r>
            <a:endParaRPr lang="en-DE" dirty="0">
              <a:latin typeface="Times New Roman" panose="02020603050405020304" pitchFamily="18" charset="0"/>
              <a:cs typeface="Times New Roman" panose="02020603050405020304" pitchFamily="18" charset="0"/>
            </a:endParaRPr>
          </a:p>
          <a:p>
            <a:r>
              <a:rPr lang="en-DE" dirty="0">
                <a:latin typeface="Times New Roman" panose="02020603050405020304" pitchFamily="18" charset="0"/>
                <a:cs typeface="Times New Roman" panose="02020603050405020304" pitchFamily="18" charset="0"/>
              </a:rPr>
              <a:t>✅ In some areas the impact of renovation may be greater, so it may make sense to analyse on a zipcode-by-zipcode basis.</a:t>
            </a:r>
          </a:p>
        </p:txBody>
      </p:sp>
      <p:pic>
        <p:nvPicPr>
          <p:cNvPr id="14" name="Picture 13">
            <a:extLst>
              <a:ext uri="{FF2B5EF4-FFF2-40B4-BE49-F238E27FC236}">
                <a16:creationId xmlns:a16="http://schemas.microsoft.com/office/drawing/2014/main" id="{C7983CD6-CDC6-7781-5D27-44FA8C16539D}"/>
              </a:ext>
            </a:extLst>
          </p:cNvPr>
          <p:cNvPicPr>
            <a:picLocks noChangeAspect="1"/>
          </p:cNvPicPr>
          <p:nvPr/>
        </p:nvPicPr>
        <p:blipFill>
          <a:blip r:embed="rId3"/>
          <a:stretch>
            <a:fillRect/>
          </a:stretch>
        </p:blipFill>
        <p:spPr>
          <a:xfrm>
            <a:off x="4458561" y="370451"/>
            <a:ext cx="7180666" cy="4107717"/>
          </a:xfrm>
          <a:prstGeom prst="rect">
            <a:avLst/>
          </a:prstGeom>
        </p:spPr>
      </p:pic>
    </p:spTree>
    <p:extLst>
      <p:ext uri="{BB962C8B-B14F-4D97-AF65-F5344CB8AC3E}">
        <p14:creationId xmlns:p14="http://schemas.microsoft.com/office/powerpoint/2010/main" val="95172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D806B4-BB34-5376-FDBB-FB1A4B81B2DD}"/>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594A087-A1D5-9DF9-BF36-0ABB0D8EC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4499E80-B5A9-033F-685D-5B22C16B15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ED07F51-7642-2F3C-975E-0D815FFE1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7A1A859-83FD-A3E3-0E96-5C4CB0835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4CD13EF-0107-BBBA-14E6-5A37C5BDC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53A330A6-C460-7E94-7B31-EB64F739D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77CC7A68-9DF9-FD3E-9971-0E1A43A3E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CE659-334B-6F7E-6354-D49E0D82BB88}"/>
              </a:ext>
            </a:extLst>
          </p:cNvPr>
          <p:cNvSpPr>
            <a:spLocks noGrp="1"/>
          </p:cNvSpPr>
          <p:nvPr>
            <p:ph type="title"/>
          </p:nvPr>
        </p:nvSpPr>
        <p:spPr>
          <a:xfrm>
            <a:off x="418225" y="1725111"/>
            <a:ext cx="3201366" cy="3387497"/>
          </a:xfrm>
          <a:prstGeom prst="ellipse">
            <a:avLst/>
          </a:prstGeom>
        </p:spPr>
        <p:txBody>
          <a:bodyPr vert="horz" lIns="91440" tIns="45720" rIns="91440" bIns="45720" rtlCol="0" anchor="b">
            <a:normAutofit fontScale="90000"/>
          </a:bodyPr>
          <a:lstStyle/>
          <a:p>
            <a:pPr algn="just"/>
            <a:r>
              <a:rPr lang="en-US" sz="2700" kern="1200" dirty="0">
                <a:solidFill>
                  <a:srgbClr val="FFFFFF"/>
                </a:solidFill>
                <a:latin typeface="Times New Roman" panose="02020603050405020304" pitchFamily="18" charset="0"/>
                <a:cs typeface="Times New Roman" panose="02020603050405020304" pitchFamily="18" charset="0"/>
              </a:rPr>
              <a:t>H2:</a:t>
            </a:r>
            <a:br>
              <a:rPr lang="en-US" sz="2700" kern="1200" dirty="0">
                <a:solidFill>
                  <a:srgbClr val="FFFFFF"/>
                </a:solidFill>
                <a:latin typeface="Times New Roman" panose="02020603050405020304" pitchFamily="18" charset="0"/>
                <a:cs typeface="Times New Roman" panose="02020603050405020304" pitchFamily="18" charset="0"/>
              </a:rPr>
            </a:br>
            <a:r>
              <a:rPr lang="en-US" sz="2700" kern="1200" dirty="0">
                <a:solidFill>
                  <a:srgbClr val="FFFFFF"/>
                </a:solidFill>
                <a:latin typeface="Times New Roman" panose="02020603050405020304" pitchFamily="18" charset="0"/>
                <a:cs typeface="Times New Roman" panose="02020603050405020304" pitchFamily="18" charset="0"/>
              </a:rPr>
              <a:t> Size Matters</a:t>
            </a:r>
            <a:br>
              <a:rPr lang="en-US" sz="2200" kern="1200" dirty="0">
                <a:solidFill>
                  <a:srgbClr val="FFFFFF"/>
                </a:solidFill>
                <a:latin typeface="Times New Roman" panose="02020603050405020304" pitchFamily="18" charset="0"/>
                <a:cs typeface="Times New Roman" panose="02020603050405020304" pitchFamily="18" charset="0"/>
              </a:rPr>
            </a:br>
            <a:r>
              <a:rPr lang="en-US" sz="2200" kern="1200" dirty="0">
                <a:solidFill>
                  <a:srgbClr val="FFFFFF"/>
                </a:solidFill>
                <a:latin typeface="Times New Roman" panose="02020603050405020304" pitchFamily="18" charset="0"/>
                <a:cs typeface="Times New Roman" panose="02020603050405020304" pitchFamily="18" charset="0"/>
              </a:rPr>
              <a:t> </a:t>
            </a:r>
            <a:br>
              <a:rPr lang="en-US" sz="2200" kern="1200" dirty="0">
                <a:solidFill>
                  <a:srgbClr val="FFFFFF"/>
                </a:solidFill>
                <a:latin typeface="Times New Roman" panose="02020603050405020304" pitchFamily="18" charset="0"/>
                <a:cs typeface="Times New Roman" panose="02020603050405020304" pitchFamily="18" charset="0"/>
              </a:rPr>
            </a:br>
            <a:br>
              <a:rPr lang="en-US" sz="2200" kern="1200" dirty="0">
                <a:solidFill>
                  <a:srgbClr val="FFFFFF"/>
                </a:solidFill>
                <a:latin typeface="Times New Roman" panose="02020603050405020304" pitchFamily="18" charset="0"/>
                <a:cs typeface="Times New Roman" panose="02020603050405020304" pitchFamily="18" charset="0"/>
              </a:rPr>
            </a:br>
            <a:br>
              <a:rPr lang="en-US" sz="2200" kern="1200" dirty="0">
                <a:solidFill>
                  <a:srgbClr val="FFFFFF"/>
                </a:solidFill>
                <a:latin typeface="Times New Roman" panose="02020603050405020304" pitchFamily="18" charset="0"/>
                <a:cs typeface="Times New Roman" panose="02020603050405020304" pitchFamily="18" charset="0"/>
              </a:rPr>
            </a:br>
            <a:r>
              <a:rPr lang="en-US" sz="2200" kern="1200" dirty="0">
                <a:solidFill>
                  <a:srgbClr val="FFFFFF"/>
                </a:solidFill>
                <a:latin typeface="Times New Roman" panose="02020603050405020304" pitchFamily="18" charset="0"/>
                <a:cs typeface="Times New Roman" panose="02020603050405020304" pitchFamily="18" charset="0"/>
              </a:rPr>
              <a:t>Larger homes tend to sell for higher prices.</a:t>
            </a:r>
            <a:br>
              <a:rPr lang="en-US" sz="2200" kern="1200" dirty="0">
                <a:solidFill>
                  <a:srgbClr val="FFFFFF"/>
                </a:solidFill>
                <a:latin typeface="Times New Roman" panose="02020603050405020304" pitchFamily="18" charset="0"/>
                <a:cs typeface="Times New Roman" panose="02020603050405020304" pitchFamily="18" charset="0"/>
              </a:rPr>
            </a:br>
            <a:endParaRPr lang="en-US" sz="2200" kern="1200" dirty="0">
              <a:solidFill>
                <a:srgbClr val="FFFFFF"/>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C3BCA61-E8BC-BC04-F864-B2FD162161E0}"/>
              </a:ext>
            </a:extLst>
          </p:cNvPr>
          <p:cNvSpPr txBox="1"/>
          <p:nvPr/>
        </p:nvSpPr>
        <p:spPr>
          <a:xfrm>
            <a:off x="4180968" y="4371126"/>
            <a:ext cx="7864833" cy="2585323"/>
          </a:xfrm>
          <a:prstGeom prst="rect">
            <a:avLst/>
          </a:prstGeom>
          <a:noFill/>
        </p:spPr>
        <p:txBody>
          <a:bodyPr wrap="square">
            <a:spAutoFit/>
          </a:bodyPr>
          <a:lstStyle/>
          <a:p>
            <a:r>
              <a:rPr lang="en-DE" dirty="0">
                <a:latin typeface="Times New Roman" panose="02020603050405020304" pitchFamily="18" charset="0"/>
                <a:cs typeface="Times New Roman" panose="02020603050405020304" pitchFamily="18" charset="0"/>
              </a:rPr>
              <a:t>House Size (sqft_living) has a big impact on price</a:t>
            </a:r>
          </a:p>
          <a:p>
            <a:endParaRPr lang="en-DE" dirty="0">
              <a:latin typeface="Times New Roman" panose="02020603050405020304" pitchFamily="18" charset="0"/>
              <a:cs typeface="Times New Roman" panose="02020603050405020304" pitchFamily="18" charset="0"/>
            </a:endParaRPr>
          </a:p>
          <a:p>
            <a:r>
              <a:rPr lang="en-DE" dirty="0">
                <a:latin typeface="Times New Roman" panose="02020603050405020304" pitchFamily="18" charset="0"/>
                <a:cs typeface="Times New Roman" panose="02020603050405020304" pitchFamily="18" charset="0"/>
              </a:rPr>
              <a:t>Generally, larger houses are sold more expensive.</a:t>
            </a:r>
          </a:p>
          <a:p>
            <a:r>
              <a:rPr lang="en-DE" dirty="0">
                <a:latin typeface="Times New Roman" panose="02020603050405020304" pitchFamily="18" charset="0"/>
                <a:cs typeface="Times New Roman" panose="02020603050405020304" pitchFamily="18" charset="0"/>
              </a:rPr>
              <a:t>But houses between 2000-4000 sqft have the best price/performance ratio.</a:t>
            </a:r>
          </a:p>
          <a:p>
            <a:r>
              <a:rPr lang="en-DE" b="1" dirty="0">
                <a:latin typeface="Times New Roman" panose="02020603050405020304" pitchFamily="18" charset="0"/>
                <a:cs typeface="Times New Roman" panose="02020603050405020304" pitchFamily="18" charset="0"/>
              </a:rPr>
              <a:t> Recommendation:</a:t>
            </a:r>
          </a:p>
          <a:p>
            <a:r>
              <a:rPr lang="en-DE"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If selling:</a:t>
            </a:r>
            <a:r>
              <a:rPr lang="en-GB" dirty="0">
                <a:latin typeface="Times New Roman" panose="02020603050405020304" pitchFamily="18" charset="0"/>
                <a:cs typeface="Times New Roman" panose="02020603050405020304" pitchFamily="18" charset="0"/>
              </a:rPr>
              <a:t> Highlight the living area, especially if the house falls within the optimal 2,000-4,000 </a:t>
            </a:r>
            <a:r>
              <a:rPr lang="en-GB" dirty="0" err="1">
                <a:latin typeface="Times New Roman" panose="02020603050405020304" pitchFamily="18" charset="0"/>
                <a:cs typeface="Times New Roman" panose="02020603050405020304" pitchFamily="18" charset="0"/>
              </a:rPr>
              <a:t>sqft</a:t>
            </a:r>
            <a:r>
              <a:rPr lang="en-GB" dirty="0">
                <a:latin typeface="Times New Roman" panose="02020603050405020304" pitchFamily="18" charset="0"/>
                <a:cs typeface="Times New Roman" panose="02020603050405020304" pitchFamily="18" charset="0"/>
              </a:rPr>
              <a:t> range. </a:t>
            </a:r>
          </a:p>
          <a:p>
            <a:r>
              <a:rPr lang="en-DE"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If renovating:</a:t>
            </a:r>
            <a:r>
              <a:rPr lang="en-GB" dirty="0">
                <a:latin typeface="Times New Roman" panose="02020603050405020304" pitchFamily="18" charset="0"/>
                <a:cs typeface="Times New Roman" panose="02020603050405020304" pitchFamily="18" charset="0"/>
              </a:rPr>
              <a:t> Focus on increasing usable living space (e.g., finishing basements or attic conversions). </a:t>
            </a:r>
            <a:endParaRPr lang="en-DE" b="1"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CB81C37B-4F82-182B-291B-7FD72E55C6ED}"/>
              </a:ext>
            </a:extLst>
          </p:cNvPr>
          <p:cNvPicPr>
            <a:picLocks noChangeAspect="1"/>
          </p:cNvPicPr>
          <p:nvPr/>
        </p:nvPicPr>
        <p:blipFill>
          <a:blip r:embed="rId3"/>
          <a:stretch>
            <a:fillRect/>
          </a:stretch>
        </p:blipFill>
        <p:spPr>
          <a:xfrm>
            <a:off x="4187258" y="24790"/>
            <a:ext cx="6733015" cy="4331226"/>
          </a:xfrm>
          <a:prstGeom prst="rect">
            <a:avLst/>
          </a:prstGeom>
        </p:spPr>
      </p:pic>
    </p:spTree>
    <p:extLst>
      <p:ext uri="{BB962C8B-B14F-4D97-AF65-F5344CB8AC3E}">
        <p14:creationId xmlns:p14="http://schemas.microsoft.com/office/powerpoint/2010/main" val="4428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D429F1-443D-72F3-6751-A58102361137}"/>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2676AE5-29EB-D0DA-4D6E-E2E9E1E05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6979A796-6135-C367-5FDD-8E7A21B8D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DFCAF1-276D-8600-59C0-4C58D9707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2550E1-D1DB-836F-4D27-159090DA4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71B6DD1-CA7B-9BC5-5E0B-82133F5ACD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525C02DB-C7BB-EAC9-5004-8775824DF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E955055E-0FCD-B7C7-F04A-8B229E222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8E1B65-E210-C34A-3FF4-1B1F422A0E08}"/>
              </a:ext>
            </a:extLst>
          </p:cNvPr>
          <p:cNvSpPr>
            <a:spLocks noGrp="1"/>
          </p:cNvSpPr>
          <p:nvPr>
            <p:ph type="title"/>
          </p:nvPr>
        </p:nvSpPr>
        <p:spPr>
          <a:xfrm>
            <a:off x="418225" y="814104"/>
            <a:ext cx="3201366" cy="5209511"/>
          </a:xfrm>
          <a:prstGeom prst="ellipse">
            <a:avLst/>
          </a:prstGeom>
        </p:spPr>
        <p:txBody>
          <a:bodyPr vert="horz" lIns="91440" tIns="45720" rIns="91440" bIns="45720" rtlCol="0" anchor="b">
            <a:normAutofit/>
          </a:bodyPr>
          <a:lstStyle/>
          <a:p>
            <a:pPr algn="ctr"/>
            <a:r>
              <a:rPr lang="en-US" sz="2400" kern="1200" dirty="0">
                <a:solidFill>
                  <a:srgbClr val="FFFFFF"/>
                </a:solidFill>
                <a:latin typeface="Times New Roman" panose="02020603050405020304" pitchFamily="18" charset="0"/>
                <a:cs typeface="Times New Roman" panose="02020603050405020304" pitchFamily="18" charset="0"/>
              </a:rPr>
              <a:t>H3:</a:t>
            </a:r>
            <a:br>
              <a:rPr lang="en-US" sz="2400" kern="1200" dirty="0">
                <a:solidFill>
                  <a:srgbClr val="FFFFFF"/>
                </a:solidFill>
                <a:latin typeface="Times New Roman" panose="02020603050405020304" pitchFamily="18" charset="0"/>
                <a:cs typeface="Times New Roman" panose="02020603050405020304" pitchFamily="18" charset="0"/>
              </a:rPr>
            </a:br>
            <a:r>
              <a:rPr lang="en-US" sz="2400" kern="1200" dirty="0">
                <a:solidFill>
                  <a:srgbClr val="FFFFFF"/>
                </a:solidFill>
                <a:latin typeface="Times New Roman" panose="02020603050405020304" pitchFamily="18" charset="0"/>
                <a:cs typeface="Times New Roman" panose="02020603050405020304" pitchFamily="18" charset="0"/>
              </a:rPr>
              <a:t> Renovation Pays Off</a:t>
            </a:r>
            <a:br>
              <a:rPr lang="en-US" sz="2200" kern="1200" dirty="0">
                <a:solidFill>
                  <a:srgbClr val="FFFFFF"/>
                </a:solidFill>
                <a:latin typeface="+mj-lt"/>
                <a:ea typeface="+mj-ea"/>
                <a:cs typeface="+mj-cs"/>
              </a:rPr>
            </a:br>
            <a:br>
              <a:rPr lang="en-US" sz="2200" kern="1200" dirty="0">
                <a:solidFill>
                  <a:srgbClr val="FFFFFF"/>
                </a:solidFill>
                <a:latin typeface="+mj-lt"/>
                <a:ea typeface="+mj-ea"/>
                <a:cs typeface="+mj-cs"/>
              </a:rPr>
            </a:br>
            <a:br>
              <a:rPr lang="en-US" sz="2200" kern="1200" dirty="0">
                <a:solidFill>
                  <a:srgbClr val="FFFFFF"/>
                </a:solidFill>
                <a:latin typeface="+mj-lt"/>
                <a:ea typeface="+mj-ea"/>
                <a:cs typeface="+mj-cs"/>
              </a:rPr>
            </a:br>
            <a:r>
              <a:rPr lang="en-US" sz="2200" kern="1200" dirty="0">
                <a:solidFill>
                  <a:srgbClr val="FFFFFF"/>
                </a:solidFill>
                <a:latin typeface="+mj-lt"/>
                <a:ea typeface="+mj-ea"/>
                <a:cs typeface="+mj-cs"/>
              </a:rPr>
              <a:t> Well-renovated houses sell for higher prices</a:t>
            </a:r>
            <a:br>
              <a:rPr lang="en-US" sz="2200" kern="1200" dirty="0">
                <a:solidFill>
                  <a:srgbClr val="FFFFFF"/>
                </a:solidFill>
                <a:latin typeface="+mj-lt"/>
                <a:ea typeface="+mj-ea"/>
                <a:cs typeface="+mj-cs"/>
              </a:rPr>
            </a:br>
            <a:endParaRPr lang="en-US" sz="2200" kern="1200" dirty="0">
              <a:solidFill>
                <a:srgbClr val="FFFFFF"/>
              </a:solidFill>
              <a:latin typeface="+mj-lt"/>
              <a:ea typeface="+mj-ea"/>
              <a:cs typeface="+mj-cs"/>
            </a:endParaRPr>
          </a:p>
        </p:txBody>
      </p:sp>
      <p:sp>
        <p:nvSpPr>
          <p:cNvPr id="6" name="TextBox 5">
            <a:extLst>
              <a:ext uri="{FF2B5EF4-FFF2-40B4-BE49-F238E27FC236}">
                <a16:creationId xmlns:a16="http://schemas.microsoft.com/office/drawing/2014/main" id="{2EB50889-8506-AA17-2617-2D19908C4457}"/>
              </a:ext>
            </a:extLst>
          </p:cNvPr>
          <p:cNvSpPr txBox="1"/>
          <p:nvPr/>
        </p:nvSpPr>
        <p:spPr>
          <a:xfrm>
            <a:off x="4103461" y="6405377"/>
            <a:ext cx="6168324" cy="369332"/>
          </a:xfrm>
          <a:prstGeom prst="rect">
            <a:avLst/>
          </a:prstGeom>
          <a:noFill/>
        </p:spPr>
        <p:txBody>
          <a:bodyPr wrap="square">
            <a:spAutoFit/>
          </a:bodyPr>
          <a:lstStyle/>
          <a:p>
            <a:r>
              <a:rPr lang="en-GB" b="0" i="0" u="sng" dirty="0">
                <a:effectLst/>
                <a:latin typeface="Times New Roman" panose="02020603050405020304" pitchFamily="18" charset="0"/>
                <a:cs typeface="Times New Roman" panose="02020603050405020304" pitchFamily="18" charset="0"/>
              </a:rPr>
              <a:t>Number of Renovated </a:t>
            </a:r>
            <a:r>
              <a:rPr lang="en-GB" u="sng" dirty="0">
                <a:latin typeface="Times New Roman" panose="02020603050405020304" pitchFamily="18" charset="0"/>
                <a:cs typeface="Times New Roman" panose="02020603050405020304" pitchFamily="18" charset="0"/>
              </a:rPr>
              <a:t>H</a:t>
            </a:r>
            <a:r>
              <a:rPr lang="en-GB" b="0" i="0" u="sng" dirty="0">
                <a:effectLst/>
                <a:latin typeface="Times New Roman" panose="02020603050405020304" pitchFamily="18" charset="0"/>
                <a:cs typeface="Times New Roman" panose="02020603050405020304" pitchFamily="18" charset="0"/>
              </a:rPr>
              <a:t>ouses</a:t>
            </a:r>
            <a:r>
              <a:rPr lang="en-GB" b="0" i="0" dirty="0">
                <a:effectLst/>
                <a:latin typeface="Times New Roman" panose="02020603050405020304" pitchFamily="18" charset="0"/>
                <a:cs typeface="Times New Roman" panose="02020603050405020304" pitchFamily="18" charset="0"/>
              </a:rPr>
              <a:t>: 744</a:t>
            </a:r>
          </a:p>
        </p:txBody>
      </p:sp>
      <p:pic>
        <p:nvPicPr>
          <p:cNvPr id="3" name="Picture 2">
            <a:extLst>
              <a:ext uri="{FF2B5EF4-FFF2-40B4-BE49-F238E27FC236}">
                <a16:creationId xmlns:a16="http://schemas.microsoft.com/office/drawing/2014/main" id="{A9A6593B-5E24-3203-95E5-232C03A91563}"/>
              </a:ext>
            </a:extLst>
          </p:cNvPr>
          <p:cNvPicPr>
            <a:picLocks noChangeAspect="1"/>
          </p:cNvPicPr>
          <p:nvPr/>
        </p:nvPicPr>
        <p:blipFill>
          <a:blip r:embed="rId3"/>
          <a:stretch>
            <a:fillRect/>
          </a:stretch>
        </p:blipFill>
        <p:spPr>
          <a:xfrm>
            <a:off x="4103460" y="237068"/>
            <a:ext cx="7986537" cy="4990252"/>
          </a:xfrm>
          <a:prstGeom prst="rect">
            <a:avLst/>
          </a:prstGeom>
        </p:spPr>
      </p:pic>
    </p:spTree>
    <p:extLst>
      <p:ext uri="{BB962C8B-B14F-4D97-AF65-F5344CB8AC3E}">
        <p14:creationId xmlns:p14="http://schemas.microsoft.com/office/powerpoint/2010/main" val="156183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E2C9B9-91BB-CFAD-150B-8C81B7B37248}"/>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42BA39B-E718-3F31-95D0-8D025A872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B04A7B55-2E3B-2A88-04A3-B823B6805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A9E0C50-1FBC-C8DA-3B55-FF1B97229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03F606D-13A8-1A31-EA82-5F1497A38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6F865DE-D37C-2DF1-444C-FF9DE057C4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8CB3B760-D647-5FDF-3A17-FAFE957F2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ectangle 28">
            <a:extLst>
              <a:ext uri="{FF2B5EF4-FFF2-40B4-BE49-F238E27FC236}">
                <a16:creationId xmlns:a16="http://schemas.microsoft.com/office/drawing/2014/main" id="{B144FEF0-A64A-E944-7149-1CF1EF926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51EE2E-3E8F-903C-3D43-D5CCD877D58D}"/>
              </a:ext>
            </a:extLst>
          </p:cNvPr>
          <p:cNvSpPr>
            <a:spLocks noGrp="1"/>
          </p:cNvSpPr>
          <p:nvPr>
            <p:ph type="title"/>
          </p:nvPr>
        </p:nvSpPr>
        <p:spPr>
          <a:xfrm>
            <a:off x="418225" y="814104"/>
            <a:ext cx="3201366" cy="5209511"/>
          </a:xfrm>
          <a:prstGeom prst="ellipse">
            <a:avLst/>
          </a:prstGeom>
        </p:spPr>
        <p:txBody>
          <a:bodyPr vert="horz" lIns="91440" tIns="45720" rIns="91440" bIns="45720" rtlCol="0" anchor="b">
            <a:normAutofit/>
          </a:bodyPr>
          <a:lstStyle/>
          <a:p>
            <a:pPr algn="ctr"/>
            <a:r>
              <a:rPr lang="en-US" sz="2400" kern="1200" dirty="0">
                <a:solidFill>
                  <a:srgbClr val="FFFFFF"/>
                </a:solidFill>
                <a:latin typeface="Times New Roman" panose="02020603050405020304" pitchFamily="18" charset="0"/>
                <a:cs typeface="Times New Roman" panose="02020603050405020304" pitchFamily="18" charset="0"/>
              </a:rPr>
              <a:t>H3:</a:t>
            </a:r>
            <a:br>
              <a:rPr lang="en-US" sz="2400" kern="1200" dirty="0">
                <a:solidFill>
                  <a:srgbClr val="FFFFFF"/>
                </a:solidFill>
                <a:latin typeface="Times New Roman" panose="02020603050405020304" pitchFamily="18" charset="0"/>
                <a:cs typeface="Times New Roman" panose="02020603050405020304" pitchFamily="18" charset="0"/>
              </a:rPr>
            </a:br>
            <a:r>
              <a:rPr lang="en-US" sz="2400" kern="1200" dirty="0">
                <a:solidFill>
                  <a:srgbClr val="FFFFFF"/>
                </a:solidFill>
                <a:latin typeface="Times New Roman" panose="02020603050405020304" pitchFamily="18" charset="0"/>
                <a:cs typeface="Times New Roman" panose="02020603050405020304" pitchFamily="18" charset="0"/>
              </a:rPr>
              <a:t> Renovation Pays Off</a:t>
            </a:r>
            <a:br>
              <a:rPr lang="en-US" sz="2200" kern="1200" dirty="0">
                <a:solidFill>
                  <a:srgbClr val="FFFFFF"/>
                </a:solidFill>
                <a:latin typeface="+mj-lt"/>
                <a:ea typeface="+mj-ea"/>
                <a:cs typeface="+mj-cs"/>
              </a:rPr>
            </a:br>
            <a:br>
              <a:rPr lang="en-US" sz="2200" kern="1200" dirty="0">
                <a:solidFill>
                  <a:srgbClr val="FFFFFF"/>
                </a:solidFill>
                <a:latin typeface="+mj-lt"/>
                <a:ea typeface="+mj-ea"/>
                <a:cs typeface="+mj-cs"/>
              </a:rPr>
            </a:br>
            <a:br>
              <a:rPr lang="en-US" sz="2200" kern="1200" dirty="0">
                <a:solidFill>
                  <a:srgbClr val="FFFFFF"/>
                </a:solidFill>
                <a:latin typeface="+mj-lt"/>
                <a:ea typeface="+mj-ea"/>
                <a:cs typeface="+mj-cs"/>
              </a:rPr>
            </a:br>
            <a:r>
              <a:rPr lang="en-US" sz="2200" kern="1200" dirty="0">
                <a:solidFill>
                  <a:srgbClr val="FFFFFF"/>
                </a:solidFill>
                <a:latin typeface="+mj-lt"/>
                <a:ea typeface="+mj-ea"/>
                <a:cs typeface="+mj-cs"/>
              </a:rPr>
              <a:t> Well-renovated houses sell for higher prices</a:t>
            </a:r>
            <a:br>
              <a:rPr lang="en-US" sz="2200" kern="1200" dirty="0">
                <a:solidFill>
                  <a:srgbClr val="FFFFFF"/>
                </a:solidFill>
                <a:latin typeface="+mj-lt"/>
                <a:ea typeface="+mj-ea"/>
                <a:cs typeface="+mj-cs"/>
              </a:rPr>
            </a:br>
            <a:endParaRPr lang="en-US" sz="22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9C800909-9B46-568D-71E0-99C22AF4AA83}"/>
              </a:ext>
            </a:extLst>
          </p:cNvPr>
          <p:cNvSpPr txBox="1"/>
          <p:nvPr/>
        </p:nvSpPr>
        <p:spPr>
          <a:xfrm>
            <a:off x="4268533" y="4643740"/>
            <a:ext cx="7765174" cy="1200329"/>
          </a:xfrm>
          <a:prstGeom prst="rect">
            <a:avLst/>
          </a:prstGeom>
          <a:noFill/>
        </p:spPr>
        <p:txBody>
          <a:bodyPr wrap="square">
            <a:spAutoFit/>
          </a:bodyPr>
          <a:lstStyle/>
          <a:p>
            <a:endParaRPr lang="en-DE"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Median price of unrenovated homes: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$449,000</a:t>
            </a: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Median price of renovated homes:</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$607,502</a:t>
            </a:r>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Price difference:</a:t>
            </a:r>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+$158,502</a:t>
            </a:r>
            <a:endParaRPr lang="en-GB"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46FB8AB-E51F-ECA9-5A12-AE03B8DF5586}"/>
              </a:ext>
            </a:extLst>
          </p:cNvPr>
          <p:cNvSpPr txBox="1"/>
          <p:nvPr/>
        </p:nvSpPr>
        <p:spPr>
          <a:xfrm>
            <a:off x="4268533" y="5924532"/>
            <a:ext cx="6168324" cy="923330"/>
          </a:xfrm>
          <a:prstGeom prst="rect">
            <a:avLst/>
          </a:prstGeom>
          <a:noFill/>
        </p:spPr>
        <p:txBody>
          <a:bodyPr wrap="square">
            <a:spAutoFit/>
          </a:bodyPr>
          <a:lstStyle/>
          <a:p>
            <a:r>
              <a:rPr lang="en-GB" b="1" dirty="0">
                <a:latin typeface="Times New Roman" panose="02020603050405020304" pitchFamily="18" charset="0"/>
                <a:cs typeface="Times New Roman" panose="02020603050405020304" pitchFamily="18" charset="0"/>
              </a:rPr>
              <a:t>Recommendation:</a:t>
            </a:r>
            <a:br>
              <a:rPr lang="en-GB" dirty="0">
                <a:latin typeface="Times New Roman" panose="02020603050405020304" pitchFamily="18" charset="0"/>
                <a:cs typeface="Times New Roman" panose="02020603050405020304" pitchFamily="18" charset="0"/>
              </a:rPr>
            </a:br>
            <a:r>
              <a:rPr lang="en-DE"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If the </a:t>
            </a:r>
            <a:r>
              <a:rPr lang="en-GB" b="1" dirty="0">
                <a:latin typeface="Times New Roman" panose="02020603050405020304" pitchFamily="18" charset="0"/>
                <a:cs typeface="Times New Roman" panose="02020603050405020304" pitchFamily="18" charset="0"/>
              </a:rPr>
              <a:t>renovation cost is under $142,652(with a safety margin of  90%</a:t>
            </a:r>
            <a:r>
              <a:rPr lang="en-GB" dirty="0">
                <a:latin typeface="Times New Roman" panose="02020603050405020304" pitchFamily="18" charset="0"/>
                <a:cs typeface="Times New Roman" panose="02020603050405020304" pitchFamily="18" charset="0"/>
              </a:rPr>
              <a:t> ) it may still be profitable to renovate!</a:t>
            </a:r>
            <a:endParaRPr lang="en-DE"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D7042F9-8E28-31EB-F337-EEC514F10B4A}"/>
              </a:ext>
            </a:extLst>
          </p:cNvPr>
          <p:cNvPicPr>
            <a:picLocks noChangeAspect="1"/>
          </p:cNvPicPr>
          <p:nvPr/>
        </p:nvPicPr>
        <p:blipFill>
          <a:blip r:embed="rId3"/>
          <a:stretch>
            <a:fillRect/>
          </a:stretch>
        </p:blipFill>
        <p:spPr>
          <a:xfrm>
            <a:off x="4456051" y="177957"/>
            <a:ext cx="6521665" cy="4456084"/>
          </a:xfrm>
          <a:prstGeom prst="rect">
            <a:avLst/>
          </a:prstGeom>
        </p:spPr>
      </p:pic>
    </p:spTree>
    <p:extLst>
      <p:ext uri="{BB962C8B-B14F-4D97-AF65-F5344CB8AC3E}">
        <p14:creationId xmlns:p14="http://schemas.microsoft.com/office/powerpoint/2010/main" val="2169352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4929</TotalTime>
  <Words>2113</Words>
  <Application>Microsoft Macintosh PowerPoint</Application>
  <PresentationFormat>Widescreen</PresentationFormat>
  <Paragraphs>209</Paragraphs>
  <Slides>16</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Times New Roman</vt:lpstr>
      <vt:lpstr>Office Theme</vt:lpstr>
      <vt:lpstr>Real Estate Investment Analysis for Charles Christensen</vt:lpstr>
      <vt:lpstr>Client : Charles Christensen (Seller)</vt:lpstr>
      <vt:lpstr>PowerPoint Presentation</vt:lpstr>
      <vt:lpstr>Overview</vt:lpstr>
      <vt:lpstr>H1 :  Location Counts   Homes in certain neighborhoods attract higher offers and sell faster </vt:lpstr>
      <vt:lpstr>H1:  Location Counts    Homes in certain neighborhoods attract higher offers and sell faster / Heatmap</vt:lpstr>
      <vt:lpstr>H2:  Size Matters     Larger homes tend to sell for higher prices. </vt:lpstr>
      <vt:lpstr>H3:  Renovation Pays Off    Well-renovated houses sell for higher prices </vt:lpstr>
      <vt:lpstr>H3:  Renovation Pays Off    Well-renovated houses sell for higher prices </vt:lpstr>
      <vt:lpstr>H3:  Renovation Pays Off    Well-renovated houses sell for higher prices </vt:lpstr>
      <vt:lpstr>H3:  Renovation Pays Off    Well-renovated houses sell for higher prices </vt:lpstr>
      <vt:lpstr>H4:  Market Timing is Key    Buying and selling at the right time impacts ROI </vt:lpstr>
      <vt:lpstr> </vt:lpstr>
      <vt:lpstr>PowerPoint Presentation</vt:lpstr>
      <vt:lpstr>Thank You for Your Attention!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burcu atasoy</dc:creator>
  <cp:lastModifiedBy>burcu atasoy</cp:lastModifiedBy>
  <cp:revision>71</cp:revision>
  <dcterms:created xsi:type="dcterms:W3CDTF">2025-03-13T08:03:06Z</dcterms:created>
  <dcterms:modified xsi:type="dcterms:W3CDTF">2025-03-17T09:40:40Z</dcterms:modified>
</cp:coreProperties>
</file>