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256" r:id="rId2"/>
    <p:sldId id="261" r:id="rId3"/>
    <p:sldId id="263" r:id="rId4"/>
    <p:sldId id="270" r:id="rId5"/>
    <p:sldId id="271" r:id="rId6"/>
    <p:sldId id="273" r:id="rId7"/>
    <p:sldId id="274" r:id="rId8"/>
    <p:sldId id="275" r:id="rId9"/>
    <p:sldId id="272" r:id="rId10"/>
    <p:sldId id="268" r:id="rId11"/>
    <p:sldId id="282" r:id="rId12"/>
    <p:sldId id="283" r:id="rId13"/>
    <p:sldId id="285" r:id="rId14"/>
    <p:sldId id="287" r:id="rId15"/>
    <p:sldId id="288" r:id="rId16"/>
    <p:sldId id="289" r:id="rId17"/>
    <p:sldId id="290" r:id="rId18"/>
    <p:sldId id="291" r:id="rId19"/>
    <p:sldId id="286" r:id="rId20"/>
    <p:sldId id="316" r:id="rId21"/>
    <p:sldId id="317" r:id="rId22"/>
    <p:sldId id="318" r:id="rId23"/>
    <p:sldId id="425" r:id="rId24"/>
    <p:sldId id="426" r:id="rId25"/>
    <p:sldId id="319" r:id="rId26"/>
    <p:sldId id="320" r:id="rId27"/>
    <p:sldId id="423" r:id="rId28"/>
    <p:sldId id="424" r:id="rId29"/>
    <p:sldId id="422" r:id="rId30"/>
    <p:sldId id="295" r:id="rId31"/>
    <p:sldId id="433" r:id="rId32"/>
    <p:sldId id="279" r:id="rId33"/>
    <p:sldId id="280" r:id="rId34"/>
    <p:sldId id="281" r:id="rId35"/>
    <p:sldId id="434" r:id="rId36"/>
    <p:sldId id="435" r:id="rId37"/>
    <p:sldId id="427" r:id="rId38"/>
    <p:sldId id="278" r:id="rId39"/>
    <p:sldId id="428" r:id="rId40"/>
    <p:sldId id="429" r:id="rId41"/>
    <p:sldId id="430" r:id="rId42"/>
    <p:sldId id="431" r:id="rId43"/>
    <p:sldId id="298" r:id="rId44"/>
    <p:sldId id="436" r:id="rId45"/>
    <p:sldId id="321" r:id="rId46"/>
    <p:sldId id="322" r:id="rId47"/>
    <p:sldId id="327" r:id="rId48"/>
    <p:sldId id="437" r:id="rId49"/>
    <p:sldId id="326" r:id="rId50"/>
    <p:sldId id="438" r:id="rId51"/>
    <p:sldId id="439" r:id="rId52"/>
    <p:sldId id="440" r:id="rId53"/>
    <p:sldId id="441" r:id="rId54"/>
    <p:sldId id="328" r:id="rId55"/>
    <p:sldId id="329" r:id="rId56"/>
    <p:sldId id="330" r:id="rId57"/>
    <p:sldId id="306" r:id="rId58"/>
    <p:sldId id="308" r:id="rId59"/>
    <p:sldId id="442" r:id="rId60"/>
    <p:sldId id="443" r:id="rId61"/>
    <p:sldId id="444" r:id="rId62"/>
    <p:sldId id="299" r:id="rId63"/>
    <p:sldId id="311" r:id="rId64"/>
    <p:sldId id="312" r:id="rId65"/>
    <p:sldId id="313" r:id="rId66"/>
    <p:sldId id="314" r:id="rId67"/>
    <p:sldId id="31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2" autoAdjust="0"/>
    <p:restoredTop sz="95856"/>
  </p:normalViewPr>
  <p:slideViewPr>
    <p:cSldViewPr snapToGrid="0">
      <p:cViewPr varScale="1">
        <p:scale>
          <a:sx n="88" d="100"/>
          <a:sy n="88" d="100"/>
        </p:scale>
        <p:origin x="480" y="31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421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9" r:id="rId23"/>
    <p:sldLayoutId id="2147483678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80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63976" y="3344178"/>
            <a:ext cx="5210223" cy="236973"/>
          </a:xfrm>
        </p:spPr>
        <p:txBody>
          <a:bodyPr/>
          <a:lstStyle/>
          <a:p>
            <a:r>
              <a:rPr lang="en-GB"/>
              <a:t>Kevin </a:t>
            </a:r>
            <a:r>
              <a:rPr lang="en-GB" dirty="0"/>
              <a:t>Dockx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Securing ASP.NET Core with OAuth2 and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86402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OAuth2 is an open protocol to allow secure authorization in a simple and standard method from web, mobile and desktop applications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OAuth2</a:t>
            </a:r>
          </a:p>
        </p:txBody>
      </p:sp>
    </p:spTree>
    <p:extLst>
      <p:ext uri="{BB962C8B-B14F-4D97-AF65-F5344CB8AC3E}">
        <p14:creationId xmlns:p14="http://schemas.microsoft.com/office/powerpoint/2010/main" val="9031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OAuth2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client application can request an access token to gain access to an API</a:t>
            </a:r>
          </a:p>
          <a:p>
            <a:r>
              <a:rPr lang="en-GB" dirty="0"/>
              <a:t>OAuth2 defines how a client application can securely achieve authorization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039693"/>
            <a:ext cx="3773488" cy="31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OAuth2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Homegrown endpoints are replaced by endpoints from the OAuth2 standard</a:t>
            </a:r>
          </a:p>
          <a:p>
            <a:r>
              <a:rPr lang="en-GB" dirty="0"/>
              <a:t>The standard defines how to use these endpoints for different types of client applications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039693"/>
            <a:ext cx="3773488" cy="31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2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OpenID Connect is a simple identity layer on top of the OAuth2 protocol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5208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OpenID Connect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client application can request an identity token (next to an access token)</a:t>
            </a:r>
          </a:p>
          <a:p>
            <a:r>
              <a:rPr lang="en-GB" dirty="0"/>
              <a:t>That identity token is used to sign in to the client application 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UserInfo</a:t>
            </a:r>
            <a:r>
              <a:rPr lang="en-GB" dirty="0"/>
              <a:t> endpoint allows a client application to get additional information on the user</a:t>
            </a:r>
          </a:p>
        </p:txBody>
      </p:sp>
      <p:pic>
        <p:nvPicPr>
          <p:cNvPr id="7170" name="Picture 2" descr="http://openid.net/wordpress-content/uploads/2014/09/openid-r-logo-900x360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881471"/>
            <a:ext cx="3773488" cy="150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7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OpenID Connect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OpenID Connect is the superior protocol: it extends and supersedes OAuth2</a:t>
            </a:r>
          </a:p>
          <a:p>
            <a:r>
              <a:rPr lang="en-GB" dirty="0"/>
              <a:t>Even if the client application only requires authorization to access an API, we should use OIDC instead of plain OAuth2</a:t>
            </a:r>
          </a:p>
        </p:txBody>
      </p:sp>
      <p:pic>
        <p:nvPicPr>
          <p:cNvPr id="8194" name="Picture 2" descr="http://openid.net/wordpress-content/uploads/2014/09/openid-r-logo-900x360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881471"/>
            <a:ext cx="3773488" cy="150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5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OpenID Connect 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6616" y="4946072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16" y="4779167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596748" y="2063031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cxnSp>
        <p:nvCxnSpPr>
          <p:cNvPr id="11" name="Connector: Elbow 10"/>
          <p:cNvCxnSpPr/>
          <p:nvPr/>
        </p:nvCxnSpPr>
        <p:spPr>
          <a:xfrm flipV="1">
            <a:off x="3165762" y="2277452"/>
            <a:ext cx="5295904" cy="2501715"/>
          </a:xfrm>
          <a:prstGeom prst="bentConnector3">
            <a:avLst>
              <a:gd name="adj1" fmla="val 33"/>
            </a:avLst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7" y="1101722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48156" y="1788215"/>
            <a:ext cx="309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authentication request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7" y="1101722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/>
          <p:cNvCxnSpPr/>
          <p:nvPr/>
        </p:nvCxnSpPr>
        <p:spPr>
          <a:xfrm rot="10800000" flipV="1">
            <a:off x="3422073" y="2528455"/>
            <a:ext cx="5039595" cy="2230580"/>
          </a:xfrm>
          <a:prstGeom prst="bentConnector3">
            <a:avLst>
              <a:gd name="adj1" fmla="val 99897"/>
            </a:avLst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l.dropboxusercontent.com/u/1989993/ICON_SEARCH_FILES/img/Tech_Objects/Blue/Email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64" y="2654318"/>
            <a:ext cx="1003366" cy="5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.dropboxusercontent.com/u/1989993/ICON_SEARCH_FILES/img/Tech_Objects/Blue/Encrypted_Mail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76" y="3948545"/>
            <a:ext cx="1022311" cy="8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8" y="4779167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2" descr="https://dl.dropboxusercontent.com/u/1989993/ICON_SEARCH_FILES/img/Non_Tech_Objects/Blue/Cookie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87" y="5638150"/>
            <a:ext cx="852383" cy="9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9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Confidential clients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Capable of maintaining the confidentiality of their credentials (</a:t>
            </a:r>
            <a:r>
              <a:rPr lang="en-GB" dirty="0" err="1"/>
              <a:t>clientid</a:t>
            </a:r>
            <a:r>
              <a:rPr lang="en-GB" dirty="0"/>
              <a:t>, </a:t>
            </a:r>
            <a:r>
              <a:rPr lang="en-GB" dirty="0" err="1"/>
              <a:t>clientsecret</a:t>
            </a:r>
            <a:r>
              <a:rPr lang="en-GB" dirty="0"/>
              <a:t>)</a:t>
            </a:r>
          </a:p>
          <a:p>
            <a:r>
              <a:rPr lang="en-GB" dirty="0"/>
              <a:t>Live on the server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: server-side web apps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Public clients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Incapable of maintaining the confidentiality of their credentials (</a:t>
            </a:r>
            <a:r>
              <a:rPr lang="en-GB" dirty="0" err="1"/>
              <a:t>clientid</a:t>
            </a:r>
            <a:r>
              <a:rPr lang="en-GB" dirty="0"/>
              <a:t>, </a:t>
            </a:r>
            <a:r>
              <a:rPr lang="en-GB" dirty="0" err="1"/>
              <a:t>clientsecret</a:t>
            </a:r>
            <a:r>
              <a:rPr lang="en-GB" dirty="0"/>
              <a:t>)</a:t>
            </a:r>
          </a:p>
          <a:p>
            <a:r>
              <a:rPr lang="en-GB" dirty="0"/>
              <a:t>Live on the device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: JavaScript apps, mobile apps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and Confidential Clients</a:t>
            </a:r>
          </a:p>
        </p:txBody>
      </p:sp>
    </p:spTree>
    <p:extLst>
      <p:ext uri="{BB962C8B-B14F-4D97-AF65-F5344CB8AC3E}">
        <p14:creationId xmlns:p14="http://schemas.microsoft.com/office/powerpoint/2010/main" val="10579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Authorization Code</a:t>
            </a:r>
          </a:p>
          <a:p>
            <a:r>
              <a:rPr lang="en-GB" sz="1600" dirty="0"/>
              <a:t>Tokens from token endpoint</a:t>
            </a:r>
          </a:p>
          <a:p>
            <a:r>
              <a:rPr lang="en-GB" sz="1600" dirty="0"/>
              <a:t>Confidential clients</a:t>
            </a:r>
          </a:p>
          <a:p>
            <a:r>
              <a:rPr lang="en-GB" sz="1600" dirty="0"/>
              <a:t>Long-lived access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6514" y="588390"/>
            <a:ext cx="10778971" cy="437131"/>
          </a:xfrm>
        </p:spPr>
        <p:txBody>
          <a:bodyPr/>
          <a:lstStyle/>
          <a:p>
            <a:r>
              <a:rPr lang="en-GB" dirty="0"/>
              <a:t>OpenID Connect Flows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163291" y="4568512"/>
            <a:ext cx="4018599" cy="1231106"/>
          </a:xfrm>
        </p:spPr>
        <p:txBody>
          <a:bodyPr/>
          <a:lstStyle/>
          <a:p>
            <a:r>
              <a:rPr lang="en-GB" dirty="0"/>
              <a:t>Implicit</a:t>
            </a:r>
          </a:p>
          <a:p>
            <a:r>
              <a:rPr lang="en-GB" sz="1600" dirty="0"/>
              <a:t>Tokens from authorization endpoint</a:t>
            </a:r>
          </a:p>
          <a:p>
            <a:r>
              <a:rPr lang="en-GB" sz="1600" dirty="0"/>
              <a:t>Public clients</a:t>
            </a:r>
          </a:p>
          <a:p>
            <a:r>
              <a:rPr lang="en-GB" sz="1600" dirty="0"/>
              <a:t>No long-lived access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Hybrid</a:t>
            </a:r>
          </a:p>
          <a:p>
            <a:r>
              <a:rPr lang="en-GB" sz="1600" dirty="0"/>
              <a:t>Tokens from authorization endpoint &amp; token endpoint</a:t>
            </a:r>
          </a:p>
          <a:p>
            <a:r>
              <a:rPr lang="en-GB" sz="1600" dirty="0"/>
              <a:t>Confidential clients</a:t>
            </a:r>
          </a:p>
          <a:p>
            <a:r>
              <a:rPr lang="en-GB" sz="1600" dirty="0"/>
              <a:t>Long-lived access</a:t>
            </a:r>
            <a:endParaRPr lang="en-GB" dirty="0"/>
          </a:p>
        </p:txBody>
      </p:sp>
      <p:pic>
        <p:nvPicPr>
          <p:cNvPr id="6146" name="Picture 2" descr="https://dl.dropboxusercontent.com/u/1989993/ICON_SEARCH_FILES/img/Abstract_Ideas/Green/Handshake_Green.png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280428"/>
            <a:ext cx="2551112" cy="15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dl.dropboxusercontent.com/u/1989993/ICON_SEARCH_FILES/img/Abstract_Ideas/Green/Handshake_Green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20" y="2044949"/>
            <a:ext cx="2124611" cy="128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dl.dropboxusercontent.com/u/1989993/ICON_SEARCH_FILES/img/Abstract_Ideas/Blue/Handshake_Blu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2278197"/>
            <a:ext cx="2555875" cy="154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dl.dropboxusercontent.com/u/1989993/ICON_SEARCH_FILES/img/Abstract_Ideas/Blue/Handshake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765" y="2749252"/>
            <a:ext cx="2150314" cy="12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5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C773A6-6B17-4AEE-ADCD-031C31EEE0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Choosing the wrong flow is a potential security risk</a:t>
            </a:r>
          </a:p>
          <a:p>
            <a:pPr lvl="1"/>
            <a:r>
              <a:rPr lang="en-GB" dirty="0"/>
              <a:t>Long lifetimes should only be allowed to authenticated clients</a:t>
            </a:r>
          </a:p>
          <a:p>
            <a:pPr lvl="1"/>
            <a:r>
              <a:rPr lang="en-GB" dirty="0"/>
              <a:t>For that, clients must be able to safely store their credentials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305B4B-46CA-495E-90D4-1A5C437FA8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towards a Flow with an Example</a:t>
            </a:r>
          </a:p>
        </p:txBody>
      </p:sp>
    </p:spTree>
    <p:extLst>
      <p:ext uri="{BB962C8B-B14F-4D97-AF65-F5344CB8AC3E}">
        <p14:creationId xmlns:p14="http://schemas.microsoft.com/office/powerpoint/2010/main" val="51534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Knowing how to secure applications is important…</a:t>
            </a:r>
          </a:p>
          <a:p>
            <a:br>
              <a:rPr lang="en-GB" dirty="0"/>
            </a:br>
            <a:r>
              <a:rPr lang="en-GB" dirty="0"/>
              <a:t>… but knowing why we make certain decisions is, arguably, even more important</a:t>
            </a:r>
          </a:p>
        </p:txBody>
      </p:sp>
      <p:pic>
        <p:nvPicPr>
          <p:cNvPr id="7" name="Picture 2" descr="https://dl.dropboxusercontent.com/u/1989993/ICON_SEARCH_FILES/img/People/Gray/MIB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9" y="1598613"/>
            <a:ext cx="3356699" cy="3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C773A6-6B17-4AEE-ADCD-031C31EEE0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Choosing the wrong flow is a potential security risk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Authorization code and hybrid flows should not be allowed for those clients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305B4B-46CA-495E-90D4-1A5C437FA8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towards a Flow with an Example</a:t>
            </a:r>
          </a:p>
        </p:txBody>
      </p:sp>
    </p:spTree>
    <p:extLst>
      <p:ext uri="{BB962C8B-B14F-4D97-AF65-F5344CB8AC3E}">
        <p14:creationId xmlns:p14="http://schemas.microsoft.com/office/powerpoint/2010/main" val="300753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C773A6-6B17-4AEE-ADCD-031C31EEE0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Choosing the wrong flow is a potential security risk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strike="sngStrike" dirty="0"/>
              <a:t>Authorization code and hybrid flows should not be allowed for those clients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305B4B-46CA-495E-90D4-1A5C437FA8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towards a Flow with an Example</a:t>
            </a:r>
          </a:p>
        </p:txBody>
      </p:sp>
    </p:spTree>
    <p:extLst>
      <p:ext uri="{BB962C8B-B14F-4D97-AF65-F5344CB8AC3E}">
        <p14:creationId xmlns:p14="http://schemas.microsoft.com/office/powerpoint/2010/main" val="404473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C773A6-6B17-4AEE-ADCD-031C31EEE0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Choosing the wrong flow is a potential security risk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Authorization code and hybrid flows can be allowed for those clients, as long as we don’t return a refresh token from an unauthenticated token request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305B4B-46CA-495E-90D4-1A5C437FA8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towards a Flow with an Example</a:t>
            </a:r>
          </a:p>
        </p:txBody>
      </p:sp>
    </p:spTree>
    <p:extLst>
      <p:ext uri="{BB962C8B-B14F-4D97-AF65-F5344CB8AC3E}">
        <p14:creationId xmlns:p14="http://schemas.microsoft.com/office/powerpoint/2010/main" val="278121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C773A6-6B17-4AEE-ADCD-031C31EEE0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Choosing the wrong flow is a potential security risk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strike="sngStrike" dirty="0"/>
              <a:t>Authorization code and hybrid flows can be allowed for those clients, as long as we don’t return a refresh token from an unauthenticated token request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305B4B-46CA-495E-90D4-1A5C437FA8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towards a Flow with an Example</a:t>
            </a:r>
          </a:p>
        </p:txBody>
      </p:sp>
    </p:spTree>
    <p:extLst>
      <p:ext uri="{BB962C8B-B14F-4D97-AF65-F5344CB8AC3E}">
        <p14:creationId xmlns:p14="http://schemas.microsoft.com/office/powerpoint/2010/main" val="157061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C773A6-6B17-4AEE-ADCD-031C31EEE0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Choosing the wrong flow is a potential security risk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One-time refresh tokens are becoming a thing with OAuth 2.1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305B4B-46CA-495E-90D4-1A5C437FA8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towards a Flow with an Example</a:t>
            </a:r>
          </a:p>
        </p:txBody>
      </p:sp>
    </p:spTree>
    <p:extLst>
      <p:ext uri="{BB962C8B-B14F-4D97-AF65-F5344CB8AC3E}">
        <p14:creationId xmlns:p14="http://schemas.microsoft.com/office/powerpoint/2010/main" val="14671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accent5"/>
                </a:solidFill>
              </a:rPr>
              <a:t>The thing with security is that a lot of approaches will work, but most of them are not a good idea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important statement of the entire course</a:t>
            </a:r>
          </a:p>
        </p:txBody>
      </p:sp>
    </p:spTree>
    <p:extLst>
      <p:ext uri="{BB962C8B-B14F-4D97-AF65-F5344CB8AC3E}">
        <p14:creationId xmlns:p14="http://schemas.microsoft.com/office/powerpoint/2010/main" val="296309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accent5"/>
                </a:solidFill>
              </a:rPr>
              <a:t>What IS a good idea changes </a:t>
            </a:r>
            <a:br>
              <a:rPr lang="en-GB" sz="4800" dirty="0">
                <a:solidFill>
                  <a:schemeClr val="accent5"/>
                </a:solidFill>
              </a:rPr>
            </a:br>
            <a:r>
              <a:rPr lang="en-GB" sz="4800" dirty="0">
                <a:solidFill>
                  <a:schemeClr val="accent5"/>
                </a:solidFill>
              </a:rPr>
              <a:t>over time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second most important statement of the entire course</a:t>
            </a:r>
          </a:p>
        </p:txBody>
      </p:sp>
    </p:spTree>
    <p:extLst>
      <p:ext uri="{BB962C8B-B14F-4D97-AF65-F5344CB8AC3E}">
        <p14:creationId xmlns:p14="http://schemas.microsoft.com/office/powerpoint/2010/main" val="107095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2C99D-DADF-46EA-99E5-3508B1B5E4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ASP.NET Core MVC</a:t>
            </a:r>
          </a:p>
          <a:p>
            <a:pPr lvl="1"/>
            <a:r>
              <a:rPr lang="en-GB" dirty="0"/>
              <a:t>Confidential client (server-side web app)</a:t>
            </a:r>
          </a:p>
          <a:p>
            <a:pPr lvl="1"/>
            <a:r>
              <a:rPr lang="en-GB" dirty="0"/>
              <a:t>We require long-lived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72F9D-2D82-40F7-8F0E-8958B7930A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814" y="1598903"/>
            <a:ext cx="3866518" cy="3646025"/>
          </a:xfrm>
        </p:spPr>
        <p:txBody>
          <a:bodyPr/>
          <a:lstStyle/>
          <a:p>
            <a:r>
              <a:rPr lang="en-GB" dirty="0"/>
              <a:t>OpenID Connect Flow for </a:t>
            </a:r>
            <a:br>
              <a:rPr lang="en-GB" dirty="0"/>
            </a:br>
            <a:r>
              <a:rPr lang="en-GB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407554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2C99D-DADF-46EA-99E5-3508B1B5E4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Authorization code with PKCE protection is the current best practice</a:t>
            </a:r>
          </a:p>
          <a:p>
            <a:r>
              <a:rPr lang="en-GB" dirty="0"/>
              <a:t>Hybrid flow (response_type=“code id_token”) is still a valid and secure option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72F9D-2D82-40F7-8F0E-8958B7930A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814" y="1598903"/>
            <a:ext cx="3866518" cy="3646025"/>
          </a:xfrm>
        </p:spPr>
        <p:txBody>
          <a:bodyPr/>
          <a:lstStyle/>
          <a:p>
            <a:r>
              <a:rPr lang="en-GB" dirty="0"/>
              <a:t>OpenID Connect Flow for </a:t>
            </a:r>
            <a:br>
              <a:rPr lang="en-GB" dirty="0"/>
            </a:br>
            <a:r>
              <a:rPr lang="en-GB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23568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BCD4-BEF4-4B0D-815A-563CE31332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IdentityServer4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http://docs.identityserver.io/</a:t>
            </a:r>
          </a:p>
          <a:p>
            <a:r>
              <a:rPr lang="en-GB" dirty="0"/>
              <a:t>IdentityServer4 is an OpenID Connect and OAuth2 framework for ASP.NET Core</a:t>
            </a:r>
          </a:p>
          <a:p>
            <a:pPr lvl="1"/>
            <a:r>
              <a:rPr lang="en-GB" dirty="0"/>
              <a:t>Part of the .NET Foundation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7E5BF6-882A-437E-9BFA-114F3FA3C4F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7713" y="2228327"/>
            <a:ext cx="3384550" cy="23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Architectures and Security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Thick client applications</a:t>
            </a:r>
          </a:p>
          <a:p>
            <a:pPr lvl="1"/>
            <a:r>
              <a:rPr lang="en-GB" dirty="0"/>
              <a:t>Windows authentication</a:t>
            </a:r>
          </a:p>
          <a:p>
            <a:r>
              <a:rPr lang="en-GB" dirty="0"/>
              <a:t>Server-side web applications</a:t>
            </a:r>
          </a:p>
          <a:p>
            <a:pPr lvl="1"/>
            <a:r>
              <a:rPr lang="en-GB" dirty="0"/>
              <a:t>Windows or Forms authentication</a:t>
            </a:r>
          </a:p>
          <a:p>
            <a:r>
              <a:rPr lang="en-GB" dirty="0"/>
              <a:t>Not service-based</a:t>
            </a:r>
          </a:p>
        </p:txBody>
      </p:sp>
      <p:pic>
        <p:nvPicPr>
          <p:cNvPr id="2052" name="Picture 4" descr="https://dl.dropboxusercontent.com/u/1989993/ICON_SEARCH_FILES/img/Non_Tech_Objects/Gray/Dinosaur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6518" y="2083837"/>
            <a:ext cx="3367461" cy="31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6739" y="5352391"/>
            <a:ext cx="10626982" cy="7620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Demo Time (setting up IdentityServer)</a:t>
            </a:r>
          </a:p>
        </p:txBody>
      </p:sp>
      <p:pic>
        <p:nvPicPr>
          <p:cNvPr id="1026" name="Picture 2" descr="https://s.pluralsight.com/authorkit/img/Non_Tech_Objects/White/Screen_Tripod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3" y="1056127"/>
            <a:ext cx="37242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49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https://idphostaddress/connect/authorize?</a:t>
            </a:r>
            <a:br>
              <a:rPr lang="en-GB" dirty="0"/>
            </a:br>
            <a:r>
              <a:rPr lang="en-GB" dirty="0" err="1"/>
              <a:t>client_id</a:t>
            </a:r>
            <a:r>
              <a:rPr lang="en-GB" dirty="0"/>
              <a:t>=</a:t>
            </a:r>
            <a:r>
              <a:rPr lang="en-GB" dirty="0" err="1"/>
              <a:t>imagegalleryclient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redirect_uri</a:t>
            </a:r>
            <a:r>
              <a:rPr lang="en-GB" dirty="0"/>
              <a:t>=https://clientapphostaddress/signin-oidc</a:t>
            </a:r>
            <a:br>
              <a:rPr lang="en-GB" dirty="0"/>
            </a:br>
            <a:r>
              <a:rPr lang="en-GB" dirty="0"/>
              <a:t>&amp;scope=</a:t>
            </a:r>
            <a:r>
              <a:rPr lang="en-GB" dirty="0" err="1"/>
              <a:t>openid</a:t>
            </a:r>
            <a:r>
              <a:rPr lang="en-GB" dirty="0"/>
              <a:t> profile </a:t>
            </a:r>
            <a:br>
              <a:rPr lang="en-GB" dirty="0"/>
            </a:br>
            <a:r>
              <a:rPr lang="en-GB" dirty="0"/>
              <a:t>&amp;response_type=code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response_mode</a:t>
            </a:r>
            <a:r>
              <a:rPr lang="en-GB" dirty="0"/>
              <a:t>=</a:t>
            </a:r>
            <a:r>
              <a:rPr lang="en-GB" dirty="0" err="1"/>
              <a:t>form_post</a:t>
            </a:r>
            <a:br>
              <a:rPr lang="en-GB" dirty="0"/>
            </a:br>
            <a:r>
              <a:rPr lang="en-GB" dirty="0"/>
              <a:t>&amp;nonce=63626...n2eNMxA0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Authentication request to the authorization endpoint</a:t>
            </a:r>
          </a:p>
        </p:txBody>
      </p:sp>
    </p:spTree>
    <p:extLst>
      <p:ext uri="{BB962C8B-B14F-4D97-AF65-F5344CB8AC3E}">
        <p14:creationId xmlns:p14="http://schemas.microsoft.com/office/powerpoint/2010/main" val="429092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https://idphostaddress/connect/authorize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client_id</a:t>
            </a:r>
            <a:r>
              <a:rPr lang="en-GB" dirty="0"/>
              <a:t>=</a:t>
            </a:r>
            <a:r>
              <a:rPr lang="en-GB" dirty="0" err="1"/>
              <a:t>imagegalleryclient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redirect_uri</a:t>
            </a:r>
            <a:r>
              <a:rPr lang="en-GB" dirty="0"/>
              <a:t>=https://clientapphostaddress/signin-oidc</a:t>
            </a:r>
            <a:br>
              <a:rPr lang="en-GB" dirty="0"/>
            </a:br>
            <a:r>
              <a:rPr lang="en-GB" dirty="0"/>
              <a:t>&amp;scope=</a:t>
            </a:r>
            <a:r>
              <a:rPr lang="en-GB" dirty="0" err="1"/>
              <a:t>openid</a:t>
            </a:r>
            <a:r>
              <a:rPr lang="en-GB" dirty="0"/>
              <a:t> profile </a:t>
            </a:r>
            <a:br>
              <a:rPr lang="en-GB" dirty="0"/>
            </a:br>
            <a:r>
              <a:rPr lang="en-GB" dirty="0"/>
              <a:t>&amp;response_type=code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response_mode</a:t>
            </a:r>
            <a:r>
              <a:rPr lang="en-GB" dirty="0"/>
              <a:t>=</a:t>
            </a:r>
            <a:r>
              <a:rPr lang="en-GB" dirty="0" err="1"/>
              <a:t>form_post</a:t>
            </a:r>
            <a:br>
              <a:rPr lang="en-GB" dirty="0"/>
            </a:br>
            <a:r>
              <a:rPr lang="en-GB" dirty="0"/>
              <a:t>&amp;nonce=63626...n2eNMxA0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Authorization endpoint at IDP level</a:t>
            </a:r>
          </a:p>
        </p:txBody>
      </p:sp>
    </p:spTree>
    <p:extLst>
      <p:ext uri="{BB962C8B-B14F-4D97-AF65-F5344CB8AC3E}">
        <p14:creationId xmlns:p14="http://schemas.microsoft.com/office/powerpoint/2010/main" val="316517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https://idphostaddress/connect/authorize?</a:t>
            </a:r>
            <a:br>
              <a:rPr lang="en-GB" dirty="0"/>
            </a:br>
            <a:r>
              <a:rPr lang="en-GB" dirty="0" err="1">
                <a:solidFill>
                  <a:schemeClr val="accent2"/>
                </a:solidFill>
              </a:rPr>
              <a:t>client_id</a:t>
            </a:r>
            <a:r>
              <a:rPr lang="en-GB" dirty="0">
                <a:solidFill>
                  <a:schemeClr val="accent2"/>
                </a:solidFill>
              </a:rPr>
              <a:t>=</a:t>
            </a:r>
            <a:r>
              <a:rPr lang="en-GB" dirty="0" err="1">
                <a:solidFill>
                  <a:schemeClr val="accent2"/>
                </a:solidFill>
              </a:rPr>
              <a:t>imagegalleryclient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redirect_uri</a:t>
            </a:r>
            <a:r>
              <a:rPr lang="en-GB" dirty="0"/>
              <a:t>=https://clientapphostaddress/signin-oidc</a:t>
            </a:r>
            <a:br>
              <a:rPr lang="en-GB" dirty="0"/>
            </a:br>
            <a:r>
              <a:rPr lang="en-GB" dirty="0"/>
              <a:t>&amp;scope=</a:t>
            </a:r>
            <a:r>
              <a:rPr lang="en-GB" dirty="0" err="1"/>
              <a:t>openid</a:t>
            </a:r>
            <a:r>
              <a:rPr lang="en-GB" dirty="0"/>
              <a:t> profile </a:t>
            </a:r>
            <a:br>
              <a:rPr lang="en-GB" dirty="0"/>
            </a:br>
            <a:r>
              <a:rPr lang="en-GB" dirty="0"/>
              <a:t>&amp;response_type=code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response_mode</a:t>
            </a:r>
            <a:r>
              <a:rPr lang="en-GB" dirty="0"/>
              <a:t>=</a:t>
            </a:r>
            <a:r>
              <a:rPr lang="en-GB" dirty="0" err="1"/>
              <a:t>form_post</a:t>
            </a:r>
            <a:br>
              <a:rPr lang="en-GB" dirty="0"/>
            </a:br>
            <a:r>
              <a:rPr lang="en-GB" dirty="0"/>
              <a:t>&amp;nonce=63626...n2eNMxA0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Identifier of the client</a:t>
            </a:r>
          </a:p>
        </p:txBody>
      </p:sp>
    </p:spTree>
    <p:extLst>
      <p:ext uri="{BB962C8B-B14F-4D97-AF65-F5344CB8AC3E}">
        <p14:creationId xmlns:p14="http://schemas.microsoft.com/office/powerpoint/2010/main" val="413352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https://idphostaddress/connect/authorize?</a:t>
            </a:r>
            <a:br>
              <a:rPr lang="en-GB" dirty="0"/>
            </a:br>
            <a:r>
              <a:rPr lang="en-GB" dirty="0" err="1"/>
              <a:t>client_id</a:t>
            </a:r>
            <a:r>
              <a:rPr lang="en-GB" dirty="0"/>
              <a:t>=</a:t>
            </a:r>
            <a:r>
              <a:rPr lang="en-GB" dirty="0" err="1"/>
              <a:t>imagegalleryclient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>
                <a:solidFill>
                  <a:schemeClr val="accent2"/>
                </a:solidFill>
              </a:rPr>
              <a:t>redirect_uri</a:t>
            </a:r>
            <a:r>
              <a:rPr lang="en-GB" dirty="0">
                <a:solidFill>
                  <a:schemeClr val="accent2"/>
                </a:solidFill>
              </a:rPr>
              <a:t>=https://clientapphostaddress/signin-oidc</a:t>
            </a:r>
            <a:br>
              <a:rPr lang="en-GB" dirty="0"/>
            </a:br>
            <a:r>
              <a:rPr lang="en-GB" dirty="0"/>
              <a:t>&amp;scope=</a:t>
            </a:r>
            <a:r>
              <a:rPr lang="en-GB" dirty="0" err="1"/>
              <a:t>openid</a:t>
            </a:r>
            <a:r>
              <a:rPr lang="en-GB" dirty="0"/>
              <a:t> profile </a:t>
            </a:r>
            <a:br>
              <a:rPr lang="en-GB" dirty="0"/>
            </a:br>
            <a:r>
              <a:rPr lang="en-GB" dirty="0"/>
              <a:t>&amp;response_type=code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response_mode</a:t>
            </a:r>
            <a:r>
              <a:rPr lang="en-GB" dirty="0"/>
              <a:t>=</a:t>
            </a:r>
            <a:r>
              <a:rPr lang="en-GB" dirty="0" err="1"/>
              <a:t>form_post</a:t>
            </a:r>
            <a:br>
              <a:rPr lang="en-GB" dirty="0"/>
            </a:br>
            <a:r>
              <a:rPr lang="en-GB" dirty="0"/>
              <a:t>&amp;nonce=63626...n2eNMxA0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Redirection endpoint at client level</a:t>
            </a:r>
          </a:p>
        </p:txBody>
      </p:sp>
    </p:spTree>
    <p:extLst>
      <p:ext uri="{BB962C8B-B14F-4D97-AF65-F5344CB8AC3E}">
        <p14:creationId xmlns:p14="http://schemas.microsoft.com/office/powerpoint/2010/main" val="360311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https://idphostaddress/connect/authorize?</a:t>
            </a:r>
            <a:br>
              <a:rPr lang="en-GB" dirty="0"/>
            </a:br>
            <a:r>
              <a:rPr lang="en-GB" dirty="0" err="1"/>
              <a:t>client_id</a:t>
            </a:r>
            <a:r>
              <a:rPr lang="en-GB" dirty="0"/>
              <a:t>=</a:t>
            </a:r>
            <a:r>
              <a:rPr lang="en-GB" dirty="0" err="1"/>
              <a:t>imagegalleryclient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redirect_uri</a:t>
            </a:r>
            <a:r>
              <a:rPr lang="en-GB" dirty="0"/>
              <a:t>=https://clientapphostaddress/signin-oidc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>
                <a:solidFill>
                  <a:schemeClr val="accent2"/>
                </a:solidFill>
              </a:rPr>
              <a:t>scope=</a:t>
            </a:r>
            <a:r>
              <a:rPr lang="en-GB" dirty="0" err="1">
                <a:solidFill>
                  <a:schemeClr val="accent2"/>
                </a:solidFill>
              </a:rPr>
              <a:t>openid</a:t>
            </a:r>
            <a:r>
              <a:rPr lang="en-GB" dirty="0">
                <a:solidFill>
                  <a:schemeClr val="accent2"/>
                </a:solidFill>
              </a:rPr>
              <a:t> profile </a:t>
            </a:r>
            <a:br>
              <a:rPr lang="en-GB" dirty="0"/>
            </a:br>
            <a:r>
              <a:rPr lang="en-GB" dirty="0"/>
              <a:t>&amp;response_type=code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response_mode</a:t>
            </a:r>
            <a:r>
              <a:rPr lang="en-GB" dirty="0"/>
              <a:t>=</a:t>
            </a:r>
            <a:r>
              <a:rPr lang="en-GB" dirty="0" err="1"/>
              <a:t>form_post</a:t>
            </a:r>
            <a:br>
              <a:rPr lang="en-GB" dirty="0"/>
            </a:br>
            <a:r>
              <a:rPr lang="en-GB" dirty="0"/>
              <a:t>&amp;nonce=63626...n2eNMxA0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Requested scopes by the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020767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https://idphostaddress/connect/authorize?</a:t>
            </a:r>
            <a:br>
              <a:rPr lang="en-GB" dirty="0"/>
            </a:br>
            <a:r>
              <a:rPr lang="en-GB" dirty="0" err="1"/>
              <a:t>client_id</a:t>
            </a:r>
            <a:r>
              <a:rPr lang="en-GB" dirty="0"/>
              <a:t>=</a:t>
            </a:r>
            <a:r>
              <a:rPr lang="en-GB" dirty="0" err="1"/>
              <a:t>imagegalleryclient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redirect_uri</a:t>
            </a:r>
            <a:r>
              <a:rPr lang="en-GB" dirty="0"/>
              <a:t>=https://clientapphostaddress/signin-oidc</a:t>
            </a:r>
            <a:br>
              <a:rPr lang="en-GB" dirty="0"/>
            </a:br>
            <a:r>
              <a:rPr lang="en-GB" dirty="0"/>
              <a:t>&amp;scope=</a:t>
            </a:r>
            <a:r>
              <a:rPr lang="en-GB" dirty="0" err="1"/>
              <a:t>openid</a:t>
            </a:r>
            <a:r>
              <a:rPr lang="en-GB" dirty="0"/>
              <a:t> profile 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>
                <a:solidFill>
                  <a:schemeClr val="accent2"/>
                </a:solidFill>
              </a:rPr>
              <a:t>response_type=code</a:t>
            </a:r>
            <a:br>
              <a:rPr lang="en-GB" dirty="0"/>
            </a:br>
            <a:r>
              <a:rPr lang="en-GB" dirty="0"/>
              <a:t>&amp;</a:t>
            </a:r>
            <a:r>
              <a:rPr lang="en-GB" dirty="0" err="1"/>
              <a:t>response_mode</a:t>
            </a:r>
            <a:r>
              <a:rPr lang="en-GB" dirty="0"/>
              <a:t>=</a:t>
            </a:r>
            <a:r>
              <a:rPr lang="en-GB" dirty="0" err="1"/>
              <a:t>form_post</a:t>
            </a:r>
            <a:br>
              <a:rPr lang="en-GB" dirty="0"/>
            </a:br>
            <a:r>
              <a:rPr lang="en-GB" dirty="0"/>
              <a:t>&amp;nonce=63626...n2eNMxA0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The requested response_type determines the flow</a:t>
            </a:r>
          </a:p>
        </p:txBody>
      </p:sp>
    </p:spTree>
    <p:extLst>
      <p:ext uri="{BB962C8B-B14F-4D97-AF65-F5344CB8AC3E}">
        <p14:creationId xmlns:p14="http://schemas.microsoft.com/office/powerpoint/2010/main" val="2773825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8051306" y="4042519"/>
            <a:ext cx="3429000" cy="1643694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id_token 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id_token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id_token token</a:t>
            </a:r>
          </a:p>
          <a:p>
            <a:r>
              <a:rPr lang="en-GB" dirty="0">
                <a:solidFill>
                  <a:schemeClr val="bg1"/>
                </a:solidFill>
              </a:rPr>
              <a:t>Implicit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id_token</a:t>
            </a:r>
          </a:p>
          <a:p>
            <a:r>
              <a:rPr lang="en-GB" dirty="0">
                <a:solidFill>
                  <a:schemeClr val="bg1"/>
                </a:solidFill>
              </a:rPr>
              <a:t>Implicit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solidFill>
            <a:schemeClr val="accent5"/>
          </a:solidFill>
        </p:spPr>
        <p:txBody>
          <a:bodyPr>
            <a:normAutofit fontScale="92500"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</a:t>
            </a:r>
          </a:p>
          <a:p>
            <a:r>
              <a:rPr lang="en-GB" dirty="0">
                <a:solidFill>
                  <a:schemeClr val="bg1"/>
                </a:solidFill>
              </a:rPr>
              <a:t>Authorization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Type Values</a:t>
            </a:r>
          </a:p>
        </p:txBody>
      </p:sp>
    </p:spTree>
    <p:extLst>
      <p:ext uri="{BB962C8B-B14F-4D97-AF65-F5344CB8AC3E}">
        <p14:creationId xmlns:p14="http://schemas.microsoft.com/office/powerpoint/2010/main" val="2389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7" grpId="0" build="p" animBg="1"/>
      <p:bldP spid="16" grpId="0" build="p" animBg="1"/>
      <p:bldP spid="15" grpId="0" build="p" animBg="1"/>
      <p:bldP spid="14" grpId="0" build="p" animBg="1"/>
      <p:bldP spid="1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9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81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1" y="1353660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036973" y="2618440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75761" y="2441032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authorization endpoint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36973" y="2244157"/>
            <a:ext cx="321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authentication request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652365" y="295086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652365" y="3144309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18451" y="284256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authenticates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652365" y="341258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652365" y="3606026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18451" y="3304282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(user gives consent)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36973" y="3883647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94235" y="3499642"/>
            <a:ext cx="72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20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5265" y="3045922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137126" y="3516567"/>
            <a:ext cx="174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44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8156" y="3062847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102287" y="4898430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241075" y="4721022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102286" y="4524147"/>
            <a:ext cx="457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</a:t>
            </a:r>
            <a:r>
              <a:rPr lang="en-GB" sz="1600" dirty="0" err="1"/>
              <a:t>clientid</a:t>
            </a:r>
            <a:r>
              <a:rPr lang="en-GB" sz="1600" dirty="0"/>
              <a:t>, </a:t>
            </a:r>
            <a:r>
              <a:rPr lang="en-GB" sz="1600" dirty="0" err="1"/>
              <a:t>clientsecret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7267" y="4009443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BEBA11-0925-4F12-B22D-29939B854A0E}"/>
              </a:ext>
            </a:extLst>
          </p:cNvPr>
          <p:cNvCxnSpPr/>
          <p:nvPr/>
        </p:nvCxnSpPr>
        <p:spPr>
          <a:xfrm>
            <a:off x="3102286" y="5739180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BBD8E3-BD20-4F67-B41E-471E0EFF622A}"/>
              </a:ext>
            </a:extLst>
          </p:cNvPr>
          <p:cNvSpPr txBox="1"/>
          <p:nvPr/>
        </p:nvSpPr>
        <p:spPr>
          <a:xfrm>
            <a:off x="7555093" y="5406828"/>
            <a:ext cx="120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49" name="Picture 8" descr="https://dl.dropboxusercontent.com/u/1989993/ICON_SEARCH_FILES/img/Tech_Objects/Blue/Encrypted_Mail_Blue.png">
            <a:extLst>
              <a:ext uri="{FF2B5EF4-FFF2-40B4-BE49-F238E27FC236}">
                <a16:creationId xmlns:a16="http://schemas.microsoft.com/office/drawing/2014/main" id="{1A4E77B1-BCA7-44F4-B208-92E8CF82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7" y="5263539"/>
            <a:ext cx="621934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EAABA521-E5E7-4300-8D57-A9718D3A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4" y="5061980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C33A4C-0A58-44F5-9505-C048888FC61F}"/>
              </a:ext>
            </a:extLst>
          </p:cNvPr>
          <p:cNvCxnSpPr/>
          <p:nvPr/>
        </p:nvCxnSpPr>
        <p:spPr>
          <a:xfrm flipV="1">
            <a:off x="2392240" y="6011914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D82622-A7AF-4967-B18D-4A982B2F60E7}"/>
              </a:ext>
            </a:extLst>
          </p:cNvPr>
          <p:cNvSpPr txBox="1"/>
          <p:nvPr/>
        </p:nvSpPr>
        <p:spPr>
          <a:xfrm>
            <a:off x="317766" y="5831079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is validated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FC2F20-EF97-401E-A04A-13949D6F25E2}"/>
              </a:ext>
            </a:extLst>
          </p:cNvPr>
          <p:cNvSpPr txBox="1"/>
          <p:nvPr/>
        </p:nvSpPr>
        <p:spPr>
          <a:xfrm>
            <a:off x="3156510" y="540682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56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738800B7-0500-451D-8A4D-2D11711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82" y="5061980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/>
      <p:bldP spid="19" grpId="0"/>
      <p:bldP spid="32" grpId="0"/>
      <p:bldP spid="35" grpId="0"/>
      <p:bldP spid="37" grpId="0"/>
      <p:bldP spid="37" grpId="1"/>
      <p:bldP spid="43" grpId="0"/>
      <p:bldP spid="31" grpId="0"/>
      <p:bldP spid="45" grpId="0"/>
      <p:bldP spid="48" grpId="0"/>
      <p:bldP spid="48" grpId="1"/>
      <p:bldP spid="54" grpId="0"/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Front channel communication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6518" y="2428876"/>
            <a:ext cx="5152417" cy="3978728"/>
          </a:xfrm>
        </p:spPr>
        <p:txBody>
          <a:bodyPr/>
          <a:lstStyle/>
          <a:p>
            <a:r>
              <a:rPr lang="en-GB" dirty="0"/>
              <a:t>Information delivered to </a:t>
            </a:r>
            <a:br>
              <a:rPr lang="en-GB" dirty="0"/>
            </a:br>
            <a:r>
              <a:rPr lang="en-GB" dirty="0"/>
              <a:t>the browser via URI or Form POST (</a:t>
            </a:r>
            <a:r>
              <a:rPr lang="en-GB" dirty="0" err="1"/>
              <a:t>response_mode</a:t>
            </a:r>
            <a:r>
              <a:rPr lang="en-GB"/>
              <a:t>)</a:t>
            </a:r>
          </a:p>
          <a:p>
            <a:r>
              <a:rPr lang="en-GB"/>
              <a:t>In </a:t>
            </a:r>
            <a:r>
              <a:rPr lang="en-GB" dirty="0"/>
              <a:t>our current flow: </a:t>
            </a:r>
            <a:br>
              <a:rPr lang="en-GB" dirty="0"/>
            </a:br>
            <a:r>
              <a:rPr lang="en-GB" dirty="0"/>
              <a:t>authorization endpoint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Back channel communication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Server to server communication</a:t>
            </a:r>
          </a:p>
          <a:p>
            <a:r>
              <a:rPr lang="en-GB" dirty="0"/>
              <a:t>In our current flow: </a:t>
            </a:r>
            <a:br>
              <a:rPr lang="en-GB" dirty="0"/>
            </a:br>
            <a:r>
              <a:rPr lang="en-GB" dirty="0"/>
              <a:t>token endpoint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2621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Architectures and Security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Service-based applications</a:t>
            </a:r>
          </a:p>
          <a:p>
            <a:pPr lvl="1"/>
            <a:r>
              <a:rPr lang="en-GB" dirty="0"/>
              <a:t>WS-Security (WCF)</a:t>
            </a:r>
          </a:p>
          <a:p>
            <a:pPr lvl="1"/>
            <a:r>
              <a:rPr lang="en-GB" dirty="0"/>
              <a:t>IP-level configuration (firewall)</a:t>
            </a:r>
          </a:p>
          <a:p>
            <a:r>
              <a:rPr lang="en-GB" dirty="0"/>
              <a:t>SAML 2.0</a:t>
            </a:r>
          </a:p>
          <a:p>
            <a:pPr lvl="1"/>
            <a:r>
              <a:rPr lang="en-GB" dirty="0"/>
              <a:t>Standard for exchanging authentication and authorization data between security domains</a:t>
            </a:r>
          </a:p>
        </p:txBody>
      </p:sp>
      <p:pic>
        <p:nvPicPr>
          <p:cNvPr id="2052" name="Picture 4" descr="https://dl.dropboxusercontent.com/u/1989993/ICON_SEARCH_FILES/img/Non_Tech_Objects/Gray/Dinosaur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6518" y="2083837"/>
            <a:ext cx="3367461" cy="31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Implement different types of protection against the same vulnerability</a:t>
            </a:r>
          </a:p>
          <a:p>
            <a:pPr lvl="1"/>
            <a:r>
              <a:rPr lang="en-GB" dirty="0"/>
              <a:t>If one mechanism fails, (an)other mechanism(s) is/are still in place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A68A98-5E8A-4518-B12F-B0FDB32649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Defence in Depth</a:t>
            </a:r>
          </a:p>
        </p:txBody>
      </p:sp>
    </p:spTree>
    <p:extLst>
      <p:ext uri="{BB962C8B-B14F-4D97-AF65-F5344CB8AC3E}">
        <p14:creationId xmlns:p14="http://schemas.microsoft.com/office/powerpoint/2010/main" val="521258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8051306" y="4042519"/>
            <a:ext cx="3429000" cy="1643694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id_token 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id_token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id_token token</a:t>
            </a:r>
          </a:p>
          <a:p>
            <a:r>
              <a:rPr lang="en-GB" dirty="0">
                <a:solidFill>
                  <a:schemeClr val="bg1"/>
                </a:solidFill>
              </a:rPr>
              <a:t>Implicit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id_token</a:t>
            </a:r>
          </a:p>
          <a:p>
            <a:r>
              <a:rPr lang="en-GB" dirty="0">
                <a:solidFill>
                  <a:schemeClr val="bg1"/>
                </a:solidFill>
              </a:rPr>
              <a:t>Implicit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solidFill>
            <a:schemeClr val="accent5"/>
          </a:solidFill>
        </p:spPr>
        <p:txBody>
          <a:bodyPr>
            <a:normAutofit fontScale="92500"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</a:t>
            </a:r>
          </a:p>
          <a:p>
            <a:r>
              <a:rPr lang="en-GB" dirty="0">
                <a:solidFill>
                  <a:schemeClr val="bg1"/>
                </a:solidFill>
              </a:rPr>
              <a:t>Authorization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Type Values</a:t>
            </a:r>
          </a:p>
        </p:txBody>
      </p:sp>
    </p:spTree>
    <p:extLst>
      <p:ext uri="{BB962C8B-B14F-4D97-AF65-F5344CB8AC3E}">
        <p14:creationId xmlns:p14="http://schemas.microsoft.com/office/powerpoint/2010/main" val="156996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8051306" y="4042519"/>
            <a:ext cx="3429000" cy="164369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id_token 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 id_token</a:t>
            </a:r>
          </a:p>
          <a:p>
            <a:r>
              <a:rPr lang="en-GB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id_token token</a:t>
            </a:r>
          </a:p>
          <a:p>
            <a:r>
              <a:rPr lang="en-GB" dirty="0">
                <a:solidFill>
                  <a:schemeClr val="bg1"/>
                </a:solidFill>
              </a:rPr>
              <a:t>Implicit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id_token</a:t>
            </a:r>
          </a:p>
          <a:p>
            <a:r>
              <a:rPr lang="en-GB" dirty="0">
                <a:solidFill>
                  <a:schemeClr val="bg1"/>
                </a:solidFill>
              </a:rPr>
              <a:t>Implicit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solidFill>
            <a:schemeClr val="accent5"/>
          </a:solidFill>
        </p:spPr>
        <p:txBody>
          <a:bodyPr>
            <a:normAutofit fontScale="92500"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code</a:t>
            </a:r>
          </a:p>
          <a:p>
            <a:r>
              <a:rPr lang="en-GB" dirty="0">
                <a:solidFill>
                  <a:schemeClr val="bg1"/>
                </a:solidFill>
              </a:rPr>
              <a:t>Authorization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Type Values</a:t>
            </a:r>
          </a:p>
        </p:txBody>
      </p:sp>
    </p:spTree>
    <p:extLst>
      <p:ext uri="{BB962C8B-B14F-4D97-AF65-F5344CB8AC3E}">
        <p14:creationId xmlns:p14="http://schemas.microsoft.com/office/powerpoint/2010/main" val="1957532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6739" y="5352391"/>
            <a:ext cx="10626982" cy="762093"/>
          </a:xfrm>
        </p:spPr>
        <p:txBody>
          <a:bodyPr>
            <a:normAutofit/>
          </a:bodyPr>
          <a:lstStyle/>
          <a:p>
            <a:r>
              <a:rPr lang="en-GB" b="1" dirty="0"/>
              <a:t>Demo time (securing web)</a:t>
            </a:r>
          </a:p>
        </p:txBody>
      </p:sp>
      <p:pic>
        <p:nvPicPr>
          <p:cNvPr id="1026" name="Picture 2" descr="https://s.pluralsight.com/authorkit/img/Non_Tech_Objects/White/Screen_Tripod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3" y="1056127"/>
            <a:ext cx="37242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7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AE57-D715-4FC5-9004-77B83AF1D7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Authorization code grant is vulnerable to authorization code injection attacks</a:t>
            </a:r>
          </a:p>
          <a:p>
            <a:pPr lvl="1"/>
            <a:r>
              <a:rPr lang="en-GB" dirty="0"/>
              <a:t>A leaked authorization code (linked to the victim) is used by the attacker to swap the attackers’ session for the victims’</a:t>
            </a:r>
          </a:p>
          <a:p>
            <a:pPr lvl="1"/>
            <a:r>
              <a:rPr lang="en-GB" dirty="0"/>
              <a:t>The attacker now has the privileges of the victim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E9440-1936-4543-A293-0D48D27CD3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Authorization Code Injection Attack</a:t>
            </a:r>
          </a:p>
        </p:txBody>
      </p:sp>
    </p:spTree>
    <p:extLst>
      <p:ext uri="{BB962C8B-B14F-4D97-AF65-F5344CB8AC3E}">
        <p14:creationId xmlns:p14="http://schemas.microsoft.com/office/powerpoint/2010/main" val="68579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AE57-D715-4FC5-9004-77B83AF1D7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Full description of the attack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https://nat.sakimura.org/2016/01/25/cut-and-pasted-code-attack-in-oauth-2-0-rfc6749/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https://tools.ietf.org/html/draft-ietf-oauth-security-topics-13#page-19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E9440-1936-4543-A293-0D48D27CD3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Authorization Code Injection Attack</a:t>
            </a:r>
          </a:p>
        </p:txBody>
      </p:sp>
    </p:spTree>
    <p:extLst>
      <p:ext uri="{BB962C8B-B14F-4D97-AF65-F5344CB8AC3E}">
        <p14:creationId xmlns:p14="http://schemas.microsoft.com/office/powerpoint/2010/main" val="3662807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AE57-D715-4FC5-9004-77B83AF1D7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There’s multiple ways to mitigate this attack, PKCE (Proof Key for Code Exchange) is currently the advised approach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https://tools.ietf.org/html/rfc7636</a:t>
            </a:r>
          </a:p>
          <a:p>
            <a:pPr lvl="1"/>
            <a:r>
              <a:rPr lang="en-GB" dirty="0"/>
              <a:t>For each request to the auth endpoint, a secret is created</a:t>
            </a:r>
          </a:p>
          <a:p>
            <a:pPr lvl="1"/>
            <a:r>
              <a:rPr lang="en-GB" dirty="0"/>
              <a:t>When calling the token endpoint, it’s verified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E9440-1936-4543-A293-0D48D27CD3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Proof Key for Code Exchange (PKCE)</a:t>
            </a:r>
          </a:p>
        </p:txBody>
      </p:sp>
    </p:spTree>
    <p:extLst>
      <p:ext uri="{BB962C8B-B14F-4D97-AF65-F5344CB8AC3E}">
        <p14:creationId xmlns:p14="http://schemas.microsoft.com/office/powerpoint/2010/main" val="1722615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AE57-D715-4FC5-9004-77B83AF1D7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Code injection is mitigated because the attacker doesn’t have access to the per-request secret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E9440-1936-4543-A293-0D48D27CD3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Proof Key for Code Exchange (PKCE)</a:t>
            </a:r>
          </a:p>
        </p:txBody>
      </p:sp>
    </p:spTree>
    <p:extLst>
      <p:ext uri="{BB962C8B-B14F-4D97-AF65-F5344CB8AC3E}">
        <p14:creationId xmlns:p14="http://schemas.microsoft.com/office/powerpoint/2010/main" val="406634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 + PKCE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9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81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980655" y="373225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9443" y="355484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authorization endpoint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0654" y="3357970"/>
            <a:ext cx="475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authentication request +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96047" y="453457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96047" y="472802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62133" y="442627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authenticates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596047" y="499629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596047" y="5189739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62133" y="488799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(user gives consent)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80655" y="5467360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37917" y="5083355"/>
            <a:ext cx="72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20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947" y="4629635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080808" y="5100280"/>
            <a:ext cx="174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44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1838" y="4646560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045969" y="64821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184757" y="63047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045968" y="61078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0949" y="55931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5D3D66D-B7D6-434C-B2EB-D41F512C2F92}"/>
              </a:ext>
            </a:extLst>
          </p:cNvPr>
          <p:cNvSpPr txBox="1"/>
          <p:nvPr/>
        </p:nvSpPr>
        <p:spPr>
          <a:xfrm>
            <a:off x="187884" y="2359961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create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9FA995-3545-43C4-AFB3-5DA107352545}"/>
              </a:ext>
            </a:extLst>
          </p:cNvPr>
          <p:cNvSpPr txBox="1"/>
          <p:nvPr/>
        </p:nvSpPr>
        <p:spPr>
          <a:xfrm>
            <a:off x="231117" y="3357970"/>
            <a:ext cx="216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0887AF-8A7B-4AAA-B6B4-15EA39A9FFC0}"/>
              </a:ext>
            </a:extLst>
          </p:cNvPr>
          <p:cNvCxnSpPr>
            <a:cxnSpLocks/>
          </p:cNvCxnSpPr>
          <p:nvPr/>
        </p:nvCxnSpPr>
        <p:spPr>
          <a:xfrm>
            <a:off x="1298644" y="2788932"/>
            <a:ext cx="0" cy="51210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E9FD00-6A8B-45FC-A601-9F3DD8AB01DF}"/>
              </a:ext>
            </a:extLst>
          </p:cNvPr>
          <p:cNvSpPr txBox="1"/>
          <p:nvPr/>
        </p:nvSpPr>
        <p:spPr>
          <a:xfrm>
            <a:off x="1389758" y="2868444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(SHA256)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FFF9FB-9DF8-40B4-8DC9-825CABB71B16}"/>
              </a:ext>
            </a:extLst>
          </p:cNvPr>
          <p:cNvCxnSpPr/>
          <p:nvPr/>
        </p:nvCxnSpPr>
        <p:spPr>
          <a:xfrm flipV="1">
            <a:off x="8590019" y="406763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962A6-BF9E-4FB7-9CEF-A5C16744DF37}"/>
              </a:ext>
            </a:extLst>
          </p:cNvPr>
          <p:cNvCxnSpPr/>
          <p:nvPr/>
        </p:nvCxnSpPr>
        <p:spPr>
          <a:xfrm flipV="1">
            <a:off x="8590019" y="426108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196C6F-E5FB-4F26-8DB2-2435CDDCF874}"/>
              </a:ext>
            </a:extLst>
          </p:cNvPr>
          <p:cNvSpPr txBox="1"/>
          <p:nvPr/>
        </p:nvSpPr>
        <p:spPr>
          <a:xfrm>
            <a:off x="9756105" y="395933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store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228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/>
      <p:bldP spid="35" grpId="0"/>
      <p:bldP spid="37" grpId="0"/>
      <p:bldP spid="37" grpId="1"/>
      <p:bldP spid="43" grpId="0"/>
      <p:bldP spid="31" grpId="0"/>
      <p:bldP spid="45" grpId="0"/>
      <p:bldP spid="53" grpId="0"/>
      <p:bldP spid="59" grpId="0"/>
      <p:bldP spid="61" grpId="0"/>
      <p:bldP spid="7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 + PKCE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9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81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1" y="1353660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045969" y="29007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184757" y="27233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045968" y="25264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0949" y="20117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BEBA11-0925-4F12-B22D-29939B854A0E}"/>
              </a:ext>
            </a:extLst>
          </p:cNvPr>
          <p:cNvCxnSpPr/>
          <p:nvPr/>
        </p:nvCxnSpPr>
        <p:spPr>
          <a:xfrm>
            <a:off x="3045968" y="4956461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BBD8E3-BD20-4F67-B41E-471E0EFF622A}"/>
              </a:ext>
            </a:extLst>
          </p:cNvPr>
          <p:cNvSpPr txBox="1"/>
          <p:nvPr/>
        </p:nvSpPr>
        <p:spPr>
          <a:xfrm>
            <a:off x="7498775" y="4624109"/>
            <a:ext cx="120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49" name="Picture 8" descr="https://dl.dropboxusercontent.com/u/1989993/ICON_SEARCH_FILES/img/Tech_Objects/Blue/Encrypted_Mail_Blue.png">
            <a:extLst>
              <a:ext uri="{FF2B5EF4-FFF2-40B4-BE49-F238E27FC236}">
                <a16:creationId xmlns:a16="http://schemas.microsoft.com/office/drawing/2014/main" id="{1A4E77B1-BCA7-44F4-B208-92E8CF82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9" y="4480820"/>
            <a:ext cx="621934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EAABA521-E5E7-4300-8D57-A9718D3A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846" y="4279261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C33A4C-0A58-44F5-9505-C048888FC61F}"/>
              </a:ext>
            </a:extLst>
          </p:cNvPr>
          <p:cNvCxnSpPr/>
          <p:nvPr/>
        </p:nvCxnSpPr>
        <p:spPr>
          <a:xfrm flipV="1">
            <a:off x="2335922" y="522919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D82622-A7AF-4967-B18D-4A982B2F60E7}"/>
              </a:ext>
            </a:extLst>
          </p:cNvPr>
          <p:cNvSpPr txBox="1"/>
          <p:nvPr/>
        </p:nvSpPr>
        <p:spPr>
          <a:xfrm>
            <a:off x="261448" y="5048360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is validated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FC2F20-EF97-401E-A04A-13949D6F25E2}"/>
              </a:ext>
            </a:extLst>
          </p:cNvPr>
          <p:cNvSpPr txBox="1"/>
          <p:nvPr/>
        </p:nvSpPr>
        <p:spPr>
          <a:xfrm>
            <a:off x="3100192" y="4624109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56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738800B7-0500-451D-8A4D-2D11711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64" y="4279261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F5696-C4F0-4BFF-85AE-E2C3CDE58607}"/>
              </a:ext>
            </a:extLst>
          </p:cNvPr>
          <p:cNvCxnSpPr/>
          <p:nvPr/>
        </p:nvCxnSpPr>
        <p:spPr>
          <a:xfrm flipV="1">
            <a:off x="8449997" y="3289981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5F92F-4A4B-40C5-A5FF-FA6D9BC2CEA3}"/>
              </a:ext>
            </a:extLst>
          </p:cNvPr>
          <p:cNvCxnSpPr/>
          <p:nvPr/>
        </p:nvCxnSpPr>
        <p:spPr>
          <a:xfrm flipV="1">
            <a:off x="8449997" y="348342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E42D09-1C76-47AA-878B-38628C5DD6A3}"/>
              </a:ext>
            </a:extLst>
          </p:cNvPr>
          <p:cNvSpPr txBox="1"/>
          <p:nvPr/>
        </p:nvSpPr>
        <p:spPr>
          <a:xfrm>
            <a:off x="9616083" y="3181681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ACEE0E-2717-49A4-952E-583C86AFC06C}"/>
              </a:ext>
            </a:extLst>
          </p:cNvPr>
          <p:cNvCxnSpPr/>
          <p:nvPr/>
        </p:nvCxnSpPr>
        <p:spPr>
          <a:xfrm flipV="1">
            <a:off x="8449997" y="379265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21CBF-E2E4-435D-A938-4887DDFEF80A}"/>
              </a:ext>
            </a:extLst>
          </p:cNvPr>
          <p:cNvCxnSpPr/>
          <p:nvPr/>
        </p:nvCxnSpPr>
        <p:spPr>
          <a:xfrm flipV="1">
            <a:off x="8449997" y="3986096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9A0C3A-07A1-4447-9DD7-46AF87D79527}"/>
              </a:ext>
            </a:extLst>
          </p:cNvPr>
          <p:cNvSpPr txBox="1"/>
          <p:nvPr/>
        </p:nvSpPr>
        <p:spPr>
          <a:xfrm>
            <a:off x="9616083" y="3684352"/>
            <a:ext cx="315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check if it matches the stored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0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54" grpId="0"/>
      <p:bldP spid="55" grpId="0"/>
      <p:bldP spid="57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Architectures and Security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8407" y="3240505"/>
            <a:ext cx="2056607" cy="702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1154" y="1861721"/>
            <a:ext cx="2056607" cy="702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egoe UI" panose="020B0502040204020203" pitchFamily="34" charset="0"/>
                <a:cs typeface="Segoe UI" panose="020B0502040204020203" pitchFamily="34" charset="0"/>
              </a:rPr>
              <a:t>Web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4061" y="1879212"/>
            <a:ext cx="2056607" cy="702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4062" y="3240504"/>
            <a:ext cx="2056607" cy="702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56710" y="2685074"/>
            <a:ext cx="1" cy="45236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47797" y="2213117"/>
            <a:ext cx="126487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375580" y="2652448"/>
            <a:ext cx="1337094" cy="86712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47797" y="3659479"/>
            <a:ext cx="126487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81680" y="3591900"/>
            <a:ext cx="126487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81679" y="2213117"/>
            <a:ext cx="126487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56367" y="4106230"/>
            <a:ext cx="1" cy="45236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2363" y="4075257"/>
            <a:ext cx="1" cy="45236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https://dl.dropboxusercontent.com/u/1989993/ICON_SEARCH_FILES/img/Tech_Objects/Gray/Smartphone_2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07" y="5073601"/>
            <a:ext cx="668561" cy="10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l.dropboxusercontent.com/u/1989993/ICON_SEARCH_FILES/img/Tech_Objects/Gray/Smartphone_1_G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43" y="4799286"/>
            <a:ext cx="648232" cy="10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dl.dropboxusercontent.com/u/1989993/ICON_SEARCH_FILES/img/Tech_Objects/Gray/Tablet_G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9" y="4772257"/>
            <a:ext cx="1073148" cy="13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dl.dropboxusercontent.com/u/1989993/ICON_SEARCH_FILES/img/Tech_Objects/Gray/Laptop_Website_Gr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710" y="1726565"/>
            <a:ext cx="1560064" cy="9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dl.dropboxusercontent.com/u/1989993/ICON_SEARCH_FILES/img/Tech_Objects/Gray/Server_2_Gra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93" y="2954068"/>
            <a:ext cx="742394" cy="141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6739" y="5352391"/>
            <a:ext cx="10626982" cy="7620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Demo time (securing web, but better)</a:t>
            </a:r>
          </a:p>
        </p:txBody>
      </p:sp>
      <p:pic>
        <p:nvPicPr>
          <p:cNvPr id="1026" name="Picture 2" descr="https://s.pluralsight.com/authorkit/img/Non_Tech_Objects/White/Screen_Tripod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3" y="1056127"/>
            <a:ext cx="37242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15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new Client { </a:t>
            </a:r>
          </a:p>
          <a:p>
            <a:r>
              <a:rPr lang="en-GB" dirty="0"/>
              <a:t>    </a:t>
            </a:r>
            <a:r>
              <a:rPr lang="en-GB" dirty="0" err="1"/>
              <a:t>ClientId</a:t>
            </a:r>
            <a:r>
              <a:rPr lang="en-GB" dirty="0"/>
              <a:t> = "</a:t>
            </a:r>
            <a:r>
              <a:rPr lang="en-GB" dirty="0" err="1"/>
              <a:t>imagegalleryclient</a:t>
            </a:r>
            <a:r>
              <a:rPr lang="en-GB" dirty="0"/>
              <a:t>",	</a:t>
            </a:r>
          </a:p>
          <a:p>
            <a:r>
              <a:rPr lang="en-GB" b="1" dirty="0"/>
              <a:t>    </a:t>
            </a:r>
            <a:r>
              <a:rPr lang="en-GB" b="1" dirty="0" err="1"/>
              <a:t>AlwaysIncludeUserClaimsInIdToken</a:t>
            </a:r>
            <a:r>
              <a:rPr lang="en-GB" b="1" dirty="0"/>
              <a:t> = true, </a:t>
            </a:r>
          </a:p>
          <a:p>
            <a:r>
              <a:rPr lang="en-GB" dirty="0"/>
              <a:t> 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UserInfo</a:t>
            </a:r>
            <a:r>
              <a:rPr lang="en-GB" dirty="0"/>
              <a:t>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6128-60F5-43BB-9826-14DFCC162F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IdentityServer doesn't include identity claims (except sub) in the identity token, unless we specifically ask for this</a:t>
            </a:r>
          </a:p>
        </p:txBody>
      </p:sp>
    </p:spTree>
    <p:extLst>
      <p:ext uri="{BB962C8B-B14F-4D97-AF65-F5344CB8AC3E}">
        <p14:creationId xmlns:p14="http://schemas.microsoft.com/office/powerpoint/2010/main" val="14512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Not including the claims in the id_token keeps the token smaller, avoiding URI length restrictions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A68A98-5E8A-4518-B12F-B0FDB32649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The UserInfo Endpoint</a:t>
            </a:r>
          </a:p>
        </p:txBody>
      </p:sp>
    </p:spTree>
    <p:extLst>
      <p:ext uri="{BB962C8B-B14F-4D97-AF65-F5344CB8AC3E}">
        <p14:creationId xmlns:p14="http://schemas.microsoft.com/office/powerpoint/2010/main" val="1578299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UserInfo</a:t>
            </a:r>
            <a:r>
              <a:rPr lang="en-GB" dirty="0"/>
              <a:t> endpoint (IDP level)</a:t>
            </a:r>
          </a:p>
          <a:p>
            <a:pPr lvl="1"/>
            <a:r>
              <a:rPr lang="en-GB" dirty="0"/>
              <a:t>Used by the client application to request additional user claims</a:t>
            </a:r>
          </a:p>
          <a:p>
            <a:pPr lvl="1"/>
            <a:r>
              <a:rPr lang="en-GB" dirty="0"/>
              <a:t>Requires an access token with scopes related to the claims that have to be returned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2591A7-117A-4E92-AF10-4B2553DD73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The UserInfo Endpoint</a:t>
            </a:r>
          </a:p>
        </p:txBody>
      </p:sp>
    </p:spTree>
    <p:extLst>
      <p:ext uri="{BB962C8B-B14F-4D97-AF65-F5344CB8AC3E}">
        <p14:creationId xmlns:p14="http://schemas.microsoft.com/office/powerpoint/2010/main" val="2135102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80655" y="373225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9443" y="355484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authorization endpoint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0654" y="3357970"/>
            <a:ext cx="475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authentication request +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96047" y="453457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96047" y="472802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62133" y="442627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authenticates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596047" y="499629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596047" y="5189739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62133" y="488799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(user gives consent)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80655" y="5467360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37917" y="5083355"/>
            <a:ext cx="72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20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947" y="4629635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080808" y="5100280"/>
            <a:ext cx="174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44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1838" y="4646560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045969" y="64821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184757" y="63047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045968" y="61078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0949" y="55931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5D3D66D-B7D6-434C-B2EB-D41F512C2F92}"/>
              </a:ext>
            </a:extLst>
          </p:cNvPr>
          <p:cNvSpPr txBox="1"/>
          <p:nvPr/>
        </p:nvSpPr>
        <p:spPr>
          <a:xfrm>
            <a:off x="187884" y="2359961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create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9FA995-3545-43C4-AFB3-5DA107352545}"/>
              </a:ext>
            </a:extLst>
          </p:cNvPr>
          <p:cNvSpPr txBox="1"/>
          <p:nvPr/>
        </p:nvSpPr>
        <p:spPr>
          <a:xfrm>
            <a:off x="231117" y="3357970"/>
            <a:ext cx="216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0887AF-8A7B-4AAA-B6B4-15EA39A9FFC0}"/>
              </a:ext>
            </a:extLst>
          </p:cNvPr>
          <p:cNvCxnSpPr>
            <a:cxnSpLocks/>
          </p:cNvCxnSpPr>
          <p:nvPr/>
        </p:nvCxnSpPr>
        <p:spPr>
          <a:xfrm>
            <a:off x="1298644" y="2788932"/>
            <a:ext cx="0" cy="51210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E9FD00-6A8B-45FC-A601-9F3DD8AB01DF}"/>
              </a:ext>
            </a:extLst>
          </p:cNvPr>
          <p:cNvSpPr txBox="1"/>
          <p:nvPr/>
        </p:nvSpPr>
        <p:spPr>
          <a:xfrm>
            <a:off x="1389758" y="2868444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(SHA256)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FFF9FB-9DF8-40B4-8DC9-825CABB71B16}"/>
              </a:ext>
            </a:extLst>
          </p:cNvPr>
          <p:cNvCxnSpPr/>
          <p:nvPr/>
        </p:nvCxnSpPr>
        <p:spPr>
          <a:xfrm flipV="1">
            <a:off x="8590019" y="406763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962A6-BF9E-4FB7-9CEF-A5C16744DF37}"/>
              </a:ext>
            </a:extLst>
          </p:cNvPr>
          <p:cNvCxnSpPr/>
          <p:nvPr/>
        </p:nvCxnSpPr>
        <p:spPr>
          <a:xfrm flipV="1">
            <a:off x="8590019" y="426108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196C6F-E5FB-4F26-8DB2-2435CDDCF874}"/>
              </a:ext>
            </a:extLst>
          </p:cNvPr>
          <p:cNvSpPr txBox="1"/>
          <p:nvPr/>
        </p:nvSpPr>
        <p:spPr>
          <a:xfrm>
            <a:off x="9756105" y="395933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store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4175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045969" y="29007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184757" y="27233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045968" y="25264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0949" y="20117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F5696-C4F0-4BFF-85AE-E2C3CDE58607}"/>
              </a:ext>
            </a:extLst>
          </p:cNvPr>
          <p:cNvCxnSpPr/>
          <p:nvPr/>
        </p:nvCxnSpPr>
        <p:spPr>
          <a:xfrm flipV="1">
            <a:off x="8449997" y="3289981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5F92F-4A4B-40C5-A5FF-FA6D9BC2CEA3}"/>
              </a:ext>
            </a:extLst>
          </p:cNvPr>
          <p:cNvCxnSpPr/>
          <p:nvPr/>
        </p:nvCxnSpPr>
        <p:spPr>
          <a:xfrm flipV="1">
            <a:off x="8449997" y="348342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E42D09-1C76-47AA-878B-38628C5DD6A3}"/>
              </a:ext>
            </a:extLst>
          </p:cNvPr>
          <p:cNvSpPr txBox="1"/>
          <p:nvPr/>
        </p:nvSpPr>
        <p:spPr>
          <a:xfrm>
            <a:off x="9616083" y="3181681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ACEE0E-2717-49A4-952E-583C86AFC06C}"/>
              </a:ext>
            </a:extLst>
          </p:cNvPr>
          <p:cNvCxnSpPr/>
          <p:nvPr/>
        </p:nvCxnSpPr>
        <p:spPr>
          <a:xfrm flipV="1">
            <a:off x="8449997" y="379265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21CBF-E2E4-435D-A938-4887DDFEF80A}"/>
              </a:ext>
            </a:extLst>
          </p:cNvPr>
          <p:cNvCxnSpPr/>
          <p:nvPr/>
        </p:nvCxnSpPr>
        <p:spPr>
          <a:xfrm flipV="1">
            <a:off x="8449997" y="3986096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9A0C3A-07A1-4447-9DD7-46AF87D79527}"/>
              </a:ext>
            </a:extLst>
          </p:cNvPr>
          <p:cNvSpPr txBox="1"/>
          <p:nvPr/>
        </p:nvSpPr>
        <p:spPr>
          <a:xfrm>
            <a:off x="9616083" y="3684352"/>
            <a:ext cx="315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check if it matches the stored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AD1D93-5CC9-4E9F-B3CF-5AACC00CA825}"/>
              </a:ext>
            </a:extLst>
          </p:cNvPr>
          <p:cNvCxnSpPr/>
          <p:nvPr/>
        </p:nvCxnSpPr>
        <p:spPr>
          <a:xfrm>
            <a:off x="3102286" y="4974864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3EA7B-9BCB-489F-8B52-C0CE7BBA227F}"/>
              </a:ext>
            </a:extLst>
          </p:cNvPr>
          <p:cNvSpPr txBox="1"/>
          <p:nvPr/>
        </p:nvSpPr>
        <p:spPr>
          <a:xfrm>
            <a:off x="6496024" y="4636310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id_token, </a:t>
            </a:r>
            <a:r>
              <a:rPr lang="en-GB" sz="1600" dirty="0" err="1"/>
              <a:t>access_token</a:t>
            </a:r>
            <a:endParaRPr lang="en-GB" sz="1600" dirty="0"/>
          </a:p>
        </p:txBody>
      </p:sp>
      <p:pic>
        <p:nvPicPr>
          <p:cNvPr id="28" name="Picture 8" descr="https://dl.dropboxusercontent.com/u/1989993/ICON_SEARCH_FILES/img/Tech_Objects/Blue/Encrypted_Mail_Blue.png">
            <a:extLst>
              <a:ext uri="{FF2B5EF4-FFF2-40B4-BE49-F238E27FC236}">
                <a16:creationId xmlns:a16="http://schemas.microsoft.com/office/drawing/2014/main" id="{CE85DDB6-5E94-4B1F-9A47-6A5558A0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7" y="4603128"/>
            <a:ext cx="621934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FA755D33-3243-4C9B-BAD2-CE952B38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96" y="4291462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B3023555-2C1F-4485-A0C0-2E285C15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84" y="4289046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3EDD3-13FB-459B-A11F-41EBF38F6073}"/>
              </a:ext>
            </a:extLst>
          </p:cNvPr>
          <p:cNvCxnSpPr/>
          <p:nvPr/>
        </p:nvCxnSpPr>
        <p:spPr>
          <a:xfrm flipV="1">
            <a:off x="2392240" y="524759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129F1B-5F25-4E76-9BEB-C3B90E58C0BC}"/>
              </a:ext>
            </a:extLst>
          </p:cNvPr>
          <p:cNvCxnSpPr/>
          <p:nvPr/>
        </p:nvCxnSpPr>
        <p:spPr>
          <a:xfrm flipV="1">
            <a:off x="2392240" y="544104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55B70E-ECFD-4C41-8D13-55421BAC87A0}"/>
              </a:ext>
            </a:extLst>
          </p:cNvPr>
          <p:cNvSpPr txBox="1"/>
          <p:nvPr/>
        </p:nvSpPr>
        <p:spPr>
          <a:xfrm>
            <a:off x="140441" y="5166736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token validation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EC5436-64E1-4ABE-8789-76FAA24D37A4}"/>
              </a:ext>
            </a:extLst>
          </p:cNvPr>
          <p:cNvSpPr txBox="1"/>
          <p:nvPr/>
        </p:nvSpPr>
        <p:spPr>
          <a:xfrm>
            <a:off x="3156510" y="4642512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id_token, </a:t>
            </a:r>
            <a:r>
              <a:rPr lang="en-GB" sz="1600" dirty="0" err="1"/>
              <a:t>access_token</a:t>
            </a:r>
            <a:endParaRPr lang="en-GB" sz="1600" dirty="0"/>
          </a:p>
        </p:txBody>
      </p:sp>
      <p:pic>
        <p:nvPicPr>
          <p:cNvPr id="37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C1EC0F27-3705-45AD-A5B4-C3F1A12B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82" y="4297664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3EA467FA-0157-4DAE-9EA4-8A456963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70" y="4295248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E56C0C-0486-478E-81DA-D018F84699C3}"/>
              </a:ext>
            </a:extLst>
          </p:cNvPr>
          <p:cNvCxnSpPr/>
          <p:nvPr/>
        </p:nvCxnSpPr>
        <p:spPr>
          <a:xfrm>
            <a:off x="3045969" y="6069809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56B486-699A-48E8-BB44-BAED4E315A45}"/>
              </a:ext>
            </a:extLst>
          </p:cNvPr>
          <p:cNvSpPr txBox="1"/>
          <p:nvPr/>
        </p:nvSpPr>
        <p:spPr>
          <a:xfrm>
            <a:off x="9184758" y="5865026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userinfo</a:t>
            </a:r>
            <a:r>
              <a:rPr lang="en-GB" sz="1600" dirty="0"/>
              <a:t> endpoint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6D35A0-7F00-41BD-B3C1-23618D25E88F}"/>
              </a:ext>
            </a:extLst>
          </p:cNvPr>
          <p:cNvSpPr txBox="1"/>
          <p:nvPr/>
        </p:nvSpPr>
        <p:spPr>
          <a:xfrm>
            <a:off x="3045969" y="5668151"/>
            <a:ext cx="36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userinfo</a:t>
            </a:r>
            <a:r>
              <a:rPr lang="en-GB" sz="1600" dirty="0"/>
              <a:t> request (</a:t>
            </a:r>
            <a:r>
              <a:rPr lang="en-GB" sz="1600" dirty="0" err="1"/>
              <a:t>access_token</a:t>
            </a:r>
            <a:r>
              <a:rPr lang="en-GB" sz="1600" dirty="0"/>
              <a:t>)</a:t>
            </a:r>
          </a:p>
        </p:txBody>
      </p:sp>
      <p:pic>
        <p:nvPicPr>
          <p:cNvPr id="64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8F8E2E2E-D49E-4FD4-8001-FD2E12F2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95" y="5615455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itle 5">
            <a:extLst>
              <a:ext uri="{FF2B5EF4-FFF2-40B4-BE49-F238E27FC236}">
                <a16:creationId xmlns:a16="http://schemas.microsoft.com/office/drawing/2014/main" id="{1CCA5F04-4943-4F3D-83C5-4D5C17CB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/>
          <a:lstStyle/>
          <a:p>
            <a:r>
              <a:rPr lang="en-GB" dirty="0"/>
              <a:t>The Authorization Code Flow + PKCE + UserInfo</a:t>
            </a:r>
          </a:p>
        </p:txBody>
      </p:sp>
    </p:spTree>
    <p:extLst>
      <p:ext uri="{BB962C8B-B14F-4D97-AF65-F5344CB8AC3E}">
        <p14:creationId xmlns:p14="http://schemas.microsoft.com/office/powerpoint/2010/main" val="22130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5" grpId="0"/>
      <p:bldP spid="36" grpId="0"/>
      <p:bldP spid="40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9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81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1" y="1353660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E56C0C-0486-478E-81DA-D018F84699C3}"/>
              </a:ext>
            </a:extLst>
          </p:cNvPr>
          <p:cNvCxnSpPr/>
          <p:nvPr/>
        </p:nvCxnSpPr>
        <p:spPr>
          <a:xfrm>
            <a:off x="3045969" y="2747894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56B486-699A-48E8-BB44-BAED4E315A45}"/>
              </a:ext>
            </a:extLst>
          </p:cNvPr>
          <p:cNvSpPr txBox="1"/>
          <p:nvPr/>
        </p:nvSpPr>
        <p:spPr>
          <a:xfrm>
            <a:off x="9184758" y="2543111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userinfo</a:t>
            </a:r>
            <a:r>
              <a:rPr lang="en-GB" sz="1600" dirty="0"/>
              <a:t> endpoint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6D35A0-7F00-41BD-B3C1-23618D25E88F}"/>
              </a:ext>
            </a:extLst>
          </p:cNvPr>
          <p:cNvSpPr txBox="1"/>
          <p:nvPr/>
        </p:nvSpPr>
        <p:spPr>
          <a:xfrm>
            <a:off x="3045969" y="2346236"/>
            <a:ext cx="36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userinfo</a:t>
            </a:r>
            <a:r>
              <a:rPr lang="en-GB" sz="1600" dirty="0"/>
              <a:t> request (</a:t>
            </a:r>
            <a:r>
              <a:rPr lang="en-GB" sz="1600" dirty="0" err="1"/>
              <a:t>access_token</a:t>
            </a:r>
            <a:r>
              <a:rPr lang="en-GB" sz="1600" dirty="0"/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0F60F5-9F4D-4ADA-B241-F0FA6766F510}"/>
              </a:ext>
            </a:extLst>
          </p:cNvPr>
          <p:cNvCxnSpPr/>
          <p:nvPr/>
        </p:nvCxnSpPr>
        <p:spPr>
          <a:xfrm>
            <a:off x="3045969" y="4745501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077F55-44AD-40EC-8199-1931ACA4C908}"/>
              </a:ext>
            </a:extLst>
          </p:cNvPr>
          <p:cNvSpPr txBox="1"/>
          <p:nvPr/>
        </p:nvSpPr>
        <p:spPr>
          <a:xfrm>
            <a:off x="7600010" y="4394167"/>
            <a:ext cx="36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claims</a:t>
            </a:r>
          </a:p>
        </p:txBody>
      </p:sp>
      <p:pic>
        <p:nvPicPr>
          <p:cNvPr id="59" name="Picture 2" descr="https://dl.dropboxusercontent.com/u/1989993/ICON_SEARCH_FILES/img/Tech_Objects/Purple/Email_Purple.png">
            <a:extLst>
              <a:ext uri="{FF2B5EF4-FFF2-40B4-BE49-F238E27FC236}">
                <a16:creationId xmlns:a16="http://schemas.microsoft.com/office/drawing/2014/main" id="{DC41350A-6C9E-4361-A345-A86E6FC9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348" y="4052356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1014E9C-6CFD-4B6F-9798-F8F0750BB58C}"/>
              </a:ext>
            </a:extLst>
          </p:cNvPr>
          <p:cNvSpPr txBox="1"/>
          <p:nvPr/>
        </p:nvSpPr>
        <p:spPr>
          <a:xfrm>
            <a:off x="3045968" y="4393672"/>
            <a:ext cx="36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claims</a:t>
            </a:r>
          </a:p>
        </p:txBody>
      </p:sp>
      <p:pic>
        <p:nvPicPr>
          <p:cNvPr id="61" name="Picture 2" descr="https://dl.dropboxusercontent.com/u/1989993/ICON_SEARCH_FILES/img/Tech_Objects/Purple/Email_Purple.png">
            <a:extLst>
              <a:ext uri="{FF2B5EF4-FFF2-40B4-BE49-F238E27FC236}">
                <a16:creationId xmlns:a16="http://schemas.microsoft.com/office/drawing/2014/main" id="{8B010EFD-6E9A-4CDF-9157-69761993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06" y="4051861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8F8E2E2E-D49E-4FD4-8001-FD2E12F2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95" y="2293540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F01932-2135-42BB-8ABD-2C1D0659F114}"/>
              </a:ext>
            </a:extLst>
          </p:cNvPr>
          <p:cNvCxnSpPr/>
          <p:nvPr/>
        </p:nvCxnSpPr>
        <p:spPr>
          <a:xfrm flipV="1">
            <a:off x="8415198" y="3580417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6B0E49-0B1E-4F74-8D0C-358B6A112866}"/>
              </a:ext>
            </a:extLst>
          </p:cNvPr>
          <p:cNvCxnSpPr/>
          <p:nvPr/>
        </p:nvCxnSpPr>
        <p:spPr>
          <a:xfrm flipV="1">
            <a:off x="8415198" y="3773861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BC2FE39-6831-4586-A34B-ED075E2DEF6C}"/>
              </a:ext>
            </a:extLst>
          </p:cNvPr>
          <p:cNvSpPr txBox="1"/>
          <p:nvPr/>
        </p:nvSpPr>
        <p:spPr>
          <a:xfrm>
            <a:off x="9531668" y="3346099"/>
            <a:ext cx="315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access token is </a:t>
            </a:r>
            <a:br>
              <a:rPr lang="en-GB" sz="1600" dirty="0"/>
            </a:br>
            <a:r>
              <a:rPr lang="en-GB" sz="1600" dirty="0"/>
              <a:t>validated</a:t>
            </a:r>
          </a:p>
        </p:txBody>
      </p:sp>
      <p:pic>
        <p:nvPicPr>
          <p:cNvPr id="68" name="Picture 2" descr="https://dl.dropboxusercontent.com/u/1989993/ICON_SEARCH_FILES/img/Tech_Objects/Orange/Encrypted_Mail_Orange.png">
            <a:extLst>
              <a:ext uri="{FF2B5EF4-FFF2-40B4-BE49-F238E27FC236}">
                <a16:creationId xmlns:a16="http://schemas.microsoft.com/office/drawing/2014/main" id="{8FE07169-1148-4F4A-9091-723317B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45" y="2947622"/>
            <a:ext cx="616697" cy="5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dl.dropboxusercontent.com/u/1989993/ICON_SEARCH_FILES/img/Tech_Objects/Purple/Email_Purple.png">
            <a:extLst>
              <a:ext uri="{FF2B5EF4-FFF2-40B4-BE49-F238E27FC236}">
                <a16:creationId xmlns:a16="http://schemas.microsoft.com/office/drawing/2014/main" id="{81E50144-04C1-4B64-B76D-C8052632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027">
            <a:off x="482658" y="1804513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itle 5">
            <a:extLst>
              <a:ext uri="{FF2B5EF4-FFF2-40B4-BE49-F238E27FC236}">
                <a16:creationId xmlns:a16="http://schemas.microsoft.com/office/drawing/2014/main" id="{C0E94FD0-65CF-4522-B242-89986AF5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/>
          <a:lstStyle/>
          <a:p>
            <a:r>
              <a:rPr lang="en-GB" dirty="0"/>
              <a:t>The Authorization Code Flow + PKCE + UserInfo</a:t>
            </a:r>
          </a:p>
        </p:txBody>
      </p:sp>
    </p:spTree>
    <p:extLst>
      <p:ext uri="{BB962C8B-B14F-4D97-AF65-F5344CB8AC3E}">
        <p14:creationId xmlns:p14="http://schemas.microsoft.com/office/powerpoint/2010/main" val="10993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/>
      <p:bldP spid="6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OAuth2 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6616" y="4946072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16" y="4779167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596748" y="2063031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Authorization Server</a:t>
            </a:r>
          </a:p>
        </p:txBody>
      </p:sp>
      <p:cxnSp>
        <p:nvCxnSpPr>
          <p:cNvPr id="11" name="Connector: Elbow 10"/>
          <p:cNvCxnSpPr/>
          <p:nvPr/>
        </p:nvCxnSpPr>
        <p:spPr>
          <a:xfrm flipV="1">
            <a:off x="3165762" y="2277452"/>
            <a:ext cx="5295904" cy="2501715"/>
          </a:xfrm>
          <a:prstGeom prst="bentConnector3">
            <a:avLst>
              <a:gd name="adj1" fmla="val 33"/>
            </a:avLst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7" y="1101722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48156" y="1788215"/>
            <a:ext cx="309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authorization request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7" y="1101722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/>
          <p:cNvCxnSpPr/>
          <p:nvPr/>
        </p:nvCxnSpPr>
        <p:spPr>
          <a:xfrm rot="10800000" flipV="1">
            <a:off x="3422073" y="2528455"/>
            <a:ext cx="5039595" cy="2230580"/>
          </a:xfrm>
          <a:prstGeom prst="bentConnector3">
            <a:avLst>
              <a:gd name="adj1" fmla="val 99897"/>
            </a:avLst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96747" y="4946072"/>
            <a:ext cx="2521527" cy="6234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16" name="Connector: Elbow 15"/>
          <p:cNvCxnSpPr/>
          <p:nvPr/>
        </p:nvCxnSpPr>
        <p:spPr>
          <a:xfrm rot="10800000">
            <a:off x="4761305" y="5257800"/>
            <a:ext cx="3700361" cy="113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ttps://dl.dropboxusercontent.com/u/1989993/ICON_SEARCH_FILES/img/Tech_Objects/Orange/Email_Oran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00" y="2651228"/>
            <a:ext cx="1003366" cy="5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dl.dropboxusercontent.com/u/1989993/ICON_SEARCH_FILES/img/Tech_Objects/Orange/Email_Oran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20" y="4228412"/>
            <a:ext cx="983323" cy="5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dl.dropboxusercontent.com/u/1989993/ICON_SEARCH_FILES/img/Tech_Objects/Orange/Encrypted_Mail_Oran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60" y="4354297"/>
            <a:ext cx="975446" cy="8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OpenID Connect for Authentication and Authorization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6616" y="4946072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16" y="4779167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596748" y="2063031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cxnSp>
        <p:nvCxnSpPr>
          <p:cNvPr id="11" name="Connector: Elbow 10"/>
          <p:cNvCxnSpPr/>
          <p:nvPr/>
        </p:nvCxnSpPr>
        <p:spPr>
          <a:xfrm flipV="1">
            <a:off x="3165762" y="2277452"/>
            <a:ext cx="5295904" cy="2501715"/>
          </a:xfrm>
          <a:prstGeom prst="bentConnector3">
            <a:avLst>
              <a:gd name="adj1" fmla="val 33"/>
            </a:avLst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7" y="1101722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48156" y="1788215"/>
            <a:ext cx="309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authentication request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7" y="1101722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/>
          <p:cNvCxnSpPr/>
          <p:nvPr/>
        </p:nvCxnSpPr>
        <p:spPr>
          <a:xfrm rot="10800000" flipV="1">
            <a:off x="3422073" y="2528455"/>
            <a:ext cx="5039595" cy="2230580"/>
          </a:xfrm>
          <a:prstGeom prst="bentConnector3">
            <a:avLst>
              <a:gd name="adj1" fmla="val 99897"/>
            </a:avLst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l.dropboxusercontent.com/u/1989993/ICON_SEARCH_FILES/img/Tech_Objects/Blue/Email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11" y="2651228"/>
            <a:ext cx="1003366" cy="5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.dropboxusercontent.com/u/1989993/ICON_SEARCH_FILES/img/Tech_Objects/Blue/Encrypted_Mail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76" y="3948545"/>
            <a:ext cx="1022311" cy="8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8" y="4779167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2" descr="https://dl.dropboxusercontent.com/u/1989993/ICON_SEARCH_FILES/img/Non_Tech_Objects/Blue/Cookie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87" y="5638150"/>
            <a:ext cx="852383" cy="9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596747" y="4946072"/>
            <a:ext cx="2521527" cy="6234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16" name="Connector: Elbow 15"/>
          <p:cNvCxnSpPr/>
          <p:nvPr/>
        </p:nvCxnSpPr>
        <p:spPr>
          <a:xfrm rot="10800000">
            <a:off x="4761305" y="5257800"/>
            <a:ext cx="3700361" cy="113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s://dl.dropboxusercontent.com/u/1989993/ICON_SEARCH_FILES/img/Tech_Objects/Orange/Email_Oran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00" y="2651228"/>
            <a:ext cx="1003366" cy="5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dl.dropboxusercontent.com/u/1989993/ICON_SEARCH_FILES/img/Tech_Objects/Orange/Email_Oran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70" y="4218345"/>
            <a:ext cx="983323" cy="5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l.dropboxusercontent.com/u/1989993/ICON_SEARCH_FILES/img/Tech_Objects/Orange/Encrypted_Mail_Orang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60" y="4354297"/>
            <a:ext cx="975446" cy="8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8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 + PKCE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9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81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980655" y="373225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9443" y="355484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authorization endpoint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0654" y="3357970"/>
            <a:ext cx="475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authentication request +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96047" y="453457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96047" y="472802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62133" y="442627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user authenticates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596047" y="499629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596047" y="5189739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62133" y="488799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(user gives consent)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80655" y="5467360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37917" y="5083355"/>
            <a:ext cx="72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20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947" y="4629635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080808" y="5100280"/>
            <a:ext cx="174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</a:t>
            </a:r>
          </a:p>
        </p:txBody>
      </p:sp>
      <p:pic>
        <p:nvPicPr>
          <p:cNvPr id="44" name="Picture 2" descr="https://dl.dropboxusercontent.com/u/1989993/ICON_SEARCH_FILES/img/Abstract_Ideas/Green/3D_Cube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1838" y="4646560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045969" y="64821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184757" y="63047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045968" y="61078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0949" y="55931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5D3D66D-B7D6-434C-B2EB-D41F512C2F92}"/>
              </a:ext>
            </a:extLst>
          </p:cNvPr>
          <p:cNvSpPr txBox="1"/>
          <p:nvPr/>
        </p:nvSpPr>
        <p:spPr>
          <a:xfrm>
            <a:off x="187884" y="2359961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create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9FA995-3545-43C4-AFB3-5DA107352545}"/>
              </a:ext>
            </a:extLst>
          </p:cNvPr>
          <p:cNvSpPr txBox="1"/>
          <p:nvPr/>
        </p:nvSpPr>
        <p:spPr>
          <a:xfrm>
            <a:off x="231117" y="3357970"/>
            <a:ext cx="216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0887AF-8A7B-4AAA-B6B4-15EA39A9FFC0}"/>
              </a:ext>
            </a:extLst>
          </p:cNvPr>
          <p:cNvCxnSpPr>
            <a:cxnSpLocks/>
          </p:cNvCxnSpPr>
          <p:nvPr/>
        </p:nvCxnSpPr>
        <p:spPr>
          <a:xfrm>
            <a:off x="1298644" y="2788932"/>
            <a:ext cx="0" cy="51210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E9FD00-6A8B-45FC-A601-9F3DD8AB01DF}"/>
              </a:ext>
            </a:extLst>
          </p:cNvPr>
          <p:cNvSpPr txBox="1"/>
          <p:nvPr/>
        </p:nvSpPr>
        <p:spPr>
          <a:xfrm>
            <a:off x="1389758" y="2868444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(SHA256)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FFF9FB-9DF8-40B4-8DC9-825CABB71B16}"/>
              </a:ext>
            </a:extLst>
          </p:cNvPr>
          <p:cNvCxnSpPr/>
          <p:nvPr/>
        </p:nvCxnSpPr>
        <p:spPr>
          <a:xfrm flipV="1">
            <a:off x="8590019" y="4067638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962A6-BF9E-4FB7-9CEF-A5C16744DF37}"/>
              </a:ext>
            </a:extLst>
          </p:cNvPr>
          <p:cNvCxnSpPr/>
          <p:nvPr/>
        </p:nvCxnSpPr>
        <p:spPr>
          <a:xfrm flipV="1">
            <a:off x="8590019" y="426108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196C6F-E5FB-4F26-8DB2-2435CDDCF874}"/>
              </a:ext>
            </a:extLst>
          </p:cNvPr>
          <p:cNvSpPr txBox="1"/>
          <p:nvPr/>
        </p:nvSpPr>
        <p:spPr>
          <a:xfrm>
            <a:off x="9756105" y="3959338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store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5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/>
      <p:bldP spid="35" grpId="0"/>
      <p:bldP spid="37" grpId="0"/>
      <p:bldP spid="37" grpId="1"/>
      <p:bldP spid="43" grpId="0"/>
      <p:bldP spid="31" grpId="0"/>
      <p:bldP spid="45" grpId="0"/>
      <p:bldP spid="53" grpId="0"/>
      <p:bldP spid="59" grpId="0"/>
      <p:bldP spid="61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Architectures and Security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 applications (often) require public APIs</a:t>
            </a:r>
          </a:p>
          <a:p>
            <a:r>
              <a:rPr lang="en-GB" dirty="0"/>
              <a:t>Applications that live on the client can’t be (decently) secured with means designed for use at the server</a:t>
            </a:r>
          </a:p>
          <a:p>
            <a:r>
              <a:rPr lang="en-GB" dirty="0"/>
              <a:t>Sending username/password on each request proved to be a bad idea</a:t>
            </a:r>
          </a:p>
        </p:txBody>
      </p:sp>
      <p:pic>
        <p:nvPicPr>
          <p:cNvPr id="2052" name="Picture 4" descr="https://dl.dropboxusercontent.com/u/1989993/ICON_SEARCH_FILES/img/Non_Tech_Objects/Gray/Dinosaur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6518" y="2083837"/>
            <a:ext cx="3367461" cy="31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1" y="1353660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 + PKCE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6210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9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98268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81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3045969" y="29007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9184757" y="27233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3045968" y="25264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0949" y="20117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BEBA11-0925-4F12-B22D-29939B854A0E}"/>
              </a:ext>
            </a:extLst>
          </p:cNvPr>
          <p:cNvCxnSpPr/>
          <p:nvPr/>
        </p:nvCxnSpPr>
        <p:spPr>
          <a:xfrm>
            <a:off x="3045968" y="4956461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BBD8E3-BD20-4F67-B41E-471E0EFF622A}"/>
              </a:ext>
            </a:extLst>
          </p:cNvPr>
          <p:cNvSpPr txBox="1"/>
          <p:nvPr/>
        </p:nvSpPr>
        <p:spPr>
          <a:xfrm>
            <a:off x="6420257" y="4624109"/>
            <a:ext cx="120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49" name="Picture 8" descr="https://dl.dropboxusercontent.com/u/1989993/ICON_SEARCH_FILES/img/Tech_Objects/Blue/Encrypted_Mail_Blue.png">
            <a:extLst>
              <a:ext uri="{FF2B5EF4-FFF2-40B4-BE49-F238E27FC236}">
                <a16:creationId xmlns:a16="http://schemas.microsoft.com/office/drawing/2014/main" id="{1A4E77B1-BCA7-44F4-B208-92E8CF82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9" y="4480820"/>
            <a:ext cx="621934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EAABA521-E5E7-4300-8D57-A9718D3A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28" y="4279261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C33A4C-0A58-44F5-9505-C048888FC61F}"/>
              </a:ext>
            </a:extLst>
          </p:cNvPr>
          <p:cNvCxnSpPr/>
          <p:nvPr/>
        </p:nvCxnSpPr>
        <p:spPr>
          <a:xfrm flipV="1">
            <a:off x="2335922" y="522919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D82622-A7AF-4967-B18D-4A982B2F60E7}"/>
              </a:ext>
            </a:extLst>
          </p:cNvPr>
          <p:cNvSpPr txBox="1"/>
          <p:nvPr/>
        </p:nvSpPr>
        <p:spPr>
          <a:xfrm>
            <a:off x="261448" y="5048360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is validated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FC2F20-EF97-401E-A04A-13949D6F25E2}"/>
              </a:ext>
            </a:extLst>
          </p:cNvPr>
          <p:cNvSpPr txBox="1"/>
          <p:nvPr/>
        </p:nvSpPr>
        <p:spPr>
          <a:xfrm>
            <a:off x="3100192" y="4624109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56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738800B7-0500-451D-8A4D-2D11711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64" y="4279261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F5696-C4F0-4BFF-85AE-E2C3CDE58607}"/>
              </a:ext>
            </a:extLst>
          </p:cNvPr>
          <p:cNvCxnSpPr/>
          <p:nvPr/>
        </p:nvCxnSpPr>
        <p:spPr>
          <a:xfrm flipV="1">
            <a:off x="8449997" y="3289981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5F92F-4A4B-40C5-A5FF-FA6D9BC2CEA3}"/>
              </a:ext>
            </a:extLst>
          </p:cNvPr>
          <p:cNvCxnSpPr/>
          <p:nvPr/>
        </p:nvCxnSpPr>
        <p:spPr>
          <a:xfrm flipV="1">
            <a:off x="8449997" y="348342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E42D09-1C76-47AA-878B-38628C5DD6A3}"/>
              </a:ext>
            </a:extLst>
          </p:cNvPr>
          <p:cNvSpPr txBox="1"/>
          <p:nvPr/>
        </p:nvSpPr>
        <p:spPr>
          <a:xfrm>
            <a:off x="9616083" y="3181681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ACEE0E-2717-49A4-952E-583C86AFC06C}"/>
              </a:ext>
            </a:extLst>
          </p:cNvPr>
          <p:cNvCxnSpPr/>
          <p:nvPr/>
        </p:nvCxnSpPr>
        <p:spPr>
          <a:xfrm flipV="1">
            <a:off x="8449997" y="379265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21CBF-E2E4-435D-A938-4887DDFEF80A}"/>
              </a:ext>
            </a:extLst>
          </p:cNvPr>
          <p:cNvCxnSpPr/>
          <p:nvPr/>
        </p:nvCxnSpPr>
        <p:spPr>
          <a:xfrm flipV="1">
            <a:off x="8449997" y="3986096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9A0C3A-07A1-4447-9DD7-46AF87D79527}"/>
              </a:ext>
            </a:extLst>
          </p:cNvPr>
          <p:cNvSpPr txBox="1"/>
          <p:nvPr/>
        </p:nvSpPr>
        <p:spPr>
          <a:xfrm>
            <a:off x="9616083" y="3684352"/>
            <a:ext cx="315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check if it matches the stored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5F999-CE9D-4F89-9AAA-D33408296499}"/>
              </a:ext>
            </a:extLst>
          </p:cNvPr>
          <p:cNvCxnSpPr/>
          <p:nvPr/>
        </p:nvCxnSpPr>
        <p:spPr>
          <a:xfrm flipV="1">
            <a:off x="3057952" y="5860471"/>
            <a:ext cx="9314750" cy="2213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E857A7-523D-4D0E-B5F8-3A49D02D22AB}"/>
              </a:ext>
            </a:extLst>
          </p:cNvPr>
          <p:cNvSpPr txBox="1"/>
          <p:nvPr/>
        </p:nvSpPr>
        <p:spPr>
          <a:xfrm>
            <a:off x="3133613" y="5559028"/>
            <a:ext cx="6082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access_token</a:t>
            </a:r>
            <a:r>
              <a:rPr lang="en-GB" sz="1600" dirty="0"/>
              <a:t> (as Bearer token in Authorization header)</a:t>
            </a:r>
          </a:p>
        </p:txBody>
      </p:sp>
      <p:pic>
        <p:nvPicPr>
          <p:cNvPr id="28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1EF68C3D-9853-472E-A0A9-C902AA0C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21" y="5195965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ED8BA1-93EA-456A-B0D0-F6A5834A383F}"/>
              </a:ext>
            </a:extLst>
          </p:cNvPr>
          <p:cNvSpPr txBox="1"/>
          <p:nvPr/>
        </p:nvSpPr>
        <p:spPr>
          <a:xfrm>
            <a:off x="7425288" y="4617784"/>
            <a:ext cx="158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access_token</a:t>
            </a:r>
            <a:endParaRPr lang="en-GB" sz="1600" dirty="0"/>
          </a:p>
        </p:txBody>
      </p:sp>
      <p:pic>
        <p:nvPicPr>
          <p:cNvPr id="32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CFB23E3A-E184-4E4C-A8C0-9F4AEC5B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45" y="4269127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191B13-F593-4E18-B58E-88CA3ADB4D8D}"/>
              </a:ext>
            </a:extLst>
          </p:cNvPr>
          <p:cNvSpPr txBox="1"/>
          <p:nvPr/>
        </p:nvSpPr>
        <p:spPr>
          <a:xfrm>
            <a:off x="4093886" y="4617784"/>
            <a:ext cx="158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access_token</a:t>
            </a:r>
            <a:endParaRPr lang="en-GB" sz="1600" dirty="0"/>
          </a:p>
        </p:txBody>
      </p:sp>
      <p:pic>
        <p:nvPicPr>
          <p:cNvPr id="34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93F0628C-D0AA-4DB4-963A-8536526D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43" y="4269127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54" grpId="0"/>
      <p:bldP spid="55" grpId="0"/>
      <p:bldP spid="57" grpId="0"/>
      <p:bldP spid="63" grpId="0"/>
      <p:bldP spid="27" grpId="0"/>
      <p:bldP spid="30" grpId="0"/>
      <p:bldP spid="30" grpId="1"/>
      <p:bldP spid="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E5E44-89AA-41D8-B149-D37B961B7CE9}"/>
              </a:ext>
            </a:extLst>
          </p:cNvPr>
          <p:cNvCxnSpPr/>
          <p:nvPr/>
        </p:nvCxnSpPr>
        <p:spPr>
          <a:xfrm flipV="1">
            <a:off x="-1583320" y="5859251"/>
            <a:ext cx="10574920" cy="82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Authorization Code Flow + PKCE</a:t>
            </a:r>
          </a:p>
        </p:txBody>
      </p:sp>
      <p:sp>
        <p:nvSpPr>
          <p:cNvPr id="7" name="Rectangle 6"/>
          <p:cNvSpPr/>
          <p:nvPr/>
        </p:nvSpPr>
        <p:spPr>
          <a:xfrm>
            <a:off x="-3051661" y="1473528"/>
            <a:ext cx="2521527" cy="623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Client application (relying party)</a:t>
            </a:r>
          </a:p>
        </p:txBody>
      </p:sp>
      <p:pic>
        <p:nvPicPr>
          <p:cNvPr id="1026" name="Picture 2" descr="https://dl.dropboxusercontent.com/u/1989993/ICON_SEARCH_FILES/img/People/Gray/Male_3_Circl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1202" y="1349793"/>
            <a:ext cx="867648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70397" y="1467557"/>
            <a:ext cx="2521527" cy="6234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IDP</a:t>
            </a:r>
          </a:p>
        </p:txBody>
      </p:sp>
      <p:pic>
        <p:nvPicPr>
          <p:cNvPr id="1028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10" y="1349793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dl.dropboxusercontent.com/u/1989993/ICON_SEARCH_FILES/img/People/Blue/Male_3_Circ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7810" y="1353660"/>
            <a:ext cx="890584" cy="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F2712-C54E-43DC-BDBA-4EBC80FE56B6}"/>
              </a:ext>
            </a:extLst>
          </p:cNvPr>
          <p:cNvCxnSpPr/>
          <p:nvPr/>
        </p:nvCxnSpPr>
        <p:spPr>
          <a:xfrm>
            <a:off x="-1781902" y="2900743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288D1C-07BB-4508-9CAF-047C8F1FDC20}"/>
              </a:ext>
            </a:extLst>
          </p:cNvPr>
          <p:cNvSpPr txBox="1"/>
          <p:nvPr/>
        </p:nvSpPr>
        <p:spPr>
          <a:xfrm>
            <a:off x="4356886" y="2723335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endpoint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165A7-505B-4D2C-A778-AC2E61F1D73F}"/>
              </a:ext>
            </a:extLst>
          </p:cNvPr>
          <p:cNvSpPr txBox="1"/>
          <p:nvPr/>
        </p:nvSpPr>
        <p:spPr>
          <a:xfrm>
            <a:off x="-1781903" y="2526460"/>
            <a:ext cx="59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request (code, clientid, clientsecret, </a:t>
            </a:r>
            <a:r>
              <a:rPr lang="en-GB" sz="1600" dirty="0" err="1"/>
              <a:t>code_verifier</a:t>
            </a:r>
            <a:r>
              <a:rPr lang="en-GB" sz="1600" dirty="0"/>
              <a:t>)</a:t>
            </a:r>
          </a:p>
        </p:txBody>
      </p:sp>
      <p:pic>
        <p:nvPicPr>
          <p:cNvPr id="46" name="Picture 2" descr="https://dl.dropboxusercontent.com/u/1989993/ICON_SEARCH_FILES/img/Abstract_Ideas/Green/3D_Cube_Green.png">
            <a:extLst>
              <a:ext uri="{FF2B5EF4-FFF2-40B4-BE49-F238E27FC236}">
                <a16:creationId xmlns:a16="http://schemas.microsoft.com/office/drawing/2014/main" id="{A313C512-D863-4A28-92BF-86D38D9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6922" y="2011756"/>
            <a:ext cx="456486" cy="5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BEBA11-0925-4F12-B22D-29939B854A0E}"/>
              </a:ext>
            </a:extLst>
          </p:cNvPr>
          <p:cNvCxnSpPr/>
          <p:nvPr/>
        </p:nvCxnSpPr>
        <p:spPr>
          <a:xfrm>
            <a:off x="-1781903" y="4956461"/>
            <a:ext cx="583645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8" descr="https://dl.dropboxusercontent.com/u/1989993/ICON_SEARCH_FILES/img/Tech_Objects/Blue/Encrypted_Mail_Blue.png">
            <a:extLst>
              <a:ext uri="{FF2B5EF4-FFF2-40B4-BE49-F238E27FC236}">
                <a16:creationId xmlns:a16="http://schemas.microsoft.com/office/drawing/2014/main" id="{1A4E77B1-BCA7-44F4-B208-92E8CF82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1372" y="4480820"/>
            <a:ext cx="621934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C33A4C-0A58-44F5-9505-C048888FC61F}"/>
              </a:ext>
            </a:extLst>
          </p:cNvPr>
          <p:cNvCxnSpPr/>
          <p:nvPr/>
        </p:nvCxnSpPr>
        <p:spPr>
          <a:xfrm flipV="1">
            <a:off x="-2491949" y="522919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D82622-A7AF-4967-B18D-4A982B2F60E7}"/>
              </a:ext>
            </a:extLst>
          </p:cNvPr>
          <p:cNvSpPr txBox="1"/>
          <p:nvPr/>
        </p:nvSpPr>
        <p:spPr>
          <a:xfrm>
            <a:off x="-4566423" y="5048360"/>
            <a:ext cx="22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token is validated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FC2F20-EF97-401E-A04A-13949D6F25E2}"/>
              </a:ext>
            </a:extLst>
          </p:cNvPr>
          <p:cNvSpPr txBox="1"/>
          <p:nvPr/>
        </p:nvSpPr>
        <p:spPr>
          <a:xfrm>
            <a:off x="-1727679" y="4624109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id_token</a:t>
            </a:r>
          </a:p>
        </p:txBody>
      </p:sp>
      <p:pic>
        <p:nvPicPr>
          <p:cNvPr id="56" name="Picture 6" descr="https://dl.dropboxusercontent.com/u/1989993/ICON_SEARCH_FILES/img/Tech_Objects/Blue/Email_Blue.png">
            <a:extLst>
              <a:ext uri="{FF2B5EF4-FFF2-40B4-BE49-F238E27FC236}">
                <a16:creationId xmlns:a16="http://schemas.microsoft.com/office/drawing/2014/main" id="{738800B7-0500-451D-8A4D-2D11711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607" y="4279261"/>
            <a:ext cx="621004" cy="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F5696-C4F0-4BFF-85AE-E2C3CDE58607}"/>
              </a:ext>
            </a:extLst>
          </p:cNvPr>
          <p:cNvCxnSpPr/>
          <p:nvPr/>
        </p:nvCxnSpPr>
        <p:spPr>
          <a:xfrm flipV="1">
            <a:off x="3622126" y="3289981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5F92F-4A4B-40C5-A5FF-FA6D9BC2CEA3}"/>
              </a:ext>
            </a:extLst>
          </p:cNvPr>
          <p:cNvCxnSpPr/>
          <p:nvPr/>
        </p:nvCxnSpPr>
        <p:spPr>
          <a:xfrm flipV="1">
            <a:off x="3622126" y="3483425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E42D09-1C76-47AA-878B-38628C5DD6A3}"/>
              </a:ext>
            </a:extLst>
          </p:cNvPr>
          <p:cNvSpPr txBox="1"/>
          <p:nvPr/>
        </p:nvSpPr>
        <p:spPr>
          <a:xfrm>
            <a:off x="4788212" y="3181681"/>
            <a:ext cx="315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hash </a:t>
            </a:r>
            <a:r>
              <a:rPr lang="en-GB" sz="1600" dirty="0" err="1"/>
              <a:t>code_verifier</a:t>
            </a:r>
            <a:endParaRPr lang="en-GB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ACEE0E-2717-49A4-952E-583C86AFC06C}"/>
              </a:ext>
            </a:extLst>
          </p:cNvPr>
          <p:cNvCxnSpPr/>
          <p:nvPr/>
        </p:nvCxnSpPr>
        <p:spPr>
          <a:xfrm flipV="1">
            <a:off x="3622126" y="3792652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21CBF-E2E4-435D-A938-4887DDFEF80A}"/>
              </a:ext>
            </a:extLst>
          </p:cNvPr>
          <p:cNvCxnSpPr/>
          <p:nvPr/>
        </p:nvCxnSpPr>
        <p:spPr>
          <a:xfrm flipV="1">
            <a:off x="3622126" y="3986096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9A0C3A-07A1-4447-9DD7-46AF87D79527}"/>
              </a:ext>
            </a:extLst>
          </p:cNvPr>
          <p:cNvSpPr txBox="1"/>
          <p:nvPr/>
        </p:nvSpPr>
        <p:spPr>
          <a:xfrm>
            <a:off x="4788212" y="3684352"/>
            <a:ext cx="315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check if it matches the stored </a:t>
            </a:r>
            <a:r>
              <a:rPr lang="en-GB" sz="1600" dirty="0" err="1"/>
              <a:t>code_challenge</a:t>
            </a:r>
            <a:endParaRPr lang="en-GB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857A7-523D-4D0E-B5F8-3A49D02D22AB}"/>
              </a:ext>
            </a:extLst>
          </p:cNvPr>
          <p:cNvSpPr txBox="1"/>
          <p:nvPr/>
        </p:nvSpPr>
        <p:spPr>
          <a:xfrm>
            <a:off x="-1694258" y="5559028"/>
            <a:ext cx="6082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access_token</a:t>
            </a:r>
            <a:r>
              <a:rPr lang="en-GB" sz="1600" dirty="0"/>
              <a:t> (as Bearer token in Authorization header)</a:t>
            </a:r>
          </a:p>
        </p:txBody>
      </p:sp>
      <p:pic>
        <p:nvPicPr>
          <p:cNvPr id="28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1EF68C3D-9853-472E-A0A9-C902AA0C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650" y="5195965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44D4F3D-CA5F-4A74-BADC-2D71A6878661}"/>
              </a:ext>
            </a:extLst>
          </p:cNvPr>
          <p:cNvSpPr/>
          <p:nvPr/>
        </p:nvSpPr>
        <p:spPr>
          <a:xfrm>
            <a:off x="8191841" y="1464263"/>
            <a:ext cx="2521527" cy="6234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762454-6142-4446-BC0A-A22C94D161D0}"/>
              </a:ext>
            </a:extLst>
          </p:cNvPr>
          <p:cNvCxnSpPr/>
          <p:nvPr/>
        </p:nvCxnSpPr>
        <p:spPr>
          <a:xfrm flipV="1">
            <a:off x="8894742" y="6084946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9DF7F6-6462-439D-9892-599E2D3E950F}"/>
              </a:ext>
            </a:extLst>
          </p:cNvPr>
          <p:cNvCxnSpPr/>
          <p:nvPr/>
        </p:nvCxnSpPr>
        <p:spPr>
          <a:xfrm flipV="1">
            <a:off x="8894742" y="6278390"/>
            <a:ext cx="104679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257B63-C16A-481C-B1A8-E7A3731689AA}"/>
              </a:ext>
            </a:extLst>
          </p:cNvPr>
          <p:cNvSpPr txBox="1"/>
          <p:nvPr/>
        </p:nvSpPr>
        <p:spPr>
          <a:xfrm>
            <a:off x="10011212" y="5850628"/>
            <a:ext cx="315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access token </a:t>
            </a:r>
            <a:br>
              <a:rPr lang="en-GB" sz="1600" dirty="0"/>
            </a:br>
            <a:r>
              <a:rPr lang="en-GB" sz="1600" dirty="0"/>
              <a:t>is validated</a:t>
            </a:r>
          </a:p>
        </p:txBody>
      </p:sp>
      <p:pic>
        <p:nvPicPr>
          <p:cNvPr id="44" name="Picture 2" descr="https://dl.dropboxusercontent.com/u/1989993/ICON_SEARCH_FILES/img/Tech_Objects/Orange/Encrypted_Mail_Orange.png">
            <a:extLst>
              <a:ext uri="{FF2B5EF4-FFF2-40B4-BE49-F238E27FC236}">
                <a16:creationId xmlns:a16="http://schemas.microsoft.com/office/drawing/2014/main" id="{82CFF0D6-1E61-42E1-8C44-2B03AA31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89" y="5452151"/>
            <a:ext cx="616697" cy="5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dl.dropboxusercontent.com/u/1989993/ICON_SEARCH_FILES/img/Tech_Objects/Orange/Email_Orange.png">
            <a:extLst>
              <a:ext uri="{FF2B5EF4-FFF2-40B4-BE49-F238E27FC236}">
                <a16:creationId xmlns:a16="http://schemas.microsoft.com/office/drawing/2014/main" id="{0F6C8B68-8047-4C32-9CE4-977812EA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69" y="5419260"/>
            <a:ext cx="621417" cy="3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6739" y="5352391"/>
            <a:ext cx="10626982" cy="762093"/>
          </a:xfrm>
        </p:spPr>
        <p:txBody>
          <a:bodyPr>
            <a:normAutofit/>
          </a:bodyPr>
          <a:lstStyle/>
          <a:p>
            <a:r>
              <a:rPr lang="en-GB" b="1" dirty="0"/>
              <a:t>Demo Time (securing API)</a:t>
            </a:r>
          </a:p>
        </p:txBody>
      </p:sp>
      <p:pic>
        <p:nvPicPr>
          <p:cNvPr id="1026" name="Picture 2" descr="https://s.pluralsight.com/authorkit/img/Non_Tech_Objects/White/Screen_Tripod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3" y="1056127"/>
            <a:ext cx="37242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72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Lifetimes and Expiration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Tokens have a limited lifetime</a:t>
            </a:r>
          </a:p>
          <a:p>
            <a:r>
              <a:rPr lang="en-GB" dirty="0"/>
              <a:t>If a token has expired, validation will fail</a:t>
            </a:r>
          </a:p>
        </p:txBody>
      </p:sp>
      <p:pic>
        <p:nvPicPr>
          <p:cNvPr id="1026" name="Picture 2" descr="https://s.pluralsight.com/authorkit/img/Non_Tech_Objects/Gray/Stop_Watch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6" y="1812925"/>
            <a:ext cx="3180185" cy="36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Identity token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Very short lifetime (default: 5 minutes)</a:t>
            </a:r>
          </a:p>
          <a:p>
            <a:r>
              <a:rPr lang="en-GB" dirty="0"/>
              <a:t>Used right after delivery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Applications often implement their own expiration policies</a:t>
            </a:r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Access token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Longer lifetime (default: 1 hour)</a:t>
            </a:r>
          </a:p>
          <a:p>
            <a:r>
              <a:rPr lang="en-GB" dirty="0"/>
              <a:t>Must be renewed to regain access to resources</a:t>
            </a:r>
          </a:p>
          <a:p>
            <a:endParaRPr lang="en-GB" dirty="0"/>
          </a:p>
          <a:p>
            <a:r>
              <a:rPr lang="en-GB" dirty="0"/>
              <a:t>The IDP controls the expiration policy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Lifetimes and Expiration</a:t>
            </a:r>
          </a:p>
        </p:txBody>
      </p:sp>
    </p:spTree>
    <p:extLst>
      <p:ext uri="{BB962C8B-B14F-4D97-AF65-F5344CB8AC3E}">
        <p14:creationId xmlns:p14="http://schemas.microsoft.com/office/powerpoint/2010/main" val="26473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Gaining Long-Lived Access With Refresh Tokens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When a token expires, the flow can be triggered again to get a new one</a:t>
            </a:r>
          </a:p>
          <a:p>
            <a:r>
              <a:rPr lang="en-GB" dirty="0"/>
              <a:t>Confidential clients can use refresh tokens to get new tokens via the back channel</a:t>
            </a:r>
          </a:p>
          <a:p>
            <a:r>
              <a:rPr lang="en-GB" dirty="0"/>
              <a:t>A refresh token is a credential to get new tokens</a:t>
            </a:r>
          </a:p>
        </p:txBody>
      </p:sp>
      <p:pic>
        <p:nvPicPr>
          <p:cNvPr id="7" name="Picture 2" descr="https://s.pluralsight.com/authorkit/img/Non_Tech_Objects/Gray/Stop_Watch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6" y="1812925"/>
            <a:ext cx="3180185" cy="36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Gaining Long-Lived Access With Refresh Tokens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Tokens are refreshed via the token endpoint</a:t>
            </a:r>
          </a:p>
          <a:p>
            <a:r>
              <a:rPr lang="en-GB" dirty="0"/>
              <a:t>A client must authenticate itself when refreshing tokens</a:t>
            </a:r>
          </a:p>
          <a:p>
            <a:r>
              <a:rPr lang="en-GB" dirty="0"/>
              <a:t>Scope: “</a:t>
            </a:r>
            <a:r>
              <a:rPr lang="en-GB" dirty="0" err="1"/>
              <a:t>offline_access</a:t>
            </a:r>
            <a:r>
              <a:rPr lang="en-GB" dirty="0"/>
              <a:t>”</a:t>
            </a:r>
          </a:p>
        </p:txBody>
      </p:sp>
      <p:pic>
        <p:nvPicPr>
          <p:cNvPr id="7" name="Picture 2" descr="https://s.pluralsight.com/authorkit/img/Non_Tech_Objects/Gray/Stop_Watch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6" y="1812925"/>
            <a:ext cx="3180185" cy="36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6739" y="5352391"/>
            <a:ext cx="10626982" cy="762093"/>
          </a:xfrm>
        </p:spPr>
        <p:txBody>
          <a:bodyPr>
            <a:normAutofit/>
          </a:bodyPr>
          <a:lstStyle/>
          <a:p>
            <a:r>
              <a:rPr lang="en-GB" b="1" dirty="0"/>
              <a:t>Demo Time (refresh token)</a:t>
            </a:r>
          </a:p>
        </p:txBody>
      </p:sp>
      <p:pic>
        <p:nvPicPr>
          <p:cNvPr id="1026" name="Picture 2" descr="https://s.pluralsight.com/authorkit/img/Non_Tech_Objects/White/Screen_Tripod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3" y="1056127"/>
            <a:ext cx="37242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Architectures and Security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Token-based security</a:t>
            </a:r>
          </a:p>
          <a:p>
            <a:pPr lvl="1"/>
            <a:r>
              <a:rPr lang="en-GB" dirty="0"/>
              <a:t>Client applications send tokens, representing consent, to API</a:t>
            </a:r>
          </a:p>
          <a:p>
            <a:r>
              <a:rPr lang="en-GB" dirty="0"/>
              <a:t>Home-grown token services emerged…</a:t>
            </a:r>
          </a:p>
          <a:p>
            <a:pPr lvl="1"/>
            <a:r>
              <a:rPr lang="en-GB" dirty="0"/>
              <a:t>The application still has access to username/password</a:t>
            </a:r>
          </a:p>
        </p:txBody>
      </p:sp>
      <p:pic>
        <p:nvPicPr>
          <p:cNvPr id="2052" name="Picture 4" descr="https://dl.dropboxusercontent.com/u/1989993/ICON_SEARCH_FILES/img/Non_Tech_Objects/Gray/Dinosaur_Gray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6518" y="2083837"/>
            <a:ext cx="3367461" cy="31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Token format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Securely delivering tokens to different application types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Expiration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Token signing and validation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Authentication and authorization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Reinventing the Wheel</a:t>
            </a:r>
          </a:p>
        </p:txBody>
      </p:sp>
      <p:pic>
        <p:nvPicPr>
          <p:cNvPr id="5122" name="Picture 2" descr="https://dl.dropboxusercontent.com/u/1989993/ICON_SEARCH_FILES/img/Non_Tech_Objects/Blue/Steering_Wheel_Blue.png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828800"/>
            <a:ext cx="139382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l.dropboxusercontent.com/u/1989993/ICON_SEARCH_FILES/img/Non_Tech_Objects/Blue/Steering_Wheel_Blue.png"/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9" y="1828800"/>
            <a:ext cx="139382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dl.dropboxusercontent.com/u/1989993/ICON_SEARCH_FILES/img/Non_Tech_Objects/Blue/Steering_Wheel_Blue.png"/>
          <p:cNvPicPr>
            <a:picLocks noGrp="1" noChangeAspect="1" noChangeArrowheads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4025900"/>
            <a:ext cx="139382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dl.dropboxusercontent.com/u/1989993/ICON_SEARCH_FILES/img/Non_Tech_Objects/Green/Wheel_Green.png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15" y="1828800"/>
            <a:ext cx="1397120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dl.dropboxusercontent.com/u/1989993/ICON_SEARCH_FILES/img/Non_Tech_Objects/Green/Wheel_Green.png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77" y="4025900"/>
            <a:ext cx="1397120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dl.dropboxusercontent.com/u/1989993/ICON_SEARCH_FILES/img/Non_Tech_Objects/Green/Wheel_Green.png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14" y="4025900"/>
            <a:ext cx="1025682" cy="10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s://dl.dropboxusercontent.com/u/1989993/ICON_SEARCH_FILES/img/Non_Tech_Objects/Blue/Steering_Wheel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43" y="4424217"/>
            <a:ext cx="1023264" cy="10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6" grpId="0" build="p"/>
      <p:bldP spid="16" grpId="0" build="p"/>
      <p:bldP spid="18" grpId="0" build="p"/>
      <p:bldP spid="22" grpId="0" build="p"/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central identity provider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protocol that’s safe for authentication and authorization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Architectures and Security</a:t>
            </a:r>
          </a:p>
        </p:txBody>
      </p:sp>
      <p:pic>
        <p:nvPicPr>
          <p:cNvPr id="8194" name="Picture 2" descr="https://dl.dropboxusercontent.com/u/1989993/ICON_SEARCH_FILES/img/Abstract_Ideas/Blue/Permissions_Blue.png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68" y="1828800"/>
            <a:ext cx="2430463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l.dropboxusercontent.com/u/1989993/ICON_SEARCH_FILES/img/Tech_Objects/Green/Password_Green.png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19" y="2238425"/>
            <a:ext cx="3636736" cy="1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0A17EEB-8BC3-0C44-A71A-6F850985B343}" vid="{FDBEDD02-E257-0F49-98A8-383905A1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724</TotalTime>
  <Words>2335</Words>
  <Application>Microsoft Office PowerPoint</Application>
  <PresentationFormat>Widescreen</PresentationFormat>
  <Paragraphs>371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Securing ASP.NET Core with OAuth2 and OpenID Connect</vt:lpstr>
      <vt:lpstr>PowerPoint Presentation</vt:lpstr>
      <vt:lpstr>Application Architectures and Security</vt:lpstr>
      <vt:lpstr>Application Architectures and Security</vt:lpstr>
      <vt:lpstr>Application Architectures and Security</vt:lpstr>
      <vt:lpstr>Application Architectures and Security</vt:lpstr>
      <vt:lpstr>Application Architectures and Security</vt:lpstr>
      <vt:lpstr>Reinventing the Wheel</vt:lpstr>
      <vt:lpstr>Application Architectures and Security</vt:lpstr>
      <vt:lpstr>OAuth2</vt:lpstr>
      <vt:lpstr>Introducing OAuth2</vt:lpstr>
      <vt:lpstr>Introducing OAuth2</vt:lpstr>
      <vt:lpstr>OpenID Connect</vt:lpstr>
      <vt:lpstr>Introducing OpenID Connect</vt:lpstr>
      <vt:lpstr>Introducing OpenID Connect</vt:lpstr>
      <vt:lpstr>How OpenID Connect Works</vt:lpstr>
      <vt:lpstr>Public and Confidential Clients</vt:lpstr>
      <vt:lpstr>OpenID Connect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thing with security is that a lot of approaches will work, but most of them are not a good idea</vt:lpstr>
      <vt:lpstr>What IS a good idea changes  over time</vt:lpstr>
      <vt:lpstr>PowerPoint Presentation</vt:lpstr>
      <vt:lpstr>PowerPoint Presentation</vt:lpstr>
      <vt:lpstr>PowerPoint Presentation</vt:lpstr>
      <vt:lpstr>Demo Time (setting up IdentityServer)</vt:lpstr>
      <vt:lpstr>The Authorization Code Flow</vt:lpstr>
      <vt:lpstr>The Authorization Code Flow</vt:lpstr>
      <vt:lpstr>The Authorization Code Flow</vt:lpstr>
      <vt:lpstr>The Authorization Code Flow</vt:lpstr>
      <vt:lpstr>The Authorization Code Flow</vt:lpstr>
      <vt:lpstr>The Authorization Code Flow</vt:lpstr>
      <vt:lpstr>Response Type Values</vt:lpstr>
      <vt:lpstr>The Authorization Code Flow</vt:lpstr>
      <vt:lpstr>Communication Types</vt:lpstr>
      <vt:lpstr>PowerPoint Presentation</vt:lpstr>
      <vt:lpstr>Response Type Values</vt:lpstr>
      <vt:lpstr>Response Type Values</vt:lpstr>
      <vt:lpstr>Demo time (securing web)</vt:lpstr>
      <vt:lpstr>PowerPoint Presentation</vt:lpstr>
      <vt:lpstr>PowerPoint Presentation</vt:lpstr>
      <vt:lpstr>PowerPoint Presentation</vt:lpstr>
      <vt:lpstr>PowerPoint Presentation</vt:lpstr>
      <vt:lpstr>The Authorization Code Flow + PKCE</vt:lpstr>
      <vt:lpstr>The Authorization Code Flow + PKCE</vt:lpstr>
      <vt:lpstr>Demo time (securing web, but better)</vt:lpstr>
      <vt:lpstr>The UserInfo Endpoint</vt:lpstr>
      <vt:lpstr>PowerPoint Presentation</vt:lpstr>
      <vt:lpstr>PowerPoint Presentation</vt:lpstr>
      <vt:lpstr>PowerPoint Presentation</vt:lpstr>
      <vt:lpstr>The Authorization Code Flow + PKCE + UserInfo</vt:lpstr>
      <vt:lpstr>The Authorization Code Flow + PKCE + UserInfo</vt:lpstr>
      <vt:lpstr>How OAuth2 Works</vt:lpstr>
      <vt:lpstr>Using OpenID Connect for Authentication and Authorization</vt:lpstr>
      <vt:lpstr>The Authorization Code Flow + PKCE</vt:lpstr>
      <vt:lpstr>The Authorization Code Flow + PKCE</vt:lpstr>
      <vt:lpstr>The Authorization Code Flow + PKCE</vt:lpstr>
      <vt:lpstr>Demo Time (securing API)</vt:lpstr>
      <vt:lpstr>Token Lifetimes and Expiration</vt:lpstr>
      <vt:lpstr>Token Lifetimes and Expiration</vt:lpstr>
      <vt:lpstr>Gaining Long-Lived Access With Refresh Tokens</vt:lpstr>
      <vt:lpstr>Gaining Long-Lived Access With Refresh Tokens</vt:lpstr>
      <vt:lpstr>Demo Time (refresh token)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Dockx</dc:creator>
  <cp:lastModifiedBy>Kevin Dockx</cp:lastModifiedBy>
  <cp:revision>98</cp:revision>
  <dcterms:created xsi:type="dcterms:W3CDTF">2017-03-06T12:42:49Z</dcterms:created>
  <dcterms:modified xsi:type="dcterms:W3CDTF">2021-03-02T10:32:49Z</dcterms:modified>
</cp:coreProperties>
</file>