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0389" y="355803"/>
            <a:ext cx="241122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34414"/>
            <a:ext cx="815213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89" y="1457705"/>
            <a:ext cx="67265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6080" marR="5080" indent="-37338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DEPARTMENT</a:t>
            </a:r>
            <a:r>
              <a:rPr dirty="0" spc="310"/>
              <a:t> </a:t>
            </a:r>
            <a:r>
              <a:rPr dirty="0" spc="5"/>
              <a:t>OF</a:t>
            </a:r>
            <a:r>
              <a:rPr dirty="0" spc="40"/>
              <a:t> </a:t>
            </a:r>
            <a:r>
              <a:rPr dirty="0" spc="-10"/>
              <a:t>ELECTRONICS</a:t>
            </a:r>
            <a:r>
              <a:rPr dirty="0" spc="170"/>
              <a:t> </a:t>
            </a:r>
            <a:r>
              <a:rPr dirty="0" spc="15"/>
              <a:t>AND </a:t>
            </a:r>
            <a:r>
              <a:rPr dirty="0" spc="-685"/>
              <a:t> </a:t>
            </a:r>
            <a:r>
              <a:rPr dirty="0" spc="-5"/>
              <a:t>COMMUNICATION</a:t>
            </a:r>
            <a:r>
              <a:rPr dirty="0" spc="22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6542" y="2376906"/>
            <a:ext cx="7230745" cy="140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4265" marR="1709420" indent="-812800">
              <a:lnSpc>
                <a:spcPct val="108500"/>
              </a:lnSpc>
              <a:spcBef>
                <a:spcPts val="100"/>
              </a:spcBef>
            </a:pPr>
            <a:r>
              <a:rPr dirty="0" sz="2000" spc="40" b="1">
                <a:latin typeface="Times New Roman"/>
                <a:cs typeface="Times New Roman"/>
              </a:rPr>
              <a:t>18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spc="-25" b="1">
                <a:latin typeface="Times New Roman"/>
                <a:cs typeface="Times New Roman"/>
              </a:rPr>
              <a:t>P</a:t>
            </a:r>
            <a:r>
              <a:rPr dirty="0" sz="2000" spc="30" b="1">
                <a:latin typeface="Times New Roman"/>
                <a:cs typeface="Times New Roman"/>
              </a:rPr>
              <a:t>105</a:t>
            </a:r>
            <a:r>
              <a:rPr dirty="0" sz="2000" spc="-20" b="1">
                <a:latin typeface="Times New Roman"/>
                <a:cs typeface="Times New Roman"/>
              </a:rPr>
              <a:t>L-</a:t>
            </a:r>
            <a:r>
              <a:rPr dirty="0" sz="2000" spc="40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25" b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8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P</a:t>
            </a:r>
            <a:r>
              <a:rPr dirty="0" sz="2000" spc="5" b="1">
                <a:latin typeface="Times New Roman"/>
                <a:cs typeface="Times New Roman"/>
              </a:rPr>
              <a:t>R</a:t>
            </a:r>
            <a:r>
              <a:rPr dirty="0" sz="2000" spc="-15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J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spc="-200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III  </a:t>
            </a:r>
            <a:r>
              <a:rPr dirty="0" sz="2000" spc="-10" b="1">
                <a:latin typeface="Times New Roman"/>
                <a:cs typeface="Times New Roman"/>
              </a:rPr>
              <a:t>PROJECT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REVIEW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310"/>
              </a:lnSpc>
              <a:spcBef>
                <a:spcPts val="1010"/>
              </a:spcBef>
            </a:pPr>
            <a:r>
              <a:rPr dirty="0" sz="2000">
                <a:latin typeface="Calibri"/>
                <a:cs typeface="Calibri"/>
              </a:rPr>
              <a:t>A MOBILE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APPLICATION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DISABLED</a:t>
            </a:r>
            <a:r>
              <a:rPr dirty="0" sz="2000" spc="-35">
                <a:latin typeface="Calibri"/>
                <a:cs typeface="Calibri"/>
              </a:rPr>
              <a:t> 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ACCESS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THEIR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FACILITIES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10"/>
              </a:lnSpc>
            </a:pPr>
            <a:r>
              <a:rPr dirty="0" sz="2000">
                <a:latin typeface="Calibri"/>
                <a:cs typeface="Calibri"/>
              </a:rPr>
              <a:t>UNKNOWN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LOCATION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91" y="4046601"/>
            <a:ext cx="20161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PRESENTED</a:t>
            </a:r>
            <a:r>
              <a:rPr dirty="0" sz="2000" spc="-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10" b="1">
                <a:solidFill>
                  <a:srgbClr val="0D0D0D"/>
                </a:solidFill>
                <a:latin typeface="Times New Roman"/>
                <a:cs typeface="Times New Roman"/>
              </a:rPr>
              <a:t>BY: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291" y="4352010"/>
            <a:ext cx="1391285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dirty="0" sz="2000" spc="-40">
                <a:latin typeface="Calibri"/>
                <a:cs typeface="Calibri"/>
              </a:rPr>
              <a:t>AJAY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AKSHAI B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DHARSHAN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1167" y="4352010"/>
            <a:ext cx="1758314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9685">
              <a:lnSpc>
                <a:spcPct val="112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(</a:t>
            </a:r>
            <a:r>
              <a:rPr dirty="0" sz="2000" spc="5">
                <a:latin typeface="Calibri"/>
                <a:cs typeface="Calibri"/>
              </a:rPr>
              <a:t>9</a:t>
            </a:r>
            <a:r>
              <a:rPr dirty="0" sz="2000">
                <a:latin typeface="Calibri"/>
                <a:cs typeface="Calibri"/>
              </a:rPr>
              <a:t>27622B</a:t>
            </a:r>
            <a:r>
              <a:rPr dirty="0" sz="2000" spc="-3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C005)  </a:t>
            </a:r>
            <a:r>
              <a:rPr dirty="0" sz="2000" spc="-5">
                <a:latin typeface="Calibri"/>
                <a:cs typeface="Calibri"/>
              </a:rPr>
              <a:t>(927622BEC008) </a:t>
            </a:r>
            <a:r>
              <a:rPr dirty="0" sz="2000" spc="-4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(927622BEC035)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291" y="5411825"/>
            <a:ext cx="365632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EZHIL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RAGAVAN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(927622BEC048)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7802" y="4038701"/>
            <a:ext cx="2734945" cy="109537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2000" spc="5" b="1">
                <a:solidFill>
                  <a:srgbClr val="0D0D0D"/>
                </a:solidFill>
                <a:latin typeface="Times New Roman"/>
                <a:cs typeface="Times New Roman"/>
              </a:rPr>
              <a:t>GUIDED</a:t>
            </a:r>
            <a:r>
              <a:rPr dirty="0" sz="2000" spc="-1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35" b="1">
                <a:solidFill>
                  <a:srgbClr val="0D0D0D"/>
                </a:solidFill>
                <a:latin typeface="Times New Roman"/>
                <a:cs typeface="Times New Roman"/>
              </a:rPr>
              <a:t>BY,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dirty="0" sz="2000" spc="-15">
                <a:latin typeface="Calibri"/>
                <a:cs typeface="Calibri"/>
              </a:rPr>
              <a:t>Mr.L.RAMESH,M.E.,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(Ph.D)</a:t>
            </a:r>
            <a:endParaRPr sz="200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  <a:spcBef>
                <a:spcPts val="405"/>
              </a:spcBef>
            </a:pPr>
            <a:r>
              <a:rPr dirty="0" sz="2000" spc="-10">
                <a:latin typeface="Calibri"/>
                <a:cs typeface="Calibri"/>
              </a:rPr>
              <a:t>Assistant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Professor,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233133"/>
            <a:ext cx="1557020" cy="8119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805" y="268125"/>
            <a:ext cx="2833790" cy="9383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7161" y="175602"/>
            <a:ext cx="1375133" cy="110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1117" y="355803"/>
            <a:ext cx="24307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</a:t>
            </a:r>
            <a:r>
              <a:rPr dirty="0" spc="-15"/>
              <a:t>O</a:t>
            </a:r>
            <a:r>
              <a:rPr dirty="0" spc="-5"/>
              <a:t>N</a:t>
            </a:r>
            <a:r>
              <a:rPr dirty="0" spc="-15"/>
              <a:t>C</a:t>
            </a:r>
            <a:r>
              <a:rPr dirty="0" spc="-5"/>
              <a:t>L</a:t>
            </a:r>
            <a:r>
              <a:rPr dirty="0" spc="-20"/>
              <a:t>U</a:t>
            </a:r>
            <a:r>
              <a:rPr dirty="0" spc="-5"/>
              <a:t>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631694"/>
            <a:ext cx="1113663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1614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application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provide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disabled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individuals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confidence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tools </a:t>
            </a:r>
            <a:r>
              <a:rPr dirty="0" sz="2400" spc="-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navigate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unfamiliar</a:t>
            </a:r>
            <a:r>
              <a:rPr dirty="0" sz="2400">
                <a:latin typeface="Calibri"/>
                <a:cs typeface="Calibri"/>
              </a:rPr>
              <a:t> locations </a:t>
            </a:r>
            <a:r>
              <a:rPr dirty="0" sz="2400" spc="-5">
                <a:latin typeface="Calibri"/>
                <a:cs typeface="Calibri"/>
              </a:rPr>
              <a:t>with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ease,</a:t>
            </a:r>
            <a:r>
              <a:rPr dirty="0" sz="2400">
                <a:latin typeface="Calibri"/>
                <a:cs typeface="Calibri"/>
              </a:rPr>
              <a:t> while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 </a:t>
            </a:r>
            <a:r>
              <a:rPr dirty="0" sz="2400" spc="-5">
                <a:latin typeface="Calibri"/>
                <a:cs typeface="Calibri"/>
              </a:rPr>
              <a:t>fostering</a:t>
            </a:r>
            <a:r>
              <a:rPr dirty="0" sz="2400">
                <a:latin typeface="Calibri"/>
                <a:cs typeface="Calibri"/>
              </a:rPr>
              <a:t> a </a:t>
            </a:r>
            <a:r>
              <a:rPr dirty="0" sz="2400" spc="-5">
                <a:latin typeface="Calibri"/>
                <a:cs typeface="Calibri"/>
              </a:rPr>
              <a:t>more</a:t>
            </a:r>
            <a:r>
              <a:rPr dirty="0" sz="2400">
                <a:latin typeface="Calibri"/>
                <a:cs typeface="Calibri"/>
              </a:rPr>
              <a:t> inclusive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accessible </a:t>
            </a:r>
            <a:r>
              <a:rPr dirty="0" sz="2400" spc="-5">
                <a:latin typeface="Calibri"/>
                <a:cs typeface="Calibri"/>
              </a:rPr>
              <a:t>society. Over </a:t>
            </a:r>
            <a:r>
              <a:rPr dirty="0" sz="2400">
                <a:latin typeface="Calibri"/>
                <a:cs typeface="Calibri"/>
              </a:rPr>
              <a:t>time, it can contribute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significant </a:t>
            </a:r>
            <a:r>
              <a:rPr dirty="0" sz="2400">
                <a:latin typeface="Calibri"/>
                <a:cs typeface="Calibri"/>
              </a:rPr>
              <a:t>improvement in the </a:t>
            </a:r>
            <a:r>
              <a:rPr dirty="0" sz="2400" spc="-5">
                <a:latin typeface="Calibri"/>
                <a:cs typeface="Calibri"/>
              </a:rPr>
              <a:t>quality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life </a:t>
            </a:r>
            <a:r>
              <a:rPr dirty="0" sz="2400" spc="-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users and act as a </a:t>
            </a:r>
            <a:r>
              <a:rPr dirty="0" sz="2400" spc="-5">
                <a:latin typeface="Calibri"/>
                <a:cs typeface="Calibri"/>
              </a:rPr>
              <a:t>catalyst for systemic change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5">
                <a:latin typeface="Calibri"/>
                <a:cs typeface="Calibri"/>
              </a:rPr>
              <a:t>how </a:t>
            </a:r>
            <a:r>
              <a:rPr dirty="0" sz="2400">
                <a:latin typeface="Calibri"/>
                <a:cs typeface="Calibri"/>
              </a:rPr>
              <a:t>accessibility is </a:t>
            </a:r>
            <a:r>
              <a:rPr dirty="0" sz="2400" spc="-5">
                <a:latin typeface="Calibri"/>
                <a:cs typeface="Calibri"/>
              </a:rPr>
              <a:t>prioritized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globally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329" y="355803"/>
            <a:ext cx="2087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TOOL</a:t>
            </a:r>
            <a:r>
              <a:rPr dirty="0" spc="-100"/>
              <a:t> </a:t>
            </a:r>
            <a:r>
              <a:rPr dirty="0" spc="-5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631694"/>
            <a:ext cx="24149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26670" indent="-2730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tool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are…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Java,</a:t>
            </a:r>
            <a:endParaRPr sz="2400">
              <a:latin typeface="Calibri"/>
              <a:cs typeface="Calibri"/>
            </a:endParaRPr>
          </a:p>
          <a:p>
            <a:pPr marL="216535" marR="80899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Java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Script,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Html,</a:t>
            </a:r>
            <a:endParaRPr sz="240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Appery(Website).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494" y="355803"/>
            <a:ext cx="2508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83053"/>
            <a:ext cx="570039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advantages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are….</a:t>
            </a:r>
            <a:endParaRPr sz="2400">
              <a:latin typeface="Calibri"/>
              <a:cs typeface="Calibri"/>
            </a:endParaRPr>
          </a:p>
          <a:p>
            <a:pPr marL="302260" indent="-221615">
              <a:lnSpc>
                <a:spcPct val="100000"/>
              </a:lnSpc>
              <a:buChar char="•"/>
              <a:tabLst>
                <a:tab pos="302260" algn="l"/>
              </a:tabLst>
            </a:pPr>
            <a:r>
              <a:rPr dirty="0" sz="2400" spc="-5">
                <a:latin typeface="Calibri"/>
                <a:cs typeface="Calibri"/>
              </a:rPr>
              <a:t>Enhanced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Independence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Disabled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  <a:p>
            <a:pPr marL="302260" indent="-221615">
              <a:lnSpc>
                <a:spcPct val="100000"/>
              </a:lnSpc>
              <a:buChar char="•"/>
              <a:tabLst>
                <a:tab pos="302260" algn="l"/>
              </a:tabLst>
            </a:pPr>
            <a:r>
              <a:rPr dirty="0" sz="2400">
                <a:latin typeface="Calibri"/>
                <a:cs typeface="Calibri"/>
              </a:rPr>
              <a:t>Greater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Awareness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Accessibility</a:t>
            </a:r>
            <a:endParaRPr sz="2400">
              <a:latin typeface="Calibri"/>
              <a:cs typeface="Calibri"/>
            </a:endParaRPr>
          </a:p>
          <a:p>
            <a:pPr marL="302260" indent="-221615">
              <a:lnSpc>
                <a:spcPct val="100000"/>
              </a:lnSpc>
              <a:buChar char="•"/>
              <a:tabLst>
                <a:tab pos="302260" algn="l"/>
              </a:tabLst>
            </a:pPr>
            <a:r>
              <a:rPr dirty="0" sz="2400" spc="-5">
                <a:latin typeface="Calibri"/>
                <a:cs typeface="Calibri"/>
              </a:rPr>
              <a:t>Real-Time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Problem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Solving</a:t>
            </a:r>
            <a:endParaRPr sz="2400">
              <a:latin typeface="Calibri"/>
              <a:cs typeface="Calibri"/>
            </a:endParaRPr>
          </a:p>
          <a:p>
            <a:pPr marL="302260" indent="-221615">
              <a:lnSpc>
                <a:spcPct val="100000"/>
              </a:lnSpc>
              <a:buChar char="•"/>
              <a:tabLst>
                <a:tab pos="302260" algn="l"/>
              </a:tabLst>
            </a:pPr>
            <a:r>
              <a:rPr dirty="0" sz="2400" spc="-5">
                <a:latin typeface="Calibri"/>
                <a:cs typeface="Calibri"/>
              </a:rPr>
              <a:t>Improved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Safety</a:t>
            </a:r>
            <a:endParaRPr sz="2400">
              <a:latin typeface="Calibri"/>
              <a:cs typeface="Calibri"/>
            </a:endParaRPr>
          </a:p>
          <a:p>
            <a:pPr marL="302260" indent="-221615">
              <a:lnSpc>
                <a:spcPct val="100000"/>
              </a:lnSpc>
              <a:buChar char="•"/>
              <a:tabLst>
                <a:tab pos="302260" algn="l"/>
              </a:tabLst>
            </a:pPr>
            <a:r>
              <a:rPr dirty="0" sz="2400" spc="-5">
                <a:latin typeface="Calibri"/>
                <a:cs typeface="Calibri"/>
              </a:rPr>
              <a:t>Community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Social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Impact</a:t>
            </a:r>
            <a:endParaRPr sz="2400">
              <a:latin typeface="Calibri"/>
              <a:cs typeface="Calibri"/>
            </a:endParaRPr>
          </a:p>
          <a:p>
            <a:pPr marL="302260" indent="-221615">
              <a:lnSpc>
                <a:spcPct val="100000"/>
              </a:lnSpc>
              <a:buChar char="•"/>
              <a:tabLst>
                <a:tab pos="302260" algn="l"/>
              </a:tabLst>
            </a:pPr>
            <a:r>
              <a:rPr dirty="0" sz="2400">
                <a:latin typeface="Calibri"/>
                <a:cs typeface="Calibri"/>
              </a:rPr>
              <a:t>Global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Scalability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Usability</a:t>
            </a:r>
            <a:endParaRPr sz="2400">
              <a:latin typeface="Calibri"/>
              <a:cs typeface="Calibri"/>
            </a:endParaRPr>
          </a:p>
          <a:p>
            <a:pPr marL="302260" indent="-221615">
              <a:lnSpc>
                <a:spcPct val="100000"/>
              </a:lnSpc>
              <a:spcBef>
                <a:spcPts val="5"/>
              </a:spcBef>
              <a:buChar char="•"/>
              <a:tabLst>
                <a:tab pos="302260" algn="l"/>
              </a:tabLst>
            </a:pPr>
            <a:r>
              <a:rPr dirty="0" sz="2400">
                <a:latin typeface="Calibri"/>
                <a:cs typeface="Calibri"/>
              </a:rPr>
              <a:t>Quantifiable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4414"/>
            <a:ext cx="1113472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  <a:tab pos="1527175" algn="l"/>
                <a:tab pos="2393315" algn="l"/>
                <a:tab pos="4077335" algn="l"/>
                <a:tab pos="5335270" algn="l"/>
                <a:tab pos="6360795" algn="l"/>
                <a:tab pos="6860540" algn="l"/>
                <a:tab pos="9745980" algn="l"/>
              </a:tabLst>
            </a:pPr>
            <a:r>
              <a:rPr dirty="0" sz="2400">
                <a:latin typeface="Calibri"/>
                <a:cs typeface="Calibri"/>
              </a:rPr>
              <a:t>G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le	Maps	A</a:t>
            </a:r>
            <a:r>
              <a:rPr dirty="0" sz="2400" spc="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ssi</a:t>
            </a:r>
            <a:r>
              <a:rPr dirty="0" sz="2400" spc="-20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ility	</a:t>
            </a:r>
            <a:r>
              <a:rPr dirty="0" sz="2400" spc="-5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eatu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es	</a:t>
            </a:r>
            <a:r>
              <a:rPr dirty="0" sz="2400" spc="-5">
                <a:latin typeface="Calibri"/>
                <a:cs typeface="Calibri"/>
              </a:rPr>
              <a:t>Det</a:t>
            </a:r>
            <a:r>
              <a:rPr dirty="0" sz="2400">
                <a:latin typeface="Calibri"/>
                <a:cs typeface="Calibri"/>
              </a:rPr>
              <a:t>ails	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n	whe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lch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accessible	</a:t>
            </a:r>
            <a:r>
              <a:rPr dirty="0" sz="2400" spc="-5">
                <a:latin typeface="Calibri"/>
                <a:cs typeface="Calibri"/>
              </a:rPr>
              <a:t>navigati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:  </a:t>
            </a:r>
            <a:r>
              <a:rPr dirty="0" sz="2400" spc="-5">
                <a:latin typeface="Calibri"/>
                <a:cs typeface="Calibri"/>
              </a:rPr>
              <a:t>Google </a:t>
            </a:r>
            <a:r>
              <a:rPr dirty="0" sz="2400">
                <a:latin typeface="Calibri"/>
                <a:cs typeface="Calibri"/>
              </a:rPr>
              <a:t>Maps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Blog</a:t>
            </a:r>
            <a:endParaRPr sz="2400">
              <a:latin typeface="Calibri"/>
              <a:cs typeface="Calibri"/>
            </a:endParaRPr>
          </a:p>
          <a:p>
            <a:pPr marL="12700" marR="7620" indent="68580">
              <a:lnSpc>
                <a:spcPct val="100000"/>
              </a:lnSpc>
              <a:buAutoNum type="arabicPeriod"/>
              <a:tabLst>
                <a:tab pos="410845" algn="l"/>
              </a:tabLst>
            </a:pPr>
            <a:r>
              <a:rPr dirty="0" sz="2400" spc="-5">
                <a:latin typeface="Calibri"/>
                <a:cs typeface="Calibri"/>
              </a:rPr>
              <a:t>Android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Accessibility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Guidelines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Google's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guide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building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accessible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Android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apps: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Android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Accessibility</a:t>
            </a:r>
            <a:endParaRPr sz="2400">
              <a:latin typeface="Calibri"/>
              <a:cs typeface="Calibri"/>
            </a:endParaRPr>
          </a:p>
          <a:p>
            <a:pPr marL="12700" marR="6350" indent="68580">
              <a:lnSpc>
                <a:spcPct val="100000"/>
              </a:lnSpc>
              <a:buAutoNum type="arabicPeriod"/>
              <a:tabLst>
                <a:tab pos="380365" algn="l"/>
                <a:tab pos="2539365" algn="l"/>
                <a:tab pos="3175000" algn="l"/>
                <a:tab pos="5028565" algn="l"/>
                <a:tab pos="6410960" algn="l"/>
                <a:tab pos="7793355" algn="l"/>
                <a:tab pos="8642350" algn="l"/>
                <a:tab pos="10415270" algn="l"/>
              </a:tabLst>
            </a:pPr>
            <a:r>
              <a:rPr dirty="0" sz="2400">
                <a:latin typeface="Calibri"/>
                <a:cs typeface="Calibri"/>
              </a:rPr>
              <a:t>Google Maps API </a:t>
            </a:r>
            <a:r>
              <a:rPr dirty="0" sz="2400" spc="-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mapping, </a:t>
            </a:r>
            <a:r>
              <a:rPr dirty="0" sz="2400" spc="-5">
                <a:latin typeface="Calibri"/>
                <a:cs typeface="Calibri"/>
              </a:rPr>
              <a:t>navigation, </a:t>
            </a:r>
            <a:r>
              <a:rPr dirty="0" sz="2400">
                <a:latin typeface="Calibri"/>
                <a:cs typeface="Calibri"/>
              </a:rPr>
              <a:t>and location </a:t>
            </a:r>
            <a:r>
              <a:rPr dirty="0" sz="2400" spc="-5">
                <a:latin typeface="Calibri"/>
                <a:cs typeface="Calibri"/>
              </a:rPr>
              <a:t>data: Google </a:t>
            </a:r>
            <a:r>
              <a:rPr dirty="0" sz="2400">
                <a:latin typeface="Calibri"/>
                <a:cs typeface="Calibri"/>
              </a:rPr>
              <a:t>Maps API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4.OpenStreetMap	</a:t>
            </a:r>
            <a:r>
              <a:rPr dirty="0" sz="2400">
                <a:latin typeface="Calibri"/>
                <a:cs typeface="Calibri"/>
              </a:rPr>
              <a:t>An	</a:t>
            </a:r>
            <a:r>
              <a:rPr dirty="0" sz="2400" spc="-5">
                <a:latin typeface="Calibri"/>
                <a:cs typeface="Calibri"/>
              </a:rPr>
              <a:t>open-source	mapping	platform	with	accessibility	data: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OpenStreetMap</a:t>
            </a:r>
            <a:endParaRPr sz="2400">
              <a:latin typeface="Calibri"/>
              <a:cs typeface="Calibri"/>
            </a:endParaRPr>
          </a:p>
          <a:p>
            <a:pPr marL="12700" marR="7620" indent="68580">
              <a:lnSpc>
                <a:spcPct val="100000"/>
              </a:lnSpc>
              <a:buAutoNum type="arabicPeriod" startAt="5"/>
              <a:tabLst>
                <a:tab pos="392430" algn="l"/>
              </a:tabLst>
            </a:pPr>
            <a:r>
              <a:rPr dirty="0" sz="2400">
                <a:latin typeface="Calibri"/>
                <a:cs typeface="Calibri"/>
              </a:rPr>
              <a:t>World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Institute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Disability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(WID):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Research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advocacy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resources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accessibility: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Official Site</a:t>
            </a:r>
            <a:endParaRPr sz="2400">
              <a:latin typeface="Calibri"/>
              <a:cs typeface="Calibri"/>
            </a:endParaRPr>
          </a:p>
          <a:p>
            <a:pPr marL="12700" marR="5715" indent="6858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0132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Global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Economics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Disability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Report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(2020)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Insights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accessibility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needs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gaps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facilities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worldwide: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Download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Report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675" y="1395349"/>
            <a:ext cx="596265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902" y="355803"/>
            <a:ext cx="2076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</a:t>
            </a:r>
            <a:r>
              <a:rPr dirty="0" spc="-20"/>
              <a:t>B</a:t>
            </a:r>
            <a:r>
              <a:rPr dirty="0" spc="-5"/>
              <a:t>JEC</a:t>
            </a:r>
            <a:r>
              <a:rPr dirty="0" spc="-20"/>
              <a:t>T</a:t>
            </a:r>
            <a:r>
              <a:rPr dirty="0" spc="-5"/>
              <a:t>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86154"/>
            <a:ext cx="1121092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 objectives 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moblie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application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are...</a:t>
            </a:r>
            <a:endParaRPr sz="2400">
              <a:latin typeface="Calibri"/>
              <a:cs typeface="Calibri"/>
            </a:endParaRPr>
          </a:p>
          <a:p>
            <a:pPr marL="12700" marR="5715" indent="68580">
              <a:lnSpc>
                <a:spcPct val="100000"/>
              </a:lnSpc>
              <a:buChar char="•"/>
              <a:tabLst>
                <a:tab pos="302260" algn="l"/>
              </a:tabLst>
            </a:pPr>
            <a:r>
              <a:rPr dirty="0" sz="2400" spc="-5">
                <a:latin typeface="Calibri"/>
                <a:cs typeface="Calibri"/>
              </a:rPr>
              <a:t>Real-Time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Navigation: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Offers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step-by-step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guidance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based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users'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specific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accessibility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needs,</a:t>
            </a:r>
            <a:r>
              <a:rPr dirty="0" sz="2400">
                <a:latin typeface="Calibri"/>
                <a:cs typeface="Calibri"/>
              </a:rPr>
              <a:t> ensuring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safe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efficient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movement.</a:t>
            </a:r>
            <a:endParaRPr sz="2400">
              <a:latin typeface="Calibri"/>
              <a:cs typeface="Calibri"/>
            </a:endParaRPr>
          </a:p>
          <a:p>
            <a:pPr marL="236220" indent="-224154">
              <a:lnSpc>
                <a:spcPct val="100000"/>
              </a:lnSpc>
              <a:buChar char="•"/>
              <a:tabLst>
                <a:tab pos="236854" algn="l"/>
              </a:tabLst>
            </a:pPr>
            <a:r>
              <a:rPr dirty="0" sz="2400" spc="-5">
                <a:latin typeface="Calibri"/>
                <a:cs typeface="Calibri"/>
              </a:rPr>
              <a:t>Accessibility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Database: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Provides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detailed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information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nearby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accessible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facilities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such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">
                <a:latin typeface="Calibri"/>
                <a:cs typeface="Calibri"/>
              </a:rPr>
              <a:t> ramps,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tactile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paving,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elevators,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brailleenabled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services,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restrooms.</a:t>
            </a:r>
            <a:endParaRPr sz="2400">
              <a:latin typeface="Calibri"/>
              <a:cs typeface="Calibri"/>
            </a:endParaRPr>
          </a:p>
          <a:p>
            <a:pPr lvl="1" marL="12700" marR="5080" indent="68580">
              <a:lnSpc>
                <a:spcPct val="100000"/>
              </a:lnSpc>
              <a:buChar char="•"/>
              <a:tabLst>
                <a:tab pos="308610" algn="l"/>
              </a:tabLst>
            </a:pPr>
            <a:r>
              <a:rPr dirty="0" sz="2400">
                <a:latin typeface="Calibri"/>
                <a:cs typeface="Calibri"/>
              </a:rPr>
              <a:t>Personalized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Profiles: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Customizes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recommendations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navigation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based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user's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specific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disability.</a:t>
            </a:r>
            <a:endParaRPr sz="2400">
              <a:latin typeface="Calibri"/>
              <a:cs typeface="Calibri"/>
            </a:endParaRPr>
          </a:p>
          <a:p>
            <a:pPr marL="239395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dirty="0" sz="2400" spc="-5">
                <a:latin typeface="Calibri"/>
                <a:cs typeface="Calibri"/>
              </a:rPr>
              <a:t>Crowdsourced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Updates: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Allows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users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organizations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contribute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real-time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updates,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keeping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data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accurate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reliable.</a:t>
            </a:r>
            <a:endParaRPr sz="2400">
              <a:latin typeface="Calibri"/>
              <a:cs typeface="Calibri"/>
            </a:endParaRPr>
          </a:p>
          <a:p>
            <a:pPr marL="12700" marR="7620">
              <a:lnSpc>
                <a:spcPct val="100000"/>
              </a:lnSpc>
              <a:buChar char="•"/>
              <a:tabLst>
                <a:tab pos="255270" algn="l"/>
              </a:tabLst>
            </a:pPr>
            <a:r>
              <a:rPr dirty="0" sz="2400" spc="-5">
                <a:latin typeface="Calibri"/>
                <a:cs typeface="Calibri"/>
              </a:rPr>
              <a:t>Assistive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Technology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Integration: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Supports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voice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commands,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screen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readers,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other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tools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 seamless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interaction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7338" y="355803"/>
            <a:ext cx="1957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17294"/>
            <a:ext cx="1113599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845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Navigating unfamiliar locations </a:t>
            </a:r>
            <a:r>
              <a:rPr dirty="0" sz="2400">
                <a:latin typeface="Calibri"/>
                <a:cs typeface="Calibri"/>
              </a:rPr>
              <a:t>can </a:t>
            </a:r>
            <a:r>
              <a:rPr dirty="0" sz="2400" spc="-5">
                <a:latin typeface="Calibri"/>
                <a:cs typeface="Calibri"/>
              </a:rPr>
              <a:t>be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significant </a:t>
            </a:r>
            <a:r>
              <a:rPr dirty="0" sz="2400">
                <a:latin typeface="Calibri"/>
                <a:cs typeface="Calibri"/>
              </a:rPr>
              <a:t>challenge </a:t>
            </a:r>
            <a:r>
              <a:rPr dirty="0" sz="2400" spc="-5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individuals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disabilities. This project </a:t>
            </a:r>
            <a:r>
              <a:rPr dirty="0" sz="2400">
                <a:latin typeface="Calibri"/>
                <a:cs typeface="Calibri"/>
              </a:rPr>
              <a:t>aims to </a:t>
            </a:r>
            <a:r>
              <a:rPr dirty="0" sz="2400" spc="-5">
                <a:latin typeface="Calibri"/>
                <a:cs typeface="Calibri"/>
              </a:rPr>
              <a:t>develop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user-friendly mobile application designed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assist </a:t>
            </a:r>
            <a:r>
              <a:rPr dirty="0" sz="2400" spc="-5">
                <a:latin typeface="Calibri"/>
                <a:cs typeface="Calibri"/>
              </a:rPr>
              <a:t>disabled </a:t>
            </a:r>
            <a:r>
              <a:rPr dirty="0" sz="2400">
                <a:latin typeface="Calibri"/>
                <a:cs typeface="Calibri"/>
              </a:rPr>
              <a:t>individuals in </a:t>
            </a:r>
            <a:r>
              <a:rPr dirty="0" sz="2400" spc="-5">
                <a:latin typeface="Calibri"/>
                <a:cs typeface="Calibri"/>
              </a:rPr>
              <a:t>accessing facilities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services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5">
                <a:latin typeface="Calibri"/>
                <a:cs typeface="Calibri"/>
              </a:rPr>
              <a:t>unfamiliar locations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ease.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application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leverages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cutting-edge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technologies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such</a:t>
            </a:r>
            <a:r>
              <a:rPr dirty="0" sz="2400">
                <a:latin typeface="Calibri"/>
                <a:cs typeface="Calibri"/>
              </a:rPr>
              <a:t> as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GPS,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real-time </a:t>
            </a:r>
            <a:r>
              <a:rPr dirty="0" sz="2400">
                <a:latin typeface="Calibri"/>
                <a:cs typeface="Calibri"/>
              </a:rPr>
              <a:t> mapping,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artificial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intelligence</a:t>
            </a:r>
            <a:r>
              <a:rPr dirty="0" sz="2400">
                <a:latin typeface="Calibri"/>
                <a:cs typeface="Calibri"/>
              </a:rPr>
              <a:t> to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provide</a:t>
            </a:r>
            <a:r>
              <a:rPr dirty="0" sz="2400">
                <a:latin typeface="Calibri"/>
                <a:cs typeface="Calibri"/>
              </a:rPr>
              <a:t> tailored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navigation,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accessibility </a:t>
            </a:r>
            <a:r>
              <a:rPr dirty="0" sz="2400">
                <a:latin typeface="Calibri"/>
                <a:cs typeface="Calibri"/>
              </a:rPr>
              <a:t> information, and </a:t>
            </a:r>
            <a:r>
              <a:rPr dirty="0" sz="2400" spc="-5">
                <a:latin typeface="Calibri"/>
                <a:cs typeface="Calibri"/>
              </a:rPr>
              <a:t>recommendations. The proposed application focuses on </a:t>
            </a:r>
            <a:r>
              <a:rPr dirty="0" sz="2400">
                <a:latin typeface="Calibri"/>
                <a:cs typeface="Calibri"/>
              </a:rPr>
              <a:t>empowering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users by </a:t>
            </a:r>
            <a:r>
              <a:rPr dirty="0" sz="2400">
                <a:latin typeface="Calibri"/>
                <a:cs typeface="Calibri"/>
              </a:rPr>
              <a:t>enhancing </a:t>
            </a:r>
            <a:r>
              <a:rPr dirty="0" sz="2400" spc="-5">
                <a:latin typeface="Calibri"/>
                <a:cs typeface="Calibri"/>
              </a:rPr>
              <a:t>their </a:t>
            </a:r>
            <a:r>
              <a:rPr dirty="0" sz="2400">
                <a:latin typeface="Calibri"/>
                <a:cs typeface="Calibri"/>
              </a:rPr>
              <a:t>mobility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independence. By </a:t>
            </a:r>
            <a:r>
              <a:rPr dirty="0" sz="2400" spc="-5">
                <a:latin typeface="Calibri"/>
                <a:cs typeface="Calibri"/>
              </a:rPr>
              <a:t>combining </a:t>
            </a:r>
            <a:r>
              <a:rPr dirty="0" sz="2400">
                <a:latin typeface="Calibri"/>
                <a:cs typeface="Calibri"/>
              </a:rPr>
              <a:t>intuitive </a:t>
            </a:r>
            <a:r>
              <a:rPr dirty="0" sz="2400" spc="-5">
                <a:latin typeface="Calibri"/>
                <a:cs typeface="Calibri"/>
              </a:rPr>
              <a:t>design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advanced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technology,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app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strives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create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inclusive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accessible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environment </a:t>
            </a:r>
            <a:r>
              <a:rPr dirty="0" sz="2400" spc="-5">
                <a:latin typeface="Calibri"/>
                <a:cs typeface="Calibri"/>
              </a:rPr>
              <a:t>for individuals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-5">
                <a:latin typeface="Calibri"/>
                <a:cs typeface="Calibri"/>
              </a:rPr>
              <a:t>disabilities, helping </a:t>
            </a:r>
            <a:r>
              <a:rPr dirty="0" sz="2400">
                <a:latin typeface="Calibri"/>
                <a:cs typeface="Calibri"/>
              </a:rPr>
              <a:t>them </a:t>
            </a:r>
            <a:r>
              <a:rPr dirty="0" sz="2400" spc="-5">
                <a:latin typeface="Calibri"/>
                <a:cs typeface="Calibri"/>
              </a:rPr>
              <a:t>navigate </a:t>
            </a:r>
            <a:r>
              <a:rPr dirty="0" sz="2400">
                <a:latin typeface="Calibri"/>
                <a:cs typeface="Calibri"/>
              </a:rPr>
              <a:t>and access essential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services</a:t>
            </a:r>
            <a:r>
              <a:rPr dirty="0" sz="2400">
                <a:latin typeface="Calibri"/>
                <a:cs typeface="Calibri"/>
              </a:rPr>
              <a:t> confidently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709" y="355803"/>
            <a:ext cx="2865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</a:t>
            </a:r>
            <a:r>
              <a:rPr dirty="0" spc="-20"/>
              <a:t>R</a:t>
            </a:r>
            <a:r>
              <a:rPr dirty="0" spc="-5"/>
              <a:t>O</a:t>
            </a:r>
            <a:r>
              <a:rPr dirty="0" spc="-15"/>
              <a:t>D</a:t>
            </a:r>
            <a:r>
              <a:rPr dirty="0" spc="-5"/>
              <a:t>U</a:t>
            </a:r>
            <a:r>
              <a:rPr dirty="0" spc="-15"/>
              <a:t>C</a:t>
            </a:r>
            <a:r>
              <a:rPr dirty="0" spc="-5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17294"/>
            <a:ext cx="1113663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159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People with </a:t>
            </a:r>
            <a:r>
              <a:rPr dirty="0" sz="2400" spc="-5">
                <a:latin typeface="Calibri"/>
                <a:cs typeface="Calibri"/>
              </a:rPr>
              <a:t>disabilities often face significant barriers </a:t>
            </a:r>
            <a:r>
              <a:rPr dirty="0" sz="2400">
                <a:latin typeface="Calibri"/>
                <a:cs typeface="Calibri"/>
              </a:rPr>
              <a:t>when </a:t>
            </a:r>
            <a:r>
              <a:rPr dirty="0" sz="2400" spc="-5">
                <a:latin typeface="Calibri"/>
                <a:cs typeface="Calibri"/>
              </a:rPr>
              <a:t>navigating unfamiliar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environments. </a:t>
            </a:r>
            <a:r>
              <a:rPr dirty="0" sz="2400">
                <a:latin typeface="Calibri"/>
                <a:cs typeface="Calibri"/>
              </a:rPr>
              <a:t>Accessibility </a:t>
            </a:r>
            <a:r>
              <a:rPr dirty="0" sz="2400" spc="-5">
                <a:latin typeface="Calibri"/>
                <a:cs typeface="Calibri"/>
              </a:rPr>
              <a:t>challenges, such </a:t>
            </a:r>
            <a:r>
              <a:rPr dirty="0" sz="2400">
                <a:latin typeface="Calibri"/>
                <a:cs typeface="Calibri"/>
              </a:rPr>
              <a:t>as the absence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ramps, </a:t>
            </a:r>
            <a:r>
              <a:rPr dirty="0" sz="2400" spc="-5">
                <a:latin typeface="Calibri"/>
                <a:cs typeface="Calibri"/>
              </a:rPr>
              <a:t>elevators, or </a:t>
            </a:r>
            <a:r>
              <a:rPr dirty="0" sz="2400">
                <a:latin typeface="Calibri"/>
                <a:cs typeface="Calibri"/>
              </a:rPr>
              <a:t>clear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directions,</a:t>
            </a:r>
            <a:r>
              <a:rPr dirty="0" sz="2400">
                <a:latin typeface="Calibri"/>
                <a:cs typeface="Calibri"/>
              </a:rPr>
              <a:t> can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hinder</a:t>
            </a:r>
            <a:r>
              <a:rPr dirty="0" sz="2400">
                <a:latin typeface="Calibri"/>
                <a:cs typeface="Calibri"/>
              </a:rPr>
              <a:t> their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mobility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limit</a:t>
            </a:r>
            <a:r>
              <a:rPr dirty="0" sz="2400">
                <a:latin typeface="Calibri"/>
                <a:cs typeface="Calibri"/>
              </a:rPr>
              <a:t> their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ability</a:t>
            </a:r>
            <a:r>
              <a:rPr dirty="0" sz="2400">
                <a:latin typeface="Calibri"/>
                <a:cs typeface="Calibri"/>
              </a:rPr>
              <a:t> to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explore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locations </a:t>
            </a:r>
            <a:r>
              <a:rPr dirty="0" sz="2400">
                <a:latin typeface="Calibri"/>
                <a:cs typeface="Calibri"/>
              </a:rPr>
              <a:t> independently. </a:t>
            </a:r>
            <a:r>
              <a:rPr dirty="0" sz="2400" spc="-5">
                <a:latin typeface="Calibri"/>
                <a:cs typeface="Calibri"/>
              </a:rPr>
              <a:t>Despite </a:t>
            </a:r>
            <a:r>
              <a:rPr dirty="0" sz="2400">
                <a:latin typeface="Calibri"/>
                <a:cs typeface="Calibri"/>
              </a:rPr>
              <a:t>advancements in </a:t>
            </a:r>
            <a:r>
              <a:rPr dirty="0" sz="2400" spc="-5">
                <a:latin typeface="Calibri"/>
                <a:cs typeface="Calibri"/>
              </a:rPr>
              <a:t>urban planning </a:t>
            </a:r>
            <a:r>
              <a:rPr dirty="0" sz="2400">
                <a:latin typeface="Calibri"/>
                <a:cs typeface="Calibri"/>
              </a:rPr>
              <a:t>and technology, there is </a:t>
            </a:r>
            <a:r>
              <a:rPr dirty="0" sz="2400" spc="-5">
                <a:latin typeface="Calibri"/>
                <a:cs typeface="Calibri"/>
              </a:rPr>
              <a:t>still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critical need for inclusive solutions </a:t>
            </a:r>
            <a:r>
              <a:rPr dirty="0" sz="2400">
                <a:latin typeface="Calibri"/>
                <a:cs typeface="Calibri"/>
              </a:rPr>
              <a:t>that address the </a:t>
            </a:r>
            <a:r>
              <a:rPr dirty="0" sz="2400" spc="-10">
                <a:latin typeface="Calibri"/>
                <a:cs typeface="Calibri"/>
              </a:rPr>
              <a:t>diverse </a:t>
            </a:r>
            <a:r>
              <a:rPr dirty="0" sz="2400" spc="-5">
                <a:latin typeface="Calibri"/>
                <a:cs typeface="Calibri"/>
              </a:rPr>
              <a:t>needs of </a:t>
            </a:r>
            <a:r>
              <a:rPr dirty="0" sz="2400">
                <a:latin typeface="Calibri"/>
                <a:cs typeface="Calibri"/>
              </a:rPr>
              <a:t>individuals with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physical, visual, auditory, or cognitive impairments. This project focuses on developing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mobile </a:t>
            </a:r>
            <a:r>
              <a:rPr dirty="0" sz="2400" spc="-5">
                <a:latin typeface="Calibri"/>
                <a:cs typeface="Calibri"/>
              </a:rPr>
              <a:t>application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bridge </a:t>
            </a:r>
            <a:r>
              <a:rPr dirty="0" sz="2400">
                <a:latin typeface="Calibri"/>
                <a:cs typeface="Calibri"/>
              </a:rPr>
              <a:t>this gap, </a:t>
            </a:r>
            <a:r>
              <a:rPr dirty="0" sz="2400" spc="-5">
                <a:latin typeface="Calibri"/>
                <a:cs typeface="Calibri"/>
              </a:rPr>
              <a:t>enabling disabled individuals </a:t>
            </a:r>
            <a:r>
              <a:rPr dirty="0" sz="2400">
                <a:latin typeface="Calibri"/>
                <a:cs typeface="Calibri"/>
              </a:rPr>
              <a:t>to access </a:t>
            </a:r>
            <a:r>
              <a:rPr dirty="0" sz="2400" spc="-5">
                <a:latin typeface="Calibri"/>
                <a:cs typeface="Calibri"/>
              </a:rPr>
              <a:t>facilities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services seamlessly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unknown </a:t>
            </a:r>
            <a:r>
              <a:rPr dirty="0" sz="2400" spc="-5">
                <a:latin typeface="Calibri"/>
                <a:cs typeface="Calibri"/>
              </a:rPr>
              <a:t>locations. </a:t>
            </a:r>
            <a:r>
              <a:rPr dirty="0" sz="2400" spc="-10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leveraging </a:t>
            </a:r>
            <a:r>
              <a:rPr dirty="0" sz="2400" spc="-5">
                <a:latin typeface="Calibri"/>
                <a:cs typeface="Calibri"/>
              </a:rPr>
              <a:t>technologies such </a:t>
            </a:r>
            <a:r>
              <a:rPr dirty="0" sz="2400">
                <a:latin typeface="Calibri"/>
                <a:cs typeface="Calibri"/>
              </a:rPr>
              <a:t>as GPS, real-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 </a:t>
            </a:r>
            <a:r>
              <a:rPr dirty="0" sz="2400" spc="-5">
                <a:latin typeface="Calibri"/>
                <a:cs typeface="Calibri"/>
              </a:rPr>
              <a:t>mapping, voice recognition, and user-friendly interfaces, </a:t>
            </a:r>
            <a:r>
              <a:rPr dirty="0" sz="2400">
                <a:latin typeface="Calibri"/>
                <a:cs typeface="Calibri"/>
              </a:rPr>
              <a:t>the application </a:t>
            </a:r>
            <a:r>
              <a:rPr dirty="0" sz="2400" spc="-5">
                <a:latin typeface="Calibri"/>
                <a:cs typeface="Calibri"/>
              </a:rPr>
              <a:t>aims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provide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tailored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navigation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comprehensive </a:t>
            </a:r>
            <a:r>
              <a:rPr dirty="0" sz="2400">
                <a:latin typeface="Calibri"/>
                <a:cs typeface="Calibri"/>
              </a:rPr>
              <a:t>accessibility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358" y="355803"/>
            <a:ext cx="39243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LITERATURE</a:t>
            </a:r>
            <a:r>
              <a:rPr dirty="0" spc="-20"/>
              <a:t> </a:t>
            </a:r>
            <a:r>
              <a:rPr dirty="0" spc="-5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17294"/>
            <a:ext cx="1113409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159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literature survey provides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foundation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 understanding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existing </a:t>
            </a:r>
            <a:r>
              <a:rPr dirty="0" sz="2400" spc="-5">
                <a:latin typeface="Calibri"/>
                <a:cs typeface="Calibri"/>
              </a:rPr>
              <a:t>research </a:t>
            </a:r>
            <a:r>
              <a:rPr dirty="0" sz="2400">
                <a:latin typeface="Calibri"/>
                <a:cs typeface="Calibri"/>
              </a:rPr>
              <a:t> and </a:t>
            </a:r>
            <a:r>
              <a:rPr dirty="0" sz="2400" spc="-5">
                <a:latin typeface="Calibri"/>
                <a:cs typeface="Calibri"/>
              </a:rPr>
              <a:t>technologies </a:t>
            </a:r>
            <a:r>
              <a:rPr dirty="0" sz="2400">
                <a:latin typeface="Calibri"/>
                <a:cs typeface="Calibri"/>
              </a:rPr>
              <a:t>related to the </a:t>
            </a:r>
            <a:r>
              <a:rPr dirty="0" sz="2400" spc="-5">
                <a:latin typeface="Calibri"/>
                <a:cs typeface="Calibri"/>
              </a:rPr>
              <a:t>proposed </a:t>
            </a:r>
            <a:r>
              <a:rPr dirty="0" sz="2400">
                <a:latin typeface="Calibri"/>
                <a:cs typeface="Calibri"/>
              </a:rPr>
              <a:t>project. </a:t>
            </a:r>
            <a:r>
              <a:rPr dirty="0" sz="2400" spc="-5">
                <a:latin typeface="Calibri"/>
                <a:cs typeface="Calibri"/>
              </a:rPr>
              <a:t>This section </a:t>
            </a:r>
            <a:r>
              <a:rPr dirty="0" sz="2400">
                <a:latin typeface="Calibri"/>
                <a:cs typeface="Calibri"/>
              </a:rPr>
              <a:t>reviews </a:t>
            </a:r>
            <a:r>
              <a:rPr dirty="0" sz="2400" spc="-5">
                <a:latin typeface="Calibri"/>
                <a:cs typeface="Calibri"/>
              </a:rPr>
              <a:t>previous studies,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applications,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technological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advancements</a:t>
            </a:r>
            <a:r>
              <a:rPr dirty="0" sz="2400">
                <a:latin typeface="Calibri"/>
                <a:cs typeface="Calibri"/>
              </a:rPr>
              <a:t> that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address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challenges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faced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by 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disabled</a:t>
            </a:r>
            <a:r>
              <a:rPr dirty="0" sz="2400">
                <a:latin typeface="Calibri"/>
                <a:cs typeface="Calibri"/>
              </a:rPr>
              <a:t> individuals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facilities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navigating unfamiliar environments</a:t>
            </a:r>
            <a:endParaRPr sz="2400">
              <a:latin typeface="Calibri"/>
              <a:cs typeface="Calibri"/>
            </a:endParaRPr>
          </a:p>
          <a:p>
            <a:pPr marL="626745" marR="54356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Existing </a:t>
            </a:r>
            <a:r>
              <a:rPr dirty="0" sz="2400" spc="-5">
                <a:latin typeface="Calibri"/>
                <a:cs typeface="Calibri"/>
              </a:rPr>
              <a:t>Navigation Systems for Disabled,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Challenges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5">
                <a:latin typeface="Calibri"/>
                <a:cs typeface="Calibri"/>
              </a:rPr>
              <a:t>Accessibility Mapping,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Assistive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Technologies,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Crowdsourcing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Community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Participation,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Accessibility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Standards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Guidelines….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678" y="355803"/>
            <a:ext cx="4139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PROBLEM</a:t>
            </a:r>
            <a:r>
              <a:rPr dirty="0" spc="-45"/>
              <a:t> </a:t>
            </a:r>
            <a:r>
              <a:rPr dirty="0" spc="-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531" y="2264790"/>
            <a:ext cx="11117580" cy="2223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970" indent="33972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 many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urban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environments,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well</a:t>
            </a:r>
            <a:r>
              <a:rPr dirty="0" sz="2400" spc="5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grown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individuals</a:t>
            </a:r>
            <a:r>
              <a:rPr dirty="0" sz="2400" spc="5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often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face</a:t>
            </a:r>
            <a:r>
              <a:rPr dirty="0" sz="2400" spc="5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challenges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finding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essential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facilities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such</a:t>
            </a:r>
            <a:r>
              <a:rPr dirty="0" sz="2400">
                <a:latin typeface="Calibri"/>
                <a:cs typeface="Calibri"/>
              </a:rPr>
              <a:t> as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restrooms,</a:t>
            </a:r>
            <a:r>
              <a:rPr dirty="0" sz="2400">
                <a:latin typeface="Calibri"/>
                <a:cs typeface="Calibri"/>
              </a:rPr>
              <a:t> ATMs,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drinking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fountains,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public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transportation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options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while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navigating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public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places.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algn="just" marL="12700" marR="5080" indent="42227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As this </a:t>
            </a:r>
            <a:r>
              <a:rPr dirty="0" sz="2400" spc="-5">
                <a:latin typeface="Calibri"/>
                <a:cs typeface="Calibri"/>
              </a:rPr>
              <a:t>challenges for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5">
                <a:latin typeface="Calibri"/>
                <a:cs typeface="Calibri"/>
              </a:rPr>
              <a:t>disabled </a:t>
            </a:r>
            <a:r>
              <a:rPr dirty="0" sz="2400" spc="-15">
                <a:latin typeface="Calibri"/>
                <a:cs typeface="Calibri"/>
              </a:rPr>
              <a:t>individuals </a:t>
            </a:r>
            <a:r>
              <a:rPr dirty="0" sz="2400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become </a:t>
            </a:r>
            <a:r>
              <a:rPr dirty="0" sz="2400">
                <a:latin typeface="Calibri"/>
                <a:cs typeface="Calibri"/>
              </a:rPr>
              <a:t>even more </a:t>
            </a:r>
            <a:r>
              <a:rPr dirty="0" sz="2400" spc="-5">
                <a:latin typeface="Calibri"/>
                <a:cs typeface="Calibri"/>
              </a:rPr>
              <a:t>difficult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find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facilities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affordable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373" y="355803"/>
            <a:ext cx="36664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PROPOSED</a:t>
            </a:r>
            <a:r>
              <a:rPr dirty="0" spc="-50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265934"/>
            <a:ext cx="1113472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7531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proposed</a:t>
            </a:r>
            <a:r>
              <a:rPr dirty="0" sz="2400">
                <a:latin typeface="Calibri"/>
                <a:cs typeface="Calibri"/>
              </a:rPr>
              <a:t> system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aims</a:t>
            </a:r>
            <a:r>
              <a:rPr dirty="0" sz="2400">
                <a:latin typeface="Calibri"/>
                <a:cs typeface="Calibri"/>
              </a:rPr>
              <a:t> to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provide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seamless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experience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disabled </a:t>
            </a:r>
            <a:r>
              <a:rPr dirty="0" sz="2400">
                <a:latin typeface="Calibri"/>
                <a:cs typeface="Calibri"/>
              </a:rPr>
              <a:t> individuals to </a:t>
            </a:r>
            <a:r>
              <a:rPr dirty="0" sz="2400" spc="-5">
                <a:latin typeface="Calibri"/>
                <a:cs typeface="Calibri"/>
              </a:rPr>
              <a:t>locate </a:t>
            </a:r>
            <a:r>
              <a:rPr dirty="0" sz="2400">
                <a:latin typeface="Calibri"/>
                <a:cs typeface="Calibri"/>
              </a:rPr>
              <a:t>and access </a:t>
            </a:r>
            <a:r>
              <a:rPr dirty="0" sz="2400" spc="-5">
                <a:latin typeface="Calibri"/>
                <a:cs typeface="Calibri"/>
              </a:rPr>
              <a:t>facilities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5">
                <a:latin typeface="Calibri"/>
                <a:cs typeface="Calibri"/>
              </a:rPr>
              <a:t>unfamiliar locations. It will address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gaps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existing </a:t>
            </a:r>
            <a:r>
              <a:rPr dirty="0" sz="2400" spc="-5">
                <a:latin typeface="Calibri"/>
                <a:cs typeface="Calibri"/>
              </a:rPr>
              <a:t>solutions by </a:t>
            </a:r>
            <a:r>
              <a:rPr dirty="0" sz="2400">
                <a:latin typeface="Calibri"/>
                <a:cs typeface="Calibri"/>
              </a:rPr>
              <a:t>incorporating </a:t>
            </a:r>
            <a:r>
              <a:rPr dirty="0" sz="2400" spc="-5">
                <a:latin typeface="Calibri"/>
                <a:cs typeface="Calibri"/>
              </a:rPr>
              <a:t>advanced features, personalized assistance,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real- </a:t>
            </a:r>
            <a:r>
              <a:rPr dirty="0" sz="2400">
                <a:latin typeface="Calibri"/>
                <a:cs typeface="Calibri"/>
              </a:rPr>
              <a:t> time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updates.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Here's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overview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Proposed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algn="just" marL="12700" marR="5715" indent="75311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Here, </a:t>
            </a:r>
            <a:r>
              <a:rPr dirty="0" sz="2400">
                <a:latin typeface="Calibri"/>
                <a:cs typeface="Calibri"/>
              </a:rPr>
              <a:t>we are </a:t>
            </a:r>
            <a:r>
              <a:rPr dirty="0" sz="2400" spc="-5">
                <a:latin typeface="Calibri"/>
                <a:cs typeface="Calibri"/>
              </a:rPr>
              <a:t>designed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-5">
                <a:latin typeface="Calibri"/>
                <a:cs typeface="Calibri"/>
              </a:rPr>
              <a:t>application </a:t>
            </a:r>
            <a:r>
              <a:rPr dirty="0" sz="2400" spc="-10">
                <a:latin typeface="Calibri"/>
                <a:cs typeface="Calibri"/>
              </a:rPr>
              <a:t>only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help for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disabled people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 their </a:t>
            </a:r>
            <a:r>
              <a:rPr dirty="0" sz="2400" spc="-5">
                <a:latin typeface="Calibri"/>
                <a:cs typeface="Calibri"/>
              </a:rPr>
              <a:t>facilities. For </a:t>
            </a:r>
            <a:r>
              <a:rPr dirty="0" sz="2400">
                <a:latin typeface="Calibri"/>
                <a:cs typeface="Calibri"/>
              </a:rPr>
              <a:t>that, we created this </a:t>
            </a:r>
            <a:r>
              <a:rPr dirty="0" sz="2400" spc="-5">
                <a:latin typeface="Calibri"/>
                <a:cs typeface="Calibri"/>
              </a:rPr>
              <a:t>by feed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famous </a:t>
            </a:r>
            <a:r>
              <a:rPr dirty="0" sz="2400">
                <a:latin typeface="Calibri"/>
                <a:cs typeface="Calibri"/>
              </a:rPr>
              <a:t>location that </a:t>
            </a:r>
            <a:r>
              <a:rPr dirty="0" sz="2400" spc="-10">
                <a:latin typeface="Calibri"/>
                <a:cs typeface="Calibri"/>
              </a:rPr>
              <a:t>contain </a:t>
            </a:r>
            <a:r>
              <a:rPr dirty="0" sz="2400" spc="-5">
                <a:latin typeface="Calibri"/>
                <a:cs typeface="Calibri"/>
              </a:rPr>
              <a:t> the facilities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helpful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0785" y="355803"/>
            <a:ext cx="3173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BLOCK</a:t>
            </a:r>
            <a:r>
              <a:rPr dirty="0" spc="-45"/>
              <a:t> </a:t>
            </a:r>
            <a:r>
              <a:rPr dirty="0" spc="-5"/>
              <a:t>DIAGRAM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 marR="2919730" indent="-6858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dirty="0" spc="-5"/>
              <a:t>diagram </a:t>
            </a:r>
            <a:r>
              <a:rPr dirty="0"/>
              <a:t>in the text </a:t>
            </a:r>
            <a:r>
              <a:rPr dirty="0" spc="-5"/>
              <a:t>representation… </a:t>
            </a:r>
            <a:r>
              <a:rPr dirty="0" spc="-535"/>
              <a:t> </a:t>
            </a:r>
            <a:r>
              <a:rPr dirty="0" spc="-5"/>
              <a:t>User</a:t>
            </a:r>
            <a:r>
              <a:rPr dirty="0"/>
              <a:t> Interface</a:t>
            </a:r>
            <a:r>
              <a:rPr dirty="0" spc="-10"/>
              <a:t> </a:t>
            </a:r>
            <a:r>
              <a:rPr dirty="0" spc="-5"/>
              <a:t>(UI)</a:t>
            </a:r>
          </a:p>
          <a:p>
            <a:pPr marL="491490" marR="7479030">
              <a:lnSpc>
                <a:spcPct val="100000"/>
              </a:lnSpc>
            </a:pPr>
            <a:r>
              <a:rPr dirty="0"/>
              <a:t>| </a:t>
            </a:r>
            <a:r>
              <a:rPr dirty="0" spc="-530"/>
              <a:t> </a:t>
            </a:r>
            <a:r>
              <a:rPr dirty="0"/>
              <a:t>V</a:t>
            </a:r>
          </a:p>
          <a:p>
            <a:pPr marL="80645">
              <a:lnSpc>
                <a:spcPct val="100000"/>
              </a:lnSpc>
            </a:pPr>
            <a:r>
              <a:rPr dirty="0" spc="-5"/>
              <a:t>welcome</a:t>
            </a:r>
            <a:r>
              <a:rPr dirty="0" spc="-25"/>
              <a:t> </a:t>
            </a:r>
            <a:r>
              <a:rPr dirty="0" spc="-5"/>
              <a:t>page</a:t>
            </a:r>
            <a:r>
              <a:rPr dirty="0" spc="5"/>
              <a:t> </a:t>
            </a:r>
            <a:r>
              <a:rPr dirty="0" spc="-5"/>
              <a:t>&lt;-----&gt;</a:t>
            </a:r>
            <a:r>
              <a:rPr dirty="0" spc="20"/>
              <a:t> </a:t>
            </a:r>
            <a:r>
              <a:rPr dirty="0"/>
              <a:t>Backend</a:t>
            </a:r>
            <a:r>
              <a:rPr dirty="0" spc="-35"/>
              <a:t> </a:t>
            </a:r>
            <a:r>
              <a:rPr dirty="0" spc="-5"/>
              <a:t>Database &lt;-----&gt;</a:t>
            </a:r>
            <a:r>
              <a:rPr dirty="0" spc="20"/>
              <a:t> </a:t>
            </a:r>
            <a:r>
              <a:rPr dirty="0" spc="-5"/>
              <a:t>Community</a:t>
            </a:r>
            <a:r>
              <a:rPr dirty="0" spc="-15"/>
              <a:t> </a:t>
            </a:r>
            <a:r>
              <a:rPr dirty="0"/>
              <a:t>Input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3363595"/>
            <a:ext cx="12007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91490" marR="527685" indent="-330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|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Locations</a:t>
            </a:r>
            <a:endParaRPr sz="2400">
              <a:latin typeface="Calibri"/>
              <a:cs typeface="Calibri"/>
            </a:endParaRPr>
          </a:p>
          <a:p>
            <a:pPr algn="ctr" marR="685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|</a:t>
            </a:r>
            <a:endParaRPr sz="2400">
              <a:latin typeface="Calibri"/>
              <a:cs typeface="Calibri"/>
            </a:endParaRPr>
          </a:p>
          <a:p>
            <a:pPr algn="ctr" marR="3619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7726" y="3363595"/>
            <a:ext cx="280352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05280" marR="1015365" indent="330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|  V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Mapping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Navigation</a:t>
            </a:r>
            <a:endParaRPr sz="2400">
              <a:latin typeface="Calibri"/>
              <a:cs typeface="Calibri"/>
            </a:endParaRPr>
          </a:p>
          <a:p>
            <a:pPr algn="ctr" marL="6985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|</a:t>
            </a:r>
            <a:endParaRPr sz="2400">
              <a:latin typeface="Calibri"/>
              <a:cs typeface="Calibri"/>
            </a:endParaRPr>
          </a:p>
          <a:p>
            <a:pPr algn="ctr" marL="32384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919" y="5192648"/>
            <a:ext cx="5616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Desired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&lt;------&gt;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Connectivity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370" y="355803"/>
            <a:ext cx="1446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</a:t>
            </a:r>
            <a:r>
              <a:rPr dirty="0" spc="-20"/>
              <a:t>E</a:t>
            </a:r>
            <a:r>
              <a:rPr dirty="0" spc="-5"/>
              <a:t>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4414"/>
            <a:ext cx="1113345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7531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 result of </a:t>
            </a:r>
            <a:r>
              <a:rPr dirty="0" sz="2400">
                <a:latin typeface="Calibri"/>
                <a:cs typeface="Calibri"/>
              </a:rPr>
              <a:t>implementing this mobile </a:t>
            </a:r>
            <a:r>
              <a:rPr dirty="0" sz="2400" spc="-5">
                <a:latin typeface="Calibri"/>
                <a:cs typeface="Calibri"/>
              </a:rPr>
              <a:t>application for disabled </a:t>
            </a:r>
            <a:r>
              <a:rPr dirty="0" sz="2400">
                <a:latin typeface="Calibri"/>
                <a:cs typeface="Calibri"/>
              </a:rPr>
              <a:t>individuals will lead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tangible and </a:t>
            </a:r>
            <a:r>
              <a:rPr dirty="0" sz="2400">
                <a:latin typeface="Calibri"/>
                <a:cs typeface="Calibri"/>
              </a:rPr>
              <a:t>impactful </a:t>
            </a:r>
            <a:r>
              <a:rPr dirty="0" sz="2400" spc="-5">
                <a:latin typeface="Calibri"/>
                <a:cs typeface="Calibri"/>
              </a:rPr>
              <a:t>benefits across multiple dimensions. </a:t>
            </a:r>
            <a:r>
              <a:rPr dirty="0" sz="2400">
                <a:latin typeface="Calibri"/>
                <a:cs typeface="Calibri"/>
              </a:rPr>
              <a:t>Here's a </a:t>
            </a:r>
            <a:r>
              <a:rPr dirty="0" sz="2400" spc="-5">
                <a:latin typeface="Calibri"/>
                <a:cs typeface="Calibri"/>
              </a:rPr>
              <a:t>breakdown </a:t>
            </a:r>
            <a:r>
              <a:rPr dirty="0" sz="2400" spc="-10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expected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outcomes.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outcomes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are….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Enhanced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Independence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 Disabled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400">
                <a:latin typeface="Calibri"/>
                <a:cs typeface="Calibri"/>
              </a:rPr>
              <a:t>Greater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Awareness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Accessibility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Real-Time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Problem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Solving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Improved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Safety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Community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Social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Impact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"/>
              </a:spcBef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Global Scalability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Usability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buChar char="•"/>
              <a:tabLst>
                <a:tab pos="233679" algn="l"/>
              </a:tabLst>
            </a:pPr>
            <a:r>
              <a:rPr dirty="0" sz="2400" spc="-5">
                <a:latin typeface="Calibri"/>
                <a:cs typeface="Calibri"/>
              </a:rPr>
              <a:t>Quantifiable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DEPARTMENT OF ELECTRONICS AND COMMUNICATION ENGINEERING</dc:title>
  <dcterms:created xsi:type="dcterms:W3CDTF">2024-12-01T14:20:45Z</dcterms:created>
  <dcterms:modified xsi:type="dcterms:W3CDTF">2024-12-01T14:20:45Z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2024-12-01T00:00:00Z</vt:filetime>
  </property>
</Properties>
</file>