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69" r:id="rId8"/>
    <p:sldId id="262" r:id="rId9"/>
    <p:sldId id="270" r:id="rId10"/>
    <p:sldId id="264" r:id="rId11"/>
    <p:sldId id="265" r:id="rId12"/>
    <p:sldId id="27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50D8-74D7-091B-76E5-749D5A5406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DCE14E-4F26-17CF-C990-23DF82F5C3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3B6C38-60DA-2E7C-472E-AE6B41A1F98B}"/>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5" name="Footer Placeholder 4">
            <a:extLst>
              <a:ext uri="{FF2B5EF4-FFF2-40B4-BE49-F238E27FC236}">
                <a16:creationId xmlns:a16="http://schemas.microsoft.com/office/drawing/2014/main" id="{E07BB9E7-CCCA-BFB5-864C-AD90D33EC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6AC7A-4C75-C95C-E849-63369D373DC0}"/>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170405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C2F1-28AC-B579-4DBA-283687E7D9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2FD454-9520-FCF2-9EBF-234FCCA0B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92E30-8FD8-3151-5B26-BA11C5747F87}"/>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5" name="Footer Placeholder 4">
            <a:extLst>
              <a:ext uri="{FF2B5EF4-FFF2-40B4-BE49-F238E27FC236}">
                <a16:creationId xmlns:a16="http://schemas.microsoft.com/office/drawing/2014/main" id="{B22E2280-EFFD-1541-2F01-927DCA658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10FC1-4AC2-3F8A-305C-FBA40E7B5636}"/>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221972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DF0764-509E-B48A-75C7-4D85E43856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6D8FBA-3AA6-A336-4E30-CBB863C8E1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55AA2-0345-3387-7500-4523D1F714BB}"/>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5" name="Footer Placeholder 4">
            <a:extLst>
              <a:ext uri="{FF2B5EF4-FFF2-40B4-BE49-F238E27FC236}">
                <a16:creationId xmlns:a16="http://schemas.microsoft.com/office/drawing/2014/main" id="{E966A242-DD22-E6AF-FFE6-E67CC6AC5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8A03D-9569-1D16-68F4-84675FE8004D}"/>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165076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06B2-E873-2E18-3307-C1B64E98E0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F9C17C-331C-0AD5-701C-03CE45B260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D7A80-E58C-F79A-CF9D-0B7211D61604}"/>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5" name="Footer Placeholder 4">
            <a:extLst>
              <a:ext uri="{FF2B5EF4-FFF2-40B4-BE49-F238E27FC236}">
                <a16:creationId xmlns:a16="http://schemas.microsoft.com/office/drawing/2014/main" id="{0948F8AC-007C-DE35-540D-D1C8FB3E53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7A4969-FCE8-4AA5-D697-ECE86957D241}"/>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202629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7063-9164-794A-4B73-1BDD1B8ED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14A1F6-1968-119F-96C2-ED8295F37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E313AC-0569-E3ED-7EF8-CAFA08D8DDDC}"/>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5" name="Footer Placeholder 4">
            <a:extLst>
              <a:ext uri="{FF2B5EF4-FFF2-40B4-BE49-F238E27FC236}">
                <a16:creationId xmlns:a16="http://schemas.microsoft.com/office/drawing/2014/main" id="{1C75F317-56D8-0CB0-3FB0-C93F4EE60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3663C-7A0E-99A0-5610-E4426E184842}"/>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184293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6F9A-70A5-F04B-2AF2-B771BCFFE3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2BA29E-630E-18BE-5BDF-A1D9E78E63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75F2D3-B67E-2297-0A36-3921781578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7AB067-E2AF-6168-158F-3D649A956D55}"/>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6" name="Footer Placeholder 5">
            <a:extLst>
              <a:ext uri="{FF2B5EF4-FFF2-40B4-BE49-F238E27FC236}">
                <a16:creationId xmlns:a16="http://schemas.microsoft.com/office/drawing/2014/main" id="{794F161E-2AED-1E11-7E0B-C8C4158422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95F422-84EF-BFE3-6EC9-32868BC434BE}"/>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166578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65DE-D2F9-AC98-6455-31286449A2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B2F35B-169B-A545-B606-C999FEF16A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7846BE-C8AF-9583-33F5-EB4F34FCBA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3E2AC2-1E09-DC7D-E742-023AFBC95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8E4F6-CDBD-0DB5-0BDA-5803B006B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E16101-6349-25EB-20D6-8694CBCE5D39}"/>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8" name="Footer Placeholder 7">
            <a:extLst>
              <a:ext uri="{FF2B5EF4-FFF2-40B4-BE49-F238E27FC236}">
                <a16:creationId xmlns:a16="http://schemas.microsoft.com/office/drawing/2014/main" id="{3C399EED-5328-2DF8-446A-FAA5A21B72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9C7058-A296-4953-1E71-8CA9AD9ECAD9}"/>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265046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FECC-FA64-6F6A-C4BC-3CA2F8D635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746F68-E4AE-401D-D4CF-9423CA55288E}"/>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4" name="Footer Placeholder 3">
            <a:extLst>
              <a:ext uri="{FF2B5EF4-FFF2-40B4-BE49-F238E27FC236}">
                <a16:creationId xmlns:a16="http://schemas.microsoft.com/office/drawing/2014/main" id="{84F8A876-63B4-A8A7-89F3-B047FA529A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61E9CB-6D33-AC19-9DFA-B979F52B6830}"/>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337865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78868-C3F9-F9CA-F44D-C151BA07AFF5}"/>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3" name="Footer Placeholder 2">
            <a:extLst>
              <a:ext uri="{FF2B5EF4-FFF2-40B4-BE49-F238E27FC236}">
                <a16:creationId xmlns:a16="http://schemas.microsoft.com/office/drawing/2014/main" id="{644E17D0-72A3-7B51-20C7-ECF3BD67A0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BBB793-8CDC-56DA-34A0-2327A6A4C237}"/>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130771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92B6-7FD5-466B-78EB-D745B6272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9698EC-E450-3A15-9413-0AD805636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F1EFD9-8E7F-58D2-67E6-DF301890C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4A5CF-A233-3C3C-7A6F-80EA41BC7E4D}"/>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6" name="Footer Placeholder 5">
            <a:extLst>
              <a:ext uri="{FF2B5EF4-FFF2-40B4-BE49-F238E27FC236}">
                <a16:creationId xmlns:a16="http://schemas.microsoft.com/office/drawing/2014/main" id="{1DF7E7CA-9800-12FD-ACD1-6BEA4DE4F6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39EAD-4CD7-9AF4-8D23-2015BE660E1A}"/>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334871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7F52-EA24-6AEF-20EA-335173E5B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417B0A-6DF0-8303-E0C2-7279C3C2F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39B8-A428-B417-EC67-028BFAF1D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7500C-C9FD-115E-E882-685F491DE9DE}"/>
              </a:ext>
            </a:extLst>
          </p:cNvPr>
          <p:cNvSpPr>
            <a:spLocks noGrp="1"/>
          </p:cNvSpPr>
          <p:nvPr>
            <p:ph type="dt" sz="half" idx="10"/>
          </p:nvPr>
        </p:nvSpPr>
        <p:spPr/>
        <p:txBody>
          <a:bodyPr/>
          <a:lstStyle/>
          <a:p>
            <a:fld id="{FC4F20DB-3B71-47CF-B740-D23FF9B20470}" type="datetimeFigureOut">
              <a:rPr lang="en-IN" smtClean="0"/>
              <a:t>28-11-2024</a:t>
            </a:fld>
            <a:endParaRPr lang="en-IN"/>
          </a:p>
        </p:txBody>
      </p:sp>
      <p:sp>
        <p:nvSpPr>
          <p:cNvPr id="6" name="Footer Placeholder 5">
            <a:extLst>
              <a:ext uri="{FF2B5EF4-FFF2-40B4-BE49-F238E27FC236}">
                <a16:creationId xmlns:a16="http://schemas.microsoft.com/office/drawing/2014/main" id="{3DFF55D3-BCC6-A901-6244-44D64559EA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3E0EC3-0CB9-B5FA-801F-D636B91E2A5B}"/>
              </a:ext>
            </a:extLst>
          </p:cNvPr>
          <p:cNvSpPr>
            <a:spLocks noGrp="1"/>
          </p:cNvSpPr>
          <p:nvPr>
            <p:ph type="sldNum" sz="quarter" idx="12"/>
          </p:nvPr>
        </p:nvSpPr>
        <p:spPr/>
        <p:txBody>
          <a:bodyPr/>
          <a:lstStyle/>
          <a:p>
            <a:fld id="{C8C1982A-9773-428B-9316-62CF32B0243F}" type="slidenum">
              <a:rPr lang="en-IN" smtClean="0"/>
              <a:t>‹#›</a:t>
            </a:fld>
            <a:endParaRPr lang="en-IN"/>
          </a:p>
        </p:txBody>
      </p:sp>
    </p:spTree>
    <p:extLst>
      <p:ext uri="{BB962C8B-B14F-4D97-AF65-F5344CB8AC3E}">
        <p14:creationId xmlns:p14="http://schemas.microsoft.com/office/powerpoint/2010/main" val="27892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F3C984-2054-D178-2CB1-D100C77F8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FED9A3-2DE3-53F3-ABAE-A56264F2B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6E87B-D8C6-E8E3-B98E-75FBD9087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F20DB-3B71-47CF-B740-D23FF9B20470}" type="datetimeFigureOut">
              <a:rPr lang="en-IN" smtClean="0"/>
              <a:t>28-11-2024</a:t>
            </a:fld>
            <a:endParaRPr lang="en-IN"/>
          </a:p>
        </p:txBody>
      </p:sp>
      <p:sp>
        <p:nvSpPr>
          <p:cNvPr id="5" name="Footer Placeholder 4">
            <a:extLst>
              <a:ext uri="{FF2B5EF4-FFF2-40B4-BE49-F238E27FC236}">
                <a16:creationId xmlns:a16="http://schemas.microsoft.com/office/drawing/2014/main" id="{2A743F52-13D9-4E29-11B7-F202B6208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3C6EEE-52F1-B968-B873-638B1CADA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1982A-9773-428B-9316-62CF32B0243F}" type="slidenum">
              <a:rPr lang="en-IN" smtClean="0"/>
              <a:t>‹#›</a:t>
            </a:fld>
            <a:endParaRPr lang="en-IN"/>
          </a:p>
        </p:txBody>
      </p:sp>
    </p:spTree>
    <p:extLst>
      <p:ext uri="{BB962C8B-B14F-4D97-AF65-F5344CB8AC3E}">
        <p14:creationId xmlns:p14="http://schemas.microsoft.com/office/powerpoint/2010/main" val="2908046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5A8CD2-6E11-7469-9BF2-830240BAFEA7}"/>
              </a:ext>
            </a:extLst>
          </p:cNvPr>
          <p:cNvPicPr>
            <a:picLocks noChangeAspect="1"/>
          </p:cNvPicPr>
          <p:nvPr/>
        </p:nvPicPr>
        <p:blipFill>
          <a:blip r:embed="rId2"/>
          <a:stretch>
            <a:fillRect/>
          </a:stretch>
        </p:blipFill>
        <p:spPr>
          <a:xfrm>
            <a:off x="1696720" y="0"/>
            <a:ext cx="8879839" cy="1544320"/>
          </a:xfrm>
          <a:prstGeom prst="rect">
            <a:avLst/>
          </a:prstGeom>
        </p:spPr>
      </p:pic>
      <p:sp>
        <p:nvSpPr>
          <p:cNvPr id="6" name="Title 5">
            <a:extLst>
              <a:ext uri="{FF2B5EF4-FFF2-40B4-BE49-F238E27FC236}">
                <a16:creationId xmlns:a16="http://schemas.microsoft.com/office/drawing/2014/main" id="{4238723B-3A21-57EB-92DD-82E493D4BD81}"/>
              </a:ext>
            </a:extLst>
          </p:cNvPr>
          <p:cNvSpPr>
            <a:spLocks noGrp="1"/>
          </p:cNvSpPr>
          <p:nvPr>
            <p:ph type="title"/>
          </p:nvPr>
        </p:nvSpPr>
        <p:spPr>
          <a:xfrm>
            <a:off x="1031574" y="2054513"/>
            <a:ext cx="10515600" cy="1325563"/>
          </a:xfrm>
        </p:spPr>
        <p:txBody>
          <a:bodyPr/>
          <a:lstStyle/>
          <a:p>
            <a:pPr algn="ctr"/>
            <a:r>
              <a:rPr lang="en-IN" b="1" dirty="0"/>
              <a:t>BLOCKAGE DETECTION IN DRAINAGE SYSTEM USING FLOW SENSOR</a:t>
            </a:r>
            <a:endParaRPr lang="en-US" b="1" dirty="0"/>
          </a:p>
        </p:txBody>
      </p:sp>
      <p:sp>
        <p:nvSpPr>
          <p:cNvPr id="2" name="TextBox 1">
            <a:extLst>
              <a:ext uri="{FF2B5EF4-FFF2-40B4-BE49-F238E27FC236}">
                <a16:creationId xmlns:a16="http://schemas.microsoft.com/office/drawing/2014/main" id="{2AB855B0-6AAE-3B66-420F-C461D6B574A9}"/>
              </a:ext>
            </a:extLst>
          </p:cNvPr>
          <p:cNvSpPr txBox="1"/>
          <p:nvPr/>
        </p:nvSpPr>
        <p:spPr>
          <a:xfrm>
            <a:off x="1031574" y="3890269"/>
            <a:ext cx="5393736" cy="2677656"/>
          </a:xfrm>
          <a:prstGeom prst="rect">
            <a:avLst/>
          </a:prstGeom>
          <a:noFill/>
        </p:spPr>
        <p:txBody>
          <a:bodyPr wrap="square" rtlCol="0">
            <a:spAutoFit/>
          </a:bodyPr>
          <a:lstStyle/>
          <a:p>
            <a:pPr algn="l"/>
            <a:r>
              <a:rPr lang="en-IN" sz="2400" dirty="0"/>
              <a:t>PESENTED BY </a:t>
            </a:r>
          </a:p>
          <a:p>
            <a:pPr marL="285750" indent="-285750" algn="l">
              <a:buFont typeface="Arial" panose="020B0604020202020204" pitchFamily="34" charset="0"/>
              <a:buChar char="•"/>
            </a:pPr>
            <a:r>
              <a:rPr lang="en-IN" sz="2400"/>
              <a:t>EZHIL RAGAVAN A</a:t>
            </a:r>
            <a:endParaRPr lang="en-IN" sz="2400" dirty="0"/>
          </a:p>
          <a:p>
            <a:pPr marL="285750" indent="-285750" algn="l">
              <a:buFont typeface="Arial" panose="020B0604020202020204" pitchFamily="34" charset="0"/>
              <a:buChar char="•"/>
            </a:pPr>
            <a:r>
              <a:rPr lang="en-IN" sz="2400" dirty="0"/>
              <a:t>ABISHEK V</a:t>
            </a:r>
          </a:p>
          <a:p>
            <a:pPr marL="285750" indent="-285750" algn="l">
              <a:buFont typeface="Arial" panose="020B0604020202020204" pitchFamily="34" charset="0"/>
              <a:buChar char="•"/>
            </a:pPr>
            <a:r>
              <a:rPr lang="en-IN" sz="2400" dirty="0"/>
              <a:t>AJAY D</a:t>
            </a:r>
          </a:p>
          <a:p>
            <a:pPr marL="285750" indent="-285750" algn="l">
              <a:buFont typeface="Arial" panose="020B0604020202020204" pitchFamily="34" charset="0"/>
              <a:buChar char="•"/>
            </a:pPr>
            <a:r>
              <a:rPr lang="en-IN" sz="2400" dirty="0"/>
              <a:t>ANGURAJ KARTHIK V</a:t>
            </a:r>
          </a:p>
          <a:p>
            <a:pPr marL="285750" indent="-285750" algn="l">
              <a:buFont typeface="Arial" panose="020B0604020202020204" pitchFamily="34" charset="0"/>
              <a:buChar char="•"/>
            </a:pPr>
            <a:endParaRPr lang="en-IN" sz="2400" dirty="0"/>
          </a:p>
          <a:p>
            <a:pPr marL="285750" indent="-285750" algn="l">
              <a:buFont typeface="Arial" panose="020B0604020202020204" pitchFamily="34" charset="0"/>
              <a:buChar char="•"/>
            </a:pPr>
            <a:endParaRPr lang="en-US" sz="2400" dirty="0"/>
          </a:p>
        </p:txBody>
      </p:sp>
    </p:spTree>
    <p:extLst>
      <p:ext uri="{BB962C8B-B14F-4D97-AF65-F5344CB8AC3E}">
        <p14:creationId xmlns:p14="http://schemas.microsoft.com/office/powerpoint/2010/main" val="426712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9609-61A9-7A0B-9E82-DFED96CF2DD7}"/>
              </a:ext>
            </a:extLst>
          </p:cNvPr>
          <p:cNvSpPr>
            <a:spLocks noGrp="1"/>
          </p:cNvSpPr>
          <p:nvPr>
            <p:ph type="title"/>
          </p:nvPr>
        </p:nvSpPr>
        <p:spPr/>
        <p:txBody>
          <a:bodyPr/>
          <a:lstStyle/>
          <a:p>
            <a:r>
              <a:rPr lang="en-US" dirty="0"/>
              <a:t>COMPARISON</a:t>
            </a:r>
            <a:endParaRPr lang="en-IN" dirty="0"/>
          </a:p>
        </p:txBody>
      </p:sp>
      <p:sp>
        <p:nvSpPr>
          <p:cNvPr id="3" name="Content Placeholder 2">
            <a:extLst>
              <a:ext uri="{FF2B5EF4-FFF2-40B4-BE49-F238E27FC236}">
                <a16:creationId xmlns:a16="http://schemas.microsoft.com/office/drawing/2014/main" id="{051EE760-EB94-E978-9CDF-9C31FE749207}"/>
              </a:ext>
            </a:extLst>
          </p:cNvPr>
          <p:cNvSpPr>
            <a:spLocks noGrp="1"/>
          </p:cNvSpPr>
          <p:nvPr>
            <p:ph idx="1"/>
          </p:nvPr>
        </p:nvSpPr>
        <p:spPr>
          <a:xfrm>
            <a:off x="838200" y="1953445"/>
            <a:ext cx="10515600" cy="4351338"/>
          </a:xfrm>
        </p:spPr>
        <p:txBody>
          <a:bodyPr/>
          <a:lstStyle/>
          <a:p>
            <a:pPr>
              <a:lnSpc>
                <a:spcPct val="200000"/>
              </a:lnSpc>
            </a:pPr>
            <a:r>
              <a:rPr lang="en-US" dirty="0"/>
              <a:t>Easy process</a:t>
            </a:r>
          </a:p>
          <a:p>
            <a:pPr>
              <a:lnSpc>
                <a:spcPct val="200000"/>
              </a:lnSpc>
            </a:pPr>
            <a:r>
              <a:rPr lang="en-US" dirty="0"/>
              <a:t>Safer to work with</a:t>
            </a:r>
          </a:p>
          <a:p>
            <a:pPr>
              <a:lnSpc>
                <a:spcPct val="200000"/>
              </a:lnSpc>
            </a:pPr>
            <a:r>
              <a:rPr lang="en-IN" dirty="0"/>
              <a:t>To locate the accurate location</a:t>
            </a:r>
          </a:p>
          <a:p>
            <a:pPr>
              <a:lnSpc>
                <a:spcPct val="200000"/>
              </a:lnSpc>
            </a:pPr>
            <a:r>
              <a:rPr lang="en-IN" dirty="0"/>
              <a:t>computerised</a:t>
            </a:r>
          </a:p>
        </p:txBody>
      </p:sp>
    </p:spTree>
    <p:extLst>
      <p:ext uri="{BB962C8B-B14F-4D97-AF65-F5344CB8AC3E}">
        <p14:creationId xmlns:p14="http://schemas.microsoft.com/office/powerpoint/2010/main" val="246907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C589-2BB3-DE32-EF39-D0449A047AF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EF97DF0-FA4C-A2E9-E157-0C074BB27BFE}"/>
              </a:ext>
            </a:extLst>
          </p:cNvPr>
          <p:cNvSpPr>
            <a:spLocks noGrp="1"/>
          </p:cNvSpPr>
          <p:nvPr>
            <p:ph idx="1"/>
          </p:nvPr>
        </p:nvSpPr>
        <p:spPr>
          <a:xfrm>
            <a:off x="838200" y="1923947"/>
            <a:ext cx="10515600" cy="4351338"/>
          </a:xfrm>
        </p:spPr>
        <p:txBody>
          <a:bodyPr/>
          <a:lstStyle/>
          <a:p>
            <a:pPr marL="0" indent="0">
              <a:buNone/>
            </a:pPr>
            <a:r>
              <a:rPr lang="en-US" dirty="0"/>
              <a:t>By using our creation,  we can sense the flow of water in a pipe line if   there is any blockage in the pipe line definitely the flow of water will decrease, the decreased flow of water is sensed by the flow sensor and it gives some parameters to the ESP8266. The ESP8266  is programmable to alert if the flow is decreased. The ESP8266  is  connected with a OLED display which displays the rate of the flow of water and volume of the water.</a:t>
            </a:r>
            <a:endParaRPr lang="en-IN" dirty="0"/>
          </a:p>
        </p:txBody>
      </p:sp>
    </p:spTree>
    <p:extLst>
      <p:ext uri="{BB962C8B-B14F-4D97-AF65-F5344CB8AC3E}">
        <p14:creationId xmlns:p14="http://schemas.microsoft.com/office/powerpoint/2010/main" val="339452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9662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F295-BDB8-7225-0231-F8D0226CC289}"/>
              </a:ext>
            </a:extLst>
          </p:cNvPr>
          <p:cNvSpPr>
            <a:spLocks noGrp="1"/>
          </p:cNvSpPr>
          <p:nvPr>
            <p:ph type="title"/>
          </p:nvPr>
        </p:nvSpPr>
        <p:spPr>
          <a:xfrm>
            <a:off x="838200" y="2578961"/>
            <a:ext cx="10515600" cy="1325563"/>
          </a:xfrm>
        </p:spPr>
        <p:txBody>
          <a:bodyPr/>
          <a:lstStyle/>
          <a:p>
            <a:pPr algn="ctr"/>
            <a:r>
              <a:rPr lang="en-IN" dirty="0"/>
              <a:t>Thank You !!! </a:t>
            </a:r>
          </a:p>
        </p:txBody>
      </p:sp>
    </p:spTree>
    <p:extLst>
      <p:ext uri="{BB962C8B-B14F-4D97-AF65-F5344CB8AC3E}">
        <p14:creationId xmlns:p14="http://schemas.microsoft.com/office/powerpoint/2010/main" val="88715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305F-0310-AB01-5939-5CC977BB0E9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AC14F55-58F5-E0EF-BC8B-7AD9E2385C80}"/>
              </a:ext>
            </a:extLst>
          </p:cNvPr>
          <p:cNvSpPr>
            <a:spLocks noGrp="1"/>
          </p:cNvSpPr>
          <p:nvPr>
            <p:ph idx="1"/>
          </p:nvPr>
        </p:nvSpPr>
        <p:spPr>
          <a:xfrm>
            <a:off x="907026" y="2141537"/>
            <a:ext cx="10515600" cy="4351338"/>
          </a:xfrm>
        </p:spPr>
        <p:txBody>
          <a:bodyPr/>
          <a:lstStyle/>
          <a:p>
            <a:pPr marL="0" indent="0">
              <a:buNone/>
            </a:pPr>
            <a:r>
              <a:rPr lang="en-US" dirty="0"/>
              <a:t>Sewage is nothing by the wastes from the industries, residential area and other buildings in the form of grey water. Sewage consists of solid and liquid wastes that travel from one area to another through sewage tunnels. Mostly sewage tunnels are dig underground and buried inside the earth crust and hence the wastes from the buildings are sent through the sewage tunnels through inclined pipelines.</a:t>
            </a:r>
            <a:endParaRPr lang="en-IN" dirty="0"/>
          </a:p>
        </p:txBody>
      </p:sp>
    </p:spTree>
    <p:extLst>
      <p:ext uri="{BB962C8B-B14F-4D97-AF65-F5344CB8AC3E}">
        <p14:creationId xmlns:p14="http://schemas.microsoft.com/office/powerpoint/2010/main" val="93624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CA1C-66FB-B8D5-9047-DA79E187A70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9D8156A-86F0-B81D-6B12-F7CD33477649}"/>
              </a:ext>
            </a:extLst>
          </p:cNvPr>
          <p:cNvSpPr>
            <a:spLocks noGrp="1"/>
          </p:cNvSpPr>
          <p:nvPr>
            <p:ph idx="1"/>
          </p:nvPr>
        </p:nvSpPr>
        <p:spPr>
          <a:xfrm>
            <a:off x="838200" y="2415560"/>
            <a:ext cx="10515600" cy="4351338"/>
          </a:xfrm>
        </p:spPr>
        <p:txBody>
          <a:bodyPr/>
          <a:lstStyle/>
          <a:p>
            <a:pPr marL="0" indent="0">
              <a:buNone/>
            </a:pPr>
            <a:r>
              <a:rPr lang="en-US" dirty="0"/>
              <a:t>Today's drainage system is not computerized. So whenever there is blockage it is difficult to figure out exact location of the blockage. Also we don't get early alerts of the blockage. Hence detection and repairing of the blockage becomes so time consuming. It becomes very inconvenient to handle the situation when pipes are blocked completely. due to such failure of drainage line people face a lot of problems.</a:t>
            </a:r>
            <a:endParaRPr lang="en-IN" dirty="0"/>
          </a:p>
        </p:txBody>
      </p:sp>
    </p:spTree>
    <p:extLst>
      <p:ext uri="{BB962C8B-B14F-4D97-AF65-F5344CB8AC3E}">
        <p14:creationId xmlns:p14="http://schemas.microsoft.com/office/powerpoint/2010/main" val="346971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3F06-A37B-EFA6-06A2-CC4223CAB71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DF1457AC-79D6-340C-4980-7A5B321E1BDA}"/>
              </a:ext>
            </a:extLst>
          </p:cNvPr>
          <p:cNvSpPr>
            <a:spLocks noGrp="1"/>
          </p:cNvSpPr>
          <p:nvPr>
            <p:ph idx="1"/>
          </p:nvPr>
        </p:nvSpPr>
        <p:spPr>
          <a:xfrm>
            <a:off x="838200" y="2258244"/>
            <a:ext cx="10515600" cy="4351338"/>
          </a:xfrm>
        </p:spPr>
        <p:txBody>
          <a:bodyPr/>
          <a:lstStyle/>
          <a:p>
            <a:pPr marL="0" indent="0">
              <a:buNone/>
            </a:pPr>
            <a:r>
              <a:rPr lang="en-US" dirty="0"/>
              <a:t>Drainage conditions should be monitored in order to maintain its proper function. In fact, not all areas have drainage monitoring team. It leads to irregular monitoring of the drainage condition. The irregular monitoring has contribution on the clogging of the drainage that imply to the siltation which trigger flooding in the neighborhood. Manual monitoring is also inefficient. It needs a lot of dedicated persons who are only able to record limited report with low accuracy. These weaknesses lead to the slow handling for problems in drainage.</a:t>
            </a:r>
            <a:endParaRPr lang="en-IN" dirty="0"/>
          </a:p>
        </p:txBody>
      </p:sp>
    </p:spTree>
    <p:extLst>
      <p:ext uri="{BB962C8B-B14F-4D97-AF65-F5344CB8AC3E}">
        <p14:creationId xmlns:p14="http://schemas.microsoft.com/office/powerpoint/2010/main" val="188899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FD7E-2C6D-B745-FF4F-604622C9CE04}"/>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44C4C4BD-6E3E-6B70-D91D-8319C330F67E}"/>
              </a:ext>
            </a:extLst>
          </p:cNvPr>
          <p:cNvSpPr>
            <a:spLocks noGrp="1"/>
          </p:cNvSpPr>
          <p:nvPr>
            <p:ph idx="1"/>
          </p:nvPr>
        </p:nvSpPr>
        <p:spPr>
          <a:xfrm>
            <a:off x="838200" y="2308685"/>
            <a:ext cx="10515600" cy="4351338"/>
          </a:xfrm>
        </p:spPr>
        <p:txBody>
          <a:bodyPr/>
          <a:lstStyle/>
          <a:p>
            <a:pPr marL="0" indent="0">
              <a:buNone/>
            </a:pPr>
            <a:r>
              <a:rPr lang="en-US" dirty="0"/>
              <a:t>In the existing system, the sewage blocks are determined manually and hence it is the time consuming process and within the block identification and rectification process, the sewage spills all over the man hole areas and hence there exists the high risk of disease spread due to contamination.</a:t>
            </a:r>
          </a:p>
          <a:p>
            <a:pPr marL="0" indent="0">
              <a:buNone/>
            </a:pPr>
            <a:endParaRPr lang="en-IN" dirty="0"/>
          </a:p>
        </p:txBody>
      </p:sp>
    </p:spTree>
    <p:extLst>
      <p:ext uri="{BB962C8B-B14F-4D97-AF65-F5344CB8AC3E}">
        <p14:creationId xmlns:p14="http://schemas.microsoft.com/office/powerpoint/2010/main" val="184307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5845-6075-3DDE-4B09-9DD196F4E7E8}"/>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B3AAD375-BB75-1F2B-4079-2919C9A31D7F}"/>
              </a:ext>
            </a:extLst>
          </p:cNvPr>
          <p:cNvSpPr>
            <a:spLocks noGrp="1"/>
          </p:cNvSpPr>
          <p:nvPr>
            <p:ph idx="1"/>
          </p:nvPr>
        </p:nvSpPr>
        <p:spPr>
          <a:xfrm>
            <a:off x="838200" y="2506662"/>
            <a:ext cx="10515600" cy="4351338"/>
          </a:xfrm>
        </p:spPr>
        <p:txBody>
          <a:bodyPr>
            <a:normAutofit/>
          </a:bodyPr>
          <a:lstStyle/>
          <a:p>
            <a:pPr marL="0" indent="0">
              <a:buNone/>
            </a:pPr>
            <a:r>
              <a:rPr lang="en-IN" b="1" i="1" dirty="0">
                <a:effectLst/>
                <a:ea typeface="Arial Unicode MS"/>
                <a:cs typeface="Times New Roman" panose="02020603050405020304" pitchFamily="18" charset="0"/>
              </a:rPr>
              <a:t> </a:t>
            </a:r>
            <a:r>
              <a:rPr lang="en-IN" dirty="0">
                <a:effectLst/>
                <a:ea typeface="Arial Unicode MS"/>
                <a:cs typeface="Times New Roman" panose="02020603050405020304" pitchFamily="18" charset="0"/>
              </a:rPr>
              <a:t>The flow sensor sense the flow and gives some monitored parameters to the ESP8266.The monitoring parameters are nothing but the flow of water through the drainage pipe lines. This system is expected to monitor the drainage conditions real time continuously. If the flow is decreases it is alert that the flow is decreases ,then we can come to know that there is a blockage. </a:t>
            </a:r>
            <a:endParaRPr lang="en-IN" dirty="0"/>
          </a:p>
        </p:txBody>
      </p:sp>
    </p:spTree>
    <p:extLst>
      <p:ext uri="{BB962C8B-B14F-4D97-AF65-F5344CB8AC3E}">
        <p14:creationId xmlns:p14="http://schemas.microsoft.com/office/powerpoint/2010/main" val="393460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E858-4032-AE5D-925E-469790BE66BF}"/>
              </a:ext>
            </a:extLst>
          </p:cNvPr>
          <p:cNvSpPr>
            <a:spLocks noGrp="1"/>
          </p:cNvSpPr>
          <p:nvPr>
            <p:ph type="title"/>
          </p:nvPr>
        </p:nvSpPr>
        <p:spPr/>
        <p:txBody>
          <a:bodyPr/>
          <a:lstStyle/>
          <a:p>
            <a:r>
              <a:rPr lang="en-US" dirty="0"/>
              <a:t>CIRCUIT DIAGRAM</a:t>
            </a:r>
            <a:endParaRPr lang="en-IN" dirty="0"/>
          </a:p>
        </p:txBody>
      </p:sp>
      <p:pic>
        <p:nvPicPr>
          <p:cNvPr id="6" name="Content Placeholder 5">
            <a:extLst>
              <a:ext uri="{FF2B5EF4-FFF2-40B4-BE49-F238E27FC236}">
                <a16:creationId xmlns:a16="http://schemas.microsoft.com/office/drawing/2014/main" id="{1CEBD05F-FDD3-15DB-52A7-CFC93E073F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839119"/>
            <a:ext cx="8382000" cy="4324350"/>
          </a:xfrm>
        </p:spPr>
      </p:pic>
    </p:spTree>
    <p:extLst>
      <p:ext uri="{BB962C8B-B14F-4D97-AF65-F5344CB8AC3E}">
        <p14:creationId xmlns:p14="http://schemas.microsoft.com/office/powerpoint/2010/main" val="350861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B02D-7C08-5721-8D3B-11451B86C0C0}"/>
              </a:ext>
            </a:extLst>
          </p:cNvPr>
          <p:cNvSpPr>
            <a:spLocks noGrp="1"/>
          </p:cNvSpPr>
          <p:nvPr>
            <p:ph type="title"/>
          </p:nvPr>
        </p:nvSpPr>
        <p:spPr>
          <a:xfrm>
            <a:off x="838200" y="571603"/>
            <a:ext cx="10515600" cy="1325563"/>
          </a:xfrm>
        </p:spPr>
        <p:txBody>
          <a:bodyPr/>
          <a:lstStyle/>
          <a:p>
            <a:r>
              <a:rPr lang="en-IN" sz="4400" dirty="0">
                <a:effectLst/>
                <a:ea typeface="Arial Unicode MS"/>
              </a:rPr>
              <a:t>METHODOLOGY</a:t>
            </a:r>
            <a:br>
              <a:rPr lang="en-IN" sz="4400" b="1" dirty="0">
                <a:effectLst/>
                <a:latin typeface="Times New Roman" panose="02020603050405020304" pitchFamily="18" charset="0"/>
                <a:ea typeface="Arial Unicode MS"/>
              </a:rPr>
            </a:br>
            <a:endParaRPr lang="en-IN" dirty="0"/>
          </a:p>
        </p:txBody>
      </p:sp>
      <p:sp>
        <p:nvSpPr>
          <p:cNvPr id="3" name="Content Placeholder 2">
            <a:extLst>
              <a:ext uri="{FF2B5EF4-FFF2-40B4-BE49-F238E27FC236}">
                <a16:creationId xmlns:a16="http://schemas.microsoft.com/office/drawing/2014/main" id="{86042255-566C-EC1D-893D-3CD3F21F8A8D}"/>
              </a:ext>
            </a:extLst>
          </p:cNvPr>
          <p:cNvSpPr>
            <a:spLocks noGrp="1"/>
          </p:cNvSpPr>
          <p:nvPr>
            <p:ph idx="1"/>
          </p:nvPr>
        </p:nvSpPr>
        <p:spPr>
          <a:xfrm>
            <a:off x="838200" y="1935059"/>
            <a:ext cx="10515600" cy="4351338"/>
          </a:xfrm>
        </p:spPr>
        <p:txBody>
          <a:bodyPr>
            <a:normAutofit fontScale="92500" lnSpcReduction="20000"/>
          </a:bodyPr>
          <a:lstStyle/>
          <a:p>
            <a:pPr marL="0" marR="365760" indent="0" algn="l">
              <a:lnSpc>
                <a:spcPct val="200000"/>
              </a:lnSpc>
              <a:buNone/>
              <a:tabLst>
                <a:tab pos="1898015" algn="l"/>
                <a:tab pos="2346325" algn="l"/>
                <a:tab pos="457200" algn="l"/>
                <a:tab pos="2000250" algn="l"/>
                <a:tab pos="2346325" algn="l"/>
                <a:tab pos="2944495" algn="ctr"/>
              </a:tabLst>
            </a:pPr>
            <a:r>
              <a:rPr lang="en-IN" dirty="0">
                <a:effectLst/>
                <a:ea typeface="Arial Unicode MS"/>
              </a:rPr>
              <a:t>COMPONENTS USED  ;  </a:t>
            </a:r>
          </a:p>
          <a:p>
            <a:pPr marL="0" marR="365760" indent="0" algn="l">
              <a:lnSpc>
                <a:spcPct val="200000"/>
              </a:lnSpc>
              <a:buNone/>
              <a:tabLst>
                <a:tab pos="1898015" algn="l"/>
                <a:tab pos="2346325" algn="l"/>
                <a:tab pos="457200" algn="l"/>
                <a:tab pos="2000250" algn="l"/>
                <a:tab pos="2346325" algn="l"/>
                <a:tab pos="2944495" algn="ctr"/>
              </a:tabLst>
            </a:pPr>
            <a:r>
              <a:rPr lang="en-IN" dirty="0">
                <a:effectLst/>
                <a:ea typeface="Arial Unicode MS"/>
              </a:rPr>
              <a:t>There are some hardware used. The hardware components are,</a:t>
            </a:r>
          </a:p>
          <a:p>
            <a:pPr marL="514350" marR="365760" indent="-285750" algn="l">
              <a:lnSpc>
                <a:spcPct val="200000"/>
              </a:lnSpc>
              <a:spcAft>
                <a:spcPts val="0"/>
              </a:spcAft>
              <a:tabLst>
                <a:tab pos="1898015" algn="l"/>
                <a:tab pos="2346325" algn="l"/>
                <a:tab pos="457200" algn="l"/>
                <a:tab pos="2000250" algn="l"/>
                <a:tab pos="2346325" algn="l"/>
                <a:tab pos="2944495" algn="ctr"/>
              </a:tabLst>
            </a:pPr>
            <a:r>
              <a:rPr lang="en-IN" dirty="0">
                <a:effectLst/>
                <a:ea typeface="Arial Unicode MS"/>
              </a:rPr>
              <a:t>                   Water flow sensor,</a:t>
            </a:r>
          </a:p>
          <a:p>
            <a:pPr marL="514350" marR="365760" indent="-285750" algn="l">
              <a:lnSpc>
                <a:spcPct val="200000"/>
              </a:lnSpc>
              <a:spcAft>
                <a:spcPts val="0"/>
              </a:spcAft>
              <a:tabLst>
                <a:tab pos="1898015" algn="l"/>
                <a:tab pos="2346325" algn="l"/>
                <a:tab pos="457200" algn="l"/>
                <a:tab pos="2000250" algn="l"/>
                <a:tab pos="2346325" algn="l"/>
                <a:tab pos="2944495" algn="ctr"/>
              </a:tabLst>
            </a:pPr>
            <a:r>
              <a:rPr lang="en-IN" dirty="0">
                <a:effectLst/>
                <a:ea typeface="Arial Unicode MS"/>
              </a:rPr>
              <a:t>                   Esp8266,</a:t>
            </a:r>
          </a:p>
          <a:p>
            <a:pPr marL="514350" marR="365760" indent="-285750" algn="l">
              <a:lnSpc>
                <a:spcPct val="200000"/>
              </a:lnSpc>
              <a:spcAft>
                <a:spcPts val="0"/>
              </a:spcAft>
              <a:tabLst>
                <a:tab pos="1898015" algn="l"/>
                <a:tab pos="2346325" algn="l"/>
                <a:tab pos="457200" algn="l"/>
                <a:tab pos="2000250" algn="l"/>
                <a:tab pos="2346325" algn="l"/>
                <a:tab pos="2944495" algn="ctr"/>
              </a:tabLst>
            </a:pPr>
            <a:r>
              <a:rPr lang="en-IN" dirty="0">
                <a:effectLst/>
                <a:ea typeface="Arial Unicode MS"/>
              </a:rPr>
              <a:t>                   OLED display.</a:t>
            </a:r>
          </a:p>
          <a:p>
            <a:pPr marL="0" indent="0">
              <a:buNone/>
            </a:pPr>
            <a:endParaRPr lang="en-IN" dirty="0"/>
          </a:p>
        </p:txBody>
      </p:sp>
    </p:spTree>
    <p:extLst>
      <p:ext uri="{BB962C8B-B14F-4D97-AF65-F5344CB8AC3E}">
        <p14:creationId xmlns:p14="http://schemas.microsoft.com/office/powerpoint/2010/main" val="261807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90F7-83EF-DC1D-62F3-26E69041F387}"/>
              </a:ext>
            </a:extLst>
          </p:cNvPr>
          <p:cNvSpPr>
            <a:spLocks noGrp="1"/>
          </p:cNvSpPr>
          <p:nvPr>
            <p:ph type="title"/>
          </p:nvPr>
        </p:nvSpPr>
        <p:spPr/>
        <p:txBody>
          <a:bodyPr/>
          <a:lstStyle/>
          <a:p>
            <a:r>
              <a:rPr lang="en-US" dirty="0"/>
              <a:t>MODEL KIT</a:t>
            </a:r>
            <a:endParaRPr lang="en-IN" dirty="0"/>
          </a:p>
        </p:txBody>
      </p:sp>
      <p:pic>
        <p:nvPicPr>
          <p:cNvPr id="4" name="Content Placeholder 3">
            <a:extLst>
              <a:ext uri="{FF2B5EF4-FFF2-40B4-BE49-F238E27FC236}">
                <a16:creationId xmlns:a16="http://schemas.microsoft.com/office/drawing/2014/main" id="{DB816F29-1A82-CCF2-2021-DD2A8B1230C2}"/>
              </a:ext>
            </a:extLst>
          </p:cNvPr>
          <p:cNvPicPr>
            <a:picLocks noGrp="1" noChangeAspect="1"/>
          </p:cNvPicPr>
          <p:nvPr>
            <p:ph idx="1"/>
          </p:nvPr>
        </p:nvPicPr>
        <p:blipFill>
          <a:blip r:embed="rId2"/>
          <a:stretch>
            <a:fillRect/>
          </a:stretch>
        </p:blipFill>
        <p:spPr>
          <a:xfrm>
            <a:off x="3175000" y="2247141"/>
            <a:ext cx="5841999" cy="3889181"/>
          </a:xfrm>
          <a:prstGeom prst="rect">
            <a:avLst/>
          </a:prstGeom>
        </p:spPr>
      </p:pic>
    </p:spTree>
    <p:extLst>
      <p:ext uri="{BB962C8B-B14F-4D97-AF65-F5344CB8AC3E}">
        <p14:creationId xmlns:p14="http://schemas.microsoft.com/office/powerpoint/2010/main" val="723668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524</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Unicode MS</vt:lpstr>
      <vt:lpstr>Calibri</vt:lpstr>
      <vt:lpstr>Calibri Light</vt:lpstr>
      <vt:lpstr>Times New Roman</vt:lpstr>
      <vt:lpstr>Office Theme</vt:lpstr>
      <vt:lpstr>BLOCKAGE DETECTION IN DRAINAGE SYSTEM USING FLOW SENSOR</vt:lpstr>
      <vt:lpstr>INTRODUCTION</vt:lpstr>
      <vt:lpstr>PROBLEM STATEMENT</vt:lpstr>
      <vt:lpstr>OBJECTIVE</vt:lpstr>
      <vt:lpstr>EXISTING SYSTEM</vt:lpstr>
      <vt:lpstr>PROPOSED SYSTEM</vt:lpstr>
      <vt:lpstr>CIRCUIT DIAGRAM</vt:lpstr>
      <vt:lpstr>METHODOLOGY </vt:lpstr>
      <vt:lpstr>MODEL KIT</vt:lpstr>
      <vt:lpstr>COMPARISON</vt:lpstr>
      <vt:lpstr>CONCLUSION</vt:lpstr>
      <vt:lpstr>PowerPoint Presentation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 </dc:title>
  <dc:creator>mani maaran</dc:creator>
  <cp:lastModifiedBy>BALAKUMAR AHILAN</cp:lastModifiedBy>
  <cp:revision>7</cp:revision>
  <dcterms:created xsi:type="dcterms:W3CDTF">2024-04-26T19:36:08Z</dcterms:created>
  <dcterms:modified xsi:type="dcterms:W3CDTF">2024-11-28T14:49:54Z</dcterms:modified>
</cp:coreProperties>
</file>