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2" r:id="rId7"/>
    <p:sldId id="263" r:id="rId8"/>
    <p:sldId id="265" r:id="rId9"/>
    <p:sldId id="267" r:id="rId10"/>
    <p:sldId id="266"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78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ECA8B4-1C48-4AD9-8783-BE000FA8678C}" type="datetimeFigureOut">
              <a:rPr lang="en-US" smtClean="0"/>
              <a:t>4/6/2016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27E80-3698-41A5-9480-E0675FB5D418}"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8127E80-3698-41A5-9480-E0675FB5D418}"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E7D658D-D3A7-4E26-B9DC-995CFDA345DB}" type="datetimeFigureOut">
              <a:rPr lang="en-US" smtClean="0"/>
              <a:t>4/6/2016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532AD-CFC4-45E1-A85D-82674B19600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7D658D-D3A7-4E26-B9DC-995CFDA345DB}" type="datetimeFigureOut">
              <a:rPr lang="en-US" smtClean="0"/>
              <a:t>4/6/2016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532AD-CFC4-45E1-A85D-82674B19600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7D658D-D3A7-4E26-B9DC-995CFDA345DB}" type="datetimeFigureOut">
              <a:rPr lang="en-US" smtClean="0"/>
              <a:t>4/6/2016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532AD-CFC4-45E1-A85D-82674B19600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7D658D-D3A7-4E26-B9DC-995CFDA345DB}" type="datetimeFigureOut">
              <a:rPr lang="en-US" smtClean="0"/>
              <a:t>4/6/2016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532AD-CFC4-45E1-A85D-82674B19600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7D658D-D3A7-4E26-B9DC-995CFDA345DB}" type="datetimeFigureOut">
              <a:rPr lang="en-US" smtClean="0"/>
              <a:t>4/6/2016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532AD-CFC4-45E1-A85D-82674B19600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E7D658D-D3A7-4E26-B9DC-995CFDA345DB}" type="datetimeFigureOut">
              <a:rPr lang="en-US" smtClean="0"/>
              <a:t>4/6/2016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8532AD-CFC4-45E1-A85D-82674B19600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E7D658D-D3A7-4E26-B9DC-995CFDA345DB}" type="datetimeFigureOut">
              <a:rPr lang="en-US" smtClean="0"/>
              <a:t>4/6/2016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8532AD-CFC4-45E1-A85D-82674B19600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E7D658D-D3A7-4E26-B9DC-995CFDA345DB}" type="datetimeFigureOut">
              <a:rPr lang="en-US" smtClean="0"/>
              <a:t>4/6/2016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8532AD-CFC4-45E1-A85D-82674B19600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D658D-D3A7-4E26-B9DC-995CFDA345DB}" type="datetimeFigureOut">
              <a:rPr lang="en-US" smtClean="0"/>
              <a:t>4/6/2016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8532AD-CFC4-45E1-A85D-82674B19600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D658D-D3A7-4E26-B9DC-995CFDA345DB}" type="datetimeFigureOut">
              <a:rPr lang="en-US" smtClean="0"/>
              <a:t>4/6/2016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8532AD-CFC4-45E1-A85D-82674B19600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7D658D-D3A7-4E26-B9DC-995CFDA345DB}" type="datetimeFigureOut">
              <a:rPr lang="en-US" smtClean="0"/>
              <a:t>4/6/2016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8532AD-CFC4-45E1-A85D-82674B19600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D658D-D3A7-4E26-B9DC-995CFDA345DB}" type="datetimeFigureOut">
              <a:rPr lang="en-US" smtClean="0"/>
              <a:t>4/6/2016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532AD-CFC4-45E1-A85D-82674B19600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SMART TRAVEL GUIDE</a:t>
            </a:r>
            <a:endParaRPr lang="en-IN" sz="4800" dirty="0"/>
          </a:p>
        </p:txBody>
      </p:sp>
      <p:sp>
        <p:nvSpPr>
          <p:cNvPr id="3" name="Subtitle 2"/>
          <p:cNvSpPr>
            <a:spLocks noGrp="1"/>
          </p:cNvSpPr>
          <p:nvPr>
            <p:ph type="subTitle" idx="1"/>
          </p:nvPr>
        </p:nvSpPr>
        <p:spPr/>
        <p:txBody>
          <a:bodyPr/>
          <a:lstStyle/>
          <a:p>
            <a:r>
              <a:rPr lang="en-US" dirty="0" smtClean="0"/>
              <a:t>APPLICATION FOR ANDROID MOBILE</a:t>
            </a:r>
            <a:endParaRPr lang="en-IN" dirty="0"/>
          </a:p>
        </p:txBody>
      </p:sp>
      <p:sp>
        <p:nvSpPr>
          <p:cNvPr id="4" name="Footer Placeholder 3"/>
          <p:cNvSpPr>
            <a:spLocks noGrp="1"/>
          </p:cNvSpPr>
          <p:nvPr>
            <p:ph type="ftr" sz="quarter" idx="11"/>
          </p:nvPr>
        </p:nvSpPr>
        <p:spPr>
          <a:xfrm>
            <a:off x="4214810" y="4929199"/>
            <a:ext cx="3643338" cy="1571636"/>
          </a:xfrm>
        </p:spPr>
        <p:txBody>
          <a:bodyPr/>
          <a:lstStyle/>
          <a:p>
            <a:r>
              <a:rPr lang="en-US" sz="2800" b="1" dirty="0" smtClean="0"/>
              <a:t>        M.EZHIL MATHI</a:t>
            </a:r>
          </a:p>
          <a:p>
            <a:r>
              <a:rPr lang="en-US" sz="2800" b="1" dirty="0" smtClean="0"/>
              <a:t>C.JAMUNA</a:t>
            </a:r>
          </a:p>
          <a:p>
            <a:r>
              <a:rPr lang="en-US" sz="2800" b="1" dirty="0" smtClean="0"/>
              <a:t>A.ELAKYA</a:t>
            </a:r>
            <a:endParaRPr lang="en-IN"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56" y="274638"/>
            <a:ext cx="4929222" cy="725470"/>
          </a:xfrm>
        </p:spPr>
        <p:txBody>
          <a:bodyPr>
            <a:normAutofit/>
          </a:bodyPr>
          <a:lstStyle/>
          <a:p>
            <a:r>
              <a:rPr lang="en-IN" sz="2800" b="1" dirty="0" smtClean="0"/>
              <a:t>Communication Protocols</a:t>
            </a:r>
            <a:endParaRPr lang="en-IN" sz="2800" b="1" dirty="0"/>
          </a:p>
        </p:txBody>
      </p:sp>
      <p:sp>
        <p:nvSpPr>
          <p:cNvPr id="3" name="Content Placeholder 2"/>
          <p:cNvSpPr>
            <a:spLocks noGrp="1"/>
          </p:cNvSpPr>
          <p:nvPr>
            <p:ph idx="1"/>
          </p:nvPr>
        </p:nvSpPr>
        <p:spPr>
          <a:xfrm>
            <a:off x="285720" y="1000108"/>
            <a:ext cx="8401080" cy="5126055"/>
          </a:xfrm>
        </p:spPr>
        <p:txBody>
          <a:bodyPr>
            <a:noAutofit/>
          </a:bodyPr>
          <a:lstStyle/>
          <a:p>
            <a:r>
              <a:rPr lang="en-IN" sz="2400" dirty="0" smtClean="0"/>
              <a:t>The communication is a very important link of the system. It is to connect data or contents with each layer. </a:t>
            </a:r>
          </a:p>
          <a:p>
            <a:r>
              <a:rPr lang="en-IN" sz="2400" dirty="0" smtClean="0"/>
              <a:t>Although WSDL (Web Services Description Language), SOAP, JSON(JavaScript Object Notation) and REST are the standard for delivering data or contents between </a:t>
            </a:r>
            <a:r>
              <a:rPr lang="en-IN" sz="2400" dirty="0" err="1" smtClean="0"/>
              <a:t>mashup</a:t>
            </a:r>
            <a:r>
              <a:rPr lang="en-IN" sz="2400" dirty="0" smtClean="0"/>
              <a:t> server and data sources, REST is abstraction mode which is a more effective for the server mode.</a:t>
            </a:r>
          </a:p>
          <a:p>
            <a:r>
              <a:rPr lang="en-IN" sz="2400" dirty="0" smtClean="0"/>
              <a:t> Compared to SOAP, it is more like structure style, not only a specification, so the complex protocols are not taken into account.</a:t>
            </a:r>
          </a:p>
          <a:p>
            <a:r>
              <a:rPr lang="en-IN" sz="2400" dirty="0" smtClean="0"/>
              <a:t> Therefore, we choose REST to communicate among </a:t>
            </a:r>
            <a:r>
              <a:rPr lang="en-IN" sz="2400" dirty="0" err="1" smtClean="0"/>
              <a:t>mashup</a:t>
            </a:r>
            <a:r>
              <a:rPr lang="en-IN" sz="2400" dirty="0" smtClean="0"/>
              <a:t> server, Google Maps.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274638"/>
            <a:ext cx="5857916" cy="725470"/>
          </a:xfrm>
        </p:spPr>
        <p:txBody>
          <a:bodyPr>
            <a:normAutofit/>
          </a:bodyPr>
          <a:lstStyle/>
          <a:p>
            <a:r>
              <a:rPr lang="en-IN" sz="2800" b="1" dirty="0" smtClean="0"/>
              <a:t>The Working Flow of the System</a:t>
            </a:r>
            <a:endParaRPr lang="en-IN" sz="2800" b="1" dirty="0"/>
          </a:p>
        </p:txBody>
      </p:sp>
      <p:sp>
        <p:nvSpPr>
          <p:cNvPr id="3" name="Content Placeholder 2"/>
          <p:cNvSpPr>
            <a:spLocks noGrp="1"/>
          </p:cNvSpPr>
          <p:nvPr>
            <p:ph idx="1"/>
          </p:nvPr>
        </p:nvSpPr>
        <p:spPr>
          <a:xfrm>
            <a:off x="285720" y="1071546"/>
            <a:ext cx="8286808" cy="5054617"/>
          </a:xfrm>
        </p:spPr>
        <p:txBody>
          <a:bodyPr>
            <a:noAutofit/>
          </a:bodyPr>
          <a:lstStyle/>
          <a:p>
            <a:r>
              <a:rPr lang="en-IN" sz="2400" dirty="0" smtClean="0"/>
              <a:t>the mobile tourist guide system. First of all, we assume that the mobile end-users have already registered with the </a:t>
            </a:r>
            <a:r>
              <a:rPr lang="en-IN" sz="2400" dirty="0" err="1" smtClean="0"/>
              <a:t>the</a:t>
            </a:r>
            <a:r>
              <a:rPr lang="en-IN" sz="2400" dirty="0" smtClean="0"/>
              <a:t> working flow of the application in details.</a:t>
            </a:r>
          </a:p>
          <a:p>
            <a:r>
              <a:rPr lang="en-IN" sz="2400" dirty="0" smtClean="0"/>
              <a:t>In Step1, 2, 3 the mobile end-user logs on the system through the mobile web browser on his/her mobile device and sends request to the </a:t>
            </a:r>
            <a:r>
              <a:rPr lang="en-IN" sz="2400" dirty="0" err="1" smtClean="0"/>
              <a:t>mashup</a:t>
            </a:r>
            <a:r>
              <a:rPr lang="en-IN" sz="2400" dirty="0" smtClean="0"/>
              <a:t> server. To respond, the </a:t>
            </a:r>
            <a:r>
              <a:rPr lang="en-IN" sz="2400" dirty="0" err="1" smtClean="0"/>
              <a:t>mashup</a:t>
            </a:r>
            <a:r>
              <a:rPr lang="en-IN" sz="2400" dirty="0" smtClean="0"/>
              <a:t> server returns a Web page to the mobile Web browser.</a:t>
            </a:r>
          </a:p>
          <a:p>
            <a:r>
              <a:rPr lang="en-IN" sz="2400" dirty="0" smtClean="0"/>
              <a:t> At the same time, the Web page will trigger the GPS (Global Position System). It is necessary to add a timer to the Webpage, so that the GPS is able to update user’s geographical positioning information to the </a:t>
            </a:r>
            <a:r>
              <a:rPr lang="en-IN" sz="2400" dirty="0" err="1" smtClean="0"/>
              <a:t>mashup</a:t>
            </a:r>
            <a:r>
              <a:rPr lang="en-IN" sz="2400" dirty="0" smtClean="0"/>
              <a:t> server in time.</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est11\Downloads\1.png"/>
          <p:cNvPicPr>
            <a:picLocks noGrp="1" noChangeAspect="1" noChangeArrowheads="1"/>
          </p:cNvPicPr>
          <p:nvPr>
            <p:ph idx="1"/>
          </p:nvPr>
        </p:nvPicPr>
        <p:blipFill>
          <a:blip r:embed="rId2"/>
          <a:srcRect/>
          <a:stretch>
            <a:fillRect/>
          </a:stretch>
        </p:blipFill>
        <p:spPr bwMode="auto">
          <a:xfrm>
            <a:off x="340608" y="749336"/>
            <a:ext cx="8017606" cy="501884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est11\Downloads\2.jpeg"/>
          <p:cNvPicPr>
            <a:picLocks noGrp="1" noChangeAspect="1" noChangeArrowheads="1"/>
          </p:cNvPicPr>
          <p:nvPr>
            <p:ph idx="1"/>
          </p:nvPr>
        </p:nvPicPr>
        <p:blipFill>
          <a:blip r:embed="rId2"/>
          <a:srcRect/>
          <a:stretch>
            <a:fillRect/>
          </a:stretch>
        </p:blipFill>
        <p:spPr bwMode="auto">
          <a:xfrm>
            <a:off x="2786050" y="500042"/>
            <a:ext cx="3214710" cy="5710604"/>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285728"/>
            <a:ext cx="5614998" cy="511156"/>
          </a:xfrm>
        </p:spPr>
        <p:txBody>
          <a:bodyPr>
            <a:normAutofit fontScale="90000"/>
          </a:bodyPr>
          <a:lstStyle/>
          <a:p>
            <a:r>
              <a:rPr lang="en-IN" sz="2800" b="1" dirty="0" smtClean="0"/>
              <a:t>CONCLUSION</a:t>
            </a:r>
            <a:endParaRPr lang="en-IN" sz="2800" b="1" dirty="0"/>
          </a:p>
        </p:txBody>
      </p:sp>
      <p:sp>
        <p:nvSpPr>
          <p:cNvPr id="3" name="Content Placeholder 2"/>
          <p:cNvSpPr>
            <a:spLocks noGrp="1"/>
          </p:cNvSpPr>
          <p:nvPr>
            <p:ph idx="1"/>
          </p:nvPr>
        </p:nvSpPr>
        <p:spPr>
          <a:xfrm>
            <a:off x="285720" y="1000108"/>
            <a:ext cx="8401080" cy="5126055"/>
          </a:xfrm>
        </p:spPr>
        <p:txBody>
          <a:bodyPr>
            <a:noAutofit/>
          </a:bodyPr>
          <a:lstStyle/>
          <a:p>
            <a:r>
              <a:rPr lang="en-IN" sz="2400" dirty="0" smtClean="0"/>
              <a:t>In this paper, we presented the design and implementation of a mobile application called Smart Travel Guide, with which mobile users can get tourism guidance information they need anytime and anywhere. </a:t>
            </a:r>
          </a:p>
          <a:p>
            <a:r>
              <a:rPr lang="en-IN" sz="2400" dirty="0" smtClean="0"/>
              <a:t>By Smart Travel Guide, users can get an attraction’s detailed information, including text, picture and video.</a:t>
            </a:r>
          </a:p>
          <a:p>
            <a:r>
              <a:rPr lang="en-IN" sz="2400" dirty="0" smtClean="0"/>
              <a:t> In particular, Smart Travel Guide can provide users with location-based information, which can be browsed or queried through a map.</a:t>
            </a:r>
          </a:p>
          <a:p>
            <a:r>
              <a:rPr lang="en-IN" sz="2400" dirty="0" smtClean="0"/>
              <a:t> User can search the nearby attractions after he or she configures the distance between the current location and the view spots. When the user moves out of the current location, the mobile phone will automatically.</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fontScale="25000" lnSpcReduction="20000"/>
          </a:bodyPr>
          <a:lstStyle/>
          <a:p>
            <a:pPr>
              <a:buNone/>
            </a:pPr>
            <a:r>
              <a:rPr lang="en-US" sz="11200" dirty="0" smtClean="0"/>
              <a:t>     </a:t>
            </a:r>
            <a:r>
              <a:rPr lang="en-US" sz="11200" b="1" dirty="0" smtClean="0"/>
              <a:t>INTRODUCTION:</a:t>
            </a:r>
            <a:endParaRPr lang="en-IN" sz="11200" b="1" dirty="0" smtClean="0"/>
          </a:p>
          <a:p>
            <a:r>
              <a:rPr lang="en-IN" sz="9600" dirty="0" smtClean="0"/>
              <a:t>Nowadays, people’s consumption structure is improving</a:t>
            </a:r>
            <a:r>
              <a:rPr lang="en-IN" sz="9600" dirty="0" smtClean="0"/>
              <a:t> steadily. There has been a large increase in the number of people out on tours, for the sake of recreation and entertainment.</a:t>
            </a:r>
          </a:p>
          <a:p>
            <a:r>
              <a:rPr lang="en-IN" sz="9600" dirty="0" smtClean="0"/>
              <a:t> Tourism is the strongest and largest industry in the global economy world, generating an estimated 11% of the global gross domestic product (GDP) </a:t>
            </a:r>
          </a:p>
          <a:p>
            <a:pPr>
              <a:buNone/>
            </a:pPr>
            <a:r>
              <a:rPr lang="en-IN" sz="9600" dirty="0"/>
              <a:t> </a:t>
            </a:r>
            <a:r>
              <a:rPr lang="en-IN" sz="9600" dirty="0" smtClean="0"/>
              <a:t>      and employing 200 million people and serving 700 million tourists worldwide-a figure which is expected to double by the year 2020.</a:t>
            </a:r>
          </a:p>
          <a:p>
            <a:r>
              <a:rPr lang="en-IN" sz="9600" dirty="0" smtClean="0"/>
              <a:t> Meanwhile, there is greatly enriched travel </a:t>
            </a:r>
            <a:r>
              <a:rPr lang="en-IN" sz="9600" dirty="0" smtClean="0"/>
              <a:t>information provided to the tourists on the Internet. </a:t>
            </a:r>
          </a:p>
          <a:p>
            <a:r>
              <a:rPr lang="en-IN" sz="9600" dirty="0" smtClean="0"/>
              <a:t>However, a problem is shown that tourists are not able to  get travel information timely when they are on the move. </a:t>
            </a:r>
          </a:p>
          <a:p>
            <a:r>
              <a:rPr lang="en-IN" sz="9600" dirty="0" smtClean="0"/>
              <a:t>Therefore, we intend to explore how to build a mobile tourist guide system based on </a:t>
            </a:r>
            <a:r>
              <a:rPr lang="en-IN" sz="9600" dirty="0" err="1" smtClean="0"/>
              <a:t>mashup</a:t>
            </a:r>
            <a:r>
              <a:rPr lang="en-IN" sz="9600" dirty="0" smtClean="0"/>
              <a:t> technology to solve this problem </a:t>
            </a:r>
            <a:r>
              <a:rPr lang="en-IN" sz="7400" dirty="0" smtClean="0"/>
              <a:t>.</a:t>
            </a:r>
            <a:endParaRPr lang="en-IN" sz="7400" dirty="0"/>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00042"/>
            <a:ext cx="8401080" cy="5626121"/>
          </a:xfrm>
        </p:spPr>
        <p:txBody>
          <a:bodyPr>
            <a:noAutofit/>
          </a:bodyPr>
          <a:lstStyle/>
          <a:p>
            <a:r>
              <a:rPr lang="en-IN" sz="2400" dirty="0" smtClean="0"/>
              <a:t>Current mobile services are enhanced with location aware features, providing the user with better use experience.</a:t>
            </a:r>
          </a:p>
          <a:p>
            <a:r>
              <a:rPr lang="en-IN" sz="2400" dirty="0" smtClean="0"/>
              <a:t> A great number of mobile phone applications appeared recently, many of which are location-related. </a:t>
            </a:r>
          </a:p>
          <a:p>
            <a:r>
              <a:rPr lang="en-IN" sz="2400" dirty="0" smtClean="0"/>
              <a:t>We will describe the design, implementation and deployment of a location-based application, named </a:t>
            </a:r>
          </a:p>
          <a:p>
            <a:r>
              <a:rPr lang="en-IN" sz="2400" dirty="0" smtClean="0"/>
              <a:t>Smart Travel Guide, with the mobile phone as a platform.</a:t>
            </a:r>
          </a:p>
          <a:p>
            <a:r>
              <a:rPr lang="en-IN" sz="2400" dirty="0" smtClean="0"/>
              <a:t>This application permitted users to get tour guidance</a:t>
            </a:r>
          </a:p>
          <a:p>
            <a:pPr>
              <a:buNone/>
            </a:pPr>
            <a:r>
              <a:rPr lang="en-IN" sz="2400" dirty="0"/>
              <a:t> </a:t>
            </a:r>
            <a:r>
              <a:rPr lang="en-IN" sz="2400" dirty="0" smtClean="0"/>
              <a:t>      information they need anytime and anywhere.</a:t>
            </a:r>
          </a:p>
          <a:p>
            <a:r>
              <a:rPr lang="en-IN" sz="2400" dirty="0" smtClean="0"/>
              <a:t> In particular, the tourist data could be browsed or queried through an Internet map service such as Google Maps.</a:t>
            </a:r>
          </a:p>
          <a:p>
            <a:r>
              <a:rPr lang="en-IN" sz="2400" dirty="0" smtClean="0"/>
              <a:t>GPS has become a mainstay of transportation system worldwide. It provides accurate location information for an unlimited number of people anywhere in the world.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642918"/>
            <a:ext cx="8186766" cy="5483245"/>
          </a:xfrm>
        </p:spPr>
        <p:txBody>
          <a:bodyPr>
            <a:normAutofit/>
          </a:bodyPr>
          <a:lstStyle/>
          <a:p>
            <a:r>
              <a:rPr lang="en-IN" sz="2400" dirty="0" smtClean="0"/>
              <a:t>GPS satellites broadcast signals from space which are picked up and identified by the receivers</a:t>
            </a:r>
          </a:p>
          <a:p>
            <a:r>
              <a:rPr lang="en-IN" sz="2400" dirty="0" smtClean="0"/>
              <a:t> Then the receiver are provided with three dimensional locations: latitude, longitude and altitude. If the user device includes a GPS (Global Positioning System) module which is becoming increasingly common in current mobile devices, the user’s location can be defined very accurately .</a:t>
            </a:r>
          </a:p>
          <a:p>
            <a:pPr>
              <a:buNone/>
            </a:pPr>
            <a:endParaRPr lang="en-IN"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86700" cy="725470"/>
          </a:xfrm>
        </p:spPr>
        <p:txBody>
          <a:bodyPr>
            <a:normAutofit/>
          </a:bodyPr>
          <a:lstStyle/>
          <a:p>
            <a:r>
              <a:rPr lang="en-IN" sz="2800" b="1" dirty="0" smtClean="0"/>
              <a:t>Advantage &amp; Disadvantage of Existing System:</a:t>
            </a:r>
            <a:endParaRPr lang="en-IN" sz="2800" b="1" dirty="0"/>
          </a:p>
        </p:txBody>
      </p:sp>
      <p:sp>
        <p:nvSpPr>
          <p:cNvPr id="3" name="Content Placeholder 2"/>
          <p:cNvSpPr>
            <a:spLocks noGrp="1"/>
          </p:cNvSpPr>
          <p:nvPr>
            <p:ph idx="1"/>
          </p:nvPr>
        </p:nvSpPr>
        <p:spPr>
          <a:xfrm>
            <a:off x="357158" y="1000108"/>
            <a:ext cx="8501122" cy="5429288"/>
          </a:xfrm>
        </p:spPr>
        <p:txBody>
          <a:bodyPr>
            <a:noAutofit/>
          </a:bodyPr>
          <a:lstStyle/>
          <a:p>
            <a:r>
              <a:rPr lang="en-IN" sz="2400" dirty="0" smtClean="0"/>
              <a:t>In the tourism industry, tourist information is obtained mainly through newspaper, magazines, radio and other simple ways those are available easily.</a:t>
            </a:r>
          </a:p>
          <a:p>
            <a:r>
              <a:rPr lang="en-IN" sz="2400" dirty="0" smtClean="0"/>
              <a:t>But problem is that tourists are not able to get travel information timely when they are on the move.</a:t>
            </a:r>
          </a:p>
          <a:p>
            <a:r>
              <a:rPr lang="en-IN" sz="2400" dirty="0" smtClean="0"/>
              <a:t> While today's mobile devices are becoming more intelligent, </a:t>
            </a:r>
          </a:p>
          <a:p>
            <a:pPr>
              <a:buNone/>
            </a:pPr>
            <a:r>
              <a:rPr lang="en-IN" sz="2400" dirty="0"/>
              <a:t> </a:t>
            </a:r>
            <a:r>
              <a:rPr lang="en-IN" sz="2400" dirty="0" smtClean="0"/>
              <a:t>      compared with PC, they still have the following limitations like small screen and tiny keyboard, limited CPU capacity, limited memory space, slow and fitful Internet connection. </a:t>
            </a:r>
          </a:p>
          <a:p>
            <a:r>
              <a:rPr lang="en-IN" sz="2400" dirty="0" smtClean="0"/>
              <a:t>Many mobiles of recent decades have travel guide application. But the application on these mobiles works slow due to continues acquisition of the bandwidth. </a:t>
            </a:r>
          </a:p>
          <a:p>
            <a:r>
              <a:rPr lang="en-IN" sz="2400" dirty="0" smtClean="0"/>
              <a:t>Therefore, the mobile end-user’s operation is very difficult.</a:t>
            </a:r>
          </a:p>
          <a:p>
            <a:pPr>
              <a:buNone/>
            </a:pPr>
            <a:endParaRPr lang="en-IN" sz="24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274638"/>
            <a:ext cx="5357850" cy="725470"/>
          </a:xfrm>
        </p:spPr>
        <p:txBody>
          <a:bodyPr>
            <a:normAutofit/>
          </a:bodyPr>
          <a:lstStyle/>
          <a:p>
            <a:r>
              <a:rPr lang="en-IN" sz="2800" b="1" dirty="0" smtClean="0"/>
              <a:t>Basic Concept of Application</a:t>
            </a:r>
            <a:endParaRPr lang="en-IN" sz="2800" b="1" dirty="0"/>
          </a:p>
        </p:txBody>
      </p:sp>
      <p:sp>
        <p:nvSpPr>
          <p:cNvPr id="3" name="Content Placeholder 2"/>
          <p:cNvSpPr>
            <a:spLocks noGrp="1"/>
          </p:cNvSpPr>
          <p:nvPr>
            <p:ph idx="1"/>
          </p:nvPr>
        </p:nvSpPr>
        <p:spPr>
          <a:xfrm>
            <a:off x="357158" y="1428736"/>
            <a:ext cx="8286808" cy="4697427"/>
          </a:xfrm>
        </p:spPr>
        <p:txBody>
          <a:bodyPr>
            <a:normAutofit/>
          </a:bodyPr>
          <a:lstStyle/>
          <a:p>
            <a:r>
              <a:rPr lang="en-IN" sz="2400" dirty="0" smtClean="0"/>
              <a:t>The application aims to develop detailed texts, pictures, videos and other guidance information are provided, and so people can better understand the tourist attractions and make decision objectively.</a:t>
            </a:r>
          </a:p>
          <a:p>
            <a:pPr>
              <a:buNone/>
            </a:pPr>
            <a:endParaRPr lang="en-IN" sz="2400" dirty="0" smtClean="0"/>
          </a:p>
          <a:p>
            <a:r>
              <a:rPr lang="en-IN" sz="2400" dirty="0" smtClean="0"/>
              <a:t> A problem is shown that tourists are not able to get travel information timely when they are On the move.</a:t>
            </a:r>
          </a:p>
          <a:p>
            <a:pPr>
              <a:buNone/>
            </a:pPr>
            <a:endParaRPr lang="en-IN" sz="2400" dirty="0" smtClean="0"/>
          </a:p>
          <a:p>
            <a:r>
              <a:rPr lang="en-IN" sz="2400" dirty="0" smtClean="0"/>
              <a:t>Therefore, we intend to explore how to build a mobile tourist guide system based on </a:t>
            </a:r>
            <a:r>
              <a:rPr lang="en-IN" sz="2400" dirty="0" err="1" smtClean="0"/>
              <a:t>mashup</a:t>
            </a:r>
            <a:r>
              <a:rPr lang="en-IN" sz="2400" dirty="0" smtClean="0"/>
              <a:t> technology to solve this problem.</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Modules in Application</a:t>
            </a:r>
            <a:endParaRPr lang="en-IN" sz="2800" b="1"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IN" dirty="0" smtClean="0"/>
              <a:t>Find Current Location.</a:t>
            </a:r>
          </a:p>
          <a:p>
            <a:pPr>
              <a:buFont typeface="Wingdings" pitchFamily="2" charset="2"/>
              <a:buChar char="Ø"/>
            </a:pPr>
            <a:endParaRPr lang="en-IN" dirty="0" smtClean="0"/>
          </a:p>
          <a:p>
            <a:pPr>
              <a:buFont typeface="Wingdings" pitchFamily="2" charset="2"/>
              <a:buChar char="Ø"/>
            </a:pPr>
            <a:r>
              <a:rPr lang="en-IN" dirty="0" smtClean="0"/>
              <a:t> Locate in Map.</a:t>
            </a:r>
          </a:p>
          <a:p>
            <a:pPr>
              <a:buNone/>
            </a:pPr>
            <a:endParaRPr lang="en-IN" dirty="0" smtClean="0"/>
          </a:p>
          <a:p>
            <a:pPr>
              <a:buFont typeface="Wingdings" pitchFamily="2" charset="2"/>
              <a:buChar char="Ø"/>
            </a:pPr>
            <a:r>
              <a:rPr lang="en-IN" dirty="0" smtClean="0"/>
              <a:t> Calculate Distance between two Cities.</a:t>
            </a:r>
          </a:p>
          <a:p>
            <a:pPr>
              <a:buFont typeface="Wingdings" pitchFamily="2" charset="2"/>
              <a:buChar char="Ø"/>
            </a:pPr>
            <a:endParaRPr lang="en-IN" dirty="0" smtClean="0"/>
          </a:p>
          <a:p>
            <a:pPr>
              <a:buFont typeface="Wingdings" pitchFamily="2" charset="2"/>
              <a:buChar char="Ø"/>
            </a:pPr>
            <a:r>
              <a:rPr lang="en-IN" dirty="0" smtClean="0"/>
              <a:t> Video Search. </a:t>
            </a:r>
          </a:p>
          <a:p>
            <a:pPr>
              <a:buFont typeface="Wingdings" pitchFamily="2" charset="2"/>
              <a:buChar char="Ø"/>
            </a:pPr>
            <a:endParaRPr lang="en-IN" dirty="0" smtClean="0"/>
          </a:p>
          <a:p>
            <a:pPr>
              <a:buFont typeface="Wingdings" pitchFamily="2" charset="2"/>
              <a:buChar char="Ø"/>
            </a:pPr>
            <a:r>
              <a:rPr lang="en-IN" dirty="0" smtClean="0"/>
              <a:t>Weather Forecast.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214290"/>
            <a:ext cx="6072230" cy="857256"/>
          </a:xfrm>
        </p:spPr>
        <p:txBody>
          <a:bodyPr/>
          <a:lstStyle/>
          <a:p>
            <a:r>
              <a:rPr lang="en-IN" sz="2800" dirty="0" smtClean="0"/>
              <a:t>RELATED WORK</a:t>
            </a:r>
            <a:endParaRPr lang="en-IN" sz="2800" dirty="0"/>
          </a:p>
        </p:txBody>
      </p:sp>
      <p:sp>
        <p:nvSpPr>
          <p:cNvPr id="3" name="Content Placeholder 2"/>
          <p:cNvSpPr>
            <a:spLocks noGrp="1"/>
          </p:cNvSpPr>
          <p:nvPr>
            <p:ph idx="1"/>
          </p:nvPr>
        </p:nvSpPr>
        <p:spPr>
          <a:xfrm>
            <a:off x="285720" y="1000108"/>
            <a:ext cx="8572560" cy="5572164"/>
          </a:xfrm>
        </p:spPr>
        <p:txBody>
          <a:bodyPr>
            <a:noAutofit/>
          </a:bodyPr>
          <a:lstStyle/>
          <a:p>
            <a:r>
              <a:rPr lang="en-IN" sz="2400" dirty="0" smtClean="0"/>
              <a:t>Mobile Tourist Guide System Based On </a:t>
            </a:r>
            <a:r>
              <a:rPr lang="en-IN" sz="2400" dirty="0" err="1" smtClean="0"/>
              <a:t>Mashup</a:t>
            </a:r>
            <a:r>
              <a:rPr lang="en-IN" sz="2400" dirty="0" smtClean="0"/>
              <a:t> technology is a useful for this application. </a:t>
            </a:r>
          </a:p>
          <a:p>
            <a:r>
              <a:rPr lang="en-IN" sz="2400" dirty="0" smtClean="0"/>
              <a:t> </a:t>
            </a:r>
            <a:r>
              <a:rPr lang="en-IN" sz="2400" dirty="0" err="1" smtClean="0"/>
              <a:t>Mashups</a:t>
            </a:r>
            <a:r>
              <a:rPr lang="en-IN" sz="2400" dirty="0" smtClean="0"/>
              <a:t> based on open web APIs have shown the power of integrating applications and data sources to create novel and situational services to serve needs of users.</a:t>
            </a:r>
          </a:p>
          <a:p>
            <a:r>
              <a:rPr lang="en-IN" sz="2400" dirty="0" smtClean="0"/>
              <a:t> A </a:t>
            </a:r>
            <a:r>
              <a:rPr lang="en-IN" sz="2400" dirty="0" err="1" smtClean="0"/>
              <a:t>Mashup</a:t>
            </a:r>
            <a:r>
              <a:rPr lang="en-IN" sz="2400" dirty="0" smtClean="0"/>
              <a:t> can combine two or more data sources (content or service) to provide several new services or contents to the users. More importantly, it is a lightweight web application program.</a:t>
            </a:r>
          </a:p>
          <a:p>
            <a:r>
              <a:rPr lang="en-IN" sz="2400" dirty="0" smtClean="0"/>
              <a:t>The data or contents are mashed up in the </a:t>
            </a:r>
            <a:r>
              <a:rPr lang="en-IN" sz="2400" dirty="0" err="1"/>
              <a:t>M</a:t>
            </a:r>
            <a:r>
              <a:rPr lang="en-IN" sz="2400" dirty="0" err="1" smtClean="0"/>
              <a:t>ashup</a:t>
            </a:r>
            <a:r>
              <a:rPr lang="en-IN" sz="2400" dirty="0" smtClean="0"/>
              <a:t> server side. Furthermore, no matter what the mobile client is a Web browser or not, it is able to understand the format of the data or contents. The advantage of </a:t>
            </a:r>
            <a:r>
              <a:rPr lang="en-IN" sz="2400" dirty="0" err="1" smtClean="0"/>
              <a:t>mashup</a:t>
            </a:r>
            <a:r>
              <a:rPr lang="en-IN" sz="2400" dirty="0" smtClean="0"/>
              <a:t> technology is greatly exploited for the application of mobile devices.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System Details</a:t>
            </a:r>
            <a:endParaRPr lang="en-IN" sz="2800" b="1" dirty="0"/>
          </a:p>
        </p:txBody>
      </p:sp>
      <p:sp>
        <p:nvSpPr>
          <p:cNvPr id="3" name="Content Placeholder 2"/>
          <p:cNvSpPr>
            <a:spLocks noGrp="1"/>
          </p:cNvSpPr>
          <p:nvPr>
            <p:ph idx="1"/>
          </p:nvPr>
        </p:nvSpPr>
        <p:spPr>
          <a:xfrm>
            <a:off x="285720" y="1285860"/>
            <a:ext cx="8401080" cy="4840303"/>
          </a:xfrm>
        </p:spPr>
        <p:txBody>
          <a:bodyPr>
            <a:normAutofit fontScale="92500" lnSpcReduction="10000"/>
          </a:bodyPr>
          <a:lstStyle/>
          <a:p>
            <a:pPr>
              <a:buNone/>
            </a:pPr>
            <a:endParaRPr lang="en-IN" dirty="0" smtClean="0"/>
          </a:p>
          <a:p>
            <a:r>
              <a:rPr lang="en-IN" dirty="0" smtClean="0"/>
              <a:t>In this section the detail overview of the system is given. </a:t>
            </a:r>
          </a:p>
          <a:p>
            <a:r>
              <a:rPr lang="en-IN" dirty="0" smtClean="0"/>
              <a:t>It includes System architecture which describes the basic architecture of system, main components of </a:t>
            </a:r>
            <a:r>
              <a:rPr lang="en-IN" dirty="0" err="1" smtClean="0"/>
              <a:t>Mashup</a:t>
            </a:r>
            <a:r>
              <a:rPr lang="en-IN" dirty="0" smtClean="0"/>
              <a:t> Server, Communication protocols, working flow of the system.</a:t>
            </a:r>
          </a:p>
          <a:p>
            <a:r>
              <a:rPr lang="en-IN" dirty="0" smtClean="0"/>
              <a:t>The architecture of this system contains three layers: presentation layer, logical layer and Data Sources layer.</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1147</Words>
  <Application>Microsoft Office PowerPoint</Application>
  <PresentationFormat>On-screen Show (4:3)</PresentationFormat>
  <Paragraphs>70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SMART TRAVEL GUIDE</vt:lpstr>
      <vt:lpstr>Slide 2</vt:lpstr>
      <vt:lpstr>Slide 3</vt:lpstr>
      <vt:lpstr>Slide 4</vt:lpstr>
      <vt:lpstr>Advantage &amp; Disadvantage of Existing System:</vt:lpstr>
      <vt:lpstr>Basic Concept of Application</vt:lpstr>
      <vt:lpstr>Modules in Application</vt:lpstr>
      <vt:lpstr>RELATED WORK</vt:lpstr>
      <vt:lpstr>System Details</vt:lpstr>
      <vt:lpstr>Communication Protocols</vt:lpstr>
      <vt:lpstr>The Working Flow of the System</vt:lpstr>
      <vt:lpstr>Slide 12</vt:lpstr>
      <vt:lpstr>Slide 13</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TRAVEL GUIDE</dc:title>
  <dc:creator>test11</dc:creator>
  <cp:lastModifiedBy>test11</cp:lastModifiedBy>
  <cp:revision>9</cp:revision>
  <dcterms:created xsi:type="dcterms:W3CDTF">2016-04-05T22:53:41Z</dcterms:created>
  <dcterms:modified xsi:type="dcterms:W3CDTF">2016-04-06T00:07:54Z</dcterms:modified>
</cp:coreProperties>
</file>