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slides/slide6.xml" ContentType="application/vnd.openxmlformats-officedocument.presentationml.slide+xml"/>
  <Override PartName="/ppt/diagrams/layout3.xml" ContentType="application/vnd.openxmlformats-officedocument.drawingml.diagramLayout+xml"/>
  <Override PartName="/ppt/diagrams/data3.xml" ContentType="application/vnd.openxmlformats-officedocument.drawingml.diagramData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cuments\clg\employee_data%20chart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b\Downloads\certificate%206\Project%20-%204%20NEW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644510411379341"/>
          <c:y val="0.1490958197097424"/>
          <c:w val="0.6584973329115947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165152256"/>
        <c:axId val="165153792"/>
      </c:barChart>
      <c:catAx>
        <c:axId val="165152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153792"/>
        <c:crosses val="autoZero"/>
        <c:auto val="1"/>
        <c:lblAlgn val="ctr"/>
        <c:lblOffset val="100"/>
        <c:noMultiLvlLbl val="0"/>
      </c:catAx>
      <c:valAx>
        <c:axId val="165153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1522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c:style val="4"/>
  <c:pivotSource>
    <c:name>[Project - 4 NEW.xlsx]Sheet5!Sheet5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Sheet5!$B$5:$B$6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tint val="77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Sheet5!$B$7:$B$17</c:f>
              <c:numCache>
                <c:formatCode>General</c:formatCode>
                <c:ptCount val="10"/>
                <c:pt idx="3">
                  <c:v>3446.0</c:v>
                </c:pt>
                <c:pt idx="4">
                  <c:v>3442.0</c:v>
                </c:pt>
                <c:pt idx="7">
                  <c:v>3441.0</c:v>
                </c:pt>
                <c:pt idx="8">
                  <c:v>3445.0</c:v>
                </c:pt>
              </c:numCache>
            </c:numRef>
          </c:val>
        </c:ser>
        <c:ser>
          <c:idx val="1"/>
          <c:order val="1"/>
          <c:tx>
            <c:strRef>
              <c:f>Sheet5!$C$5:$C$6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>
                    <a:shade val="76000"/>
                  </a:schemeClr>
                </a:solidFill>
                <a:prstDash val="sysDot"/>
              </a:ln>
              <a:effectLst/>
            </c:spPr>
            <c:trendlineType val="movingAvg"/>
            <c:period val="2"/>
          </c:trendline>
          <c:cat>
            <c:strRef>
              <c:f>Sheet5!$A$7:$A$17</c:f>
              <c:strCache>
                <c:ptCount val="10"/>
                <c:pt idx="0">
                  <c:v>Bartholemew</c:v>
                </c:pt>
                <c:pt idx="1">
                  <c:v>Bobby</c:v>
                </c:pt>
                <c:pt idx="2">
                  <c:v>Dheepa</c:v>
                </c:pt>
                <c:pt idx="3">
                  <c:v>Hector</c:v>
                </c:pt>
                <c:pt idx="4">
                  <c:v>Kaylah</c:v>
                </c:pt>
                <c:pt idx="5">
                  <c:v>Kristen</c:v>
                </c:pt>
                <c:pt idx="6">
                  <c:v>Myriam</c:v>
                </c:pt>
                <c:pt idx="7">
                  <c:v>Prater</c:v>
                </c:pt>
                <c:pt idx="8">
                  <c:v>Reid</c:v>
                </c:pt>
                <c:pt idx="9">
                  <c:v>Xana</c:v>
                </c:pt>
              </c:strCache>
            </c:strRef>
          </c:cat>
          <c:val>
            <c:numRef>
              <c:f>Sheet5!$C$7:$C$17</c:f>
              <c:numCache>
                <c:formatCode>General</c:formatCode>
                <c:ptCount val="10"/>
                <c:pt idx="0">
                  <c:v>3439.0</c:v>
                </c:pt>
                <c:pt idx="1">
                  <c:v>3444.0</c:v>
                </c:pt>
                <c:pt idx="2">
                  <c:v>3438.0</c:v>
                </c:pt>
                <c:pt idx="5">
                  <c:v>3443.0</c:v>
                </c:pt>
                <c:pt idx="6">
                  <c:v>3437.0</c:v>
                </c:pt>
                <c:pt idx="9">
                  <c:v>3440.0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703040"/>
        <c:axId val="165717120"/>
      </c:barChart>
      <c:catAx>
        <c:axId val="16570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17120"/>
        <c:crosses val="autoZero"/>
        <c:auto val="1"/>
        <c:lblAlgn val="ctr"/>
        <c:lblOffset val="100"/>
        <c:noMultiLvlLbl val="0"/>
      </c:catAx>
      <c:valAx>
        <c:axId val="1657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0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 smtClean="0"/>
            <a:t>Employee Performance Improvement and Pay Zone Optimization</a:t>
          </a:r>
          <a:endParaRPr lang="en-US" dirty="0"/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68574-4FC5-402A-9E39-C8954EA26A62}" type="pres">
      <dgm:prSet presAssocID="{2CBEB532-9F71-4EC7-A9E3-779BF93FF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A4F37DC-2F0F-486E-BF04-6B17B5FD00F2}" type="presOf" srcId="{2CBEB532-9F71-4EC7-A9E3-779BF93FF0A6}" destId="{BDF68574-4FC5-402A-9E39-C8954EA26A62}" srcOrd="0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LinedLis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 dirty="0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 dirty="0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176E492A-96E2-4047-AAAF-AAADFC74A380}" type="pres">
      <dgm:prSet presAssocID="{658CD5FA-649D-409A-AB13-5590FFB290F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25F5CB0-180D-4925-AAA4-19D4E80FDD0A}" type="pres">
      <dgm:prSet presAssocID="{A866F0C3-EE89-4A00-9F86-DE76FA9C32F5}" presName="thickLine" presStyleLbl="alignNode1" presStyleIdx="0" presStyleCnt="5"/>
      <dgm:spPr/>
    </dgm:pt>
    <dgm:pt modelId="{14403C4F-99F1-43C4-85B3-A8A28428AD17}" type="pres">
      <dgm:prSet presAssocID="{A866F0C3-EE89-4A00-9F86-DE76FA9C32F5}" presName="horz1" presStyleCnt="0"/>
      <dgm:spPr/>
    </dgm:pt>
    <dgm:pt modelId="{E0CAF013-EBB7-4764-A0B9-A0039DDED886}" type="pres">
      <dgm:prSet presAssocID="{A866F0C3-EE89-4A00-9F86-DE76FA9C32F5}" presName="tx1" presStyleLbl="revTx" presStyleIdx="0" presStyleCnt="5"/>
      <dgm:spPr/>
      <dgm:t>
        <a:bodyPr/>
        <a:lstStyle/>
        <a:p>
          <a:endParaRPr lang="en-US"/>
        </a:p>
      </dgm:t>
    </dgm:pt>
    <dgm:pt modelId="{A237B16B-B342-4198-97B1-B54F4FF5D8AD}" type="pres">
      <dgm:prSet presAssocID="{A866F0C3-EE89-4A00-9F86-DE76FA9C32F5}" presName="vert1" presStyleCnt="0"/>
      <dgm:spPr/>
    </dgm:pt>
    <dgm:pt modelId="{90314EC2-48E8-4A09-AE03-A7FE242C110F}" type="pres">
      <dgm:prSet presAssocID="{1D244653-2238-4EA4-82F4-89DE61AD31BC}" presName="thickLine" presStyleLbl="alignNode1" presStyleIdx="1" presStyleCnt="5"/>
      <dgm:spPr/>
    </dgm:pt>
    <dgm:pt modelId="{7A8D7C5D-0DD0-4D2C-AD53-786057ECCB9C}" type="pres">
      <dgm:prSet presAssocID="{1D244653-2238-4EA4-82F4-89DE61AD31BC}" presName="horz1" presStyleCnt="0"/>
      <dgm:spPr/>
    </dgm:pt>
    <dgm:pt modelId="{18F51A64-6925-49FB-9C96-9339037A1EA0}" type="pres">
      <dgm:prSet presAssocID="{1D244653-2238-4EA4-82F4-89DE61AD31BC}" presName="tx1" presStyleLbl="revTx" presStyleIdx="1" presStyleCnt="5"/>
      <dgm:spPr/>
      <dgm:t>
        <a:bodyPr/>
        <a:lstStyle/>
        <a:p>
          <a:endParaRPr lang="en-US"/>
        </a:p>
      </dgm:t>
    </dgm:pt>
    <dgm:pt modelId="{7CD40E40-3C52-44D3-AD5F-C5C1CDBF8052}" type="pres">
      <dgm:prSet presAssocID="{1D244653-2238-4EA4-82F4-89DE61AD31BC}" presName="vert1" presStyleCnt="0"/>
      <dgm:spPr/>
    </dgm:pt>
    <dgm:pt modelId="{C0708572-4A5B-471F-B526-FB016C5AF597}" type="pres">
      <dgm:prSet presAssocID="{FD41BEA5-4598-4803-B3D4-E724E987CACC}" presName="thickLine" presStyleLbl="alignNode1" presStyleIdx="2" presStyleCnt="5"/>
      <dgm:spPr/>
    </dgm:pt>
    <dgm:pt modelId="{2A96684B-7DC3-4CDE-8141-74C9EB20C671}" type="pres">
      <dgm:prSet presAssocID="{FD41BEA5-4598-4803-B3D4-E724E987CACC}" presName="horz1" presStyleCnt="0"/>
      <dgm:spPr/>
    </dgm:pt>
    <dgm:pt modelId="{944CED8E-DAE5-4008-B4ED-A0634A78B707}" type="pres">
      <dgm:prSet presAssocID="{FD41BEA5-4598-4803-B3D4-E724E987CACC}" presName="tx1" presStyleLbl="revTx" presStyleIdx="2" presStyleCnt="5"/>
      <dgm:spPr/>
      <dgm:t>
        <a:bodyPr/>
        <a:lstStyle/>
        <a:p>
          <a:endParaRPr lang="en-US"/>
        </a:p>
      </dgm:t>
    </dgm:pt>
    <dgm:pt modelId="{C5B40EBC-70CF-4B2A-981D-CD4645DCD015}" type="pres">
      <dgm:prSet presAssocID="{FD41BEA5-4598-4803-B3D4-E724E987CACC}" presName="vert1" presStyleCnt="0"/>
      <dgm:spPr/>
    </dgm:pt>
    <dgm:pt modelId="{342CF03F-B9F4-4FE9-9F67-4047A4AF8E16}" type="pres">
      <dgm:prSet presAssocID="{38731D6D-5C8D-443E-A8A3-65A9E3716F3E}" presName="thickLine" presStyleLbl="alignNode1" presStyleIdx="3" presStyleCnt="5"/>
      <dgm:spPr/>
    </dgm:pt>
    <dgm:pt modelId="{84223857-5AAE-4E92-88CD-6A9258B60E09}" type="pres">
      <dgm:prSet presAssocID="{38731D6D-5C8D-443E-A8A3-65A9E3716F3E}" presName="horz1" presStyleCnt="0"/>
      <dgm:spPr/>
    </dgm:pt>
    <dgm:pt modelId="{670FC6BC-35CD-4577-BF47-93C08D86E382}" type="pres">
      <dgm:prSet presAssocID="{38731D6D-5C8D-443E-A8A3-65A9E3716F3E}" presName="tx1" presStyleLbl="revTx" presStyleIdx="3" presStyleCnt="5"/>
      <dgm:spPr/>
      <dgm:t>
        <a:bodyPr/>
        <a:lstStyle/>
        <a:p>
          <a:endParaRPr lang="en-US"/>
        </a:p>
      </dgm:t>
    </dgm:pt>
    <dgm:pt modelId="{DDD2E4CB-48C7-429E-893A-67FC266F81F5}" type="pres">
      <dgm:prSet presAssocID="{38731D6D-5C8D-443E-A8A3-65A9E3716F3E}" presName="vert1" presStyleCnt="0"/>
      <dgm:spPr/>
    </dgm:pt>
    <dgm:pt modelId="{05678E64-53A8-47E0-B34F-F8AA9E90B03D}" type="pres">
      <dgm:prSet presAssocID="{F38AD4C5-235E-4450-BFD9-70E9C2CE6F84}" presName="thickLine" presStyleLbl="alignNode1" presStyleIdx="4" presStyleCnt="5"/>
      <dgm:spPr/>
    </dgm:pt>
    <dgm:pt modelId="{84BF2649-E29A-488A-97A6-C8976980AA7D}" type="pres">
      <dgm:prSet presAssocID="{F38AD4C5-235E-4450-BFD9-70E9C2CE6F84}" presName="horz1" presStyleCnt="0"/>
      <dgm:spPr/>
    </dgm:pt>
    <dgm:pt modelId="{10FC10D3-9275-4A24-8D7F-D7B995CECF3D}" type="pres">
      <dgm:prSet presAssocID="{F38AD4C5-235E-4450-BFD9-70E9C2CE6F84}" presName="tx1" presStyleLbl="revTx" presStyleIdx="4" presStyleCnt="5"/>
      <dgm:spPr/>
      <dgm:t>
        <a:bodyPr/>
        <a:lstStyle/>
        <a:p>
          <a:endParaRPr lang="en-US"/>
        </a:p>
      </dgm:t>
    </dgm:pt>
    <dgm:pt modelId="{DAC96C20-D7FE-4005-8011-FC6D07F1D831}" type="pres">
      <dgm:prSet presAssocID="{F38AD4C5-235E-4450-BFD9-70E9C2CE6F84}" presName="vert1" presStyleCnt="0"/>
      <dgm:spPr/>
    </dgm:pt>
  </dgm:ptLst>
  <dgm:cxnLst>
    <dgm:cxn modelId="{F80847DF-B046-40DC-B160-919FD1DC5C75}" type="presOf" srcId="{F38AD4C5-235E-4450-BFD9-70E9C2CE6F84}" destId="{10FC10D3-9275-4A24-8D7F-D7B995CECF3D}" srcOrd="0" destOrd="0" presId="urn:microsoft.com/office/officeart/2008/layout/LinedLis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ACB33849-2AF3-47D9-B858-958D1B5E0360}" type="presOf" srcId="{658CD5FA-649D-409A-AB13-5590FFB290F1}" destId="{176E492A-96E2-4047-AAAF-AAADFC74A380}" srcOrd="0" destOrd="0" presId="urn:microsoft.com/office/officeart/2008/layout/LinedLis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602DFED9-01B1-4F74-8007-258B0BC38527}" type="presOf" srcId="{A866F0C3-EE89-4A00-9F86-DE76FA9C32F5}" destId="{E0CAF013-EBB7-4764-A0B9-A0039DDED886}" srcOrd="0" destOrd="0" presId="urn:microsoft.com/office/officeart/2008/layout/LinedLis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F9D6E26A-5E30-470A-83D1-2A8F7CF166FD}" type="presOf" srcId="{38731D6D-5C8D-443E-A8A3-65A9E3716F3E}" destId="{670FC6BC-35CD-4577-BF47-93C08D86E382}" srcOrd="0" destOrd="0" presId="urn:microsoft.com/office/officeart/2008/layout/LinedList"/>
    <dgm:cxn modelId="{7E84B358-2E9F-486D-9AD7-CE1FFA265659}" type="presOf" srcId="{FD41BEA5-4598-4803-B3D4-E724E987CACC}" destId="{944CED8E-DAE5-4008-B4ED-A0634A78B707}" srcOrd="0" destOrd="0" presId="urn:microsoft.com/office/officeart/2008/layout/LinedList"/>
    <dgm:cxn modelId="{5347C46B-0448-4C45-83AB-A6F1976AB338}" type="presOf" srcId="{1D244653-2238-4EA4-82F4-89DE61AD31BC}" destId="{18F51A64-6925-49FB-9C96-9339037A1EA0}" srcOrd="0" destOrd="0" presId="urn:microsoft.com/office/officeart/2008/layout/LinedList"/>
    <dgm:cxn modelId="{EC41BF4B-B621-47A1-B24B-1AB520F13D54}" type="presParOf" srcId="{176E492A-96E2-4047-AAAF-AAADFC74A380}" destId="{C25F5CB0-180D-4925-AAA4-19D4E80FDD0A}" srcOrd="0" destOrd="0" presId="urn:microsoft.com/office/officeart/2008/layout/LinedList"/>
    <dgm:cxn modelId="{8FB63F3C-7462-46F6-9AA6-6D3D21FE95E5}" type="presParOf" srcId="{176E492A-96E2-4047-AAAF-AAADFC74A380}" destId="{14403C4F-99F1-43C4-85B3-A8A28428AD17}" srcOrd="1" destOrd="0" presId="urn:microsoft.com/office/officeart/2008/layout/LinedList"/>
    <dgm:cxn modelId="{90DEB51A-10C4-4BE7-BFF6-3148776B646C}" type="presParOf" srcId="{14403C4F-99F1-43C4-85B3-A8A28428AD17}" destId="{E0CAF013-EBB7-4764-A0B9-A0039DDED886}" srcOrd="0" destOrd="0" presId="urn:microsoft.com/office/officeart/2008/layout/LinedList"/>
    <dgm:cxn modelId="{88C59393-4EEB-47BD-BE25-D3BC5B1F975C}" type="presParOf" srcId="{14403C4F-99F1-43C4-85B3-A8A28428AD17}" destId="{A237B16B-B342-4198-97B1-B54F4FF5D8AD}" srcOrd="1" destOrd="0" presId="urn:microsoft.com/office/officeart/2008/layout/LinedList"/>
    <dgm:cxn modelId="{F8BCA0BE-F3BA-4CB5-AEDF-F3446506437A}" type="presParOf" srcId="{176E492A-96E2-4047-AAAF-AAADFC74A380}" destId="{90314EC2-48E8-4A09-AE03-A7FE242C110F}" srcOrd="2" destOrd="0" presId="urn:microsoft.com/office/officeart/2008/layout/LinedList"/>
    <dgm:cxn modelId="{1F9E21CC-FDDA-4234-A74E-00022FDEFF39}" type="presParOf" srcId="{176E492A-96E2-4047-AAAF-AAADFC74A380}" destId="{7A8D7C5D-0DD0-4D2C-AD53-786057ECCB9C}" srcOrd="3" destOrd="0" presId="urn:microsoft.com/office/officeart/2008/layout/LinedList"/>
    <dgm:cxn modelId="{1DC3A5AC-37DE-496D-8FE8-5CF378242A1B}" type="presParOf" srcId="{7A8D7C5D-0DD0-4D2C-AD53-786057ECCB9C}" destId="{18F51A64-6925-49FB-9C96-9339037A1EA0}" srcOrd="0" destOrd="0" presId="urn:microsoft.com/office/officeart/2008/layout/LinedList"/>
    <dgm:cxn modelId="{FC40F70D-1607-4782-9CCC-03BEE73AB6DD}" type="presParOf" srcId="{7A8D7C5D-0DD0-4D2C-AD53-786057ECCB9C}" destId="{7CD40E40-3C52-44D3-AD5F-C5C1CDBF8052}" srcOrd="1" destOrd="0" presId="urn:microsoft.com/office/officeart/2008/layout/LinedList"/>
    <dgm:cxn modelId="{D5FA7737-5BAE-43A5-91BE-D6E753475E24}" type="presParOf" srcId="{176E492A-96E2-4047-AAAF-AAADFC74A380}" destId="{C0708572-4A5B-471F-B526-FB016C5AF597}" srcOrd="4" destOrd="0" presId="urn:microsoft.com/office/officeart/2008/layout/LinedList"/>
    <dgm:cxn modelId="{12950DBB-1849-47F7-BF78-34FE75773A4B}" type="presParOf" srcId="{176E492A-96E2-4047-AAAF-AAADFC74A380}" destId="{2A96684B-7DC3-4CDE-8141-74C9EB20C671}" srcOrd="5" destOrd="0" presId="urn:microsoft.com/office/officeart/2008/layout/LinedList"/>
    <dgm:cxn modelId="{6E6B9DFB-5731-43F5-887C-014C83F14AC1}" type="presParOf" srcId="{2A96684B-7DC3-4CDE-8141-74C9EB20C671}" destId="{944CED8E-DAE5-4008-B4ED-A0634A78B707}" srcOrd="0" destOrd="0" presId="urn:microsoft.com/office/officeart/2008/layout/LinedList"/>
    <dgm:cxn modelId="{05D5B5E9-1AC6-491D-A3BA-71264DF76D00}" type="presParOf" srcId="{2A96684B-7DC3-4CDE-8141-74C9EB20C671}" destId="{C5B40EBC-70CF-4B2A-981D-CD4645DCD015}" srcOrd="1" destOrd="0" presId="urn:microsoft.com/office/officeart/2008/layout/LinedList"/>
    <dgm:cxn modelId="{13E2829E-C920-4517-808A-06674F0615BC}" type="presParOf" srcId="{176E492A-96E2-4047-AAAF-AAADFC74A380}" destId="{342CF03F-B9F4-4FE9-9F67-4047A4AF8E16}" srcOrd="6" destOrd="0" presId="urn:microsoft.com/office/officeart/2008/layout/LinedList"/>
    <dgm:cxn modelId="{192802E6-4A3A-46EB-822D-F11CFF11085F}" type="presParOf" srcId="{176E492A-96E2-4047-AAAF-AAADFC74A380}" destId="{84223857-5AAE-4E92-88CD-6A9258B60E09}" srcOrd="7" destOrd="0" presId="urn:microsoft.com/office/officeart/2008/layout/LinedList"/>
    <dgm:cxn modelId="{CAEFAACC-6A31-4707-8D0C-336B494CF92A}" type="presParOf" srcId="{84223857-5AAE-4E92-88CD-6A9258B60E09}" destId="{670FC6BC-35CD-4577-BF47-93C08D86E382}" srcOrd="0" destOrd="0" presId="urn:microsoft.com/office/officeart/2008/layout/LinedList"/>
    <dgm:cxn modelId="{D84D8E80-03A2-47F6-9590-5EFAA218569B}" type="presParOf" srcId="{84223857-5AAE-4E92-88CD-6A9258B60E09}" destId="{DDD2E4CB-48C7-429E-893A-67FC266F81F5}" srcOrd="1" destOrd="0" presId="urn:microsoft.com/office/officeart/2008/layout/LinedList"/>
    <dgm:cxn modelId="{D8CE3DFE-88B8-44D8-9A3D-7838A02BDC3F}" type="presParOf" srcId="{176E492A-96E2-4047-AAAF-AAADFC74A380}" destId="{05678E64-53A8-47E0-B34F-F8AA9E90B03D}" srcOrd="8" destOrd="0" presId="urn:microsoft.com/office/officeart/2008/layout/LinedList"/>
    <dgm:cxn modelId="{0BE5C873-456D-45FB-A18F-A8272E169EE2}" type="presParOf" srcId="{176E492A-96E2-4047-AAAF-AAADFC74A380}" destId="{84BF2649-E29A-488A-97A6-C8976980AA7D}" srcOrd="9" destOrd="0" presId="urn:microsoft.com/office/officeart/2008/layout/LinedList"/>
    <dgm:cxn modelId="{FE7427CF-3404-4B9B-8C00-1D2D81DFD791}" type="presParOf" srcId="{84BF2649-E29A-488A-97A6-C8976980AA7D}" destId="{10FC10D3-9275-4A24-8D7F-D7B995CECF3D}" srcOrd="0" destOrd="0" presId="urn:microsoft.com/office/officeart/2008/layout/LinedList"/>
    <dgm:cxn modelId="{42D280DD-4051-48D4-86B3-8869B81A7152}" type="presParOf" srcId="{84BF2649-E29A-488A-97A6-C8976980AA7D}" destId="{DAC96C20-D7FE-4005-8011-FC6D07F1D8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F5CB0-180D-4925-AAA4-19D4E80FDD0A}">
      <dsp:nvSpPr>
        <dsp:cNvPr id="0" name=""/>
        <dsp:cNvSpPr/>
      </dsp:nvSpPr>
      <dsp:spPr>
        <a:xfrm>
          <a:off x="0" y="315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CAF013-EBB7-4764-A0B9-A0039DDED886}">
      <dsp:nvSpPr>
        <dsp:cNvPr id="0" name=""/>
        <dsp:cNvSpPr/>
      </dsp:nvSpPr>
      <dsp:spPr>
        <a:xfrm>
          <a:off x="0" y="315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Human Resources (HR) Department  </a:t>
          </a:r>
        </a:p>
      </dsp:txBody>
      <dsp:txXfrm>
        <a:off x="0" y="315"/>
        <a:ext cx="7368208" cy="516938"/>
      </dsp:txXfrm>
    </dsp:sp>
    <dsp:sp modelId="{90314EC2-48E8-4A09-AE03-A7FE242C110F}">
      <dsp:nvSpPr>
        <dsp:cNvPr id="0" name=""/>
        <dsp:cNvSpPr/>
      </dsp:nvSpPr>
      <dsp:spPr>
        <a:xfrm>
          <a:off x="0" y="517253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1A64-6925-49FB-9C96-9339037A1EA0}">
      <dsp:nvSpPr>
        <dsp:cNvPr id="0" name=""/>
        <dsp:cNvSpPr/>
      </dsp:nvSpPr>
      <dsp:spPr>
        <a:xfrm>
          <a:off x="0" y="517253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Department Managers (Sales &amp; Production)</a:t>
          </a:r>
        </a:p>
      </dsp:txBody>
      <dsp:txXfrm>
        <a:off x="0" y="517253"/>
        <a:ext cx="7368208" cy="516938"/>
      </dsp:txXfrm>
    </dsp:sp>
    <dsp:sp modelId="{C0708572-4A5B-471F-B526-FB016C5AF597}">
      <dsp:nvSpPr>
        <dsp:cNvPr id="0" name=""/>
        <dsp:cNvSpPr/>
      </dsp:nvSpPr>
      <dsp:spPr>
        <a:xfrm>
          <a:off x="0" y="1034192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4CED8E-DAE5-4008-B4ED-A0634A78B707}">
      <dsp:nvSpPr>
        <dsp:cNvPr id="0" name=""/>
        <dsp:cNvSpPr/>
      </dsp:nvSpPr>
      <dsp:spPr>
        <a:xfrm>
          <a:off x="0" y="1034192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Senior Leadership/Executives</a:t>
          </a:r>
        </a:p>
      </dsp:txBody>
      <dsp:txXfrm>
        <a:off x="0" y="1034192"/>
        <a:ext cx="7368208" cy="516938"/>
      </dsp:txXfrm>
    </dsp:sp>
    <dsp:sp modelId="{342CF03F-B9F4-4FE9-9F67-4047A4AF8E16}">
      <dsp:nvSpPr>
        <dsp:cNvPr id="0" name=""/>
        <dsp:cNvSpPr/>
      </dsp:nvSpPr>
      <dsp:spPr>
        <a:xfrm>
          <a:off x="0" y="1551130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FC6BC-35CD-4577-BF47-93C08D86E382}">
      <dsp:nvSpPr>
        <dsp:cNvPr id="0" name=""/>
        <dsp:cNvSpPr/>
      </dsp:nvSpPr>
      <dsp:spPr>
        <a:xfrm>
          <a:off x="0" y="1551130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Employees</a:t>
          </a:r>
        </a:p>
      </dsp:txBody>
      <dsp:txXfrm>
        <a:off x="0" y="1551130"/>
        <a:ext cx="7368208" cy="516938"/>
      </dsp:txXfrm>
    </dsp:sp>
    <dsp:sp modelId="{05678E64-53A8-47E0-B34F-F8AA9E90B03D}">
      <dsp:nvSpPr>
        <dsp:cNvPr id="0" name=""/>
        <dsp:cNvSpPr/>
      </dsp:nvSpPr>
      <dsp:spPr>
        <a:xfrm>
          <a:off x="0" y="2068069"/>
          <a:ext cx="7368208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FC10D3-9275-4A24-8D7F-D7B995CECF3D}">
      <dsp:nvSpPr>
        <dsp:cNvPr id="0" name=""/>
        <dsp:cNvSpPr/>
      </dsp:nvSpPr>
      <dsp:spPr>
        <a:xfrm>
          <a:off x="0" y="2068069"/>
          <a:ext cx="7368208" cy="516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Finance/Compensation Teams</a:t>
          </a:r>
        </a:p>
      </dsp:txBody>
      <dsp:txXfrm>
        <a:off x="0" y="2068069"/>
        <a:ext cx="7368208" cy="51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2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1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2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3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4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5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9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9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8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99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00" name="Oval 12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1" name="Oval 13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0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03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bg>
      <p:bgRef idx="1001">
        <a:schemeClr val="bg2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lang="en-US" smtClean="0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bg>
      <p:bgRef idx="1001">
        <a:schemeClr val="bg2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4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5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6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7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58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59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60" name="Oval 13"/>
          <p:cNvSpPr/>
          <p:nvPr/>
        </p:nvSpPr>
        <p:spPr>
          <a:xfrm>
            <a:off x="9119616" y="2925763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1" name="Oval 14"/>
          <p:cNvSpPr/>
          <p:nvPr/>
        </p:nvSpPr>
        <p:spPr>
          <a:xfrm>
            <a:off x="9245600" y="3020251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6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1"/>
            <a:ext cx="1930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1">
        <a:schemeClr val="bg2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2"/>
            <a:ext cx="609600" cy="441325"/>
          </a:xfrm>
        </p:spPr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71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7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8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09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0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1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/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algn="ctr" indent="0" marL="0">
              <a:buNone/>
              <a:defRPr baseline="0" b="1" cap="all" sz="1600" spc="25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17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18" name="Oval 9"/>
          <p:cNvSpPr/>
          <p:nvPr/>
        </p:nvSpPr>
        <p:spPr>
          <a:xfrm>
            <a:off x="5689600" y="2115312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9" name="Oval 10"/>
          <p:cNvSpPr/>
          <p:nvPr/>
        </p:nvSpPr>
        <p:spPr>
          <a:xfrm>
            <a:off x="5815584" y="2209800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baseline="0" b="0" cap="none" sz="4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1">
        <a:schemeClr val="bg2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98" name="Straight Connector 7"/>
          <p:cNvSpPr>
            <a:spLocks noChangeShapeType="1"/>
          </p:cNvSpPr>
          <p:nvPr/>
        </p:nvSpPr>
        <p:spPr bwMode="auto">
          <a:xfrm flipV="1">
            <a:off x="6084107" y="1575652"/>
            <a:ext cx="11895" cy="4819557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99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1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/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2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3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4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5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6" name="Rectangle 10"/>
          <p:cNvSpPr/>
          <p:nvPr/>
        </p:nvSpPr>
        <p:spPr>
          <a:xfrm>
            <a:off x="203200" y="1371600"/>
            <a:ext cx="11777472" cy="914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7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dirty="0" sz="2200" lang="en-US" smtClean="0">
                <a:solidFill>
                  <a:srgbClr val="FFFFFF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indent="0" marL="0">
              <a:buNone/>
              <a:defRPr b="1" sz="2200"/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p>
            <a:endParaRPr dirty="0" lang="en-US"/>
          </a:p>
        </p:txBody>
      </p:sp>
      <p:sp>
        <p:nvSpPr>
          <p:cNvPr id="1048712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13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1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6" name="Oval 24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7" name="Oval 26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/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19" name="Title 22"/>
          <p:cNvSpPr>
            <a:spLocks noGrp="1"/>
          </p:cNvSpPr>
          <p:nvPr>
            <p:ph type="title"/>
          </p:nvPr>
        </p:nvSpPr>
        <p:spPr/>
        <p:txBody>
          <a:bodyPr anchor="b" anchorCtr="0"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29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0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1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32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3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3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1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2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3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4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25" name="Rectangle 12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b="1" sz="2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indent="0" marL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2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72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31" name="Oval 9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2" name="Oval 10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734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7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7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p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/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3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4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5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6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77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78" name="Rectangle 7"/>
          <p:cNvSpPr/>
          <p:nvPr/>
        </p:nvSpPr>
        <p:spPr>
          <a:xfrm>
            <a:off x="203200" y="609600"/>
            <a:ext cx="3657600" cy="5867400"/>
          </a:xfrm>
          <a:prstGeom prst="rect"/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9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680" name="Oval 11"/>
          <p:cNvSpPr/>
          <p:nvPr/>
        </p:nvSpPr>
        <p:spPr>
          <a:xfrm>
            <a:off x="1727200" y="228600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1" name="Oval 12"/>
          <p:cNvSpPr/>
          <p:nvPr/>
        </p:nvSpPr>
        <p:spPr>
          <a:xfrm>
            <a:off x="1853184" y="323088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b="1"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4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indent="0" marL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6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p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7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7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/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0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/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1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/>
        </p:spPr>
        <p:txBody>
          <a:bodyPr vert="horz"/>
          <a:lstStyle>
            <a:lvl1pPr algn="r" eaLnBrk="1" hangingPunct="1" latinLnBrk="0">
              <a:defRPr sz="1400" kumimoji="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8/29/2024</a:t>
            </a:fld>
            <a:endParaRPr dirty="0"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rgbClr val="FFFFFF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3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/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dirty="0" kumimoji="0" lang="en-US"/>
          </a:p>
        </p:txBody>
      </p:sp>
      <p:sp>
        <p:nvSpPr>
          <p:cNvPr id="1048584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/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anchor="ctr" bIns="45720" compatLnSpc="1" lIns="91440" rIns="91440" tIns="45720" vert="horz" wrap="non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5689600" y="956036"/>
            <a:ext cx="812800" cy="609600"/>
          </a:xfrm>
          <a:prstGeom prst="ellipse"/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6" name="Oval 14"/>
          <p:cNvSpPr/>
          <p:nvPr/>
        </p:nvSpPr>
        <p:spPr>
          <a:xfrm>
            <a:off x="5815584" y="1050524"/>
            <a:ext cx="560832" cy="420624"/>
          </a:xfrm>
          <a:prstGeom prst="ellipse"/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4"/>
            <a:ext cx="609600" cy="441325"/>
          </a:xfrm>
          <a:prstGeom prst="rect"/>
        </p:spPr>
        <p:txBody>
          <a:bodyPr anchor="ctr" lIns="45720" rIns="45720" vert="horz">
            <a:normAutofit/>
          </a:bodyPr>
          <a:lstStyle>
            <a:lvl1pPr algn="ctr" eaLnBrk="1" hangingPunct="1" latinLnBrk="0">
              <a:defRPr sz="1600" kumimoji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  <p:sp>
        <p:nvSpPr>
          <p:cNvPr id="1048588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9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eaLnBrk="1" hangingPunct="1" latinLnBrk="0" rtl="0">
        <a:spcBef>
          <a:spcPct val="0"/>
        </a:spcBef>
        <a:buNone/>
        <a:defRPr sz="3300" kern="1200" kumimoji="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548640" rtl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ct val="20000"/>
        </a:spcBef>
        <a:buClr>
          <a:schemeClr val="accent5"/>
        </a:buClr>
        <a:buFontTx/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64592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03120" rtl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77440" rtl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baseline="0" cap="all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3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6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p>
            <a:pPr algn="l"/>
            <a:r>
              <a:rPr dirty="0" lang="en-US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1048605" name="TextBox 3"/>
          <p:cNvSpPr txBox="1"/>
          <p:nvPr/>
        </p:nvSpPr>
        <p:spPr>
          <a:xfrm>
            <a:off x="636104" y="3452191"/>
            <a:ext cx="10588487" cy="125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PRESENTED BY</a:t>
            </a:r>
            <a:r>
              <a:rPr dirty="0" sz="2400" lang="en-US" smtClean="0"/>
              <a:t>:</a:t>
            </a:r>
            <a:r>
              <a:rPr altLang="en-GB" dirty="0" sz="2400" lang="en-US" smtClean="0"/>
              <a:t>: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E</a:t>
            </a:r>
            <a:r>
              <a:rPr altLang="en-GB" dirty="0" sz="2400" lang="en-US" smtClean="0"/>
              <a:t>z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n</a:t>
            </a:r>
            <a:r>
              <a:rPr altLang="en-GB" dirty="0" sz="2400" lang="en-US" smtClean="0"/>
              <a:t>.</a:t>
            </a:r>
            <a:r>
              <a:rPr altLang="en-GB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.: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3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0</a:t>
            </a:r>
            <a:r>
              <a:rPr altLang="en-GB" dirty="0" sz="2400" lang="en-US" smtClean="0"/>
              <a:t>8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2</a:t>
            </a:r>
            <a:r>
              <a:rPr altLang="en-GB"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DEPARTMENT:    COMMERCE</a:t>
            </a:r>
          </a:p>
          <a:p>
            <a:r>
              <a:rPr dirty="0" sz="2400" lang="en-US" smtClean="0"/>
              <a:t>COLLEGE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: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S</a:t>
            </a:r>
            <a:r>
              <a:rPr altLang="en-GB" dirty="0" sz="2400" lang="en-US" smtClean="0"/>
              <a:t>i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T</a:t>
            </a:r>
            <a:r>
              <a:rPr altLang="en-GB" dirty="0" sz="2400" lang="en-US" smtClean="0"/>
              <a:t>h</a:t>
            </a:r>
            <a:r>
              <a:rPr altLang="en-GB" dirty="0" sz="2400" lang="en-US" smtClean="0"/>
              <a:t>e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g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r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y</a:t>
            </a:r>
            <a:r>
              <a:rPr altLang="en-GB" dirty="0" sz="2400" lang="en-US" smtClean="0"/>
              <a:t>a</a:t>
            </a:r>
            <a:r>
              <a:rPr altLang="en-GB" dirty="0" sz="2400" lang="en-US" smtClean="0"/>
              <a:t> </a:t>
            </a:r>
            <a:r>
              <a:rPr altLang="en-GB" dirty="0" sz="2400" lang="en-US" smtClean="0"/>
              <a:t>C</a:t>
            </a:r>
            <a:r>
              <a:rPr altLang="en-GB" dirty="0" sz="2400" lang="en-US" smtClean="0"/>
              <a:t>o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l</a:t>
            </a:r>
            <a:r>
              <a:rPr altLang="en-GB" dirty="0" sz="2400" lang="en-US" smtClean="0"/>
              <a:t>ege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1"/>
          <p:cNvSpPr txBox="1"/>
          <p:nvPr/>
        </p:nvSpPr>
        <p:spPr>
          <a:xfrm>
            <a:off x="583095" y="598509"/>
            <a:ext cx="6944140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RESULTS</a:t>
            </a:r>
          </a:p>
        </p:txBody>
      </p:sp>
      <p:graphicFrame>
        <p:nvGraphicFramePr>
          <p:cNvPr id="4194307" name="Chart 3"/>
          <p:cNvGraphicFramePr>
            <a:graphicFrameLocks/>
          </p:cNvGraphicFramePr>
          <p:nvPr/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hart 4"/>
          <p:cNvGraphicFramePr>
            <a:graphicFrameLocks/>
          </p:cNvGraphicFramePr>
          <p:nvPr/>
        </p:nvGraphicFramePr>
        <p:xfrm>
          <a:off x="1002405" y="1789611"/>
          <a:ext cx="9134371" cy="3941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extBox 1"/>
          <p:cNvSpPr txBox="1"/>
          <p:nvPr/>
        </p:nvSpPr>
        <p:spPr>
          <a:xfrm>
            <a:off x="596348" y="437321"/>
            <a:ext cx="5658678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CONCLUSION</a:t>
            </a:r>
          </a:p>
        </p:txBody>
      </p:sp>
      <p:sp>
        <p:nvSpPr>
          <p:cNvPr id="1048648" name="TextBox 2"/>
          <p:cNvSpPr txBox="1"/>
          <p:nvPr/>
        </p:nvSpPr>
        <p:spPr>
          <a:xfrm>
            <a:off x="596348" y="1711698"/>
            <a:ext cx="10183269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By correcting errors and inconsistencies in the dataset, the project will enhance the accuracy of the performance scores and other key data fields, leading to more reliable insights and decisions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Standardizing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terminology and resolving discrepancies will ensure a uniform dataset, making it easier to analyze and interpret the data, and facilitating clearer communication and reporting.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detailed analysis of performance ratings will provide a clearer picture of employee effectiveness, helping to identify trends, strengths, and areas for improvement, which is crucial for strategic HR management.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generation of comprehensive reports based on accurate and consistent data will support better decision-making regarding employee management, resource allocation, and organizational development</a:t>
            </a:r>
            <a:r>
              <a:rPr dirty="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>
                <a:latin typeface="Arial" panose="020B0604020202020204" pitchFamily="34" charset="0"/>
                <a:cs typeface="Arial" panose="020B0604020202020204" pitchFamily="34" charset="0"/>
              </a:rPr>
              <a:t>The project will offer actionable recommendations based on the analysis, helping to address identified issues, improve employee performance tracking, and enhance overall workforce management strategies.</a:t>
            </a:r>
            <a:endParaRPr dirty="0" lang="en-IN">
              <a:ln w="0"/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4194304" name="Diagram 4"/>
          <p:cNvGraphicFramePr>
            <a:graphicFrameLocks/>
          </p:cNvGraphicFramePr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743" name=""/>
          <p:cNvSpPr txBox="1"/>
          <p:nvPr/>
        </p:nvSpPr>
        <p:spPr>
          <a:xfrm>
            <a:off x="4096000" y="3219450"/>
            <a:ext cx="4000000" cy="1120139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yee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rmance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vement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&amp;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z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ization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 Placeholder 2"/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p>
            <a:pPr algn="l"/>
            <a:r>
              <a:rPr b="1" dirty="0" lang="en-US">
                <a:solidFill>
                  <a:schemeClr val="tx1"/>
                </a:solidFill>
              </a:rPr>
              <a:t>1.Problem Statement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2. Project Overview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3.End Users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4.Our Solution and Proposition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5. Dataset Description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6. Modelling Approach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7. Results and Discussion</a:t>
            </a:r>
          </a:p>
          <a:p>
            <a:pPr algn="l"/>
            <a:r>
              <a:rPr b="1" dirty="0" lang="en-US">
                <a:solidFill>
                  <a:schemeClr val="tx1"/>
                </a:solidFill>
              </a:rPr>
              <a:t>8.Conclusion</a:t>
            </a:r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p>
            <a:r>
              <a:rPr dirty="0" sz="5400" lang="en-US">
                <a:solidFill>
                  <a:schemeClr val="tx1"/>
                </a:solidFill>
              </a:rPr>
              <a:t>AGENDA</a:t>
            </a: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8051" y="2955709"/>
            <a:ext cx="8904287" cy="2758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Some records contain #NAME? errors in the Performance Score column, indicating issues with data entry or processing that need correction. 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is a mix of performance ratings that may not accurately reflect employees’ performance due to data errors, making it challenging to assess overall employee effectiveness and make informed decisions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dataset contains multiple data fields like Gender Code, Race Description, and Department Type, which need to be analyzed to ensure that the data is represented fairly and consistently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 defTabSz="914400" eaLnBrk="0" fontAlgn="base" hangingPunct="0" indent="-342900" lvl="0" marL="34290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blank rows and a placeholder value without corresponding data, suggesting potential data import issues or incomplete entries.</a:t>
            </a: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p>
            <a:r>
              <a:rPr dirty="0" sz="5400" lang="en-US">
                <a:solidFill>
                  <a:schemeClr val="tx1"/>
                </a:solidFill>
              </a:rPr>
              <a:t>PROBLEM</a:t>
            </a:r>
            <a:r>
              <a:rPr b="1" dirty="0" sz="5400" lang="en-US">
                <a:solidFill>
                  <a:schemeClr val="tx1"/>
                </a:solidFill>
              </a:rPr>
              <a:t> </a:t>
            </a:r>
            <a:r>
              <a:rPr dirty="0" sz="5400" lang="en-US">
                <a:solidFill>
                  <a:schemeClr val="tx1"/>
                </a:solidFill>
              </a:rPr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351182" y="272240"/>
            <a:ext cx="7142922" cy="586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PROJECT OVERVIEW</a:t>
            </a:r>
          </a:p>
        </p:txBody>
      </p:sp>
      <p:sp>
        <p:nvSpPr>
          <p:cNvPr id="1048637" name="TextBox 2"/>
          <p:cNvSpPr txBox="1"/>
          <p:nvPr/>
        </p:nvSpPr>
        <p:spPr>
          <a:xfrm>
            <a:off x="397565" y="1084085"/>
            <a:ext cx="7235687" cy="32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[Employee Performance Improvement and Pay Zone Optimization]</a:t>
            </a:r>
          </a:p>
        </p:txBody>
      </p:sp>
      <p:graphicFrame>
        <p:nvGraphicFramePr>
          <p:cNvPr id="4194305" name="Diagram 5"/>
          <p:cNvGraphicFramePr>
            <a:graphicFrameLocks/>
          </p:cNvGraphicFramePr>
          <p:nvPr/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38" name="TextBox 3"/>
          <p:cNvSpPr txBox="1"/>
          <p:nvPr/>
        </p:nvSpPr>
        <p:spPr>
          <a:xfrm>
            <a:off x="1082194" y="1732943"/>
            <a:ext cx="8293994" cy="3710940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The project will standardize the terminology used in the dataset, such as Employee Type, Pay Zone, and Termination Type, to ensure uniformity and facilitate easier data analysis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Validating the data to correct inconsistencies and fill gaps. This includes ensuring that all records have appropriate and accurate entries, and removing or correcting any redundant or erroneous data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Conducting a thorough analysis of employee performance ratings to identify patterns and trends. This involves generating insights on performance distribution, identifying high and low performers, and understanding factors influencing performance</a:t>
            </a:r>
            <a:r>
              <a:rPr dirty="0" sz="2000" lang="en-US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indent="-342900" marL="342900">
              <a:buFont typeface="Wingdings" panose="05000000000000000000" pitchFamily="2" charset="2"/>
              <a:buChar char="ü"/>
            </a:pPr>
            <a:r>
              <a:rPr dirty="0" sz="2000" lang="en-US">
                <a:latin typeface="Arial" panose="020B0604020202020204" pitchFamily="34" charset="0"/>
                <a:cs typeface="Arial" panose="020B0604020202020204" pitchFamily="34" charset="0"/>
              </a:rPr>
              <a:t>Creating detailed reports based on the cleaned and standardized data to support decision-making processes. Recommendations will be made based on the analysis to address any identified issues and improve overall employee management and performance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extBox 2"/>
          <p:cNvSpPr txBox="1"/>
          <p:nvPr/>
        </p:nvSpPr>
        <p:spPr>
          <a:xfrm>
            <a:off x="1779767" y="529140"/>
            <a:ext cx="8865705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WHO ARE THE END USERS?</a:t>
            </a:r>
          </a:p>
        </p:txBody>
      </p:sp>
      <p:graphicFrame>
        <p:nvGraphicFramePr>
          <p:cNvPr id="4194306" name="Diagram 5"/>
          <p:cNvGraphicFramePr>
            <a:graphicFrameLocks/>
          </p:cNvGraphicFramePr>
          <p:nvPr/>
        </p:nvGraphicFramePr>
        <p:xfrm>
          <a:off x="1968138" y="2049954"/>
          <a:ext cx="736820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1"/>
          <p:cNvSpPr txBox="1"/>
          <p:nvPr/>
        </p:nvSpPr>
        <p:spPr>
          <a:xfrm>
            <a:off x="225287" y="291548"/>
            <a:ext cx="9037983" cy="12852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800" lang="en-US"/>
              <a:t>OUR SOLUTION AND ITS VALUE PROPOSITION</a:t>
            </a:r>
          </a:p>
        </p:txBody>
      </p:sp>
      <p:sp>
        <p:nvSpPr>
          <p:cNvPr id="1048641" name="TextBox 2"/>
          <p:cNvSpPr txBox="1"/>
          <p:nvPr/>
        </p:nvSpPr>
        <p:spPr>
          <a:xfrm>
            <a:off x="556590" y="2491409"/>
            <a:ext cx="9765970" cy="24917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dirty="0" sz="2000" lang="en-US"/>
              <a:t> Remove missing values.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dirty="0" sz="2000" lang="en-US"/>
              <a:t> Blanks, Background Color Shading, Data Bars, Values.</a:t>
            </a:r>
            <a:endParaRPr dirty="0" lang="en-US"/>
          </a:p>
          <a:p>
            <a:endParaRPr dirty="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dirty="0" sz="2000" lang="en-US"/>
              <a:t>Identify specific employee performance groups, such as those with exceeds, needs improvement and fully meets</a:t>
            </a:r>
            <a:r>
              <a:rPr dirty="0" sz="2000" lang="en-US" smtClean="0"/>
              <a:t>.</a:t>
            </a:r>
          </a:p>
          <a:p>
            <a:endParaRPr dirty="0" sz="2000" lang="en-US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dirty="0" sz="2000" lang="en-US" smtClean="0"/>
              <a:t> </a:t>
            </a:r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dirty="0" sz="2000" lang="en-US"/>
              <a:t> Summary of employee performance under their employee Id.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dirty="0" sz="2000" lang="en-US"/>
              <a:t> Final Report with Trend </a:t>
            </a:r>
            <a:r>
              <a:rPr dirty="0" sz="2000" lang="en-US" smtClean="0"/>
              <a:t>line.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1"/>
          <p:cNvSpPr txBox="1"/>
          <p:nvPr/>
        </p:nvSpPr>
        <p:spPr>
          <a:xfrm>
            <a:off x="2110124" y="541256"/>
            <a:ext cx="8004314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800" lang="en-US"/>
              <a:t>DATASET DESCRIPTION</a:t>
            </a:r>
          </a:p>
        </p:txBody>
      </p:sp>
      <p:sp>
        <p:nvSpPr>
          <p:cNvPr id="1048643" name="TextBox 2"/>
          <p:cNvSpPr txBox="1"/>
          <p:nvPr/>
        </p:nvSpPr>
        <p:spPr>
          <a:xfrm>
            <a:off x="795130" y="1603513"/>
            <a:ext cx="7699514" cy="3228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dirty="0" sz="2000" lang="en-US"/>
              <a:t>: Unique identifier for each employee in the    organization.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dirty="0" sz="2000" lang="en-US"/>
              <a:t>: The first name of the employee.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dirty="0" sz="2000" lang="en-US"/>
              <a:t>: The pay zone or salary band to which the employee's compensation falls.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dirty="0" sz="2000" lang="en-US"/>
              <a:t>: The broader category or type of department the employee's work is associated with.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dirty="0" sz="2000" lang="en-US"/>
              <a:t>: The current rating or evaluation of the employee's overall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extBox 1"/>
          <p:cNvSpPr txBox="1"/>
          <p:nvPr/>
        </p:nvSpPr>
        <p:spPr>
          <a:xfrm>
            <a:off x="543338" y="320213"/>
            <a:ext cx="6520070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5400" lang="en-US"/>
              <a:t>MODELLING</a:t>
            </a:r>
          </a:p>
        </p:txBody>
      </p:sp>
      <p:sp>
        <p:nvSpPr>
          <p:cNvPr id="1048645" name="TextBox 2"/>
          <p:cNvSpPr txBox="1"/>
          <p:nvPr/>
        </p:nvSpPr>
        <p:spPr>
          <a:xfrm>
            <a:off x="755374" y="1868557"/>
            <a:ext cx="8958469" cy="2745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dirty="0" sz="2000" lang="en-US"/>
              <a:t>: Kaggle, Employee dataset.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dirty="0" sz="2000" lang="en-US"/>
              <a:t>: Slicer, Conditional Formatting, Designing.</a:t>
            </a:r>
          </a:p>
          <a:p>
            <a:endParaRPr dirty="0" sz="2000" lang="en-US"/>
          </a:p>
          <a:p>
            <a:r>
              <a:rPr dirty="0" sz="200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dirty="0" sz="2000" lang="en-US"/>
              <a:t>: Missing values, Irrelevant data, Correct Errors, Remove Unnecessary Columns and Rows.</a:t>
            </a:r>
            <a:endParaRPr dirty="0" sz="2000" lang="en-US" smtClean="0"/>
          </a:p>
          <a:p>
            <a:endParaRPr dirty="0" sz="2000" lang="en-US" smtClean="0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dirty="0" sz="2000" lang="en-US" smtClean="0"/>
              <a:t>Employee ID, First Name, Performance Score.</a:t>
            </a:r>
          </a:p>
          <a:p>
            <a:endParaRPr dirty="0" sz="2000" lang="en-US"/>
          </a:p>
          <a:p>
            <a:r>
              <a:rPr dirty="0" sz="20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dirty="0" sz="2000" lang="en-US" smtClean="0"/>
              <a:t>Report </a:t>
            </a:r>
            <a:r>
              <a:rPr dirty="0" sz="2000" lang="en-US"/>
              <a:t>of Employee Performance based on their Employee Id is represent in Values and Performance Score presented as Column </a:t>
            </a:r>
            <a:r>
              <a:rPr dirty="0" sz="2000" lang="en-US" smtClean="0"/>
              <a:t>Chart.</a:t>
            </a:r>
            <a:endParaRPr dirty="0" sz="20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lastClr="000000" val="windowText"/>
      </a:dk1>
      <a:lt1>
        <a:sysClr lastClr="FFFFFF" val="window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threeP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r="5400000" dist="254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b" rig="soft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algn="tl" flip="none" sx="85000" sy="85000" tx="0" ty="0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admi</cp:lastModifiedBy>
  <dcterms:created xsi:type="dcterms:W3CDTF">2024-08-20T13:32:52Z</dcterms:created>
  <dcterms:modified xsi:type="dcterms:W3CDTF">2024-09-09T09:48:09Z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894a5e85af704e12bd1024dc705bc103</vt:lpwstr>
  </property>
</Properties>
</file>