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4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D76981-AE1B-4122-A7A9-8C430959ECBB}"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F3C01-189E-4FC0-BC0C-2039D967FFA5}" type="slidenum">
              <a:rPr lang="en-US" smtClean="0"/>
              <a:t>‹#›</a:t>
            </a:fld>
            <a:endParaRPr lang="en-US"/>
          </a:p>
        </p:txBody>
      </p:sp>
    </p:spTree>
    <p:extLst>
      <p:ext uri="{BB962C8B-B14F-4D97-AF65-F5344CB8AC3E}">
        <p14:creationId xmlns:p14="http://schemas.microsoft.com/office/powerpoint/2010/main" val="353426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76981-AE1B-4122-A7A9-8C430959ECBB}"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F3C01-189E-4FC0-BC0C-2039D967FFA5}" type="slidenum">
              <a:rPr lang="en-US" smtClean="0"/>
              <a:t>‹#›</a:t>
            </a:fld>
            <a:endParaRPr lang="en-US"/>
          </a:p>
        </p:txBody>
      </p:sp>
    </p:spTree>
    <p:extLst>
      <p:ext uri="{BB962C8B-B14F-4D97-AF65-F5344CB8AC3E}">
        <p14:creationId xmlns:p14="http://schemas.microsoft.com/office/powerpoint/2010/main" val="11188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76981-AE1B-4122-A7A9-8C430959ECBB}"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F3C01-189E-4FC0-BC0C-2039D967FFA5}" type="slidenum">
              <a:rPr lang="en-US" smtClean="0"/>
              <a:t>‹#›</a:t>
            </a:fld>
            <a:endParaRPr lang="en-US"/>
          </a:p>
        </p:txBody>
      </p:sp>
    </p:spTree>
    <p:extLst>
      <p:ext uri="{BB962C8B-B14F-4D97-AF65-F5344CB8AC3E}">
        <p14:creationId xmlns:p14="http://schemas.microsoft.com/office/powerpoint/2010/main" val="284481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76981-AE1B-4122-A7A9-8C430959ECBB}"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F3C01-189E-4FC0-BC0C-2039D967FFA5}" type="slidenum">
              <a:rPr lang="en-US" smtClean="0"/>
              <a:t>‹#›</a:t>
            </a:fld>
            <a:endParaRPr lang="en-US"/>
          </a:p>
        </p:txBody>
      </p:sp>
    </p:spTree>
    <p:extLst>
      <p:ext uri="{BB962C8B-B14F-4D97-AF65-F5344CB8AC3E}">
        <p14:creationId xmlns:p14="http://schemas.microsoft.com/office/powerpoint/2010/main" val="873944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76981-AE1B-4122-A7A9-8C430959ECBB}"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F3C01-189E-4FC0-BC0C-2039D967FFA5}" type="slidenum">
              <a:rPr lang="en-US" smtClean="0"/>
              <a:t>‹#›</a:t>
            </a:fld>
            <a:endParaRPr lang="en-US"/>
          </a:p>
        </p:txBody>
      </p:sp>
    </p:spTree>
    <p:extLst>
      <p:ext uri="{BB962C8B-B14F-4D97-AF65-F5344CB8AC3E}">
        <p14:creationId xmlns:p14="http://schemas.microsoft.com/office/powerpoint/2010/main" val="150493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D76981-AE1B-4122-A7A9-8C430959ECBB}"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F3C01-189E-4FC0-BC0C-2039D967FFA5}" type="slidenum">
              <a:rPr lang="en-US" smtClean="0"/>
              <a:t>‹#›</a:t>
            </a:fld>
            <a:endParaRPr lang="en-US"/>
          </a:p>
        </p:txBody>
      </p:sp>
    </p:spTree>
    <p:extLst>
      <p:ext uri="{BB962C8B-B14F-4D97-AF65-F5344CB8AC3E}">
        <p14:creationId xmlns:p14="http://schemas.microsoft.com/office/powerpoint/2010/main" val="255547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D76981-AE1B-4122-A7A9-8C430959ECBB}" type="datetimeFigureOut">
              <a:rPr lang="en-US" smtClean="0"/>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F3C01-189E-4FC0-BC0C-2039D967FFA5}" type="slidenum">
              <a:rPr lang="en-US" smtClean="0"/>
              <a:t>‹#›</a:t>
            </a:fld>
            <a:endParaRPr lang="en-US"/>
          </a:p>
        </p:txBody>
      </p:sp>
    </p:spTree>
    <p:extLst>
      <p:ext uri="{BB962C8B-B14F-4D97-AF65-F5344CB8AC3E}">
        <p14:creationId xmlns:p14="http://schemas.microsoft.com/office/powerpoint/2010/main" val="415962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D76981-AE1B-4122-A7A9-8C430959ECBB}" type="datetimeFigureOut">
              <a:rPr lang="en-US" smtClean="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F3C01-189E-4FC0-BC0C-2039D967FFA5}" type="slidenum">
              <a:rPr lang="en-US" smtClean="0"/>
              <a:t>‹#›</a:t>
            </a:fld>
            <a:endParaRPr lang="en-US"/>
          </a:p>
        </p:txBody>
      </p:sp>
    </p:spTree>
    <p:extLst>
      <p:ext uri="{BB962C8B-B14F-4D97-AF65-F5344CB8AC3E}">
        <p14:creationId xmlns:p14="http://schemas.microsoft.com/office/powerpoint/2010/main" val="176207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76981-AE1B-4122-A7A9-8C430959ECBB}" type="datetimeFigureOut">
              <a:rPr lang="en-US" smtClean="0"/>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FF3C01-189E-4FC0-BC0C-2039D967FFA5}" type="slidenum">
              <a:rPr lang="en-US" smtClean="0"/>
              <a:t>‹#›</a:t>
            </a:fld>
            <a:endParaRPr lang="en-US"/>
          </a:p>
        </p:txBody>
      </p:sp>
    </p:spTree>
    <p:extLst>
      <p:ext uri="{BB962C8B-B14F-4D97-AF65-F5344CB8AC3E}">
        <p14:creationId xmlns:p14="http://schemas.microsoft.com/office/powerpoint/2010/main" val="85395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76981-AE1B-4122-A7A9-8C430959ECBB}"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F3C01-189E-4FC0-BC0C-2039D967FFA5}" type="slidenum">
              <a:rPr lang="en-US" smtClean="0"/>
              <a:t>‹#›</a:t>
            </a:fld>
            <a:endParaRPr lang="en-US"/>
          </a:p>
        </p:txBody>
      </p:sp>
    </p:spTree>
    <p:extLst>
      <p:ext uri="{BB962C8B-B14F-4D97-AF65-F5344CB8AC3E}">
        <p14:creationId xmlns:p14="http://schemas.microsoft.com/office/powerpoint/2010/main" val="117951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76981-AE1B-4122-A7A9-8C430959ECBB}"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F3C01-189E-4FC0-BC0C-2039D967FFA5}" type="slidenum">
              <a:rPr lang="en-US" smtClean="0"/>
              <a:t>‹#›</a:t>
            </a:fld>
            <a:endParaRPr lang="en-US"/>
          </a:p>
        </p:txBody>
      </p:sp>
    </p:spTree>
    <p:extLst>
      <p:ext uri="{BB962C8B-B14F-4D97-AF65-F5344CB8AC3E}">
        <p14:creationId xmlns:p14="http://schemas.microsoft.com/office/powerpoint/2010/main" val="377107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76981-AE1B-4122-A7A9-8C430959ECBB}" type="datetimeFigureOut">
              <a:rPr lang="en-US" smtClean="0"/>
              <a:t>4/12/2021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F3C01-189E-4FC0-BC0C-2039D967FFA5}" type="slidenum">
              <a:rPr lang="en-US" smtClean="0"/>
              <a:t>‹#›</a:t>
            </a:fld>
            <a:endParaRPr lang="en-US"/>
          </a:p>
        </p:txBody>
      </p:sp>
    </p:spTree>
    <p:extLst>
      <p:ext uri="{BB962C8B-B14F-4D97-AF65-F5344CB8AC3E}">
        <p14:creationId xmlns:p14="http://schemas.microsoft.com/office/powerpoint/2010/main" val="186234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2952" y="-437881"/>
            <a:ext cx="4876800" cy="1262130"/>
          </a:xfrm>
        </p:spPr>
        <p:txBody>
          <a:bodyPr>
            <a:normAutofit/>
          </a:bodyPr>
          <a:lstStyle/>
          <a:p>
            <a:r>
              <a:rPr lang="en-US" sz="2400" b="1" dirty="0" smtClean="0"/>
              <a:t>LINEAR SERACH</a:t>
            </a:r>
            <a:endParaRPr lang="en-US" sz="2400" b="1" dirty="0"/>
          </a:p>
        </p:txBody>
      </p:sp>
      <p:sp>
        <p:nvSpPr>
          <p:cNvPr id="3" name="Subtitle 2"/>
          <p:cNvSpPr>
            <a:spLocks noGrp="1"/>
          </p:cNvSpPr>
          <p:nvPr>
            <p:ph type="subTitle" idx="1"/>
          </p:nvPr>
        </p:nvSpPr>
        <p:spPr>
          <a:xfrm>
            <a:off x="5821251" y="1596980"/>
            <a:ext cx="5009881" cy="4655230"/>
          </a:xfrm>
        </p:spPr>
        <p:txBody>
          <a:bodyPr>
            <a:normAutofit/>
          </a:bodyPr>
          <a:lstStyle/>
          <a:p>
            <a:pPr algn="l"/>
            <a:r>
              <a:rPr lang="en-US" dirty="0" smtClean="0"/>
              <a:t>      TIME COMPLEXITY                                                                     Best </a:t>
            </a:r>
            <a:r>
              <a:rPr lang="en-US" dirty="0" err="1" smtClean="0"/>
              <a:t>case:O</a:t>
            </a:r>
            <a:r>
              <a:rPr lang="en-US" dirty="0" smtClean="0"/>
              <a:t>(1</a:t>
            </a:r>
            <a:r>
              <a:rPr lang="en-US" dirty="0" smtClean="0"/>
              <a:t>)-the target element is found at the beginning of the array</a:t>
            </a:r>
            <a:endParaRPr lang="en-US" dirty="0" smtClean="0"/>
          </a:p>
          <a:p>
            <a:pPr algn="l"/>
            <a:r>
              <a:rPr lang="en-US" dirty="0" smtClean="0"/>
              <a:t>Worst </a:t>
            </a:r>
            <a:r>
              <a:rPr lang="en-US" dirty="0" err="1" smtClean="0"/>
              <a:t>case:O</a:t>
            </a:r>
            <a:r>
              <a:rPr lang="en-US" dirty="0" smtClean="0"/>
              <a:t>(n</a:t>
            </a:r>
            <a:r>
              <a:rPr lang="en-US" dirty="0" smtClean="0"/>
              <a:t>)-the target element is at the end of the array or not present within the array</a:t>
            </a:r>
            <a:endParaRPr lang="en-US" dirty="0" smtClean="0"/>
          </a:p>
          <a:p>
            <a:pPr algn="l"/>
            <a:r>
              <a:rPr lang="en-US" dirty="0" smtClean="0"/>
              <a:t>Average </a:t>
            </a:r>
            <a:r>
              <a:rPr lang="en-US" dirty="0" err="1" smtClean="0"/>
              <a:t>case:O</a:t>
            </a:r>
            <a:r>
              <a:rPr lang="en-US" dirty="0" smtClean="0"/>
              <a:t>((n+1)/2</a:t>
            </a:r>
            <a:r>
              <a:rPr lang="en-US" dirty="0" smtClean="0"/>
              <a:t>)</a:t>
            </a:r>
            <a:endParaRPr lang="en-US" dirty="0" smtClean="0"/>
          </a:p>
        </p:txBody>
      </p:sp>
      <p:pic>
        <p:nvPicPr>
          <p:cNvPr id="2050" name="Picture 2" descr="Linear, Binary, and Interpolation Search Algorithms Explained | Laptrinh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276" y="1432775"/>
            <a:ext cx="48577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078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8085" y="292168"/>
            <a:ext cx="9144000" cy="1655762"/>
          </a:xfrm>
        </p:spPr>
        <p:txBody>
          <a:bodyPr/>
          <a:lstStyle/>
          <a:p>
            <a:r>
              <a:rPr lang="en-US" dirty="0" smtClean="0"/>
              <a:t>BINARY SEARCH</a:t>
            </a:r>
            <a:endParaRPr lang="en-US" dirty="0"/>
          </a:p>
        </p:txBody>
      </p:sp>
      <p:pic>
        <p:nvPicPr>
          <p:cNvPr id="1026" name="Picture 2" descr="Data Structure in Hindi – Binary Search | Hindi tutorials 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469" y="1120049"/>
            <a:ext cx="7201436" cy="47025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628844" y="1947930"/>
            <a:ext cx="2897748" cy="3139321"/>
          </a:xfrm>
          <a:prstGeom prst="rect">
            <a:avLst/>
          </a:prstGeom>
        </p:spPr>
        <p:txBody>
          <a:bodyPr wrap="square">
            <a:spAutoFit/>
          </a:bodyPr>
          <a:lstStyle/>
          <a:p>
            <a:r>
              <a:rPr lang="en-US" dirty="0" smtClean="0"/>
              <a:t> </a:t>
            </a:r>
            <a:r>
              <a:rPr lang="en-US" b="1" dirty="0" smtClean="0"/>
              <a:t>TIME COMPLEXITY                                                                     Best </a:t>
            </a:r>
            <a:r>
              <a:rPr lang="en-US" b="1" dirty="0" err="1" smtClean="0"/>
              <a:t>case:O</a:t>
            </a:r>
            <a:r>
              <a:rPr lang="en-US" b="1" dirty="0" smtClean="0"/>
              <a:t>(1</a:t>
            </a:r>
            <a:r>
              <a:rPr lang="en-US" b="1" dirty="0" smtClean="0"/>
              <a:t>)-middle element is the target element</a:t>
            </a:r>
            <a:endParaRPr lang="en-US" b="1" dirty="0" smtClean="0"/>
          </a:p>
          <a:p>
            <a:r>
              <a:rPr lang="en-US" b="1" dirty="0"/>
              <a:t>W</a:t>
            </a:r>
            <a:r>
              <a:rPr lang="en-US" b="1" dirty="0" smtClean="0"/>
              <a:t>orst </a:t>
            </a:r>
            <a:r>
              <a:rPr lang="en-US" b="1" dirty="0" err="1" smtClean="0"/>
              <a:t>case:O</a:t>
            </a:r>
            <a:r>
              <a:rPr lang="en-US" b="1" dirty="0" smtClean="0"/>
              <a:t>(</a:t>
            </a:r>
            <a:r>
              <a:rPr lang="en-US" b="1" dirty="0" err="1"/>
              <a:t>l</a:t>
            </a:r>
            <a:r>
              <a:rPr lang="en-US" b="1" dirty="0" err="1" smtClean="0"/>
              <a:t>ogn</a:t>
            </a:r>
            <a:r>
              <a:rPr lang="en-US" b="1" dirty="0" smtClean="0"/>
              <a:t>)-the process of dividing the array in half continues until there is only one item left to check</a:t>
            </a:r>
            <a:endParaRPr lang="en-US" b="1" dirty="0" smtClean="0"/>
          </a:p>
          <a:p>
            <a:r>
              <a:rPr lang="en-US" b="1" dirty="0" smtClean="0"/>
              <a:t>Average </a:t>
            </a:r>
            <a:r>
              <a:rPr lang="en-US" b="1" dirty="0" err="1" smtClean="0"/>
              <a:t>case:O</a:t>
            </a:r>
            <a:r>
              <a:rPr lang="en-US" b="1" dirty="0" smtClean="0"/>
              <a:t>(</a:t>
            </a:r>
            <a:r>
              <a:rPr lang="en-US" b="1" dirty="0" err="1" smtClean="0"/>
              <a:t>logn</a:t>
            </a:r>
            <a:r>
              <a:rPr lang="en-US" b="1" dirty="0" smtClean="0"/>
              <a:t>)</a:t>
            </a:r>
          </a:p>
          <a:p>
            <a:r>
              <a:rPr lang="en-US" dirty="0" smtClean="0"/>
              <a:t> </a:t>
            </a:r>
            <a:endParaRPr lang="en-US" dirty="0"/>
          </a:p>
        </p:txBody>
      </p:sp>
    </p:spTree>
    <p:extLst>
      <p:ext uri="{BB962C8B-B14F-4D97-AF65-F5344CB8AC3E}">
        <p14:creationId xmlns:p14="http://schemas.microsoft.com/office/powerpoint/2010/main" val="1787055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33" y="836342"/>
            <a:ext cx="3591235" cy="22525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208" y="884702"/>
            <a:ext cx="3535479" cy="220418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ight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6030" y="921855"/>
            <a:ext cx="3386889" cy="21930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ghtbo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633" y="3456305"/>
            <a:ext cx="3591235" cy="22129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Light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8209" y="3456305"/>
            <a:ext cx="3535479" cy="22129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Light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46028" y="3456305"/>
            <a:ext cx="3386891" cy="22129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72722" y="331662"/>
            <a:ext cx="2798956" cy="369332"/>
          </a:xfrm>
          <a:prstGeom prst="rect">
            <a:avLst/>
          </a:prstGeom>
          <a:noFill/>
        </p:spPr>
        <p:txBody>
          <a:bodyPr wrap="square" rtlCol="0">
            <a:spAutoFit/>
          </a:bodyPr>
          <a:lstStyle/>
          <a:p>
            <a:r>
              <a:rPr lang="en-US" dirty="0" smtClean="0"/>
              <a:t>BUBBLE SORT</a:t>
            </a:r>
            <a:endParaRPr lang="en-US" dirty="0"/>
          </a:p>
        </p:txBody>
      </p:sp>
    </p:spTree>
    <p:extLst>
      <p:ext uri="{BB962C8B-B14F-4D97-AF65-F5344CB8AC3E}">
        <p14:creationId xmlns:p14="http://schemas.microsoft.com/office/powerpoint/2010/main" val="4158862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3240" y="167426"/>
            <a:ext cx="9144000" cy="560701"/>
          </a:xfrm>
        </p:spPr>
        <p:txBody>
          <a:bodyPr>
            <a:normAutofit/>
          </a:bodyPr>
          <a:lstStyle/>
          <a:p>
            <a:r>
              <a:rPr lang="en-US" sz="2400" b="1" dirty="0" smtClean="0"/>
              <a:t>QUICK SORT</a:t>
            </a:r>
            <a:endParaRPr lang="en-US" sz="2400" b="1" dirty="0"/>
          </a:p>
        </p:txBody>
      </p:sp>
      <p:pic>
        <p:nvPicPr>
          <p:cNvPr id="4098" name="Picture 2" descr="A Quicksort Implementation in JavaScript | Ryan George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722" y="875763"/>
            <a:ext cx="7367617" cy="482267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571730" y="1531237"/>
            <a:ext cx="6096000" cy="1477328"/>
          </a:xfrm>
          <a:prstGeom prst="rect">
            <a:avLst/>
          </a:prstGeom>
        </p:spPr>
        <p:txBody>
          <a:bodyPr>
            <a:spAutoFit/>
          </a:bodyPr>
          <a:lstStyle/>
          <a:p>
            <a:r>
              <a:rPr lang="en-US" b="1" dirty="0" smtClean="0"/>
              <a:t>TIME COMPLEXITY:                                                             </a:t>
            </a:r>
          </a:p>
          <a:p>
            <a:r>
              <a:rPr lang="en-US" b="1" dirty="0" smtClean="0"/>
              <a:t> Best </a:t>
            </a:r>
            <a:r>
              <a:rPr lang="en-US" b="1" dirty="0" err="1" smtClean="0"/>
              <a:t>case:O</a:t>
            </a:r>
            <a:r>
              <a:rPr lang="en-US" b="1" dirty="0" smtClean="0"/>
              <a:t>(</a:t>
            </a:r>
            <a:r>
              <a:rPr lang="en-US" b="1" dirty="0" err="1" smtClean="0"/>
              <a:t>nlogn</a:t>
            </a:r>
            <a:r>
              <a:rPr lang="en-US" b="1" dirty="0" smtClean="0"/>
              <a:t>)</a:t>
            </a:r>
          </a:p>
          <a:p>
            <a:r>
              <a:rPr lang="en-US" b="1" dirty="0" smtClean="0"/>
              <a:t>Worst </a:t>
            </a:r>
            <a:r>
              <a:rPr lang="en-US" b="1" dirty="0" err="1" smtClean="0"/>
              <a:t>case:O</a:t>
            </a:r>
            <a:r>
              <a:rPr lang="en-US" b="1" dirty="0" smtClean="0"/>
              <a:t>(n</a:t>
            </a:r>
            <a:r>
              <a:rPr lang="en-US" b="1" dirty="0" smtClean="0">
                <a:latin typeface="Goudy Old Style" panose="02020502050305020303" pitchFamily="18" charset="0"/>
              </a:rPr>
              <a:t>²</a:t>
            </a:r>
            <a:r>
              <a:rPr lang="en-US" b="1" dirty="0" smtClean="0"/>
              <a:t>)</a:t>
            </a:r>
          </a:p>
          <a:p>
            <a:r>
              <a:rPr lang="en-US" b="1" dirty="0" smtClean="0"/>
              <a:t>Average </a:t>
            </a:r>
            <a:r>
              <a:rPr lang="en-US" b="1" dirty="0" err="1" smtClean="0"/>
              <a:t>case:O</a:t>
            </a:r>
            <a:r>
              <a:rPr lang="en-US" b="1" dirty="0" smtClean="0"/>
              <a:t>(</a:t>
            </a:r>
            <a:r>
              <a:rPr lang="en-US" b="1" dirty="0" err="1" smtClean="0"/>
              <a:t>nlogn</a:t>
            </a:r>
            <a:r>
              <a:rPr lang="en-US" b="1" dirty="0" smtClean="0"/>
              <a:t>)</a:t>
            </a:r>
          </a:p>
          <a:p>
            <a:r>
              <a:rPr lang="en-US" dirty="0" smtClean="0"/>
              <a:t> </a:t>
            </a:r>
            <a:endParaRPr lang="en-US" dirty="0"/>
          </a:p>
        </p:txBody>
      </p:sp>
      <p:pic>
        <p:nvPicPr>
          <p:cNvPr id="2050" name="Picture 2" descr="Quick Sort | Bytes of the d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3338" y="3008565"/>
            <a:ext cx="3909391" cy="3416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046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3636" y="0"/>
            <a:ext cx="5526157" cy="689113"/>
          </a:xfrm>
        </p:spPr>
        <p:txBody>
          <a:bodyPr>
            <a:normAutofit/>
          </a:bodyPr>
          <a:lstStyle/>
          <a:p>
            <a:r>
              <a:rPr lang="en-US" sz="2400" b="1" dirty="0" smtClean="0"/>
              <a:t>MERGE SORT</a:t>
            </a:r>
            <a:endParaRPr lang="en-US" sz="2400" b="1" dirty="0"/>
          </a:p>
        </p:txBody>
      </p:sp>
      <p:pic>
        <p:nvPicPr>
          <p:cNvPr id="3074" name="Picture 2" descr="Merge Sort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326" y="806924"/>
            <a:ext cx="5886450" cy="56673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339776" y="1484388"/>
            <a:ext cx="6096000" cy="1477328"/>
          </a:xfrm>
          <a:prstGeom prst="rect">
            <a:avLst/>
          </a:prstGeom>
        </p:spPr>
        <p:txBody>
          <a:bodyPr>
            <a:spAutoFit/>
          </a:bodyPr>
          <a:lstStyle/>
          <a:p>
            <a:r>
              <a:rPr lang="en-US" b="1" dirty="0" smtClean="0"/>
              <a:t>TIME COMPLEXITY:                                                             </a:t>
            </a:r>
          </a:p>
          <a:p>
            <a:r>
              <a:rPr lang="en-US" b="1" dirty="0" smtClean="0"/>
              <a:t> Best </a:t>
            </a:r>
            <a:r>
              <a:rPr lang="en-US" b="1" dirty="0" err="1" smtClean="0"/>
              <a:t>case:O</a:t>
            </a:r>
            <a:r>
              <a:rPr lang="en-US" b="1" dirty="0" smtClean="0"/>
              <a:t>(</a:t>
            </a:r>
            <a:r>
              <a:rPr lang="en-US" b="1" dirty="0" err="1" smtClean="0"/>
              <a:t>nlogn</a:t>
            </a:r>
            <a:r>
              <a:rPr lang="en-US" b="1" dirty="0" smtClean="0"/>
              <a:t>)</a:t>
            </a:r>
          </a:p>
          <a:p>
            <a:r>
              <a:rPr lang="en-US" b="1" dirty="0" smtClean="0"/>
              <a:t>Worst </a:t>
            </a:r>
            <a:r>
              <a:rPr lang="en-US" b="1" dirty="0" err="1" smtClean="0"/>
              <a:t>case:O</a:t>
            </a:r>
            <a:r>
              <a:rPr lang="en-US" b="1" dirty="0" smtClean="0"/>
              <a:t>(</a:t>
            </a:r>
            <a:r>
              <a:rPr lang="en-US" b="1" dirty="0" err="1" smtClean="0"/>
              <a:t>n</a:t>
            </a:r>
            <a:r>
              <a:rPr lang="en-US" b="1" dirty="0" err="1" smtClean="0">
                <a:latin typeface="Goudy Old Style" panose="02020502050305020303" pitchFamily="18" charset="0"/>
              </a:rPr>
              <a:t>logn</a:t>
            </a:r>
            <a:r>
              <a:rPr lang="en-US" b="1" dirty="0" smtClean="0"/>
              <a:t>)</a:t>
            </a:r>
          </a:p>
          <a:p>
            <a:r>
              <a:rPr lang="en-US" b="1" dirty="0" smtClean="0"/>
              <a:t>Average </a:t>
            </a:r>
            <a:r>
              <a:rPr lang="en-US" b="1" dirty="0" err="1" smtClean="0"/>
              <a:t>case:O</a:t>
            </a:r>
            <a:r>
              <a:rPr lang="en-US" b="1" dirty="0" smtClean="0"/>
              <a:t>(</a:t>
            </a:r>
            <a:r>
              <a:rPr lang="en-US" b="1" dirty="0" err="1" smtClean="0"/>
              <a:t>nlogn</a:t>
            </a:r>
            <a:r>
              <a:rPr lang="en-US" b="1" dirty="0" smtClean="0"/>
              <a:t>)</a:t>
            </a:r>
          </a:p>
          <a:p>
            <a:r>
              <a:rPr lang="en-US" dirty="0" smtClean="0"/>
              <a:t> </a:t>
            </a:r>
            <a:endParaRPr lang="en-US" dirty="0"/>
          </a:p>
        </p:txBody>
      </p:sp>
      <p:pic>
        <p:nvPicPr>
          <p:cNvPr id="1026" name="Picture 2" descr="Sor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8585" y="2961716"/>
            <a:ext cx="3726690" cy="3028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055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4" y="0"/>
            <a:ext cx="10515600" cy="1325563"/>
          </a:xfrm>
        </p:spPr>
        <p:txBody>
          <a:bodyPr>
            <a:normAutofit/>
          </a:bodyPr>
          <a:lstStyle/>
          <a:p>
            <a:pPr algn="ctr"/>
            <a:r>
              <a:rPr lang="en-US" sz="2400" b="1" dirty="0" smtClean="0"/>
              <a:t>TRIE SEARCH</a:t>
            </a:r>
            <a:endParaRPr lang="en-US" sz="2400" b="1" dirty="0"/>
          </a:p>
        </p:txBody>
      </p:sp>
      <p:pic>
        <p:nvPicPr>
          <p:cNvPr id="6146" name="Picture 2" descr="Trie Tree Implement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9185" y="1325563"/>
            <a:ext cx="6915955" cy="45729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970671" y="1811550"/>
            <a:ext cx="6096000" cy="1200329"/>
          </a:xfrm>
          <a:prstGeom prst="rect">
            <a:avLst/>
          </a:prstGeom>
        </p:spPr>
        <p:txBody>
          <a:bodyPr>
            <a:spAutoFit/>
          </a:bodyPr>
          <a:lstStyle/>
          <a:p>
            <a:r>
              <a:rPr lang="en-US" b="1" dirty="0" smtClean="0"/>
              <a:t>TIME COMPLEXITY: O(W*L)</a:t>
            </a:r>
          </a:p>
          <a:p>
            <a:r>
              <a:rPr lang="en-US" b="1" dirty="0" smtClean="0"/>
              <a:t>W-no of words</a:t>
            </a:r>
          </a:p>
          <a:p>
            <a:r>
              <a:rPr lang="en-US" b="1" dirty="0" smtClean="0"/>
              <a:t>L-average length of the word                                                           </a:t>
            </a:r>
          </a:p>
          <a:p>
            <a:r>
              <a:rPr lang="en-US" b="1" dirty="0" smtClean="0"/>
              <a:t> </a:t>
            </a:r>
          </a:p>
        </p:txBody>
      </p:sp>
    </p:spTree>
    <p:extLst>
      <p:ext uri="{BB962C8B-B14F-4D97-AF65-F5344CB8AC3E}">
        <p14:creationId xmlns:p14="http://schemas.microsoft.com/office/powerpoint/2010/main" val="92533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806" y="0"/>
            <a:ext cx="10515600" cy="1325563"/>
          </a:xfrm>
        </p:spPr>
        <p:txBody>
          <a:bodyPr>
            <a:normAutofit/>
          </a:bodyPr>
          <a:lstStyle/>
          <a:p>
            <a:pPr algn="ctr"/>
            <a:r>
              <a:rPr lang="en-US" sz="2400" b="1" dirty="0" smtClean="0"/>
              <a:t>DIJKSTRA ALGORITHM</a:t>
            </a:r>
            <a:endParaRPr lang="en-US" sz="2400" b="1" dirty="0"/>
          </a:p>
        </p:txBody>
      </p:sp>
      <p:pic>
        <p:nvPicPr>
          <p:cNvPr id="5124" name="Picture 4" descr="A Shortest-path Algorithm (Dijkstra's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88" y="1081828"/>
            <a:ext cx="9465972" cy="52239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809408" y="1463676"/>
            <a:ext cx="2090671" cy="2308324"/>
          </a:xfrm>
          <a:prstGeom prst="rect">
            <a:avLst/>
          </a:prstGeom>
        </p:spPr>
        <p:txBody>
          <a:bodyPr wrap="square">
            <a:spAutoFit/>
          </a:bodyPr>
          <a:lstStyle/>
          <a:p>
            <a:r>
              <a:rPr lang="en-US" b="1" dirty="0" smtClean="0"/>
              <a:t>TIME COMPLEXITY:</a:t>
            </a:r>
          </a:p>
          <a:p>
            <a:r>
              <a:rPr lang="en-US" b="1" dirty="0" smtClean="0"/>
              <a:t>O(n</a:t>
            </a:r>
            <a:r>
              <a:rPr lang="en-US" b="1" dirty="0" smtClean="0">
                <a:latin typeface="Goudy Old Style" panose="02020502050305020303" pitchFamily="18" charset="0"/>
              </a:rPr>
              <a:t>²)</a:t>
            </a:r>
            <a:r>
              <a:rPr lang="en-US" b="1" dirty="0" smtClean="0"/>
              <a:t> </a:t>
            </a:r>
            <a:r>
              <a:rPr lang="en-US" b="1" dirty="0" smtClean="0"/>
              <a:t>-</a:t>
            </a:r>
            <a:r>
              <a:rPr lang="en-US" dirty="0"/>
              <a:t>represents a function whose </a:t>
            </a:r>
            <a:r>
              <a:rPr lang="en-US" b="1" dirty="0"/>
              <a:t>complexity</a:t>
            </a:r>
            <a:r>
              <a:rPr lang="en-US" dirty="0"/>
              <a:t> is directly proportional to the square of the input size. </a:t>
            </a:r>
            <a:endParaRPr lang="en-US" b="1" dirty="0" smtClean="0"/>
          </a:p>
        </p:txBody>
      </p:sp>
    </p:spTree>
    <p:extLst>
      <p:ext uri="{BB962C8B-B14F-4D97-AF65-F5344CB8AC3E}">
        <p14:creationId xmlns:p14="http://schemas.microsoft.com/office/powerpoint/2010/main" val="2436105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6446" y="141613"/>
            <a:ext cx="6794810" cy="561471"/>
          </a:xfrm>
        </p:spPr>
        <p:txBody>
          <a:bodyPr>
            <a:normAutofit/>
          </a:bodyPr>
          <a:lstStyle/>
          <a:p>
            <a:r>
              <a:rPr lang="en-US" sz="2800" b="1" dirty="0" smtClean="0"/>
              <a:t>APPLICATIONS:</a:t>
            </a:r>
            <a:endParaRPr lang="en-US" sz="2800" b="1" dirty="0"/>
          </a:p>
        </p:txBody>
      </p:sp>
      <p:sp>
        <p:nvSpPr>
          <p:cNvPr id="3" name="Subtitle 2"/>
          <p:cNvSpPr>
            <a:spLocks noGrp="1"/>
          </p:cNvSpPr>
          <p:nvPr>
            <p:ph type="subTitle" idx="1"/>
          </p:nvPr>
        </p:nvSpPr>
        <p:spPr>
          <a:xfrm>
            <a:off x="720090" y="994410"/>
            <a:ext cx="9947910" cy="5264722"/>
          </a:xfrm>
        </p:spPr>
        <p:txBody>
          <a:bodyPr>
            <a:normAutofit/>
          </a:bodyPr>
          <a:lstStyle/>
          <a:p>
            <a:pPr algn="l"/>
            <a:r>
              <a:rPr lang="en-US" sz="1600" b="1" dirty="0" smtClean="0"/>
              <a:t>LINEAR </a:t>
            </a:r>
            <a:r>
              <a:rPr lang="en-US" sz="1600" b="1" dirty="0" err="1" smtClean="0"/>
              <a:t>SEARCH:</a:t>
            </a:r>
            <a:r>
              <a:rPr lang="en-US" sz="1600" dirty="0" err="1" smtClean="0"/>
              <a:t>when</a:t>
            </a:r>
            <a:r>
              <a:rPr lang="en-US" sz="1600" b="1" dirty="0" smtClean="0"/>
              <a:t> </a:t>
            </a:r>
            <a:r>
              <a:rPr lang="en-US" sz="1600" dirty="0" smtClean="0"/>
              <a:t>the array has only a few elements or when performing a single search in an unordered array.</a:t>
            </a:r>
          </a:p>
          <a:p>
            <a:pPr algn="l"/>
            <a:r>
              <a:rPr lang="en-US" sz="1600" b="1" dirty="0" smtClean="0"/>
              <a:t>BINARY </a:t>
            </a:r>
            <a:r>
              <a:rPr lang="en-US" sz="1600" b="1" dirty="0" err="1" smtClean="0"/>
              <a:t>SEARCH:</a:t>
            </a:r>
            <a:r>
              <a:rPr lang="en-US" sz="1600" dirty="0" err="1" smtClean="0"/>
              <a:t>when</a:t>
            </a:r>
            <a:r>
              <a:rPr lang="en-US" sz="1600" b="1" dirty="0" smtClean="0"/>
              <a:t> </a:t>
            </a:r>
            <a:r>
              <a:rPr lang="en-US" sz="1600" dirty="0" smtClean="0"/>
              <a:t>the array is sorted it provides information about the location of the target this can be used to narrow the </a:t>
            </a:r>
            <a:r>
              <a:rPr lang="en-US" sz="1600" dirty="0" err="1" smtClean="0"/>
              <a:t>search.For</a:t>
            </a:r>
            <a:r>
              <a:rPr lang="en-US" sz="1600" dirty="0" smtClean="0"/>
              <a:t> example, imagine that we want to find the minimum size needed for a square office that must freely accommodate all the employees of a company. We can perform a binary search for that size rather than sequentially checking all the possible sizes. We usually estimate the minimum and maximum sizes over which we do a binary search. Next, we just check some middle value and the interval can be halved again, and so on. That’s a lot of saved time.</a:t>
            </a:r>
          </a:p>
          <a:p>
            <a:pPr algn="l"/>
            <a:r>
              <a:rPr lang="en-US" sz="1600" b="1" dirty="0" smtClean="0"/>
              <a:t>QUICK SORT </a:t>
            </a:r>
            <a:r>
              <a:rPr lang="en-US" sz="1600" dirty="0" smtClean="0"/>
              <a:t>:commercial computing is used in various government and private organizations for the purpose of sorting various data like sorting files by name/date/price, sorting of students by their roll no., Sorting of account profile by given id, </a:t>
            </a:r>
            <a:r>
              <a:rPr lang="en-US" sz="1600" dirty="0" err="1" smtClean="0"/>
              <a:t>etc.The</a:t>
            </a:r>
            <a:r>
              <a:rPr lang="en-US" sz="1600" dirty="0" smtClean="0"/>
              <a:t> sorting algorithm is used for information searching and as quicksort is the fastest algorithm so it is widely used as a better way of searching.</a:t>
            </a:r>
          </a:p>
          <a:p>
            <a:pPr algn="l"/>
            <a:r>
              <a:rPr lang="en-US" sz="1600" b="1" dirty="0" smtClean="0"/>
              <a:t>Merge sort </a:t>
            </a:r>
            <a:r>
              <a:rPr lang="en-US" sz="1600" dirty="0" smtClean="0"/>
              <a:t>:merge sort is useful for sorting linked lists in o(</a:t>
            </a:r>
            <a:r>
              <a:rPr lang="en-US" sz="1600" dirty="0" err="1" smtClean="0"/>
              <a:t>nlogn</a:t>
            </a:r>
            <a:r>
              <a:rPr lang="en-US" sz="1600" dirty="0" smtClean="0"/>
              <a:t>) </a:t>
            </a:r>
            <a:r>
              <a:rPr lang="en-US" sz="1600" dirty="0" err="1" smtClean="0"/>
              <a:t>time.In</a:t>
            </a:r>
            <a:r>
              <a:rPr lang="en-US" sz="1600" dirty="0" smtClean="0"/>
              <a:t> the case of linked lists, the case is different mainly due to the difference in memory allocation of arrays and linked lists. Unlike arrays, linked list nodes may not be adjacent in memory. Unlike an array, in the linked list, we can insert items in the middle in O(1) extra space and O(1) time. Therefore, the merge operation of merge sort can be implemented without extra space for linked lists.</a:t>
            </a:r>
          </a:p>
          <a:p>
            <a:pPr algn="l"/>
            <a:r>
              <a:rPr lang="en-US" sz="1600" b="1" dirty="0" smtClean="0"/>
              <a:t>TRIE SEARCH</a:t>
            </a:r>
            <a:r>
              <a:rPr lang="en-US" sz="1600" dirty="0" smtClean="0"/>
              <a:t>: search engine results </a:t>
            </a:r>
            <a:r>
              <a:rPr lang="en-US" sz="1600" dirty="0" err="1" smtClean="0"/>
              <a:t>optimization,data</a:t>
            </a:r>
            <a:r>
              <a:rPr lang="en-US" sz="1600" dirty="0" smtClean="0"/>
              <a:t> </a:t>
            </a:r>
            <a:r>
              <a:rPr lang="en-US" sz="1600" dirty="0" err="1" smtClean="0"/>
              <a:t>analytics,sentimental</a:t>
            </a:r>
            <a:r>
              <a:rPr lang="en-US" sz="1600" dirty="0" smtClean="0"/>
              <a:t> analysis.</a:t>
            </a:r>
          </a:p>
          <a:p>
            <a:pPr algn="l"/>
            <a:r>
              <a:rPr lang="en-US" sz="1600" b="1" dirty="0" smtClean="0"/>
              <a:t>DIJKSTRA ALGORITHM :</a:t>
            </a:r>
            <a:r>
              <a:rPr lang="en-US" sz="1600" dirty="0" smtClean="0"/>
              <a:t>It</a:t>
            </a:r>
            <a:r>
              <a:rPr lang="en-US" sz="1600" b="1" dirty="0" smtClean="0"/>
              <a:t> </a:t>
            </a:r>
            <a:r>
              <a:rPr lang="en-US" sz="1600" dirty="0" smtClean="0"/>
              <a:t>can be used in traffic routing </a:t>
            </a:r>
            <a:r>
              <a:rPr lang="en-US" sz="1600" dirty="0" err="1" smtClean="0"/>
              <a:t>protocols,online</a:t>
            </a:r>
            <a:r>
              <a:rPr lang="en-US" sz="1600" dirty="0" smtClean="0"/>
              <a:t> </a:t>
            </a:r>
            <a:r>
              <a:rPr lang="en-US" sz="1600" dirty="0" err="1" smtClean="0"/>
              <a:t>maps,flighting</a:t>
            </a:r>
            <a:r>
              <a:rPr lang="en-US" sz="1600" dirty="0" smtClean="0"/>
              <a:t> </a:t>
            </a:r>
            <a:r>
              <a:rPr lang="en-US" sz="1600" dirty="0" err="1" smtClean="0"/>
              <a:t>agenda,social</a:t>
            </a:r>
            <a:r>
              <a:rPr lang="en-US" sz="1600" dirty="0" smtClean="0"/>
              <a:t> media applications.</a:t>
            </a:r>
          </a:p>
          <a:p>
            <a:pPr algn="l"/>
            <a:endParaRPr lang="en-US" sz="1600" dirty="0"/>
          </a:p>
        </p:txBody>
      </p:sp>
    </p:spTree>
    <p:extLst>
      <p:ext uri="{BB962C8B-B14F-4D97-AF65-F5344CB8AC3E}">
        <p14:creationId xmlns:p14="http://schemas.microsoft.com/office/powerpoint/2010/main" val="797404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1602</TotalTime>
  <Words>284</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Goudy Old Style</vt:lpstr>
      <vt:lpstr>Office Theme</vt:lpstr>
      <vt:lpstr>LINEAR SERACH</vt:lpstr>
      <vt:lpstr>PowerPoint Presentation</vt:lpstr>
      <vt:lpstr>PowerPoint Presentation</vt:lpstr>
      <vt:lpstr>QUICK SORT</vt:lpstr>
      <vt:lpstr>MERGE SORT</vt:lpstr>
      <vt:lpstr>TRIE SEARCH</vt:lpstr>
      <vt:lpstr>DIJKSTRA ALGORITHM</vt:lpstr>
      <vt:lpstr>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SERACH</dc:title>
  <dc:creator>Ezhilarasi S</dc:creator>
  <cp:lastModifiedBy>Ezhilarasi S</cp:lastModifiedBy>
  <cp:revision>21</cp:revision>
  <dcterms:created xsi:type="dcterms:W3CDTF">2021-04-06T07:09:49Z</dcterms:created>
  <dcterms:modified xsi:type="dcterms:W3CDTF">2021-04-12T10:13:46Z</dcterms:modified>
</cp:coreProperties>
</file>