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Ezhil Oviya C-College of Engineering Guindy Anna University-IT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algn="l">
              <a:buFont typeface="+mj-lt"/>
              <a:buAutoNum type="arabicPeriod"/>
            </a:pPr>
            <a:r>
              <a:rPr lang="en-IN" sz="2400" b="0" i="0" dirty="0">
                <a:solidFill>
                  <a:schemeClr val="tx1"/>
                </a:solidFill>
                <a:effectLst/>
                <a:latin typeface="Söhne"/>
              </a:rPr>
              <a:t>Zhang, X., &amp; Liu, Y. (2016). Short-term bike demand forecasting using gradient boosting decision trees. Transportation Research Part C: Emerging Technologies, 67, 325-337.</a:t>
            </a:r>
          </a:p>
          <a:p>
            <a:pPr algn="l">
              <a:buFont typeface="+mj-lt"/>
              <a:buAutoNum type="arabicPeriod"/>
            </a:pPr>
            <a:r>
              <a:rPr lang="en-IN" sz="2400" b="0" i="0" dirty="0">
                <a:solidFill>
                  <a:schemeClr val="tx1"/>
                </a:solidFill>
                <a:effectLst/>
                <a:latin typeface="Söhne"/>
              </a:rPr>
              <a:t>Hyndman, R. J., &amp; Athanasopoulos, G. (2018). Forecasting: principles and practice. </a:t>
            </a:r>
            <a:r>
              <a:rPr lang="en-IN" sz="2400" b="0" i="0" dirty="0" err="1">
                <a:solidFill>
                  <a:schemeClr val="tx1"/>
                </a:solidFill>
                <a:effectLst/>
                <a:latin typeface="Söhne"/>
              </a:rPr>
              <a:t>OTexts</a:t>
            </a:r>
            <a:r>
              <a:rPr lang="en-IN" sz="2400" b="0" i="0" dirty="0">
                <a:solidFill>
                  <a:schemeClr val="tx1"/>
                </a:solidFill>
                <a:effectLst/>
                <a:latin typeface="Söhne"/>
              </a:rPr>
              <a:t>.</a:t>
            </a:r>
          </a:p>
          <a:p>
            <a:pPr algn="l">
              <a:buFont typeface="+mj-lt"/>
              <a:buAutoNum type="arabicPeriod"/>
            </a:pPr>
            <a:r>
              <a:rPr lang="en-IN" sz="2400" b="0" i="0" dirty="0">
                <a:solidFill>
                  <a:schemeClr val="tx1"/>
                </a:solidFill>
                <a:effectLst/>
                <a:latin typeface="Söhne"/>
              </a:rPr>
              <a:t>Choi, H., Lee, J., &amp; Kwon, O. (2017). Deep learning-based demand forecast model for bike sharing system. In 2017 IEEE International Conference on Big Data and Smart Computing (BigComp) (pp. 71-74). IEEE.</a:t>
            </a:r>
          </a:p>
          <a:p>
            <a:pPr algn="l">
              <a:buFont typeface="+mj-lt"/>
              <a:buAutoNum type="arabicPeriod"/>
            </a:pPr>
            <a:r>
              <a:rPr lang="en-IN" sz="2400" b="0" i="0" dirty="0">
                <a:solidFill>
                  <a:schemeClr val="tx1"/>
                </a:solidFill>
                <a:effectLst/>
                <a:latin typeface="Söhne"/>
              </a:rPr>
              <a:t>Box, G. E., Jenkins, G. M., Reinsel, G. C., &amp; Ljung, G. M. (2015). Time series analysis: forecasting and control. John Wiley &amp; Sons.</a:t>
            </a:r>
          </a:p>
          <a:p>
            <a:pPr algn="l">
              <a:buFont typeface="+mj-lt"/>
              <a:buAutoNum type="arabicPeriod"/>
            </a:pPr>
            <a:r>
              <a:rPr lang="en-IN" sz="2400" b="0" i="0" dirty="0">
                <a:solidFill>
                  <a:schemeClr val="tx1"/>
                </a:solidFill>
                <a:effectLst/>
                <a:latin typeface="Söhne"/>
              </a:rPr>
              <a:t>Makridakis, S., &amp; Hibon, M. (2000). The M3-competition: results, conclusions and implications. International journal of forecasting, 16(4), 451-476.</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l">
              <a:buFont typeface="Arial" panose="020B0604020202020204" pitchFamily="34" charset="0"/>
              <a:buChar char="•"/>
            </a:pPr>
            <a:r>
              <a:rPr lang="en-US" sz="3200" b="0" i="0" dirty="0">
                <a:solidFill>
                  <a:schemeClr val="tx1"/>
                </a:solidFill>
                <a:effectLst/>
                <a:latin typeface="Söhne"/>
              </a:rPr>
              <a:t>Inadequate security measures can lead to sensitive data breaches, particularly through keystroke logging techniques.</a:t>
            </a:r>
          </a:p>
          <a:p>
            <a:pPr algn="l">
              <a:buFont typeface="Arial" panose="020B0604020202020204" pitchFamily="34" charset="0"/>
              <a:buChar char="•"/>
            </a:pPr>
            <a:r>
              <a:rPr lang="en-US" sz="3200" b="0" i="0" dirty="0">
                <a:solidFill>
                  <a:schemeClr val="tx1"/>
                </a:solidFill>
                <a:effectLst/>
                <a:latin typeface="Söhne"/>
              </a:rPr>
              <a:t>Existing keylogging solutions might lack flexibility or robustness, thus necessitating a more efficient and customizable approach.</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l"/>
            <a:r>
              <a:rPr lang="en-US" sz="1200" b="0" i="0" dirty="0">
                <a:solidFill>
                  <a:schemeClr val="tx1"/>
                </a:solidFill>
                <a:effectLst/>
                <a:latin typeface="Söhne"/>
              </a:rPr>
              <a:t>The proposed system aims to address the challenge of developing a robust keystroke logging application for monitoring keyboard activity. This involves leveraging Python libraries such as tkinter for GUI development, pynput for keyboard event monitoring, and JSON for data storage. The solution will consist of the following components:</a:t>
            </a:r>
          </a:p>
          <a:p>
            <a:pPr algn="l"/>
            <a:r>
              <a:rPr lang="en-US" sz="1200" b="1" i="0" dirty="0">
                <a:solidFill>
                  <a:schemeClr val="tx1"/>
                </a:solidFill>
                <a:effectLst/>
                <a:latin typeface="Söhne"/>
              </a:rPr>
              <a:t>Data Collection:</a:t>
            </a:r>
            <a:endParaRPr lang="en-US" sz="1200" b="0" i="0" dirty="0">
              <a:solidFill>
                <a:schemeClr val="tx1"/>
              </a:solidFill>
              <a:effectLst/>
              <a:latin typeface="Söhne"/>
            </a:endParaRPr>
          </a:p>
          <a:p>
            <a:pPr algn="l">
              <a:buFont typeface="Arial" panose="020B0604020202020204" pitchFamily="34" charset="0"/>
              <a:buChar char="•"/>
            </a:pPr>
            <a:r>
              <a:rPr lang="en-US" sz="1200" b="0" i="0" dirty="0">
                <a:solidFill>
                  <a:schemeClr val="tx1"/>
                </a:solidFill>
                <a:effectLst/>
                <a:latin typeface="Söhne"/>
              </a:rPr>
              <a:t>Utilize the pynput library to capture keyboard events in real-time.</a:t>
            </a:r>
          </a:p>
          <a:p>
            <a:pPr algn="l">
              <a:buFont typeface="Arial" panose="020B0604020202020204" pitchFamily="34" charset="0"/>
              <a:buChar char="•"/>
            </a:pPr>
            <a:r>
              <a:rPr lang="en-US" sz="1200" b="0" i="0" dirty="0">
                <a:solidFill>
                  <a:schemeClr val="tx1"/>
                </a:solidFill>
                <a:effectLst/>
                <a:latin typeface="Söhne"/>
              </a:rPr>
              <a:t>Log keystrokes along with their corresponding actions (pressed, held, released) and timestamps.</a:t>
            </a:r>
          </a:p>
          <a:p>
            <a:pPr algn="l"/>
            <a:r>
              <a:rPr lang="en-US" sz="1200" b="1" i="0" dirty="0">
                <a:solidFill>
                  <a:schemeClr val="tx1"/>
                </a:solidFill>
                <a:effectLst/>
                <a:latin typeface="Söhne"/>
              </a:rPr>
              <a:t>Data Preprocessing:</a:t>
            </a:r>
            <a:endParaRPr lang="en-US" sz="1200" b="0" i="0" dirty="0">
              <a:solidFill>
                <a:schemeClr val="tx1"/>
              </a:solidFill>
              <a:effectLst/>
              <a:latin typeface="Söhne"/>
            </a:endParaRPr>
          </a:p>
          <a:p>
            <a:pPr algn="l">
              <a:buFont typeface="Arial" panose="020B0604020202020204" pitchFamily="34" charset="0"/>
              <a:buChar char="•"/>
            </a:pPr>
            <a:r>
              <a:rPr lang="en-US" sz="1200" b="0" i="0" dirty="0">
                <a:solidFill>
                  <a:schemeClr val="tx1"/>
                </a:solidFill>
                <a:effectLst/>
                <a:latin typeface="Söhne"/>
              </a:rPr>
              <a:t>No preprocessing required for keystroke data as it is logged directly.</a:t>
            </a:r>
          </a:p>
          <a:p>
            <a:pPr algn="l"/>
            <a:r>
              <a:rPr lang="en-US" sz="1200" b="1" i="0" dirty="0">
                <a:solidFill>
                  <a:schemeClr val="tx1"/>
                </a:solidFill>
                <a:effectLst/>
                <a:latin typeface="Söhne"/>
              </a:rPr>
              <a:t>Machine Learning Algorithm (if applicable):</a:t>
            </a:r>
            <a:endParaRPr lang="en-US" sz="1200" b="0" i="0" dirty="0">
              <a:solidFill>
                <a:schemeClr val="tx1"/>
              </a:solidFill>
              <a:effectLst/>
              <a:latin typeface="Söhne"/>
            </a:endParaRPr>
          </a:p>
          <a:p>
            <a:pPr algn="l">
              <a:buFont typeface="Arial" panose="020B0604020202020204" pitchFamily="34" charset="0"/>
              <a:buChar char="•"/>
            </a:pPr>
            <a:r>
              <a:rPr lang="en-US" sz="1200" b="0" i="0" dirty="0">
                <a:solidFill>
                  <a:schemeClr val="tx1"/>
                </a:solidFill>
                <a:effectLst/>
                <a:latin typeface="Söhne"/>
              </a:rPr>
              <a:t>While the keylogger code does not explicitly incorporate a machine learning algorithm, potential future enhancements could involve implementing anomaly detection or user behavior analysis using machine learning techniques.</a:t>
            </a:r>
          </a:p>
          <a:p>
            <a:pPr algn="l"/>
            <a:r>
              <a:rPr lang="en-US" sz="1200" b="1" i="0" dirty="0">
                <a:solidFill>
                  <a:schemeClr val="tx1"/>
                </a:solidFill>
                <a:effectLst/>
                <a:latin typeface="Söhne"/>
              </a:rPr>
              <a:t>Deployment:</a:t>
            </a:r>
            <a:endParaRPr lang="en-US" sz="1200" b="0" i="0" dirty="0">
              <a:solidFill>
                <a:schemeClr val="tx1"/>
              </a:solidFill>
              <a:effectLst/>
              <a:latin typeface="Söhne"/>
            </a:endParaRPr>
          </a:p>
          <a:p>
            <a:pPr algn="l">
              <a:buFont typeface="Arial" panose="020B0604020202020204" pitchFamily="34" charset="0"/>
              <a:buChar char="•"/>
            </a:pPr>
            <a:r>
              <a:rPr lang="en-US" sz="1200" b="0" i="0" dirty="0">
                <a:solidFill>
                  <a:schemeClr val="tx1"/>
                </a:solidFill>
                <a:effectLst/>
                <a:latin typeface="Söhne"/>
              </a:rPr>
              <a:t>Develop a user-friendly interface using tkinter that allows users to start and stop the keylogger.</a:t>
            </a:r>
          </a:p>
          <a:p>
            <a:pPr algn="l">
              <a:buFont typeface="Arial" panose="020B0604020202020204" pitchFamily="34" charset="0"/>
              <a:buChar char="•"/>
            </a:pPr>
            <a:r>
              <a:rPr lang="en-US" sz="1200" b="0" i="0" dirty="0">
                <a:solidFill>
                  <a:schemeClr val="tx1"/>
                </a:solidFill>
                <a:effectLst/>
                <a:latin typeface="Söhne"/>
              </a:rPr>
              <a:t>Deploy the keylogger on a local machine for monitoring keyboard activity.</a:t>
            </a:r>
          </a:p>
          <a:p>
            <a:pPr algn="l"/>
            <a:r>
              <a:rPr lang="en-US" sz="1200" b="1" i="0" dirty="0">
                <a:solidFill>
                  <a:schemeClr val="tx1"/>
                </a:solidFill>
                <a:effectLst/>
                <a:latin typeface="Söhne"/>
              </a:rPr>
              <a:t>Evaluation (if applicable):</a:t>
            </a:r>
            <a:endParaRPr lang="en-US" sz="1200" b="0" i="0" dirty="0">
              <a:solidFill>
                <a:schemeClr val="tx1"/>
              </a:solidFill>
              <a:effectLst/>
              <a:latin typeface="Söhne"/>
            </a:endParaRPr>
          </a:p>
          <a:p>
            <a:pPr algn="l">
              <a:buFont typeface="Arial" panose="020B0604020202020204" pitchFamily="34" charset="0"/>
              <a:buChar char="•"/>
            </a:pPr>
            <a:r>
              <a:rPr lang="en-US" sz="1200" b="0" i="0" dirty="0">
                <a:solidFill>
                  <a:schemeClr val="tx1"/>
                </a:solidFill>
                <a:effectLst/>
                <a:latin typeface="Söhne"/>
              </a:rPr>
              <a:t>If future iterations include machine learning components, evaluation metrics such as accuracy, precision, recall, or F1 score would be applicable to assess the model's performance.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IN" sz="2000" b="1" i="0" dirty="0">
                <a:solidFill>
                  <a:schemeClr val="tx1"/>
                </a:solidFill>
                <a:effectLst/>
                <a:latin typeface="Söhne"/>
              </a:rPr>
              <a:t>System Requirements</a:t>
            </a:r>
            <a:r>
              <a:rPr lang="en-IN" sz="2000" b="0" i="0" dirty="0">
                <a:solidFill>
                  <a:schemeClr val="tx1"/>
                </a:solidFill>
                <a:effectLst/>
                <a:latin typeface="Söhne"/>
              </a:rPr>
              <a:t>: Python environment with required libraries (tkinter, pynput).</a:t>
            </a:r>
          </a:p>
          <a:p>
            <a:pPr algn="l">
              <a:buFont typeface="Arial" panose="020B0604020202020204" pitchFamily="34" charset="0"/>
              <a:buChar char="•"/>
            </a:pPr>
            <a:r>
              <a:rPr lang="en-IN" sz="2000" b="1" i="0" dirty="0">
                <a:solidFill>
                  <a:schemeClr val="tx1"/>
                </a:solidFill>
                <a:effectLst/>
                <a:latin typeface="Söhne"/>
              </a:rPr>
              <a:t>Library Required</a:t>
            </a:r>
            <a:r>
              <a:rPr lang="en-IN" sz="2000" b="0" i="0" dirty="0">
                <a:solidFill>
                  <a:schemeClr val="tx1"/>
                </a:solidFill>
                <a:effectLst/>
                <a:latin typeface="Söhne"/>
              </a:rPr>
              <a:t>: tkinter for GUI, pynput for keyboard monitoring.</a:t>
            </a:r>
          </a:p>
          <a:p>
            <a:pPr algn="l">
              <a:buFont typeface="Arial" panose="020B0604020202020204" pitchFamily="34" charset="0"/>
              <a:buChar char="•"/>
            </a:pPr>
            <a:r>
              <a:rPr lang="en-IN" sz="2000" b="1" i="0" dirty="0">
                <a:solidFill>
                  <a:schemeClr val="tx1"/>
                </a:solidFill>
                <a:effectLst/>
                <a:latin typeface="Söhne"/>
              </a:rPr>
              <a:t>Algorithm &amp; Deployment</a:t>
            </a:r>
            <a:r>
              <a:rPr lang="en-IN" sz="2000" b="0" i="0" dirty="0">
                <a:solidFill>
                  <a:schemeClr val="tx1"/>
                </a:solidFill>
                <a:effectLst/>
                <a:latin typeface="Söhne"/>
              </a:rPr>
              <a:t>: Utilize pynput library for keyboard event capturing, JSON for data storage, and tkinter for user interface.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lgn="l">
              <a:buFont typeface="Arial" panose="020B0604020202020204" pitchFamily="34" charset="0"/>
              <a:buChar char="•"/>
            </a:pPr>
            <a:r>
              <a:rPr lang="en-US" sz="1400" b="1" i="0" dirty="0">
                <a:solidFill>
                  <a:schemeClr val="tx1"/>
                </a:solidFill>
                <a:effectLst/>
                <a:latin typeface="Söhne"/>
              </a:rPr>
              <a:t>Algorithm Selection</a:t>
            </a:r>
            <a:r>
              <a:rPr lang="en-US" sz="1400" b="0" i="0" dirty="0">
                <a:solidFill>
                  <a:schemeClr val="tx1"/>
                </a:solidFill>
                <a:effectLst/>
                <a:latin typeface="Söhne"/>
              </a:rPr>
              <a:t>: Utilize pynput library to capture keyboard events in real-time.</a:t>
            </a:r>
          </a:p>
          <a:p>
            <a:pPr algn="l">
              <a:buFont typeface="Arial" panose="020B0604020202020204" pitchFamily="34" charset="0"/>
              <a:buChar char="•"/>
            </a:pPr>
            <a:r>
              <a:rPr lang="en-US" sz="1400" b="1" i="0" dirty="0">
                <a:solidFill>
                  <a:schemeClr val="tx1"/>
                </a:solidFill>
                <a:effectLst/>
                <a:latin typeface="Söhne"/>
              </a:rPr>
              <a:t>Data Input</a:t>
            </a:r>
            <a:r>
              <a:rPr lang="en-US" sz="1400" b="0" i="0" dirty="0">
                <a:solidFill>
                  <a:schemeClr val="tx1"/>
                </a:solidFill>
                <a:effectLst/>
                <a:latin typeface="Söhne"/>
              </a:rPr>
              <a:t>: Keystrokes captured through the pynput library.</a:t>
            </a:r>
          </a:p>
          <a:p>
            <a:pPr algn="l">
              <a:buFont typeface="Arial" panose="020B0604020202020204" pitchFamily="34" charset="0"/>
              <a:buChar char="•"/>
            </a:pPr>
            <a:r>
              <a:rPr lang="en-US" sz="1400" b="1" i="0" dirty="0">
                <a:solidFill>
                  <a:schemeClr val="tx1"/>
                </a:solidFill>
                <a:effectLst/>
                <a:latin typeface="Söhne"/>
              </a:rPr>
              <a:t>Training Process</a:t>
            </a:r>
            <a:r>
              <a:rPr lang="en-US" sz="1400" b="0" i="0" dirty="0">
                <a:solidFill>
                  <a:schemeClr val="tx1"/>
                </a:solidFill>
                <a:effectLst/>
                <a:latin typeface="Söhne"/>
              </a:rPr>
              <a:t>: No training required; keystrokes are directly captured and logged.</a:t>
            </a:r>
          </a:p>
          <a:p>
            <a:pPr algn="l">
              <a:buFont typeface="Arial" panose="020B0604020202020204" pitchFamily="34" charset="0"/>
              <a:buChar char="•"/>
            </a:pPr>
            <a:r>
              <a:rPr lang="en-US" sz="1400" b="1" i="0" dirty="0">
                <a:solidFill>
                  <a:schemeClr val="tx1"/>
                </a:solidFill>
                <a:effectLst/>
                <a:latin typeface="Söhne"/>
              </a:rPr>
              <a:t>Prediction Process</a:t>
            </a:r>
            <a:r>
              <a:rPr lang="en-US" sz="1400" b="0" i="0" dirty="0">
                <a:solidFill>
                  <a:schemeClr val="tx1"/>
                </a:solidFill>
                <a:effectLst/>
                <a:latin typeface="Söhne"/>
              </a:rPr>
              <a:t>: N/A, as the system logs keystrokes in real-time without predictive analysis.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chemeClr val="tx1"/>
                </a:solidFill>
                <a:effectLst/>
                <a:latin typeface="Söhne"/>
              </a:rPr>
              <a:t>The keylogger successfully </a:t>
            </a:r>
          </a:p>
          <a:p>
            <a:pPr marL="0" indent="0" algn="l">
              <a:buNone/>
            </a:pPr>
            <a:r>
              <a:rPr lang="en-US" sz="2400" b="0" i="0" dirty="0">
                <a:solidFill>
                  <a:schemeClr val="tx1"/>
                </a:solidFill>
                <a:effectLst/>
                <a:latin typeface="Söhne"/>
              </a:rPr>
              <a:t>captures and logs keystrokes in </a:t>
            </a:r>
          </a:p>
          <a:p>
            <a:pPr marL="0" indent="0" algn="l">
              <a:buNone/>
            </a:pPr>
            <a:r>
              <a:rPr lang="en-US" sz="2400" b="0" i="0" dirty="0">
                <a:solidFill>
                  <a:schemeClr val="tx1"/>
                </a:solidFill>
                <a:effectLst/>
                <a:latin typeface="Söhne"/>
              </a:rPr>
              <a:t>real-time.</a:t>
            </a:r>
          </a:p>
          <a:p>
            <a:pPr algn="l">
              <a:buFont typeface="Arial" panose="020B0604020202020204" pitchFamily="34" charset="0"/>
              <a:buChar char="•"/>
            </a:pPr>
            <a:r>
              <a:rPr lang="en-US" sz="2400" b="0" i="0" dirty="0">
                <a:solidFill>
                  <a:schemeClr val="tx1"/>
                </a:solidFill>
                <a:effectLst/>
                <a:latin typeface="Söhne"/>
              </a:rPr>
              <a:t>Data is stored securely in both </a:t>
            </a:r>
          </a:p>
          <a:p>
            <a:pPr marL="0" indent="0" algn="l">
              <a:buNone/>
            </a:pPr>
            <a:r>
              <a:rPr lang="en-US" sz="2400" b="0" i="0" dirty="0">
                <a:solidFill>
                  <a:schemeClr val="tx1"/>
                </a:solidFill>
                <a:effectLst/>
                <a:latin typeface="Söhne"/>
              </a:rPr>
              <a:t>JSON and text formats.</a:t>
            </a:r>
          </a:p>
        </p:txBody>
      </p:sp>
      <p:pic>
        <p:nvPicPr>
          <p:cNvPr id="9" name="Picture 8">
            <a:extLst>
              <a:ext uri="{FF2B5EF4-FFF2-40B4-BE49-F238E27FC236}">
                <a16:creationId xmlns:a16="http://schemas.microsoft.com/office/drawing/2014/main" id="{E7543363-244B-4A28-454A-EB1A23867229}"/>
              </a:ext>
            </a:extLst>
          </p:cNvPr>
          <p:cNvPicPr>
            <a:picLocks noChangeAspect="1"/>
          </p:cNvPicPr>
          <p:nvPr/>
        </p:nvPicPr>
        <p:blipFill>
          <a:blip r:embed="rId2"/>
          <a:stretch>
            <a:fillRect/>
          </a:stretch>
        </p:blipFill>
        <p:spPr>
          <a:xfrm>
            <a:off x="4768646" y="1232452"/>
            <a:ext cx="7222726" cy="467332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chemeClr val="tx1"/>
                </a:solidFill>
                <a:effectLst/>
                <a:latin typeface="Söhne"/>
              </a:rPr>
              <a:t>The implemented keylogger addresses the need for a robust and customizable keystroke logging solution.</a:t>
            </a:r>
          </a:p>
          <a:p>
            <a:pPr algn="l">
              <a:buFont typeface="Arial" panose="020B0604020202020204" pitchFamily="34" charset="0"/>
              <a:buChar char="•"/>
            </a:pPr>
            <a:r>
              <a:rPr lang="en-US" sz="2000" b="0" i="0" dirty="0">
                <a:solidFill>
                  <a:schemeClr val="tx1"/>
                </a:solidFill>
                <a:effectLst/>
                <a:latin typeface="Söhne"/>
              </a:rPr>
              <a:t>Challenges such as maintaining stealthiness and ensuring secure data storage were overcome effectively.</a:t>
            </a:r>
          </a:p>
          <a:p>
            <a:pPr algn="l">
              <a:buFont typeface="Arial" panose="020B0604020202020204" pitchFamily="34" charset="0"/>
              <a:buChar char="•"/>
            </a:pPr>
            <a:r>
              <a:rPr lang="en-US" sz="2000" b="0" i="0" dirty="0">
                <a:solidFill>
                  <a:schemeClr val="tx1"/>
                </a:solidFill>
                <a:effectLst/>
                <a:latin typeface="Söhne"/>
              </a:rPr>
              <a:t>The keylogger provides a reliable means of monitoring keyboard activity for various purposes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buFont typeface="Arial" panose="020B0604020202020204" pitchFamily="34" charset="0"/>
              <a:buChar char="•"/>
            </a:pPr>
            <a:r>
              <a:rPr lang="en-US" sz="2000" b="0" i="0" dirty="0">
                <a:solidFill>
                  <a:schemeClr val="tx1"/>
                </a:solidFill>
                <a:effectLst/>
                <a:latin typeface="Söhne"/>
              </a:rPr>
              <a:t>Enhance the keylogger with additional features like encryption for heightened security.</a:t>
            </a:r>
          </a:p>
          <a:p>
            <a:pPr algn="l">
              <a:buFont typeface="Arial" panose="020B0604020202020204" pitchFamily="34" charset="0"/>
              <a:buChar char="•"/>
            </a:pPr>
            <a:r>
              <a:rPr lang="en-US" sz="2000" b="0" i="0" dirty="0">
                <a:solidFill>
                  <a:schemeClr val="tx1"/>
                </a:solidFill>
                <a:effectLst/>
                <a:latin typeface="Söhne"/>
              </a:rPr>
              <a:t>Implement remote data storage capabilities to enable monitoring from different locations.</a:t>
            </a:r>
          </a:p>
          <a:p>
            <a:pPr algn="l">
              <a:buFont typeface="Arial" panose="020B0604020202020204" pitchFamily="34" charset="0"/>
              <a:buChar char="•"/>
            </a:pPr>
            <a:r>
              <a:rPr lang="en-US" sz="2000" b="0" i="0" dirty="0">
                <a:solidFill>
                  <a:schemeClr val="tx1"/>
                </a:solidFill>
                <a:effectLst/>
                <a:latin typeface="Söhne"/>
              </a:rPr>
              <a:t>Explore compatibility with different operating systems for broader usage.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33</TotalTime>
  <Words>662</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Ezhil Oviya Chandrasekaran</cp:lastModifiedBy>
  <cp:revision>28</cp:revision>
  <dcterms:created xsi:type="dcterms:W3CDTF">2021-05-26T16:50:10Z</dcterms:created>
  <dcterms:modified xsi:type="dcterms:W3CDTF">2024-04-04T16:26:14Z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