
<file path=[Content_Types].xml><?xml version="1.0" encoding="utf-8"?>
<Types xmlns="http://schemas.openxmlformats.org/package/2006/content-types">
  <Default Extension="heic" ContentType="image/heic"/>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sldIdLst>
    <p:sldId id="256" r:id="rId2"/>
    <p:sldId id="257" r:id="rId3"/>
    <p:sldId id="258" r:id="rId4"/>
    <p:sldId id="259" r:id="rId5"/>
    <p:sldId id="262" r:id="rId6"/>
    <p:sldId id="263" r:id="rId7"/>
    <p:sldId id="290" r:id="rId8"/>
    <p:sldId id="264" r:id="rId9"/>
    <p:sldId id="265" r:id="rId10"/>
    <p:sldId id="268" r:id="rId11"/>
    <p:sldId id="266" r:id="rId12"/>
    <p:sldId id="267" r:id="rId13"/>
    <p:sldId id="275" r:id="rId14"/>
    <p:sldId id="291" r:id="rId15"/>
    <p:sldId id="269" r:id="rId16"/>
    <p:sldId id="270" r:id="rId17"/>
    <p:sldId id="271" r:id="rId18"/>
    <p:sldId id="272" r:id="rId19"/>
    <p:sldId id="273" r:id="rId20"/>
    <p:sldId id="274" r:id="rId21"/>
    <p:sldId id="276" r:id="rId22"/>
    <p:sldId id="277" r:id="rId23"/>
    <p:sldId id="278" r:id="rId24"/>
    <p:sldId id="279" r:id="rId25"/>
    <p:sldId id="280" r:id="rId26"/>
    <p:sldId id="281" r:id="rId27"/>
    <p:sldId id="282" r:id="rId28"/>
    <p:sldId id="289" r:id="rId29"/>
    <p:sldId id="283" r:id="rId30"/>
    <p:sldId id="284" r:id="rId31"/>
    <p:sldId id="292" r:id="rId32"/>
    <p:sldId id="285" r:id="rId33"/>
    <p:sldId id="286" r:id="rId34"/>
    <p:sldId id="293" r:id="rId35"/>
    <p:sldId id="294" r:id="rId36"/>
    <p:sldId id="295" r:id="rId37"/>
    <p:sldId id="296" r:id="rId38"/>
    <p:sldId id="287"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77" autoAdjust="0"/>
  </p:normalViewPr>
  <p:slideViewPr>
    <p:cSldViewPr snapToGrid="0">
      <p:cViewPr varScale="1">
        <p:scale>
          <a:sx n="81" d="100"/>
          <a:sy n="81" d="100"/>
        </p:scale>
        <p:origin x="754" y="48"/>
      </p:cViewPr>
      <p:guideLst/>
    </p:cSldViewPr>
  </p:slideViewPr>
  <p:outlineViewPr>
    <p:cViewPr>
      <p:scale>
        <a:sx n="33" d="100"/>
        <a:sy n="33" d="100"/>
      </p:scale>
      <p:origin x="0" y="-2100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4/5/2022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8F63A3B-78C7-47BE-AE5E-E10140E04643}"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650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7144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044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2548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0708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1359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1309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5189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44467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4493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764DE79-268F-4C1A-8933-263129D2AF90}" type="datetimeFigureOut">
              <a:rPr lang="en-US" smtClean="0"/>
              <a:t>4/5/2022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372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764DE79-268F-4C1A-8933-263129D2AF90}" type="datetimeFigureOut">
              <a:rPr lang="en-US" smtClean="0"/>
              <a:t>4/5/2022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8F63A3B-78C7-47BE-AE5E-E10140E04643}"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75939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javatpoint.com/integration-test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javatpoint.com/performance-testi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javatpoint.com/usability-test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javatpoint.com/compatibility-testin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javatpoint.com/security-testi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heic"/><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B645-052D-40A2-800E-D8FEBAD18B38}"/>
              </a:ext>
            </a:extLst>
          </p:cNvPr>
          <p:cNvSpPr>
            <a:spLocks noGrp="1"/>
          </p:cNvSpPr>
          <p:nvPr>
            <p:ph type="ctrTitle"/>
          </p:nvPr>
        </p:nvSpPr>
        <p:spPr>
          <a:xfrm>
            <a:off x="1876425" y="1122363"/>
            <a:ext cx="7668628" cy="2387600"/>
          </a:xfrm>
        </p:spPr>
        <p:txBody>
          <a:bodyPr/>
          <a:lstStyle/>
          <a:p>
            <a:r>
              <a:rPr lang="en-IN" dirty="0"/>
              <a:t>	</a:t>
            </a:r>
            <a:r>
              <a:rPr lang="en-IN" sz="4800" dirty="0">
                <a:latin typeface="Arial Black" panose="020B0A04020102020204" pitchFamily="34" charset="0"/>
              </a:rPr>
              <a:t>software		  					TESTING</a:t>
            </a:r>
          </a:p>
        </p:txBody>
      </p:sp>
      <p:sp>
        <p:nvSpPr>
          <p:cNvPr id="3" name="Subtitle 2">
            <a:extLst>
              <a:ext uri="{FF2B5EF4-FFF2-40B4-BE49-F238E27FC236}">
                <a16:creationId xmlns:a16="http://schemas.microsoft.com/office/drawing/2014/main" id="{AD59E0A8-8E30-4760-8765-7941CA39B1CB}"/>
              </a:ext>
            </a:extLst>
          </p:cNvPr>
          <p:cNvSpPr>
            <a:spLocks noGrp="1"/>
          </p:cNvSpPr>
          <p:nvPr>
            <p:ph type="subTitle" idx="1"/>
          </p:nvPr>
        </p:nvSpPr>
        <p:spPr/>
        <p:txBody>
          <a:bodyPr>
            <a:normAutofit fontScale="62500" lnSpcReduction="20000"/>
          </a:bodyPr>
          <a:lstStyle/>
          <a:p>
            <a:endParaRPr lang="en-IN" dirty="0">
              <a:latin typeface="Arial Black" panose="020B0A04020102020204" pitchFamily="34" charset="0"/>
            </a:endParaRPr>
          </a:p>
          <a:p>
            <a:r>
              <a:rPr lang="en-IN" dirty="0">
                <a:latin typeface="Arial Black" panose="020B0A04020102020204" pitchFamily="34" charset="0"/>
              </a:rPr>
              <a:t>					by</a:t>
            </a:r>
          </a:p>
          <a:p>
            <a:r>
              <a:rPr lang="en-IN" dirty="0">
                <a:latin typeface="Arial Black" panose="020B0A04020102020204" pitchFamily="34" charset="0"/>
              </a:rPr>
              <a:t>						</a:t>
            </a:r>
            <a:r>
              <a:rPr lang="en-IN" dirty="0" err="1">
                <a:latin typeface="Arial Black" panose="020B0A04020102020204" pitchFamily="34" charset="0"/>
              </a:rPr>
              <a:t>R.Ezhilvel</a:t>
            </a:r>
            <a:endParaRPr lang="en-IN" dirty="0">
              <a:latin typeface="Arial Black" panose="020B0A04020102020204" pitchFamily="34" charset="0"/>
            </a:endParaRPr>
          </a:p>
        </p:txBody>
      </p:sp>
    </p:spTree>
    <p:extLst>
      <p:ext uri="{BB962C8B-B14F-4D97-AF65-F5344CB8AC3E}">
        <p14:creationId xmlns:p14="http://schemas.microsoft.com/office/powerpoint/2010/main" val="2345687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9C69821-6E05-4E15-9690-631A12D6F816}"/>
              </a:ext>
            </a:extLst>
          </p:cNvPr>
          <p:cNvPicPr>
            <a:picLocks noGrp="1" noChangeAspect="1"/>
          </p:cNvPicPr>
          <p:nvPr>
            <p:ph idx="4294967295"/>
          </p:nvPr>
        </p:nvPicPr>
        <p:blipFill>
          <a:blip r:embed="rId2"/>
          <a:stretch>
            <a:fillRect/>
          </a:stretch>
        </p:blipFill>
        <p:spPr>
          <a:xfrm>
            <a:off x="2197768" y="562225"/>
            <a:ext cx="6609348" cy="5052511"/>
          </a:xfrm>
        </p:spPr>
      </p:pic>
    </p:spTree>
    <p:extLst>
      <p:ext uri="{BB962C8B-B14F-4D97-AF65-F5344CB8AC3E}">
        <p14:creationId xmlns:p14="http://schemas.microsoft.com/office/powerpoint/2010/main" val="3670673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A3E5-6407-462C-8199-2B7C280F7879}"/>
              </a:ext>
            </a:extLst>
          </p:cNvPr>
          <p:cNvSpPr>
            <a:spLocks noGrp="1"/>
          </p:cNvSpPr>
          <p:nvPr>
            <p:ph type="title"/>
          </p:nvPr>
        </p:nvSpPr>
        <p:spPr/>
        <p:txBody>
          <a:bodyPr/>
          <a:lstStyle/>
          <a:p>
            <a:r>
              <a:rPr lang="en-IN" dirty="0"/>
              <a:t>Types of dynamic testing</a:t>
            </a:r>
          </a:p>
        </p:txBody>
      </p:sp>
      <p:sp>
        <p:nvSpPr>
          <p:cNvPr id="3" name="Content Placeholder 2">
            <a:extLst>
              <a:ext uri="{FF2B5EF4-FFF2-40B4-BE49-F238E27FC236}">
                <a16:creationId xmlns:a16="http://schemas.microsoft.com/office/drawing/2014/main" id="{CC16E8B9-7E0E-4DD9-89AD-C11E3BA00C0B}"/>
              </a:ext>
            </a:extLst>
          </p:cNvPr>
          <p:cNvSpPr>
            <a:spLocks noGrp="1"/>
          </p:cNvSpPr>
          <p:nvPr>
            <p:ph idx="1"/>
          </p:nvPr>
        </p:nvSpPr>
        <p:spPr/>
        <p:txBody>
          <a:bodyPr>
            <a:normAutofit/>
          </a:bodyPr>
          <a:lstStyle/>
          <a:p>
            <a:r>
              <a:rPr lang="en-US" sz="2200" dirty="0"/>
              <a:t>Dynamic testing divided into two different testing approach</a:t>
            </a:r>
            <a:r>
              <a:rPr lang="en-US" dirty="0"/>
              <a:t>, </a:t>
            </a:r>
          </a:p>
          <a:p>
            <a:r>
              <a:rPr lang="en-US" dirty="0"/>
              <a:t>White-box testing : </a:t>
            </a:r>
            <a:r>
              <a:rPr lang="en-US" b="0" i="0" dirty="0">
                <a:solidFill>
                  <a:srgbClr val="333333"/>
                </a:solidFill>
                <a:effectLst/>
                <a:latin typeface="inter-regular"/>
              </a:rPr>
              <a:t>When the developers perform the White-box testing and then send the software application to the testing team, the testing team will do the black box testing, validate the application as well as the requirements.</a:t>
            </a:r>
          </a:p>
          <a:p>
            <a:r>
              <a:rPr lang="en-US" dirty="0"/>
              <a:t>Black-box testing : </a:t>
            </a:r>
            <a:r>
              <a:rPr lang="en-US" b="0" i="0" dirty="0">
                <a:solidFill>
                  <a:srgbClr val="333333"/>
                </a:solidFill>
                <a:effectLst/>
                <a:latin typeface="inter-regular"/>
              </a:rPr>
              <a:t>is a testing technique where the test engineer selects a module and gives an input value to observe its functionality and analysis of whether the function is giving the expected output or not. If the function produced the correct output, then the particular function will be marked as pass.</a:t>
            </a:r>
            <a:endParaRPr lang="en-IN" dirty="0"/>
          </a:p>
        </p:txBody>
      </p:sp>
    </p:spTree>
    <p:extLst>
      <p:ext uri="{BB962C8B-B14F-4D97-AF65-F5344CB8AC3E}">
        <p14:creationId xmlns:p14="http://schemas.microsoft.com/office/powerpoint/2010/main" val="3441122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5729D3-5DEC-4E7D-910C-DDF5BF0098E9}"/>
              </a:ext>
            </a:extLst>
          </p:cNvPr>
          <p:cNvSpPr>
            <a:spLocks noGrp="1"/>
          </p:cNvSpPr>
          <p:nvPr>
            <p:ph idx="4294967295"/>
          </p:nvPr>
        </p:nvSpPr>
        <p:spPr>
          <a:xfrm>
            <a:off x="1057835" y="968188"/>
            <a:ext cx="11134165" cy="4497575"/>
          </a:xfrm>
        </p:spPr>
        <p:txBody>
          <a:bodyPr>
            <a:normAutofit/>
          </a:bodyPr>
          <a:lstStyle/>
          <a:p>
            <a:r>
              <a:rPr lang="en-US" sz="2400" dirty="0">
                <a:latin typeface="Arial" panose="020B0604020202020204" pitchFamily="34" charset="0"/>
                <a:cs typeface="Arial" panose="020B0604020202020204" pitchFamily="34" charset="0"/>
              </a:rPr>
              <a:t>Black-box testing is further classified into two types, which are as follows: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Functional testing:</a:t>
            </a:r>
          </a:p>
          <a:p>
            <a:r>
              <a:rPr lang="en-US" sz="2400" dirty="0">
                <a:latin typeface="Arial" panose="020B0604020202020204" pitchFamily="34" charset="0"/>
                <a:cs typeface="Arial" panose="020B0604020202020204" pitchFamily="34" charset="0"/>
              </a:rPr>
              <a:t>Non-function testing</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1715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20E1D-E9C6-417A-BA19-13F40131DDB2}"/>
              </a:ext>
            </a:extLst>
          </p:cNvPr>
          <p:cNvSpPr>
            <a:spLocks noGrp="1"/>
          </p:cNvSpPr>
          <p:nvPr>
            <p:ph type="title"/>
          </p:nvPr>
        </p:nvSpPr>
        <p:spPr/>
        <p:txBody>
          <a:bodyPr/>
          <a:lstStyle/>
          <a:p>
            <a:r>
              <a:rPr lang="en-IN" dirty="0"/>
              <a:t>FUNCTIONAL TESTING</a:t>
            </a:r>
          </a:p>
        </p:txBody>
      </p:sp>
      <p:sp>
        <p:nvSpPr>
          <p:cNvPr id="3" name="Content Placeholder 2">
            <a:extLst>
              <a:ext uri="{FF2B5EF4-FFF2-40B4-BE49-F238E27FC236}">
                <a16:creationId xmlns:a16="http://schemas.microsoft.com/office/drawing/2014/main" id="{BE22440E-DF76-47D6-BD1E-44407C20CA2C}"/>
              </a:ext>
            </a:extLst>
          </p:cNvPr>
          <p:cNvSpPr>
            <a:spLocks noGrp="1"/>
          </p:cNvSpPr>
          <p:nvPr>
            <p:ph idx="1"/>
          </p:nvPr>
        </p:nvSpPr>
        <p:spPr/>
        <p:txBody>
          <a:bodyPr>
            <a:noAutofit/>
          </a:bodyPr>
          <a:lstStyle/>
          <a:p>
            <a:r>
              <a:rPr lang="en-US" dirty="0">
                <a:latin typeface="Arial" panose="020B0604020202020204" pitchFamily="34" charset="0"/>
                <a:cs typeface="Arial" panose="020B0604020202020204" pitchFamily="34" charset="0"/>
              </a:rPr>
              <a:t>One of the most important parts of black-box testing. It mainly focuses on application specification rather than the actual code, and the test engineer will test the program rather than the system.</a:t>
            </a:r>
          </a:p>
          <a:p>
            <a:r>
              <a:rPr lang="en-US" dirty="0">
                <a:latin typeface="Arial" panose="020B0604020202020204" pitchFamily="34" charset="0"/>
                <a:cs typeface="Arial" panose="020B0604020202020204" pitchFamily="34" charset="0"/>
              </a:rPr>
              <a:t>The functional testing is used to validate the software application's functionality, whether the function is working as per the requirement specification.</a:t>
            </a:r>
          </a:p>
          <a:p>
            <a:r>
              <a:rPr lang="en-US" dirty="0">
                <a:latin typeface="Arial" panose="020B0604020202020204" pitchFamily="34" charset="0"/>
                <a:cs typeface="Arial" panose="020B0604020202020204" pitchFamily="34" charset="0"/>
              </a:rPr>
              <a:t>In functional testing, each module has been tested by giving the value, determining the output, and verifying the actual output with the expected value.</a:t>
            </a:r>
          </a:p>
        </p:txBody>
      </p:sp>
    </p:spTree>
    <p:extLst>
      <p:ext uri="{BB962C8B-B14F-4D97-AF65-F5344CB8AC3E}">
        <p14:creationId xmlns:p14="http://schemas.microsoft.com/office/powerpoint/2010/main" val="318302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92876-C607-4896-BD44-E5E28969B85F}"/>
              </a:ext>
            </a:extLst>
          </p:cNvPr>
          <p:cNvSpPr>
            <a:spLocks noGrp="1"/>
          </p:cNvSpPr>
          <p:nvPr>
            <p:ph type="title"/>
          </p:nvPr>
        </p:nvSpPr>
        <p:spPr/>
        <p:txBody>
          <a:bodyPr/>
          <a:lstStyle/>
          <a:p>
            <a:r>
              <a:rPr lang="en-IN" dirty="0"/>
              <a:t>TYPES OF FUNCTIONAL TESTING</a:t>
            </a:r>
          </a:p>
        </p:txBody>
      </p:sp>
      <p:sp>
        <p:nvSpPr>
          <p:cNvPr id="3" name="Content Placeholder 2">
            <a:extLst>
              <a:ext uri="{FF2B5EF4-FFF2-40B4-BE49-F238E27FC236}">
                <a16:creationId xmlns:a16="http://schemas.microsoft.com/office/drawing/2014/main" id="{E79A9418-8A3A-4F0F-96FC-09727B4DACDA}"/>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The functional testing is classified into four different type of testing, which are as follows:</a:t>
            </a:r>
          </a:p>
          <a:p>
            <a:pPr lvl="2"/>
            <a:r>
              <a:rPr lang="en-US" sz="2000" dirty="0">
                <a:latin typeface="Arial" panose="020B0604020202020204" pitchFamily="34" charset="0"/>
                <a:cs typeface="Arial" panose="020B0604020202020204" pitchFamily="34" charset="0"/>
              </a:rPr>
              <a:t>Unit testing</a:t>
            </a:r>
          </a:p>
          <a:p>
            <a:pPr lvl="2"/>
            <a:r>
              <a:rPr lang="en-US" sz="2000" dirty="0">
                <a:latin typeface="Arial" panose="020B0604020202020204" pitchFamily="34" charset="0"/>
                <a:cs typeface="Arial" panose="020B0604020202020204" pitchFamily="34" charset="0"/>
              </a:rPr>
              <a:t>Integration testing</a:t>
            </a:r>
          </a:p>
          <a:p>
            <a:pPr lvl="2"/>
            <a:r>
              <a:rPr lang="en-US" sz="2000" dirty="0">
                <a:latin typeface="Arial" panose="020B0604020202020204" pitchFamily="34" charset="0"/>
                <a:cs typeface="Arial" panose="020B0604020202020204" pitchFamily="34" charset="0"/>
              </a:rPr>
              <a:t>System testing</a:t>
            </a:r>
          </a:p>
          <a:p>
            <a:pPr lvl="2"/>
            <a:r>
              <a:rPr lang="en-US" sz="2000" dirty="0">
                <a:latin typeface="Arial" panose="020B0604020202020204" pitchFamily="34" charset="0"/>
                <a:cs typeface="Arial" panose="020B0604020202020204" pitchFamily="34" charset="0"/>
              </a:rPr>
              <a:t>User acceptance testing</a:t>
            </a:r>
            <a:endParaRPr lang="en-IN" sz="2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040366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BD1C5-3875-4E3F-A09B-F32A8CCBB56A}"/>
              </a:ext>
            </a:extLst>
          </p:cNvPr>
          <p:cNvSpPr>
            <a:spLocks noGrp="1"/>
          </p:cNvSpPr>
          <p:nvPr>
            <p:ph type="title"/>
          </p:nvPr>
        </p:nvSpPr>
        <p:spPr/>
        <p:txBody>
          <a:bodyPr/>
          <a:lstStyle/>
          <a:p>
            <a:r>
              <a:rPr lang="en-IN" dirty="0"/>
              <a:t>Unit testing</a:t>
            </a:r>
          </a:p>
        </p:txBody>
      </p:sp>
      <p:sp>
        <p:nvSpPr>
          <p:cNvPr id="3" name="Content Placeholder 2">
            <a:extLst>
              <a:ext uri="{FF2B5EF4-FFF2-40B4-BE49-F238E27FC236}">
                <a16:creationId xmlns:a16="http://schemas.microsoft.com/office/drawing/2014/main" id="{FFF19C27-87CB-44E9-AA75-BF9FE3844904}"/>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The unit testing is the first level of functional testing to perform any testing on the software application.</a:t>
            </a:r>
          </a:p>
          <a:p>
            <a:pPr algn="just">
              <a:buFont typeface="Arial" panose="020B0604020202020204" pitchFamily="34" charset="0"/>
              <a:buChar char="•"/>
            </a:pPr>
            <a:r>
              <a:rPr lang="en-US" b="0" i="0" dirty="0">
                <a:solidFill>
                  <a:srgbClr val="000000"/>
                </a:solidFill>
                <a:effectLst/>
                <a:latin typeface="inter-regular"/>
              </a:rPr>
              <a:t>We will start checking every component of the module or application independently one by one. And this process is known as </a:t>
            </a:r>
            <a:r>
              <a:rPr lang="en-US" b="1" i="0" dirty="0">
                <a:solidFill>
                  <a:srgbClr val="000000"/>
                </a:solidFill>
                <a:effectLst/>
                <a:latin typeface="inter-bold"/>
              </a:rPr>
              <a:t>components testing</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The primary objective to perform unit testing is to test the correctness of remote code and validate the unit components with their performance.</a:t>
            </a:r>
          </a:p>
          <a:p>
            <a:endParaRPr lang="en-IN" dirty="0"/>
          </a:p>
        </p:txBody>
      </p:sp>
    </p:spTree>
    <p:extLst>
      <p:ext uri="{BB962C8B-B14F-4D97-AF65-F5344CB8AC3E}">
        <p14:creationId xmlns:p14="http://schemas.microsoft.com/office/powerpoint/2010/main" val="2365168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2081-8239-4327-99CC-0550CB35977D}"/>
              </a:ext>
            </a:extLst>
          </p:cNvPr>
          <p:cNvSpPr>
            <a:spLocks noGrp="1"/>
          </p:cNvSpPr>
          <p:nvPr>
            <p:ph type="title"/>
          </p:nvPr>
        </p:nvSpPr>
        <p:spPr/>
        <p:txBody>
          <a:bodyPr/>
          <a:lstStyle/>
          <a:p>
            <a:r>
              <a:rPr lang="en-IN" i="0" dirty="0">
                <a:effectLst/>
                <a:latin typeface="inter-bold"/>
                <a:hlinkClick r:id="rId2">
                  <a:extLst>
                    <a:ext uri="{A12FA001-AC4F-418D-AE19-62706E023703}">
                      <ahyp:hlinkClr xmlns:ahyp="http://schemas.microsoft.com/office/drawing/2018/hyperlinkcolor" val="tx"/>
                    </a:ext>
                  </a:extLst>
                </a:hlinkClick>
              </a:rPr>
              <a:t>Integration testing</a:t>
            </a:r>
            <a:endParaRPr lang="en-IN" dirty="0"/>
          </a:p>
        </p:txBody>
      </p:sp>
      <p:sp>
        <p:nvSpPr>
          <p:cNvPr id="3" name="Content Placeholder 2">
            <a:extLst>
              <a:ext uri="{FF2B5EF4-FFF2-40B4-BE49-F238E27FC236}">
                <a16:creationId xmlns:a16="http://schemas.microsoft.com/office/drawing/2014/main" id="{7B18D2E5-C8A1-456F-8DBD-D2F9B9F82D67}"/>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When we have successfully done the unit testing on the specific software, we will go for the integration testing. The integration testing will help us to combined individual units and tested as a group. And it is </a:t>
            </a:r>
            <a:r>
              <a:rPr lang="en-US" b="1" i="0" dirty="0">
                <a:solidFill>
                  <a:srgbClr val="000000"/>
                </a:solidFill>
                <a:effectLst/>
                <a:latin typeface="inter-bold"/>
              </a:rPr>
              <a:t>the second level </a:t>
            </a:r>
            <a:r>
              <a:rPr lang="en-US" b="0" i="0" dirty="0">
                <a:solidFill>
                  <a:srgbClr val="000000"/>
                </a:solidFill>
                <a:effectLst/>
                <a:latin typeface="inter-regular"/>
              </a:rPr>
              <a:t>of functional testing.</a:t>
            </a:r>
          </a:p>
          <a:p>
            <a:pPr algn="just">
              <a:buFont typeface="Arial" panose="020B0604020202020204" pitchFamily="34" charset="0"/>
              <a:buChar char="•"/>
            </a:pPr>
            <a:r>
              <a:rPr lang="en-US" b="0" i="0" dirty="0">
                <a:solidFill>
                  <a:srgbClr val="000000"/>
                </a:solidFill>
                <a:effectLst/>
                <a:latin typeface="inter-regular"/>
              </a:rPr>
              <a:t>When all the components or modules are working independently, we will check the data flow between the dependent modules, which is known as integration testing.</a:t>
            </a:r>
          </a:p>
          <a:p>
            <a:pPr algn="just">
              <a:buFont typeface="Arial" panose="020B0604020202020204" pitchFamily="34" charset="0"/>
              <a:buChar char="•"/>
            </a:pPr>
            <a:r>
              <a:rPr lang="en-US" b="0" i="0" dirty="0">
                <a:solidFill>
                  <a:srgbClr val="000000"/>
                </a:solidFill>
                <a:effectLst/>
                <a:latin typeface="inter-regular"/>
              </a:rPr>
              <a:t>The developers and the test engineer perform the integration testing. And the main purpose of the integration is to identify the faults in the interaction between the integrated units.</a:t>
            </a:r>
          </a:p>
          <a:p>
            <a:endParaRPr lang="en-IN" dirty="0"/>
          </a:p>
        </p:txBody>
      </p:sp>
    </p:spTree>
    <p:extLst>
      <p:ext uri="{BB962C8B-B14F-4D97-AF65-F5344CB8AC3E}">
        <p14:creationId xmlns:p14="http://schemas.microsoft.com/office/powerpoint/2010/main" val="2315861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26D2-001A-4260-A1CC-6FC6592D2BCE}"/>
              </a:ext>
            </a:extLst>
          </p:cNvPr>
          <p:cNvSpPr>
            <a:spLocks noGrp="1"/>
          </p:cNvSpPr>
          <p:nvPr>
            <p:ph type="title"/>
          </p:nvPr>
        </p:nvSpPr>
        <p:spPr/>
        <p:txBody>
          <a:bodyPr/>
          <a:lstStyle/>
          <a:p>
            <a:r>
              <a:rPr lang="en-IN" dirty="0"/>
              <a:t>System testing</a:t>
            </a:r>
          </a:p>
        </p:txBody>
      </p:sp>
      <p:sp>
        <p:nvSpPr>
          <p:cNvPr id="3" name="Content Placeholder 2">
            <a:extLst>
              <a:ext uri="{FF2B5EF4-FFF2-40B4-BE49-F238E27FC236}">
                <a16:creationId xmlns:a16="http://schemas.microsoft.com/office/drawing/2014/main" id="{6172D018-3D66-428F-8981-C1A1D03B2C21}"/>
              </a:ext>
            </a:extLst>
          </p:cNvPr>
          <p:cNvSpPr>
            <a:spLocks noGrp="1"/>
          </p:cNvSpPr>
          <p:nvPr>
            <p:ph idx="1"/>
          </p:nvPr>
        </p:nvSpPr>
        <p:spPr/>
        <p:txBody>
          <a:bodyPr/>
          <a:lstStyle/>
          <a:p>
            <a:r>
              <a:rPr lang="en-US" dirty="0"/>
              <a:t>System testing is used to check the end-to-end flow of an application or the software as a user.</a:t>
            </a:r>
          </a:p>
          <a:p>
            <a:r>
              <a:rPr lang="en-US" dirty="0"/>
              <a:t>System testing is also known as end-to-end testing as the testing environment is similar to the production environment.</a:t>
            </a:r>
          </a:p>
          <a:p>
            <a:r>
              <a:rPr lang="en-US" dirty="0"/>
              <a:t>In the third level (system testing) of functional testing, we go through all the necessary modules of an application and check if the end features or the end business works fine, and test the product as a whole system.</a:t>
            </a:r>
            <a:endParaRPr lang="en-IN" dirty="0"/>
          </a:p>
        </p:txBody>
      </p:sp>
    </p:spTree>
    <p:extLst>
      <p:ext uri="{BB962C8B-B14F-4D97-AF65-F5344CB8AC3E}">
        <p14:creationId xmlns:p14="http://schemas.microsoft.com/office/powerpoint/2010/main" val="2176605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A192-116F-4FF3-A4C4-14DBB39D1179}"/>
              </a:ext>
            </a:extLst>
          </p:cNvPr>
          <p:cNvSpPr>
            <a:spLocks noGrp="1"/>
          </p:cNvSpPr>
          <p:nvPr>
            <p:ph type="title"/>
          </p:nvPr>
        </p:nvSpPr>
        <p:spPr/>
        <p:txBody>
          <a:bodyPr/>
          <a:lstStyle/>
          <a:p>
            <a:r>
              <a:rPr lang="en-IN" dirty="0"/>
              <a:t>User acceptance testing</a:t>
            </a:r>
          </a:p>
        </p:txBody>
      </p:sp>
      <p:sp>
        <p:nvSpPr>
          <p:cNvPr id="3" name="Content Placeholder 2">
            <a:extLst>
              <a:ext uri="{FF2B5EF4-FFF2-40B4-BE49-F238E27FC236}">
                <a16:creationId xmlns:a16="http://schemas.microsoft.com/office/drawing/2014/main" id="{4EDFACA9-C69C-4C77-BE3C-207618E09D13}"/>
              </a:ext>
            </a:extLst>
          </p:cNvPr>
          <p:cNvSpPr>
            <a:spLocks noGrp="1"/>
          </p:cNvSpPr>
          <p:nvPr>
            <p:ph idx="1"/>
          </p:nvPr>
        </p:nvSpPr>
        <p:spPr/>
        <p:txBody>
          <a:bodyPr/>
          <a:lstStyle/>
          <a:p>
            <a:r>
              <a:rPr lang="en-US" dirty="0"/>
              <a:t>The user acceptance testing is performed to certify the system according to requirements. The customer or client does it before accepting the final product.</a:t>
            </a:r>
          </a:p>
          <a:p>
            <a:r>
              <a:rPr lang="en-US" dirty="0"/>
              <a:t>In other words, we can say that the UAT is done by the customer (domain expert) for their satisfaction and check whether the application is working according to given business scenarios and real-time scenarios.</a:t>
            </a:r>
          </a:p>
          <a:p>
            <a:r>
              <a:rPr lang="en-US" dirty="0"/>
              <a:t>It is the last level of functional testing, which is execute before releasing the software to the market or production environment where two or more end-users will involve.</a:t>
            </a:r>
            <a:endParaRPr lang="en-IN" dirty="0"/>
          </a:p>
        </p:txBody>
      </p:sp>
    </p:spTree>
    <p:extLst>
      <p:ext uri="{BB962C8B-B14F-4D97-AF65-F5344CB8AC3E}">
        <p14:creationId xmlns:p14="http://schemas.microsoft.com/office/powerpoint/2010/main" val="2921624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94A50-6AF5-40DF-9BE2-611F5E4A0F79}"/>
              </a:ext>
            </a:extLst>
          </p:cNvPr>
          <p:cNvSpPr>
            <a:spLocks noGrp="1"/>
          </p:cNvSpPr>
          <p:nvPr>
            <p:ph type="title"/>
          </p:nvPr>
        </p:nvSpPr>
        <p:spPr>
          <a:xfrm>
            <a:off x="1451579" y="670049"/>
            <a:ext cx="9603275" cy="1049235"/>
          </a:xfrm>
        </p:spPr>
        <p:txBody>
          <a:bodyPr/>
          <a:lstStyle/>
          <a:p>
            <a:r>
              <a:rPr lang="en-IN" sz="2800" b="0" i="0" dirty="0">
                <a:effectLst/>
                <a:latin typeface="Arial" panose="020B0604020202020204" pitchFamily="34" charset="0"/>
                <a:cs typeface="Arial" panose="020B0604020202020204" pitchFamily="34" charset="0"/>
              </a:rPr>
              <a:t>Non- Functional testing</a:t>
            </a:r>
            <a:br>
              <a:rPr lang="en-IN"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9F9BDF19-5D08-4DC2-972A-45AC6AD36BCF}"/>
              </a:ext>
            </a:extLst>
          </p:cNvPr>
          <p:cNvSpPr>
            <a:spLocks noGrp="1"/>
          </p:cNvSpPr>
          <p:nvPr>
            <p:ph idx="1"/>
          </p:nvPr>
        </p:nvSpPr>
        <p:spPr/>
        <p:txBody>
          <a:bodyPr>
            <a:normAutofit fontScale="85000" lnSpcReduction="10000"/>
          </a:bodyPr>
          <a:lstStyle/>
          <a:p>
            <a:r>
              <a:rPr lang="en-US" b="1" i="0" dirty="0">
                <a:solidFill>
                  <a:srgbClr val="333333"/>
                </a:solidFill>
                <a:effectLst/>
                <a:latin typeface="inter-bold"/>
              </a:rPr>
              <a:t>Non-functional testing</a:t>
            </a:r>
            <a:r>
              <a:rPr lang="en-US" b="0" i="0" dirty="0">
                <a:solidFill>
                  <a:srgbClr val="333333"/>
                </a:solidFill>
                <a:effectLst/>
                <a:latin typeface="inter-regular"/>
              </a:rPr>
              <a:t> plays a vital role in customer satisfaction while testing the software or the application.</a:t>
            </a:r>
          </a:p>
          <a:p>
            <a:r>
              <a:rPr lang="en-US" b="0" i="0" dirty="0">
                <a:solidFill>
                  <a:srgbClr val="333333"/>
                </a:solidFill>
                <a:effectLst/>
                <a:latin typeface="inter-regular"/>
              </a:rPr>
              <a:t>It reduces the risk of production and related costs of the software, and it provides a thorough knowledge of product behavior and used technologies.</a:t>
            </a:r>
          </a:p>
          <a:p>
            <a:pPr algn="just">
              <a:buFont typeface="Arial" panose="020B0604020202020204" pitchFamily="34" charset="0"/>
              <a:buChar char="•"/>
            </a:pPr>
            <a:r>
              <a:rPr lang="en-US" b="1" i="0" dirty="0">
                <a:solidFill>
                  <a:srgbClr val="000000"/>
                </a:solidFill>
                <a:effectLst/>
                <a:latin typeface="inter-bold"/>
              </a:rPr>
              <a:t>Performance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Usability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Compatibility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Recovery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Security testing</a:t>
            </a: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3350259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99F3-C105-4871-B204-1E07B259B62C}"/>
              </a:ext>
            </a:extLst>
          </p:cNvPr>
          <p:cNvSpPr>
            <a:spLocks noGrp="1"/>
          </p:cNvSpPr>
          <p:nvPr>
            <p:ph type="title"/>
          </p:nvPr>
        </p:nvSpPr>
        <p:spPr>
          <a:xfrm>
            <a:off x="1451579" y="867037"/>
            <a:ext cx="9603275" cy="1049235"/>
          </a:xfrm>
        </p:spPr>
        <p:txBody>
          <a:bodyPr/>
          <a:lstStyle/>
          <a:p>
            <a:r>
              <a:rPr lang="en-IN" dirty="0"/>
              <a:t>What is  software testing?</a:t>
            </a:r>
          </a:p>
        </p:txBody>
      </p:sp>
      <p:sp>
        <p:nvSpPr>
          <p:cNvPr id="3" name="Content Placeholder 2">
            <a:extLst>
              <a:ext uri="{FF2B5EF4-FFF2-40B4-BE49-F238E27FC236}">
                <a16:creationId xmlns:a16="http://schemas.microsoft.com/office/drawing/2014/main" id="{2B1AD2B2-6957-459D-BFFA-AA1BA0CD533B}"/>
              </a:ext>
            </a:extLst>
          </p:cNvPr>
          <p:cNvSpPr>
            <a:spLocks noGrp="1"/>
          </p:cNvSpPr>
          <p:nvPr>
            <p:ph idx="1"/>
          </p:nvPr>
        </p:nvSpPr>
        <p:spPr/>
        <p:txBody>
          <a:bodyPr>
            <a:normAutofit/>
          </a:bodyPr>
          <a:lstStyle/>
          <a:p>
            <a:r>
              <a:rPr lang="en-US" sz="2800" b="0" i="0" dirty="0">
                <a:solidFill>
                  <a:srgbClr val="161616"/>
                </a:solidFill>
                <a:effectLst/>
                <a:latin typeface="Arial" panose="020B0604020202020204" pitchFamily="34" charset="0"/>
                <a:cs typeface="Arial" panose="020B0604020202020204" pitchFamily="34" charset="0"/>
              </a:rPr>
              <a:t>Software testing is the process of evaluating and verifying that a software product or application .</a:t>
            </a:r>
            <a:endParaRPr lang="en-US" sz="2800" dirty="0">
              <a:solidFill>
                <a:srgbClr val="161616"/>
              </a:solidFill>
              <a:latin typeface="Arial" panose="020B0604020202020204" pitchFamily="34" charset="0"/>
              <a:cs typeface="Arial" panose="020B0604020202020204" pitchFamily="34" charset="0"/>
            </a:endParaRPr>
          </a:p>
          <a:p>
            <a:pPr marL="0" indent="0">
              <a:buNone/>
            </a:pPr>
            <a:endParaRPr lang="en-US" sz="2800" b="0" i="0" dirty="0">
              <a:solidFill>
                <a:srgbClr val="161616"/>
              </a:solidFill>
              <a:effectLst/>
              <a:latin typeface="Arial" panose="020B0604020202020204" pitchFamily="34" charset="0"/>
              <a:cs typeface="Arial" panose="020B0604020202020204" pitchFamily="34" charset="0"/>
            </a:endParaRPr>
          </a:p>
          <a:p>
            <a:r>
              <a:rPr lang="en-US" sz="2800" b="0" i="0" dirty="0">
                <a:solidFill>
                  <a:srgbClr val="161616"/>
                </a:solidFill>
                <a:effectLst/>
                <a:latin typeface="Arial" panose="020B0604020202020204" pitchFamily="34" charset="0"/>
                <a:cs typeface="Arial" panose="020B0604020202020204" pitchFamily="34" charset="0"/>
              </a:rPr>
              <a:t>The benefits of testing is preventing bugs, reducing development costs and improving performance.</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3979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543C5-612B-4BFE-BE78-03DE446E51FA}"/>
              </a:ext>
            </a:extLst>
          </p:cNvPr>
          <p:cNvSpPr>
            <a:spLocks noGrp="1"/>
          </p:cNvSpPr>
          <p:nvPr>
            <p:ph type="title"/>
          </p:nvPr>
        </p:nvSpPr>
        <p:spPr/>
        <p:txBody>
          <a:bodyPr/>
          <a:lstStyle/>
          <a:p>
            <a:r>
              <a:rPr lang="en-US" b="1" i="0" u="none" strike="noStrike" dirty="0">
                <a:effectLst/>
                <a:latin typeface="inter-bold"/>
                <a:hlinkClick r:id="rId2">
                  <a:extLst>
                    <a:ext uri="{A12FA001-AC4F-418D-AE19-62706E023703}">
                      <ahyp:hlinkClr xmlns:ahyp="http://schemas.microsoft.com/office/drawing/2018/hyperlinkcolor" val="tx"/>
                    </a:ext>
                  </a:extLst>
                </a:hlinkClick>
              </a:rPr>
              <a:t>Performance Testing</a:t>
            </a:r>
            <a:br>
              <a:rPr lang="en-US" b="1" i="0" u="none" strike="noStrike" dirty="0">
                <a:solidFill>
                  <a:srgbClr val="008000"/>
                </a:solidFill>
                <a:effectLst/>
                <a:latin typeface="inter-bold"/>
              </a:rPr>
            </a:br>
            <a:endParaRPr lang="en-IN" dirty="0"/>
          </a:p>
        </p:txBody>
      </p:sp>
      <p:sp>
        <p:nvSpPr>
          <p:cNvPr id="3" name="Content Placeholder 2">
            <a:extLst>
              <a:ext uri="{FF2B5EF4-FFF2-40B4-BE49-F238E27FC236}">
                <a16:creationId xmlns:a16="http://schemas.microsoft.com/office/drawing/2014/main" id="{12AB4BA4-0A27-4E35-A902-371E3EF6160D}"/>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000000"/>
                </a:solidFill>
                <a:effectLst/>
                <a:latin typeface="inter-regular"/>
              </a:rPr>
              <a:t>The performance testing is the most importantly used type of </a:t>
            </a:r>
            <a:r>
              <a:rPr lang="en-US" b="1" i="0" dirty="0">
                <a:solidFill>
                  <a:srgbClr val="000000"/>
                </a:solidFill>
                <a:effectLst/>
                <a:latin typeface="inter-bold"/>
              </a:rPr>
              <a:t>non-functional</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Once the software is stable and moved to the production, and it may be accessed by multiple users concurrently, we will do </a:t>
            </a:r>
            <a:r>
              <a:rPr lang="en-US" b="1" i="0" dirty="0">
                <a:solidFill>
                  <a:srgbClr val="000000"/>
                </a:solidFill>
                <a:effectLst/>
                <a:latin typeface="inter-bold"/>
              </a:rPr>
              <a:t>performance testing</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Arial" panose="020B0604020202020204" pitchFamily="34" charset="0"/>
                <a:cs typeface="Arial" panose="020B0604020202020204" pitchFamily="34" charset="0"/>
              </a:rPr>
              <a:t>The </a:t>
            </a:r>
            <a:r>
              <a:rPr lang="en-US" b="1" i="0" dirty="0">
                <a:solidFill>
                  <a:srgbClr val="000000"/>
                </a:solidFill>
                <a:effectLst/>
                <a:latin typeface="Arial" panose="020B0604020202020204" pitchFamily="34" charset="0"/>
                <a:cs typeface="Arial" panose="020B0604020202020204" pitchFamily="34" charset="0"/>
              </a:rPr>
              <a:t>performance testing</a:t>
            </a:r>
            <a:r>
              <a:rPr lang="en-US" b="0" i="0" dirty="0">
                <a:solidFill>
                  <a:srgbClr val="000000"/>
                </a:solidFill>
                <a:effectLst/>
                <a:latin typeface="Arial" panose="020B0604020202020204" pitchFamily="34" charset="0"/>
                <a:cs typeface="Arial" panose="020B0604020202020204" pitchFamily="34" charset="0"/>
              </a:rPr>
              <a:t> is testing where we check the</a:t>
            </a:r>
            <a:r>
              <a:rPr lang="en-US" b="0" i="1" dirty="0">
                <a:solidFill>
                  <a:srgbClr val="000000"/>
                </a:solidFill>
                <a:effectLst/>
                <a:latin typeface="Arial" panose="020B0604020202020204" pitchFamily="34" charset="0"/>
                <a:cs typeface="Arial" panose="020B0604020202020204" pitchFamily="34" charset="0"/>
              </a:rPr>
              <a:t> behavior of an application by applying some load.</a:t>
            </a:r>
            <a:endParaRPr lang="en-US" b="0" i="0" dirty="0">
              <a:solidFill>
                <a:srgbClr val="000000"/>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774024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36EFF-5424-4AF7-A8E0-7720A97123EA}"/>
              </a:ext>
            </a:extLst>
          </p:cNvPr>
          <p:cNvSpPr>
            <a:spLocks noGrp="1"/>
          </p:cNvSpPr>
          <p:nvPr>
            <p:ph type="title"/>
          </p:nvPr>
        </p:nvSpPr>
        <p:spPr/>
        <p:txBody>
          <a:bodyPr/>
          <a:lstStyle/>
          <a:p>
            <a:r>
              <a:rPr lang="en-IN" b="1" i="0" u="sng" dirty="0">
                <a:effectLst/>
                <a:latin typeface="inter-bold"/>
                <a:hlinkClick r:id="rId2">
                  <a:extLst>
                    <a:ext uri="{A12FA001-AC4F-418D-AE19-62706E023703}">
                      <ahyp:hlinkClr xmlns:ahyp="http://schemas.microsoft.com/office/drawing/2018/hyperlinkcolor" val="tx"/>
                    </a:ext>
                  </a:extLst>
                </a:hlinkClick>
              </a:rPr>
              <a:t>Usability Testing</a:t>
            </a:r>
            <a:endParaRPr lang="en-IN" dirty="0"/>
          </a:p>
        </p:txBody>
      </p:sp>
      <p:sp>
        <p:nvSpPr>
          <p:cNvPr id="3" name="Content Placeholder 2">
            <a:extLst>
              <a:ext uri="{FF2B5EF4-FFF2-40B4-BE49-F238E27FC236}">
                <a16:creationId xmlns:a16="http://schemas.microsoft.com/office/drawing/2014/main" id="{70F46B03-07E1-4C3E-8FE2-22EE8A9B54F5}"/>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In usability testing, we will check the user-friendliness, efficiency, and accuracy of the software application.</a:t>
            </a:r>
          </a:p>
          <a:p>
            <a:pPr algn="just">
              <a:buFont typeface="Arial" panose="020B0604020202020204" pitchFamily="34" charset="0"/>
              <a:buChar char="•"/>
            </a:pPr>
            <a:r>
              <a:rPr lang="en-US" b="0" i="0" dirty="0">
                <a:solidFill>
                  <a:srgbClr val="000000"/>
                </a:solidFill>
                <a:effectLst/>
                <a:latin typeface="inter-regular"/>
              </a:rPr>
              <a:t>If we are using usability testing, it ensures that the developed software is easy to test while using the system without facing any problem and makes end-user life easier.</a:t>
            </a:r>
          </a:p>
          <a:p>
            <a:endParaRPr lang="en-IN" dirty="0"/>
          </a:p>
        </p:txBody>
      </p:sp>
    </p:spTree>
    <p:extLst>
      <p:ext uri="{BB962C8B-B14F-4D97-AF65-F5344CB8AC3E}">
        <p14:creationId xmlns:p14="http://schemas.microsoft.com/office/powerpoint/2010/main" val="3550401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7ECC7-CB17-405F-AE19-6C8C13542B85}"/>
              </a:ext>
            </a:extLst>
          </p:cNvPr>
          <p:cNvSpPr>
            <a:spLocks noGrp="1"/>
          </p:cNvSpPr>
          <p:nvPr>
            <p:ph type="title"/>
          </p:nvPr>
        </p:nvSpPr>
        <p:spPr/>
        <p:txBody>
          <a:bodyPr/>
          <a:lstStyle/>
          <a:p>
            <a:r>
              <a:rPr lang="en-IN" b="1" i="0" u="sng" dirty="0">
                <a:effectLst/>
                <a:latin typeface="inter-bold"/>
                <a:hlinkClick r:id="rId2">
                  <a:extLst>
                    <a:ext uri="{A12FA001-AC4F-418D-AE19-62706E023703}">
                      <ahyp:hlinkClr xmlns:ahyp="http://schemas.microsoft.com/office/drawing/2018/hyperlinkcolor" val="tx"/>
                    </a:ext>
                  </a:extLst>
                </a:hlinkClick>
              </a:rPr>
              <a:t>Compatibility testing</a:t>
            </a:r>
            <a:endParaRPr lang="en-IN" dirty="0"/>
          </a:p>
        </p:txBody>
      </p:sp>
      <p:sp>
        <p:nvSpPr>
          <p:cNvPr id="3" name="Content Placeholder 2">
            <a:extLst>
              <a:ext uri="{FF2B5EF4-FFF2-40B4-BE49-F238E27FC236}">
                <a16:creationId xmlns:a16="http://schemas.microsoft.com/office/drawing/2014/main" id="{6D373BF7-12A1-451A-9F91-1ECF7D4A0EAA}"/>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The next type of </a:t>
            </a:r>
            <a:r>
              <a:rPr lang="en-US" b="1" i="0" dirty="0">
                <a:solidFill>
                  <a:srgbClr val="000000"/>
                </a:solidFill>
                <a:effectLst/>
                <a:latin typeface="inter-bold"/>
              </a:rPr>
              <a:t>non-functional testing</a:t>
            </a:r>
            <a:r>
              <a:rPr lang="en-US" b="0" i="0" dirty="0">
                <a:solidFill>
                  <a:srgbClr val="000000"/>
                </a:solidFill>
                <a:effectLst/>
                <a:latin typeface="inter-regular"/>
              </a:rPr>
              <a:t> is </a:t>
            </a:r>
            <a:r>
              <a:rPr lang="en-US" b="1" i="0" dirty="0">
                <a:solidFill>
                  <a:srgbClr val="000000"/>
                </a:solidFill>
                <a:effectLst/>
                <a:latin typeface="inter-bold"/>
              </a:rPr>
              <a:t>compatibility testing</a:t>
            </a:r>
            <a:r>
              <a:rPr lang="en-US" b="0" i="0" dirty="0">
                <a:solidFill>
                  <a:srgbClr val="000000"/>
                </a:solidFill>
                <a:effectLst/>
                <a:latin typeface="inter-regular"/>
              </a:rPr>
              <a:t>, which is used to check the functionality of an application on different </a:t>
            </a:r>
            <a:r>
              <a:rPr lang="en-US" b="1" i="0" dirty="0">
                <a:solidFill>
                  <a:srgbClr val="000000"/>
                </a:solidFill>
                <a:effectLst/>
                <a:latin typeface="inter-bold"/>
              </a:rPr>
              <a:t>software, hardware platforms, network, and browsers.</a:t>
            </a:r>
            <a:endParaRPr lang="en-US" b="0" i="0" dirty="0">
              <a:solidFill>
                <a:srgbClr val="000000"/>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The compatibility testing is not performed for all the applications; we will use the compatibility testing only for those applications where we don't have control over the platform used by users.</a:t>
            </a:r>
          </a:p>
          <a:p>
            <a:endParaRPr lang="en-IN" dirty="0"/>
          </a:p>
        </p:txBody>
      </p:sp>
    </p:spTree>
    <p:extLst>
      <p:ext uri="{BB962C8B-B14F-4D97-AF65-F5344CB8AC3E}">
        <p14:creationId xmlns:p14="http://schemas.microsoft.com/office/powerpoint/2010/main" val="28976755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4336E-C79F-4DCA-94E2-91C4AD05007F}"/>
              </a:ext>
            </a:extLst>
          </p:cNvPr>
          <p:cNvSpPr>
            <a:spLocks noGrp="1"/>
          </p:cNvSpPr>
          <p:nvPr>
            <p:ph type="title"/>
          </p:nvPr>
        </p:nvSpPr>
        <p:spPr/>
        <p:txBody>
          <a:bodyPr/>
          <a:lstStyle/>
          <a:p>
            <a:r>
              <a:rPr lang="en-IN" b="1" i="0" dirty="0">
                <a:solidFill>
                  <a:srgbClr val="333333"/>
                </a:solidFill>
                <a:effectLst/>
                <a:latin typeface="inter-bold"/>
              </a:rPr>
              <a:t>Recovery testing</a:t>
            </a:r>
            <a:endParaRPr lang="en-IN" dirty="0"/>
          </a:p>
        </p:txBody>
      </p:sp>
      <p:sp>
        <p:nvSpPr>
          <p:cNvPr id="3" name="Content Placeholder 2">
            <a:extLst>
              <a:ext uri="{FF2B5EF4-FFF2-40B4-BE49-F238E27FC236}">
                <a16:creationId xmlns:a16="http://schemas.microsoft.com/office/drawing/2014/main" id="{E085CBD6-C559-4EB7-9AE8-7AF208A018D3}"/>
              </a:ext>
            </a:extLst>
          </p:cNvPr>
          <p:cNvSpPr>
            <a:spLocks noGrp="1"/>
          </p:cNvSpPr>
          <p:nvPr>
            <p:ph idx="1"/>
          </p:nvPr>
        </p:nvSpPr>
        <p:spPr/>
        <p:txBody>
          <a:bodyPr/>
          <a:lstStyle/>
          <a:p>
            <a:pPr algn="just">
              <a:buFont typeface="Arial" panose="020B0604020202020204" pitchFamily="34" charset="0"/>
              <a:buChar char="•"/>
            </a:pPr>
            <a:r>
              <a:rPr lang="en-US" dirty="0">
                <a:solidFill>
                  <a:srgbClr val="000000"/>
                </a:solidFill>
                <a:latin typeface="inter-regular"/>
              </a:rPr>
              <a:t>I</a:t>
            </a:r>
            <a:r>
              <a:rPr lang="en-US" b="0" i="0" dirty="0">
                <a:solidFill>
                  <a:srgbClr val="000000"/>
                </a:solidFill>
                <a:effectLst/>
                <a:latin typeface="inter-regular"/>
              </a:rPr>
              <a:t>n </a:t>
            </a:r>
            <a:r>
              <a:rPr lang="en-US" b="1" i="0" dirty="0">
                <a:solidFill>
                  <a:srgbClr val="000000"/>
                </a:solidFill>
                <a:effectLst/>
                <a:latin typeface="inter-bold"/>
              </a:rPr>
              <a:t>recovery testing</a:t>
            </a:r>
            <a:r>
              <a:rPr lang="en-US" b="0" i="0" dirty="0">
                <a:solidFill>
                  <a:srgbClr val="000000"/>
                </a:solidFill>
                <a:effectLst/>
                <a:latin typeface="inter-regular"/>
              </a:rPr>
              <a:t>, we can verify how well a system can recover from hardware failures and crashes.</a:t>
            </a:r>
          </a:p>
          <a:p>
            <a:pPr algn="just">
              <a:buFont typeface="Arial" panose="020B0604020202020204" pitchFamily="34" charset="0"/>
              <a:buChar char="•"/>
            </a:pPr>
            <a:r>
              <a:rPr lang="en-US" b="0" i="0" dirty="0">
                <a:solidFill>
                  <a:srgbClr val="000000"/>
                </a:solidFill>
                <a:effectLst/>
                <a:latin typeface="inter-regular"/>
              </a:rPr>
              <a:t>It reproduced the failure modes or essential producing failures in a controlled environment.</a:t>
            </a:r>
          </a:p>
          <a:p>
            <a:pPr algn="just">
              <a:buFont typeface="Arial" panose="020B0604020202020204" pitchFamily="34" charset="0"/>
              <a:buChar char="•"/>
            </a:pPr>
            <a:r>
              <a:rPr lang="en-US" b="0" i="0" dirty="0">
                <a:solidFill>
                  <a:srgbClr val="000000"/>
                </a:solidFill>
                <a:effectLst/>
                <a:latin typeface="inter-regular"/>
              </a:rPr>
              <a:t>The recovery testing is performed to confirm that a system is fault-tolerant and can improve well from failure</a:t>
            </a:r>
          </a:p>
          <a:p>
            <a:endParaRPr lang="en-IN" dirty="0"/>
          </a:p>
        </p:txBody>
      </p:sp>
    </p:spTree>
    <p:extLst>
      <p:ext uri="{BB962C8B-B14F-4D97-AF65-F5344CB8AC3E}">
        <p14:creationId xmlns:p14="http://schemas.microsoft.com/office/powerpoint/2010/main" val="2536185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CF72-D7A1-4EC9-8727-B0432BCFFBFA}"/>
              </a:ext>
            </a:extLst>
          </p:cNvPr>
          <p:cNvSpPr>
            <a:spLocks noGrp="1"/>
          </p:cNvSpPr>
          <p:nvPr>
            <p:ph type="title"/>
          </p:nvPr>
        </p:nvSpPr>
        <p:spPr/>
        <p:txBody>
          <a:bodyPr/>
          <a:lstStyle/>
          <a:p>
            <a:r>
              <a:rPr lang="en-IN" b="1" i="0" u="sng" dirty="0">
                <a:effectLst/>
                <a:latin typeface="inter-bold"/>
                <a:hlinkClick r:id="rId2">
                  <a:extLst>
                    <a:ext uri="{A12FA001-AC4F-418D-AE19-62706E023703}">
                      <ahyp:hlinkClr xmlns:ahyp="http://schemas.microsoft.com/office/drawing/2018/hyperlinkcolor" val="tx"/>
                    </a:ext>
                  </a:extLst>
                </a:hlinkClick>
              </a:rPr>
              <a:t>Security testing</a:t>
            </a:r>
            <a:endParaRPr lang="en-IN" dirty="0"/>
          </a:p>
        </p:txBody>
      </p:sp>
      <p:sp>
        <p:nvSpPr>
          <p:cNvPr id="3" name="Content Placeholder 2">
            <a:extLst>
              <a:ext uri="{FF2B5EF4-FFF2-40B4-BE49-F238E27FC236}">
                <a16:creationId xmlns:a16="http://schemas.microsoft.com/office/drawing/2014/main" id="{6963F3C1-8A4F-424E-8080-5F7ABB3F43B7}"/>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The security testing is used to discover the weaknesses, risks, or threats in the software application and help us stop the nasty attack from outsiders and ensure our software applications' security.</a:t>
            </a:r>
          </a:p>
          <a:p>
            <a:pPr algn="just">
              <a:buFont typeface="Arial" panose="020B0604020202020204" pitchFamily="34" charset="0"/>
              <a:buChar char="•"/>
            </a:pPr>
            <a:r>
              <a:rPr lang="en-US" b="0" i="0" dirty="0">
                <a:solidFill>
                  <a:srgbClr val="000000"/>
                </a:solidFill>
                <a:effectLst/>
                <a:latin typeface="inter-regular"/>
              </a:rPr>
              <a:t>The main purpose of security testing is to identify all the possible uncertainties and vulnerabilities of the application so that the software does not stop working.</a:t>
            </a:r>
          </a:p>
          <a:p>
            <a:endParaRPr lang="en-IN" dirty="0"/>
          </a:p>
        </p:txBody>
      </p:sp>
    </p:spTree>
    <p:extLst>
      <p:ext uri="{BB962C8B-B14F-4D97-AF65-F5344CB8AC3E}">
        <p14:creationId xmlns:p14="http://schemas.microsoft.com/office/powerpoint/2010/main" val="3332197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B261-C19E-42F3-A600-93D0DA7EB2E2}"/>
              </a:ext>
            </a:extLst>
          </p:cNvPr>
          <p:cNvSpPr>
            <a:spLocks noGrp="1"/>
          </p:cNvSpPr>
          <p:nvPr>
            <p:ph type="title"/>
          </p:nvPr>
        </p:nvSpPr>
        <p:spPr/>
        <p:txBody>
          <a:bodyPr/>
          <a:lstStyle/>
          <a:p>
            <a:r>
              <a:rPr lang="en-US" b="1" i="0" dirty="0">
                <a:solidFill>
                  <a:srgbClr val="333333"/>
                </a:solidFill>
                <a:effectLst/>
                <a:latin typeface="inter-bold"/>
              </a:rPr>
              <a:t>the advantages of dynamic testing:</a:t>
            </a:r>
            <a:endParaRPr lang="en-IN" dirty="0"/>
          </a:p>
        </p:txBody>
      </p:sp>
      <p:sp>
        <p:nvSpPr>
          <p:cNvPr id="3" name="Content Placeholder 2">
            <a:extLst>
              <a:ext uri="{FF2B5EF4-FFF2-40B4-BE49-F238E27FC236}">
                <a16:creationId xmlns:a16="http://schemas.microsoft.com/office/drawing/2014/main" id="{CB7152F7-7727-465B-AA10-7AC80401C5F4}"/>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It helps the testing team to identify the weak areas of the run-time environment.</a:t>
            </a:r>
          </a:p>
          <a:p>
            <a:pPr algn="just">
              <a:buFont typeface="Arial" panose="020B0604020202020204" pitchFamily="34" charset="0"/>
              <a:buChar char="•"/>
            </a:pPr>
            <a:r>
              <a:rPr lang="en-US" b="0" i="0" dirty="0">
                <a:solidFill>
                  <a:srgbClr val="000000"/>
                </a:solidFill>
                <a:effectLst/>
                <a:latin typeface="inter-regular"/>
              </a:rPr>
              <a:t>The most important benefit of using </a:t>
            </a:r>
            <a:r>
              <a:rPr lang="en-US" b="1" i="0" dirty="0">
                <a:solidFill>
                  <a:srgbClr val="000000"/>
                </a:solidFill>
                <a:effectLst/>
                <a:latin typeface="inter-bold"/>
              </a:rPr>
              <a:t>dynamic testing</a:t>
            </a:r>
            <a:r>
              <a:rPr lang="en-US" b="0" i="0" dirty="0">
                <a:solidFill>
                  <a:srgbClr val="000000"/>
                </a:solidFill>
                <a:effectLst/>
                <a:latin typeface="inter-regular"/>
              </a:rPr>
              <a:t> over static testing is the relatively higher number of bugs can be found.</a:t>
            </a:r>
          </a:p>
          <a:p>
            <a:pPr algn="just">
              <a:buFont typeface="Arial" panose="020B0604020202020204" pitchFamily="34" charset="0"/>
              <a:buChar char="•"/>
            </a:pPr>
            <a:r>
              <a:rPr lang="en-US" b="0" i="0" dirty="0">
                <a:solidFill>
                  <a:srgbClr val="000000"/>
                </a:solidFill>
                <a:effectLst/>
                <a:latin typeface="inter-regular"/>
              </a:rPr>
              <a:t>As compared to </a:t>
            </a:r>
            <a:r>
              <a:rPr lang="en-US" b="1" i="0" dirty="0">
                <a:solidFill>
                  <a:srgbClr val="000000"/>
                </a:solidFill>
                <a:effectLst/>
                <a:latin typeface="inter-bold"/>
              </a:rPr>
              <a:t>static testing, dynamic testing</a:t>
            </a:r>
            <a:r>
              <a:rPr lang="en-US" b="0" i="0" dirty="0">
                <a:solidFill>
                  <a:srgbClr val="000000"/>
                </a:solidFill>
                <a:effectLst/>
                <a:latin typeface="inter-regular"/>
              </a:rPr>
              <a:t> requires a smaller number of meetings at the planning level of testing.</a:t>
            </a:r>
          </a:p>
          <a:p>
            <a:pPr algn="just">
              <a:buFont typeface="Arial" panose="020B0604020202020204" pitchFamily="34" charset="0"/>
              <a:buChar char="•"/>
            </a:pPr>
            <a:r>
              <a:rPr lang="en-US" b="0" i="0" dirty="0">
                <a:solidFill>
                  <a:srgbClr val="000000"/>
                </a:solidFill>
                <a:effectLst/>
                <a:latin typeface="inter-regular"/>
              </a:rPr>
              <a:t>It implements the software, end to end, and delivers Bug-free software.</a:t>
            </a:r>
          </a:p>
          <a:p>
            <a:pPr algn="just">
              <a:buFont typeface="Arial" panose="020B0604020202020204" pitchFamily="34" charset="0"/>
              <a:buChar char="•"/>
            </a:pPr>
            <a:r>
              <a:rPr lang="en-US" b="0" i="0" dirty="0">
                <a:solidFill>
                  <a:srgbClr val="000000"/>
                </a:solidFill>
                <a:effectLst/>
                <a:latin typeface="inter-regular"/>
              </a:rPr>
              <a:t>It becomes an essential tool for identifying any security threats.</a:t>
            </a:r>
          </a:p>
          <a:p>
            <a:endParaRPr lang="en-IN" dirty="0"/>
          </a:p>
        </p:txBody>
      </p:sp>
    </p:spTree>
    <p:extLst>
      <p:ext uri="{BB962C8B-B14F-4D97-AF65-F5344CB8AC3E}">
        <p14:creationId xmlns:p14="http://schemas.microsoft.com/office/powerpoint/2010/main" val="1160795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17DAB-C881-47AE-A7EB-63FA47D236CF}"/>
              </a:ext>
            </a:extLst>
          </p:cNvPr>
          <p:cNvSpPr>
            <a:spLocks noGrp="1"/>
          </p:cNvSpPr>
          <p:nvPr>
            <p:ph type="title"/>
          </p:nvPr>
        </p:nvSpPr>
        <p:spPr/>
        <p:txBody>
          <a:bodyPr/>
          <a:lstStyle/>
          <a:p>
            <a:r>
              <a:rPr lang="en-IN" b="0" i="0" dirty="0">
                <a:effectLst/>
                <a:latin typeface="erdana"/>
              </a:rPr>
              <a:t>Disadvantages</a:t>
            </a:r>
            <a:br>
              <a:rPr lang="en-IN" b="0" i="0" dirty="0">
                <a:effectLst/>
                <a:latin typeface="erdana"/>
              </a:rPr>
            </a:br>
            <a:endParaRPr lang="en-IN" dirty="0"/>
          </a:p>
        </p:txBody>
      </p:sp>
      <p:sp>
        <p:nvSpPr>
          <p:cNvPr id="3" name="Content Placeholder 2">
            <a:extLst>
              <a:ext uri="{FF2B5EF4-FFF2-40B4-BE49-F238E27FC236}">
                <a16:creationId xmlns:a16="http://schemas.microsoft.com/office/drawing/2014/main" id="{6CC0F077-373E-4B3A-AB3E-647E35A86067}"/>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It is </a:t>
            </a:r>
            <a:r>
              <a:rPr lang="en-US" b="1" i="0" dirty="0">
                <a:solidFill>
                  <a:srgbClr val="000000"/>
                </a:solidFill>
                <a:effectLst/>
                <a:latin typeface="inter-bold"/>
              </a:rPr>
              <a:t>a time-consuming </a:t>
            </a:r>
            <a:r>
              <a:rPr lang="en-US" b="0" i="0" dirty="0">
                <a:solidFill>
                  <a:srgbClr val="000000"/>
                </a:solidFill>
                <a:effectLst/>
                <a:latin typeface="inter-regular"/>
              </a:rPr>
              <a:t>process as it implements the software application or code, which needs a massive resource.</a:t>
            </a:r>
          </a:p>
          <a:p>
            <a:pPr algn="just">
              <a:buFont typeface="Arial" panose="020B0604020202020204" pitchFamily="34" charset="0"/>
              <a:buChar char="•"/>
            </a:pPr>
            <a:r>
              <a:rPr lang="en-US" b="0" i="0" dirty="0">
                <a:solidFill>
                  <a:srgbClr val="000000"/>
                </a:solidFill>
                <a:effectLst/>
                <a:latin typeface="inter-regular"/>
              </a:rPr>
              <a:t>The dynamic testing process is </a:t>
            </a:r>
            <a:r>
              <a:rPr lang="en-US" b="1" i="0" dirty="0">
                <a:solidFill>
                  <a:srgbClr val="000000"/>
                </a:solidFill>
                <a:effectLst/>
                <a:latin typeface="inter-bold"/>
              </a:rPr>
              <a:t>a bit costlier </a:t>
            </a:r>
            <a:r>
              <a:rPr lang="en-US" b="0" i="0" dirty="0">
                <a:solidFill>
                  <a:srgbClr val="000000"/>
                </a:solidFill>
                <a:effectLst/>
                <a:latin typeface="inter-regular"/>
              </a:rPr>
              <a:t>as it increases the budget of the software.</a:t>
            </a:r>
          </a:p>
          <a:p>
            <a:pPr algn="just">
              <a:buFont typeface="Arial" panose="020B0604020202020204" pitchFamily="34" charset="0"/>
              <a:buChar char="•"/>
            </a:pPr>
            <a:r>
              <a:rPr lang="en-US" b="0" i="0" dirty="0">
                <a:solidFill>
                  <a:srgbClr val="000000"/>
                </a:solidFill>
                <a:effectLst/>
                <a:latin typeface="inter-regular"/>
              </a:rPr>
              <a:t>The dynamic testing needs more human resources to complete the task, which makes its implementation costlier.</a:t>
            </a:r>
          </a:p>
          <a:p>
            <a:pPr algn="just">
              <a:buFont typeface="Arial" panose="020B0604020202020204" pitchFamily="34" charset="0"/>
              <a:buChar char="•"/>
            </a:pPr>
            <a:r>
              <a:rPr lang="en-US" b="0" i="0" dirty="0">
                <a:solidFill>
                  <a:srgbClr val="000000"/>
                </a:solidFill>
                <a:effectLst/>
                <a:latin typeface="inter-regular"/>
              </a:rPr>
              <a:t>Generally, dynamic testing is executed after the coding phase is completed, and therefore, the bugs are identified later in the life cycle.</a:t>
            </a:r>
          </a:p>
          <a:p>
            <a:endParaRPr lang="en-IN" dirty="0"/>
          </a:p>
        </p:txBody>
      </p:sp>
    </p:spTree>
    <p:extLst>
      <p:ext uri="{BB962C8B-B14F-4D97-AF65-F5344CB8AC3E}">
        <p14:creationId xmlns:p14="http://schemas.microsoft.com/office/powerpoint/2010/main" val="3386536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D68E4-DB83-410C-B46F-EF0A67F7B996}"/>
              </a:ext>
            </a:extLst>
          </p:cNvPr>
          <p:cNvSpPr>
            <a:spLocks noGrp="1"/>
          </p:cNvSpPr>
          <p:nvPr>
            <p:ph type="title"/>
          </p:nvPr>
        </p:nvSpPr>
        <p:spPr/>
        <p:txBody>
          <a:bodyPr/>
          <a:lstStyle/>
          <a:p>
            <a:r>
              <a:rPr lang="en-IN" dirty="0"/>
              <a:t>AUTOMATION TESTING</a:t>
            </a:r>
          </a:p>
        </p:txBody>
      </p:sp>
      <p:sp>
        <p:nvSpPr>
          <p:cNvPr id="3" name="Content Placeholder 2">
            <a:extLst>
              <a:ext uri="{FF2B5EF4-FFF2-40B4-BE49-F238E27FC236}">
                <a16:creationId xmlns:a16="http://schemas.microsoft.com/office/drawing/2014/main" id="{3B7A4A90-CA9B-4B11-8428-E675E3582511}"/>
              </a:ext>
            </a:extLst>
          </p:cNvPr>
          <p:cNvSpPr>
            <a:spLocks noGrp="1"/>
          </p:cNvSpPr>
          <p:nvPr>
            <p:ph idx="1"/>
          </p:nvPr>
        </p:nvSpPr>
        <p:spPr/>
        <p:txBody>
          <a:bodyPr>
            <a:normAutofit fontScale="85000" lnSpcReduction="10000"/>
          </a:bodyPr>
          <a:lstStyle/>
          <a:p>
            <a:r>
              <a:rPr lang="en-US" b="1" i="0" dirty="0">
                <a:solidFill>
                  <a:srgbClr val="222222"/>
                </a:solidFill>
                <a:effectLst/>
                <a:latin typeface="Source Sans Pro" panose="020B0503030403020204" pitchFamily="34" charset="0"/>
              </a:rPr>
              <a:t>Automation Testing</a:t>
            </a:r>
            <a:r>
              <a:rPr lang="en-US" b="0" i="0" dirty="0">
                <a:solidFill>
                  <a:srgbClr val="222222"/>
                </a:solidFill>
                <a:effectLst/>
                <a:latin typeface="Source Sans Pro" panose="020B0503030403020204" pitchFamily="34" charset="0"/>
              </a:rPr>
              <a:t> is a software testing technique that performs using special automated testing software tools to execute a test case suite.</a:t>
            </a:r>
          </a:p>
          <a:p>
            <a:r>
              <a:rPr lang="en-IN" b="0" i="0" dirty="0">
                <a:solidFill>
                  <a:srgbClr val="222222"/>
                </a:solidFill>
                <a:effectLst/>
                <a:latin typeface="Source Sans Pro" panose="020B0503030403020204" pitchFamily="34" charset="0"/>
              </a:rPr>
              <a:t>Why Test Automation?</a:t>
            </a:r>
            <a:endParaRPr lang="en-US" dirty="0">
              <a:solidFill>
                <a:srgbClr val="222222"/>
              </a:solidFill>
              <a:latin typeface="Source Sans Pro" panose="020B0503030403020204" pitchFamily="34" charset="0"/>
            </a:endParaRPr>
          </a:p>
          <a:p>
            <a:pPr algn="l">
              <a:buFont typeface="Arial" panose="020B0604020202020204" pitchFamily="34" charset="0"/>
              <a:buChar char="•"/>
            </a:pPr>
            <a:r>
              <a:rPr lang="en-US" b="0" i="0" dirty="0">
                <a:solidFill>
                  <a:srgbClr val="222222"/>
                </a:solidFill>
                <a:effectLst/>
                <a:latin typeface="Source Sans Pro" panose="020B0503030403020204" pitchFamily="34" charset="0"/>
              </a:rPr>
              <a:t>Manual Testing of all workflows, all fields, all negative scenarios is time and money consuming</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It is difficult to test for multilingual sites manually</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Test Automation in software testing does not require Human intervention. You can run automated test unattended (overnight)</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Test Automation increases the speed of test execution</a:t>
            </a:r>
          </a:p>
          <a:p>
            <a:pPr algn="l">
              <a:buFont typeface="Arial" panose="020B0604020202020204" pitchFamily="34" charset="0"/>
              <a:buChar char="•"/>
            </a:pPr>
            <a:r>
              <a:rPr lang="en-US" b="0" i="0" dirty="0">
                <a:solidFill>
                  <a:srgbClr val="222222"/>
                </a:solidFill>
                <a:effectLst/>
                <a:latin typeface="Source Sans Pro" panose="020B0503030403020204" pitchFamily="34" charset="0"/>
              </a:rPr>
              <a:t>Automation helps increase Test Coverage</a:t>
            </a:r>
          </a:p>
          <a:p>
            <a:endParaRPr lang="en-IN" dirty="0"/>
          </a:p>
        </p:txBody>
      </p:sp>
    </p:spTree>
    <p:extLst>
      <p:ext uri="{BB962C8B-B14F-4D97-AF65-F5344CB8AC3E}">
        <p14:creationId xmlns:p14="http://schemas.microsoft.com/office/powerpoint/2010/main" val="1216093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8A2269-3028-4D47-9E97-000A5761FC58}"/>
              </a:ext>
            </a:extLst>
          </p:cNvPr>
          <p:cNvPicPr>
            <a:picLocks noGrp="1" noChangeAspect="1"/>
          </p:cNvPicPr>
          <p:nvPr>
            <p:ph idx="4294967295"/>
          </p:nvPr>
        </p:nvPicPr>
        <p:blipFill>
          <a:blip r:embed="rId2"/>
          <a:stretch>
            <a:fillRect/>
          </a:stretch>
        </p:blipFill>
        <p:spPr>
          <a:xfrm>
            <a:off x="865094" y="632811"/>
            <a:ext cx="10461812" cy="4149206"/>
          </a:xfrm>
        </p:spPr>
      </p:pic>
    </p:spTree>
    <p:extLst>
      <p:ext uri="{BB962C8B-B14F-4D97-AF65-F5344CB8AC3E}">
        <p14:creationId xmlns:p14="http://schemas.microsoft.com/office/powerpoint/2010/main" val="723722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AD6F4-5648-43E9-AC01-F4E7E748C34C}"/>
              </a:ext>
            </a:extLst>
          </p:cNvPr>
          <p:cNvSpPr>
            <a:spLocks noGrp="1"/>
          </p:cNvSpPr>
          <p:nvPr>
            <p:ph type="title"/>
          </p:nvPr>
        </p:nvSpPr>
        <p:spPr/>
        <p:txBody>
          <a:bodyPr/>
          <a:lstStyle/>
          <a:p>
            <a:r>
              <a:rPr lang="en-IN" b="0" i="0" dirty="0">
                <a:solidFill>
                  <a:srgbClr val="222222"/>
                </a:solidFill>
                <a:effectLst/>
                <a:latin typeface="Source Sans Pro" panose="020B0503030403020204" pitchFamily="34" charset="0"/>
              </a:rPr>
              <a:t>Test Automation Process</a:t>
            </a:r>
            <a:endParaRPr lang="en-IN" dirty="0"/>
          </a:p>
        </p:txBody>
      </p:sp>
      <p:sp>
        <p:nvSpPr>
          <p:cNvPr id="7" name="Content Placeholder 6">
            <a:extLst>
              <a:ext uri="{FF2B5EF4-FFF2-40B4-BE49-F238E27FC236}">
                <a16:creationId xmlns:a16="http://schemas.microsoft.com/office/drawing/2014/main" id="{AF0A7CF3-29EC-45F5-92C1-0F525481B4AB}"/>
              </a:ext>
            </a:extLst>
          </p:cNvPr>
          <p:cNvSpPr>
            <a:spLocks noGrp="1"/>
          </p:cNvSpPr>
          <p:nvPr>
            <p:ph idx="1"/>
          </p:nvPr>
        </p:nvSpPr>
        <p:spPr>
          <a:xfrm>
            <a:off x="1451579" y="2013375"/>
            <a:ext cx="9603275" cy="3450613"/>
          </a:xfrm>
        </p:spPr>
        <p:txBody>
          <a:bodyPr>
            <a:noAutofit/>
          </a:bodyPr>
          <a:lstStyle/>
          <a:p>
            <a:r>
              <a:rPr lang="en-US" dirty="0">
                <a:latin typeface="Arial" panose="020B0604020202020204" pitchFamily="34" charset="0"/>
                <a:cs typeface="Arial" panose="020B0604020202020204" pitchFamily="34" charset="0"/>
              </a:rPr>
              <a:t>Test Tool Selection:</a:t>
            </a:r>
          </a:p>
          <a:p>
            <a:pPr marL="0" indent="0">
              <a:buNone/>
            </a:pPr>
            <a:r>
              <a:rPr lang="en-US" dirty="0">
                <a:latin typeface="Arial" panose="020B0604020202020204" pitchFamily="34" charset="0"/>
                <a:cs typeface="Arial" panose="020B0604020202020204" pitchFamily="34" charset="0"/>
              </a:rPr>
              <a:t>	There will be some criteria for Selection of tool. Majority of the criteria includes : Do we have skilled resource to allocate for automation tasks, Budget constraints, Do the tool satisfy our needs ?</a:t>
            </a:r>
          </a:p>
          <a:p>
            <a:r>
              <a:rPr lang="en-US" dirty="0">
                <a:latin typeface="Arial" panose="020B0604020202020204" pitchFamily="34" charset="0"/>
                <a:cs typeface="Arial" panose="020B0604020202020204" pitchFamily="34" charset="0"/>
              </a:rPr>
              <a:t>Define Scope of Automation:</a:t>
            </a:r>
          </a:p>
          <a:p>
            <a:pPr marL="0" indent="0">
              <a:buNone/>
            </a:pPr>
            <a:r>
              <a:rPr lang="en-US" dirty="0">
                <a:latin typeface="Arial" panose="020B0604020202020204" pitchFamily="34" charset="0"/>
                <a:cs typeface="Arial" panose="020B0604020202020204" pitchFamily="34" charset="0"/>
              </a:rPr>
              <a:t>	This includes few basic points such as : Framework should support Automation Scripts, Less Maintenance must be there, High Return on Investment, Not much complex Test Cases</a:t>
            </a:r>
          </a:p>
        </p:txBody>
      </p:sp>
    </p:spTree>
    <p:extLst>
      <p:ext uri="{BB962C8B-B14F-4D97-AF65-F5344CB8AC3E}">
        <p14:creationId xmlns:p14="http://schemas.microsoft.com/office/powerpoint/2010/main" val="2191116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A5F73-907F-4C80-8837-607E820D93EB}"/>
              </a:ext>
            </a:extLst>
          </p:cNvPr>
          <p:cNvSpPr>
            <a:spLocks noGrp="1"/>
          </p:cNvSpPr>
          <p:nvPr>
            <p:ph type="title"/>
          </p:nvPr>
        </p:nvSpPr>
        <p:spPr>
          <a:xfrm>
            <a:off x="1451579" y="786590"/>
            <a:ext cx="9603275" cy="1049235"/>
          </a:xfrm>
        </p:spPr>
        <p:txBody>
          <a:bodyPr/>
          <a:lstStyle/>
          <a:p>
            <a:r>
              <a:rPr lang="en-IN" dirty="0">
                <a:latin typeface="Arial" panose="020B0604020202020204" pitchFamily="34" charset="0"/>
                <a:cs typeface="Arial" panose="020B0604020202020204" pitchFamily="34" charset="0"/>
              </a:rPr>
              <a:t>METHOD OF TESTING</a:t>
            </a:r>
          </a:p>
        </p:txBody>
      </p:sp>
      <p:sp>
        <p:nvSpPr>
          <p:cNvPr id="3" name="Content Placeholder 2">
            <a:extLst>
              <a:ext uri="{FF2B5EF4-FFF2-40B4-BE49-F238E27FC236}">
                <a16:creationId xmlns:a16="http://schemas.microsoft.com/office/drawing/2014/main" id="{6E3B6ABE-0C6A-4E98-B640-EFE6DAD39B76}"/>
              </a:ext>
            </a:extLst>
          </p:cNvPr>
          <p:cNvSpPr>
            <a:spLocks noGrp="1"/>
          </p:cNvSpPr>
          <p:nvPr>
            <p:ph idx="1"/>
          </p:nvPr>
        </p:nvSpPr>
        <p:spPr/>
        <p:txBody>
          <a:bodyPr/>
          <a:lstStyle/>
          <a:p>
            <a:r>
              <a:rPr lang="en-IN" sz="2800" dirty="0">
                <a:latin typeface="Arial" panose="020B0604020202020204" pitchFamily="34" charset="0"/>
                <a:cs typeface="Arial" panose="020B0604020202020204" pitchFamily="34" charset="0"/>
              </a:rPr>
              <a:t>There are two method of testing</a:t>
            </a:r>
          </a:p>
          <a:p>
            <a:r>
              <a:rPr lang="en-IN" sz="2800" dirty="0">
                <a:latin typeface="Arial" panose="020B0604020202020204" pitchFamily="34" charset="0"/>
                <a:cs typeface="Arial" panose="020B0604020202020204" pitchFamily="34" charset="0"/>
              </a:rPr>
              <a:t>Static method(verification)</a:t>
            </a:r>
          </a:p>
          <a:p>
            <a:r>
              <a:rPr lang="en-IN" sz="2800" dirty="0">
                <a:latin typeface="Arial" panose="020B0604020202020204" pitchFamily="34" charset="0"/>
                <a:cs typeface="Arial" panose="020B0604020202020204" pitchFamily="34" charset="0"/>
              </a:rPr>
              <a:t>Dynamic method(validation)</a:t>
            </a:r>
          </a:p>
          <a:p>
            <a:pPr marL="0" indent="0">
              <a:buNone/>
            </a:pPr>
            <a:r>
              <a:rPr lang="en-IN" dirty="0"/>
              <a:t>		</a:t>
            </a:r>
            <a:r>
              <a:rPr lang="en-IN" dirty="0">
                <a:latin typeface="Arial" panose="020B0604020202020204" pitchFamily="34" charset="0"/>
                <a:cs typeface="Arial" panose="020B0604020202020204" pitchFamily="34" charset="0"/>
              </a:rPr>
              <a:t>manual testing</a:t>
            </a:r>
          </a:p>
          <a:p>
            <a:pPr marL="0" indent="0">
              <a:buNone/>
            </a:pPr>
            <a:r>
              <a:rPr lang="en-IN" dirty="0">
                <a:latin typeface="Arial" panose="020B0604020202020204" pitchFamily="34" charset="0"/>
                <a:cs typeface="Arial" panose="020B0604020202020204" pitchFamily="34" charset="0"/>
              </a:rPr>
              <a:t>		automation testing</a:t>
            </a:r>
          </a:p>
        </p:txBody>
      </p:sp>
    </p:spTree>
    <p:extLst>
      <p:ext uri="{BB962C8B-B14F-4D97-AF65-F5344CB8AC3E}">
        <p14:creationId xmlns:p14="http://schemas.microsoft.com/office/powerpoint/2010/main" val="2360444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5A001-B5E4-45E6-9347-938C14DCF9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504D97-B856-4907-8F75-CE7B694376A6}"/>
              </a:ext>
            </a:extLst>
          </p:cNvPr>
          <p:cNvSpPr>
            <a:spLocks noGrp="1"/>
          </p:cNvSpPr>
          <p:nvPr>
            <p:ph idx="1"/>
          </p:nvPr>
        </p:nvSpPr>
        <p:spPr/>
        <p:txBody>
          <a:bodyPr>
            <a:normAutofit fontScale="62500" lnSpcReduction="20000"/>
          </a:bodyPr>
          <a:lstStyle/>
          <a:p>
            <a:r>
              <a:rPr lang="en-US" sz="3200" dirty="0">
                <a:latin typeface="Arial" panose="020B0604020202020204" pitchFamily="34" charset="0"/>
                <a:cs typeface="Arial" panose="020B0604020202020204" pitchFamily="34" charset="0"/>
              </a:rPr>
              <a:t>Planning, Design and Development:</a:t>
            </a:r>
          </a:p>
          <a:p>
            <a:pPr marL="0" indent="0">
              <a:buNone/>
            </a:pPr>
            <a:r>
              <a:rPr lang="en-US" sz="3200" dirty="0">
                <a:latin typeface="Arial" panose="020B0604020202020204" pitchFamily="34" charset="0"/>
                <a:cs typeface="Arial" panose="020B0604020202020204" pitchFamily="34" charset="0"/>
              </a:rPr>
              <a:t>	For this we need to Install particular frameworks or libraries, start designing and developing the test cases such as </a:t>
            </a:r>
            <a:r>
              <a:rPr lang="en-US" sz="3200" dirty="0" err="1">
                <a:latin typeface="Arial" panose="020B0604020202020204" pitchFamily="34" charset="0"/>
                <a:cs typeface="Arial" panose="020B0604020202020204" pitchFamily="34" charset="0"/>
              </a:rPr>
              <a:t>NUnit</a:t>
            </a:r>
            <a:r>
              <a:rPr lang="en-US" sz="3200" dirty="0">
                <a:latin typeface="Arial" panose="020B0604020202020204" pitchFamily="34" charset="0"/>
                <a:cs typeface="Arial" panose="020B0604020202020204" pitchFamily="34" charset="0"/>
              </a:rPr>
              <a:t>, JUnit, </a:t>
            </a:r>
            <a:r>
              <a:rPr lang="en-US" sz="3200" dirty="0" err="1">
                <a:latin typeface="Arial" panose="020B0604020202020204" pitchFamily="34" charset="0"/>
                <a:cs typeface="Arial" panose="020B0604020202020204" pitchFamily="34" charset="0"/>
              </a:rPr>
              <a:t>QUnit</a:t>
            </a:r>
            <a:r>
              <a:rPr lang="en-US" sz="3200" dirty="0">
                <a:latin typeface="Arial" panose="020B0604020202020204" pitchFamily="34" charset="0"/>
                <a:cs typeface="Arial" panose="020B0604020202020204" pitchFamily="34" charset="0"/>
              </a:rPr>
              <a:t> or required Software Automation Tools</a:t>
            </a:r>
          </a:p>
          <a:p>
            <a:endParaRPr lang="en-US" sz="3200" dirty="0">
              <a:latin typeface="Arial" panose="020B0604020202020204" pitchFamily="34" charset="0"/>
              <a:cs typeface="Arial" panose="020B0604020202020204" pitchFamily="34" charset="0"/>
            </a:endParaRPr>
          </a:p>
          <a:p>
            <a:r>
              <a:rPr lang="en-US" sz="3200" dirty="0">
                <a:latin typeface="Arial" panose="020B0604020202020204" pitchFamily="34" charset="0"/>
                <a:cs typeface="Arial" panose="020B0604020202020204" pitchFamily="34" charset="0"/>
              </a:rPr>
              <a:t>Test Execution:</a:t>
            </a:r>
          </a:p>
          <a:p>
            <a:pPr marL="0" indent="0">
              <a:buNone/>
            </a:pPr>
            <a:r>
              <a:rPr lang="en-US" sz="3200" dirty="0">
                <a:latin typeface="Arial" panose="020B0604020202020204" pitchFamily="34" charset="0"/>
                <a:cs typeface="Arial" panose="020B0604020202020204" pitchFamily="34" charset="0"/>
              </a:rPr>
              <a:t>	Final Execution of test cases will take place in this phase and it depends on Language to Language such as for .NET, we’ll be using </a:t>
            </a:r>
            <a:r>
              <a:rPr lang="en-US" sz="3200" dirty="0" err="1">
                <a:latin typeface="Arial" panose="020B0604020202020204" pitchFamily="34" charset="0"/>
                <a:cs typeface="Arial" panose="020B0604020202020204" pitchFamily="34" charset="0"/>
              </a:rPr>
              <a:t>NUnit</a:t>
            </a:r>
            <a:r>
              <a:rPr lang="en-US" sz="3200" dirty="0">
                <a:latin typeface="Arial" panose="020B0604020202020204" pitchFamily="34" charset="0"/>
                <a:cs typeface="Arial" panose="020B0604020202020204" pitchFamily="34" charset="0"/>
              </a:rPr>
              <a:t>, for Java, we’ll be using JUnit, for JavaScript, we’ll be using </a:t>
            </a:r>
            <a:r>
              <a:rPr lang="en-US" sz="3200" dirty="0" err="1">
                <a:latin typeface="Arial" panose="020B0604020202020204" pitchFamily="34" charset="0"/>
                <a:cs typeface="Arial" panose="020B0604020202020204" pitchFamily="34" charset="0"/>
              </a:rPr>
              <a:t>QUnit</a:t>
            </a:r>
            <a:r>
              <a:rPr lang="en-US" sz="3200" dirty="0">
                <a:latin typeface="Arial" panose="020B0604020202020204" pitchFamily="34" charset="0"/>
                <a:cs typeface="Arial" panose="020B0604020202020204" pitchFamily="34" charset="0"/>
              </a:rPr>
              <a:t> or Jasmine, etc.</a:t>
            </a:r>
          </a:p>
          <a:p>
            <a:endParaRPr lang="en-IN" dirty="0"/>
          </a:p>
        </p:txBody>
      </p:sp>
    </p:spTree>
    <p:extLst>
      <p:ext uri="{BB962C8B-B14F-4D97-AF65-F5344CB8AC3E}">
        <p14:creationId xmlns:p14="http://schemas.microsoft.com/office/powerpoint/2010/main" val="1947450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8F16-D5E4-4355-AF65-55ADDF72E4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040EF6-DC1C-48BC-905D-A51D1B05024D}"/>
              </a:ext>
            </a:extLst>
          </p:cNvPr>
          <p:cNvSpPr>
            <a:spLocks noGrp="1"/>
          </p:cNvSpPr>
          <p:nvPr>
            <p:ph idx="1"/>
          </p:nvPr>
        </p:nvSpPr>
        <p:spPr/>
        <p:txBody>
          <a:bodyPr/>
          <a:lstStyle/>
          <a:p>
            <a:r>
              <a:rPr lang="en-US" sz="2000" dirty="0">
                <a:latin typeface="Arial" panose="020B0604020202020204" pitchFamily="34" charset="0"/>
                <a:cs typeface="Arial" panose="020B0604020202020204" pitchFamily="34" charset="0"/>
              </a:rPr>
              <a:t>Maintenance:</a:t>
            </a:r>
          </a:p>
          <a:p>
            <a:pPr marL="0" indent="0">
              <a:buNone/>
            </a:pPr>
            <a:r>
              <a:rPr lang="en-US" sz="2000" dirty="0">
                <a:latin typeface="Arial" panose="020B0604020202020204" pitchFamily="34" charset="0"/>
                <a:cs typeface="Arial" panose="020B0604020202020204" pitchFamily="34" charset="0"/>
              </a:rPr>
              <a:t>	Creation of Reports generated after Tests and that should be documented so as to refer that in future for next iterations</a:t>
            </a:r>
            <a:endParaRPr lang="en-IN" sz="2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648631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56A0D-6122-4C21-913D-9E5B77C26E66}"/>
              </a:ext>
            </a:extLst>
          </p:cNvPr>
          <p:cNvSpPr>
            <a:spLocks noGrp="1"/>
          </p:cNvSpPr>
          <p:nvPr>
            <p:ph type="title"/>
          </p:nvPr>
        </p:nvSpPr>
        <p:spPr/>
        <p:txBody>
          <a:bodyPr>
            <a:normAutofit fontScale="90000"/>
          </a:bodyPr>
          <a:lstStyle/>
          <a:p>
            <a:r>
              <a:rPr lang="en-IN" dirty="0"/>
              <a:t>Popular Automation Tools:</a:t>
            </a:r>
            <a:br>
              <a:rPr lang="en-IN" dirty="0"/>
            </a:br>
            <a:br>
              <a:rPr lang="en-IN" dirty="0"/>
            </a:br>
            <a:endParaRPr lang="en-IN" dirty="0"/>
          </a:p>
        </p:txBody>
      </p:sp>
      <p:sp>
        <p:nvSpPr>
          <p:cNvPr id="3" name="Content Placeholder 2">
            <a:extLst>
              <a:ext uri="{FF2B5EF4-FFF2-40B4-BE49-F238E27FC236}">
                <a16:creationId xmlns:a16="http://schemas.microsoft.com/office/drawing/2014/main" id="{43C237B3-44E3-458E-BD21-A2D4FA8E359C}"/>
              </a:ext>
            </a:extLst>
          </p:cNvPr>
          <p:cNvSpPr>
            <a:spLocks noGrp="1"/>
          </p:cNvSpPr>
          <p:nvPr>
            <p:ph idx="1"/>
          </p:nvPr>
        </p:nvSpPr>
        <p:spPr/>
        <p:txBody>
          <a:bodyPr>
            <a:normAutofit fontScale="92500" lnSpcReduction="20000"/>
          </a:bodyPr>
          <a:lstStyle/>
          <a:p>
            <a:r>
              <a:rPr lang="en-IN" dirty="0"/>
              <a:t>Selenium</a:t>
            </a:r>
          </a:p>
          <a:p>
            <a:r>
              <a:rPr lang="en-IN" dirty="0"/>
              <a:t>QTP</a:t>
            </a:r>
          </a:p>
          <a:p>
            <a:r>
              <a:rPr lang="en-IN" dirty="0"/>
              <a:t>Sikuli</a:t>
            </a:r>
          </a:p>
          <a:p>
            <a:r>
              <a:rPr lang="en-IN" dirty="0"/>
              <a:t>Appium</a:t>
            </a:r>
          </a:p>
          <a:p>
            <a:r>
              <a:rPr lang="en-IN" dirty="0" err="1"/>
              <a:t>Jmeter</a:t>
            </a:r>
            <a:endParaRPr lang="en-IN" dirty="0"/>
          </a:p>
          <a:p>
            <a:r>
              <a:rPr lang="en-IN" dirty="0"/>
              <a:t>TestNG</a:t>
            </a:r>
          </a:p>
          <a:p>
            <a:r>
              <a:rPr lang="en-IN" dirty="0"/>
              <a:t>Zephyr</a:t>
            </a:r>
          </a:p>
          <a:p>
            <a:r>
              <a:rPr lang="en-IN" dirty="0"/>
              <a:t>UFT</a:t>
            </a:r>
          </a:p>
        </p:txBody>
      </p:sp>
    </p:spTree>
    <p:extLst>
      <p:ext uri="{BB962C8B-B14F-4D97-AF65-F5344CB8AC3E}">
        <p14:creationId xmlns:p14="http://schemas.microsoft.com/office/powerpoint/2010/main" val="3246026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A97AE-F5C4-450B-BD37-39ACAA13C11A}"/>
              </a:ext>
            </a:extLst>
          </p:cNvPr>
          <p:cNvSpPr>
            <a:spLocks noGrp="1"/>
          </p:cNvSpPr>
          <p:nvPr>
            <p:ph type="title"/>
          </p:nvPr>
        </p:nvSpPr>
        <p:spPr/>
        <p:txBody>
          <a:bodyPr/>
          <a:lstStyle/>
          <a:p>
            <a:r>
              <a:rPr lang="en-IN" dirty="0"/>
              <a:t>Advantages of Automation Testing:</a:t>
            </a:r>
          </a:p>
        </p:txBody>
      </p:sp>
      <p:sp>
        <p:nvSpPr>
          <p:cNvPr id="3" name="Content Placeholder 2">
            <a:extLst>
              <a:ext uri="{FF2B5EF4-FFF2-40B4-BE49-F238E27FC236}">
                <a16:creationId xmlns:a16="http://schemas.microsoft.com/office/drawing/2014/main" id="{3450FF59-D12F-440A-A912-9C924F8FE7B2}"/>
              </a:ext>
            </a:extLst>
          </p:cNvPr>
          <p:cNvSpPr>
            <a:spLocks noGrp="1"/>
          </p:cNvSpPr>
          <p:nvPr>
            <p:ph idx="1"/>
          </p:nvPr>
        </p:nvSpPr>
        <p:spPr/>
        <p:txBody>
          <a:bodyPr/>
          <a:lstStyle/>
          <a:p>
            <a:r>
              <a:rPr lang="en-US" dirty="0"/>
              <a:t>Simplifies Test Case Execution</a:t>
            </a:r>
          </a:p>
          <a:p>
            <a:r>
              <a:rPr lang="en-US" dirty="0"/>
              <a:t>Improves Reliability of Tests</a:t>
            </a:r>
          </a:p>
          <a:p>
            <a:r>
              <a:rPr lang="en-US" dirty="0"/>
              <a:t>Increases amount of test coverage</a:t>
            </a:r>
          </a:p>
          <a:p>
            <a:r>
              <a:rPr lang="en-US" dirty="0"/>
              <a:t>Minimizing Human Interaction</a:t>
            </a:r>
          </a:p>
          <a:p>
            <a:r>
              <a:rPr lang="en-US" dirty="0"/>
              <a:t>Saves Time and Money</a:t>
            </a:r>
          </a:p>
          <a:p>
            <a:r>
              <a:rPr lang="en-US" dirty="0"/>
              <a:t>Test Results are made public</a:t>
            </a:r>
            <a:endParaRPr lang="en-IN" dirty="0"/>
          </a:p>
        </p:txBody>
      </p:sp>
    </p:spTree>
    <p:extLst>
      <p:ext uri="{BB962C8B-B14F-4D97-AF65-F5344CB8AC3E}">
        <p14:creationId xmlns:p14="http://schemas.microsoft.com/office/powerpoint/2010/main" val="3627179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E1F92-3E47-4ABF-B819-183B24346945}"/>
              </a:ext>
            </a:extLst>
          </p:cNvPr>
          <p:cNvSpPr>
            <a:spLocks noGrp="1"/>
          </p:cNvSpPr>
          <p:nvPr>
            <p:ph type="title"/>
          </p:nvPr>
        </p:nvSpPr>
        <p:spPr/>
        <p:txBody>
          <a:bodyPr/>
          <a:lstStyle/>
          <a:p>
            <a:r>
              <a:rPr lang="en-US" dirty="0"/>
              <a:t>Some other types of Software Testing</a:t>
            </a:r>
            <a:endParaRPr lang="en-IN" dirty="0"/>
          </a:p>
        </p:txBody>
      </p:sp>
      <p:sp>
        <p:nvSpPr>
          <p:cNvPr id="3" name="Content Placeholder 2">
            <a:extLst>
              <a:ext uri="{FF2B5EF4-FFF2-40B4-BE49-F238E27FC236}">
                <a16:creationId xmlns:a16="http://schemas.microsoft.com/office/drawing/2014/main" id="{7D8C1F39-7EBA-4675-AFE1-758BA4766732}"/>
              </a:ext>
            </a:extLst>
          </p:cNvPr>
          <p:cNvSpPr>
            <a:spLocks noGrp="1"/>
          </p:cNvSpPr>
          <p:nvPr>
            <p:ph idx="1"/>
          </p:nvPr>
        </p:nvSpPr>
        <p:spPr/>
        <p:txBody>
          <a:bodyPr/>
          <a:lstStyle/>
          <a:p>
            <a:r>
              <a:rPr lang="en-US" dirty="0"/>
              <a:t>In software testing, we also have some other types of testing that are not part of any above discussed testing, but those testing are required while testing any software or an application.</a:t>
            </a:r>
          </a:p>
          <a:p>
            <a:pPr algn="just">
              <a:buFont typeface="Arial" panose="020B0604020202020204" pitchFamily="34" charset="0"/>
              <a:buChar char="•"/>
            </a:pPr>
            <a:r>
              <a:rPr lang="en-US" b="1" i="0" dirty="0">
                <a:solidFill>
                  <a:srgbClr val="000000"/>
                </a:solidFill>
                <a:effectLst/>
                <a:latin typeface="inter-bold"/>
              </a:rPr>
              <a:t>Smoke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Sanity Testing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Regression Testing</a:t>
            </a:r>
          </a:p>
          <a:p>
            <a:pPr algn="just"/>
            <a:r>
              <a:rPr lang="en-IN" b="1" i="0" dirty="0" err="1">
                <a:solidFill>
                  <a:srgbClr val="000000"/>
                </a:solidFill>
                <a:effectLst/>
                <a:latin typeface="inter-bold"/>
              </a:rPr>
              <a:t>Adhoc</a:t>
            </a:r>
            <a:r>
              <a:rPr lang="en-IN" b="1" i="0" dirty="0">
                <a:solidFill>
                  <a:srgbClr val="000000"/>
                </a:solidFill>
                <a:effectLst/>
                <a:latin typeface="inter-bold"/>
              </a:rPr>
              <a:t> Testing</a:t>
            </a:r>
            <a:endParaRPr lang="en-IN" b="0" i="0" dirty="0">
              <a:solidFill>
                <a:srgbClr val="000000"/>
              </a:solidFill>
              <a:effectLst/>
              <a:latin typeface="inter-regular"/>
            </a:endParaRPr>
          </a:p>
          <a:p>
            <a:pPr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24479760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34A2AD-711B-42DD-9E40-6F147E135AF4}"/>
              </a:ext>
            </a:extLst>
          </p:cNvPr>
          <p:cNvSpPr>
            <a:spLocks noGrp="1"/>
          </p:cNvSpPr>
          <p:nvPr>
            <p:ph idx="4294967295"/>
          </p:nvPr>
        </p:nvSpPr>
        <p:spPr>
          <a:xfrm>
            <a:off x="952108" y="690513"/>
            <a:ext cx="9709150" cy="5476973"/>
          </a:xfrm>
        </p:spPr>
        <p:txBody>
          <a:bodyPr/>
          <a:lstStyle/>
          <a:p>
            <a:r>
              <a:rPr lang="en-US" b="1" i="0" dirty="0">
                <a:solidFill>
                  <a:srgbClr val="333333"/>
                </a:solidFill>
                <a:effectLst/>
                <a:latin typeface="inter-bold"/>
              </a:rPr>
              <a:t>smoke testing</a:t>
            </a:r>
            <a:endParaRPr lang="en-IN" dirty="0"/>
          </a:p>
          <a:p>
            <a:pPr marL="0" indent="0" algn="just">
              <a:buNone/>
            </a:pPr>
            <a:r>
              <a:rPr lang="en-US" b="0" i="0" dirty="0">
                <a:solidFill>
                  <a:srgbClr val="333333"/>
                </a:solidFill>
                <a:effectLst/>
                <a:latin typeface="inter-regular"/>
              </a:rPr>
              <a:t>	 we will test an application's basic and critical features before doing one round of deep and rigorous testing.</a:t>
            </a:r>
          </a:p>
          <a:p>
            <a:pPr marL="0" indent="0" algn="just">
              <a:buNone/>
            </a:pPr>
            <a:r>
              <a:rPr lang="en-US" b="0" i="0" dirty="0">
                <a:solidFill>
                  <a:srgbClr val="333333"/>
                </a:solidFill>
                <a:effectLst/>
                <a:latin typeface="inter-regular"/>
              </a:rPr>
              <a:t>	Analyzing the workflow of the application's core and main functions is the main objective of performing the smoke testing.</a:t>
            </a:r>
          </a:p>
          <a:p>
            <a:pPr algn="just"/>
            <a:endParaRPr lang="en-US" b="1" i="0" dirty="0">
              <a:effectLst/>
              <a:latin typeface="erdana"/>
            </a:endParaRPr>
          </a:p>
          <a:p>
            <a:pPr algn="just"/>
            <a:r>
              <a:rPr lang="en-US" b="1" i="0" dirty="0">
                <a:effectLst/>
                <a:latin typeface="erdana"/>
              </a:rPr>
              <a:t>Sanity Testing</a:t>
            </a:r>
          </a:p>
          <a:p>
            <a:pPr marL="0" indent="0" algn="just">
              <a:buNone/>
            </a:pPr>
            <a:r>
              <a:rPr lang="en-US" b="0" i="0" dirty="0">
                <a:solidFill>
                  <a:srgbClr val="333333"/>
                </a:solidFill>
                <a:effectLst/>
                <a:latin typeface="inter-regular"/>
              </a:rPr>
              <a:t>	Sanity testing was performed when we are receiving software build (with minor code changes) from the development team. It is a checkpoint to assess if testing for the build can proceed or not.</a:t>
            </a:r>
            <a:endParaRPr lang="en-IN" dirty="0"/>
          </a:p>
        </p:txBody>
      </p:sp>
    </p:spTree>
    <p:extLst>
      <p:ext uri="{BB962C8B-B14F-4D97-AF65-F5344CB8AC3E}">
        <p14:creationId xmlns:p14="http://schemas.microsoft.com/office/powerpoint/2010/main" val="1868108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92EE32-1E1E-4057-9E1A-DC11FD1E360B}"/>
              </a:ext>
            </a:extLst>
          </p:cNvPr>
          <p:cNvSpPr txBox="1"/>
          <p:nvPr/>
        </p:nvSpPr>
        <p:spPr>
          <a:xfrm>
            <a:off x="1018095" y="405353"/>
            <a:ext cx="10039546" cy="5078313"/>
          </a:xfrm>
          <a:prstGeom prst="rect">
            <a:avLst/>
          </a:prstGeom>
          <a:noFill/>
        </p:spPr>
        <p:txBody>
          <a:bodyPr wrap="square">
            <a:spAutoFit/>
          </a:bodyPr>
          <a:lstStyle/>
          <a:p>
            <a:pPr marL="285750" indent="-285750">
              <a:buFont typeface="Arial" panose="020B0604020202020204" pitchFamily="34" charset="0"/>
              <a:buChar char="•"/>
            </a:pPr>
            <a:r>
              <a:rPr lang="en-US" b="1" dirty="0"/>
              <a:t>REGRESSION TESTING</a:t>
            </a:r>
          </a:p>
          <a:p>
            <a:r>
              <a:rPr lang="en-US" i="0" dirty="0">
                <a:solidFill>
                  <a:srgbClr val="333333"/>
                </a:solidFill>
                <a:effectLst/>
                <a:latin typeface="Arial" panose="020B0604020202020204" pitchFamily="34" charset="0"/>
                <a:cs typeface="Arial" panose="020B0604020202020204" pitchFamily="34" charset="0"/>
              </a:rPr>
              <a:t>	</a:t>
            </a:r>
          </a:p>
          <a:p>
            <a:r>
              <a:rPr lang="en-US" i="0" dirty="0">
                <a:solidFill>
                  <a:srgbClr val="333333"/>
                </a:solidFill>
                <a:effectLst/>
                <a:latin typeface="Arial" panose="020B0604020202020204" pitchFamily="34" charset="0"/>
                <a:cs typeface="Arial" panose="020B0604020202020204" pitchFamily="34" charset="0"/>
              </a:rPr>
              <a:t>Whenever a bug is fixed by the developers and then testing the other features of the applications that might be simulated because of the bug fixing is known as regression testing.</a:t>
            </a:r>
          </a:p>
          <a:p>
            <a:endParaRPr lang="en-US" dirty="0">
              <a:solidFill>
                <a:srgbClr val="333333"/>
              </a:solidFill>
              <a:latin typeface="Arial" panose="020B0604020202020204" pitchFamily="34" charset="0"/>
              <a:cs typeface="Arial" panose="020B0604020202020204" pitchFamily="34" charset="0"/>
            </a:endParaRPr>
          </a:p>
          <a:p>
            <a:r>
              <a:rPr lang="en-US" i="0" dirty="0">
                <a:solidFill>
                  <a:srgbClr val="333333"/>
                </a:solidFill>
                <a:effectLst/>
                <a:latin typeface="Arial" panose="020B0604020202020204" pitchFamily="34" charset="0"/>
                <a:cs typeface="Arial" panose="020B0604020202020204" pitchFamily="34" charset="0"/>
              </a:rPr>
              <a:t>	we can say that whenever there is a new release for some project, then we can perform Regression Testing, and due to a new feature may affect the old features in the earlier releases.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Regression testing is the most suitable testing for automation tools. As per the project type and accessibility of resources, regression testing can be similar to Retesting.</a:t>
            </a:r>
          </a:p>
          <a:p>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i="0" dirty="0" err="1">
                <a:effectLst/>
                <a:latin typeface="Arial" panose="020B0604020202020204" pitchFamily="34" charset="0"/>
                <a:cs typeface="Arial" panose="020B0604020202020204" pitchFamily="34" charset="0"/>
              </a:rPr>
              <a:t>Adhoc</a:t>
            </a:r>
            <a:r>
              <a:rPr lang="en-US" b="1" i="0" dirty="0">
                <a:effectLst/>
                <a:latin typeface="Arial" panose="020B0604020202020204" pitchFamily="34" charset="0"/>
                <a:cs typeface="Arial" panose="020B0604020202020204" pitchFamily="34" charset="0"/>
              </a:rPr>
              <a:t> Testing</a:t>
            </a:r>
          </a:p>
          <a:p>
            <a:pPr algn="just"/>
            <a:endParaRPr lang="en-US" i="0" dirty="0">
              <a:effectLst/>
              <a:latin typeface="Arial" panose="020B0604020202020204" pitchFamily="34" charset="0"/>
              <a:cs typeface="Arial" panose="020B0604020202020204" pitchFamily="34" charset="0"/>
            </a:endParaRPr>
          </a:p>
          <a:p>
            <a:pPr algn="just"/>
            <a:r>
              <a:rPr lang="en-US" i="0" dirty="0">
                <a:effectLst/>
                <a:latin typeface="Arial" panose="020B0604020202020204" pitchFamily="34" charset="0"/>
                <a:cs typeface="Arial" panose="020B0604020202020204" pitchFamily="34" charset="0"/>
              </a:rPr>
              <a:t>	Testing the application randomly as soon as the build is in the checked sequence is known as </a:t>
            </a:r>
            <a:r>
              <a:rPr lang="en-US" i="0" dirty="0" err="1">
                <a:effectLst/>
                <a:latin typeface="Arial" panose="020B0604020202020204" pitchFamily="34" charset="0"/>
                <a:cs typeface="Arial" panose="020B0604020202020204" pitchFamily="34" charset="0"/>
              </a:rPr>
              <a:t>Adhoc</a:t>
            </a:r>
            <a:r>
              <a:rPr lang="en-US" i="0" dirty="0">
                <a:effectLst/>
                <a:latin typeface="Arial" panose="020B0604020202020204" pitchFamily="34" charset="0"/>
                <a:cs typeface="Arial" panose="020B0604020202020204" pitchFamily="34" charset="0"/>
              </a:rPr>
              <a:t> testing.</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758007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24B00-1B95-4B19-BC57-935EE941C51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0D0C83AE-96CE-425F-8011-3C9E6FA02BD4}"/>
              </a:ext>
            </a:extLst>
          </p:cNvPr>
          <p:cNvSpPr>
            <a:spLocks noGrp="1"/>
          </p:cNvSpPr>
          <p:nvPr>
            <p:ph idx="1"/>
          </p:nvPr>
        </p:nvSpPr>
        <p:spPr/>
        <p:txBody>
          <a:bodyPr/>
          <a:lstStyle/>
          <a:p>
            <a:r>
              <a:rPr lang="en-US" dirty="0"/>
              <a:t>We have discussed the most commonly used types of Software Testing like black-box testing, white box testing, functional testing, non-functional testing, regression testing, </a:t>
            </a:r>
            <a:r>
              <a:rPr lang="en-US" dirty="0" err="1"/>
              <a:t>Adhoc</a:t>
            </a:r>
            <a:r>
              <a:rPr lang="en-US" dirty="0"/>
              <a:t> testing, etc.</a:t>
            </a:r>
            <a:endParaRPr lang="en-IN" dirty="0"/>
          </a:p>
        </p:txBody>
      </p:sp>
    </p:spTree>
    <p:extLst>
      <p:ext uri="{BB962C8B-B14F-4D97-AF65-F5344CB8AC3E}">
        <p14:creationId xmlns:p14="http://schemas.microsoft.com/office/powerpoint/2010/main" val="2579080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5A4D4B-2EF5-4601-AA3F-807C2F7B0895}"/>
              </a:ext>
            </a:extLst>
          </p:cNvPr>
          <p:cNvSpPr>
            <a:spLocks noGrp="1"/>
          </p:cNvSpPr>
          <p:nvPr>
            <p:ph type="title" idx="4294967295"/>
          </p:nvPr>
        </p:nvSpPr>
        <p:spPr>
          <a:xfrm>
            <a:off x="1774031" y="1633227"/>
            <a:ext cx="8643938" cy="1887538"/>
          </a:xfrm>
        </p:spPr>
        <p:txBody>
          <a:bodyPr/>
          <a:lstStyle/>
          <a:p>
            <a:r>
              <a:rPr lang="en-IN" dirty="0"/>
              <a:t>                     Thank  YOU</a:t>
            </a:r>
          </a:p>
        </p:txBody>
      </p:sp>
    </p:spTree>
    <p:extLst>
      <p:ext uri="{BB962C8B-B14F-4D97-AF65-F5344CB8AC3E}">
        <p14:creationId xmlns:p14="http://schemas.microsoft.com/office/powerpoint/2010/main" val="4238790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5C741-49AA-4E8D-B7B9-80839C22F915}"/>
              </a:ext>
            </a:extLst>
          </p:cNvPr>
          <p:cNvSpPr>
            <a:spLocks noGrp="1"/>
          </p:cNvSpPr>
          <p:nvPr>
            <p:ph type="title"/>
          </p:nvPr>
        </p:nvSpPr>
        <p:spPr/>
        <p:txBody>
          <a:bodyPr>
            <a:normAutofit/>
          </a:bodyPr>
          <a:lstStyle/>
          <a:p>
            <a:r>
              <a:rPr lang="en-IN" dirty="0">
                <a:latin typeface="Arial" panose="020B0604020202020204" pitchFamily="34" charset="0"/>
                <a:cs typeface="Arial" panose="020B0604020202020204" pitchFamily="34" charset="0"/>
              </a:rPr>
              <a:t>Static method </a:t>
            </a:r>
          </a:p>
        </p:txBody>
      </p:sp>
      <p:sp>
        <p:nvSpPr>
          <p:cNvPr id="3" name="Content Placeholder 2">
            <a:extLst>
              <a:ext uri="{FF2B5EF4-FFF2-40B4-BE49-F238E27FC236}">
                <a16:creationId xmlns:a16="http://schemas.microsoft.com/office/drawing/2014/main" id="{99F61950-FF06-4086-A18F-54168ED7BF07}"/>
              </a:ext>
            </a:extLst>
          </p:cNvPr>
          <p:cNvSpPr>
            <a:spLocks noGrp="1"/>
          </p:cNvSpPr>
          <p:nvPr>
            <p:ph idx="1"/>
          </p:nvPr>
        </p:nvSpPr>
        <p:spPr/>
        <p:txBody>
          <a:bodyPr>
            <a:noAutofit/>
          </a:bodyPr>
          <a:lstStyle/>
          <a:p>
            <a:r>
              <a:rPr lang="en-US" dirty="0">
                <a:latin typeface="Arial" panose="020B0604020202020204" pitchFamily="34" charset="0"/>
                <a:cs typeface="Arial" panose="020B0604020202020204" pitchFamily="34" charset="0"/>
              </a:rPr>
              <a:t>Static Testing is to check the defects in software without actually executing the code of the software application</a:t>
            </a:r>
          </a:p>
          <a:p>
            <a:r>
              <a:rPr lang="en-US" dirty="0">
                <a:latin typeface="Arial" panose="020B0604020202020204" pitchFamily="34" charset="0"/>
                <a:cs typeface="Arial" panose="020B0604020202020204" pitchFamily="34" charset="0"/>
              </a:rPr>
              <a:t>Static testing is performed in early stage of development to avoid errors as</a:t>
            </a:r>
          </a:p>
          <a:p>
            <a:r>
              <a:rPr lang="en-US" dirty="0">
                <a:latin typeface="Arial" panose="020B0604020202020204" pitchFamily="34" charset="0"/>
                <a:cs typeface="Arial" panose="020B0604020202020204" pitchFamily="34" charset="0"/>
              </a:rPr>
              <a:t>Static testing techniques offer a great way to enhance the quality and efficiency of software development. </a:t>
            </a:r>
          </a:p>
        </p:txBody>
      </p:sp>
    </p:spTree>
    <p:extLst>
      <p:ext uri="{BB962C8B-B14F-4D97-AF65-F5344CB8AC3E}">
        <p14:creationId xmlns:p14="http://schemas.microsoft.com/office/powerpoint/2010/main" val="52659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60D4E-BEC6-4DE6-9736-3DF187268497}"/>
              </a:ext>
            </a:extLst>
          </p:cNvPr>
          <p:cNvSpPr>
            <a:spLocks noGrp="1"/>
          </p:cNvSpPr>
          <p:nvPr>
            <p:ph type="title"/>
          </p:nvPr>
        </p:nvSpPr>
        <p:spPr/>
        <p:txBody>
          <a:bodyPr/>
          <a:lstStyle/>
          <a:p>
            <a:r>
              <a:rPr lang="en-IN" dirty="0"/>
              <a:t>REVIEW TESTING</a:t>
            </a:r>
          </a:p>
        </p:txBody>
      </p:sp>
      <p:sp>
        <p:nvSpPr>
          <p:cNvPr id="3" name="Content Placeholder 2">
            <a:extLst>
              <a:ext uri="{FF2B5EF4-FFF2-40B4-BE49-F238E27FC236}">
                <a16:creationId xmlns:a16="http://schemas.microsoft.com/office/drawing/2014/main" id="{D74F259C-B493-4C6D-997A-2F4AE8AE4F02}"/>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A review in a Static Testing is a process or meeting conducted to find the potential defects in the design of any program. Another significance of review is that all the team members get to know about the progress of the project</a:t>
            </a:r>
          </a:p>
          <a:p>
            <a:r>
              <a:rPr lang="en-US" b="0" i="0" dirty="0">
                <a:solidFill>
                  <a:srgbClr val="333333"/>
                </a:solidFill>
                <a:effectLst/>
                <a:latin typeface="Arial" panose="020B0604020202020204" pitchFamily="34" charset="0"/>
                <a:cs typeface="Arial" panose="020B0604020202020204" pitchFamily="34" charset="0"/>
              </a:rPr>
              <a:t>In static testing, </a:t>
            </a:r>
            <a:r>
              <a:rPr lang="en-US" b="1" i="0" dirty="0">
                <a:solidFill>
                  <a:srgbClr val="333333"/>
                </a:solidFill>
                <a:effectLst/>
                <a:latin typeface="Arial" panose="020B0604020202020204" pitchFamily="34" charset="0"/>
                <a:cs typeface="Arial" panose="020B0604020202020204" pitchFamily="34" charset="0"/>
              </a:rPr>
              <a:t>reviews</a:t>
            </a:r>
            <a:r>
              <a:rPr lang="en-US" b="0" i="0" dirty="0">
                <a:solidFill>
                  <a:srgbClr val="333333"/>
                </a:solidFill>
                <a:effectLst/>
                <a:latin typeface="Arial" panose="020B0604020202020204" pitchFamily="34" charset="0"/>
                <a:cs typeface="Arial" panose="020B0604020202020204" pitchFamily="34" charset="0"/>
              </a:rPr>
              <a:t> can be divided into </a:t>
            </a:r>
            <a:r>
              <a:rPr lang="en-US" b="1" i="0" dirty="0">
                <a:solidFill>
                  <a:srgbClr val="333333"/>
                </a:solidFill>
                <a:effectLst/>
                <a:latin typeface="Arial" panose="020B0604020202020204" pitchFamily="34" charset="0"/>
                <a:cs typeface="Arial" panose="020B0604020202020204" pitchFamily="34" charset="0"/>
              </a:rPr>
              <a:t>four different parts</a:t>
            </a:r>
            <a:r>
              <a:rPr lang="en-US" b="0" i="0" dirty="0">
                <a:solidFill>
                  <a:srgbClr val="333333"/>
                </a:solidFill>
                <a:effectLst/>
                <a:latin typeface="Arial" panose="020B0604020202020204" pitchFamily="34" charset="0"/>
                <a:cs typeface="Arial" panose="020B0604020202020204" pitchFamily="34" charset="0"/>
              </a:rPr>
              <a:t>,</a:t>
            </a:r>
          </a:p>
          <a:p>
            <a:pPr algn="just">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Informal reviews</a:t>
            </a:r>
            <a:endParaRPr lang="en-US"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Walkthroughs</a:t>
            </a:r>
            <a:endParaRPr lang="en-US"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Technical/peer review</a:t>
            </a:r>
            <a:endParaRPr lang="en-US" b="0" i="0" dirty="0">
              <a:solidFill>
                <a:srgbClr val="000000"/>
              </a:solidFill>
              <a:effectLst/>
              <a:latin typeface="Arial" panose="020B0604020202020204" pitchFamily="34" charset="0"/>
              <a:cs typeface="Arial" panose="020B0604020202020204" pitchFamily="34" charset="0"/>
            </a:endParaRPr>
          </a:p>
          <a:p>
            <a:pPr algn="just">
              <a:buFont typeface="Arial" panose="020B0604020202020204" pitchFamily="34" charset="0"/>
              <a:buChar char="•"/>
            </a:pPr>
            <a:r>
              <a:rPr lang="en-US" b="1" i="0" dirty="0">
                <a:solidFill>
                  <a:srgbClr val="000000"/>
                </a:solidFill>
                <a:effectLst/>
                <a:latin typeface="Arial" panose="020B0604020202020204" pitchFamily="34" charset="0"/>
                <a:cs typeface="Arial" panose="020B0604020202020204" pitchFamily="34" charset="0"/>
              </a:rPr>
              <a:t>Inspections</a:t>
            </a:r>
            <a:endParaRPr lang="en-US" b="0" i="0" dirty="0">
              <a:solidFill>
                <a:srgbClr val="000000"/>
              </a:solidFill>
              <a:effectLst/>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356829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C6976-7D1C-40FA-81D2-9229C2B7603F}"/>
              </a:ext>
            </a:extLst>
          </p:cNvPr>
          <p:cNvSpPr>
            <a:spLocks noGrp="1"/>
          </p:cNvSpPr>
          <p:nvPr>
            <p:ph type="title"/>
          </p:nvPr>
        </p:nvSpPr>
        <p:spPr/>
        <p:txBody>
          <a:bodyPr/>
          <a:lstStyle/>
          <a:p>
            <a:r>
              <a:rPr lang="en-IN" dirty="0"/>
              <a:t>TYPES OF REVIEW</a:t>
            </a:r>
          </a:p>
        </p:txBody>
      </p:sp>
      <p:sp>
        <p:nvSpPr>
          <p:cNvPr id="3" name="Content Placeholder 2">
            <a:extLst>
              <a:ext uri="{FF2B5EF4-FFF2-40B4-BE49-F238E27FC236}">
                <a16:creationId xmlns:a16="http://schemas.microsoft.com/office/drawing/2014/main" id="{2B03AD4F-6A42-4D6A-B3DF-557E363D32EE}"/>
              </a:ext>
            </a:extLst>
          </p:cNvPr>
          <p:cNvSpPr>
            <a:spLocks noGrp="1"/>
          </p:cNvSpPr>
          <p:nvPr>
            <p:ph idx="1"/>
          </p:nvPr>
        </p:nvSpPr>
        <p:spPr/>
        <p:txBody>
          <a:bodyPr>
            <a:noAutofit/>
          </a:bodyPr>
          <a:lstStyle/>
          <a:p>
            <a:r>
              <a:rPr lang="en-US" dirty="0">
                <a:latin typeface="Arial" panose="020B0604020202020204" pitchFamily="34" charset="0"/>
                <a:cs typeface="Arial" panose="020B0604020202020204" pitchFamily="34" charset="0"/>
              </a:rPr>
              <a:t>Informal:</a:t>
            </a:r>
          </a:p>
          <a:p>
            <a:pPr marL="0" indent="0">
              <a:buNone/>
            </a:pPr>
            <a:r>
              <a:rPr lang="en-US" dirty="0">
                <a:latin typeface="Arial" panose="020B0604020202020204" pitchFamily="34" charset="0"/>
                <a:cs typeface="Arial" panose="020B0604020202020204" pitchFamily="34" charset="0"/>
              </a:rPr>
              <a:t>	In informal review the creator of the documents put the contents in front of team member and everyone gives their opinion and thus defects are identified in the early stage.</a:t>
            </a:r>
          </a:p>
          <a:p>
            <a:r>
              <a:rPr lang="en-US" dirty="0">
                <a:latin typeface="Arial" panose="020B0604020202020204" pitchFamily="34" charset="0"/>
                <a:cs typeface="Arial" panose="020B0604020202020204" pitchFamily="34" charset="0"/>
              </a:rPr>
              <a:t>Walkthrough:</a:t>
            </a:r>
          </a:p>
          <a:p>
            <a:pPr marL="0" indent="0">
              <a:buNone/>
            </a:pPr>
            <a:r>
              <a:rPr lang="en-US" dirty="0">
                <a:latin typeface="Arial" panose="020B0604020202020204" pitchFamily="34" charset="0"/>
                <a:cs typeface="Arial" panose="020B0604020202020204" pitchFamily="34" charset="0"/>
              </a:rPr>
              <a:t>	It is basically performed by experienced person or expert to check the defects so that there might not be problem further in the development or testing phase.</a:t>
            </a:r>
          </a:p>
        </p:txBody>
      </p:sp>
    </p:spTree>
    <p:extLst>
      <p:ext uri="{BB962C8B-B14F-4D97-AF65-F5344CB8AC3E}">
        <p14:creationId xmlns:p14="http://schemas.microsoft.com/office/powerpoint/2010/main" val="38839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69FF6-08A1-4ED7-979B-038328B664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5B72ED-D4D0-411B-AA79-4B1E2CC0933B}"/>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Peer review/technical:</a:t>
            </a:r>
          </a:p>
          <a:p>
            <a:pPr marL="0" indent="0">
              <a:buNone/>
            </a:pPr>
            <a:r>
              <a:rPr lang="en-US" dirty="0">
                <a:latin typeface="Arial" panose="020B0604020202020204" pitchFamily="34" charset="0"/>
                <a:cs typeface="Arial" panose="020B0604020202020204" pitchFamily="34" charset="0"/>
              </a:rPr>
              <a:t>	Peer review means checking documents of one-another to detect and fix the defects. It is basically done in a team of colleagues.</a:t>
            </a:r>
          </a:p>
          <a:p>
            <a:r>
              <a:rPr lang="en-US" dirty="0">
                <a:latin typeface="Arial" panose="020B0604020202020204" pitchFamily="34" charset="0"/>
                <a:cs typeface="Arial" panose="020B0604020202020204" pitchFamily="34" charset="0"/>
              </a:rPr>
              <a:t>Inspection:</a:t>
            </a:r>
          </a:p>
          <a:p>
            <a:pPr marL="0" indent="0">
              <a:buNone/>
            </a:pPr>
            <a:r>
              <a:rPr lang="en-US" dirty="0">
                <a:latin typeface="Arial" panose="020B0604020202020204" pitchFamily="34" charset="0"/>
                <a:cs typeface="Arial" panose="020B0604020202020204" pitchFamily="34" charset="0"/>
              </a:rPr>
              <a:t>	Inspection is basically the verification of document the higher authority like the verification of software requirement specifications (SRS).</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3784963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6E575-E5A1-4361-9FDA-E73319AB1FB2}"/>
              </a:ext>
            </a:extLst>
          </p:cNvPr>
          <p:cNvSpPr>
            <a:spLocks noGrp="1"/>
          </p:cNvSpPr>
          <p:nvPr>
            <p:ph type="title"/>
          </p:nvPr>
        </p:nvSpPr>
        <p:spPr/>
        <p:txBody>
          <a:bodyPr/>
          <a:lstStyle/>
          <a:p>
            <a:r>
              <a:rPr lang="en-IN" b="0" i="0" dirty="0">
                <a:solidFill>
                  <a:srgbClr val="610B38"/>
                </a:solidFill>
                <a:effectLst/>
                <a:latin typeface="erdana"/>
              </a:rPr>
              <a:t>Advantages of Static Testing</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68505CC1-6B01-4592-B524-DEC0BBD37A49}"/>
              </a:ext>
            </a:extLst>
          </p:cNvPr>
          <p:cNvSpPr>
            <a:spLocks noGrp="1"/>
          </p:cNvSpPr>
          <p:nvPr>
            <p:ph idx="1"/>
          </p:nvPr>
        </p:nvSpPr>
        <p:spPr/>
        <p:txBody>
          <a:bodyPr/>
          <a:lstStyle/>
          <a:p>
            <a:r>
              <a:rPr lang="en-IN" b="1" i="0" dirty="0">
                <a:solidFill>
                  <a:srgbClr val="000000"/>
                </a:solidFill>
                <a:effectLst/>
                <a:latin typeface="inter-bold"/>
              </a:rPr>
              <a:t>Improved Product quality</a:t>
            </a:r>
          </a:p>
          <a:p>
            <a:r>
              <a:rPr lang="en-US" b="1" i="0" dirty="0">
                <a:solidFill>
                  <a:srgbClr val="000000"/>
                </a:solidFill>
                <a:effectLst/>
                <a:latin typeface="inter-bold"/>
              </a:rPr>
              <a:t>Improved the efficiency of Dynamic testing</a:t>
            </a:r>
            <a:endParaRPr lang="en-IN" b="1" dirty="0">
              <a:solidFill>
                <a:srgbClr val="000000"/>
              </a:solidFill>
              <a:latin typeface="inter-bold"/>
            </a:endParaRPr>
          </a:p>
          <a:p>
            <a:r>
              <a:rPr lang="en-IN" b="1" i="0" dirty="0">
                <a:solidFill>
                  <a:srgbClr val="000000"/>
                </a:solidFill>
                <a:effectLst/>
                <a:latin typeface="inter-bold"/>
              </a:rPr>
              <a:t>Reduced SDLC cost(</a:t>
            </a:r>
            <a:r>
              <a:rPr lang="en-US" b="1" i="0" dirty="0">
                <a:solidFill>
                  <a:srgbClr val="000000"/>
                </a:solidFill>
                <a:effectLst/>
                <a:latin typeface="inter-bold"/>
              </a:rPr>
              <a:t> software development life cycle</a:t>
            </a:r>
            <a:r>
              <a:rPr lang="en-IN" b="1" i="0" dirty="0">
                <a:solidFill>
                  <a:srgbClr val="000000"/>
                </a:solidFill>
                <a:effectLst/>
                <a:latin typeface="inter-bold"/>
              </a:rPr>
              <a:t>)</a:t>
            </a:r>
          </a:p>
          <a:p>
            <a:r>
              <a:rPr lang="en-IN" b="1" i="0" dirty="0">
                <a:solidFill>
                  <a:srgbClr val="000000"/>
                </a:solidFill>
                <a:effectLst/>
                <a:latin typeface="inter-bold"/>
              </a:rPr>
              <a:t>Immediate evaluation &amp; feedback</a:t>
            </a:r>
            <a:endParaRPr lang="en-IN" b="1" dirty="0">
              <a:solidFill>
                <a:srgbClr val="000000"/>
              </a:solidFill>
              <a:latin typeface="inter-bold"/>
            </a:endParaRPr>
          </a:p>
          <a:p>
            <a:r>
              <a:rPr lang="en-US" b="1" i="0" dirty="0">
                <a:solidFill>
                  <a:srgbClr val="000000"/>
                </a:solidFill>
                <a:effectLst/>
                <a:latin typeface="inter-bold"/>
              </a:rPr>
              <a:t>Exact location of bug is traced</a:t>
            </a:r>
            <a:endParaRPr lang="en-IN" dirty="0"/>
          </a:p>
        </p:txBody>
      </p:sp>
    </p:spTree>
    <p:extLst>
      <p:ext uri="{BB962C8B-B14F-4D97-AF65-F5344CB8AC3E}">
        <p14:creationId xmlns:p14="http://schemas.microsoft.com/office/powerpoint/2010/main" val="2364146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D3478-EF27-46B5-912E-107748DAEEBA}"/>
              </a:ext>
            </a:extLst>
          </p:cNvPr>
          <p:cNvSpPr>
            <a:spLocks noGrp="1"/>
          </p:cNvSpPr>
          <p:nvPr>
            <p:ph type="title"/>
          </p:nvPr>
        </p:nvSpPr>
        <p:spPr/>
        <p:txBody>
          <a:bodyPr/>
          <a:lstStyle/>
          <a:p>
            <a:r>
              <a:rPr lang="en-IN" dirty="0"/>
              <a:t>DYNAMIC TESTING</a:t>
            </a:r>
          </a:p>
        </p:txBody>
      </p:sp>
      <p:sp>
        <p:nvSpPr>
          <p:cNvPr id="3" name="Content Placeholder 2">
            <a:extLst>
              <a:ext uri="{FF2B5EF4-FFF2-40B4-BE49-F238E27FC236}">
                <a16:creationId xmlns:a16="http://schemas.microsoft.com/office/drawing/2014/main" id="{9F6E06CC-FCD0-40FE-9B13-EB63EA6599AD}"/>
              </a:ext>
            </a:extLst>
          </p:cNvPr>
          <p:cNvSpPr>
            <a:spLocks noGrp="1"/>
          </p:cNvSpPr>
          <p:nvPr>
            <p:ph idx="1"/>
          </p:nvPr>
        </p:nvSpPr>
        <p:spPr/>
        <p:txBody>
          <a:bodyPr>
            <a:normAutofit fontScale="92500" lnSpcReduction="10000"/>
          </a:bodyPr>
          <a:lstStyle/>
          <a:p>
            <a:r>
              <a:rPr lang="en-US" dirty="0"/>
              <a:t>Dynamic testing is one of the most important parts of Software testing, which is used to </a:t>
            </a:r>
            <a:r>
              <a:rPr lang="en-US" dirty="0" err="1"/>
              <a:t>analyse</a:t>
            </a:r>
            <a:r>
              <a:rPr lang="en-US" dirty="0"/>
              <a:t> the code's dynamic behavior.</a:t>
            </a:r>
          </a:p>
          <a:p>
            <a:r>
              <a:rPr lang="en-US" b="0" i="0" dirty="0">
                <a:solidFill>
                  <a:srgbClr val="610B38"/>
                </a:solidFill>
                <a:effectLst/>
                <a:latin typeface="erdana"/>
              </a:rPr>
              <a:t>Why do we need to perform Dynamic Testing?</a:t>
            </a:r>
            <a:endParaRPr lang="en-US" dirty="0"/>
          </a:p>
          <a:p>
            <a:r>
              <a:rPr lang="en-US" b="0" i="0" dirty="0">
                <a:solidFill>
                  <a:srgbClr val="000000"/>
                </a:solidFill>
                <a:effectLst/>
                <a:latin typeface="inter-regular"/>
              </a:rPr>
              <a:t>We will perform dynamic testing to check whether the application or software is working fine during and after installing the application without any error.</a:t>
            </a:r>
          </a:p>
          <a:p>
            <a:pPr algn="just">
              <a:buFont typeface="Arial" panose="020B0604020202020204" pitchFamily="34" charset="0"/>
              <a:buChar char="•"/>
            </a:pPr>
            <a:r>
              <a:rPr lang="en-US" b="0" i="0" dirty="0">
                <a:solidFill>
                  <a:srgbClr val="000000"/>
                </a:solidFill>
                <a:effectLst/>
                <a:latin typeface="inter-regular"/>
              </a:rPr>
              <a:t>We can perform dynamic testing to verify the efficient behavior of the software.</a:t>
            </a:r>
          </a:p>
          <a:p>
            <a:pPr algn="just">
              <a:buFont typeface="Arial" panose="020B0604020202020204" pitchFamily="34" charset="0"/>
              <a:buChar char="•"/>
            </a:pPr>
            <a:r>
              <a:rPr lang="en-US" b="0" i="0" dirty="0">
                <a:solidFill>
                  <a:srgbClr val="000000"/>
                </a:solidFill>
                <a:effectLst/>
                <a:latin typeface="inter-regular"/>
              </a:rPr>
              <a:t>The software should be compiled and run if we want to perform dynamic testing.</a:t>
            </a:r>
          </a:p>
          <a:p>
            <a:pPr algn="just">
              <a:buFont typeface="Arial" panose="020B0604020202020204" pitchFamily="34" charset="0"/>
              <a:buChar char="•"/>
            </a:pPr>
            <a:r>
              <a:rPr lang="en-US" dirty="0">
                <a:solidFill>
                  <a:srgbClr val="000000"/>
                </a:solidFill>
                <a:latin typeface="inter-regular"/>
              </a:rPr>
              <a:t>Dynamic testing are used in manual testing</a:t>
            </a:r>
            <a:r>
              <a:rPr lang="en-US" b="0" i="0" dirty="0">
                <a:solidFill>
                  <a:srgbClr val="000000"/>
                </a:solidFill>
                <a:effectLst/>
                <a:latin typeface="inter-regular"/>
              </a:rPr>
              <a:t>.</a:t>
            </a:r>
          </a:p>
          <a:p>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5598341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334</TotalTime>
  <Words>2205</Words>
  <Application>Microsoft Office PowerPoint</Application>
  <PresentationFormat>Widescreen</PresentationFormat>
  <Paragraphs>180</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Arial Black</vt:lpstr>
      <vt:lpstr>erdana</vt:lpstr>
      <vt:lpstr>Gill Sans MT</vt:lpstr>
      <vt:lpstr>inter-bold</vt:lpstr>
      <vt:lpstr>inter-regular</vt:lpstr>
      <vt:lpstr>Source Sans Pro</vt:lpstr>
      <vt:lpstr>Gallery</vt:lpstr>
      <vt:lpstr> software         TESTING</vt:lpstr>
      <vt:lpstr>What is  software testing?</vt:lpstr>
      <vt:lpstr>METHOD OF TESTING</vt:lpstr>
      <vt:lpstr>Static method </vt:lpstr>
      <vt:lpstr>REVIEW TESTING</vt:lpstr>
      <vt:lpstr>TYPES OF REVIEW</vt:lpstr>
      <vt:lpstr>PowerPoint Presentation</vt:lpstr>
      <vt:lpstr>Advantages of Static Testing </vt:lpstr>
      <vt:lpstr>DYNAMIC TESTING</vt:lpstr>
      <vt:lpstr>PowerPoint Presentation</vt:lpstr>
      <vt:lpstr>Types of dynamic testing</vt:lpstr>
      <vt:lpstr>PowerPoint Presentation</vt:lpstr>
      <vt:lpstr>FUNCTIONAL TESTING</vt:lpstr>
      <vt:lpstr>TYPES OF FUNCTIONAL TESTING</vt:lpstr>
      <vt:lpstr>Unit testing</vt:lpstr>
      <vt:lpstr>Integration testing</vt:lpstr>
      <vt:lpstr>System testing</vt:lpstr>
      <vt:lpstr>User acceptance testing</vt:lpstr>
      <vt:lpstr>Non- Functional testing </vt:lpstr>
      <vt:lpstr>Performance Testing </vt:lpstr>
      <vt:lpstr>Usability Testing</vt:lpstr>
      <vt:lpstr>Compatibility testing</vt:lpstr>
      <vt:lpstr>Recovery testing</vt:lpstr>
      <vt:lpstr>Security testing</vt:lpstr>
      <vt:lpstr>the advantages of dynamic testing:</vt:lpstr>
      <vt:lpstr>Disadvantages </vt:lpstr>
      <vt:lpstr>AUTOMATION TESTING</vt:lpstr>
      <vt:lpstr>PowerPoint Presentation</vt:lpstr>
      <vt:lpstr>Test Automation Process</vt:lpstr>
      <vt:lpstr>PowerPoint Presentation</vt:lpstr>
      <vt:lpstr>PowerPoint Presentation</vt:lpstr>
      <vt:lpstr>Popular Automation Tools:  </vt:lpstr>
      <vt:lpstr>Advantages of Automation Testing:</vt:lpstr>
      <vt:lpstr>Some other types of Software Testing</vt:lpstr>
      <vt:lpstr>PowerPoint Presentation</vt:lpstr>
      <vt:lpstr>PowerPoint Presentation</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software         TESTING</dc:title>
  <dc:creator>ezhil</dc:creator>
  <cp:lastModifiedBy>ezhil</cp:lastModifiedBy>
  <cp:revision>38</cp:revision>
  <dcterms:created xsi:type="dcterms:W3CDTF">2022-04-04T13:13:51Z</dcterms:created>
  <dcterms:modified xsi:type="dcterms:W3CDTF">2022-04-05T11:31:33Z</dcterms:modified>
</cp:coreProperties>
</file>