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5143500" cx="9144000"/>
  <p:notesSz cx="6858000" cy="9947275"/>
  <p:embeddedFontLst>
    <p:embeddedFont>
      <p:font typeface="Roboto"/>
      <p:regular r:id="rId68"/>
      <p:bold r:id="rId69"/>
      <p:italic r:id="rId70"/>
      <p:boldItalic r:id="rId71"/>
    </p:embeddedFont>
    <p:embeddedFont>
      <p:font typeface="Helvetica Neue"/>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33">
          <p15:clr>
            <a:srgbClr val="A4A3A4"/>
          </p15:clr>
        </p15:guide>
        <p15:guide id="2" orient="horz" pos="3169">
          <p15:clr>
            <a:srgbClr val="A4A3A4"/>
          </p15:clr>
        </p15:guide>
        <p15:guide id="3" pos="519">
          <p15:clr>
            <a:srgbClr val="A4A3A4"/>
          </p15:clr>
        </p15:guide>
      </p15:sldGuideLst>
    </p:ext>
    <p:ext uri="{2D200454-40CA-4A62-9FC3-DE9A4176ACB9}">
      <p15:notesGuideLst>
        <p15:guide id="1" orient="horz" pos="3133">
          <p15:clr>
            <a:srgbClr val="A4A3A4"/>
          </p15:clr>
        </p15:guide>
        <p15:guide id="2" pos="2160">
          <p15:clr>
            <a:srgbClr val="A4A3A4"/>
          </p15:clr>
        </p15:guide>
      </p15:notesGuideLst>
    </p:ext>
    <p:ext uri="http://customooxmlschemas.google.com/">
      <go:slidesCustomData xmlns:go="http://customooxmlschemas.google.com/" r:id="rId76" roundtripDataSignature="AMtx7mh3lHjsMpBBf9LM2lugS8h/zKrE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033" orient="horz"/>
        <p:guide pos="3169" orient="horz"/>
        <p:guide pos="519"/>
      </p:guideLst>
    </p:cSldViewPr>
  </p:slideViewPr>
  <p:notesViewPr>
    <p:cSldViewPr snapToGrid="0">
      <p:cViewPr varScale="1">
        <p:scale>
          <a:sx n="100" d="100"/>
          <a:sy n="100" d="100"/>
        </p:scale>
        <p:origin x="0" y="0"/>
      </p:cViewPr>
      <p:guideLst>
        <p:guide pos="3133"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HelveticaNeue-bold.fntdata"/><Relationship Id="rId72" Type="http://schemas.openxmlformats.org/officeDocument/2006/relationships/font" Target="fonts/HelveticaNeue-regular.fntdata"/><Relationship Id="rId31" Type="http://schemas.openxmlformats.org/officeDocument/2006/relationships/slide" Target="slides/slide26.xml"/><Relationship Id="rId75" Type="http://schemas.openxmlformats.org/officeDocument/2006/relationships/font" Target="fonts/HelveticaNeue-boldItalic.fntdata"/><Relationship Id="rId30" Type="http://schemas.openxmlformats.org/officeDocument/2006/relationships/slide" Target="slides/slide25.xml"/><Relationship Id="rId74" Type="http://schemas.openxmlformats.org/officeDocument/2006/relationships/font" Target="fonts/HelveticaNeue-italic.fntdata"/><Relationship Id="rId33" Type="http://schemas.openxmlformats.org/officeDocument/2006/relationships/slide" Target="slides/slide28.xml"/><Relationship Id="rId32" Type="http://schemas.openxmlformats.org/officeDocument/2006/relationships/slide" Target="slides/slide27.xml"/><Relationship Id="rId76" Type="http://customschemas.google.com/relationships/presentationmetadata" Target="meta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Roboto-boldItalic.fntdata"/><Relationship Id="rId70" Type="http://schemas.openxmlformats.org/officeDocument/2006/relationships/font" Target="fonts/Robot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oboto-regular.fntdata"/><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 name="Google Shape;4;n"/>
          <p:cNvSpPr txBox="1"/>
          <p:nvPr>
            <p:ph idx="1" type="body"/>
          </p:nvPr>
        </p:nvSpPr>
        <p:spPr>
          <a:xfrm>
            <a:off x="987971" y="4724956"/>
            <a:ext cx="4908331" cy="447627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12" type="sldNum"/>
          </p:nvPr>
        </p:nvSpPr>
        <p:spPr>
          <a:xfrm>
            <a:off x="6022876" y="9449911"/>
            <a:ext cx="835124" cy="497364"/>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a26c39f1d_0_14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197" name="Google Shape;197;gca26c39f1d_0_14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a26c39f1d_0_164: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213" name="Google Shape;213;gca26c39f1d_0_164: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a26c39f1d_0_18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232" name="Google Shape;232;gca26c39f1d_0_18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ca26c39f1d_0_20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Re-explain CNOT →</a:t>
            </a:r>
            <a:r>
              <a:rPr lang="en-GB" sz="2000">
                <a:solidFill>
                  <a:srgbClr val="292929"/>
                </a:solidFill>
                <a:highlight>
                  <a:srgbClr val="FFFFFF"/>
                </a:highlight>
                <a:latin typeface="Georgia"/>
                <a:ea typeface="Georgia"/>
                <a:cs typeface="Georgia"/>
                <a:sym typeface="Georgia"/>
              </a:rPr>
              <a:t> </a:t>
            </a:r>
            <a:r>
              <a:rPr lang="en-GB" sz="1250">
                <a:highlight>
                  <a:srgbClr val="E4E8EE"/>
                </a:highlight>
                <a:latin typeface="Arial"/>
                <a:ea typeface="Arial"/>
                <a:cs typeface="Arial"/>
                <a:sym typeface="Arial"/>
              </a:rPr>
              <a:t>acts on a pair of qubits, with one acting as ‘control’ ( q0 &amp; q1)) and the</a:t>
            </a:r>
            <a:endParaRPr sz="1250">
              <a:highlight>
                <a:srgbClr val="E4E8EE"/>
              </a:highlight>
              <a:latin typeface="Arial"/>
              <a:ea typeface="Arial"/>
              <a:cs typeface="Arial"/>
              <a:sym typeface="Arial"/>
            </a:endParaRPr>
          </a:p>
          <a:p>
            <a:pPr indent="0" lvl="0" marL="0" rtl="0" algn="l">
              <a:spcBef>
                <a:spcPts val="0"/>
              </a:spcBef>
              <a:spcAft>
                <a:spcPts val="0"/>
              </a:spcAft>
              <a:buNone/>
            </a:pPr>
            <a:r>
              <a:rPr lang="en-GB" sz="1250">
                <a:highlight>
                  <a:srgbClr val="E4E8EE"/>
                </a:highlight>
                <a:latin typeface="Arial"/>
                <a:ea typeface="Arial"/>
                <a:cs typeface="Arial"/>
                <a:sym typeface="Arial"/>
              </a:rPr>
              <a:t>other as ‘target’. It performs a NOT on the target whenever the control is in state |1   </a:t>
            </a:r>
            <a:endParaRPr sz="1250">
              <a:highlight>
                <a:srgbClr val="E4E8EE"/>
              </a:highlight>
              <a:latin typeface="Arial"/>
              <a:ea typeface="Arial"/>
              <a:cs typeface="Arial"/>
              <a:sym typeface="Arial"/>
            </a:endParaRPr>
          </a:p>
          <a:p>
            <a:pPr indent="0" lvl="0" marL="0" rtl="0" algn="l">
              <a:spcBef>
                <a:spcPts val="0"/>
              </a:spcBef>
              <a:spcAft>
                <a:spcPts val="0"/>
              </a:spcAft>
              <a:buNone/>
            </a:pPr>
            <a:r>
              <a:t/>
            </a:r>
            <a:endParaRPr sz="1250">
              <a:highlight>
                <a:srgbClr val="E4E8EE"/>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GB" sz="1600">
                <a:solidFill>
                  <a:srgbClr val="292929"/>
                </a:solidFill>
                <a:highlight>
                  <a:srgbClr val="FFFFFF"/>
                </a:highlight>
                <a:latin typeface="Georgia"/>
                <a:ea typeface="Georgia"/>
                <a:cs typeface="Georgia"/>
                <a:sym typeface="Georgia"/>
              </a:rPr>
              <a:t>***Say above after the first paragraph but before the </a:t>
            </a:r>
            <a:r>
              <a:rPr lang="en-GB" sz="1600">
                <a:solidFill>
                  <a:srgbClr val="292929"/>
                </a:solidFill>
                <a:highlight>
                  <a:srgbClr val="FFFFFF"/>
                </a:highlight>
                <a:latin typeface="Georgia"/>
                <a:ea typeface="Georgia"/>
                <a:cs typeface="Georgia"/>
                <a:sym typeface="Georgia"/>
              </a:rPr>
              <a:t>entanglement</a:t>
            </a:r>
            <a:r>
              <a:rPr lang="en-GB" sz="1600">
                <a:solidFill>
                  <a:srgbClr val="292929"/>
                </a:solidFill>
                <a:highlight>
                  <a:srgbClr val="FFFFFF"/>
                </a:highlight>
                <a:latin typeface="Georgia"/>
                <a:ea typeface="Georgia"/>
                <a:cs typeface="Georgia"/>
                <a:sym typeface="Georgia"/>
              </a:rPr>
              <a:t> ***</a:t>
            </a:r>
            <a:endParaRPr sz="1250">
              <a:highlight>
                <a:srgbClr val="E4E8EE"/>
              </a:highlight>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GB"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GB" sz="1100">
                <a:latin typeface="Arial"/>
                <a:ea typeface="Arial"/>
                <a:cs typeface="Arial"/>
                <a:sym typeface="Arial"/>
              </a:rPr>
              <a:t>*** Say below at end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GB" sz="1400">
                <a:latin typeface="Arial"/>
                <a:ea typeface="Arial"/>
                <a:cs typeface="Arial"/>
                <a:sym typeface="Arial"/>
              </a:rPr>
              <a:t>Identity gates : </a:t>
            </a:r>
            <a:r>
              <a:rPr lang="en-GB" sz="1150">
                <a:highlight>
                  <a:srgbClr val="E4E8EE"/>
                </a:highlight>
                <a:latin typeface="Arial"/>
                <a:ea typeface="Arial"/>
                <a:cs typeface="Arial"/>
                <a:sym typeface="Arial"/>
              </a:rPr>
              <a:t>nothing is applied for one unit of gate</a:t>
            </a:r>
            <a:endParaRPr sz="1150">
              <a:highlight>
                <a:srgbClr val="E4E8EE"/>
              </a:highlight>
              <a:latin typeface="Arial"/>
              <a:ea typeface="Arial"/>
              <a:cs typeface="Arial"/>
              <a:sym typeface="Arial"/>
            </a:endParaRPr>
          </a:p>
          <a:p>
            <a:pPr indent="0" lvl="0" marL="0" rtl="0" algn="l">
              <a:spcBef>
                <a:spcPts val="0"/>
              </a:spcBef>
              <a:spcAft>
                <a:spcPts val="0"/>
              </a:spcAft>
              <a:buNone/>
            </a:pPr>
            <a:r>
              <a:rPr lang="en-GB" sz="1150">
                <a:highlight>
                  <a:srgbClr val="E4E8EE"/>
                </a:highlight>
                <a:latin typeface="Arial"/>
                <a:ea typeface="Arial"/>
                <a:cs typeface="Arial"/>
                <a:sym typeface="Arial"/>
              </a:rPr>
              <a:t>time</a:t>
            </a:r>
            <a:endParaRPr sz="1150">
              <a:highlight>
                <a:srgbClr val="E4E8EE"/>
              </a:highlight>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251" name="Google Shape;251;gca26c39f1d_0_20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ca26c39f1d_0_22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270" name="Google Shape;270;gca26c39f1d_0_22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a26c39f1d_0_26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GB" sz="1300">
                <a:latin typeface="Arial"/>
                <a:ea typeface="Arial"/>
                <a:cs typeface="Arial"/>
                <a:sym typeface="Arial"/>
              </a:rPr>
              <a:t>***Say below before </a:t>
            </a:r>
            <a:r>
              <a:rPr lang="en-GB" sz="1300">
                <a:latin typeface="Arial"/>
                <a:ea typeface="Arial"/>
                <a:cs typeface="Arial"/>
                <a:sym typeface="Arial"/>
              </a:rPr>
              <a:t>begin</a:t>
            </a:r>
            <a:r>
              <a:rPr lang="en-GB" sz="1300">
                <a:latin typeface="Arial"/>
                <a:ea typeface="Arial"/>
                <a:cs typeface="Arial"/>
                <a:sym typeface="Arial"/>
              </a:rPr>
              <a:t> ****</a:t>
            </a:r>
            <a:endParaRPr sz="1300">
              <a:latin typeface="Arial"/>
              <a:ea typeface="Arial"/>
              <a:cs typeface="Arial"/>
              <a:sym typeface="Arial"/>
            </a:endParaRPr>
          </a:p>
          <a:p>
            <a:pPr indent="0" lvl="0" marL="0" rtl="0" algn="l">
              <a:lnSpc>
                <a:spcPct val="115000"/>
              </a:lnSpc>
              <a:spcBef>
                <a:spcPts val="0"/>
              </a:spcBef>
              <a:spcAft>
                <a:spcPts val="0"/>
              </a:spcAft>
              <a:buNone/>
            </a:pPr>
            <a:r>
              <a:t/>
            </a:r>
            <a:endParaRPr sz="1300">
              <a:latin typeface="Arial"/>
              <a:ea typeface="Arial"/>
              <a:cs typeface="Arial"/>
              <a:sym typeface="Arial"/>
            </a:endParaRPr>
          </a:p>
          <a:p>
            <a:pPr indent="0" lvl="0" marL="0" rtl="0" algn="l">
              <a:lnSpc>
                <a:spcPct val="115000"/>
              </a:lnSpc>
              <a:spcBef>
                <a:spcPts val="0"/>
              </a:spcBef>
              <a:spcAft>
                <a:spcPts val="0"/>
              </a:spcAft>
              <a:buNone/>
            </a:pPr>
            <a:r>
              <a:rPr lang="en-GB" sz="1300">
                <a:latin typeface="Arial"/>
                <a:ea typeface="Arial"/>
                <a:cs typeface="Arial"/>
                <a:sym typeface="Arial"/>
              </a:rPr>
              <a:t>We will be </a:t>
            </a:r>
            <a:r>
              <a:rPr lang="en-GB" sz="1300">
                <a:latin typeface="Arial"/>
                <a:ea typeface="Arial"/>
                <a:cs typeface="Arial"/>
                <a:sym typeface="Arial"/>
              </a:rPr>
              <a:t>following</a:t>
            </a:r>
            <a:r>
              <a:rPr lang="en-GB" sz="1300">
                <a:latin typeface="Arial"/>
                <a:ea typeface="Arial"/>
                <a:cs typeface="Arial"/>
                <a:sym typeface="Arial"/>
              </a:rPr>
              <a:t> this design on the left</a:t>
            </a:r>
            <a:endParaRPr sz="13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GB" sz="1100">
                <a:latin typeface="Arial"/>
                <a:ea typeface="Arial"/>
                <a:cs typeface="Arial"/>
                <a:sym typeface="Arial"/>
              </a:rPr>
              <a:t>[1]</a:t>
            </a:r>
            <a:r>
              <a:rPr lang="en-GB" sz="1500">
                <a:latin typeface="Arial"/>
                <a:ea typeface="Arial"/>
                <a:cs typeface="Arial"/>
                <a:sym typeface="Arial"/>
              </a:rPr>
              <a:t> </a:t>
            </a:r>
            <a:r>
              <a:rPr lang="en-GB" sz="1400">
                <a:highlight>
                  <a:srgbClr val="E4E8EE"/>
                </a:highlight>
                <a:latin typeface="Arial"/>
                <a:ea typeface="Arial"/>
                <a:cs typeface="Arial"/>
                <a:sym typeface="Arial"/>
              </a:rPr>
              <a:t>P. Kaye, “Reversible addition circuit using one ancillary bit with application to quantum</a:t>
            </a:r>
            <a:endParaRPr sz="1400">
              <a:highlight>
                <a:srgbClr val="E4E8EE"/>
              </a:highlight>
              <a:latin typeface="Arial"/>
              <a:ea typeface="Arial"/>
              <a:cs typeface="Arial"/>
              <a:sym typeface="Arial"/>
            </a:endParaRPr>
          </a:p>
          <a:p>
            <a:pPr indent="0" lvl="0" marL="0" rtl="0" algn="l">
              <a:spcBef>
                <a:spcPts val="0"/>
              </a:spcBef>
              <a:spcAft>
                <a:spcPts val="0"/>
              </a:spcAft>
              <a:buNone/>
            </a:pPr>
            <a:r>
              <a:rPr lang="en-GB" sz="1400">
                <a:highlight>
                  <a:srgbClr val="E4E8EE"/>
                </a:highlight>
                <a:latin typeface="Arial"/>
                <a:ea typeface="Arial"/>
                <a:cs typeface="Arial"/>
                <a:sym typeface="Arial"/>
              </a:rPr>
              <a:t>computing,”</a:t>
            </a:r>
            <a:endParaRPr sz="1400">
              <a:highlight>
                <a:srgbClr val="E4E8EE"/>
              </a:highlight>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GB" sz="1300">
                <a:latin typeface="Arial"/>
                <a:ea typeface="Arial"/>
                <a:cs typeface="Arial"/>
                <a:sym typeface="Arial"/>
              </a:rPr>
              <a:t>Making use of Toffoli ( Controlled controlled not gates ) ---&gt; </a:t>
            </a:r>
            <a:r>
              <a:rPr lang="en-GB" sz="1300">
                <a:latin typeface="Arial"/>
                <a:ea typeface="Arial"/>
                <a:cs typeface="Arial"/>
                <a:sym typeface="Arial"/>
              </a:rPr>
              <a:t>reminder</a:t>
            </a:r>
            <a:r>
              <a:rPr lang="en-GB" sz="1300">
                <a:latin typeface="Arial"/>
                <a:ea typeface="Arial"/>
                <a:cs typeface="Arial"/>
                <a:sym typeface="Arial"/>
              </a:rPr>
              <a:t> of their meaning</a:t>
            </a:r>
            <a:r>
              <a:rPr lang="en-GB"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Say after second paragraph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SO we will need to do two separate additions </a:t>
            </a:r>
            <a:endParaRPr sz="1600">
              <a:solidFill>
                <a:srgbClr val="292929"/>
              </a:solidFill>
              <a:highlight>
                <a:srgbClr val="FFFFFF"/>
              </a:highlight>
              <a:latin typeface="Georgia"/>
              <a:ea typeface="Georgia"/>
              <a:cs typeface="Georgia"/>
              <a:sym typeface="Georgia"/>
            </a:endParaRPr>
          </a:p>
        </p:txBody>
      </p:sp>
      <p:sp>
        <p:nvSpPr>
          <p:cNvPr id="288" name="Google Shape;288;gca26c39f1d_0_26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a243c3731_0_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To:DO why we need the overflow </a:t>
            </a:r>
            <a:endParaRPr sz="1600">
              <a:solidFill>
                <a:srgbClr val="292929"/>
              </a:solidFill>
              <a:highlight>
                <a:srgbClr val="FFFFFF"/>
              </a:highlight>
              <a:latin typeface="Georgia"/>
              <a:ea typeface="Georgia"/>
              <a:cs typeface="Georgia"/>
              <a:sym typeface="Georgia"/>
            </a:endParaRPr>
          </a:p>
        </p:txBody>
      </p:sp>
      <p:sp>
        <p:nvSpPr>
          <p:cNvPr id="307" name="Google Shape;307;gca243c3731_0_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ca243c3731_0_2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To:DO why we need the overflow</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Say at the beginning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Now we repeat all the steps again but for the second </a:t>
            </a:r>
            <a:r>
              <a:rPr lang="en-GB" sz="1600">
                <a:solidFill>
                  <a:srgbClr val="292929"/>
                </a:solidFill>
                <a:highlight>
                  <a:srgbClr val="FFFFFF"/>
                </a:highlight>
                <a:latin typeface="Georgia"/>
                <a:ea typeface="Georgia"/>
                <a:cs typeface="Georgia"/>
                <a:sym typeface="Georgia"/>
              </a:rPr>
              <a:t>addition</a:t>
            </a:r>
            <a:r>
              <a:rPr lang="en-GB" sz="1600">
                <a:solidFill>
                  <a:srgbClr val="292929"/>
                </a:solidFill>
                <a:highlight>
                  <a:srgbClr val="FFFFFF"/>
                </a:highlight>
                <a:latin typeface="Georgia"/>
                <a:ea typeface="Georgia"/>
                <a:cs typeface="Georgia"/>
                <a:sym typeface="Georgia"/>
              </a:rPr>
              <a:t> with qubit 3 </a:t>
            </a:r>
            <a:endParaRPr sz="1600">
              <a:solidFill>
                <a:srgbClr val="292929"/>
              </a:solidFill>
              <a:highlight>
                <a:srgbClr val="FFFFFF"/>
              </a:highlight>
              <a:latin typeface="Georgia"/>
              <a:ea typeface="Georgia"/>
              <a:cs typeface="Georgia"/>
              <a:sym typeface="Georgia"/>
            </a:endParaRPr>
          </a:p>
        </p:txBody>
      </p:sp>
      <p:sp>
        <p:nvSpPr>
          <p:cNvPr id="327" name="Google Shape;327;gca243c3731_0_2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a243c3731_0_42: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Say at the beginning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Now after the </a:t>
            </a:r>
            <a:r>
              <a:rPr lang="en-GB" sz="1600">
                <a:solidFill>
                  <a:srgbClr val="292929"/>
                </a:solidFill>
                <a:highlight>
                  <a:srgbClr val="FFFFFF"/>
                </a:highlight>
                <a:latin typeface="Georgia"/>
                <a:ea typeface="Georgia"/>
                <a:cs typeface="Georgia"/>
                <a:sym typeface="Georgia"/>
              </a:rPr>
              <a:t>second</a:t>
            </a:r>
            <a:r>
              <a:rPr lang="en-GB" sz="1600">
                <a:solidFill>
                  <a:srgbClr val="292929"/>
                </a:solidFill>
                <a:highlight>
                  <a:srgbClr val="FFFFFF"/>
                </a:highlight>
                <a:latin typeface="Georgia"/>
                <a:ea typeface="Georgia"/>
                <a:cs typeface="Georgia"/>
                <a:sym typeface="Georgia"/>
              </a:rPr>
              <a:t> we have the </a:t>
            </a:r>
            <a:r>
              <a:rPr lang="en-GB" sz="1600">
                <a:solidFill>
                  <a:srgbClr val="292929"/>
                </a:solidFill>
                <a:highlight>
                  <a:srgbClr val="FFFFFF"/>
                </a:highlight>
                <a:latin typeface="Georgia"/>
                <a:ea typeface="Georgia"/>
                <a:cs typeface="Georgia"/>
                <a:sym typeface="Georgia"/>
              </a:rPr>
              <a:t>following</a:t>
            </a:r>
            <a:r>
              <a:rPr lang="en-GB" sz="1600">
                <a:solidFill>
                  <a:srgbClr val="292929"/>
                </a:solidFill>
                <a:highlight>
                  <a:srgbClr val="FFFFFF"/>
                </a:highlight>
                <a:latin typeface="Georgia"/>
                <a:ea typeface="Georgia"/>
                <a:cs typeface="Georgia"/>
                <a:sym typeface="Georgia"/>
              </a:rPr>
              <a:t> circuit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Note : the breaks are used for clareity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Say before moving to next slide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With the </a:t>
            </a:r>
            <a:r>
              <a:rPr lang="en-GB" sz="1600">
                <a:solidFill>
                  <a:srgbClr val="292929"/>
                </a:solidFill>
                <a:highlight>
                  <a:srgbClr val="FFFFFF"/>
                </a:highlight>
                <a:latin typeface="Georgia"/>
                <a:ea typeface="Georgia"/>
                <a:cs typeface="Georgia"/>
                <a:sym typeface="Georgia"/>
              </a:rPr>
              <a:t>addition</a:t>
            </a:r>
            <a:r>
              <a:rPr lang="en-GB" sz="1600">
                <a:solidFill>
                  <a:srgbClr val="292929"/>
                </a:solidFill>
                <a:highlight>
                  <a:srgbClr val="FFFFFF"/>
                </a:highlight>
                <a:latin typeface="Georgia"/>
                <a:ea typeface="Georgia"/>
                <a:cs typeface="Georgia"/>
                <a:sym typeface="Georgia"/>
              </a:rPr>
              <a:t> done we now need </a:t>
            </a:r>
            <a:r>
              <a:rPr lang="en-GB" sz="1600">
                <a:solidFill>
                  <a:srgbClr val="292929"/>
                </a:solidFill>
                <a:highlight>
                  <a:srgbClr val="FFFFFF"/>
                </a:highlight>
                <a:latin typeface="Georgia"/>
                <a:ea typeface="Georgia"/>
                <a:cs typeface="Georgia"/>
                <a:sym typeface="Georgia"/>
              </a:rPr>
              <a:t>find</a:t>
            </a:r>
            <a:r>
              <a:rPr lang="en-GB" sz="1600">
                <a:solidFill>
                  <a:srgbClr val="292929"/>
                </a:solidFill>
                <a:highlight>
                  <a:srgbClr val="FFFFFF"/>
                </a:highlight>
                <a:latin typeface="Georgia"/>
                <a:ea typeface="Georgia"/>
                <a:cs typeface="Georgia"/>
                <a:sym typeface="Georgia"/>
              </a:rPr>
              <a:t> the condition of the hamming gate → next </a:t>
            </a:r>
            <a:r>
              <a:rPr lang="en-GB" sz="1600">
                <a:solidFill>
                  <a:srgbClr val="292929"/>
                </a:solidFill>
                <a:highlight>
                  <a:srgbClr val="FFFFFF"/>
                </a:highlight>
                <a:latin typeface="Georgia"/>
                <a:ea typeface="Georgia"/>
                <a:cs typeface="Georgia"/>
                <a:sym typeface="Georgia"/>
              </a:rPr>
              <a:t>slide</a:t>
            </a:r>
            <a:endParaRPr sz="1600">
              <a:solidFill>
                <a:srgbClr val="292929"/>
              </a:solidFill>
              <a:highlight>
                <a:srgbClr val="FFFFFF"/>
              </a:highlight>
              <a:latin typeface="Georgia"/>
              <a:ea typeface="Georgia"/>
              <a:cs typeface="Georgia"/>
              <a:sym typeface="Georgia"/>
            </a:endParaRPr>
          </a:p>
        </p:txBody>
      </p:sp>
      <p:sp>
        <p:nvSpPr>
          <p:cNvPr id="347" name="Google Shape;347;gca243c3731_0_42: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ca243c3731_0_6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**Say  before  you bring up the slide contents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Reminder what hamming distance is → to find the condition we perform a quantum OR gate on the most significant bit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If there is a zero or 1 → indicating a neighbour</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Say after the left diagram **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Again </a:t>
            </a:r>
            <a:r>
              <a:rPr lang="en-GB" sz="1300">
                <a:latin typeface="Arial"/>
                <a:ea typeface="Arial"/>
                <a:cs typeface="Arial"/>
                <a:sym typeface="Arial"/>
              </a:rPr>
              <a:t>We will be following this design on the left</a:t>
            </a:r>
            <a:endParaRPr sz="13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GB" sz="1100">
                <a:latin typeface="Arial"/>
                <a:ea typeface="Arial"/>
                <a:cs typeface="Arial"/>
                <a:sym typeface="Arial"/>
              </a:rPr>
              <a:t>[1]</a:t>
            </a:r>
            <a:r>
              <a:rPr lang="en-GB" sz="1500">
                <a:latin typeface="Arial"/>
                <a:ea typeface="Arial"/>
                <a:cs typeface="Arial"/>
                <a:sym typeface="Arial"/>
              </a:rPr>
              <a:t> </a:t>
            </a:r>
            <a:r>
              <a:rPr lang="en-GB" sz="1400">
                <a:highlight>
                  <a:srgbClr val="E4E8EE"/>
                </a:highlight>
                <a:latin typeface="Arial"/>
                <a:ea typeface="Arial"/>
                <a:cs typeface="Arial"/>
                <a:sym typeface="Arial"/>
              </a:rPr>
              <a:t>P. Kaye, “Reversible addition circuit using one ancillary bit with application to quantum</a:t>
            </a:r>
            <a:endParaRPr sz="1400">
              <a:highlight>
                <a:srgbClr val="E4E8EE"/>
              </a:highlight>
              <a:latin typeface="Arial"/>
              <a:ea typeface="Arial"/>
              <a:cs typeface="Arial"/>
              <a:sym typeface="Arial"/>
            </a:endParaRPr>
          </a:p>
          <a:p>
            <a:pPr indent="0" lvl="0" marL="0" rtl="0" algn="l">
              <a:spcBef>
                <a:spcPts val="0"/>
              </a:spcBef>
              <a:spcAft>
                <a:spcPts val="0"/>
              </a:spcAft>
              <a:buNone/>
            </a:pPr>
            <a:r>
              <a:rPr lang="en-GB" sz="1400">
                <a:highlight>
                  <a:srgbClr val="E4E8EE"/>
                </a:highlight>
                <a:latin typeface="Arial"/>
                <a:ea typeface="Arial"/>
                <a:cs typeface="Arial"/>
                <a:sym typeface="Arial"/>
              </a:rPr>
              <a:t>Computing,”</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lang="en-GB" sz="1300">
                <a:latin typeface="Arial"/>
                <a:ea typeface="Arial"/>
                <a:cs typeface="Arial"/>
                <a:sym typeface="Arial"/>
              </a:rPr>
              <a:t>** Say at the end **</a:t>
            </a:r>
            <a:endParaRPr sz="1300">
              <a:latin typeface="Arial"/>
              <a:ea typeface="Arial"/>
              <a:cs typeface="Arial"/>
              <a:sym typeface="Arial"/>
            </a:endParaRPr>
          </a:p>
          <a:p>
            <a:pPr indent="0" lvl="0" marL="0" rtl="0" algn="l">
              <a:lnSpc>
                <a:spcPct val="115000"/>
              </a:lnSpc>
              <a:spcBef>
                <a:spcPts val="0"/>
              </a:spcBef>
              <a:spcAft>
                <a:spcPts val="0"/>
              </a:spcAft>
              <a:buNone/>
            </a:pPr>
            <a:r>
              <a:rPr lang="en-GB" sz="1400">
                <a:latin typeface="Arial"/>
                <a:ea typeface="Arial"/>
                <a:cs typeface="Arial"/>
                <a:sym typeface="Arial"/>
              </a:rPr>
              <a:t>Reiterate the toffoli idea</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GB" sz="1400">
                <a:latin typeface="Arial"/>
                <a:ea typeface="Arial"/>
                <a:cs typeface="Arial"/>
                <a:sym typeface="Arial"/>
              </a:rPr>
              <a:t>Also why we negate at the end </a:t>
            </a:r>
            <a:endParaRPr sz="1300">
              <a:latin typeface="Arial"/>
              <a:ea typeface="Arial"/>
              <a:cs typeface="Arial"/>
              <a:sym typeface="Arial"/>
            </a:endParaRPr>
          </a:p>
        </p:txBody>
      </p:sp>
      <p:sp>
        <p:nvSpPr>
          <p:cNvPr id="362" name="Google Shape;362;gca243c3731_0_6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ca243c3731_0_8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381" name="Google Shape;381;gca243c3731_0_8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ca243c3731_0_107: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Thus </a:t>
            </a:r>
            <a:r>
              <a:rPr lang="en-GB" sz="1600">
                <a:solidFill>
                  <a:srgbClr val="292929"/>
                </a:solidFill>
                <a:highlight>
                  <a:srgbClr val="FFFFFF"/>
                </a:highlight>
                <a:latin typeface="Georgia"/>
                <a:ea typeface="Georgia"/>
                <a:cs typeface="Georgia"/>
                <a:sym typeface="Georgia"/>
              </a:rPr>
              <a:t>Completing</a:t>
            </a:r>
            <a:r>
              <a:rPr lang="en-GB" sz="1600">
                <a:solidFill>
                  <a:srgbClr val="292929"/>
                </a:solidFill>
                <a:highlight>
                  <a:srgbClr val="FFFFFF"/>
                </a:highlight>
                <a:latin typeface="Georgia"/>
                <a:ea typeface="Georgia"/>
                <a:cs typeface="Georgia"/>
                <a:sym typeface="Georgia"/>
              </a:rPr>
              <a:t> our KNN Circuit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401" name="Google Shape;401;gca243c3731_0_107: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ca243c3731_0_137: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gca243c3731_0_137: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ca243c3731_0_18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How</a:t>
            </a:r>
            <a:r>
              <a:rPr lang="en-GB"/>
              <a:t>  we wil need a </a:t>
            </a:r>
            <a:r>
              <a:rPr lang="en-GB"/>
              <a:t>feature</a:t>
            </a:r>
            <a:r>
              <a:rPr lang="en-GB"/>
              <a:t> map and a </a:t>
            </a:r>
            <a:r>
              <a:rPr lang="en-GB"/>
              <a:t>kernel</a:t>
            </a:r>
            <a:r>
              <a:rPr lang="en-GB"/>
              <a:t> </a:t>
            </a:r>
            <a:endParaRPr/>
          </a:p>
        </p:txBody>
      </p:sp>
      <p:sp>
        <p:nvSpPr>
          <p:cNvPr id="431" name="Google Shape;431;gca243c3731_0_18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ca243c3731_0_21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There are two w ways to go about implementing QSVM </a:t>
            </a:r>
            <a:endParaRPr/>
          </a:p>
          <a:p>
            <a:pPr indent="-317500" lvl="0" marL="457200" rtl="0" algn="l">
              <a:spcBef>
                <a:spcPts val="0"/>
              </a:spcBef>
              <a:spcAft>
                <a:spcPts val="0"/>
              </a:spcAft>
              <a:buSzPts val="1400"/>
              <a:buAutoNum type="arabicPeriod"/>
            </a:pPr>
            <a:r>
              <a:rPr lang="en-GB" sz="1050">
                <a:highlight>
                  <a:srgbClr val="FFFFFF"/>
                </a:highlight>
                <a:latin typeface="Helvetica Neue"/>
                <a:ea typeface="Helvetica Neue"/>
                <a:cs typeface="Helvetica Neue"/>
                <a:sym typeface="Helvetica Neue"/>
              </a:rPr>
              <a:t>Qiskit aqua also provides a pre-defined function to train the whole QSVM. Where we only have to provide the feature map, a training and a test set and Qiskit will do all the work for us.</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a:p>
            <a:pPr indent="0" lvl="0" marL="0" rtl="0" algn="just">
              <a:lnSpc>
                <a:spcPct val="115000"/>
              </a:lnSpc>
              <a:spcBef>
                <a:spcPts val="1100"/>
              </a:spcBef>
              <a:spcAft>
                <a:spcPts val="0"/>
              </a:spcAft>
              <a:buNone/>
            </a:pPr>
            <a:r>
              <a:rPr lang="en-GB" sz="1050">
                <a:solidFill>
                  <a:srgbClr val="000000"/>
                </a:solidFill>
                <a:latin typeface="Helvetica Neue"/>
                <a:ea typeface="Helvetica Neue"/>
                <a:cs typeface="Helvetica Neue"/>
                <a:sym typeface="Helvetica Neue"/>
              </a:rPr>
              <a:t>Apart from finding the quantum Kernel the QSVM algorithm does only classical optimization. In the end there is no difference to the classical SVM, except that the Kernels are coming from a quantum distribution.</a:t>
            </a:r>
            <a:endParaRPr sz="1050">
              <a:solidFill>
                <a:srgbClr val="000000"/>
              </a:solidFill>
              <a:latin typeface="Helvetica Neue"/>
              <a:ea typeface="Helvetica Neue"/>
              <a:cs typeface="Helvetica Neue"/>
              <a:sym typeface="Helvetica Neue"/>
            </a:endParaRPr>
          </a:p>
          <a:p>
            <a:pPr indent="0" lvl="0" marL="0" rtl="0" algn="just">
              <a:lnSpc>
                <a:spcPct val="115000"/>
              </a:lnSpc>
              <a:spcBef>
                <a:spcPts val="1100"/>
              </a:spcBef>
              <a:spcAft>
                <a:spcPts val="0"/>
              </a:spcAft>
              <a:buNone/>
            </a:pPr>
            <a:r>
              <a:rPr lang="en-GB" sz="1050">
                <a:solidFill>
                  <a:srgbClr val="000000"/>
                </a:solidFill>
                <a:latin typeface="Helvetica Neue"/>
                <a:ea typeface="Helvetica Neue"/>
                <a:cs typeface="Helvetica Neue"/>
                <a:sym typeface="Helvetica Neue"/>
              </a:rPr>
              <a:t>QSVM will minimize the loss via optimizing the parameters .</a:t>
            </a:r>
            <a:endParaRPr sz="1050">
              <a:solidFill>
                <a:srgbClr val="000000"/>
              </a:solidFill>
              <a:latin typeface="Helvetica Neue"/>
              <a:ea typeface="Helvetica Neue"/>
              <a:cs typeface="Helvetica Neue"/>
              <a:sym typeface="Helvetica Neue"/>
            </a:endParaRPr>
          </a:p>
          <a:p>
            <a:pPr indent="0" lvl="0" marL="0" rtl="0" algn="just">
              <a:lnSpc>
                <a:spcPct val="115000"/>
              </a:lnSpc>
              <a:spcBef>
                <a:spcPts val="1100"/>
              </a:spcBef>
              <a:spcAft>
                <a:spcPts val="0"/>
              </a:spcAft>
              <a:buNone/>
            </a:pPr>
            <a:r>
              <a:rPr lang="en-GB" sz="1050">
                <a:solidFill>
                  <a:srgbClr val="000000"/>
                </a:solidFill>
                <a:latin typeface="Helvetica Neue"/>
                <a:ea typeface="Helvetica Neue"/>
                <a:cs typeface="Helvetica Neue"/>
                <a:sym typeface="Helvetica Neue"/>
              </a:rPr>
              <a:t>After training we can predict a label  of a data instance  with </a:t>
            </a:r>
            <a:endParaRPr sz="1050">
              <a:solidFill>
                <a:srgbClr val="000000"/>
              </a:solidFill>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447" name="Google Shape;447;gca243c3731_0_21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ca243c3731_0_227: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just">
              <a:lnSpc>
                <a:spcPct val="115000"/>
              </a:lnSpc>
              <a:spcBef>
                <a:spcPts val="1100"/>
              </a:spcBef>
              <a:spcAft>
                <a:spcPts val="0"/>
              </a:spcAft>
              <a:buNone/>
            </a:pPr>
            <a:r>
              <a:rPr lang="en-GB" sz="1050">
                <a:highlight>
                  <a:srgbClr val="FFFFFF"/>
                </a:highlight>
                <a:latin typeface="Helvetica Neue"/>
                <a:ea typeface="Helvetica Neue"/>
                <a:cs typeface="Helvetica Neue"/>
                <a:sym typeface="Helvetica Neue"/>
              </a:rPr>
              <a:t>We can start with the built in qiskit </a:t>
            </a:r>
            <a:r>
              <a:rPr lang="en-GB" sz="1050">
                <a:highlight>
                  <a:srgbClr val="FFFFFF"/>
                </a:highlight>
                <a:latin typeface="Helvetica Neue"/>
                <a:ea typeface="Helvetica Neue"/>
                <a:cs typeface="Helvetica Neue"/>
                <a:sym typeface="Helvetica Neue"/>
              </a:rPr>
              <a:t>function</a:t>
            </a:r>
            <a:endParaRPr sz="1050">
              <a:highlight>
                <a:srgbClr val="FFFFFF"/>
              </a:highlight>
              <a:latin typeface="Helvetica Neue"/>
              <a:ea typeface="Helvetica Neue"/>
              <a:cs typeface="Helvetica Neue"/>
              <a:sym typeface="Helvetica Neue"/>
            </a:endParaRPr>
          </a:p>
          <a:p>
            <a:pPr indent="0" lvl="0" marL="0" rtl="0" algn="just">
              <a:lnSpc>
                <a:spcPct val="115000"/>
              </a:lnSpc>
              <a:spcBef>
                <a:spcPts val="1100"/>
              </a:spcBef>
              <a:spcAft>
                <a:spcPts val="0"/>
              </a:spcAft>
              <a:buNone/>
            </a:pPr>
            <a:r>
              <a:rPr lang="en-GB">
                <a:solidFill>
                  <a:srgbClr val="212121"/>
                </a:solidFill>
                <a:highlight>
                  <a:srgbClr val="FFFFFF"/>
                </a:highlight>
                <a:latin typeface="Roboto"/>
                <a:ea typeface="Roboto"/>
                <a:cs typeface="Roboto"/>
                <a:sym typeface="Roboto"/>
              </a:rPr>
              <a:t>Qiskit aqua provides a pre-defined function to train the whole QSVM</a:t>
            </a:r>
            <a:endParaRPr sz="1050">
              <a:highlight>
                <a:srgbClr val="FFFFFF"/>
              </a:highlight>
              <a:latin typeface="Helvetica Neue"/>
              <a:ea typeface="Helvetica Neue"/>
              <a:cs typeface="Helvetica Neue"/>
              <a:sym typeface="Helvetica Neue"/>
            </a:endParaRPr>
          </a:p>
          <a:p>
            <a:pPr indent="-295275" lvl="0" marL="457200" rtl="0" algn="just">
              <a:lnSpc>
                <a:spcPct val="115000"/>
              </a:lnSpc>
              <a:spcBef>
                <a:spcPts val="1100"/>
              </a:spcBef>
              <a:spcAft>
                <a:spcPts val="0"/>
              </a:spcAft>
              <a:buSzPts val="1050"/>
              <a:buFont typeface="Helvetica Neue"/>
              <a:buAutoNum type="arabicPeriod"/>
            </a:pPr>
            <a:r>
              <a:rPr lang="en-GB" sz="1050">
                <a:highlight>
                  <a:srgbClr val="FFFFFF"/>
                </a:highlight>
                <a:latin typeface="Helvetica Neue"/>
                <a:ea typeface="Helvetica Neue"/>
                <a:cs typeface="Helvetica Neue"/>
                <a:sym typeface="Helvetica Neue"/>
              </a:rPr>
              <a:t>It only requires an import </a:t>
            </a:r>
            <a:endParaRPr sz="1050">
              <a:highlight>
                <a:srgbClr val="FFFFFF"/>
              </a:highlight>
              <a:latin typeface="Helvetica Neue"/>
              <a:ea typeface="Helvetica Neue"/>
              <a:cs typeface="Helvetica Neue"/>
              <a:sym typeface="Helvetica Neue"/>
            </a:endParaRPr>
          </a:p>
          <a:p>
            <a:pPr indent="-295275" lvl="0" marL="457200" rtl="0" algn="just">
              <a:lnSpc>
                <a:spcPct val="115000"/>
              </a:lnSpc>
              <a:spcBef>
                <a:spcPts val="0"/>
              </a:spcBef>
              <a:spcAft>
                <a:spcPts val="0"/>
              </a:spcAft>
              <a:buSzPts val="1050"/>
              <a:buFont typeface="Helvetica Neue"/>
              <a:buAutoNum type="arabicPeriod"/>
            </a:pPr>
            <a:r>
              <a:rPr lang="en-GB" sz="1050">
                <a:highlight>
                  <a:srgbClr val="FFFFFF"/>
                </a:highlight>
                <a:latin typeface="Helvetica Neue"/>
                <a:ea typeface="Helvetica Neue"/>
                <a:cs typeface="Helvetica Neue"/>
                <a:sym typeface="Helvetica Neue"/>
              </a:rPr>
              <a:t>Then it </a:t>
            </a:r>
            <a:r>
              <a:rPr lang="en-GB" sz="1050">
                <a:highlight>
                  <a:srgbClr val="FFFFFF"/>
                </a:highlight>
                <a:latin typeface="Helvetica Neue"/>
                <a:ea typeface="Helvetica Neue"/>
                <a:cs typeface="Helvetica Neue"/>
                <a:sym typeface="Helvetica Neue"/>
              </a:rPr>
              <a:t>requires</a:t>
            </a:r>
            <a:r>
              <a:rPr lang="en-GB" sz="1050">
                <a:highlight>
                  <a:srgbClr val="FFFFFF"/>
                </a:highlight>
                <a:latin typeface="Helvetica Neue"/>
                <a:ea typeface="Helvetica Neue"/>
                <a:cs typeface="Helvetica Neue"/>
                <a:sym typeface="Helvetica Neue"/>
              </a:rPr>
              <a:t> </a:t>
            </a:r>
            <a:r>
              <a:rPr lang="en-GB" sz="1050">
                <a:highlight>
                  <a:srgbClr val="FFFFFF"/>
                </a:highlight>
                <a:latin typeface="Helvetica Neue"/>
                <a:ea typeface="Helvetica Neue"/>
                <a:cs typeface="Helvetica Neue"/>
                <a:sym typeface="Helvetica Neue"/>
              </a:rPr>
              <a:t>feature</a:t>
            </a:r>
            <a:r>
              <a:rPr lang="en-GB" sz="1050">
                <a:highlight>
                  <a:srgbClr val="FFFFFF"/>
                </a:highlight>
                <a:latin typeface="Helvetica Neue"/>
                <a:ea typeface="Helvetica Neue"/>
                <a:cs typeface="Helvetica Neue"/>
                <a:sym typeface="Helvetica Neue"/>
              </a:rPr>
              <a:t> map , which helps </a:t>
            </a:r>
            <a:r>
              <a:rPr lang="en-GB" sz="1050">
                <a:highlight>
                  <a:srgbClr val="FFFFFF"/>
                </a:highlight>
                <a:latin typeface="Helvetica Neue"/>
                <a:ea typeface="Helvetica Neue"/>
                <a:cs typeface="Helvetica Neue"/>
                <a:sym typeface="Helvetica Neue"/>
              </a:rPr>
              <a:t>data</a:t>
            </a:r>
            <a:r>
              <a:rPr lang="en-GB" sz="1050">
                <a:highlight>
                  <a:srgbClr val="FFFFFF"/>
                </a:highlight>
                <a:latin typeface="Helvetica Neue"/>
                <a:ea typeface="Helvetica Neue"/>
                <a:cs typeface="Helvetica Neue"/>
                <a:sym typeface="Helvetica Neue"/>
              </a:rPr>
              <a:t> encoding  →  which we discuss more about a little later on </a:t>
            </a:r>
            <a:endParaRPr sz="1050">
              <a:highlight>
                <a:srgbClr val="FFFFFF"/>
              </a:highlight>
              <a:latin typeface="Helvetica Neue"/>
              <a:ea typeface="Helvetica Neue"/>
              <a:cs typeface="Helvetica Neue"/>
              <a:sym typeface="Helvetica Neue"/>
            </a:endParaRPr>
          </a:p>
          <a:p>
            <a:pPr indent="-295275" lvl="0" marL="457200" rtl="0" algn="just">
              <a:lnSpc>
                <a:spcPct val="115000"/>
              </a:lnSpc>
              <a:spcBef>
                <a:spcPts val="0"/>
              </a:spcBef>
              <a:spcAft>
                <a:spcPts val="0"/>
              </a:spcAft>
              <a:buSzPts val="1050"/>
              <a:buFont typeface="Helvetica Neue"/>
              <a:buAutoNum type="arabicPeriod"/>
            </a:pPr>
            <a:r>
              <a:rPr lang="en-GB" sz="1050">
                <a:highlight>
                  <a:srgbClr val="FFFFFF"/>
                </a:highlight>
                <a:latin typeface="Helvetica Neue"/>
                <a:ea typeface="Helvetica Neue"/>
                <a:cs typeface="Helvetica Neue"/>
                <a:sym typeface="Helvetica Neue"/>
              </a:rPr>
              <a:t>Inally the testuign data </a:t>
            </a:r>
            <a:endParaRPr sz="1050">
              <a:highlight>
                <a:srgbClr val="FFFFFF"/>
              </a:highlight>
              <a:latin typeface="Helvetica Neue"/>
              <a:ea typeface="Helvetica Neue"/>
              <a:cs typeface="Helvetica Neue"/>
              <a:sym typeface="Helvetica Neue"/>
            </a:endParaRPr>
          </a:p>
        </p:txBody>
      </p:sp>
      <p:sp>
        <p:nvSpPr>
          <p:cNvPr id="465" name="Google Shape;465;gca243c3731_0_227: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ca243c3731_0_24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just">
              <a:lnSpc>
                <a:spcPct val="115000"/>
              </a:lnSpc>
              <a:spcBef>
                <a:spcPts val="1100"/>
              </a:spcBef>
              <a:spcAft>
                <a:spcPts val="0"/>
              </a:spcAft>
              <a:buNone/>
            </a:pPr>
            <a:r>
              <a:rPr lang="en-GB"/>
              <a:t>The</a:t>
            </a:r>
            <a:r>
              <a:rPr lang="en-GB"/>
              <a:t> circuit on the other hand, is composed of utertar gates and CNot gates</a:t>
            </a:r>
            <a:endParaRPr/>
          </a:p>
          <a:p>
            <a:pPr indent="0" lvl="0" marL="0" rtl="0" algn="just">
              <a:lnSpc>
                <a:spcPct val="115000"/>
              </a:lnSpc>
              <a:spcBef>
                <a:spcPts val="1100"/>
              </a:spcBef>
              <a:spcAft>
                <a:spcPts val="0"/>
              </a:spcAft>
              <a:buNone/>
            </a:pPr>
            <a:r>
              <a:rPr lang="en-GB"/>
              <a:t>Explain what they are</a:t>
            </a:r>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From </a:t>
            </a:r>
            <a:r>
              <a:rPr lang="en-GB" sz="1500"/>
              <a:t> </a:t>
            </a:r>
            <a:r>
              <a:rPr lang="en-GB" sz="1050">
                <a:highlight>
                  <a:srgbClr val="FFFFFF"/>
                </a:highlight>
                <a:latin typeface="Helvetica Neue"/>
                <a:ea typeface="Helvetica Neue"/>
                <a:cs typeface="Helvetica Neue"/>
                <a:sym typeface="Helvetica Neue"/>
              </a:rPr>
              <a:t>P.A McRae , M. Hilkea M (Dec 2020) → Quantum-Enhanced Machine Learning for Covid-19 and</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sz="1050">
                <a:highlight>
                  <a:srgbClr val="FFFFFF"/>
                </a:highlight>
                <a:latin typeface="Helvetica Neue"/>
                <a:ea typeface="Helvetica Neue"/>
                <a:cs typeface="Helvetica Neue"/>
                <a:sym typeface="Helvetica Neue"/>
              </a:rPr>
              <a:t>Anderson Insulator Predictions</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 </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They show ( then say above) </a:t>
            </a:r>
            <a:endParaRPr sz="1050">
              <a:highlight>
                <a:srgbClr val="FFFFFF"/>
              </a:highlight>
              <a:latin typeface="Helvetica Neue"/>
              <a:ea typeface="Helvetica Neue"/>
              <a:cs typeface="Helvetica Neue"/>
              <a:sym typeface="Helvetica Neue"/>
            </a:endParaRPr>
          </a:p>
        </p:txBody>
      </p:sp>
      <p:sp>
        <p:nvSpPr>
          <p:cNvPr id="480" name="Google Shape;480;gca243c3731_0_24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ca243c3731_0_19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“No real </a:t>
            </a:r>
            <a:r>
              <a:rPr lang="en-GB"/>
              <a:t>difference”</a:t>
            </a:r>
            <a:r>
              <a:rPr lang="en-GB"/>
              <a:t> ….→ or </a:t>
            </a:r>
            <a:r>
              <a:rPr lang="en-GB"/>
              <a:t>Quantum</a:t>
            </a:r>
            <a:r>
              <a:rPr lang="en-GB"/>
              <a:t> </a:t>
            </a:r>
            <a:r>
              <a:rPr lang="en-GB"/>
              <a:t>Advantage</a:t>
            </a:r>
            <a:r>
              <a:rPr lang="en-GB"/>
              <a:t> we can currently see </a:t>
            </a:r>
            <a:endParaRPr/>
          </a:p>
        </p:txBody>
      </p:sp>
      <p:sp>
        <p:nvSpPr>
          <p:cNvPr id="496" name="Google Shape;496;gca243c3731_0_19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ca243c3731_0_267: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GB"/>
              <a:t>What is it </a:t>
            </a:r>
            <a:endParaRPr/>
          </a:p>
          <a:p>
            <a:pPr indent="-317500" lvl="0" marL="457200" rtl="0" algn="l">
              <a:spcBef>
                <a:spcPts val="0"/>
              </a:spcBef>
              <a:spcAft>
                <a:spcPts val="0"/>
              </a:spcAft>
              <a:buSzPts val="1400"/>
              <a:buChar char="●"/>
            </a:pPr>
            <a:r>
              <a:rPr lang="en-GB"/>
              <a:t>Two different </a:t>
            </a:r>
            <a:r>
              <a:rPr lang="en-GB"/>
              <a:t>ways</a:t>
            </a:r>
            <a:r>
              <a:rPr lang="en-GB"/>
              <a:t> of </a:t>
            </a:r>
            <a:r>
              <a:rPr lang="en-GB"/>
              <a:t>implementing</a:t>
            </a:r>
            <a:r>
              <a:rPr lang="en-GB"/>
              <a:t> it </a:t>
            </a:r>
            <a:endParaRPr/>
          </a:p>
          <a:p>
            <a:pPr indent="-317500" lvl="0" marL="457200" rtl="0" algn="l">
              <a:spcBef>
                <a:spcPts val="0"/>
              </a:spcBef>
              <a:spcAft>
                <a:spcPts val="0"/>
              </a:spcAft>
              <a:buSzPts val="1400"/>
              <a:buChar char="●"/>
            </a:pPr>
            <a:r>
              <a:rPr lang="en-GB"/>
              <a:t>Advantages</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11" name="Google Shape;511;gca243c3731_0_267: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ca243c3731_0_28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526" name="Google Shape;526;gca243c3731_0_28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a26c39f1d_0_1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ca26c39f1d_0_1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ca243c3731_0_31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545" name="Google Shape;545;gca243c3731_0_31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ca243c3731_0_33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561" name="Google Shape;561;gca243c3731_0_33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ca243c3731_0_35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“No real difference” ….→ or Quantum Advantage we can currently see </a:t>
            </a:r>
            <a:endParaRPr/>
          </a:p>
        </p:txBody>
      </p:sp>
      <p:sp>
        <p:nvSpPr>
          <p:cNvPr id="577" name="Google Shape;577;gca243c3731_0_35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ca243c3731_0_36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gca243c3731_0_36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ca243c3731_0_380: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There are a few </a:t>
            </a:r>
            <a:r>
              <a:rPr lang="en-GB"/>
              <a:t>ways</a:t>
            </a:r>
            <a:r>
              <a:rPr lang="en-GB"/>
              <a:t> to do about data encoding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While all of them are </a:t>
            </a:r>
            <a:r>
              <a:rPr lang="en-GB"/>
              <a:t>possible</a:t>
            </a:r>
            <a:endParaRPr/>
          </a:p>
          <a:p>
            <a:pPr indent="0" lvl="0" marL="0" rtl="0" algn="l">
              <a:spcBef>
                <a:spcPts val="0"/>
              </a:spcBef>
              <a:spcAft>
                <a:spcPts val="0"/>
              </a:spcAft>
              <a:buNone/>
            </a:pPr>
            <a:r>
              <a:rPr lang="en-GB"/>
              <a:t>We will only be </a:t>
            </a:r>
            <a:r>
              <a:rPr lang="en-GB"/>
              <a:t>looking at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Explain: briefly each </a:t>
            </a:r>
            <a:endParaRPr/>
          </a:p>
        </p:txBody>
      </p:sp>
      <p:sp>
        <p:nvSpPr>
          <p:cNvPr id="606" name="Google Shape;606;gca243c3731_0_380: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ca243c3731_0_42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There are a few ways to do about data encoding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While all of them are possible</a:t>
            </a:r>
            <a:endParaRPr/>
          </a:p>
          <a:p>
            <a:pPr indent="0" lvl="0" marL="0" rtl="0" algn="l">
              <a:spcBef>
                <a:spcPts val="0"/>
              </a:spcBef>
              <a:spcAft>
                <a:spcPts val="0"/>
              </a:spcAft>
              <a:buNone/>
            </a:pPr>
            <a:r>
              <a:rPr lang="en-GB"/>
              <a:t>We will only be looking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will be talking and implementing angle encoding and Feature mapping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highlight those two </a:t>
            </a:r>
            <a:endParaRPr/>
          </a:p>
        </p:txBody>
      </p:sp>
      <p:sp>
        <p:nvSpPr>
          <p:cNvPr id="621" name="Google Shape;621;gca243c3731_0_42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ca243c3731_0_39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36" name="Google Shape;636;gca243c3731_0_39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ca243c3731_0_438: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1250">
                <a:highlight>
                  <a:srgbClr val="FFFFFF"/>
                </a:highlight>
                <a:latin typeface="Helvetica Neue"/>
                <a:ea typeface="Helvetica Neue"/>
                <a:cs typeface="Helvetica Neue"/>
                <a:sym typeface="Helvetica Neue"/>
              </a:rPr>
              <a:t>We use as an example the iris dataset. </a:t>
            </a:r>
            <a:endParaRPr sz="12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2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250">
                <a:highlight>
                  <a:srgbClr val="FFFFFF"/>
                </a:highlight>
                <a:latin typeface="Helvetica Neue"/>
                <a:ea typeface="Helvetica Neue"/>
                <a:cs typeface="Helvetica Neue"/>
                <a:sym typeface="Helvetica Neue"/>
              </a:rPr>
              <a:t>This dataset is composed of 4 variables labelled -1 or 1. </a:t>
            </a:r>
            <a:endParaRPr sz="12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2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250">
                <a:highlight>
                  <a:srgbClr val="FFFFFF"/>
                </a:highlight>
                <a:latin typeface="Helvetica Neue"/>
                <a:ea typeface="Helvetica Neue"/>
                <a:cs typeface="Helvetica Neue"/>
                <a:sym typeface="Helvetica Neue"/>
              </a:rPr>
              <a:t>We only keep as a feature the 2 first columns and transform the labels as 0 and 1</a:t>
            </a:r>
            <a:endParaRPr sz="12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2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250">
                <a:highlight>
                  <a:srgbClr val="FFFFFF"/>
                </a:highlight>
                <a:latin typeface="Helvetica Neue"/>
                <a:ea typeface="Helvetica Neue"/>
                <a:cs typeface="Helvetica Neue"/>
                <a:sym typeface="Helvetica Neue"/>
              </a:rPr>
              <a:t>The data are then padded with constant values and renormalized to have a unitary vector.</a:t>
            </a:r>
            <a:endParaRPr sz="1250">
              <a:highlight>
                <a:srgbClr val="FFFFFF"/>
              </a:highlight>
              <a:latin typeface="Helvetica Neue"/>
              <a:ea typeface="Helvetica Neue"/>
              <a:cs typeface="Helvetica Neue"/>
              <a:sym typeface="Helvetica Neue"/>
            </a:endParaRPr>
          </a:p>
        </p:txBody>
      </p:sp>
      <p:sp>
        <p:nvSpPr>
          <p:cNvPr id="651" name="Google Shape;651;gca243c3731_0_438: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ca243c3731_0_48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GB" sz="1400">
                <a:latin typeface="Times New Roman"/>
                <a:ea typeface="Times New Roman"/>
                <a:cs typeface="Times New Roman"/>
                <a:sym typeface="Times New Roman"/>
              </a:rPr>
              <a:t>Note : we need to initialise all other registers we will use later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400">
                <a:latin typeface="Times New Roman"/>
                <a:ea typeface="Times New Roman"/>
                <a:cs typeface="Times New Roman"/>
                <a:sym typeface="Times New Roman"/>
              </a:rPr>
              <a:t>Following</a:t>
            </a:r>
            <a:r>
              <a:rPr lang="en-GB" sz="1400">
                <a:latin typeface="Times New Roman"/>
                <a:ea typeface="Times New Roman"/>
                <a:cs typeface="Times New Roman"/>
                <a:sym typeface="Times New Roman"/>
              </a:rPr>
              <a:t>  RECOMMENDATION SYSTEMS WITH THE QUANTUM K–NN AND GROVER</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400">
                <a:latin typeface="Times New Roman"/>
                <a:ea typeface="Times New Roman"/>
                <a:cs typeface="Times New Roman"/>
                <a:sym typeface="Times New Roman"/>
              </a:rPr>
              <a:t>ALGORITHMS FOR DATA PROCESSING</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400">
                <a:latin typeface="Times New Roman"/>
                <a:ea typeface="Times New Roman"/>
                <a:cs typeface="Times New Roman"/>
                <a:sym typeface="Times New Roman"/>
              </a:rPr>
              <a:t>MAREK SAWERWAIN a,∗, MAREK WRÓBLEWSKI</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050">
                <a:highlight>
                  <a:srgbClr val="FFFFFF"/>
                </a:highlight>
                <a:latin typeface="Helvetica Neue"/>
                <a:ea typeface="Helvetica Neue"/>
                <a:cs typeface="Helvetica Neue"/>
                <a:sym typeface="Helvetica Neue"/>
              </a:rPr>
              <a:t>We use a special routine to encode the data in the quantum circuit. </a:t>
            </a:r>
            <a:endParaRPr sz="1050">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050">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GB" sz="1050">
                <a:highlight>
                  <a:srgbClr val="FFFFFF"/>
                </a:highlight>
                <a:latin typeface="Helvetica Neue"/>
                <a:ea typeface="Helvetica Neue"/>
                <a:cs typeface="Helvetica Neue"/>
                <a:sym typeface="Helvetica Neue"/>
              </a:rPr>
              <a:t>Ry → </a:t>
            </a:r>
            <a:r>
              <a:rPr lang="en-GB">
                <a:solidFill>
                  <a:srgbClr val="202124"/>
                </a:solidFill>
                <a:highlight>
                  <a:srgbClr val="FFFFFF"/>
                </a:highlight>
                <a:latin typeface="Arial"/>
                <a:ea typeface="Arial"/>
                <a:cs typeface="Arial"/>
                <a:sym typeface="Arial"/>
              </a:rPr>
              <a:t>one of the Rotation operators. The </a:t>
            </a:r>
            <a:r>
              <a:rPr b="1" lang="en-GB">
                <a:solidFill>
                  <a:srgbClr val="202124"/>
                </a:solidFill>
                <a:latin typeface="Arial"/>
                <a:ea typeface="Arial"/>
                <a:cs typeface="Arial"/>
                <a:sym typeface="Arial"/>
              </a:rPr>
              <a:t>Ry gate</a:t>
            </a:r>
            <a:r>
              <a:rPr lang="en-GB">
                <a:solidFill>
                  <a:srgbClr val="202124"/>
                </a:solidFill>
                <a:highlight>
                  <a:srgbClr val="FFFFFF"/>
                </a:highlight>
                <a:latin typeface="Arial"/>
                <a:ea typeface="Arial"/>
                <a:cs typeface="Arial"/>
                <a:sym typeface="Arial"/>
              </a:rPr>
              <a:t> is a single-qubit rotation through angle θ (radians) around the y-axis. </a:t>
            </a:r>
            <a:endParaRPr sz="1050">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669" name="Google Shape;669;gca243c3731_0_48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ca243c3731_0_409: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With </a:t>
            </a:r>
            <a:r>
              <a:rPr b="1" i="1" lang="en-GB" sz="2000"/>
              <a:t>V</a:t>
            </a:r>
            <a:r>
              <a:rPr i="1" lang="en-GB" sz="2000"/>
              <a:t>(</a:t>
            </a:r>
            <a:r>
              <a:rPr lang="en-GB" sz="2000">
                <a:highlight>
                  <a:srgbClr val="FFFFFF"/>
                </a:highlight>
              </a:rPr>
              <a:t>Φ(𝑥⃗)</a:t>
            </a:r>
            <a:r>
              <a:rPr i="1" lang="en-GB" sz="2000"/>
              <a:t>)</a:t>
            </a:r>
            <a:r>
              <a:rPr lang="en-GB" sz="2000">
                <a:highlight>
                  <a:srgbClr val="FFFFFF"/>
                </a:highlight>
              </a:rPr>
              <a:t>  , The V being the vector space </a:t>
            </a:r>
            <a:endParaRPr sz="2000">
              <a:highlight>
                <a:srgbClr val="FFFFFF"/>
              </a:highlight>
            </a:endParaRPr>
          </a:p>
          <a:p>
            <a:pPr indent="0" lvl="0" marL="0" rtl="0" algn="l">
              <a:spcBef>
                <a:spcPts val="0"/>
              </a:spcBef>
              <a:spcAft>
                <a:spcPts val="0"/>
              </a:spcAft>
              <a:buNone/>
            </a:pPr>
            <a:r>
              <a:t/>
            </a:r>
            <a:endParaRPr sz="2000">
              <a:highlight>
                <a:srgbClr val="FFFFFF"/>
              </a:highlight>
            </a:endParaRPr>
          </a:p>
          <a:p>
            <a:pPr indent="0" lvl="0" marL="0" rtl="0" algn="l">
              <a:spcBef>
                <a:spcPts val="0"/>
              </a:spcBef>
              <a:spcAft>
                <a:spcPts val="0"/>
              </a:spcAft>
              <a:buNone/>
            </a:pPr>
            <a:r>
              <a:rPr lang="en-GB" sz="2000">
                <a:highlight>
                  <a:srgbClr val="FFFFFF"/>
                </a:highlight>
              </a:rPr>
              <a:t>We can then map the vector space to </a:t>
            </a:r>
            <a:endParaRPr sz="2000">
              <a:highlight>
                <a:srgbClr val="FFFFFF"/>
              </a:highlight>
            </a:endParaRPr>
          </a:p>
          <a:p>
            <a:pPr indent="0" lvl="0" marL="0" rtl="0" algn="l">
              <a:spcBef>
                <a:spcPts val="0"/>
              </a:spcBef>
              <a:spcAft>
                <a:spcPts val="0"/>
              </a:spcAft>
              <a:buNone/>
            </a:pPr>
            <a:r>
              <a:t/>
            </a:r>
            <a:endParaRPr sz="2000">
              <a:highlight>
                <a:srgbClr val="FFFFFF"/>
              </a:highlight>
            </a:endParaRPr>
          </a:p>
          <a:p>
            <a:pPr indent="0" lvl="0" marL="0" rtl="0" algn="l">
              <a:spcBef>
                <a:spcPts val="0"/>
              </a:spcBef>
              <a:spcAft>
                <a:spcPts val="0"/>
              </a:spcAft>
              <a:buNone/>
            </a:pPr>
            <a:r>
              <a:rPr lang="en-GB" sz="2000">
                <a:highlight>
                  <a:srgbClr val="FFFFFF"/>
                </a:highlight>
              </a:rPr>
              <a:t>And we said how : </a:t>
            </a:r>
            <a:r>
              <a:rPr lang="en-GB" sz="1400">
                <a:latin typeface="Times New Roman"/>
                <a:ea typeface="Times New Roman"/>
                <a:cs typeface="Times New Roman"/>
                <a:sym typeface="Times New Roman"/>
              </a:rPr>
              <a:t>Quantum states can also be noted in vector format. → how we talked about in amplitude encoding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2000">
              <a:highlight>
                <a:srgbClr val="FFFFFF"/>
              </a:highlight>
            </a:endParaRPr>
          </a:p>
        </p:txBody>
      </p:sp>
      <p:sp>
        <p:nvSpPr>
          <p:cNvPr id="685" name="Google Shape;685;gca243c3731_0_409: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a26c39f1d_0_32: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ca26c39f1d_0_32: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ca6c4a9396_0_9: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700">
                <a:latin typeface="Times New Roman"/>
                <a:ea typeface="Times New Roman"/>
                <a:cs typeface="Times New Roman"/>
                <a:sym typeface="Times New Roman"/>
              </a:rPr>
              <a:t>We will be making use of the last kind of feature map(ZFeatureMap). Mostly because it is the more simplistic of the two versions of the Pauli-Z evolution, however they are interchange code wise</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GB" sz="1700">
                <a:latin typeface="Times New Roman"/>
                <a:ea typeface="Times New Roman"/>
                <a:cs typeface="Times New Roman"/>
                <a:sym typeface="Times New Roman"/>
              </a:rPr>
              <a:t>But they are </a:t>
            </a:r>
            <a:r>
              <a:rPr lang="en-GB" sz="1700">
                <a:latin typeface="Times New Roman"/>
                <a:ea typeface="Times New Roman"/>
                <a:cs typeface="Times New Roman"/>
                <a:sym typeface="Times New Roman"/>
              </a:rPr>
              <a:t>interchangeable</a:t>
            </a:r>
            <a:r>
              <a:rPr lang="en-GB" sz="1700">
                <a:latin typeface="Times New Roman"/>
                <a:ea typeface="Times New Roman"/>
                <a:cs typeface="Times New Roman"/>
                <a:sym typeface="Times New Roman"/>
              </a:rPr>
              <a:t> code wise → some don’t work over others so just whichever works for you  ( error </a:t>
            </a:r>
            <a:r>
              <a:rPr lang="en-GB" sz="1700">
                <a:latin typeface="Times New Roman"/>
                <a:ea typeface="Times New Roman"/>
                <a:cs typeface="Times New Roman"/>
                <a:sym typeface="Times New Roman"/>
              </a:rPr>
              <a:t>free</a:t>
            </a:r>
            <a:r>
              <a:rPr lang="en-GB"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p:txBody>
      </p:sp>
      <p:sp>
        <p:nvSpPr>
          <p:cNvPr id="700" name="Google Shape;700;gca6c4a9396_0_9: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ca6c4a9396_0_2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We use as an example the iris dataset. This dataset is composed of 4 variables labelled -1 or 1. We only keep as a feature the 2 first columns and transform the labels as 0 and 1</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The data are then padded with constant values and renormalized to have a unitary vector.</a:t>
            </a:r>
            <a:endParaRPr sz="1050">
              <a:highlight>
                <a:srgbClr val="FFFFFF"/>
              </a:highlight>
              <a:latin typeface="Helvetica Neue"/>
              <a:ea typeface="Helvetica Neue"/>
              <a:cs typeface="Helvetica Neue"/>
              <a:sym typeface="Helvetica Neue"/>
            </a:endParaRPr>
          </a:p>
        </p:txBody>
      </p:sp>
      <p:sp>
        <p:nvSpPr>
          <p:cNvPr id="715" name="Google Shape;715;gca6c4a9396_0_2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ca6c4a9396_0_44: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We use as an example the iris dataset. This dataset is composed of 4 variables labelled -1 or 1. We only keep as a feature the 2 first columns and transform the labels as 0 and 1</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The data are then padded with constant values and renormalized to have a unitary vector.</a:t>
            </a:r>
            <a:endParaRPr sz="1050">
              <a:highlight>
                <a:srgbClr val="FFFFFF"/>
              </a:highlight>
              <a:latin typeface="Helvetica Neue"/>
              <a:ea typeface="Helvetica Neue"/>
              <a:cs typeface="Helvetica Neue"/>
              <a:sym typeface="Helvetica Neue"/>
            </a:endParaRPr>
          </a:p>
        </p:txBody>
      </p:sp>
      <p:sp>
        <p:nvSpPr>
          <p:cNvPr id="731" name="Google Shape;731;gca6c4a9396_0_44: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ca6c4a9396_0_362: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SzPts val="1400"/>
              <a:buChar char="●"/>
            </a:pPr>
            <a:r>
              <a:rPr lang="en-GB" sz="700">
                <a:latin typeface="Times New Roman"/>
                <a:ea typeface="Times New Roman"/>
                <a:cs typeface="Times New Roman"/>
                <a:sym typeface="Times New Roman"/>
              </a:rPr>
              <a:t> </a:t>
            </a:r>
            <a:r>
              <a:rPr lang="en-GB" sz="1400">
                <a:latin typeface="Arial"/>
                <a:ea typeface="Arial"/>
                <a:cs typeface="Arial"/>
                <a:sym typeface="Arial"/>
              </a:rPr>
              <a:t>Now we can call on the mapping. First we import , we will import all 3 types of feature mapping </a:t>
            </a:r>
            <a:endParaRPr sz="1400">
              <a:latin typeface="Arial"/>
              <a:ea typeface="Arial"/>
              <a:cs typeface="Arial"/>
              <a:sym typeface="Arial"/>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GB" sz="1400">
                <a:latin typeface="Times New Roman"/>
                <a:ea typeface="Times New Roman"/>
                <a:cs typeface="Times New Roman"/>
                <a:sym typeface="Times New Roman"/>
              </a:rPr>
              <a:t>Then we can call it as a data frame, specifying the number of features and repetitions we would need. In our case 4 features, and only one repetitions.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GB" sz="1400">
                <a:latin typeface="Times New Roman"/>
                <a:ea typeface="Times New Roman"/>
                <a:cs typeface="Times New Roman"/>
                <a:sym typeface="Times New Roman"/>
              </a:rPr>
              <a:t>Multiple repetitions will be useful for future neural network implementations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Char char="●"/>
            </a:pPr>
            <a:r>
              <a:rPr lang="en-GB" sz="700">
                <a:latin typeface="Times New Roman"/>
                <a:ea typeface="Times New Roman"/>
                <a:cs typeface="Times New Roman"/>
                <a:sym typeface="Times New Roman"/>
              </a:rPr>
              <a:t>   </a:t>
            </a:r>
            <a:r>
              <a:rPr lang="en-GB" sz="1400">
                <a:latin typeface="Arial"/>
                <a:ea typeface="Arial"/>
                <a:cs typeface="Arial"/>
                <a:sym typeface="Arial"/>
              </a:rPr>
              <a:t>We will then assign the data to the circuit parameters </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sp>
        <p:nvSpPr>
          <p:cNvPr id="746" name="Google Shape;746;gca6c4a9396_0_362: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ca6c4a9396_0_60: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Clr>
                <a:schemeClr val="dk1"/>
              </a:buClr>
              <a:buSzPts val="1400"/>
              <a:buChar char="●"/>
            </a:pPr>
            <a:r>
              <a:rPr lang="en-GB" sz="700">
                <a:latin typeface="Times New Roman"/>
                <a:ea typeface="Times New Roman"/>
                <a:cs typeface="Times New Roman"/>
                <a:sym typeface="Times New Roman"/>
              </a:rPr>
              <a:t> </a:t>
            </a:r>
            <a:r>
              <a:rPr lang="en-GB" sz="1400">
                <a:latin typeface="Arial"/>
                <a:ea typeface="Arial"/>
                <a:cs typeface="Arial"/>
                <a:sym typeface="Arial"/>
              </a:rPr>
              <a:t>Following which we will combine the feature map circuit with assigned parameters of the second datapoint</a:t>
            </a:r>
            <a:endParaRPr sz="1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Char char="●"/>
            </a:pPr>
            <a:r>
              <a:rPr lang="en-GB" sz="1400">
                <a:latin typeface="Times New Roman"/>
                <a:ea typeface="Times New Roman"/>
                <a:cs typeface="Times New Roman"/>
                <a:sym typeface="Times New Roman"/>
              </a:rPr>
              <a:t>We will need to loop and apply </a:t>
            </a:r>
            <a:r>
              <a:rPr i="1" lang="en-GB" sz="1400">
                <a:latin typeface="Times New Roman"/>
                <a:ea typeface="Times New Roman"/>
                <a:cs typeface="Times New Roman"/>
                <a:sym typeface="Times New Roman"/>
              </a:rPr>
              <a:t>a</a:t>
            </a:r>
            <a:r>
              <a:rPr lang="en-GB" sz="1400">
                <a:latin typeface="Times New Roman"/>
                <a:ea typeface="Times New Roman"/>
                <a:cs typeface="Times New Roman"/>
                <a:sym typeface="Times New Roman"/>
              </a:rPr>
              <a:t> and </a:t>
            </a:r>
            <a:r>
              <a:rPr i="1" lang="en-GB" sz="1400">
                <a:latin typeface="Times New Roman"/>
                <a:ea typeface="Times New Roman"/>
                <a:cs typeface="Times New Roman"/>
                <a:sym typeface="Times New Roman"/>
              </a:rPr>
              <a:t>b</a:t>
            </a:r>
            <a:r>
              <a:rPr lang="en-GB" sz="1400">
                <a:latin typeface="Times New Roman"/>
                <a:ea typeface="Times New Roman"/>
                <a:cs typeface="Times New Roman"/>
                <a:sym typeface="Times New Roman"/>
              </a:rPr>
              <a:t> do this for all data points , resulting in;</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a:p>
            <a:pPr indent="-320675" lvl="0" marL="457200" rtl="0" algn="l">
              <a:spcBef>
                <a:spcPts val="0"/>
              </a:spcBef>
              <a:spcAft>
                <a:spcPts val="0"/>
              </a:spcAft>
              <a:buSzPts val="1450"/>
              <a:buFont typeface="Helvetica Neue"/>
              <a:buChar char="●"/>
            </a:pPr>
            <a:r>
              <a:rPr lang="en-GB" sz="1450">
                <a:highlight>
                  <a:schemeClr val="lt1"/>
                </a:highlight>
                <a:latin typeface="Helvetica Neue"/>
                <a:ea typeface="Helvetica Neue"/>
                <a:cs typeface="Helvetica Neue"/>
                <a:sym typeface="Helvetica Neue"/>
              </a:rPr>
              <a:t>Now we will need a SWAP gate between them in order to </a:t>
            </a:r>
            <a:endParaRPr sz="1050">
              <a:highlight>
                <a:srgbClr val="FFFFFF"/>
              </a:highlight>
              <a:latin typeface="Helvetica Neue"/>
              <a:ea typeface="Helvetica Neue"/>
              <a:cs typeface="Helvetica Neue"/>
              <a:sym typeface="Helvetica Neue"/>
            </a:endParaRPr>
          </a:p>
          <a:p>
            <a:pPr indent="-320675" lvl="1" marL="914400" rtl="0" algn="l">
              <a:lnSpc>
                <a:spcPct val="115000"/>
              </a:lnSpc>
              <a:spcBef>
                <a:spcPts val="0"/>
              </a:spcBef>
              <a:spcAft>
                <a:spcPts val="0"/>
              </a:spcAft>
              <a:buClr>
                <a:schemeClr val="dk1"/>
              </a:buClr>
              <a:buSzPts val="1450"/>
              <a:buFont typeface="Helvetica Neue"/>
              <a:buAutoNum type="alphaLcPeriod"/>
            </a:pPr>
            <a:r>
              <a:rPr lang="en-GB" sz="1400">
                <a:latin typeface="Times New Roman"/>
                <a:ea typeface="Times New Roman"/>
                <a:cs typeface="Times New Roman"/>
                <a:sym typeface="Times New Roman"/>
              </a:rPr>
              <a:t>KNN implementation, the data is stored in qubit 1. In order to reduce our circuit and ensure all data points are encoded into qubit 1, we will make use of a SWAP Gate.</a:t>
            </a:r>
            <a:endParaRPr sz="1400">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320675" lvl="1" marL="914400" rtl="0" algn="l">
              <a:lnSpc>
                <a:spcPct val="115000"/>
              </a:lnSpc>
              <a:spcBef>
                <a:spcPts val="0"/>
              </a:spcBef>
              <a:spcAft>
                <a:spcPts val="0"/>
              </a:spcAft>
              <a:buClr>
                <a:schemeClr val="dk1"/>
              </a:buClr>
              <a:buSzPts val="1450"/>
              <a:buFont typeface="Helvetica Neue"/>
              <a:buAutoNum type="alphaLcPeriod"/>
            </a:pPr>
            <a:r>
              <a:rPr lang="en-GB" sz="1400">
                <a:latin typeface="Times New Roman"/>
                <a:ea typeface="Times New Roman"/>
                <a:cs typeface="Times New Roman"/>
                <a:sym typeface="Times New Roman"/>
              </a:rPr>
              <a:t>As illustrated in the image above, SWAP gates allow us to </a:t>
            </a:r>
            <a:r>
              <a:rPr lang="en-GB" sz="1400">
                <a:highlight>
                  <a:srgbClr val="FFFFFF"/>
                </a:highlight>
                <a:latin typeface="Times New Roman"/>
                <a:ea typeface="Times New Roman"/>
                <a:cs typeface="Times New Roman"/>
                <a:sym typeface="Times New Roman"/>
              </a:rPr>
              <a:t>move information around in a quantum computer.</a:t>
            </a:r>
            <a:endParaRPr sz="1400">
              <a:highlight>
                <a:srgbClr val="FFFFFF"/>
              </a:highlight>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400">
              <a:highlight>
                <a:srgbClr val="FFFFFF"/>
              </a:highlight>
              <a:latin typeface="Times New Roman"/>
              <a:ea typeface="Times New Roman"/>
              <a:cs typeface="Times New Roman"/>
              <a:sym typeface="Times New Roman"/>
            </a:endParaRPr>
          </a:p>
          <a:p>
            <a:pPr indent="-320675" lvl="1" marL="914400" rtl="0" algn="l">
              <a:lnSpc>
                <a:spcPct val="115000"/>
              </a:lnSpc>
              <a:spcBef>
                <a:spcPts val="0"/>
              </a:spcBef>
              <a:spcAft>
                <a:spcPts val="0"/>
              </a:spcAft>
              <a:buClr>
                <a:schemeClr val="dk1"/>
              </a:buClr>
              <a:buSzPts val="1450"/>
              <a:buFont typeface="Helvetica Neue"/>
              <a:buAutoNum type="alphaLcPeriod"/>
            </a:pPr>
            <a:r>
              <a:rPr lang="en-GB" sz="1400">
                <a:latin typeface="Times New Roman"/>
                <a:ea typeface="Times New Roman"/>
                <a:cs typeface="Times New Roman"/>
                <a:sym typeface="Times New Roman"/>
              </a:rPr>
              <a:t>With this, we can combine the features mapped in qubit 3 with that in qubit 2, then combine that into qubit 1.</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763" name="Google Shape;763;gca6c4a9396_0_60: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ca6c4a9396_0_77: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1450">
                <a:highlight>
                  <a:srgbClr val="FFFFFF"/>
                </a:highlight>
                <a:latin typeface="Helvetica Neue"/>
                <a:ea typeface="Helvetica Neue"/>
                <a:cs typeface="Helvetica Neue"/>
                <a:sym typeface="Helvetica Neue"/>
              </a:rPr>
              <a:t>Putting it all together </a:t>
            </a:r>
            <a:endParaRPr sz="14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450">
              <a:highlight>
                <a:srgbClr val="FFFFFF"/>
              </a:highlight>
              <a:latin typeface="Helvetica Neue"/>
              <a:ea typeface="Helvetica Neue"/>
              <a:cs typeface="Helvetica Neue"/>
              <a:sym typeface="Helvetica Neue"/>
            </a:endParaRPr>
          </a:p>
          <a:p>
            <a:pPr indent="-320675" lvl="0" marL="457200" rtl="0" algn="l">
              <a:spcBef>
                <a:spcPts val="0"/>
              </a:spcBef>
              <a:spcAft>
                <a:spcPts val="0"/>
              </a:spcAft>
              <a:buSzPts val="1450"/>
              <a:buFont typeface="Helvetica Neue"/>
              <a:buAutoNum type="arabicPeriod"/>
            </a:pPr>
            <a:r>
              <a:rPr lang="en-GB" sz="1450">
                <a:highlight>
                  <a:srgbClr val="FFFFFF"/>
                </a:highlight>
                <a:latin typeface="Helvetica Neue"/>
                <a:ea typeface="Helvetica Neue"/>
                <a:cs typeface="Helvetica Neue"/>
                <a:sym typeface="Helvetica Neue"/>
              </a:rPr>
              <a:t>We will first wrap both the data encoding and the Knn in a subroutine for clarity</a:t>
            </a:r>
            <a:endParaRPr sz="1450">
              <a:highlight>
                <a:srgbClr val="FFFFFF"/>
              </a:highlight>
              <a:latin typeface="Helvetica Neue"/>
              <a:ea typeface="Helvetica Neue"/>
              <a:cs typeface="Helvetica Neue"/>
              <a:sym typeface="Helvetica Neue"/>
            </a:endParaRPr>
          </a:p>
          <a:p>
            <a:pPr indent="0" lvl="0" marL="457200" rtl="0" algn="l">
              <a:spcBef>
                <a:spcPts val="0"/>
              </a:spcBef>
              <a:spcAft>
                <a:spcPts val="0"/>
              </a:spcAft>
              <a:buNone/>
            </a:pPr>
            <a:r>
              <a:t/>
            </a:r>
            <a:endParaRPr sz="1450">
              <a:highlight>
                <a:srgbClr val="FFFFFF"/>
              </a:highlight>
              <a:latin typeface="Helvetica Neue"/>
              <a:ea typeface="Helvetica Neue"/>
              <a:cs typeface="Helvetica Neue"/>
              <a:sym typeface="Helvetica Neue"/>
            </a:endParaRPr>
          </a:p>
          <a:p>
            <a:pPr indent="-320675" lvl="0" marL="457200" rtl="0" algn="l">
              <a:spcBef>
                <a:spcPts val="0"/>
              </a:spcBef>
              <a:spcAft>
                <a:spcPts val="0"/>
              </a:spcAft>
              <a:buSzPts val="1450"/>
              <a:buFont typeface="Helvetica Neue"/>
              <a:buAutoNum type="arabicPeriod"/>
            </a:pPr>
            <a:r>
              <a:rPr lang="en-GB" sz="1400">
                <a:latin typeface="Times New Roman"/>
                <a:ea typeface="Times New Roman"/>
                <a:cs typeface="Times New Roman"/>
                <a:sym typeface="Times New Roman"/>
              </a:rPr>
              <a:t>Define the circuit , giving it a name and the number of bits it will require</a:t>
            </a:r>
            <a:endParaRPr sz="1400">
              <a:latin typeface="Times New Roman"/>
              <a:ea typeface="Times New Roman"/>
              <a:cs typeface="Times New Roman"/>
              <a:sym typeface="Times New Roman"/>
            </a:endParaRPr>
          </a:p>
          <a:p>
            <a:pPr indent="0" lvl="0" marL="457200" rtl="0" algn="l">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AutoNum type="arabicPeriod"/>
            </a:pPr>
            <a:r>
              <a:rPr lang="en-GB" sz="700">
                <a:latin typeface="Times New Roman"/>
                <a:ea typeface="Times New Roman"/>
                <a:cs typeface="Times New Roman"/>
                <a:sym typeface="Times New Roman"/>
              </a:rPr>
              <a:t>  </a:t>
            </a:r>
            <a:r>
              <a:rPr lang="en-GB" sz="1400">
                <a:latin typeface="Arial"/>
                <a:ea typeface="Arial"/>
                <a:cs typeface="Arial"/>
                <a:sym typeface="Arial"/>
              </a:rPr>
              <a:t>Using the Feature Mapping steps but replacing the instance of circuit with FMap </a:t>
            </a:r>
            <a:endParaRPr sz="1400">
              <a:latin typeface="Arial"/>
              <a:ea typeface="Arial"/>
              <a:cs typeface="Arial"/>
              <a:sym typeface="Arial"/>
            </a:endParaRPr>
          </a:p>
          <a:p>
            <a:pPr indent="0" lvl="0" marL="457200" rtl="0" algn="l">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AutoNum type="arabicPeriod"/>
            </a:pPr>
            <a:r>
              <a:rPr lang="en-GB" sz="700">
                <a:latin typeface="Times New Roman"/>
                <a:ea typeface="Times New Roman"/>
                <a:cs typeface="Times New Roman"/>
                <a:sym typeface="Times New Roman"/>
              </a:rPr>
              <a:t>  </a:t>
            </a:r>
            <a:r>
              <a:rPr lang="en-GB" sz="1400">
                <a:latin typeface="Arial"/>
                <a:ea typeface="Arial"/>
                <a:cs typeface="Arial"/>
                <a:sym typeface="Arial"/>
              </a:rPr>
              <a:t>Set it to gate that can be manipulated </a:t>
            </a:r>
            <a:endParaRPr sz="1400">
              <a:latin typeface="Arial"/>
              <a:ea typeface="Arial"/>
              <a:cs typeface="Arial"/>
              <a:sym typeface="Arial"/>
            </a:endParaRPr>
          </a:p>
          <a:p>
            <a:pPr indent="0" lvl="0" marL="457200" rtl="0" algn="l">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GB" sz="1400">
                <a:latin typeface="Times New Roman"/>
                <a:ea typeface="Times New Roman"/>
                <a:cs typeface="Times New Roman"/>
                <a:sym typeface="Times New Roman"/>
              </a:rPr>
              <a:t>Add our new formed subroutine to our current circuit, passing in the specified number of qubits as its parameters</a:t>
            </a:r>
            <a:endParaRPr sz="1400">
              <a:latin typeface="Times New Roman"/>
              <a:ea typeface="Times New Roman"/>
              <a:cs typeface="Times New Roman"/>
              <a:sym typeface="Times New Roman"/>
            </a:endParaRPr>
          </a:p>
          <a:p>
            <a:pPr indent="0" lvl="0" marL="457200" rtl="0" algn="l">
              <a:spcBef>
                <a:spcPts val="0"/>
              </a:spcBef>
              <a:spcAft>
                <a:spcPts val="0"/>
              </a:spcAft>
              <a:buNone/>
            </a:pPr>
            <a:r>
              <a:t/>
            </a:r>
            <a:endParaRPr sz="14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781" name="Google Shape;781;gca6c4a9396_0_77: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ca6c4a9396_0_100: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1450">
                <a:highlight>
                  <a:srgbClr val="FFFFFF"/>
                </a:highlight>
                <a:latin typeface="Helvetica Neue"/>
                <a:ea typeface="Helvetica Neue"/>
                <a:cs typeface="Helvetica Neue"/>
                <a:sym typeface="Helvetica Neue"/>
              </a:rPr>
              <a:t>Putting it all together </a:t>
            </a:r>
            <a:endParaRPr sz="14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4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450">
                <a:highlight>
                  <a:srgbClr val="FFFFFF"/>
                </a:highlight>
                <a:latin typeface="Helvetica Neue"/>
                <a:ea typeface="Helvetica Neue"/>
                <a:cs typeface="Helvetica Neue"/>
                <a:sym typeface="Helvetica Neue"/>
              </a:rPr>
              <a:t>This is our circuit </a:t>
            </a:r>
            <a:r>
              <a:rPr lang="en-GB" sz="1450">
                <a:highlight>
                  <a:srgbClr val="FFFFFF"/>
                </a:highlight>
                <a:latin typeface="Helvetica Neue"/>
                <a:ea typeface="Helvetica Neue"/>
                <a:cs typeface="Helvetica Neue"/>
                <a:sym typeface="Helvetica Neue"/>
              </a:rPr>
              <a:t>output</a:t>
            </a:r>
            <a:r>
              <a:rPr lang="en-GB" sz="1450">
                <a:highlight>
                  <a:srgbClr val="FFFFFF"/>
                </a:highlight>
                <a:latin typeface="Helvetica Neue"/>
                <a:ea typeface="Helvetica Neue"/>
                <a:cs typeface="Helvetica Neue"/>
                <a:sym typeface="Helvetica Neue"/>
              </a:rPr>
              <a:t> </a:t>
            </a:r>
            <a:endParaRPr sz="1450">
              <a:highlight>
                <a:srgbClr val="FFFFFF"/>
              </a:highlight>
              <a:latin typeface="Helvetica Neue"/>
              <a:ea typeface="Helvetica Neue"/>
              <a:cs typeface="Helvetica Neue"/>
              <a:sym typeface="Helvetica Neue"/>
            </a:endParaRPr>
          </a:p>
        </p:txBody>
      </p:sp>
      <p:sp>
        <p:nvSpPr>
          <p:cNvPr id="798" name="Google Shape;798;gca6c4a9396_0_100: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ca6c4a9396_0_34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400">
                <a:highlight>
                  <a:srgbClr val="E4E8EE"/>
                </a:highlight>
                <a:latin typeface="Arial"/>
                <a:ea typeface="Arial"/>
                <a:cs typeface="Arial"/>
                <a:sym typeface="Arial"/>
              </a:rPr>
              <a:t>Measuring</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sz="1400">
              <a:highlight>
                <a:srgbClr val="E4E8EE"/>
              </a:highlight>
              <a:latin typeface="Arial"/>
              <a:ea typeface="Arial"/>
              <a:cs typeface="Arial"/>
              <a:sym typeface="Arial"/>
            </a:endParaRPr>
          </a:p>
          <a:p>
            <a:pPr indent="0" lvl="0" marL="0" rtl="0" algn="l">
              <a:spcBef>
                <a:spcPts val="0"/>
              </a:spcBef>
              <a:spcAft>
                <a:spcPts val="0"/>
              </a:spcAft>
              <a:buNone/>
            </a:pPr>
            <a:r>
              <a:rPr lang="en-GB" sz="1400">
                <a:highlight>
                  <a:srgbClr val="E4E8EE"/>
                </a:highlight>
                <a:latin typeface="Arial"/>
                <a:ea typeface="Arial"/>
                <a:cs typeface="Arial"/>
                <a:sym typeface="Arial"/>
              </a:rPr>
              <a:t>In order to run the circuit we must first take measurements of each qubit.</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812" name="Google Shape;812;gca6c4a9396_0_34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ca6c4a9396_0_120: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400">
                <a:highlight>
                  <a:srgbClr val="E4E8EE"/>
                </a:highlight>
                <a:latin typeface="Arial"/>
                <a:ea typeface="Arial"/>
                <a:cs typeface="Arial"/>
                <a:sym typeface="Arial"/>
              </a:rPr>
              <a:t>Measuring</a:t>
            </a:r>
            <a:endParaRPr sz="1400">
              <a:highlight>
                <a:srgbClr val="E4E8EE"/>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GB" sz="1400">
                <a:highlight>
                  <a:srgbClr val="E4E8EE"/>
                </a:highlight>
                <a:latin typeface="Arial"/>
                <a:ea typeface="Arial"/>
                <a:cs typeface="Arial"/>
                <a:sym typeface="Arial"/>
              </a:rPr>
              <a:t>This will enable us to see the overflow in qubit 8, hence telling if a given entry is in the test</a:t>
            </a:r>
            <a:endParaRPr sz="1400">
              <a:highlight>
                <a:srgbClr val="E4E8EE"/>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GB" sz="1400">
                <a:highlight>
                  <a:srgbClr val="E4E8EE"/>
                </a:highlight>
                <a:latin typeface="Arial"/>
                <a:ea typeface="Arial"/>
                <a:cs typeface="Arial"/>
                <a:sym typeface="Arial"/>
              </a:rPr>
              <a:t>set thus being a neighbour</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829" name="Google Shape;829;gca6c4a9396_0_120: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ca6c4a9396_0_138: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highlight>
                  <a:srgbClr val="E4E8EE"/>
                </a:highlight>
                <a:latin typeface="Arial"/>
                <a:ea typeface="Arial"/>
                <a:cs typeface="Arial"/>
                <a:sym typeface="Arial"/>
              </a:rPr>
              <a:t>We can first run it on a simulator to ensure no “error running jobs”.</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With the simulator, like the quantum system, we can define how many shots we want.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Since qubits in superposition are random(sometimes 0,</a:t>
            </a:r>
            <a:r>
              <a:rPr lang="en-GB">
                <a:highlight>
                  <a:srgbClr val="E4E8EE"/>
                </a:highlight>
                <a:latin typeface="Arial"/>
                <a:ea typeface="Arial"/>
                <a:cs typeface="Arial"/>
                <a:sym typeface="Arial"/>
              </a:rPr>
              <a:t>sometimes 1</a:t>
            </a:r>
            <a:r>
              <a:rPr lang="en-GB">
                <a:highlight>
                  <a:srgbClr val="E4E8EE"/>
                </a:highlight>
                <a:latin typeface="Arial"/>
                <a:ea typeface="Arial"/>
                <a:cs typeface="Arial"/>
                <a:sym typeface="Arial"/>
              </a:rPr>
              <a:t>,or both), shots allow us to</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repeat measurements multiple times to determine the likelihood it is in a particular state.</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From there we can plot the results → we will see that </a:t>
            </a:r>
            <a:r>
              <a:rPr lang="en-GB">
                <a:highlight>
                  <a:srgbClr val="E4E8EE"/>
                </a:highlight>
                <a:latin typeface="Arial"/>
                <a:ea typeface="Arial"/>
                <a:cs typeface="Arial"/>
                <a:sym typeface="Arial"/>
              </a:rPr>
              <a:t>visualisation</a:t>
            </a:r>
            <a:r>
              <a:rPr lang="en-GB">
                <a:highlight>
                  <a:srgbClr val="E4E8EE"/>
                </a:highlight>
                <a:latin typeface="Arial"/>
                <a:ea typeface="Arial"/>
                <a:cs typeface="Arial"/>
                <a:sym typeface="Arial"/>
              </a:rPr>
              <a:t> soon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846" name="Google Shape;846;gca6c4a9396_0_138: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a26c39f1d_0_6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ca26c39f1d_0_6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ca6c4a9396_0_15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Now with it being error free, we can run it on the quantum system.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First we chose a quantum system with enough qubits for our circuit.</a:t>
            </a:r>
            <a:endParaRPr>
              <a:highlight>
                <a:srgbClr val="E4E8EE"/>
              </a:highlight>
              <a:latin typeface="Arial"/>
              <a:ea typeface="Arial"/>
              <a:cs typeface="Arial"/>
              <a:sym typeface="Arial"/>
            </a:endParaRPr>
          </a:p>
          <a:p>
            <a:pPr indent="0" lvl="0" marL="0" rtl="0" algn="l">
              <a:spcBef>
                <a:spcPts val="0"/>
              </a:spcBef>
              <a:spcAft>
                <a:spcPts val="0"/>
              </a:spcAft>
              <a:buNone/>
            </a:pPr>
            <a:br>
              <a:rPr lang="en-GB">
                <a:highlight>
                  <a:srgbClr val="E4E8EE"/>
                </a:highlight>
                <a:latin typeface="Arial"/>
                <a:ea typeface="Arial"/>
                <a:cs typeface="Arial"/>
                <a:sym typeface="Arial"/>
              </a:rPr>
            </a:br>
            <a:r>
              <a:rPr lang="en-GB">
                <a:highlight>
                  <a:srgbClr val="E4E8EE"/>
                </a:highlight>
                <a:latin typeface="Arial"/>
                <a:ea typeface="Arial"/>
                <a:cs typeface="Arial"/>
                <a:sym typeface="Arial"/>
              </a:rPr>
              <a:t>With how big our circuit is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Then execute the run job on the chosen system</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From there we can again plot a histogram to visualise the result.</a:t>
            </a:r>
            <a:endParaRPr>
              <a:highlight>
                <a:srgbClr val="E4E8EE"/>
              </a:highlight>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863" name="Google Shape;863;gca6c4a9396_0_15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ca6c4a9396_0_17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sz="1450">
                <a:highlight>
                  <a:schemeClr val="lt1"/>
                </a:highlight>
                <a:latin typeface="Helvetica Neue"/>
                <a:ea typeface="Helvetica Neue"/>
                <a:cs typeface="Helvetica Neue"/>
                <a:sym typeface="Helvetica Neue"/>
              </a:rPr>
              <a:t>Now that we how to run it on the IBM quantum experience </a:t>
            </a:r>
            <a:endParaRPr sz="1450">
              <a:highlight>
                <a:schemeClr val="lt1"/>
              </a:highlight>
              <a:latin typeface="Helvetica Neue"/>
              <a:ea typeface="Helvetica Neue"/>
              <a:cs typeface="Helvetica Neue"/>
              <a:sym typeface="Helvetica Neue"/>
            </a:endParaRPr>
          </a:p>
          <a:p>
            <a:pPr indent="0" lvl="0" marL="0" rtl="0" algn="l">
              <a:spcBef>
                <a:spcPts val="0"/>
              </a:spcBef>
              <a:spcAft>
                <a:spcPts val="0"/>
              </a:spcAft>
              <a:buNone/>
            </a:pPr>
            <a:r>
              <a:t/>
            </a:r>
            <a:endParaRPr sz="1450">
              <a:highlight>
                <a:schemeClr val="lt1"/>
              </a:highlight>
              <a:latin typeface="Helvetica Neue"/>
              <a:ea typeface="Helvetica Neue"/>
              <a:cs typeface="Helvetica Neue"/>
              <a:sym typeface="Helvetica Neue"/>
            </a:endParaRPr>
          </a:p>
          <a:p>
            <a:pPr indent="0" lvl="0" marL="0" rtl="0" algn="l">
              <a:spcBef>
                <a:spcPts val="0"/>
              </a:spcBef>
              <a:spcAft>
                <a:spcPts val="0"/>
              </a:spcAft>
              <a:buNone/>
            </a:pPr>
            <a:r>
              <a:rPr lang="en-GB" sz="1450">
                <a:highlight>
                  <a:schemeClr val="lt1"/>
                </a:highlight>
                <a:latin typeface="Helvetica Neue"/>
                <a:ea typeface="Helvetica Neue"/>
                <a:cs typeface="Helvetica Neue"/>
                <a:sym typeface="Helvetica Neue"/>
              </a:rPr>
              <a:t>We would wants to compare it to the classical simulation </a:t>
            </a:r>
            <a:endParaRPr sz="1450">
              <a:highlight>
                <a:schemeClr val="lt1"/>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881" name="Google Shape;881;gca6c4a9396_0_17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ca6c4a9396_0_290: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50">
              <a:highlight>
                <a:schemeClr val="lt1"/>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896" name="Google Shape;896;gca6c4a9396_0_290: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ca6c4a9396_0_19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228600" lvl="0" marL="406400" rtl="0" algn="l">
              <a:lnSpc>
                <a:spcPct val="115000"/>
              </a:lnSpc>
              <a:spcBef>
                <a:spcPts val="0"/>
              </a:spcBef>
              <a:spcAft>
                <a:spcPts val="0"/>
              </a:spcAft>
              <a:buNone/>
            </a:pPr>
            <a:r>
              <a:rPr lang="en-GB" sz="1400">
                <a:latin typeface="Arial"/>
                <a:ea typeface="Arial"/>
                <a:cs typeface="Arial"/>
                <a:sym typeface="Arial"/>
              </a:rPr>
              <a:t>1.)</a:t>
            </a:r>
            <a:r>
              <a:rPr lang="en-GB" sz="700">
                <a:latin typeface="Times New Roman"/>
                <a:ea typeface="Times New Roman"/>
                <a:cs typeface="Times New Roman"/>
                <a:sym typeface="Times New Roman"/>
              </a:rPr>
              <a:t>  </a:t>
            </a:r>
            <a:r>
              <a:rPr lang="en-GB" sz="1400">
                <a:latin typeface="Arial"/>
                <a:ea typeface="Arial"/>
                <a:cs typeface="Arial"/>
                <a:sym typeface="Arial"/>
              </a:rPr>
              <a:t>First we import the tools </a:t>
            </a:r>
            <a:endParaRPr sz="1400">
              <a:latin typeface="Arial"/>
              <a:ea typeface="Arial"/>
              <a:cs typeface="Arial"/>
              <a:sym typeface="Arial"/>
            </a:endParaRPr>
          </a:p>
          <a:p>
            <a:pPr indent="-228600" lvl="0" marL="406400" rtl="0" algn="l">
              <a:lnSpc>
                <a:spcPct val="115000"/>
              </a:lnSpc>
              <a:spcBef>
                <a:spcPts val="0"/>
              </a:spcBef>
              <a:spcAft>
                <a:spcPts val="0"/>
              </a:spcAft>
              <a:buNone/>
            </a:pPr>
            <a:r>
              <a:rPr lang="en-GB" sz="1400">
                <a:latin typeface="Times New Roman"/>
                <a:ea typeface="Times New Roman"/>
                <a:cs typeface="Times New Roman"/>
                <a:sym typeface="Times New Roman"/>
              </a:rPr>
              <a:t>2.) Create an instance of the JKU Provider</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rPr lang="en-GB" sz="1400">
                <a:latin typeface="Times New Roman"/>
                <a:ea typeface="Times New Roman"/>
                <a:cs typeface="Times New Roman"/>
                <a:sym typeface="Times New Roman"/>
              </a:rPr>
              <a:t>3.)</a:t>
            </a:r>
            <a:r>
              <a:rPr lang="en-GB" sz="700">
                <a:latin typeface="Times New Roman"/>
                <a:ea typeface="Times New Roman"/>
                <a:cs typeface="Times New Roman"/>
                <a:sym typeface="Times New Roman"/>
              </a:rPr>
              <a:t>  </a:t>
            </a:r>
            <a:r>
              <a:rPr lang="en-GB" sz="1400">
                <a:latin typeface="Times New Roman"/>
                <a:ea typeface="Times New Roman"/>
                <a:cs typeface="Times New Roman"/>
                <a:sym typeface="Times New Roman"/>
              </a:rPr>
              <a:t> Get the JKU backend from the JKU provider</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rPr lang="en-GB" sz="1400">
                <a:latin typeface="Times New Roman"/>
                <a:ea typeface="Times New Roman"/>
                <a:cs typeface="Times New Roman"/>
                <a:sym typeface="Times New Roman"/>
              </a:rPr>
              <a:t>4.)</a:t>
            </a:r>
            <a:r>
              <a:rPr lang="en-GB" sz="700">
                <a:latin typeface="Times New Roman"/>
                <a:ea typeface="Times New Roman"/>
                <a:cs typeface="Times New Roman"/>
                <a:sym typeface="Times New Roman"/>
              </a:rPr>
              <a:t>  </a:t>
            </a:r>
            <a:r>
              <a:rPr lang="en-GB" sz="1400">
                <a:latin typeface="Times New Roman"/>
                <a:ea typeface="Times New Roman"/>
                <a:cs typeface="Times New Roman"/>
                <a:sym typeface="Times New Roman"/>
              </a:rPr>
              <a:t> Simulate the circuit with the JKU Simulator</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rPr lang="en-GB" sz="1400">
                <a:latin typeface="Times New Roman"/>
                <a:ea typeface="Times New Roman"/>
                <a:cs typeface="Times New Roman"/>
                <a:sym typeface="Times New Roman"/>
              </a:rPr>
              <a:t>5.)</a:t>
            </a:r>
            <a:r>
              <a:rPr lang="en-GB" sz="700">
                <a:latin typeface="Times New Roman"/>
                <a:ea typeface="Times New Roman"/>
                <a:cs typeface="Times New Roman"/>
                <a:sym typeface="Times New Roman"/>
              </a:rPr>
              <a:t>  </a:t>
            </a:r>
            <a:r>
              <a:rPr lang="en-GB" sz="1400">
                <a:latin typeface="Times New Roman"/>
                <a:ea typeface="Times New Roman"/>
                <a:cs typeface="Times New Roman"/>
                <a:sym typeface="Times New Roman"/>
              </a:rPr>
              <a:t>Retrieve and display the results</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p:txBody>
      </p:sp>
      <p:sp>
        <p:nvSpPr>
          <p:cNvPr id="911" name="Google Shape;911;gca6c4a9396_0_19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ca6c4a9396_0_21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228600" lvl="0" marL="406400" rtl="0" algn="l">
              <a:lnSpc>
                <a:spcPct val="115000"/>
              </a:lnSpc>
              <a:spcBef>
                <a:spcPts val="0"/>
              </a:spcBef>
              <a:spcAft>
                <a:spcPts val="0"/>
              </a:spcAft>
              <a:buNone/>
            </a:pPr>
            <a:r>
              <a:rPr lang="en-GB" sz="1600">
                <a:latin typeface="Arial"/>
                <a:ea typeface="Arial"/>
                <a:cs typeface="Arial"/>
                <a:sym typeface="Arial"/>
              </a:rPr>
              <a:t>Note: There are errors that will appear, </a:t>
            </a:r>
            <a:endParaRPr sz="1600">
              <a:latin typeface="Arial"/>
              <a:ea typeface="Arial"/>
              <a:cs typeface="Arial"/>
              <a:sym typeface="Arial"/>
            </a:endParaRPr>
          </a:p>
          <a:p>
            <a:pPr indent="-228600" lvl="0" marL="406400" rtl="0" algn="l">
              <a:lnSpc>
                <a:spcPct val="115000"/>
              </a:lnSpc>
              <a:spcBef>
                <a:spcPts val="0"/>
              </a:spcBef>
              <a:spcAft>
                <a:spcPts val="0"/>
              </a:spcAft>
              <a:buNone/>
            </a:pPr>
            <a:r>
              <a:t/>
            </a:r>
            <a:endParaRPr sz="1600">
              <a:latin typeface="Arial"/>
              <a:ea typeface="Arial"/>
              <a:cs typeface="Arial"/>
              <a:sym typeface="Arial"/>
            </a:endParaRPr>
          </a:p>
          <a:p>
            <a:pPr indent="0" lvl="0" marL="0" rtl="0" algn="l">
              <a:lnSpc>
                <a:spcPct val="115000"/>
              </a:lnSpc>
              <a:spcBef>
                <a:spcPts val="0"/>
              </a:spcBef>
              <a:spcAft>
                <a:spcPts val="0"/>
              </a:spcAft>
              <a:buNone/>
            </a:pPr>
            <a:r>
              <a:t/>
            </a:r>
            <a:endParaRPr sz="13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p:txBody>
      </p:sp>
      <p:sp>
        <p:nvSpPr>
          <p:cNvPr id="928" name="Google Shape;928;gca6c4a9396_0_21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ca6c4a9396_0_229: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rabicPeriod"/>
            </a:pPr>
            <a:r>
              <a:rPr lang="en-GB" sz="1600">
                <a:latin typeface="Arial"/>
                <a:ea typeface="Arial"/>
                <a:cs typeface="Arial"/>
                <a:sym typeface="Arial"/>
              </a:rPr>
              <a:t>To fix this you must find thee </a:t>
            </a:r>
            <a:r>
              <a:rPr lang="en-GB" sz="1250">
                <a:solidFill>
                  <a:srgbClr val="24292E"/>
                </a:solidFill>
                <a:highlight>
                  <a:srgbClr val="FFFFFF"/>
                </a:highlight>
                <a:latin typeface="Arial"/>
                <a:ea typeface="Arial"/>
                <a:cs typeface="Arial"/>
                <a:sym typeface="Arial"/>
              </a:rPr>
              <a:t>DEFAULT_CONFIGURATION of the QasmSimulator class in the file qasm_simulator_jku.py. </a:t>
            </a:r>
            <a:endParaRPr sz="16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rPr lang="en-GB" sz="1600">
                <a:latin typeface="Times New Roman"/>
                <a:ea typeface="Times New Roman"/>
                <a:cs typeface="Times New Roman"/>
                <a:sym typeface="Times New Roman"/>
              </a:rPr>
              <a:t>The include the line : </a:t>
            </a:r>
            <a:r>
              <a:rPr lang="en-GB" sz="1250">
                <a:solidFill>
                  <a:srgbClr val="24292E"/>
                </a:solidFill>
                <a:highlight>
                  <a:srgbClr val="FFFFFF"/>
                </a:highlight>
                <a:latin typeface="Arial"/>
                <a:ea typeface="Arial"/>
                <a:cs typeface="Arial"/>
                <a:sym typeface="Arial"/>
              </a:rPr>
              <a:t>'coupling_map': None</a:t>
            </a:r>
            <a:endParaRPr sz="12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p:txBody>
      </p:sp>
      <p:sp>
        <p:nvSpPr>
          <p:cNvPr id="943" name="Google Shape;943;gca6c4a9396_0_229: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ca6c4a9396_0_24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228600" lvl="0" marL="406400" rtl="0" algn="l">
              <a:lnSpc>
                <a:spcPct val="115000"/>
              </a:lnSpc>
              <a:spcBef>
                <a:spcPts val="0"/>
              </a:spcBef>
              <a:spcAft>
                <a:spcPts val="0"/>
              </a:spcAft>
              <a:buNone/>
            </a:pPr>
            <a:r>
              <a:rPr lang="en-GB" sz="1400">
                <a:latin typeface="Arial"/>
                <a:ea typeface="Arial"/>
                <a:cs typeface="Arial"/>
                <a:sym typeface="Arial"/>
              </a:rPr>
              <a:t>Note: There’s a 2nd error that will come up </a:t>
            </a:r>
            <a:endParaRPr sz="1400">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228600" lvl="0" marL="406400" rtl="0" algn="l">
              <a:lnSpc>
                <a:spcPct val="115000"/>
              </a:lnSpc>
              <a:spcBef>
                <a:spcPts val="0"/>
              </a:spcBef>
              <a:spcAft>
                <a:spcPts val="0"/>
              </a:spcAft>
              <a:buNone/>
            </a:pPr>
            <a:r>
              <a:rPr lang="en-GB" sz="1400">
                <a:latin typeface="Arial"/>
                <a:ea typeface="Arial"/>
                <a:cs typeface="Arial"/>
                <a:sym typeface="Arial"/>
              </a:rPr>
              <a:t>There is a fix in progress </a:t>
            </a:r>
            <a:endParaRPr sz="1400">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p:txBody>
      </p:sp>
      <p:sp>
        <p:nvSpPr>
          <p:cNvPr id="958" name="Google Shape;958;gca6c4a9396_0_24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ca6c4a9396_0_264: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228600" lvl="0" marL="406400" rtl="0" algn="l">
              <a:lnSpc>
                <a:spcPct val="115000"/>
              </a:lnSpc>
              <a:spcBef>
                <a:spcPts val="0"/>
              </a:spcBef>
              <a:spcAft>
                <a:spcPts val="0"/>
              </a:spcAft>
              <a:buNone/>
            </a:pPr>
            <a:r>
              <a:rPr lang="en-GB" sz="1400">
                <a:latin typeface="Arial"/>
                <a:ea typeface="Arial"/>
                <a:cs typeface="Arial"/>
                <a:sym typeface="Arial"/>
              </a:rPr>
              <a:t>Note: There’s a 2nd error that will come up </a:t>
            </a:r>
            <a:endParaRPr sz="1400">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228600" lvl="0" marL="406400" rtl="0" algn="l">
              <a:lnSpc>
                <a:spcPct val="115000"/>
              </a:lnSpc>
              <a:spcBef>
                <a:spcPts val="0"/>
              </a:spcBef>
              <a:spcAft>
                <a:spcPts val="0"/>
              </a:spcAft>
              <a:buNone/>
            </a:pPr>
            <a:r>
              <a:rPr lang="en-GB" sz="1400">
                <a:latin typeface="Arial"/>
                <a:ea typeface="Arial"/>
                <a:cs typeface="Arial"/>
                <a:sym typeface="Arial"/>
              </a:rPr>
              <a:t>There is a fix in progress </a:t>
            </a:r>
            <a:endParaRPr sz="1400">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p:txBody>
      </p:sp>
      <p:sp>
        <p:nvSpPr>
          <p:cNvPr id="973" name="Google Shape;973;gca6c4a9396_0_264: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p3: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8" name="Google Shape;988;p3: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p4: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6" name="Google Shape;996;p4: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a26c39f1d_0_78: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ca26c39f1d_0_78: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p5: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3" name="Google Shape;1003;p5: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p6: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0" name="Google Shape;1010;p6: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p7: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8" name="Google Shape;1018;p7: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a26c39f1d_0_9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ca26c39f1d_0_9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a26c39f1d_0_108: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ca26c39f1d_0_108: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a26c39f1d_0_12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KNN is a supervised learning algorithm used for classification and regression problem.</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It makes predictions by learning from the past available data.</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KNN Algorithm is based on </a:t>
            </a:r>
            <a:r>
              <a:rPr b="1" lang="en-GB" sz="1600">
                <a:solidFill>
                  <a:srgbClr val="292929"/>
                </a:solidFill>
                <a:highlight>
                  <a:srgbClr val="FFFFFF"/>
                </a:highlight>
                <a:latin typeface="Georgia"/>
                <a:ea typeface="Georgia"/>
                <a:cs typeface="Georgia"/>
                <a:sym typeface="Georgia"/>
              </a:rPr>
              <a:t>feature similarity</a:t>
            </a:r>
            <a:r>
              <a:rPr lang="en-GB" sz="1600">
                <a:solidFill>
                  <a:srgbClr val="292929"/>
                </a:solidFill>
                <a:highlight>
                  <a:srgbClr val="FFFFFF"/>
                </a:highlight>
                <a:latin typeface="Georgia"/>
                <a:ea typeface="Georgia"/>
                <a:cs typeface="Georgia"/>
                <a:sym typeface="Georgia"/>
              </a:rPr>
              <a:t>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Now we’ll break down each </a:t>
            </a:r>
            <a:r>
              <a:rPr lang="en-GB" sz="1600">
                <a:solidFill>
                  <a:srgbClr val="292929"/>
                </a:solidFill>
                <a:highlight>
                  <a:srgbClr val="FFFFFF"/>
                </a:highlight>
                <a:latin typeface="Georgia"/>
                <a:ea typeface="Georgia"/>
                <a:cs typeface="Georgia"/>
                <a:sym typeface="Georgia"/>
              </a:rPr>
              <a:t>component</a:t>
            </a:r>
            <a:r>
              <a:rPr lang="en-GB" sz="1600">
                <a:solidFill>
                  <a:srgbClr val="292929"/>
                </a:solidFill>
                <a:highlight>
                  <a:srgbClr val="FFFFFF"/>
                </a:highlight>
                <a:latin typeface="Georgia"/>
                <a:ea typeface="Georgia"/>
                <a:cs typeface="Georgia"/>
                <a:sym typeface="Georgia"/>
              </a:rPr>
              <a:t> and explore it </a:t>
            </a:r>
            <a:r>
              <a:rPr lang="en-GB" sz="1600">
                <a:solidFill>
                  <a:srgbClr val="292929"/>
                </a:solidFill>
                <a:highlight>
                  <a:srgbClr val="FFFFFF"/>
                </a:highlight>
                <a:latin typeface="Georgia"/>
                <a:ea typeface="Georgia"/>
                <a:cs typeface="Georgia"/>
                <a:sym typeface="Georgia"/>
              </a:rPr>
              <a:t>further</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Taking</a:t>
            </a:r>
            <a:r>
              <a:rPr lang="en-GB" sz="1600">
                <a:solidFill>
                  <a:srgbClr val="292929"/>
                </a:solidFill>
                <a:highlight>
                  <a:srgbClr val="FFFFFF"/>
                </a:highlight>
                <a:latin typeface="Georgia"/>
                <a:ea typeface="Georgia"/>
                <a:cs typeface="Georgia"/>
                <a:sym typeface="Georgia"/>
              </a:rPr>
              <a:t> the Lines or the breaks , we will </a:t>
            </a:r>
            <a:r>
              <a:rPr lang="en-GB" sz="1600">
                <a:solidFill>
                  <a:srgbClr val="292929"/>
                </a:solidFill>
                <a:highlight>
                  <a:srgbClr val="FFFFFF"/>
                </a:highlight>
                <a:latin typeface="Georgia"/>
                <a:ea typeface="Georgia"/>
                <a:cs typeface="Georgia"/>
                <a:sym typeface="Georgia"/>
              </a:rPr>
              <a:t>discuss</a:t>
            </a:r>
            <a:r>
              <a:rPr lang="en-GB" sz="1600">
                <a:solidFill>
                  <a:srgbClr val="292929"/>
                </a:solidFill>
                <a:highlight>
                  <a:srgbClr val="FFFFFF"/>
                </a:highlight>
                <a:latin typeface="Georgia"/>
                <a:ea typeface="Georgia"/>
                <a:cs typeface="Georgia"/>
                <a:sym typeface="Georgia"/>
              </a:rPr>
              <a:t> each </a:t>
            </a:r>
            <a:r>
              <a:rPr lang="en-GB" sz="1600">
                <a:solidFill>
                  <a:srgbClr val="292929"/>
                </a:solidFill>
                <a:highlight>
                  <a:srgbClr val="FFFFFF"/>
                </a:highlight>
                <a:latin typeface="Georgia"/>
                <a:ea typeface="Georgia"/>
                <a:cs typeface="Georgia"/>
                <a:sym typeface="Georgia"/>
              </a:rPr>
              <a:t>subsection</a:t>
            </a:r>
            <a:r>
              <a:rPr lang="en-GB" sz="1600">
                <a:solidFill>
                  <a:srgbClr val="292929"/>
                </a:solidFill>
                <a:highlight>
                  <a:srgbClr val="FFFFFF"/>
                </a:highlight>
                <a:latin typeface="Georgia"/>
                <a:ea typeface="Georgia"/>
                <a:cs typeface="Georgia"/>
                <a:sym typeface="Georgia"/>
              </a:rPr>
              <a:t> </a:t>
            </a:r>
            <a:endParaRPr sz="1600">
              <a:solidFill>
                <a:srgbClr val="292929"/>
              </a:solidFill>
              <a:highlight>
                <a:srgbClr val="FFFFFF"/>
              </a:highlight>
              <a:latin typeface="Georgia"/>
              <a:ea typeface="Georgia"/>
              <a:cs typeface="Georgia"/>
              <a:sym typeface="Georgia"/>
            </a:endParaRPr>
          </a:p>
        </p:txBody>
      </p:sp>
      <p:sp>
        <p:nvSpPr>
          <p:cNvPr id="180" name="Google Shape;180;gca26c39f1d_0_12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2" name="Shape 12"/>
        <p:cNvGrpSpPr/>
        <p:nvPr/>
      </p:nvGrpSpPr>
      <p:grpSpPr>
        <a:xfrm>
          <a:off x="0" y="0"/>
          <a:ext cx="0" cy="0"/>
          <a:chOff x="0" y="0"/>
          <a:chExt cx="0" cy="0"/>
        </a:xfrm>
      </p:grpSpPr>
      <p:pic>
        <p:nvPicPr>
          <p:cNvPr id="13" name="Google Shape;13;p9"/>
          <p:cNvPicPr preferRelativeResize="0"/>
          <p:nvPr/>
        </p:nvPicPr>
        <p:blipFill rotWithShape="1">
          <a:blip r:embed="rId2">
            <a:alphaModFix/>
          </a:blip>
          <a:srcRect b="0" l="0" r="0" t="0"/>
          <a:stretch/>
        </p:blipFill>
        <p:spPr>
          <a:xfrm>
            <a:off x="0" y="0"/>
            <a:ext cx="9165127" cy="5143500"/>
          </a:xfrm>
          <a:prstGeom prst="rect">
            <a:avLst/>
          </a:prstGeom>
          <a:noFill/>
          <a:ln>
            <a:noFill/>
          </a:ln>
        </p:spPr>
      </p:pic>
      <p:sp>
        <p:nvSpPr>
          <p:cNvPr id="14" name="Google Shape;14;p9"/>
          <p:cNvSpPr txBox="1"/>
          <p:nvPr>
            <p:ph type="ctrTitle"/>
          </p:nvPr>
        </p:nvSpPr>
        <p:spPr>
          <a:xfrm>
            <a:off x="828686" y="2786400"/>
            <a:ext cx="7500939" cy="416138"/>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lt1"/>
              </a:buClr>
              <a:buSzPts val="2600"/>
              <a:buFont typeface="Calibri"/>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9"/>
          <p:cNvSpPr txBox="1"/>
          <p:nvPr>
            <p:ph idx="1" type="subTitle"/>
          </p:nvPr>
        </p:nvSpPr>
        <p:spPr>
          <a:xfrm>
            <a:off x="828675" y="3217050"/>
            <a:ext cx="7500938" cy="271350"/>
          </a:xfrm>
          <a:prstGeom prst="rect">
            <a:avLst/>
          </a:prstGeom>
          <a:noFill/>
          <a:ln>
            <a:noFill/>
          </a:ln>
        </p:spPr>
        <p:txBody>
          <a:bodyPr anchorCtr="0" anchor="t" bIns="0" lIns="0" spcFirstLastPara="1" rIns="0" wrap="square" tIns="0">
            <a:noAutofit/>
          </a:bodyPr>
          <a:lstStyle>
            <a:lvl1pPr lvl="0" algn="l">
              <a:spcBef>
                <a:spcPts val="1417"/>
              </a:spcBef>
              <a:spcAft>
                <a:spcPts val="0"/>
              </a:spcAft>
              <a:buClr>
                <a:schemeClr val="lt1"/>
              </a:buClr>
              <a:buSzPts val="2000"/>
              <a:buNone/>
              <a:defRPr b="0" sz="2000">
                <a:solidFill>
                  <a:schemeClr val="lt1"/>
                </a:solidFill>
              </a:defRPr>
            </a:lvl1pPr>
            <a:lvl2pPr lvl="1" algn="ctr">
              <a:spcBef>
                <a:spcPts val="1134"/>
              </a:spcBef>
              <a:spcAft>
                <a:spcPts val="0"/>
              </a:spcAft>
              <a:buSzPts val="2000"/>
              <a:buNone/>
              <a:defRPr>
                <a:solidFill>
                  <a:srgbClr val="888888"/>
                </a:solidFill>
              </a:defRPr>
            </a:lvl2pPr>
            <a:lvl3pPr lvl="2" algn="ctr">
              <a:spcBef>
                <a:spcPts val="1134"/>
              </a:spcBef>
              <a:spcAft>
                <a:spcPts val="0"/>
              </a:spcAft>
              <a:buSzPts val="2000"/>
              <a:buNone/>
              <a:defRPr>
                <a:solidFill>
                  <a:srgbClr val="888888"/>
                </a:solidFill>
              </a:defRPr>
            </a:lvl3pPr>
            <a:lvl4pPr lvl="3" algn="ctr">
              <a:spcBef>
                <a:spcPts val="1134"/>
              </a:spcBef>
              <a:spcAft>
                <a:spcPts val="0"/>
              </a:spcAft>
              <a:buSzPts val="2000"/>
              <a:buNone/>
              <a:defRPr>
                <a:solidFill>
                  <a:srgbClr val="888888"/>
                </a:solidFill>
              </a:defRPr>
            </a:lvl4pPr>
            <a:lvl5pPr lvl="4" algn="ctr">
              <a:spcBef>
                <a:spcPts val="1134"/>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6" name="Google Shape;16;p9"/>
          <p:cNvSpPr txBox="1"/>
          <p:nvPr>
            <p:ph idx="2" type="body"/>
          </p:nvPr>
        </p:nvSpPr>
        <p:spPr>
          <a:xfrm>
            <a:off x="828688" y="4111318"/>
            <a:ext cx="4679325" cy="734531"/>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Clr>
                <a:schemeClr val="lt1"/>
              </a:buClr>
              <a:buSzPts val="1400"/>
              <a:buNone/>
              <a:defRPr sz="1400">
                <a:solidFill>
                  <a:schemeClr val="lt1"/>
                </a:solidFill>
              </a:defRPr>
            </a:lvl1pPr>
            <a:lvl2pPr indent="-228600" lvl="1" marL="914400" algn="l">
              <a:spcBef>
                <a:spcPts val="0"/>
              </a:spcBef>
              <a:spcAft>
                <a:spcPts val="0"/>
              </a:spcAft>
              <a:buSzPts val="1400"/>
              <a:buNone/>
              <a:defRPr sz="1400">
                <a:solidFill>
                  <a:schemeClr val="lt1"/>
                </a:solidFill>
              </a:defRPr>
            </a:lvl2pPr>
            <a:lvl3pPr indent="-228600" lvl="2" marL="1371600" algn="l">
              <a:spcBef>
                <a:spcPts val="567"/>
              </a:spcBef>
              <a:spcAft>
                <a:spcPts val="0"/>
              </a:spcAft>
              <a:buSzPts val="1400"/>
              <a:buNone/>
              <a:defRPr sz="1400">
                <a:solidFill>
                  <a:schemeClr val="lt1"/>
                </a:solidFill>
              </a:defRPr>
            </a:lvl3pPr>
            <a:lvl4pPr indent="-317500" lvl="3" marL="1828800" algn="l">
              <a:spcBef>
                <a:spcPts val="0"/>
              </a:spcBef>
              <a:spcAft>
                <a:spcPts val="0"/>
              </a:spcAft>
              <a:buSzPts val="1400"/>
              <a:buChar char="‒"/>
              <a:defRPr sz="1400">
                <a:solidFill>
                  <a:schemeClr val="lt1"/>
                </a:solidFill>
              </a:defRPr>
            </a:lvl4pPr>
            <a:lvl5pPr indent="-317500" lvl="4" marL="2286000" algn="l">
              <a:spcBef>
                <a:spcPts val="0"/>
              </a:spcBef>
              <a:spcAft>
                <a:spcPts val="0"/>
              </a:spcAft>
              <a:buSzPts val="1400"/>
              <a:buChar char="»"/>
              <a:defRPr sz="14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CD_White.png" id="17" name="Google Shape;17;p9"/>
          <p:cNvPicPr preferRelativeResize="0"/>
          <p:nvPr/>
        </p:nvPicPr>
        <p:blipFill rotWithShape="1">
          <a:blip r:embed="rId3">
            <a:alphaModFix/>
          </a:blip>
          <a:srcRect b="0" l="0" r="0" t="0"/>
          <a:stretch/>
        </p:blipFill>
        <p:spPr>
          <a:xfrm>
            <a:off x="820477" y="381655"/>
            <a:ext cx="3039743" cy="8193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20pt">
  <p:cSld name="Title &amp; Content 20pt">
    <p:spTree>
      <p:nvGrpSpPr>
        <p:cNvPr id="18" name="Shape 18"/>
        <p:cNvGrpSpPr/>
        <p:nvPr/>
      </p:nvGrpSpPr>
      <p:grpSpPr>
        <a:xfrm>
          <a:off x="0" y="0"/>
          <a:ext cx="0" cy="0"/>
          <a:chOff x="0" y="0"/>
          <a:chExt cx="0" cy="0"/>
        </a:xfrm>
      </p:grpSpPr>
      <p:sp>
        <p:nvSpPr>
          <p:cNvPr id="19" name="Google Shape;19;p10"/>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0"/>
          <p:cNvSpPr txBox="1"/>
          <p:nvPr>
            <p:ph idx="1" type="body"/>
          </p:nvPr>
        </p:nvSpPr>
        <p:spPr>
          <a:xfrm>
            <a:off x="828675" y="1302191"/>
            <a:ext cx="7500938" cy="3030141"/>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1800"/>
              <a:buNone/>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10"/>
          <p:cNvSpPr txBox="1"/>
          <p:nvPr>
            <p:ph idx="2" type="body"/>
          </p:nvPr>
        </p:nvSpPr>
        <p:spPr>
          <a:xfrm>
            <a:off x="828675" y="685806"/>
            <a:ext cx="7500938" cy="207169"/>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2000"/>
              <a:buNone/>
              <a:defRPr b="0" sz="2000">
                <a:solidFill>
                  <a:schemeClr val="dk1"/>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mp; Image" showMasterSp="0">
  <p:cSld name="Title, Content &amp; Image">
    <p:spTree>
      <p:nvGrpSpPr>
        <p:cNvPr id="22" name="Shape 22"/>
        <p:cNvGrpSpPr/>
        <p:nvPr/>
      </p:nvGrpSpPr>
      <p:grpSpPr>
        <a:xfrm>
          <a:off x="0" y="0"/>
          <a:ext cx="0" cy="0"/>
          <a:chOff x="0" y="0"/>
          <a:chExt cx="0" cy="0"/>
        </a:xfrm>
      </p:grpSpPr>
      <p:sp>
        <p:nvSpPr>
          <p:cNvPr id="23" name="Google Shape;23;p11"/>
          <p:cNvSpPr/>
          <p:nvPr>
            <p:ph idx="2" type="pic"/>
          </p:nvPr>
        </p:nvSpPr>
        <p:spPr>
          <a:xfrm>
            <a:off x="4939200" y="1078712"/>
            <a:ext cx="4204800" cy="3739329"/>
          </a:xfrm>
          <a:prstGeom prst="rect">
            <a:avLst/>
          </a:prstGeom>
          <a:solidFill>
            <a:schemeClr val="accent4"/>
          </a:solidFill>
          <a:ln>
            <a:noFill/>
          </a:ln>
        </p:spPr>
        <p:txBody>
          <a:bodyPr anchorCtr="0" anchor="ctr" bIns="0" lIns="0" spcFirstLastPara="1" rIns="0" wrap="square" tIns="0">
            <a:noAutofit/>
          </a:bodyPr>
          <a:lstStyle>
            <a:lvl1pPr lvl="0" marR="0" rtl="0" algn="ctr">
              <a:spcBef>
                <a:spcPts val="1417"/>
              </a:spcBef>
              <a:spcAft>
                <a:spcPts val="0"/>
              </a:spcAft>
              <a:buClr>
                <a:schemeClr val="accent3"/>
              </a:buClr>
              <a:buSzPts val="1600"/>
              <a:buFont typeface="Arial"/>
              <a:buNone/>
              <a:defRPr b="0" i="0" sz="1600" u="none" cap="none" strike="noStrike">
                <a:solidFill>
                  <a:schemeClr val="accent3"/>
                </a:solidFill>
                <a:latin typeface="Calibri"/>
                <a:ea typeface="Calibri"/>
                <a:cs typeface="Calibri"/>
                <a:sym typeface="Calibri"/>
              </a:defRPr>
            </a:lvl1pPr>
            <a:lvl2pPr lvl="1"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spcBef>
                <a:spcPts val="1134"/>
              </a:spcBef>
              <a:spcAft>
                <a:spcPts val="0"/>
              </a:spcAft>
              <a:buClr>
                <a:schemeClr val="dk2"/>
              </a:buClr>
              <a:buSzPts val="2000"/>
              <a:buFont typeface="EB Garamond"/>
              <a:buChar char="‒"/>
              <a:defRPr b="0" i="0" sz="2000" u="none" cap="none" strike="noStrike">
                <a:solidFill>
                  <a:schemeClr val="dk1"/>
                </a:solidFill>
                <a:latin typeface="Calibri"/>
                <a:ea typeface="Calibri"/>
                <a:cs typeface="Calibri"/>
                <a:sym typeface="Calibri"/>
              </a:defRPr>
            </a:lvl4pPr>
            <a:lvl5pPr lvl="4"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11"/>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828683" y="1428750"/>
            <a:ext cx="3819525" cy="2990766"/>
          </a:xfrm>
          <a:prstGeom prst="rect">
            <a:avLst/>
          </a:prstGeom>
          <a:noFill/>
          <a:ln>
            <a:noFill/>
          </a:ln>
        </p:spPr>
        <p:txBody>
          <a:bodyPr anchorCtr="0" anchor="t" bIns="0" lIns="0" spcFirstLastPara="1" rIns="0" wrap="square" tIns="0">
            <a:noAutofit/>
          </a:bodyPr>
          <a:lstStyle>
            <a:lvl1pPr indent="-317500" lvl="0" marL="457200" algn="l">
              <a:spcBef>
                <a:spcPts val="850"/>
              </a:spcBef>
              <a:spcAft>
                <a:spcPts val="0"/>
              </a:spcAft>
              <a:buClr>
                <a:schemeClr val="dk2"/>
              </a:buClr>
              <a:buSzPts val="1400"/>
              <a:buFont typeface="Calibri"/>
              <a:buChar char="–"/>
              <a:defRPr b="0" sz="1400"/>
            </a:lvl1pPr>
            <a:lvl2pPr indent="-317500" lvl="1" marL="914400" algn="l">
              <a:spcBef>
                <a:spcPts val="0"/>
              </a:spcBef>
              <a:spcAft>
                <a:spcPts val="0"/>
              </a:spcAft>
              <a:buSzPts val="1400"/>
              <a:buChar char="–"/>
              <a:defRPr b="0" sz="1400"/>
            </a:lvl2pPr>
            <a:lvl3pPr indent="-317500" lvl="2" marL="1371600" algn="l">
              <a:spcBef>
                <a:spcPts val="1134"/>
              </a:spcBef>
              <a:spcAft>
                <a:spcPts val="0"/>
              </a:spcAft>
              <a:buSzPts val="1400"/>
              <a:buChar char="•"/>
              <a:defRPr b="0" sz="1400"/>
            </a:lvl3pPr>
            <a:lvl4pPr indent="-317500" lvl="3" marL="1828800" algn="l">
              <a:spcBef>
                <a:spcPts val="1134"/>
              </a:spcBef>
              <a:spcAft>
                <a:spcPts val="0"/>
              </a:spcAft>
              <a:buSzPts val="1400"/>
              <a:buChar char="‒"/>
              <a:defRPr b="0" sz="1400"/>
            </a:lvl4pPr>
            <a:lvl5pPr indent="-317500" lvl="4" marL="2286000" algn="l">
              <a:spcBef>
                <a:spcPts val="1134"/>
              </a:spcBef>
              <a:spcAft>
                <a:spcPts val="0"/>
              </a:spcAft>
              <a:buSzPts val="1400"/>
              <a:buChar char="»"/>
              <a:defRPr b="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11"/>
          <p:cNvSpPr txBox="1"/>
          <p:nvPr>
            <p:ph idx="3" type="body"/>
          </p:nvPr>
        </p:nvSpPr>
        <p:spPr>
          <a:xfrm>
            <a:off x="828675" y="685806"/>
            <a:ext cx="7500938" cy="207169"/>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2000"/>
              <a:buNone/>
              <a:defRPr b="0" sz="2000">
                <a:solidFill>
                  <a:schemeClr val="dk1"/>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27" name="Google Shape;27;p11"/>
          <p:cNvCxnSpPr/>
          <p:nvPr/>
        </p:nvCxnSpPr>
        <p:spPr>
          <a:xfrm>
            <a:off x="0" y="1078706"/>
            <a:ext cx="9144000" cy="0"/>
          </a:xfrm>
          <a:prstGeom prst="straightConnector1">
            <a:avLst/>
          </a:prstGeom>
          <a:noFill/>
          <a:ln cap="flat" cmpd="sng" w="9525">
            <a:solidFill>
              <a:schemeClr val="accent2"/>
            </a:solidFill>
            <a:prstDash val="solid"/>
            <a:round/>
            <a:headEnd len="sm" w="sm" type="none"/>
            <a:tailEnd len="sm" w="sm" type="none"/>
          </a:ln>
        </p:spPr>
      </p:cxnSp>
      <p:sp>
        <p:nvSpPr>
          <p:cNvPr id="28" name="Google Shape;28;p11"/>
          <p:cNvSpPr/>
          <p:nvPr/>
        </p:nvSpPr>
        <p:spPr>
          <a:xfrm>
            <a:off x="0" y="4819500"/>
            <a:ext cx="9144000" cy="324000"/>
          </a:xfrm>
          <a:prstGeom prst="rect">
            <a:avLst/>
          </a:prstGeom>
          <a:solidFill>
            <a:srgbClr val="0E73B9"/>
          </a:solidFill>
          <a:ln>
            <a:noFill/>
          </a:ln>
        </p:spPr>
        <p:txBody>
          <a:bodyPr anchorCtr="0" anchor="ctr" bIns="0" lIns="108000" spcFirstLastPara="1" rIns="0" wrap="square" tIns="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29" name="Google Shape;29;p11"/>
          <p:cNvSpPr txBox="1"/>
          <p:nvPr/>
        </p:nvSpPr>
        <p:spPr>
          <a:xfrm>
            <a:off x="7954041" y="4903833"/>
            <a:ext cx="375572" cy="153888"/>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Calibri"/>
              <a:buNone/>
            </a:pPr>
            <a:fld id="{00000000-1234-1234-1234-123412341234}" type="slidenum">
              <a:rPr b="0" i="0" lang="en-GB"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Image" showMasterSp="0">
  <p:cSld name="Title &amp; Image">
    <p:spTree>
      <p:nvGrpSpPr>
        <p:cNvPr id="30" name="Shape 30"/>
        <p:cNvGrpSpPr/>
        <p:nvPr/>
      </p:nvGrpSpPr>
      <p:grpSpPr>
        <a:xfrm>
          <a:off x="0" y="0"/>
          <a:ext cx="0" cy="0"/>
          <a:chOff x="0" y="0"/>
          <a:chExt cx="0" cy="0"/>
        </a:xfrm>
      </p:grpSpPr>
      <p:sp>
        <p:nvSpPr>
          <p:cNvPr id="31" name="Google Shape;31;p12"/>
          <p:cNvSpPr/>
          <p:nvPr>
            <p:ph idx="2" type="pic"/>
          </p:nvPr>
        </p:nvSpPr>
        <p:spPr>
          <a:xfrm>
            <a:off x="0" y="1078712"/>
            <a:ext cx="9144000" cy="3739319"/>
          </a:xfrm>
          <a:prstGeom prst="rect">
            <a:avLst/>
          </a:prstGeom>
          <a:solidFill>
            <a:schemeClr val="accent4"/>
          </a:solidFill>
          <a:ln>
            <a:noFill/>
          </a:ln>
        </p:spPr>
        <p:txBody>
          <a:bodyPr anchorCtr="0" anchor="ctr" bIns="0" lIns="0" spcFirstLastPara="1" rIns="0" wrap="square" tIns="0">
            <a:noAutofit/>
          </a:bodyPr>
          <a:lstStyle>
            <a:lvl1pPr lvl="0" marR="0" rtl="0" algn="ctr">
              <a:spcBef>
                <a:spcPts val="1417"/>
              </a:spcBef>
              <a:spcAft>
                <a:spcPts val="0"/>
              </a:spcAft>
              <a:buClr>
                <a:schemeClr val="accent3"/>
              </a:buClr>
              <a:buSzPts val="1600"/>
              <a:buFont typeface="Arial"/>
              <a:buNone/>
              <a:defRPr b="0" i="0" sz="1600" u="none" cap="none" strike="noStrike">
                <a:solidFill>
                  <a:schemeClr val="accent3"/>
                </a:solidFill>
                <a:latin typeface="Calibri"/>
                <a:ea typeface="Calibri"/>
                <a:cs typeface="Calibri"/>
                <a:sym typeface="Calibri"/>
              </a:defRPr>
            </a:lvl1pPr>
            <a:lvl2pPr lvl="1"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spcBef>
                <a:spcPts val="1134"/>
              </a:spcBef>
              <a:spcAft>
                <a:spcPts val="0"/>
              </a:spcAft>
              <a:buClr>
                <a:schemeClr val="dk2"/>
              </a:buClr>
              <a:buSzPts val="2000"/>
              <a:buFont typeface="EB Garamond"/>
              <a:buChar char="‒"/>
              <a:defRPr b="0" i="0" sz="2000" u="none" cap="none" strike="noStrike">
                <a:solidFill>
                  <a:schemeClr val="dk1"/>
                </a:solidFill>
                <a:latin typeface="Calibri"/>
                <a:ea typeface="Calibri"/>
                <a:cs typeface="Calibri"/>
                <a:sym typeface="Calibri"/>
              </a:defRPr>
            </a:lvl4pPr>
            <a:lvl5pPr lvl="4"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2" name="Google Shape;32;p12"/>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2"/>
          <p:cNvSpPr txBox="1"/>
          <p:nvPr>
            <p:ph idx="1" type="body"/>
          </p:nvPr>
        </p:nvSpPr>
        <p:spPr>
          <a:xfrm>
            <a:off x="828675" y="685806"/>
            <a:ext cx="7500938" cy="207169"/>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2000"/>
              <a:buNone/>
              <a:defRPr b="0" sz="2000">
                <a:solidFill>
                  <a:schemeClr val="dk1"/>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4" name="Google Shape;34;p12"/>
          <p:cNvCxnSpPr/>
          <p:nvPr/>
        </p:nvCxnSpPr>
        <p:spPr>
          <a:xfrm>
            <a:off x="0" y="1078706"/>
            <a:ext cx="9144000" cy="0"/>
          </a:xfrm>
          <a:prstGeom prst="straightConnector1">
            <a:avLst/>
          </a:prstGeom>
          <a:noFill/>
          <a:ln cap="flat" cmpd="sng" w="9525">
            <a:solidFill>
              <a:schemeClr val="accent2"/>
            </a:solidFill>
            <a:prstDash val="solid"/>
            <a:round/>
            <a:headEnd len="sm" w="sm" type="none"/>
            <a:tailEnd len="sm" w="sm" type="none"/>
          </a:ln>
        </p:spPr>
      </p:cxnSp>
      <p:sp>
        <p:nvSpPr>
          <p:cNvPr id="35" name="Google Shape;35;p12"/>
          <p:cNvSpPr/>
          <p:nvPr/>
        </p:nvSpPr>
        <p:spPr>
          <a:xfrm>
            <a:off x="0" y="4819500"/>
            <a:ext cx="9144000" cy="324000"/>
          </a:xfrm>
          <a:prstGeom prst="rect">
            <a:avLst/>
          </a:prstGeom>
          <a:solidFill>
            <a:srgbClr val="0E73B9"/>
          </a:solidFill>
          <a:ln>
            <a:noFill/>
          </a:ln>
        </p:spPr>
        <p:txBody>
          <a:bodyPr anchorCtr="0" anchor="ctr" bIns="0" lIns="108000" spcFirstLastPara="1" rIns="0" wrap="square" tIns="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36" name="Google Shape;36;p12"/>
          <p:cNvSpPr txBox="1"/>
          <p:nvPr/>
        </p:nvSpPr>
        <p:spPr>
          <a:xfrm>
            <a:off x="7954041" y="4903833"/>
            <a:ext cx="375572" cy="153888"/>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Calibri"/>
              <a:buNone/>
            </a:pPr>
            <a:fld id="{00000000-1234-1234-1234-123412341234}" type="slidenum">
              <a:rPr b="0" i="0" lang="en-GB"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 Content 20pt" showMasterSp="0">
  <p:cSld name="Title &amp; 2 Column Content 20pt">
    <p:spTree>
      <p:nvGrpSpPr>
        <p:cNvPr id="37" name="Shape 37"/>
        <p:cNvGrpSpPr/>
        <p:nvPr/>
      </p:nvGrpSpPr>
      <p:grpSpPr>
        <a:xfrm>
          <a:off x="0" y="0"/>
          <a:ext cx="0" cy="0"/>
          <a:chOff x="0" y="0"/>
          <a:chExt cx="0" cy="0"/>
        </a:xfrm>
      </p:grpSpPr>
      <p:sp>
        <p:nvSpPr>
          <p:cNvPr id="38" name="Google Shape;38;p13"/>
          <p:cNvSpPr/>
          <p:nvPr/>
        </p:nvSpPr>
        <p:spPr>
          <a:xfrm>
            <a:off x="0" y="4495500"/>
            <a:ext cx="9144000" cy="648000"/>
          </a:xfrm>
          <a:prstGeom prst="rect">
            <a:avLst/>
          </a:prstGeom>
          <a:solidFill>
            <a:srgbClr val="0E73B9"/>
          </a:solidFill>
          <a:ln>
            <a:noFill/>
          </a:ln>
        </p:spPr>
        <p:txBody>
          <a:bodyPr anchorCtr="0" anchor="t" bIns="45700" lIns="91425" spcFirstLastPara="1" rIns="91425" wrap="square" tIns="45700">
            <a:noAutofit/>
          </a:bodyPr>
          <a:lstStyle/>
          <a:p>
            <a:pPr indent="0" lvl="0" marL="727075" marR="0" rtl="0" algn="l">
              <a:spcBef>
                <a:spcPts val="0"/>
              </a:spcBef>
              <a:spcAft>
                <a:spcPts val="0"/>
              </a:spcAft>
              <a:buNone/>
            </a:pPr>
            <a:r>
              <a:t/>
            </a:r>
            <a:endParaRPr b="0" i="0" sz="1000" u="none" cap="none" strike="noStrike">
              <a:solidFill>
                <a:schemeClr val="lt1"/>
              </a:solidFill>
              <a:latin typeface="Calibri"/>
              <a:ea typeface="Calibri"/>
              <a:cs typeface="Calibri"/>
              <a:sym typeface="Calibri"/>
            </a:endParaRPr>
          </a:p>
        </p:txBody>
      </p:sp>
      <p:sp>
        <p:nvSpPr>
          <p:cNvPr id="39" name="Google Shape;39;p13"/>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3"/>
          <p:cNvSpPr txBox="1"/>
          <p:nvPr>
            <p:ph idx="1" type="body"/>
          </p:nvPr>
        </p:nvSpPr>
        <p:spPr>
          <a:xfrm>
            <a:off x="828675" y="685806"/>
            <a:ext cx="7500938" cy="207169"/>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2000"/>
              <a:buNone/>
              <a:defRPr b="0" sz="2000">
                <a:solidFill>
                  <a:schemeClr val="dk1"/>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1" name="Google Shape;41;p13"/>
          <p:cNvCxnSpPr/>
          <p:nvPr/>
        </p:nvCxnSpPr>
        <p:spPr>
          <a:xfrm>
            <a:off x="0" y="1078706"/>
            <a:ext cx="9144000" cy="0"/>
          </a:xfrm>
          <a:prstGeom prst="straightConnector1">
            <a:avLst/>
          </a:prstGeom>
          <a:noFill/>
          <a:ln cap="flat" cmpd="sng" w="9525">
            <a:solidFill>
              <a:schemeClr val="accent2"/>
            </a:solidFill>
            <a:prstDash val="solid"/>
            <a:round/>
            <a:headEnd len="sm" w="sm" type="none"/>
            <a:tailEnd len="sm" w="sm" type="none"/>
          </a:ln>
        </p:spPr>
      </p:cxnSp>
      <p:sp>
        <p:nvSpPr>
          <p:cNvPr id="42" name="Google Shape;42;p13"/>
          <p:cNvSpPr txBox="1"/>
          <p:nvPr>
            <p:ph idx="2" type="body"/>
          </p:nvPr>
        </p:nvSpPr>
        <p:spPr>
          <a:xfrm>
            <a:off x="828675" y="1302192"/>
            <a:ext cx="7500938" cy="2891980"/>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1800"/>
              <a:buNone/>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CD_White.png" id="43" name="Google Shape;43;p13"/>
          <p:cNvPicPr preferRelativeResize="0"/>
          <p:nvPr/>
        </p:nvPicPr>
        <p:blipFill rotWithShape="1">
          <a:blip r:embed="rId2">
            <a:alphaModFix/>
          </a:blip>
          <a:srcRect b="0" l="0" r="0" t="0"/>
          <a:stretch/>
        </p:blipFill>
        <p:spPr>
          <a:xfrm>
            <a:off x="820478" y="4613536"/>
            <a:ext cx="1585894" cy="427482"/>
          </a:xfrm>
          <a:prstGeom prst="rect">
            <a:avLst/>
          </a:prstGeom>
          <a:noFill/>
          <a:ln>
            <a:noFill/>
          </a:ln>
        </p:spPr>
      </p:pic>
      <p:sp>
        <p:nvSpPr>
          <p:cNvPr id="44" name="Google Shape;44;p13"/>
          <p:cNvSpPr txBox="1"/>
          <p:nvPr/>
        </p:nvSpPr>
        <p:spPr>
          <a:xfrm>
            <a:off x="7954041" y="4903833"/>
            <a:ext cx="375572" cy="153888"/>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Calibri"/>
              <a:buNone/>
            </a:pPr>
            <a:fld id="{00000000-1234-1234-1234-123412341234}" type="slidenum">
              <a:rPr b="0" i="0" lang="en-GB"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2 Column Content 20pt" showMasterSp="0">
  <p:cSld name="1_Title &amp; 2 Column Content 20pt">
    <p:spTree>
      <p:nvGrpSpPr>
        <p:cNvPr id="45" name="Shape 45"/>
        <p:cNvGrpSpPr/>
        <p:nvPr/>
      </p:nvGrpSpPr>
      <p:grpSpPr>
        <a:xfrm>
          <a:off x="0" y="0"/>
          <a:ext cx="0" cy="0"/>
          <a:chOff x="0" y="0"/>
          <a:chExt cx="0" cy="0"/>
        </a:xfrm>
      </p:grpSpPr>
      <p:sp>
        <p:nvSpPr>
          <p:cNvPr id="46" name="Google Shape;46;p14"/>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 type="body"/>
          </p:nvPr>
        </p:nvSpPr>
        <p:spPr>
          <a:xfrm>
            <a:off x="828676" y="1410807"/>
            <a:ext cx="3933824" cy="2372524"/>
          </a:xfrm>
          <a:prstGeom prst="rect">
            <a:avLst/>
          </a:prstGeom>
          <a:noFill/>
          <a:ln>
            <a:noFill/>
          </a:ln>
        </p:spPr>
        <p:txBody>
          <a:bodyPr anchorCtr="0" anchor="t" bIns="0" lIns="0" spcFirstLastPara="1" rIns="0" wrap="square" tIns="0">
            <a:noAutofit/>
          </a:bodyPr>
          <a:lstStyle>
            <a:lvl1pPr indent="-317500" lvl="0" marL="457200" algn="l">
              <a:spcBef>
                <a:spcPts val="900"/>
              </a:spcBef>
              <a:spcAft>
                <a:spcPts val="0"/>
              </a:spcAft>
              <a:buClr>
                <a:schemeClr val="dk2"/>
              </a:buClr>
              <a:buSzPts val="1400"/>
              <a:buFont typeface="Arial"/>
              <a:buChar char="‒"/>
              <a:defRPr b="0" sz="1400"/>
            </a:lvl1pPr>
            <a:lvl2pPr indent="-317500" lvl="1" marL="914400" algn="l">
              <a:spcBef>
                <a:spcPts val="1134"/>
              </a:spcBef>
              <a:spcAft>
                <a:spcPts val="0"/>
              </a:spcAft>
              <a:buSzPts val="1400"/>
              <a:buFont typeface="Arial"/>
              <a:buChar char="•"/>
              <a:defRPr sz="1400"/>
            </a:lvl2pPr>
            <a:lvl3pPr indent="-317500" lvl="2" marL="1371600" algn="l">
              <a:spcBef>
                <a:spcPts val="1134"/>
              </a:spcBef>
              <a:spcAft>
                <a:spcPts val="0"/>
              </a:spcAft>
              <a:buSzPts val="1400"/>
              <a:buChar char="•"/>
              <a:defRPr sz="1400"/>
            </a:lvl3pPr>
            <a:lvl4pPr indent="-317500" lvl="3" marL="1828800" algn="l">
              <a:spcBef>
                <a:spcPts val="1134"/>
              </a:spcBef>
              <a:spcAft>
                <a:spcPts val="0"/>
              </a:spcAft>
              <a:buSzPts val="1400"/>
              <a:buChar char="‒"/>
              <a:defRPr sz="1400"/>
            </a:lvl4pPr>
            <a:lvl5pPr indent="-317500" lvl="4" marL="2286000" algn="l">
              <a:spcBef>
                <a:spcPts val="1134"/>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 name="Google Shape;48;p14"/>
          <p:cNvSpPr txBox="1"/>
          <p:nvPr>
            <p:ph idx="2" type="body"/>
          </p:nvPr>
        </p:nvSpPr>
        <p:spPr>
          <a:xfrm>
            <a:off x="828675" y="685806"/>
            <a:ext cx="7500938" cy="207169"/>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2000"/>
              <a:buNone/>
              <a:defRPr b="0" sz="2000">
                <a:solidFill>
                  <a:schemeClr val="dk1"/>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9" name="Google Shape;49;p14"/>
          <p:cNvCxnSpPr/>
          <p:nvPr/>
        </p:nvCxnSpPr>
        <p:spPr>
          <a:xfrm>
            <a:off x="0" y="1078706"/>
            <a:ext cx="9144000" cy="0"/>
          </a:xfrm>
          <a:prstGeom prst="straightConnector1">
            <a:avLst/>
          </a:prstGeom>
          <a:noFill/>
          <a:ln cap="flat" cmpd="sng" w="9525">
            <a:solidFill>
              <a:schemeClr val="accent2"/>
            </a:solidFill>
            <a:prstDash val="solid"/>
            <a:round/>
            <a:headEnd len="sm" w="sm" type="none"/>
            <a:tailEnd len="sm" w="sm" type="none"/>
          </a:ln>
        </p:spPr>
      </p:cxnSp>
      <p:sp>
        <p:nvSpPr>
          <p:cNvPr id="50" name="Google Shape;50;p14"/>
          <p:cNvSpPr txBox="1"/>
          <p:nvPr>
            <p:ph idx="3" type="body"/>
          </p:nvPr>
        </p:nvSpPr>
        <p:spPr>
          <a:xfrm>
            <a:off x="4914901" y="1410807"/>
            <a:ext cx="3934800" cy="2372524"/>
          </a:xfrm>
          <a:prstGeom prst="rect">
            <a:avLst/>
          </a:prstGeom>
          <a:noFill/>
          <a:ln>
            <a:noFill/>
          </a:ln>
        </p:spPr>
        <p:txBody>
          <a:bodyPr anchorCtr="0" anchor="t" bIns="0" lIns="0" spcFirstLastPara="1" rIns="0" wrap="square" tIns="0">
            <a:noAutofit/>
          </a:bodyPr>
          <a:lstStyle>
            <a:lvl1pPr indent="-317500" lvl="0" marL="457200" algn="l">
              <a:spcBef>
                <a:spcPts val="900"/>
              </a:spcBef>
              <a:spcAft>
                <a:spcPts val="0"/>
              </a:spcAft>
              <a:buClr>
                <a:schemeClr val="dk2"/>
              </a:buClr>
              <a:buSzPts val="1400"/>
              <a:buFont typeface="Arial"/>
              <a:buChar char="‒"/>
              <a:defRPr b="0" sz="1400"/>
            </a:lvl1pPr>
            <a:lvl2pPr indent="-317500" lvl="1" marL="914400" algn="l">
              <a:spcBef>
                <a:spcPts val="1134"/>
              </a:spcBef>
              <a:spcAft>
                <a:spcPts val="0"/>
              </a:spcAft>
              <a:buSzPts val="1400"/>
              <a:buFont typeface="Arial"/>
              <a:buChar char="•"/>
              <a:defRPr sz="1400"/>
            </a:lvl2pPr>
            <a:lvl3pPr indent="-317500" lvl="2" marL="1371600" algn="l">
              <a:spcBef>
                <a:spcPts val="1134"/>
              </a:spcBef>
              <a:spcAft>
                <a:spcPts val="0"/>
              </a:spcAft>
              <a:buSzPts val="1400"/>
              <a:buChar char="•"/>
              <a:defRPr sz="1400"/>
            </a:lvl3pPr>
            <a:lvl4pPr indent="-317500" lvl="3" marL="1828800" algn="l">
              <a:spcBef>
                <a:spcPts val="1134"/>
              </a:spcBef>
              <a:spcAft>
                <a:spcPts val="0"/>
              </a:spcAft>
              <a:buSzPts val="1400"/>
              <a:buChar char="‒"/>
              <a:defRPr sz="1400"/>
            </a:lvl4pPr>
            <a:lvl5pPr indent="-317500" lvl="4" marL="2286000" algn="l">
              <a:spcBef>
                <a:spcPts val="1134"/>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14"/>
          <p:cNvSpPr/>
          <p:nvPr/>
        </p:nvSpPr>
        <p:spPr>
          <a:xfrm>
            <a:off x="0" y="4495500"/>
            <a:ext cx="9144000" cy="648000"/>
          </a:xfrm>
          <a:prstGeom prst="rect">
            <a:avLst/>
          </a:prstGeom>
          <a:solidFill>
            <a:srgbClr val="0E73B9"/>
          </a:solidFill>
          <a:ln>
            <a:noFill/>
          </a:ln>
        </p:spPr>
        <p:txBody>
          <a:bodyPr anchorCtr="0" anchor="t" bIns="45700" lIns="91425" spcFirstLastPara="1" rIns="91425" wrap="square" tIns="45700">
            <a:noAutofit/>
          </a:bodyPr>
          <a:lstStyle/>
          <a:p>
            <a:pPr indent="0" lvl="0" marL="727075" marR="0" rtl="0" algn="l">
              <a:spcBef>
                <a:spcPts val="0"/>
              </a:spcBef>
              <a:spcAft>
                <a:spcPts val="0"/>
              </a:spcAft>
              <a:buNone/>
            </a:pPr>
            <a:r>
              <a:t/>
            </a:r>
            <a:endParaRPr b="0" i="0" sz="1000" u="none" cap="none" strike="noStrike">
              <a:solidFill>
                <a:schemeClr val="lt1"/>
              </a:solidFill>
              <a:latin typeface="Calibri"/>
              <a:ea typeface="Calibri"/>
              <a:cs typeface="Calibri"/>
              <a:sym typeface="Calibri"/>
            </a:endParaRPr>
          </a:p>
        </p:txBody>
      </p:sp>
      <p:pic>
        <p:nvPicPr>
          <p:cNvPr descr="TCD_White.png" id="52" name="Google Shape;52;p14"/>
          <p:cNvPicPr preferRelativeResize="0"/>
          <p:nvPr/>
        </p:nvPicPr>
        <p:blipFill rotWithShape="1">
          <a:blip r:embed="rId2">
            <a:alphaModFix/>
          </a:blip>
          <a:srcRect b="0" l="0" r="0" t="0"/>
          <a:stretch/>
        </p:blipFill>
        <p:spPr>
          <a:xfrm>
            <a:off x="820478" y="4613536"/>
            <a:ext cx="1585894" cy="427482"/>
          </a:xfrm>
          <a:prstGeom prst="rect">
            <a:avLst/>
          </a:prstGeom>
          <a:noFill/>
          <a:ln>
            <a:noFill/>
          </a:ln>
        </p:spPr>
      </p:pic>
      <p:sp>
        <p:nvSpPr>
          <p:cNvPr id="53" name="Google Shape;53;p14"/>
          <p:cNvSpPr txBox="1"/>
          <p:nvPr/>
        </p:nvSpPr>
        <p:spPr>
          <a:xfrm>
            <a:off x="7954041" y="4903833"/>
            <a:ext cx="375572" cy="153888"/>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Calibri"/>
              <a:buNone/>
            </a:pPr>
            <a:fld id="{00000000-1234-1234-1234-123412341234}" type="slidenum">
              <a:rPr b="0" i="0" lang="en-GB"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howMasterSp="0">
  <p:cSld name="Thank You">
    <p:spTree>
      <p:nvGrpSpPr>
        <p:cNvPr id="54" name="Shape 54"/>
        <p:cNvGrpSpPr/>
        <p:nvPr/>
      </p:nvGrpSpPr>
      <p:grpSpPr>
        <a:xfrm>
          <a:off x="0" y="0"/>
          <a:ext cx="0" cy="0"/>
          <a:chOff x="0" y="0"/>
          <a:chExt cx="0" cy="0"/>
        </a:xfrm>
      </p:grpSpPr>
      <p:pic>
        <p:nvPicPr>
          <p:cNvPr id="55" name="Google Shape;55;p15"/>
          <p:cNvPicPr preferRelativeResize="0"/>
          <p:nvPr/>
        </p:nvPicPr>
        <p:blipFill rotWithShape="1">
          <a:blip r:embed="rId2">
            <a:alphaModFix/>
          </a:blip>
          <a:srcRect b="0" l="0" r="0" t="0"/>
          <a:stretch/>
        </p:blipFill>
        <p:spPr>
          <a:xfrm>
            <a:off x="-1" y="0"/>
            <a:ext cx="9171711" cy="5147194"/>
          </a:xfrm>
          <a:prstGeom prst="rect">
            <a:avLst/>
          </a:prstGeom>
          <a:noFill/>
          <a:ln>
            <a:noFill/>
          </a:ln>
        </p:spPr>
      </p:pic>
      <p:sp>
        <p:nvSpPr>
          <p:cNvPr id="56" name="Google Shape;56;p15"/>
          <p:cNvSpPr txBox="1"/>
          <p:nvPr>
            <p:ph type="ctrTitle"/>
          </p:nvPr>
        </p:nvSpPr>
        <p:spPr>
          <a:xfrm>
            <a:off x="828686" y="2786400"/>
            <a:ext cx="7500939" cy="416138"/>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lt1"/>
              </a:buClr>
              <a:buSzPts val="4200"/>
              <a:buFont typeface="Calibri"/>
              <a:buNone/>
              <a:defRPr sz="4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TCD_White.png" id="57" name="Google Shape;57;p15"/>
          <p:cNvPicPr preferRelativeResize="0"/>
          <p:nvPr/>
        </p:nvPicPr>
        <p:blipFill rotWithShape="1">
          <a:blip r:embed="rId3">
            <a:alphaModFix/>
          </a:blip>
          <a:srcRect b="0" l="0" r="0" t="0"/>
          <a:stretch/>
        </p:blipFill>
        <p:spPr>
          <a:xfrm>
            <a:off x="820477" y="381655"/>
            <a:ext cx="3039743" cy="81937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6"/>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 name="Shape 6"/>
        <p:cNvGrpSpPr/>
        <p:nvPr/>
      </p:nvGrpSpPr>
      <p:grpSpPr>
        <a:xfrm>
          <a:off x="0" y="0"/>
          <a:ext cx="0" cy="0"/>
          <a:chOff x="0" y="0"/>
          <a:chExt cx="0" cy="0"/>
        </a:xfrm>
      </p:grpSpPr>
      <p:sp>
        <p:nvSpPr>
          <p:cNvPr id="7" name="Google Shape;7;p8"/>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Clr>
                <a:schemeClr val="dk1"/>
              </a:buClr>
              <a:buSzPts val="2600"/>
              <a:buFont typeface="Calibri"/>
              <a:buNone/>
              <a:defRPr b="1" i="0" sz="2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8"/>
          <p:cNvSpPr txBox="1"/>
          <p:nvPr>
            <p:ph idx="1" type="body"/>
          </p:nvPr>
        </p:nvSpPr>
        <p:spPr>
          <a:xfrm>
            <a:off x="828675" y="1303403"/>
            <a:ext cx="7500938" cy="3072600"/>
          </a:xfrm>
          <a:prstGeom prst="rect">
            <a:avLst/>
          </a:prstGeom>
          <a:noFill/>
          <a:ln>
            <a:noFill/>
          </a:ln>
        </p:spPr>
        <p:txBody>
          <a:bodyPr anchorCtr="0" anchor="t" bIns="0" lIns="0" spcFirstLastPara="1" rIns="0" wrap="square" tIns="0">
            <a:noAutofit/>
          </a:bodyPr>
          <a:lstStyle>
            <a:lvl1pPr indent="-228600" lvl="0" marL="457200" marR="0" rtl="0" algn="l">
              <a:spcBef>
                <a:spcPts val="1417"/>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1pPr>
            <a:lvl2pPr indent="-355600" lvl="1" marL="914400"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spcBef>
                <a:spcPts val="1134"/>
              </a:spcBef>
              <a:spcAft>
                <a:spcPts val="0"/>
              </a:spcAft>
              <a:buClr>
                <a:schemeClr val="dk2"/>
              </a:buClr>
              <a:buSzPts val="2000"/>
              <a:buFont typeface="EB Garamond"/>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 name="Google Shape;9;p8"/>
          <p:cNvSpPr/>
          <p:nvPr/>
        </p:nvSpPr>
        <p:spPr>
          <a:xfrm>
            <a:off x="0" y="4819500"/>
            <a:ext cx="9144000" cy="324000"/>
          </a:xfrm>
          <a:prstGeom prst="rect">
            <a:avLst/>
          </a:prstGeom>
          <a:solidFill>
            <a:srgbClr val="0E73B9"/>
          </a:solidFill>
          <a:ln>
            <a:noFill/>
          </a:ln>
        </p:spPr>
        <p:txBody>
          <a:bodyPr anchorCtr="0" anchor="ctr" bIns="0" lIns="108000" spcFirstLastPara="1" rIns="0" wrap="square" tIns="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cxnSp>
        <p:nvCxnSpPr>
          <p:cNvPr id="10" name="Google Shape;10;p8"/>
          <p:cNvCxnSpPr/>
          <p:nvPr/>
        </p:nvCxnSpPr>
        <p:spPr>
          <a:xfrm>
            <a:off x="0" y="1078706"/>
            <a:ext cx="9144000" cy="0"/>
          </a:xfrm>
          <a:prstGeom prst="straightConnector1">
            <a:avLst/>
          </a:prstGeom>
          <a:noFill/>
          <a:ln cap="flat" cmpd="sng" w="9525">
            <a:solidFill>
              <a:schemeClr val="accent2"/>
            </a:solidFill>
            <a:prstDash val="solid"/>
            <a:round/>
            <a:headEnd len="sm" w="sm" type="none"/>
            <a:tailEnd len="sm" w="sm" type="none"/>
          </a:ln>
        </p:spPr>
      </p:cxnSp>
      <p:sp>
        <p:nvSpPr>
          <p:cNvPr id="11" name="Google Shape;11;p8"/>
          <p:cNvSpPr txBox="1"/>
          <p:nvPr/>
        </p:nvSpPr>
        <p:spPr>
          <a:xfrm>
            <a:off x="7954041" y="4903833"/>
            <a:ext cx="375572" cy="153888"/>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Calibri"/>
              <a:buNone/>
            </a:pPr>
            <a:fld id="{00000000-1234-1234-1234-123412341234}" type="slidenum">
              <a:rPr b="0" i="0" lang="en-GB"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0.png"/><Relationship Id="rId4" Type="http://schemas.openxmlformats.org/officeDocument/2006/relationships/image" Target="../media/image21.png"/><Relationship Id="rId5"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3.png"/><Relationship Id="rId4" Type="http://schemas.openxmlformats.org/officeDocument/2006/relationships/image" Target="../media/image28.png"/><Relationship Id="rId5"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4.png"/><Relationship Id="rId4" Type="http://schemas.openxmlformats.org/officeDocument/2006/relationships/image" Target="../media/image32.png"/><Relationship Id="rId5"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2.png"/><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7.png"/><Relationship Id="rId4" Type="http://schemas.openxmlformats.org/officeDocument/2006/relationships/image" Target="../media/image38.gif"/><Relationship Id="rId5" Type="http://schemas.openxmlformats.org/officeDocument/2006/relationships/image" Target="../media/image43.png"/><Relationship Id="rId6" Type="http://schemas.openxmlformats.org/officeDocument/2006/relationships/image" Target="../media/image3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0.png"/><Relationship Id="rId4" Type="http://schemas.openxmlformats.org/officeDocument/2006/relationships/image" Target="../media/image44.png"/><Relationship Id="rId5" Type="http://schemas.openxmlformats.org/officeDocument/2006/relationships/image" Target="../media/image4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828675" y="1610309"/>
            <a:ext cx="7500900" cy="15924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1"/>
              </a:buClr>
              <a:buSzPts val="2600"/>
              <a:buFont typeface="Calibri"/>
              <a:buNone/>
            </a:pPr>
            <a:r>
              <a:rPr lang="en-GB">
                <a:solidFill>
                  <a:srgbClr val="FFFFFF"/>
                </a:solidFill>
              </a:rPr>
              <a:t>Modularized Tool for Quantum/ Quantum Enhanced  </a:t>
            </a:r>
            <a:endParaRPr>
              <a:solidFill>
                <a:srgbClr val="FFFFFF"/>
              </a:solidFill>
            </a:endParaRPr>
          </a:p>
          <a:p>
            <a:pPr indent="0" lvl="0" marL="2286000" rtl="0" algn="just">
              <a:lnSpc>
                <a:spcPct val="120000"/>
              </a:lnSpc>
              <a:spcBef>
                <a:spcPts val="0"/>
              </a:spcBef>
              <a:spcAft>
                <a:spcPts val="0"/>
              </a:spcAft>
              <a:buClr>
                <a:schemeClr val="dk1"/>
              </a:buClr>
              <a:buSzPts val="1100"/>
              <a:buFont typeface="Arial"/>
              <a:buNone/>
            </a:pPr>
            <a:r>
              <a:rPr lang="en-GB">
                <a:solidFill>
                  <a:srgbClr val="FFFFFF"/>
                </a:solidFill>
              </a:rPr>
              <a:t>Machine Learning</a:t>
            </a:r>
            <a:endParaRPr>
              <a:solidFill>
                <a:srgbClr val="FFFFFF"/>
              </a:solidFill>
            </a:endParaRPr>
          </a:p>
        </p:txBody>
      </p:sp>
      <p:sp>
        <p:nvSpPr>
          <p:cNvPr id="65" name="Google Shape;65;p1"/>
          <p:cNvSpPr txBox="1"/>
          <p:nvPr>
            <p:ph idx="2" type="body"/>
          </p:nvPr>
        </p:nvSpPr>
        <p:spPr>
          <a:xfrm>
            <a:off x="828688" y="4111318"/>
            <a:ext cx="4679325" cy="73453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lt1"/>
              </a:buClr>
              <a:buSzPts val="1400"/>
              <a:buNone/>
            </a:pPr>
            <a:r>
              <a:rPr lang="en-GB" sz="1800">
                <a:solidFill>
                  <a:srgbClr val="FFFFFF"/>
                </a:solidFill>
              </a:rPr>
              <a:t>Ezinwanne Ozoani</a:t>
            </a:r>
            <a:endParaRPr/>
          </a:p>
          <a:p>
            <a:pPr indent="0" lvl="1" marL="0" rtl="0" algn="l">
              <a:spcBef>
                <a:spcPts val="0"/>
              </a:spcBef>
              <a:spcAft>
                <a:spcPts val="0"/>
              </a:spcAft>
              <a:buSzPts val="1400"/>
              <a:buNone/>
            </a:pPr>
            <a:r>
              <a:t/>
            </a:r>
            <a:endParaRPr/>
          </a:p>
          <a:p>
            <a:pPr indent="0" lvl="2" marL="0" rtl="0" algn="l">
              <a:spcBef>
                <a:spcPts val="567"/>
              </a:spcBef>
              <a:spcAft>
                <a:spcPts val="0"/>
              </a:spcAft>
              <a:buSzPts val="1400"/>
              <a:buNone/>
            </a:pPr>
            <a:r>
              <a:rPr lang="en-GB"/>
              <a:t>Date 22/03/21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ca26c39f1d_0_146"/>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highlight>
                  <a:srgbClr val="FF9900"/>
                </a:highlight>
              </a:rPr>
              <a:t>Circuitry</a:t>
            </a:r>
            <a:r>
              <a:rPr lang="en-GB"/>
              <a:t> </a:t>
            </a:r>
            <a:endParaRPr/>
          </a:p>
        </p:txBody>
      </p:sp>
      <p:sp>
        <p:nvSpPr>
          <p:cNvPr id="200" name="Google Shape;200;gca26c39f1d_0_14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a:t>
            </a:r>
            <a:endParaRPr/>
          </a:p>
        </p:txBody>
      </p:sp>
      <p:sp>
        <p:nvSpPr>
          <p:cNvPr id="201" name="Google Shape;201;gca26c39f1d_0_146"/>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202" name="Google Shape;202;gca26c39f1d_0_14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203" name="Google Shape;203;gca26c39f1d_0_146"/>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204" name="Google Shape;204;gca26c39f1d_0_146"/>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205" name="Google Shape;205;gca26c39f1d_0_146"/>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206" name="Google Shape;206;gca26c39f1d_0_146"/>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207" name="Google Shape;207;gca26c39f1d_0_14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208" name="Google Shape;208;gca26c39f1d_0_14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209" name="Google Shape;209;gca26c39f1d_0_14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210" name="Google Shape;210;gca26c39f1d_0_146"/>
          <p:cNvSpPr txBox="1"/>
          <p:nvPr>
            <p:ph idx="1" type="body"/>
          </p:nvPr>
        </p:nvSpPr>
        <p:spPr>
          <a:xfrm>
            <a:off x="747625" y="1410800"/>
            <a:ext cx="3792600" cy="25716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0" lang="en-GB" sz="1500"/>
              <a:t>Note: I will be following the guidance of  Nathan.W, Ashish.K and Krysta.S and their work in Quantum algorithms for nearest-neighbor methods for supervised and unsupervised learning.</a:t>
            </a:r>
            <a:endParaRPr b="0" sz="1500"/>
          </a:p>
          <a:p>
            <a:pPr indent="0" lvl="0" marL="0" rtl="0" algn="l">
              <a:spcBef>
                <a:spcPts val="0"/>
              </a:spcBef>
              <a:spcAft>
                <a:spcPts val="0"/>
              </a:spcAft>
              <a:buClr>
                <a:schemeClr val="dk1"/>
              </a:buClr>
              <a:buSzPts val="1100"/>
              <a:buFont typeface="Arial"/>
              <a:buNone/>
            </a:pPr>
            <a:r>
              <a:t/>
            </a:r>
            <a:endParaRPr b="0" sz="1500"/>
          </a:p>
          <a:p>
            <a:pPr indent="0" lvl="0" marL="0" rtl="0" algn="l">
              <a:spcBef>
                <a:spcPts val="0"/>
              </a:spcBef>
              <a:spcAft>
                <a:spcPts val="0"/>
              </a:spcAft>
              <a:buClr>
                <a:schemeClr val="dk1"/>
              </a:buClr>
              <a:buSzPts val="1100"/>
              <a:buFont typeface="Arial"/>
              <a:buNone/>
            </a:pPr>
            <a:r>
              <a:rPr b="0" lang="en-GB" sz="1500"/>
              <a:t> Specifically their Hamming Distance computation </a:t>
            </a:r>
            <a:endParaRPr b="0" sz="1500"/>
          </a:p>
          <a:p>
            <a:pPr indent="0" lvl="0" marL="0" rtl="0" algn="l">
              <a:spcBef>
                <a:spcPts val="0"/>
              </a:spcBef>
              <a:spcAft>
                <a:spcPts val="0"/>
              </a:spcAft>
              <a:buNone/>
            </a:pPr>
            <a:r>
              <a:t/>
            </a:r>
            <a:endParaRPr b="0" sz="1500">
              <a:highlight>
                <a:srgbClr val="E4E8EE"/>
              </a:highlight>
              <a:latin typeface="Arial"/>
              <a:ea typeface="Arial"/>
              <a:cs typeface="Arial"/>
              <a:sym typeface="Arial"/>
            </a:endParaRPr>
          </a:p>
          <a:p>
            <a:pPr indent="-187325" lvl="0" marL="276225" rtl="0" algn="l">
              <a:spcBef>
                <a:spcPts val="900"/>
              </a:spcBef>
              <a:spcAft>
                <a:spcPts val="0"/>
              </a:spcAft>
              <a:buClr>
                <a:schemeClr val="dk2"/>
              </a:buClr>
              <a:buSzPts val="1400"/>
              <a:buFont typeface="Arial"/>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ca26c39f1d_0_164"/>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216" name="Google Shape;216;gca26c39f1d_0_164"/>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a:t>
            </a:r>
            <a:endParaRPr/>
          </a:p>
        </p:txBody>
      </p:sp>
      <p:sp>
        <p:nvSpPr>
          <p:cNvPr id="217" name="Google Shape;217;gca26c39f1d_0_164"/>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218" name="Google Shape;218;gca26c39f1d_0_164"/>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219" name="Google Shape;219;gca26c39f1d_0_164"/>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220" name="Google Shape;220;gca26c39f1d_0_164"/>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221" name="Google Shape;221;gca26c39f1d_0_164"/>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222" name="Google Shape;222;gca26c39f1d_0_164"/>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223" name="Google Shape;223;gca26c39f1d_0_164"/>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224" name="Google Shape;224;gca26c39f1d_0_164"/>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225" name="Google Shape;225;gca26c39f1d_0_164"/>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226" name="Google Shape;226;gca26c39f1d_0_164"/>
          <p:cNvSpPr txBox="1"/>
          <p:nvPr>
            <p:ph idx="1" type="body"/>
          </p:nvPr>
        </p:nvSpPr>
        <p:spPr>
          <a:xfrm>
            <a:off x="3522225" y="2028825"/>
            <a:ext cx="2200200" cy="8496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Taking the first section, using the break after to identify the subsections.</a:t>
            </a:r>
            <a:endParaRPr b="0" sz="1500"/>
          </a:p>
          <a:p>
            <a:pPr indent="0" lvl="0" marL="0" rtl="0" algn="l">
              <a:spcBef>
                <a:spcPts val="0"/>
              </a:spcBef>
              <a:spcAft>
                <a:spcPts val="0"/>
              </a:spcAft>
              <a:buNone/>
            </a:pPr>
            <a:r>
              <a:t/>
            </a:r>
            <a:endParaRPr b="0" sz="1500"/>
          </a:p>
          <a:p>
            <a:pPr indent="0" lvl="0" marL="0" rtl="0" algn="l">
              <a:spcBef>
                <a:spcPts val="0"/>
              </a:spcBef>
              <a:spcAft>
                <a:spcPts val="0"/>
              </a:spcAft>
              <a:buClr>
                <a:schemeClr val="dk1"/>
              </a:buClr>
              <a:buSzPts val="1100"/>
              <a:buFont typeface="Arial"/>
              <a:buNone/>
            </a:pPr>
            <a:r>
              <a:t/>
            </a:r>
            <a:endParaRPr b="0" sz="1500"/>
          </a:p>
        </p:txBody>
      </p:sp>
      <p:pic>
        <p:nvPicPr>
          <p:cNvPr id="227" name="Google Shape;227;gca26c39f1d_0_164"/>
          <p:cNvPicPr preferRelativeResize="0"/>
          <p:nvPr/>
        </p:nvPicPr>
        <p:blipFill>
          <a:blip r:embed="rId3">
            <a:alphaModFix/>
          </a:blip>
          <a:stretch>
            <a:fillRect/>
          </a:stretch>
        </p:blipFill>
        <p:spPr>
          <a:xfrm>
            <a:off x="747626" y="1218150"/>
            <a:ext cx="2200225" cy="3493899"/>
          </a:xfrm>
          <a:prstGeom prst="rect">
            <a:avLst/>
          </a:prstGeom>
          <a:noFill/>
          <a:ln>
            <a:noFill/>
          </a:ln>
        </p:spPr>
      </p:pic>
      <p:pic>
        <p:nvPicPr>
          <p:cNvPr id="228" name="Google Shape;228;gca26c39f1d_0_164"/>
          <p:cNvPicPr preferRelativeResize="0"/>
          <p:nvPr/>
        </p:nvPicPr>
        <p:blipFill>
          <a:blip r:embed="rId4">
            <a:alphaModFix/>
          </a:blip>
          <a:stretch>
            <a:fillRect/>
          </a:stretch>
        </p:blipFill>
        <p:spPr>
          <a:xfrm>
            <a:off x="7592300" y="1355971"/>
            <a:ext cx="341000" cy="2885350"/>
          </a:xfrm>
          <a:prstGeom prst="rect">
            <a:avLst/>
          </a:prstGeom>
          <a:noFill/>
          <a:ln>
            <a:noFill/>
          </a:ln>
        </p:spPr>
      </p:pic>
      <p:sp>
        <p:nvSpPr>
          <p:cNvPr id="229" name="Google Shape;229;gca26c39f1d_0_164"/>
          <p:cNvSpPr/>
          <p:nvPr/>
        </p:nvSpPr>
        <p:spPr>
          <a:xfrm>
            <a:off x="5861800" y="2243025"/>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ca26c39f1d_0_186"/>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235" name="Google Shape;235;gca26c39f1d_0_18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a:t>
            </a:r>
            <a:endParaRPr/>
          </a:p>
        </p:txBody>
      </p:sp>
      <p:sp>
        <p:nvSpPr>
          <p:cNvPr id="236" name="Google Shape;236;gca26c39f1d_0_186"/>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237" name="Google Shape;237;gca26c39f1d_0_18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238" name="Google Shape;238;gca26c39f1d_0_186"/>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239" name="Google Shape;239;gca26c39f1d_0_186"/>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240" name="Google Shape;240;gca26c39f1d_0_186"/>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241" name="Google Shape;241;gca26c39f1d_0_186"/>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242" name="Google Shape;242;gca26c39f1d_0_18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243" name="Google Shape;243;gca26c39f1d_0_18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244" name="Google Shape;244;gca26c39f1d_0_18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245" name="Google Shape;245;gca26c39f1d_0_186"/>
          <p:cNvSpPr txBox="1"/>
          <p:nvPr>
            <p:ph idx="1" type="body"/>
          </p:nvPr>
        </p:nvSpPr>
        <p:spPr>
          <a:xfrm>
            <a:off x="3521100" y="1312850"/>
            <a:ext cx="2200200" cy="31497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Qubit 0 has the </a:t>
            </a:r>
            <a:r>
              <a:rPr b="0" lang="en-GB" sz="1500"/>
              <a:t>unclassified</a:t>
            </a:r>
            <a:r>
              <a:rPr b="0" lang="en-GB" sz="1500"/>
              <a:t> quantum state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rPr b="0" lang="en-GB" sz="1500"/>
              <a:t>Qubit 1 has the </a:t>
            </a:r>
            <a:r>
              <a:rPr b="0" lang="en-GB" sz="1500"/>
              <a:t>training</a:t>
            </a:r>
            <a:r>
              <a:rPr b="0" lang="en-GB" sz="1500"/>
              <a:t> set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rPr b="0" lang="en-GB" sz="1500"/>
              <a:t>With the ancillary bit being in the last register ( qubit 8)</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rPr b="0" lang="en-GB" sz="1500"/>
              <a:t>Apply a </a:t>
            </a:r>
            <a:r>
              <a:rPr b="0" lang="en-GB" sz="1500"/>
              <a:t>Hammond</a:t>
            </a:r>
            <a:r>
              <a:rPr b="0" lang="en-GB" sz="1500"/>
              <a:t> gate to q0 and q1 , to put them </a:t>
            </a:r>
            <a:r>
              <a:rPr b="0" lang="en-GB" sz="1500"/>
              <a:t>into</a:t>
            </a:r>
            <a:r>
              <a:rPr b="0" lang="en-GB" sz="1500"/>
              <a:t> </a:t>
            </a:r>
            <a:r>
              <a:rPr b="0" lang="en-GB" sz="1500"/>
              <a:t>superposition</a:t>
            </a:r>
            <a:r>
              <a:rPr b="0" lang="en-GB" sz="1500"/>
              <a:t>.</a:t>
            </a:r>
            <a:endParaRPr b="0" sz="1500"/>
          </a:p>
        </p:txBody>
      </p:sp>
      <p:pic>
        <p:nvPicPr>
          <p:cNvPr id="246" name="Google Shape;246;gca26c39f1d_0_186"/>
          <p:cNvPicPr preferRelativeResize="0"/>
          <p:nvPr/>
        </p:nvPicPr>
        <p:blipFill>
          <a:blip r:embed="rId3">
            <a:alphaModFix/>
          </a:blip>
          <a:stretch>
            <a:fillRect/>
          </a:stretch>
        </p:blipFill>
        <p:spPr>
          <a:xfrm>
            <a:off x="747626" y="1218150"/>
            <a:ext cx="2200225" cy="3493899"/>
          </a:xfrm>
          <a:prstGeom prst="rect">
            <a:avLst/>
          </a:prstGeom>
          <a:noFill/>
          <a:ln>
            <a:noFill/>
          </a:ln>
        </p:spPr>
      </p:pic>
      <p:sp>
        <p:nvSpPr>
          <p:cNvPr id="247" name="Google Shape;247;gca26c39f1d_0_186"/>
          <p:cNvSpPr/>
          <p:nvPr/>
        </p:nvSpPr>
        <p:spPr>
          <a:xfrm>
            <a:off x="6294550" y="2361150"/>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8" name="Google Shape;248;gca26c39f1d_0_186"/>
          <p:cNvPicPr preferRelativeResize="0"/>
          <p:nvPr/>
        </p:nvPicPr>
        <p:blipFill rotWithShape="1">
          <a:blip r:embed="rId4">
            <a:alphaModFix/>
          </a:blip>
          <a:srcRect b="0" l="6733" r="0" t="14595"/>
          <a:stretch/>
        </p:blipFill>
        <p:spPr>
          <a:xfrm>
            <a:off x="7227975" y="1558500"/>
            <a:ext cx="1101600" cy="2497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ca26c39f1d_0_20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254" name="Google Shape;254;gca26c39f1d_0_20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a:t>
            </a:r>
            <a:r>
              <a:rPr lang="en-GB"/>
              <a:t>Superposition</a:t>
            </a:r>
            <a:r>
              <a:rPr lang="en-GB"/>
              <a:t> &amp; Entanglement  </a:t>
            </a:r>
            <a:endParaRPr/>
          </a:p>
        </p:txBody>
      </p:sp>
      <p:sp>
        <p:nvSpPr>
          <p:cNvPr id="255" name="Google Shape;255;gca26c39f1d_0_205"/>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256" name="Google Shape;256;gca26c39f1d_0_20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257" name="Google Shape;257;gca26c39f1d_0_205"/>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258" name="Google Shape;258;gca26c39f1d_0_205"/>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259" name="Google Shape;259;gca26c39f1d_0_20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260" name="Google Shape;260;gca26c39f1d_0_20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261" name="Google Shape;261;gca26c39f1d_0_20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262" name="Google Shape;262;gca26c39f1d_0_20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263" name="Google Shape;263;gca26c39f1d_0_20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264" name="Google Shape;264;gca26c39f1d_0_205"/>
          <p:cNvSpPr txBox="1"/>
          <p:nvPr>
            <p:ph idx="1" type="body"/>
          </p:nvPr>
        </p:nvSpPr>
        <p:spPr>
          <a:xfrm>
            <a:off x="3446775" y="1908075"/>
            <a:ext cx="2264700" cy="17379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The</a:t>
            </a:r>
            <a:r>
              <a:rPr b="0" lang="en-GB" sz="1500"/>
              <a:t> CNOT is applied to </a:t>
            </a:r>
            <a:r>
              <a:rPr b="0" lang="en-GB" sz="1500"/>
              <a:t>Qubit 2 and Qubit 3  from each of the </a:t>
            </a:r>
            <a:r>
              <a:rPr b="0" lang="en-GB" sz="1500"/>
              <a:t>superposition</a:t>
            </a:r>
            <a:r>
              <a:rPr b="0" lang="en-GB" sz="1500"/>
              <a:t> elements in q0 and q1</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rPr b="0" lang="en-GB" sz="1500"/>
              <a:t>This </a:t>
            </a:r>
            <a:r>
              <a:rPr b="0" lang="en-GB" sz="1500"/>
              <a:t>then</a:t>
            </a:r>
            <a:r>
              <a:rPr b="0" lang="en-GB" sz="1500"/>
              <a:t> entangles the gates</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p:txBody>
      </p:sp>
      <p:pic>
        <p:nvPicPr>
          <p:cNvPr id="265" name="Google Shape;265;gca26c39f1d_0_205"/>
          <p:cNvPicPr preferRelativeResize="0"/>
          <p:nvPr/>
        </p:nvPicPr>
        <p:blipFill>
          <a:blip r:embed="rId3">
            <a:alphaModFix/>
          </a:blip>
          <a:stretch>
            <a:fillRect/>
          </a:stretch>
        </p:blipFill>
        <p:spPr>
          <a:xfrm>
            <a:off x="747626" y="1218150"/>
            <a:ext cx="2200225" cy="3493899"/>
          </a:xfrm>
          <a:prstGeom prst="rect">
            <a:avLst/>
          </a:prstGeom>
          <a:noFill/>
          <a:ln>
            <a:noFill/>
          </a:ln>
        </p:spPr>
      </p:pic>
      <p:sp>
        <p:nvSpPr>
          <p:cNvPr id="266" name="Google Shape;266;gca26c39f1d_0_205"/>
          <p:cNvSpPr/>
          <p:nvPr/>
        </p:nvSpPr>
        <p:spPr>
          <a:xfrm>
            <a:off x="6104775" y="2524650"/>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7" name="Google Shape;267;gca26c39f1d_0_205"/>
          <p:cNvPicPr preferRelativeResize="0"/>
          <p:nvPr/>
        </p:nvPicPr>
        <p:blipFill rotWithShape="1">
          <a:blip r:embed="rId4">
            <a:alphaModFix/>
          </a:blip>
          <a:srcRect b="7071" l="2689" r="14556" t="0"/>
          <a:stretch/>
        </p:blipFill>
        <p:spPr>
          <a:xfrm>
            <a:off x="7045075" y="1469375"/>
            <a:ext cx="1626900" cy="2444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ca26c39f1d_0_22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273" name="Google Shape;273;gca26c39f1d_0_22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Addition </a:t>
            </a:r>
            <a:endParaRPr/>
          </a:p>
        </p:txBody>
      </p:sp>
      <p:sp>
        <p:nvSpPr>
          <p:cNvPr id="274" name="Google Shape;274;gca26c39f1d_0_22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275" name="Google Shape;275;gca26c39f1d_0_225"/>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276" name="Google Shape;276;gca26c39f1d_0_225"/>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277" name="Google Shape;277;gca26c39f1d_0_22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278" name="Google Shape;278;gca26c39f1d_0_22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279" name="Google Shape;279;gca26c39f1d_0_22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280" name="Google Shape;280;gca26c39f1d_0_22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281" name="Google Shape;281;gca26c39f1d_0_22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282" name="Google Shape;282;gca26c39f1d_0_225"/>
          <p:cNvSpPr/>
          <p:nvPr/>
        </p:nvSpPr>
        <p:spPr>
          <a:xfrm>
            <a:off x="6320450" y="2524650"/>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3" name="Google Shape;283;gca26c39f1d_0_225"/>
          <p:cNvPicPr preferRelativeResize="0"/>
          <p:nvPr/>
        </p:nvPicPr>
        <p:blipFill>
          <a:blip r:embed="rId3">
            <a:alphaModFix/>
          </a:blip>
          <a:stretch>
            <a:fillRect/>
          </a:stretch>
        </p:blipFill>
        <p:spPr>
          <a:xfrm>
            <a:off x="138025" y="1469374"/>
            <a:ext cx="3208300" cy="2876775"/>
          </a:xfrm>
          <a:prstGeom prst="rect">
            <a:avLst/>
          </a:prstGeom>
          <a:noFill/>
          <a:ln>
            <a:noFill/>
          </a:ln>
        </p:spPr>
      </p:pic>
      <p:pic>
        <p:nvPicPr>
          <p:cNvPr id="284" name="Google Shape;284;gca26c39f1d_0_225"/>
          <p:cNvPicPr preferRelativeResize="0"/>
          <p:nvPr/>
        </p:nvPicPr>
        <p:blipFill rotWithShape="1">
          <a:blip r:embed="rId4">
            <a:alphaModFix/>
          </a:blip>
          <a:srcRect b="0" l="0" r="0" t="12056"/>
          <a:stretch/>
        </p:blipFill>
        <p:spPr>
          <a:xfrm>
            <a:off x="7402750" y="1516574"/>
            <a:ext cx="1205400" cy="2437350"/>
          </a:xfrm>
          <a:prstGeom prst="rect">
            <a:avLst/>
          </a:prstGeom>
          <a:noFill/>
          <a:ln>
            <a:noFill/>
          </a:ln>
        </p:spPr>
      </p:pic>
      <p:sp>
        <p:nvSpPr>
          <p:cNvPr id="285" name="Google Shape;285;gca26c39f1d_0_225"/>
          <p:cNvSpPr txBox="1"/>
          <p:nvPr>
            <p:ph idx="1" type="body"/>
          </p:nvPr>
        </p:nvSpPr>
        <p:spPr>
          <a:xfrm>
            <a:off x="3572625" y="2227950"/>
            <a:ext cx="2214600" cy="8598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We’re looking for a + d</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rPr b="0" lang="en-GB" sz="1500"/>
              <a:t>We have d , Now need a </a:t>
            </a:r>
            <a:endParaRPr b="0"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ca26c39f1d_0_266"/>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291" name="Google Shape;291;gca26c39f1d_0_26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First Addition </a:t>
            </a:r>
            <a:endParaRPr/>
          </a:p>
        </p:txBody>
      </p:sp>
      <p:sp>
        <p:nvSpPr>
          <p:cNvPr id="292" name="Google Shape;292;gca26c39f1d_0_26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293" name="Google Shape;293;gca26c39f1d_0_266"/>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294" name="Google Shape;294;gca26c39f1d_0_266"/>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295" name="Google Shape;295;gca26c39f1d_0_266"/>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296" name="Google Shape;296;gca26c39f1d_0_266"/>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297" name="Google Shape;297;gca26c39f1d_0_26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298" name="Google Shape;298;gca26c39f1d_0_26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299" name="Google Shape;299;gca26c39f1d_0_26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300" name="Google Shape;300;gca26c39f1d_0_266"/>
          <p:cNvSpPr/>
          <p:nvPr/>
        </p:nvSpPr>
        <p:spPr>
          <a:xfrm>
            <a:off x="6130300" y="2524650"/>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ca26c39f1d_0_266"/>
          <p:cNvSpPr txBox="1"/>
          <p:nvPr>
            <p:ph idx="1" type="body"/>
          </p:nvPr>
        </p:nvSpPr>
        <p:spPr>
          <a:xfrm>
            <a:off x="3269950" y="2144400"/>
            <a:ext cx="2312400" cy="1338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First we will see qubit 4 = A0</a:t>
            </a:r>
            <a:endParaRPr b="0" sz="1500"/>
          </a:p>
          <a:p>
            <a:pPr indent="0" lvl="0" marL="0" rtl="0" algn="l">
              <a:spcBef>
                <a:spcPts val="0"/>
              </a:spcBef>
              <a:spcAft>
                <a:spcPts val="0"/>
              </a:spcAft>
              <a:buNone/>
            </a:pPr>
            <a:r>
              <a:rPr b="0" lang="en-GB" sz="1500"/>
              <a:t>And qubit 5 = A1</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rPr b="0" lang="en-GB" sz="1500"/>
              <a:t>D1 will the differences found in both qubit 2 and qubit 3</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p:txBody>
      </p:sp>
      <p:pic>
        <p:nvPicPr>
          <p:cNvPr id="302" name="Google Shape;302;gca26c39f1d_0_266"/>
          <p:cNvPicPr preferRelativeResize="0"/>
          <p:nvPr/>
        </p:nvPicPr>
        <p:blipFill rotWithShape="1">
          <a:blip r:embed="rId3">
            <a:alphaModFix/>
          </a:blip>
          <a:srcRect b="0" l="0" r="52554" t="0"/>
          <a:stretch/>
        </p:blipFill>
        <p:spPr>
          <a:xfrm>
            <a:off x="367800" y="1478104"/>
            <a:ext cx="2312399" cy="2748520"/>
          </a:xfrm>
          <a:prstGeom prst="rect">
            <a:avLst/>
          </a:prstGeom>
          <a:noFill/>
          <a:ln>
            <a:noFill/>
          </a:ln>
        </p:spPr>
      </p:pic>
      <p:sp>
        <p:nvSpPr>
          <p:cNvPr id="303" name="Google Shape;303;gca26c39f1d_0_266"/>
          <p:cNvSpPr txBox="1"/>
          <p:nvPr>
            <p:ph idx="1" type="body"/>
          </p:nvPr>
        </p:nvSpPr>
        <p:spPr>
          <a:xfrm>
            <a:off x="605930" y="3955100"/>
            <a:ext cx="1276800" cy="312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[1] </a:t>
            </a:r>
            <a:r>
              <a:rPr b="0" lang="en-GB" sz="600">
                <a:highlight>
                  <a:srgbClr val="E4E8EE"/>
                </a:highlight>
                <a:latin typeface="Arial"/>
                <a:ea typeface="Arial"/>
                <a:cs typeface="Arial"/>
                <a:sym typeface="Arial"/>
              </a:rPr>
              <a:t>P. Kaye,  (Aug 2004) </a:t>
            </a:r>
            <a:endParaRPr b="0" sz="600"/>
          </a:p>
        </p:txBody>
      </p:sp>
      <p:pic>
        <p:nvPicPr>
          <p:cNvPr id="304" name="Google Shape;304;gca26c39f1d_0_266"/>
          <p:cNvPicPr preferRelativeResize="0"/>
          <p:nvPr/>
        </p:nvPicPr>
        <p:blipFill rotWithShape="1">
          <a:blip r:embed="rId4">
            <a:alphaModFix/>
          </a:blip>
          <a:srcRect b="0" l="0" r="0" t="12056"/>
          <a:stretch/>
        </p:blipFill>
        <p:spPr>
          <a:xfrm>
            <a:off x="7402750" y="1594724"/>
            <a:ext cx="1205400" cy="2437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ca243c3731_0_1"/>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310" name="Google Shape;310;gca243c3731_0_1"/>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First Addition </a:t>
            </a:r>
            <a:endParaRPr/>
          </a:p>
        </p:txBody>
      </p:sp>
      <p:sp>
        <p:nvSpPr>
          <p:cNvPr id="311" name="Google Shape;311;gca243c3731_0_1"/>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312" name="Google Shape;312;gca243c3731_0_1"/>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313" name="Google Shape;313;gca243c3731_0_1"/>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314" name="Google Shape;314;gca243c3731_0_1"/>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315" name="Google Shape;315;gca243c3731_0_1"/>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316" name="Google Shape;316;gca243c3731_0_1"/>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317" name="Google Shape;317;gca243c3731_0_1"/>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318" name="Google Shape;318;gca243c3731_0_1"/>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319" name="Google Shape;319;gca243c3731_0_1"/>
          <p:cNvSpPr/>
          <p:nvPr/>
        </p:nvSpPr>
        <p:spPr>
          <a:xfrm>
            <a:off x="6094300" y="2524650"/>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ca243c3731_0_1"/>
          <p:cNvSpPr txBox="1"/>
          <p:nvPr>
            <p:ph idx="1" type="body"/>
          </p:nvPr>
        </p:nvSpPr>
        <p:spPr>
          <a:xfrm>
            <a:off x="3269950" y="1261650"/>
            <a:ext cx="2312400" cy="27924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323850" lvl="0" marL="457200" rtl="0" algn="l">
              <a:spcBef>
                <a:spcPts val="0"/>
              </a:spcBef>
              <a:spcAft>
                <a:spcPts val="0"/>
              </a:spcAft>
              <a:buSzPts val="1500"/>
              <a:buAutoNum type="arabicPeriod"/>
            </a:pPr>
            <a:r>
              <a:rPr b="0" lang="en-GB" sz="1500"/>
              <a:t>Taking qubit 2. The target is qubit 4 and the control is qubit 5</a:t>
            </a:r>
            <a:endParaRPr b="0" sz="1500"/>
          </a:p>
          <a:p>
            <a:pPr indent="0" lvl="0" marL="457200" rtl="0" algn="l">
              <a:spcBef>
                <a:spcPts val="0"/>
              </a:spcBef>
              <a:spcAft>
                <a:spcPts val="0"/>
              </a:spcAft>
              <a:buNone/>
            </a:pPr>
            <a:r>
              <a:t/>
            </a:r>
            <a:endParaRPr b="0" sz="1500"/>
          </a:p>
          <a:p>
            <a:pPr indent="-323850" lvl="0" marL="457200" rtl="0" algn="l">
              <a:spcBef>
                <a:spcPts val="0"/>
              </a:spcBef>
              <a:spcAft>
                <a:spcPts val="0"/>
              </a:spcAft>
              <a:buSzPts val="1500"/>
              <a:buAutoNum type="arabicPeriod"/>
            </a:pPr>
            <a:r>
              <a:rPr b="0" lang="en-GB" sz="1500"/>
              <a:t> This time qubit 2 and 5 are the control and the target is qubit 6</a:t>
            </a:r>
            <a:endParaRPr b="0" sz="1500"/>
          </a:p>
          <a:p>
            <a:pPr indent="0" lvl="0" marL="457200" rtl="0" algn="l">
              <a:spcBef>
                <a:spcPts val="0"/>
              </a:spcBef>
              <a:spcAft>
                <a:spcPts val="0"/>
              </a:spcAft>
              <a:buNone/>
            </a:pPr>
            <a:r>
              <a:t/>
            </a:r>
            <a:endParaRPr b="0" sz="1500"/>
          </a:p>
          <a:p>
            <a:pPr indent="-323850" lvl="0" marL="457200" rtl="0" algn="l">
              <a:spcBef>
                <a:spcPts val="0"/>
              </a:spcBef>
              <a:spcAft>
                <a:spcPts val="0"/>
              </a:spcAft>
              <a:buSzPts val="1500"/>
              <a:buAutoNum type="arabicPeriod"/>
            </a:pPr>
            <a:r>
              <a:rPr b="0" lang="en-GB" sz="1500"/>
              <a:t>Lastly qubit 5 is the target, with qubit  6 and 2 as the controls.</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p:txBody>
      </p:sp>
      <p:pic>
        <p:nvPicPr>
          <p:cNvPr id="321" name="Google Shape;321;gca243c3731_0_1"/>
          <p:cNvPicPr preferRelativeResize="0"/>
          <p:nvPr/>
        </p:nvPicPr>
        <p:blipFill rotWithShape="1">
          <a:blip r:embed="rId3">
            <a:alphaModFix/>
          </a:blip>
          <a:srcRect b="0" l="0" r="52554" t="0"/>
          <a:stretch/>
        </p:blipFill>
        <p:spPr>
          <a:xfrm>
            <a:off x="367800" y="1516575"/>
            <a:ext cx="2280034" cy="2710050"/>
          </a:xfrm>
          <a:prstGeom prst="rect">
            <a:avLst/>
          </a:prstGeom>
          <a:noFill/>
          <a:ln>
            <a:noFill/>
          </a:ln>
        </p:spPr>
      </p:pic>
      <p:sp>
        <p:nvSpPr>
          <p:cNvPr id="322" name="Google Shape;322;gca243c3731_0_1"/>
          <p:cNvSpPr txBox="1"/>
          <p:nvPr>
            <p:ph idx="1" type="body"/>
          </p:nvPr>
        </p:nvSpPr>
        <p:spPr>
          <a:xfrm>
            <a:off x="605930" y="3955100"/>
            <a:ext cx="1276800" cy="312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[1] </a:t>
            </a:r>
            <a:r>
              <a:rPr b="0" lang="en-GB" sz="600">
                <a:highlight>
                  <a:srgbClr val="E4E8EE"/>
                </a:highlight>
                <a:latin typeface="Arial"/>
                <a:ea typeface="Arial"/>
                <a:cs typeface="Arial"/>
                <a:sym typeface="Arial"/>
              </a:rPr>
              <a:t>P. Kaye,  (Aug 2004) </a:t>
            </a:r>
            <a:endParaRPr b="0" sz="600"/>
          </a:p>
        </p:txBody>
      </p:sp>
      <p:pic>
        <p:nvPicPr>
          <p:cNvPr id="323" name="Google Shape;323;gca243c3731_0_1"/>
          <p:cNvPicPr preferRelativeResize="0"/>
          <p:nvPr/>
        </p:nvPicPr>
        <p:blipFill rotWithShape="1">
          <a:blip r:embed="rId4">
            <a:alphaModFix/>
          </a:blip>
          <a:srcRect b="0" l="0" r="0" t="12056"/>
          <a:stretch/>
        </p:blipFill>
        <p:spPr>
          <a:xfrm>
            <a:off x="7402750" y="1616699"/>
            <a:ext cx="1205400" cy="2437350"/>
          </a:xfrm>
          <a:prstGeom prst="rect">
            <a:avLst/>
          </a:prstGeom>
          <a:noFill/>
          <a:ln>
            <a:noFill/>
          </a:ln>
        </p:spPr>
      </p:pic>
      <p:sp>
        <p:nvSpPr>
          <p:cNvPr id="324" name="Google Shape;324;gca243c3731_0_1"/>
          <p:cNvSpPr txBox="1"/>
          <p:nvPr>
            <p:ph idx="1" type="body"/>
          </p:nvPr>
        </p:nvSpPr>
        <p:spPr>
          <a:xfrm>
            <a:off x="3166750" y="4106300"/>
            <a:ext cx="2518800" cy="6204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   4.)    N</a:t>
            </a:r>
            <a:r>
              <a:rPr b="0" lang="en-GB" sz="1500"/>
              <a:t>egate</a:t>
            </a:r>
            <a:r>
              <a:rPr b="0" lang="en-GB" sz="1500"/>
              <a:t> Qubit 6 to find </a:t>
            </a:r>
            <a:endParaRPr b="0" sz="1500"/>
          </a:p>
          <a:p>
            <a:pPr indent="0" lvl="0" marL="457200" rtl="0" algn="l">
              <a:spcBef>
                <a:spcPts val="0"/>
              </a:spcBef>
              <a:spcAft>
                <a:spcPts val="0"/>
              </a:spcAft>
              <a:buNone/>
            </a:pPr>
            <a:r>
              <a:rPr b="0" lang="en-GB" sz="1500"/>
              <a:t>  the </a:t>
            </a:r>
            <a:r>
              <a:rPr b="0" lang="en-GB" sz="1500"/>
              <a:t>overflow</a:t>
            </a:r>
            <a:r>
              <a:rPr b="0" lang="en-GB" sz="1500"/>
              <a:t>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ca243c3731_0_21"/>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330" name="Google Shape;330;gca243c3731_0_21"/>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Second Addition </a:t>
            </a:r>
            <a:endParaRPr/>
          </a:p>
        </p:txBody>
      </p:sp>
      <p:sp>
        <p:nvSpPr>
          <p:cNvPr id="331" name="Google Shape;331;gca243c3731_0_21"/>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332" name="Google Shape;332;gca243c3731_0_21"/>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333" name="Google Shape;333;gca243c3731_0_21"/>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334" name="Google Shape;334;gca243c3731_0_21"/>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335" name="Google Shape;335;gca243c3731_0_21"/>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336" name="Google Shape;336;gca243c3731_0_21"/>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337" name="Google Shape;337;gca243c3731_0_21"/>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338" name="Google Shape;338;gca243c3731_0_21"/>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339" name="Google Shape;339;gca243c3731_0_21"/>
          <p:cNvSpPr/>
          <p:nvPr/>
        </p:nvSpPr>
        <p:spPr>
          <a:xfrm>
            <a:off x="6137500" y="2573788"/>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ca243c3731_0_21"/>
          <p:cNvSpPr txBox="1"/>
          <p:nvPr>
            <p:ph idx="1" type="body"/>
          </p:nvPr>
        </p:nvSpPr>
        <p:spPr>
          <a:xfrm>
            <a:off x="3269950" y="1261650"/>
            <a:ext cx="2312400" cy="27924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323850" lvl="0" marL="457200" rtl="0" algn="l">
              <a:spcBef>
                <a:spcPts val="0"/>
              </a:spcBef>
              <a:spcAft>
                <a:spcPts val="0"/>
              </a:spcAft>
              <a:buSzPts val="1500"/>
              <a:buAutoNum type="arabicPeriod"/>
            </a:pPr>
            <a:r>
              <a:rPr b="0" lang="en-GB" sz="1500"/>
              <a:t>Taking qubit 3. The target is qubit 4 and the control is qubit 5</a:t>
            </a:r>
            <a:endParaRPr b="0" sz="1500"/>
          </a:p>
          <a:p>
            <a:pPr indent="0" lvl="0" marL="457200" rtl="0" algn="l">
              <a:spcBef>
                <a:spcPts val="0"/>
              </a:spcBef>
              <a:spcAft>
                <a:spcPts val="0"/>
              </a:spcAft>
              <a:buNone/>
            </a:pPr>
            <a:r>
              <a:t/>
            </a:r>
            <a:endParaRPr b="0" sz="1500"/>
          </a:p>
          <a:p>
            <a:pPr indent="-323850" lvl="0" marL="457200" rtl="0" algn="l">
              <a:spcBef>
                <a:spcPts val="0"/>
              </a:spcBef>
              <a:spcAft>
                <a:spcPts val="0"/>
              </a:spcAft>
              <a:buSzPts val="1500"/>
              <a:buAutoNum type="arabicPeriod"/>
            </a:pPr>
            <a:r>
              <a:rPr b="0" lang="en-GB" sz="1500"/>
              <a:t> This time qubit 3 and 5 are the control and the target is qubit 6</a:t>
            </a:r>
            <a:endParaRPr b="0" sz="1500"/>
          </a:p>
          <a:p>
            <a:pPr indent="0" lvl="0" marL="457200" rtl="0" algn="l">
              <a:spcBef>
                <a:spcPts val="0"/>
              </a:spcBef>
              <a:spcAft>
                <a:spcPts val="0"/>
              </a:spcAft>
              <a:buNone/>
            </a:pPr>
            <a:r>
              <a:t/>
            </a:r>
            <a:endParaRPr b="0" sz="1500"/>
          </a:p>
          <a:p>
            <a:pPr indent="-323850" lvl="0" marL="457200" rtl="0" algn="l">
              <a:spcBef>
                <a:spcPts val="0"/>
              </a:spcBef>
              <a:spcAft>
                <a:spcPts val="0"/>
              </a:spcAft>
              <a:buSzPts val="1500"/>
              <a:buAutoNum type="arabicPeriod"/>
            </a:pPr>
            <a:r>
              <a:rPr b="0" lang="en-GB" sz="1500"/>
              <a:t>Lastly qubit 5 is the target, with qubit  6 and 3 as the controls.</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p:txBody>
      </p:sp>
      <p:pic>
        <p:nvPicPr>
          <p:cNvPr id="341" name="Google Shape;341;gca243c3731_0_21"/>
          <p:cNvPicPr preferRelativeResize="0"/>
          <p:nvPr/>
        </p:nvPicPr>
        <p:blipFill rotWithShape="1">
          <a:blip r:embed="rId3">
            <a:alphaModFix/>
          </a:blip>
          <a:srcRect b="0" l="0" r="52554" t="0"/>
          <a:stretch/>
        </p:blipFill>
        <p:spPr>
          <a:xfrm>
            <a:off x="317400" y="1340772"/>
            <a:ext cx="2518800" cy="2993852"/>
          </a:xfrm>
          <a:prstGeom prst="rect">
            <a:avLst/>
          </a:prstGeom>
          <a:noFill/>
          <a:ln>
            <a:noFill/>
          </a:ln>
        </p:spPr>
      </p:pic>
      <p:sp>
        <p:nvSpPr>
          <p:cNvPr id="342" name="Google Shape;342;gca243c3731_0_21"/>
          <p:cNvSpPr txBox="1"/>
          <p:nvPr>
            <p:ph idx="1" type="body"/>
          </p:nvPr>
        </p:nvSpPr>
        <p:spPr>
          <a:xfrm>
            <a:off x="598730" y="4106300"/>
            <a:ext cx="1276800" cy="312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[1] </a:t>
            </a:r>
            <a:r>
              <a:rPr b="0" lang="en-GB" sz="600">
                <a:highlight>
                  <a:srgbClr val="E4E8EE"/>
                </a:highlight>
                <a:latin typeface="Arial"/>
                <a:ea typeface="Arial"/>
                <a:cs typeface="Arial"/>
                <a:sym typeface="Arial"/>
              </a:rPr>
              <a:t>P. Kaye,  (Aug 2004) </a:t>
            </a:r>
            <a:endParaRPr b="0" sz="600"/>
          </a:p>
        </p:txBody>
      </p:sp>
      <p:sp>
        <p:nvSpPr>
          <p:cNvPr id="343" name="Google Shape;343;gca243c3731_0_21"/>
          <p:cNvSpPr txBox="1"/>
          <p:nvPr>
            <p:ph idx="1" type="body"/>
          </p:nvPr>
        </p:nvSpPr>
        <p:spPr>
          <a:xfrm>
            <a:off x="3166750" y="4106300"/>
            <a:ext cx="2518800" cy="6204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   4.)    Negate qubit 6 to find </a:t>
            </a:r>
            <a:endParaRPr b="0" sz="1500"/>
          </a:p>
          <a:p>
            <a:pPr indent="0" lvl="0" marL="457200" rtl="0" algn="l">
              <a:spcBef>
                <a:spcPts val="0"/>
              </a:spcBef>
              <a:spcAft>
                <a:spcPts val="0"/>
              </a:spcAft>
              <a:buNone/>
            </a:pPr>
            <a:r>
              <a:rPr b="0" lang="en-GB" sz="1500"/>
              <a:t>  the overflow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p:txBody>
      </p:sp>
      <p:pic>
        <p:nvPicPr>
          <p:cNvPr id="344" name="Google Shape;344;gca243c3731_0_21"/>
          <p:cNvPicPr preferRelativeResize="0"/>
          <p:nvPr/>
        </p:nvPicPr>
        <p:blipFill>
          <a:blip r:embed="rId4">
            <a:alphaModFix/>
          </a:blip>
          <a:stretch>
            <a:fillRect/>
          </a:stretch>
        </p:blipFill>
        <p:spPr>
          <a:xfrm>
            <a:off x="6976775" y="1171797"/>
            <a:ext cx="1619250" cy="3124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ca243c3731_0_42"/>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350" name="Google Shape;350;gca243c3731_0_42"/>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Additions </a:t>
            </a:r>
            <a:endParaRPr/>
          </a:p>
        </p:txBody>
      </p:sp>
      <p:sp>
        <p:nvSpPr>
          <p:cNvPr id="351" name="Google Shape;351;gca243c3731_0_42"/>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352" name="Google Shape;352;gca243c3731_0_42"/>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353" name="Google Shape;353;gca243c3731_0_42"/>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354" name="Google Shape;354;gca243c3731_0_42"/>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355" name="Google Shape;355;gca243c3731_0_42"/>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356" name="Google Shape;356;gca243c3731_0_42"/>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357" name="Google Shape;357;gca243c3731_0_42"/>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358" name="Google Shape;358;gca243c3731_0_42"/>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359" name="Google Shape;359;gca243c3731_0_42"/>
          <p:cNvPicPr preferRelativeResize="0"/>
          <p:nvPr/>
        </p:nvPicPr>
        <p:blipFill>
          <a:blip r:embed="rId3">
            <a:alphaModFix/>
          </a:blip>
          <a:stretch>
            <a:fillRect/>
          </a:stretch>
        </p:blipFill>
        <p:spPr>
          <a:xfrm>
            <a:off x="1776325" y="1379400"/>
            <a:ext cx="5524500" cy="3124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ca243c3731_0_6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365" name="Google Shape;365;gca243c3731_0_6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Quantum OR</a:t>
            </a:r>
            <a:endParaRPr/>
          </a:p>
        </p:txBody>
      </p:sp>
      <p:sp>
        <p:nvSpPr>
          <p:cNvPr id="366" name="Google Shape;366;gca243c3731_0_6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367" name="Google Shape;367;gca243c3731_0_63"/>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368" name="Google Shape;368;gca243c3731_0_63"/>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369" name="Google Shape;369;gca243c3731_0_6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370" name="Google Shape;370;gca243c3731_0_6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371" name="Google Shape;371;gca243c3731_0_6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372" name="Google Shape;372;gca243c3731_0_6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373" name="Google Shape;373;gca243c3731_0_6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374" name="Google Shape;374;gca243c3731_0_63"/>
          <p:cNvSpPr/>
          <p:nvPr/>
        </p:nvSpPr>
        <p:spPr>
          <a:xfrm>
            <a:off x="5924450" y="2517450"/>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5" name="Google Shape;375;gca243c3731_0_63"/>
          <p:cNvPicPr preferRelativeResize="0"/>
          <p:nvPr/>
        </p:nvPicPr>
        <p:blipFill>
          <a:blip r:embed="rId3">
            <a:alphaModFix/>
          </a:blip>
          <a:stretch>
            <a:fillRect/>
          </a:stretch>
        </p:blipFill>
        <p:spPr>
          <a:xfrm>
            <a:off x="517225" y="1164600"/>
            <a:ext cx="2365200" cy="3296500"/>
          </a:xfrm>
          <a:prstGeom prst="rect">
            <a:avLst/>
          </a:prstGeom>
          <a:noFill/>
          <a:ln>
            <a:noFill/>
          </a:ln>
        </p:spPr>
      </p:pic>
      <p:sp>
        <p:nvSpPr>
          <p:cNvPr id="376" name="Google Shape;376;gca243c3731_0_63"/>
          <p:cNvSpPr txBox="1"/>
          <p:nvPr>
            <p:ph idx="1" type="body"/>
          </p:nvPr>
        </p:nvSpPr>
        <p:spPr>
          <a:xfrm>
            <a:off x="823930" y="4379900"/>
            <a:ext cx="1276800" cy="312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[1] </a:t>
            </a:r>
            <a:r>
              <a:rPr b="0" lang="en-GB" sz="600">
                <a:highlight>
                  <a:srgbClr val="E4E8EE"/>
                </a:highlight>
                <a:latin typeface="Arial"/>
                <a:ea typeface="Arial"/>
                <a:cs typeface="Arial"/>
                <a:sym typeface="Arial"/>
              </a:rPr>
              <a:t>P. Kaye,  (Aug 2004) </a:t>
            </a:r>
            <a:endParaRPr b="0" sz="600"/>
          </a:p>
        </p:txBody>
      </p:sp>
      <p:pic>
        <p:nvPicPr>
          <p:cNvPr id="377" name="Google Shape;377;gca243c3731_0_63"/>
          <p:cNvPicPr preferRelativeResize="0"/>
          <p:nvPr/>
        </p:nvPicPr>
        <p:blipFill>
          <a:blip r:embed="rId4">
            <a:alphaModFix/>
          </a:blip>
          <a:stretch>
            <a:fillRect/>
          </a:stretch>
        </p:blipFill>
        <p:spPr>
          <a:xfrm>
            <a:off x="7044950" y="1155809"/>
            <a:ext cx="1794251" cy="3314086"/>
          </a:xfrm>
          <a:prstGeom prst="rect">
            <a:avLst/>
          </a:prstGeom>
          <a:noFill/>
          <a:ln>
            <a:noFill/>
          </a:ln>
        </p:spPr>
      </p:pic>
      <p:sp>
        <p:nvSpPr>
          <p:cNvPr id="378" name="Google Shape;378;gca243c3731_0_63"/>
          <p:cNvSpPr txBox="1"/>
          <p:nvPr>
            <p:ph idx="1" type="body"/>
          </p:nvPr>
        </p:nvSpPr>
        <p:spPr>
          <a:xfrm>
            <a:off x="3382375" y="1683600"/>
            <a:ext cx="2312400" cy="2397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323850" lvl="0" marL="457200" rtl="0" algn="l">
              <a:spcBef>
                <a:spcPts val="0"/>
              </a:spcBef>
              <a:spcAft>
                <a:spcPts val="0"/>
              </a:spcAft>
              <a:buSzPts val="1500"/>
              <a:buAutoNum type="arabicPeriod"/>
            </a:pPr>
            <a:r>
              <a:rPr b="0" lang="en-GB" sz="1500"/>
              <a:t>Taking qubit 4 and 5. We apply a t</a:t>
            </a:r>
            <a:r>
              <a:rPr b="0" lang="en-GB" sz="1500"/>
              <a:t>offoli</a:t>
            </a:r>
            <a:r>
              <a:rPr b="0" lang="en-GB" sz="1500"/>
              <a:t> gate. With qubit 7 being the target</a:t>
            </a:r>
            <a:endParaRPr b="0" sz="1500"/>
          </a:p>
          <a:p>
            <a:pPr indent="0" lvl="0" marL="457200" rtl="0" algn="l">
              <a:spcBef>
                <a:spcPts val="0"/>
              </a:spcBef>
              <a:spcAft>
                <a:spcPts val="0"/>
              </a:spcAft>
              <a:buNone/>
            </a:pPr>
            <a:r>
              <a:t/>
            </a:r>
            <a:endParaRPr b="0" sz="1500"/>
          </a:p>
          <a:p>
            <a:pPr indent="-323850" lvl="0" marL="457200" rtl="0" algn="l">
              <a:spcBef>
                <a:spcPts val="0"/>
              </a:spcBef>
              <a:spcAft>
                <a:spcPts val="0"/>
              </a:spcAft>
              <a:buSzPts val="1500"/>
              <a:buAutoNum type="arabicPeriod"/>
            </a:pPr>
            <a:r>
              <a:rPr b="0" lang="en-GB" sz="1500"/>
              <a:t>Then taking qubit 5 and 6. We apply </a:t>
            </a:r>
            <a:r>
              <a:rPr b="0" lang="en-GB" sz="1500"/>
              <a:t>another controlled controlled not gate. With qubit 8 as the target.</a:t>
            </a:r>
            <a:r>
              <a:rPr b="0" lang="en-GB" sz="1500"/>
              <a:t> </a:t>
            </a:r>
            <a:endParaRPr b="0" sz="1500"/>
          </a:p>
          <a:p>
            <a:pPr indent="0" lvl="0" marL="457200" rtl="0" algn="l">
              <a:spcBef>
                <a:spcPts val="0"/>
              </a:spcBef>
              <a:spcAft>
                <a:spcPts val="0"/>
              </a:spcAft>
              <a:buNone/>
            </a:pPr>
            <a:r>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Inrodcution </a:t>
            </a:r>
            <a:endParaRPr/>
          </a:p>
        </p:txBody>
      </p:sp>
      <p:sp>
        <p:nvSpPr>
          <p:cNvPr id="71" name="Google Shape;71;p2"/>
          <p:cNvSpPr txBox="1"/>
          <p:nvPr>
            <p:ph idx="1" type="body"/>
          </p:nvPr>
        </p:nvSpPr>
        <p:spPr>
          <a:xfrm>
            <a:off x="828675" y="1302191"/>
            <a:ext cx="7500938" cy="303014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Level 1/ 20pt Calibri Bold. </a:t>
            </a:r>
            <a:br>
              <a:rPr lang="en-GB"/>
            </a:br>
            <a:r>
              <a:rPr lang="en-GB"/>
              <a:t>Lorem ipsum dolor sit amet, consectetur adipiscing elit. Fusce eget lectus ut lacus convallis porta nec.</a:t>
            </a:r>
            <a:endParaRPr/>
          </a:p>
          <a:p>
            <a:pPr indent="-317500" lvl="1" marL="317500" rtl="0" algn="l">
              <a:spcBef>
                <a:spcPts val="1134"/>
              </a:spcBef>
              <a:spcAft>
                <a:spcPts val="0"/>
              </a:spcAft>
              <a:buSzPts val="2000"/>
              <a:buChar char="–"/>
            </a:pPr>
            <a:r>
              <a:rPr lang="en-GB"/>
              <a:t>Level 2/ Bullets 20pt Calibri Regular. </a:t>
            </a:r>
            <a:br>
              <a:rPr lang="en-GB"/>
            </a:br>
            <a:r>
              <a:rPr lang="en-GB"/>
              <a:t>Lorem ipsum dolor sit amet, consectetur adipiscing elit. Fusce eget lectus ut lacus convallis porta nec.</a:t>
            </a:r>
            <a:endParaRPr/>
          </a:p>
          <a:p>
            <a:pPr indent="-317500" lvl="1" marL="317500" rtl="0" algn="l">
              <a:spcBef>
                <a:spcPts val="1134"/>
              </a:spcBef>
              <a:spcAft>
                <a:spcPts val="0"/>
              </a:spcAft>
              <a:buSzPts val="2000"/>
              <a:buChar char="–"/>
            </a:pPr>
            <a:r>
              <a:rPr lang="en-GB"/>
              <a:t>Level 2/ Bullets 20pt Calibri Regular. </a:t>
            </a:r>
            <a:br>
              <a:rPr lang="en-GB"/>
            </a:br>
            <a:r>
              <a:rPr lang="en-GB"/>
              <a:t>Lorem ipsum dolor sit amet, consectetur adipiscing elit. Fusce eget lectus ut lacus convallis porta nec.</a:t>
            </a:r>
            <a:endParaRPr/>
          </a:p>
        </p:txBody>
      </p:sp>
      <p:sp>
        <p:nvSpPr>
          <p:cNvPr id="72" name="Google Shape;72;p2"/>
          <p:cNvSpPr txBox="1"/>
          <p:nvPr>
            <p:ph idx="2" type="body"/>
          </p:nvPr>
        </p:nvSpPr>
        <p:spPr>
          <a:xfrm>
            <a:off x="828675" y="685806"/>
            <a:ext cx="7500938" cy="2071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Subtitle — Calibri Regular 20pt </a:t>
            </a:r>
            <a:endParaRPr/>
          </a:p>
        </p:txBody>
      </p:sp>
      <p:sp>
        <p:nvSpPr>
          <p:cNvPr id="73" name="Google Shape;73;p2"/>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74" name="Google Shape;74;p2"/>
          <p:cNvSpPr/>
          <p:nvPr/>
        </p:nvSpPr>
        <p:spPr>
          <a:xfrm>
            <a:off x="0" y="-421200"/>
            <a:ext cx="1506300" cy="421200"/>
          </a:xfrm>
          <a:prstGeom prst="chevron">
            <a:avLst>
              <a:gd fmla="val 500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5" name="Google Shape;75;p2"/>
          <p:cNvSpPr/>
          <p:nvPr/>
        </p:nvSpPr>
        <p:spPr>
          <a:xfrm>
            <a:off x="1334350" y="-421200"/>
            <a:ext cx="11016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6" name="Google Shape;76;p2"/>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7" name="Google Shape;77;p2"/>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a:t>
            </a:r>
            <a:r>
              <a:rPr lang="en-GB" sz="1200">
                <a:latin typeface="Calibri"/>
                <a:ea typeface="Calibri"/>
                <a:cs typeface="Calibri"/>
                <a:sym typeface="Calibri"/>
              </a:rPr>
              <a:t>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8" name="Google Shape;78;p2"/>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a:t>
            </a:r>
            <a:r>
              <a:rPr lang="en-GB" sz="1200">
                <a:latin typeface="Calibri"/>
                <a:ea typeface="Calibri"/>
                <a:cs typeface="Calibri"/>
                <a:sym typeface="Calibri"/>
              </a:rPr>
              <a:t>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9" name="Google Shape;79;p2"/>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0" name="Google Shape;80;p2"/>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a:t>
            </a:r>
            <a:r>
              <a:rPr lang="en-GB" sz="1200">
                <a:latin typeface="Calibri"/>
                <a:ea typeface="Calibri"/>
                <a:cs typeface="Calibri"/>
                <a:sym typeface="Calibri"/>
              </a:rPr>
              <a:t>Future</a:t>
            </a:r>
            <a:r>
              <a:rPr lang="en-GB" sz="1200">
                <a:latin typeface="Calibri"/>
                <a:ea typeface="Calibri"/>
                <a:cs typeface="Calibri"/>
                <a:sym typeface="Calibri"/>
              </a:rPr>
              <a:t>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1" name="Google Shape;81;p2"/>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a:t>
            </a:r>
            <a:r>
              <a:rPr lang="en-GB" sz="1200">
                <a:latin typeface="Calibri"/>
                <a:ea typeface="Calibri"/>
                <a:cs typeface="Calibri"/>
                <a:sym typeface="Calibri"/>
              </a:rPr>
              <a:t> </a:t>
            </a:r>
            <a:endParaRPr sz="12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ca243c3731_0_86"/>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384" name="Google Shape;384;gca243c3731_0_8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Quantum OR</a:t>
            </a:r>
            <a:endParaRPr/>
          </a:p>
        </p:txBody>
      </p:sp>
      <p:sp>
        <p:nvSpPr>
          <p:cNvPr id="385" name="Google Shape;385;gca243c3731_0_8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386" name="Google Shape;386;gca243c3731_0_86"/>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387" name="Google Shape;387;gca243c3731_0_86"/>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388" name="Google Shape;388;gca243c3731_0_86"/>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389" name="Google Shape;389;gca243c3731_0_86"/>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390" name="Google Shape;390;gca243c3731_0_8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391" name="Google Shape;391;gca243c3731_0_8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392" name="Google Shape;392;gca243c3731_0_8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393" name="Google Shape;393;gca243c3731_0_86"/>
          <p:cNvSpPr/>
          <p:nvPr/>
        </p:nvSpPr>
        <p:spPr>
          <a:xfrm>
            <a:off x="5924450" y="2517450"/>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ca243c3731_0_86"/>
          <p:cNvSpPr txBox="1"/>
          <p:nvPr>
            <p:ph idx="1" type="body"/>
          </p:nvPr>
        </p:nvSpPr>
        <p:spPr>
          <a:xfrm>
            <a:off x="3471825" y="1798800"/>
            <a:ext cx="2214600" cy="8598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We need to first negate all inputs from our addition in qubits 4,5 and 6 </a:t>
            </a:r>
            <a:endParaRPr b="0" sz="1500"/>
          </a:p>
        </p:txBody>
      </p:sp>
      <p:pic>
        <p:nvPicPr>
          <p:cNvPr id="395" name="Google Shape;395;gca243c3731_0_86"/>
          <p:cNvPicPr preferRelativeResize="0"/>
          <p:nvPr/>
        </p:nvPicPr>
        <p:blipFill>
          <a:blip r:embed="rId3">
            <a:alphaModFix/>
          </a:blip>
          <a:stretch>
            <a:fillRect/>
          </a:stretch>
        </p:blipFill>
        <p:spPr>
          <a:xfrm>
            <a:off x="517225" y="1164600"/>
            <a:ext cx="2365200" cy="3296500"/>
          </a:xfrm>
          <a:prstGeom prst="rect">
            <a:avLst/>
          </a:prstGeom>
          <a:noFill/>
          <a:ln>
            <a:noFill/>
          </a:ln>
        </p:spPr>
      </p:pic>
      <p:sp>
        <p:nvSpPr>
          <p:cNvPr id="396" name="Google Shape;396;gca243c3731_0_86"/>
          <p:cNvSpPr txBox="1"/>
          <p:nvPr>
            <p:ph idx="1" type="body"/>
          </p:nvPr>
        </p:nvSpPr>
        <p:spPr>
          <a:xfrm>
            <a:off x="823930" y="4379900"/>
            <a:ext cx="1276800" cy="312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[1] </a:t>
            </a:r>
            <a:r>
              <a:rPr b="0" lang="en-GB" sz="600">
                <a:highlight>
                  <a:srgbClr val="E4E8EE"/>
                </a:highlight>
                <a:latin typeface="Arial"/>
                <a:ea typeface="Arial"/>
                <a:cs typeface="Arial"/>
                <a:sym typeface="Arial"/>
              </a:rPr>
              <a:t>P. Kaye,  (Aug 2004</a:t>
            </a:r>
            <a:r>
              <a:rPr b="0" lang="en-GB" sz="800">
                <a:highlight>
                  <a:srgbClr val="E4E8EE"/>
                </a:highlight>
                <a:latin typeface="Arial"/>
                <a:ea typeface="Arial"/>
                <a:cs typeface="Arial"/>
                <a:sym typeface="Arial"/>
              </a:rPr>
              <a:t>) </a:t>
            </a:r>
            <a:endParaRPr b="0" sz="1500"/>
          </a:p>
        </p:txBody>
      </p:sp>
      <p:pic>
        <p:nvPicPr>
          <p:cNvPr id="397" name="Google Shape;397;gca243c3731_0_86"/>
          <p:cNvPicPr preferRelativeResize="0"/>
          <p:nvPr/>
        </p:nvPicPr>
        <p:blipFill>
          <a:blip r:embed="rId4">
            <a:alphaModFix/>
          </a:blip>
          <a:stretch>
            <a:fillRect/>
          </a:stretch>
        </p:blipFill>
        <p:spPr>
          <a:xfrm>
            <a:off x="7044950" y="1155809"/>
            <a:ext cx="1794251" cy="3314086"/>
          </a:xfrm>
          <a:prstGeom prst="rect">
            <a:avLst/>
          </a:prstGeom>
          <a:noFill/>
          <a:ln>
            <a:noFill/>
          </a:ln>
        </p:spPr>
      </p:pic>
      <p:sp>
        <p:nvSpPr>
          <p:cNvPr id="398" name="Google Shape;398;gca243c3731_0_86"/>
          <p:cNvSpPr txBox="1"/>
          <p:nvPr>
            <p:ph idx="1" type="body"/>
          </p:nvPr>
        </p:nvSpPr>
        <p:spPr>
          <a:xfrm>
            <a:off x="3471825" y="3017400"/>
            <a:ext cx="2214600" cy="7176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This will make it easier to detect a zero or 1 </a:t>
            </a:r>
            <a:endParaRPr b="0"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ca243c3731_0_107"/>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404" name="Google Shape;404;gca243c3731_0_107"/>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Complete   </a:t>
            </a:r>
            <a:endParaRPr/>
          </a:p>
        </p:txBody>
      </p:sp>
      <p:sp>
        <p:nvSpPr>
          <p:cNvPr id="405" name="Google Shape;405;gca243c3731_0_107"/>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406" name="Google Shape;406;gca243c3731_0_107"/>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407" name="Google Shape;407;gca243c3731_0_107"/>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408" name="Google Shape;408;gca243c3731_0_107"/>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409" name="Google Shape;409;gca243c3731_0_107"/>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410" name="Google Shape;410;gca243c3731_0_107"/>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411" name="Google Shape;411;gca243c3731_0_107"/>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412" name="Google Shape;412;gca243c3731_0_107"/>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413" name="Google Shape;413;gca243c3731_0_107"/>
          <p:cNvPicPr preferRelativeResize="0"/>
          <p:nvPr/>
        </p:nvPicPr>
        <p:blipFill>
          <a:blip r:embed="rId3">
            <a:alphaModFix/>
          </a:blip>
          <a:stretch>
            <a:fillRect/>
          </a:stretch>
        </p:blipFill>
        <p:spPr>
          <a:xfrm>
            <a:off x="647275" y="1150200"/>
            <a:ext cx="7682249" cy="35223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ca243c3731_0_137"/>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419" name="Google Shape;419;gca243c3731_0_137"/>
          <p:cNvSpPr txBox="1"/>
          <p:nvPr>
            <p:ph idx="1" type="body"/>
          </p:nvPr>
        </p:nvSpPr>
        <p:spPr>
          <a:xfrm>
            <a:off x="823925" y="1302200"/>
            <a:ext cx="3366600" cy="3457200"/>
          </a:xfrm>
          <a:prstGeom prst="rect">
            <a:avLst/>
          </a:prstGeom>
          <a:noFill/>
          <a:ln>
            <a:noFill/>
          </a:ln>
        </p:spPr>
        <p:txBody>
          <a:bodyPr anchorCtr="0" anchor="t" bIns="0" lIns="0" spcFirstLastPara="1" rIns="0" wrap="square" tIns="0">
            <a:noAutofit/>
          </a:bodyPr>
          <a:lstStyle/>
          <a:p>
            <a:pPr indent="0" lvl="0" marL="0" rtl="0" algn="l">
              <a:spcBef>
                <a:spcPts val="1134"/>
              </a:spcBef>
              <a:spcAft>
                <a:spcPts val="0"/>
              </a:spcAft>
              <a:buNone/>
            </a:pPr>
            <a:r>
              <a:rPr lang="en-GB"/>
              <a:t>Classical SVM</a:t>
            </a:r>
            <a:endParaRPr/>
          </a:p>
          <a:p>
            <a:pPr indent="-317500" lvl="1" marL="317500" rtl="0" algn="l">
              <a:spcBef>
                <a:spcPts val="1134"/>
              </a:spcBef>
              <a:spcAft>
                <a:spcPts val="0"/>
              </a:spcAft>
              <a:buSzPts val="1800"/>
              <a:buChar char="–"/>
            </a:pPr>
            <a:r>
              <a:rPr lang="en-GB"/>
              <a:t>Supervised Learning used for </a:t>
            </a:r>
            <a:r>
              <a:rPr lang="en-GB"/>
              <a:t>classification</a:t>
            </a:r>
            <a:r>
              <a:rPr lang="en-GB"/>
              <a:t>  </a:t>
            </a:r>
            <a:endParaRPr/>
          </a:p>
          <a:p>
            <a:pPr indent="-330200" lvl="1" marL="317500" rtl="0" algn="l">
              <a:spcBef>
                <a:spcPts val="1134"/>
              </a:spcBef>
              <a:spcAft>
                <a:spcPts val="0"/>
              </a:spcAft>
              <a:buSzPts val="2000"/>
              <a:buChar char="–"/>
            </a:pPr>
            <a:r>
              <a:rPr lang="en-GB">
                <a:solidFill>
                  <a:srgbClr val="202124"/>
                </a:solidFill>
                <a:highlight>
                  <a:srgbClr val="FFFFFF"/>
                </a:highlight>
              </a:rPr>
              <a:t>After giving an </a:t>
            </a:r>
            <a:r>
              <a:rPr b="1" lang="en-GB">
                <a:solidFill>
                  <a:srgbClr val="202124"/>
                </a:solidFill>
              </a:rPr>
              <a:t>SVM</a:t>
            </a:r>
            <a:r>
              <a:rPr lang="en-GB">
                <a:solidFill>
                  <a:srgbClr val="202124"/>
                </a:solidFill>
                <a:highlight>
                  <a:srgbClr val="FFFFFF"/>
                </a:highlight>
              </a:rPr>
              <a:t> model sets of labeled training data for each category, they're able to categorize new text.</a:t>
            </a:r>
            <a:endParaRPr>
              <a:solidFill>
                <a:srgbClr val="202124"/>
              </a:solidFill>
              <a:highlight>
                <a:srgbClr val="FFFFFF"/>
              </a:highlight>
            </a:endParaRPr>
          </a:p>
          <a:p>
            <a:pPr indent="-317500" lvl="1" marL="317500" rtl="0" algn="l">
              <a:spcBef>
                <a:spcPts val="1134"/>
              </a:spcBef>
              <a:spcAft>
                <a:spcPts val="0"/>
              </a:spcAft>
              <a:buClr>
                <a:srgbClr val="202124"/>
              </a:buClr>
              <a:buSzPts val="1800"/>
              <a:buChar char="–"/>
            </a:pPr>
            <a:r>
              <a:rPr lang="en-GB" sz="1050">
                <a:highlight>
                  <a:srgbClr val="FFFFFF"/>
                </a:highlight>
                <a:latin typeface="Helvetica Neue"/>
                <a:ea typeface="Helvetica Neue"/>
                <a:cs typeface="Helvetica Neue"/>
                <a:sym typeface="Helvetica Neue"/>
              </a:rPr>
              <a:t>two types of data that can be classified by these algorithms: linearly separable datasets and non linearly separable datasets.</a:t>
            </a:r>
            <a:endParaRPr>
              <a:solidFill>
                <a:srgbClr val="202124"/>
              </a:solidFill>
              <a:highlight>
                <a:srgbClr val="FFFFFF"/>
              </a:highlight>
            </a:endParaRPr>
          </a:p>
          <a:p>
            <a:pPr indent="0" lvl="0" marL="317500" rtl="0" algn="l">
              <a:spcBef>
                <a:spcPts val="1134"/>
              </a:spcBef>
              <a:spcAft>
                <a:spcPts val="0"/>
              </a:spcAft>
              <a:buNone/>
            </a:pPr>
            <a:r>
              <a:t/>
            </a:r>
            <a:endParaRPr b="0"/>
          </a:p>
          <a:p>
            <a:pPr indent="0" lvl="0" marL="0" rtl="0" algn="l">
              <a:spcBef>
                <a:spcPts val="1134"/>
              </a:spcBef>
              <a:spcAft>
                <a:spcPts val="0"/>
              </a:spcAft>
              <a:buNone/>
            </a:pPr>
            <a:r>
              <a:t/>
            </a:r>
            <a:endParaRPr/>
          </a:p>
        </p:txBody>
      </p:sp>
      <p:sp>
        <p:nvSpPr>
          <p:cNvPr id="420" name="Google Shape;420;gca243c3731_0_137"/>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Support Vector Mechanism (SVM)</a:t>
            </a:r>
            <a:endParaRPr/>
          </a:p>
        </p:txBody>
      </p:sp>
      <p:sp>
        <p:nvSpPr>
          <p:cNvPr id="421" name="Google Shape;421;gca243c3731_0_137"/>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422" name="Google Shape;422;gca243c3731_0_137"/>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423" name="Google Shape;423;gca243c3731_0_137"/>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424" name="Google Shape;424;gca243c3731_0_137"/>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425" name="Google Shape;425;gca243c3731_0_137"/>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426" name="Google Shape;426;gca243c3731_0_137"/>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427" name="Google Shape;427;gca243c3731_0_137"/>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428" name="Google Shape;428;gca243c3731_0_137"/>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ca243c3731_0_181"/>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434" name="Google Shape;434;gca243c3731_0_181"/>
          <p:cNvSpPr txBox="1"/>
          <p:nvPr>
            <p:ph idx="1" type="body"/>
          </p:nvPr>
        </p:nvSpPr>
        <p:spPr>
          <a:xfrm>
            <a:off x="823925" y="1302200"/>
            <a:ext cx="3366600" cy="3457200"/>
          </a:xfrm>
          <a:prstGeom prst="rect">
            <a:avLst/>
          </a:prstGeom>
          <a:noFill/>
          <a:ln>
            <a:noFill/>
          </a:ln>
        </p:spPr>
        <p:txBody>
          <a:bodyPr anchorCtr="0" anchor="t" bIns="0" lIns="0" spcFirstLastPara="1" rIns="0" wrap="square" tIns="0">
            <a:noAutofit/>
          </a:bodyPr>
          <a:lstStyle/>
          <a:p>
            <a:pPr indent="0" lvl="0" marL="0" rtl="0" algn="l">
              <a:spcBef>
                <a:spcPts val="1134"/>
              </a:spcBef>
              <a:spcAft>
                <a:spcPts val="0"/>
              </a:spcAft>
              <a:buNone/>
            </a:pPr>
            <a:r>
              <a:rPr lang="en-GB"/>
              <a:t>Quantum </a:t>
            </a:r>
            <a:r>
              <a:rPr lang="en-GB"/>
              <a:t>SVM</a:t>
            </a:r>
            <a:endParaRPr/>
          </a:p>
          <a:p>
            <a:pPr indent="-317500" lvl="1" marL="317500" rtl="0" algn="l">
              <a:spcBef>
                <a:spcPts val="1134"/>
              </a:spcBef>
              <a:spcAft>
                <a:spcPts val="0"/>
              </a:spcAft>
              <a:buSzPts val="1800"/>
              <a:buChar char="–"/>
            </a:pPr>
            <a:r>
              <a:rPr lang="en-GB"/>
              <a:t>Supervised Learning used for classification  </a:t>
            </a:r>
            <a:endParaRPr/>
          </a:p>
          <a:p>
            <a:pPr indent="-330200" lvl="1" marL="317500" rtl="0" algn="l">
              <a:spcBef>
                <a:spcPts val="1134"/>
              </a:spcBef>
              <a:spcAft>
                <a:spcPts val="0"/>
              </a:spcAft>
              <a:buSzPts val="2000"/>
              <a:buChar char="–"/>
            </a:pPr>
            <a:r>
              <a:rPr lang="en-GB">
                <a:solidFill>
                  <a:srgbClr val="202124"/>
                </a:solidFill>
                <a:highlight>
                  <a:srgbClr val="FFFFFF"/>
                </a:highlight>
              </a:rPr>
              <a:t>After giving an </a:t>
            </a:r>
            <a:r>
              <a:rPr b="1" lang="en-GB">
                <a:solidFill>
                  <a:srgbClr val="202124"/>
                </a:solidFill>
              </a:rPr>
              <a:t>SVM</a:t>
            </a:r>
            <a:r>
              <a:rPr lang="en-GB">
                <a:solidFill>
                  <a:srgbClr val="202124"/>
                </a:solidFill>
                <a:highlight>
                  <a:srgbClr val="FFFFFF"/>
                </a:highlight>
              </a:rPr>
              <a:t> model sets of labeled training data for each category, they're able to categorize new text.</a:t>
            </a:r>
            <a:endParaRPr>
              <a:solidFill>
                <a:srgbClr val="202124"/>
              </a:solidFill>
              <a:highlight>
                <a:srgbClr val="FFFFFF"/>
              </a:highlight>
            </a:endParaRPr>
          </a:p>
          <a:p>
            <a:pPr indent="-317500" lvl="1" marL="317500" rtl="0" algn="l">
              <a:spcBef>
                <a:spcPts val="1134"/>
              </a:spcBef>
              <a:spcAft>
                <a:spcPts val="0"/>
              </a:spcAft>
              <a:buClr>
                <a:srgbClr val="202124"/>
              </a:buClr>
              <a:buSzPts val="1800"/>
              <a:buChar char="–"/>
            </a:pPr>
            <a:r>
              <a:rPr lang="en-GB" sz="1050">
                <a:highlight>
                  <a:srgbClr val="FFFFFF"/>
                </a:highlight>
                <a:latin typeface="Helvetica Neue"/>
                <a:ea typeface="Helvetica Neue"/>
                <a:cs typeface="Helvetica Neue"/>
                <a:sym typeface="Helvetica Neue"/>
              </a:rPr>
              <a:t>two types of data that can be classified by these algorithms: linearly separable datasets and non linearly separable datasets.</a:t>
            </a:r>
            <a:endParaRPr>
              <a:solidFill>
                <a:srgbClr val="202124"/>
              </a:solidFill>
              <a:highlight>
                <a:srgbClr val="FFFFFF"/>
              </a:highlight>
            </a:endParaRPr>
          </a:p>
          <a:p>
            <a:pPr indent="0" lvl="0" marL="317500" rtl="0" algn="l">
              <a:spcBef>
                <a:spcPts val="1134"/>
              </a:spcBef>
              <a:spcAft>
                <a:spcPts val="0"/>
              </a:spcAft>
              <a:buNone/>
            </a:pPr>
            <a:r>
              <a:t/>
            </a:r>
            <a:endParaRPr b="0"/>
          </a:p>
          <a:p>
            <a:pPr indent="0" lvl="0" marL="0" rtl="0" algn="l">
              <a:spcBef>
                <a:spcPts val="1134"/>
              </a:spcBef>
              <a:spcAft>
                <a:spcPts val="0"/>
              </a:spcAft>
              <a:buNone/>
            </a:pPr>
            <a:r>
              <a:t/>
            </a:r>
            <a:endParaRPr/>
          </a:p>
        </p:txBody>
      </p:sp>
      <p:sp>
        <p:nvSpPr>
          <p:cNvPr id="435" name="Google Shape;435;gca243c3731_0_181"/>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Support Vector Mechanism (SVM)</a:t>
            </a:r>
            <a:endParaRPr/>
          </a:p>
        </p:txBody>
      </p:sp>
      <p:sp>
        <p:nvSpPr>
          <p:cNvPr id="436" name="Google Shape;436;gca243c3731_0_181"/>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437" name="Google Shape;437;gca243c3731_0_181"/>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438" name="Google Shape;438;gca243c3731_0_181"/>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439" name="Google Shape;439;gca243c3731_0_181"/>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440" name="Google Shape;440;gca243c3731_0_181"/>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441" name="Google Shape;441;gca243c3731_0_181"/>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442" name="Google Shape;442;gca243c3731_0_181"/>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443" name="Google Shape;443;gca243c3731_0_181"/>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444" name="Google Shape;444;gca243c3731_0_181"/>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ca243c3731_0_211"/>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450" name="Google Shape;450;gca243c3731_0_211"/>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Support Vector Mechanism (SVM) → </a:t>
            </a:r>
            <a:r>
              <a:rPr lang="en-GB"/>
              <a:t>Implementation</a:t>
            </a:r>
            <a:r>
              <a:rPr lang="en-GB"/>
              <a:t> </a:t>
            </a:r>
            <a:endParaRPr/>
          </a:p>
        </p:txBody>
      </p:sp>
      <p:sp>
        <p:nvSpPr>
          <p:cNvPr id="451" name="Google Shape;451;gca243c3731_0_211"/>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452" name="Google Shape;452;gca243c3731_0_211"/>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453" name="Google Shape;453;gca243c3731_0_211"/>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454" name="Google Shape;454;gca243c3731_0_211"/>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455" name="Google Shape;455;gca243c3731_0_211"/>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456" name="Google Shape;456;gca243c3731_0_211"/>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457" name="Google Shape;457;gca243c3731_0_211"/>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458" name="Google Shape;458;gca243c3731_0_211"/>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459" name="Google Shape;459;gca243c3731_0_211"/>
          <p:cNvSpPr txBox="1"/>
          <p:nvPr>
            <p:ph idx="1" type="body"/>
          </p:nvPr>
        </p:nvSpPr>
        <p:spPr>
          <a:xfrm>
            <a:off x="629725" y="1410797"/>
            <a:ext cx="4017300" cy="1737900"/>
          </a:xfrm>
          <a:prstGeom prst="rect">
            <a:avLst/>
          </a:prstGeom>
          <a:noFill/>
          <a:ln>
            <a:noFill/>
          </a:ln>
        </p:spPr>
        <p:txBody>
          <a:bodyPr anchorCtr="0" anchor="t" bIns="0" lIns="0" spcFirstLastPara="1" rIns="0" wrap="square" tIns="0">
            <a:noAutofit/>
          </a:bodyPr>
          <a:lstStyle/>
          <a:p>
            <a:pPr indent="-276225" lvl="0" marL="276225" rtl="0" algn="l">
              <a:spcBef>
                <a:spcPts val="900"/>
              </a:spcBef>
              <a:spcAft>
                <a:spcPts val="0"/>
              </a:spcAft>
              <a:buClr>
                <a:schemeClr val="dk2"/>
              </a:buClr>
              <a:buSzPts val="1400"/>
              <a:buChar char="‒"/>
            </a:pPr>
            <a:r>
              <a:rPr b="0" lang="en-GB"/>
              <a:t>There are two ways to go about implementing QSVM </a:t>
            </a:r>
            <a:endParaRPr b="0"/>
          </a:p>
          <a:p>
            <a:pPr indent="-222250" lvl="2" marL="568325" rtl="0" algn="l">
              <a:spcBef>
                <a:spcPts val="900"/>
              </a:spcBef>
              <a:spcAft>
                <a:spcPts val="0"/>
              </a:spcAft>
              <a:buSzPts val="1800"/>
              <a:buChar char="•"/>
            </a:pPr>
            <a:r>
              <a:rPr lang="en-GB"/>
              <a:t> In built Qiskit function </a:t>
            </a:r>
            <a:endParaRPr/>
          </a:p>
          <a:p>
            <a:pPr indent="-222250" lvl="2" marL="568325" rtl="0" algn="l">
              <a:spcBef>
                <a:spcPts val="900"/>
              </a:spcBef>
              <a:spcAft>
                <a:spcPts val="0"/>
              </a:spcAft>
              <a:buSzPts val="1800"/>
              <a:buChar char="•"/>
            </a:pPr>
            <a:r>
              <a:rPr lang="en-GB"/>
              <a:t>Build out the quantum circuit </a:t>
            </a:r>
            <a:endParaRPr/>
          </a:p>
          <a:p>
            <a:pPr indent="-187325" lvl="0" marL="276225" rtl="0" algn="l">
              <a:spcBef>
                <a:spcPts val="900"/>
              </a:spcBef>
              <a:spcAft>
                <a:spcPts val="0"/>
              </a:spcAft>
              <a:buClr>
                <a:schemeClr val="dk2"/>
              </a:buClr>
              <a:buSzPts val="1400"/>
              <a:buFont typeface="Arial"/>
              <a:buNone/>
            </a:pPr>
            <a:r>
              <a:t/>
            </a:r>
            <a:endParaRPr/>
          </a:p>
        </p:txBody>
      </p:sp>
      <p:pic>
        <p:nvPicPr>
          <p:cNvPr id="460" name="Google Shape;460;gca243c3731_0_211"/>
          <p:cNvPicPr preferRelativeResize="0"/>
          <p:nvPr/>
        </p:nvPicPr>
        <p:blipFill>
          <a:blip r:embed="rId3">
            <a:alphaModFix/>
          </a:blip>
          <a:stretch>
            <a:fillRect/>
          </a:stretch>
        </p:blipFill>
        <p:spPr>
          <a:xfrm>
            <a:off x="5479225" y="1213422"/>
            <a:ext cx="3276600" cy="3076575"/>
          </a:xfrm>
          <a:prstGeom prst="rect">
            <a:avLst/>
          </a:prstGeom>
          <a:noFill/>
          <a:ln>
            <a:noFill/>
          </a:ln>
        </p:spPr>
      </p:pic>
      <p:pic>
        <p:nvPicPr>
          <p:cNvPr id="461" name="Google Shape;461;gca243c3731_0_211"/>
          <p:cNvPicPr preferRelativeResize="0"/>
          <p:nvPr/>
        </p:nvPicPr>
        <p:blipFill rotWithShape="1">
          <a:blip r:embed="rId4">
            <a:alphaModFix/>
          </a:blip>
          <a:srcRect b="0" l="0" r="34533" t="0"/>
          <a:stretch/>
        </p:blipFill>
        <p:spPr>
          <a:xfrm>
            <a:off x="1121575" y="3292150"/>
            <a:ext cx="3384875" cy="548700"/>
          </a:xfrm>
          <a:prstGeom prst="rect">
            <a:avLst/>
          </a:prstGeom>
          <a:noFill/>
          <a:ln>
            <a:noFill/>
          </a:ln>
          <a:effectLst>
            <a:outerShdw blurRad="57150" rotWithShape="0" algn="bl" dir="5280000" dist="19050">
              <a:srgbClr val="434343"/>
            </a:outerShdw>
            <a:reflection blurRad="0" dir="5400000" dist="38100" endA="0" endPos="30000" fadeDir="5400012" kx="0" rotWithShape="0" algn="bl" stPos="0" sy="-100000" ky="0"/>
          </a:effectLst>
        </p:spPr>
      </p:pic>
      <p:sp>
        <p:nvSpPr>
          <p:cNvPr id="462" name="Google Shape;462;gca243c3731_0_211"/>
          <p:cNvSpPr txBox="1"/>
          <p:nvPr>
            <p:ph idx="1" type="body"/>
          </p:nvPr>
        </p:nvSpPr>
        <p:spPr>
          <a:xfrm>
            <a:off x="6203725" y="4290000"/>
            <a:ext cx="2552100" cy="3642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[2] </a:t>
            </a:r>
            <a:r>
              <a:rPr b="0" lang="en-GB" sz="600">
                <a:highlight>
                  <a:srgbClr val="FFFFFF"/>
                </a:highlight>
                <a:latin typeface="Helvetica Neue"/>
                <a:ea typeface="Helvetica Neue"/>
                <a:cs typeface="Helvetica Neue"/>
                <a:sym typeface="Helvetica Neue"/>
              </a:rPr>
              <a:t>P.A McRae , M. Hilkea M (Dec 2020)</a:t>
            </a:r>
            <a:r>
              <a:rPr b="0" lang="en-GB" sz="600">
                <a:highlight>
                  <a:srgbClr val="E4E8EE"/>
                </a:highlight>
                <a:latin typeface="Arial"/>
                <a:ea typeface="Arial"/>
                <a:cs typeface="Arial"/>
                <a:sym typeface="Arial"/>
              </a:rPr>
              <a:t> </a:t>
            </a:r>
            <a:endParaRPr b="0" sz="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ca243c3731_0_227"/>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468" name="Google Shape;468;gca243c3731_0_227"/>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Support Vector Mechanism (SVM) → Implementation </a:t>
            </a:r>
            <a:endParaRPr/>
          </a:p>
        </p:txBody>
      </p:sp>
      <p:sp>
        <p:nvSpPr>
          <p:cNvPr id="469" name="Google Shape;469;gca243c3731_0_227"/>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470" name="Google Shape;470;gca243c3731_0_227"/>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471" name="Google Shape;471;gca243c3731_0_227"/>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472" name="Google Shape;472;gca243c3731_0_227"/>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473" name="Google Shape;473;gca243c3731_0_227"/>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474" name="Google Shape;474;gca243c3731_0_227"/>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475" name="Google Shape;475;gca243c3731_0_227"/>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476" name="Google Shape;476;gca243c3731_0_227"/>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477" name="Google Shape;477;gca243c3731_0_227"/>
          <p:cNvPicPr preferRelativeResize="0"/>
          <p:nvPr/>
        </p:nvPicPr>
        <p:blipFill rotWithShape="1">
          <a:blip r:embed="rId3">
            <a:alphaModFix/>
          </a:blip>
          <a:srcRect b="0" l="0" r="34533" t="0"/>
          <a:stretch/>
        </p:blipFill>
        <p:spPr>
          <a:xfrm>
            <a:off x="1928532" y="2023650"/>
            <a:ext cx="5286925" cy="857025"/>
          </a:xfrm>
          <a:prstGeom prst="rect">
            <a:avLst/>
          </a:prstGeom>
          <a:noFill/>
          <a:ln>
            <a:noFill/>
          </a:ln>
          <a:effectLst>
            <a:outerShdw blurRad="57150" rotWithShape="0" algn="bl" dir="5280000" dist="19050">
              <a:srgbClr val="434343"/>
            </a:outerShdw>
            <a:reflection blurRad="0" dir="5400000" dist="38100" endA="0" endPos="30000" fadeDir="5400012" kx="0" rotWithShape="0" algn="bl" stPos="0" sy="-100000" ky="0"/>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gca243c3731_0_24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483" name="Google Shape;483;gca243c3731_0_24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Support Vector Mechanism (SVM) → Implementation </a:t>
            </a:r>
            <a:endParaRPr/>
          </a:p>
        </p:txBody>
      </p:sp>
      <p:sp>
        <p:nvSpPr>
          <p:cNvPr id="484" name="Google Shape;484;gca243c3731_0_24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485" name="Google Shape;485;gca243c3731_0_243"/>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486" name="Google Shape;486;gca243c3731_0_243"/>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487" name="Google Shape;487;gca243c3731_0_24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488" name="Google Shape;488;gca243c3731_0_24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489" name="Google Shape;489;gca243c3731_0_24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490" name="Google Shape;490;gca243c3731_0_24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491" name="Google Shape;491;gca243c3731_0_24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492" name="Google Shape;492;gca243c3731_0_243"/>
          <p:cNvPicPr preferRelativeResize="0"/>
          <p:nvPr/>
        </p:nvPicPr>
        <p:blipFill rotWithShape="1">
          <a:blip r:embed="rId3">
            <a:alphaModFix/>
          </a:blip>
          <a:srcRect b="0" l="0" r="0" t="0"/>
          <a:stretch/>
        </p:blipFill>
        <p:spPr>
          <a:xfrm>
            <a:off x="2327062" y="1130825"/>
            <a:ext cx="4489875" cy="3684075"/>
          </a:xfrm>
          <a:prstGeom prst="rect">
            <a:avLst/>
          </a:prstGeom>
          <a:noFill/>
          <a:ln>
            <a:noFill/>
          </a:ln>
        </p:spPr>
      </p:pic>
      <p:sp>
        <p:nvSpPr>
          <p:cNvPr id="493" name="Google Shape;493;gca243c3731_0_243"/>
          <p:cNvSpPr txBox="1"/>
          <p:nvPr>
            <p:ph idx="1" type="body"/>
          </p:nvPr>
        </p:nvSpPr>
        <p:spPr>
          <a:xfrm>
            <a:off x="6736750" y="4591100"/>
            <a:ext cx="2271900" cy="2238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500"/>
              <a:t>[2] </a:t>
            </a:r>
            <a:r>
              <a:rPr b="0" lang="en-GB" sz="500">
                <a:highlight>
                  <a:srgbClr val="FFFFFF"/>
                </a:highlight>
                <a:latin typeface="Helvetica Neue"/>
                <a:ea typeface="Helvetica Neue"/>
                <a:cs typeface="Helvetica Neue"/>
                <a:sym typeface="Helvetica Neue"/>
              </a:rPr>
              <a:t>P.A McRae , M. Hilkea M (Dec 2020)</a:t>
            </a:r>
            <a:r>
              <a:rPr b="0" lang="en-GB" sz="500">
                <a:highlight>
                  <a:srgbClr val="E4E8EE"/>
                </a:highlight>
                <a:latin typeface="Arial"/>
                <a:ea typeface="Arial"/>
                <a:cs typeface="Arial"/>
                <a:sym typeface="Arial"/>
              </a:rPr>
              <a:t> </a:t>
            </a:r>
            <a:endParaRPr b="0" sz="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gca243c3731_0_196"/>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499" name="Google Shape;499;gca243c3731_0_196"/>
          <p:cNvSpPr txBox="1"/>
          <p:nvPr>
            <p:ph idx="1" type="body"/>
          </p:nvPr>
        </p:nvSpPr>
        <p:spPr>
          <a:xfrm>
            <a:off x="1557450" y="1585100"/>
            <a:ext cx="5694600" cy="2938200"/>
          </a:xfrm>
          <a:prstGeom prst="rect">
            <a:avLst/>
          </a:prstGeom>
          <a:noFill/>
          <a:ln>
            <a:noFill/>
          </a:ln>
        </p:spPr>
        <p:txBody>
          <a:bodyPr anchorCtr="0" anchor="t" bIns="0" lIns="0" spcFirstLastPara="1" rIns="0" wrap="square" tIns="0">
            <a:noAutofit/>
          </a:bodyPr>
          <a:lstStyle/>
          <a:p>
            <a:pPr indent="0" lvl="0" marL="0" rtl="0" algn="l">
              <a:spcBef>
                <a:spcPts val="1134"/>
              </a:spcBef>
              <a:spcAft>
                <a:spcPts val="0"/>
              </a:spcAft>
              <a:buNone/>
            </a:pPr>
            <a:r>
              <a:t/>
            </a:r>
            <a:endParaRPr/>
          </a:p>
          <a:p>
            <a:pPr indent="-330200" lvl="1" marL="317500" rtl="0" algn="l">
              <a:lnSpc>
                <a:spcPct val="115000"/>
              </a:lnSpc>
              <a:spcBef>
                <a:spcPts val="600"/>
              </a:spcBef>
              <a:spcAft>
                <a:spcPts val="0"/>
              </a:spcAft>
              <a:buSzPts val="2000"/>
              <a:buFont typeface="Calibri"/>
              <a:buChar char="–"/>
            </a:pPr>
            <a:r>
              <a:rPr lang="en-GB">
                <a:solidFill>
                  <a:srgbClr val="212121"/>
                </a:solidFill>
              </a:rPr>
              <a:t>While QSVM, has been shown to minimize the loss</a:t>
            </a:r>
            <a:endParaRPr/>
          </a:p>
          <a:p>
            <a:pPr indent="-330200" lvl="1" marL="317500" rtl="0" algn="l">
              <a:spcBef>
                <a:spcPts val="1134"/>
              </a:spcBef>
              <a:spcAft>
                <a:spcPts val="0"/>
              </a:spcAft>
              <a:buSzPts val="2000"/>
              <a:buFont typeface="Calibri"/>
              <a:buChar char="–"/>
            </a:pPr>
            <a:r>
              <a:rPr lang="en-GB">
                <a:solidFill>
                  <a:srgbClr val="212121"/>
                </a:solidFill>
              </a:rPr>
              <a:t>Apart from finding the quantum Kernel the QSVM algorithm does only classical optimization. </a:t>
            </a:r>
            <a:endParaRPr>
              <a:solidFill>
                <a:srgbClr val="212121"/>
              </a:solidFill>
            </a:endParaRPr>
          </a:p>
          <a:p>
            <a:pPr indent="-330200" lvl="1" marL="317500" rtl="0" algn="l">
              <a:spcBef>
                <a:spcPts val="1134"/>
              </a:spcBef>
              <a:spcAft>
                <a:spcPts val="0"/>
              </a:spcAft>
              <a:buSzPts val="2000"/>
              <a:buFont typeface="Calibri"/>
              <a:buChar char="–"/>
            </a:pPr>
            <a:r>
              <a:rPr lang="en-GB">
                <a:solidFill>
                  <a:srgbClr val="212121"/>
                </a:solidFill>
              </a:rPr>
              <a:t>In the end there is no difference to the classical SVM, except that the Kernels are coming from a quantum distribution.</a:t>
            </a:r>
            <a:endParaRPr>
              <a:solidFill>
                <a:srgbClr val="212121"/>
              </a:solidFill>
            </a:endParaRPr>
          </a:p>
          <a:p>
            <a:pPr indent="0" lvl="0" marL="317500" rtl="0" algn="l">
              <a:lnSpc>
                <a:spcPct val="115000"/>
              </a:lnSpc>
              <a:spcBef>
                <a:spcPts val="60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spcBef>
                <a:spcPts val="1417"/>
              </a:spcBef>
              <a:spcAft>
                <a:spcPts val="0"/>
              </a:spcAft>
              <a:buNone/>
            </a:pPr>
            <a:r>
              <a:t/>
            </a:r>
            <a:endParaRPr/>
          </a:p>
          <a:p>
            <a:pPr indent="0" lvl="0" marL="317500" rtl="0" algn="l">
              <a:spcBef>
                <a:spcPts val="1134"/>
              </a:spcBef>
              <a:spcAft>
                <a:spcPts val="0"/>
              </a:spcAft>
              <a:buNone/>
            </a:pPr>
            <a:r>
              <a:t/>
            </a:r>
            <a:endParaRPr b="0"/>
          </a:p>
          <a:p>
            <a:pPr indent="0" lvl="0" marL="0" rtl="0" algn="l">
              <a:spcBef>
                <a:spcPts val="1134"/>
              </a:spcBef>
              <a:spcAft>
                <a:spcPts val="0"/>
              </a:spcAft>
              <a:buNone/>
            </a:pPr>
            <a:r>
              <a:t/>
            </a:r>
            <a:endParaRPr/>
          </a:p>
        </p:txBody>
      </p:sp>
      <p:sp>
        <p:nvSpPr>
          <p:cNvPr id="500" name="Google Shape;500;gca243c3731_0_19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Support Vector Mechanism (SVM) </a:t>
            </a:r>
            <a:endParaRPr/>
          </a:p>
        </p:txBody>
      </p:sp>
      <p:sp>
        <p:nvSpPr>
          <p:cNvPr id="501" name="Google Shape;501;gca243c3731_0_19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502" name="Google Shape;502;gca243c3731_0_196"/>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503" name="Google Shape;503;gca243c3731_0_196"/>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504" name="Google Shape;504;gca243c3731_0_196"/>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505" name="Google Shape;505;gca243c3731_0_196"/>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506" name="Google Shape;506;gca243c3731_0_19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507" name="Google Shape;507;gca243c3731_0_19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508" name="Google Shape;508;gca243c3731_0_19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gca243c3731_0_267"/>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514" name="Google Shape;514;gca243c3731_0_267"/>
          <p:cNvSpPr txBox="1"/>
          <p:nvPr>
            <p:ph idx="1" type="body"/>
          </p:nvPr>
        </p:nvSpPr>
        <p:spPr>
          <a:xfrm>
            <a:off x="1557450" y="1585100"/>
            <a:ext cx="5694600" cy="2938200"/>
          </a:xfrm>
          <a:prstGeom prst="rect">
            <a:avLst/>
          </a:prstGeom>
          <a:noFill/>
          <a:ln>
            <a:noFill/>
          </a:ln>
        </p:spPr>
        <p:txBody>
          <a:bodyPr anchorCtr="0" anchor="t" bIns="0" lIns="0" spcFirstLastPara="1" rIns="0" wrap="square" tIns="0">
            <a:noAutofit/>
          </a:bodyPr>
          <a:lstStyle/>
          <a:p>
            <a:pPr indent="0" lvl="0" marL="0" rtl="0" algn="l">
              <a:spcBef>
                <a:spcPts val="1134"/>
              </a:spcBef>
              <a:spcAft>
                <a:spcPts val="0"/>
              </a:spcAft>
              <a:buNone/>
            </a:pPr>
            <a:r>
              <a:t/>
            </a:r>
            <a:endParaRPr/>
          </a:p>
          <a:p>
            <a:pPr indent="-330200" lvl="1" marL="317500" rtl="0" algn="l">
              <a:lnSpc>
                <a:spcPct val="115000"/>
              </a:lnSpc>
              <a:spcBef>
                <a:spcPts val="600"/>
              </a:spcBef>
              <a:spcAft>
                <a:spcPts val="0"/>
              </a:spcAft>
              <a:buSzPts val="2000"/>
              <a:buFont typeface="Calibri"/>
              <a:buChar char="–"/>
            </a:pPr>
            <a:r>
              <a:rPr lang="en-GB">
                <a:solidFill>
                  <a:srgbClr val="212121"/>
                </a:solidFill>
              </a:rPr>
              <a:t>While QSVM, has been shown to minimize the loss</a:t>
            </a:r>
            <a:endParaRPr/>
          </a:p>
          <a:p>
            <a:pPr indent="-330200" lvl="1" marL="317500" rtl="0" algn="l">
              <a:spcBef>
                <a:spcPts val="1134"/>
              </a:spcBef>
              <a:spcAft>
                <a:spcPts val="0"/>
              </a:spcAft>
              <a:buSzPts val="2000"/>
              <a:buFont typeface="Calibri"/>
              <a:buChar char="–"/>
            </a:pPr>
            <a:r>
              <a:rPr lang="en-GB">
                <a:solidFill>
                  <a:srgbClr val="212121"/>
                </a:solidFill>
              </a:rPr>
              <a:t>Apart from finding the quantum Kernel the QSVM algorithm does only classical optimization. </a:t>
            </a:r>
            <a:endParaRPr>
              <a:solidFill>
                <a:srgbClr val="212121"/>
              </a:solidFill>
            </a:endParaRPr>
          </a:p>
          <a:p>
            <a:pPr indent="-330200" lvl="1" marL="317500" rtl="0" algn="l">
              <a:spcBef>
                <a:spcPts val="1134"/>
              </a:spcBef>
              <a:spcAft>
                <a:spcPts val="0"/>
              </a:spcAft>
              <a:buSzPts val="2000"/>
              <a:buFont typeface="Calibri"/>
              <a:buChar char="–"/>
            </a:pPr>
            <a:r>
              <a:rPr lang="en-GB">
                <a:solidFill>
                  <a:srgbClr val="212121"/>
                </a:solidFill>
              </a:rPr>
              <a:t>In the end there is no difference to the classical SVM, except that the Kernels are coming from a quantum distribution.</a:t>
            </a:r>
            <a:endParaRPr>
              <a:solidFill>
                <a:srgbClr val="212121"/>
              </a:solidFill>
            </a:endParaRPr>
          </a:p>
          <a:p>
            <a:pPr indent="0" lvl="0" marL="317500" rtl="0" algn="l">
              <a:lnSpc>
                <a:spcPct val="115000"/>
              </a:lnSpc>
              <a:spcBef>
                <a:spcPts val="60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spcBef>
                <a:spcPts val="1417"/>
              </a:spcBef>
              <a:spcAft>
                <a:spcPts val="0"/>
              </a:spcAft>
              <a:buNone/>
            </a:pPr>
            <a:r>
              <a:t/>
            </a:r>
            <a:endParaRPr/>
          </a:p>
          <a:p>
            <a:pPr indent="0" lvl="0" marL="317500" rtl="0" algn="l">
              <a:spcBef>
                <a:spcPts val="1134"/>
              </a:spcBef>
              <a:spcAft>
                <a:spcPts val="0"/>
              </a:spcAft>
              <a:buNone/>
            </a:pPr>
            <a:r>
              <a:t/>
            </a:r>
            <a:endParaRPr b="0"/>
          </a:p>
          <a:p>
            <a:pPr indent="0" lvl="0" marL="0" rtl="0" algn="l">
              <a:spcBef>
                <a:spcPts val="1134"/>
              </a:spcBef>
              <a:spcAft>
                <a:spcPts val="0"/>
              </a:spcAft>
              <a:buNone/>
            </a:pPr>
            <a:r>
              <a:t/>
            </a:r>
            <a:endParaRPr/>
          </a:p>
        </p:txBody>
      </p:sp>
      <p:sp>
        <p:nvSpPr>
          <p:cNvPr id="515" name="Google Shape;515;gca243c3731_0_267"/>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Grover's</a:t>
            </a:r>
            <a:r>
              <a:rPr lang="en-GB"/>
              <a:t> Algorithm </a:t>
            </a:r>
            <a:r>
              <a:rPr lang="en-GB"/>
              <a:t> </a:t>
            </a:r>
            <a:endParaRPr/>
          </a:p>
        </p:txBody>
      </p:sp>
      <p:sp>
        <p:nvSpPr>
          <p:cNvPr id="516" name="Google Shape;516;gca243c3731_0_267"/>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517" name="Google Shape;517;gca243c3731_0_267"/>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518" name="Google Shape;518;gca243c3731_0_267"/>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519" name="Google Shape;519;gca243c3731_0_267"/>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520" name="Google Shape;520;gca243c3731_0_267"/>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521" name="Google Shape;521;gca243c3731_0_267"/>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522" name="Google Shape;522;gca243c3731_0_267"/>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523" name="Google Shape;523;gca243c3731_0_267"/>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gca243c3731_0_281"/>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529" name="Google Shape;529;gca243c3731_0_281"/>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Grover's Algorithm </a:t>
            </a:r>
            <a:r>
              <a:rPr lang="en-GB"/>
              <a:t> → Implementation </a:t>
            </a:r>
            <a:endParaRPr/>
          </a:p>
        </p:txBody>
      </p:sp>
      <p:sp>
        <p:nvSpPr>
          <p:cNvPr id="530" name="Google Shape;530;gca243c3731_0_281"/>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531" name="Google Shape;531;gca243c3731_0_281"/>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532" name="Google Shape;532;gca243c3731_0_281"/>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533" name="Google Shape;533;gca243c3731_0_281"/>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534" name="Google Shape;534;gca243c3731_0_281"/>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535" name="Google Shape;535;gca243c3731_0_281"/>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536" name="Google Shape;536;gca243c3731_0_281"/>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537" name="Google Shape;537;gca243c3731_0_281"/>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538" name="Google Shape;538;gca243c3731_0_281"/>
          <p:cNvSpPr txBox="1"/>
          <p:nvPr>
            <p:ph idx="1" type="body"/>
          </p:nvPr>
        </p:nvSpPr>
        <p:spPr>
          <a:xfrm>
            <a:off x="397350" y="1410797"/>
            <a:ext cx="4017300" cy="1737900"/>
          </a:xfrm>
          <a:prstGeom prst="rect">
            <a:avLst/>
          </a:prstGeom>
          <a:noFill/>
          <a:ln>
            <a:noFill/>
          </a:ln>
        </p:spPr>
        <p:txBody>
          <a:bodyPr anchorCtr="0" anchor="t" bIns="0" lIns="0" spcFirstLastPara="1" rIns="0" wrap="square" tIns="0">
            <a:noAutofit/>
          </a:bodyPr>
          <a:lstStyle/>
          <a:p>
            <a:pPr indent="-276225" lvl="0" marL="276225" rtl="0" algn="l">
              <a:spcBef>
                <a:spcPts val="900"/>
              </a:spcBef>
              <a:spcAft>
                <a:spcPts val="0"/>
              </a:spcAft>
              <a:buClr>
                <a:schemeClr val="dk2"/>
              </a:buClr>
              <a:buSzPts val="1400"/>
              <a:buChar char="‒"/>
            </a:pPr>
            <a:r>
              <a:rPr b="0" lang="en-GB"/>
              <a:t>There are two ways to go about implementing QSVM </a:t>
            </a:r>
            <a:endParaRPr b="0"/>
          </a:p>
          <a:p>
            <a:pPr indent="-222250" lvl="2" marL="568325" rtl="0" algn="l">
              <a:spcBef>
                <a:spcPts val="900"/>
              </a:spcBef>
              <a:spcAft>
                <a:spcPts val="0"/>
              </a:spcAft>
              <a:buSzPts val="1800"/>
              <a:buChar char="•"/>
            </a:pPr>
            <a:r>
              <a:rPr lang="en-GB"/>
              <a:t> In built Qiskit function </a:t>
            </a:r>
            <a:endParaRPr/>
          </a:p>
          <a:p>
            <a:pPr indent="-222250" lvl="2" marL="568325" rtl="0" algn="l">
              <a:spcBef>
                <a:spcPts val="900"/>
              </a:spcBef>
              <a:spcAft>
                <a:spcPts val="0"/>
              </a:spcAft>
              <a:buSzPts val="1800"/>
              <a:buChar char="•"/>
            </a:pPr>
            <a:r>
              <a:rPr lang="en-GB"/>
              <a:t>Build out the quantum circuit </a:t>
            </a:r>
            <a:endParaRPr/>
          </a:p>
          <a:p>
            <a:pPr indent="-187325" lvl="0" marL="276225" rtl="0" algn="l">
              <a:spcBef>
                <a:spcPts val="900"/>
              </a:spcBef>
              <a:spcAft>
                <a:spcPts val="0"/>
              </a:spcAft>
              <a:buClr>
                <a:schemeClr val="dk2"/>
              </a:buClr>
              <a:buSzPts val="1400"/>
              <a:buFont typeface="Arial"/>
              <a:buNone/>
            </a:pPr>
            <a:r>
              <a:t/>
            </a:r>
            <a:endParaRPr/>
          </a:p>
        </p:txBody>
      </p:sp>
      <p:sp>
        <p:nvSpPr>
          <p:cNvPr id="539" name="Google Shape;539;gca243c3731_0_281"/>
          <p:cNvSpPr txBox="1"/>
          <p:nvPr>
            <p:ph idx="1" type="body"/>
          </p:nvPr>
        </p:nvSpPr>
        <p:spPr>
          <a:xfrm>
            <a:off x="6203725" y="4290000"/>
            <a:ext cx="2552100" cy="3642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[2] </a:t>
            </a:r>
            <a:r>
              <a:rPr b="0" lang="en-GB" sz="600">
                <a:highlight>
                  <a:srgbClr val="FFFFFF"/>
                </a:highlight>
                <a:latin typeface="Helvetica Neue"/>
                <a:ea typeface="Helvetica Neue"/>
                <a:cs typeface="Helvetica Neue"/>
                <a:sym typeface="Helvetica Neue"/>
              </a:rPr>
              <a:t>P.A McRae , M. Hilkea M (Dec 2020)</a:t>
            </a:r>
            <a:r>
              <a:rPr b="0" lang="en-GB" sz="600">
                <a:highlight>
                  <a:srgbClr val="E4E8EE"/>
                </a:highlight>
                <a:latin typeface="Arial"/>
                <a:ea typeface="Arial"/>
                <a:cs typeface="Arial"/>
                <a:sym typeface="Arial"/>
              </a:rPr>
              <a:t> </a:t>
            </a:r>
            <a:endParaRPr b="0" sz="600"/>
          </a:p>
        </p:txBody>
      </p:sp>
      <p:pic>
        <p:nvPicPr>
          <p:cNvPr id="540" name="Google Shape;540;gca243c3731_0_281"/>
          <p:cNvPicPr preferRelativeResize="0"/>
          <p:nvPr/>
        </p:nvPicPr>
        <p:blipFill>
          <a:blip r:embed="rId3">
            <a:alphaModFix/>
          </a:blip>
          <a:stretch>
            <a:fillRect/>
          </a:stretch>
        </p:blipFill>
        <p:spPr>
          <a:xfrm>
            <a:off x="482975" y="3310222"/>
            <a:ext cx="3581400" cy="209550"/>
          </a:xfrm>
          <a:prstGeom prst="rect">
            <a:avLst/>
          </a:prstGeom>
          <a:noFill/>
          <a:ln>
            <a:noFill/>
          </a:ln>
        </p:spPr>
      </p:pic>
      <p:pic>
        <p:nvPicPr>
          <p:cNvPr id="541" name="Google Shape;541;gca243c3731_0_281"/>
          <p:cNvPicPr preferRelativeResize="0"/>
          <p:nvPr/>
        </p:nvPicPr>
        <p:blipFill rotWithShape="1">
          <a:blip r:embed="rId4">
            <a:alphaModFix/>
          </a:blip>
          <a:srcRect b="0" l="11605" r="18776" t="0"/>
          <a:stretch/>
        </p:blipFill>
        <p:spPr>
          <a:xfrm>
            <a:off x="482975" y="3561700"/>
            <a:ext cx="3846050" cy="428625"/>
          </a:xfrm>
          <a:prstGeom prst="rect">
            <a:avLst/>
          </a:prstGeom>
          <a:noFill/>
          <a:ln>
            <a:noFill/>
          </a:ln>
        </p:spPr>
      </p:pic>
      <p:pic>
        <p:nvPicPr>
          <p:cNvPr id="542" name="Google Shape;542;gca243c3731_0_281"/>
          <p:cNvPicPr preferRelativeResize="0"/>
          <p:nvPr/>
        </p:nvPicPr>
        <p:blipFill>
          <a:blip r:embed="rId5">
            <a:alphaModFix/>
          </a:blip>
          <a:stretch>
            <a:fillRect/>
          </a:stretch>
        </p:blipFill>
        <p:spPr>
          <a:xfrm>
            <a:off x="4179463" y="1468300"/>
            <a:ext cx="4829175" cy="175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ca26c39f1d_0_1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Introduction</a:t>
            </a:r>
            <a:r>
              <a:rPr lang="en-GB"/>
              <a:t> </a:t>
            </a:r>
            <a:endParaRPr/>
          </a:p>
        </p:txBody>
      </p:sp>
      <p:sp>
        <p:nvSpPr>
          <p:cNvPr id="87" name="Google Shape;87;gca26c39f1d_0_15"/>
          <p:cNvSpPr txBox="1"/>
          <p:nvPr>
            <p:ph idx="1" type="body"/>
          </p:nvPr>
        </p:nvSpPr>
        <p:spPr>
          <a:xfrm>
            <a:off x="626850" y="1302200"/>
            <a:ext cx="8082900" cy="3405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17500" lvl="1" marL="317500" rtl="0" algn="l">
              <a:spcBef>
                <a:spcPts val="1134"/>
              </a:spcBef>
              <a:spcAft>
                <a:spcPts val="0"/>
              </a:spcAft>
              <a:buSzPts val="2000"/>
              <a:buChar char="–"/>
            </a:pPr>
            <a:r>
              <a:rPr lang="en-GB"/>
              <a:t>Provide a tool / </a:t>
            </a:r>
            <a:r>
              <a:rPr lang="en-GB"/>
              <a:t>training</a:t>
            </a:r>
            <a:r>
              <a:rPr lang="en-GB"/>
              <a:t> ground </a:t>
            </a:r>
            <a:r>
              <a:rPr lang="en-GB"/>
              <a:t>better</a:t>
            </a:r>
            <a:r>
              <a:rPr lang="en-GB"/>
              <a:t> </a:t>
            </a:r>
            <a:r>
              <a:rPr lang="en-GB"/>
              <a:t>understand quantum machine learning complements </a:t>
            </a:r>
            <a:r>
              <a:rPr lang="en-GB"/>
              <a:t> </a:t>
            </a:r>
            <a:endParaRPr/>
          </a:p>
          <a:p>
            <a:pPr indent="0" lvl="0" marL="317500" rtl="0" algn="l">
              <a:spcBef>
                <a:spcPts val="1134"/>
              </a:spcBef>
              <a:spcAft>
                <a:spcPts val="0"/>
              </a:spcAft>
              <a:buNone/>
            </a:pPr>
            <a:r>
              <a:t/>
            </a:r>
            <a:endParaRPr b="0"/>
          </a:p>
          <a:p>
            <a:pPr indent="0" lvl="0" marL="0" rtl="0" algn="l">
              <a:spcBef>
                <a:spcPts val="1134"/>
              </a:spcBef>
              <a:spcAft>
                <a:spcPts val="0"/>
              </a:spcAft>
              <a:buNone/>
            </a:pPr>
            <a:r>
              <a:t/>
            </a:r>
            <a:endParaRPr b="0"/>
          </a:p>
          <a:p>
            <a:pPr indent="0" lvl="0" marL="0" rtl="0" algn="l">
              <a:spcBef>
                <a:spcPts val="1134"/>
              </a:spcBef>
              <a:spcAft>
                <a:spcPts val="0"/>
              </a:spcAft>
              <a:buNone/>
            </a:pPr>
            <a:r>
              <a:t/>
            </a:r>
            <a:endParaRPr b="0"/>
          </a:p>
        </p:txBody>
      </p:sp>
      <p:sp>
        <p:nvSpPr>
          <p:cNvPr id="88" name="Google Shape;88;gca26c39f1d_0_1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What do we mean by Quantum Modularisation</a:t>
            </a:r>
            <a:endParaRPr/>
          </a:p>
        </p:txBody>
      </p:sp>
      <p:sp>
        <p:nvSpPr>
          <p:cNvPr id="89" name="Google Shape;89;gca26c39f1d_0_15"/>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90" name="Google Shape;90;gca26c39f1d_0_15"/>
          <p:cNvSpPr/>
          <p:nvPr/>
        </p:nvSpPr>
        <p:spPr>
          <a:xfrm>
            <a:off x="0" y="-421200"/>
            <a:ext cx="1506300" cy="421200"/>
          </a:xfrm>
          <a:prstGeom prst="chevron">
            <a:avLst>
              <a:gd fmla="val 500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91" name="Google Shape;91;gca26c39f1d_0_15"/>
          <p:cNvSpPr/>
          <p:nvPr/>
        </p:nvSpPr>
        <p:spPr>
          <a:xfrm>
            <a:off x="1334350" y="-421200"/>
            <a:ext cx="11016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92" name="Google Shape;92;gca26c39f1d_0_15"/>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93" name="Google Shape;93;gca26c39f1d_0_1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94" name="Google Shape;94;gca26c39f1d_0_1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95" name="Google Shape;95;gca26c39f1d_0_1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96" name="Google Shape;96;gca26c39f1d_0_1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97" name="Google Shape;97;gca26c39f1d_0_1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gca243c3731_0_31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548" name="Google Shape;548;gca243c3731_0_31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Grover's Algorithm </a:t>
            </a:r>
            <a:r>
              <a:rPr lang="en-GB"/>
              <a:t> → Implementation </a:t>
            </a:r>
            <a:endParaRPr/>
          </a:p>
        </p:txBody>
      </p:sp>
      <p:sp>
        <p:nvSpPr>
          <p:cNvPr id="549" name="Google Shape;549;gca243c3731_0_31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550" name="Google Shape;550;gca243c3731_0_315"/>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551" name="Google Shape;551;gca243c3731_0_315"/>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552" name="Google Shape;552;gca243c3731_0_31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553" name="Google Shape;553;gca243c3731_0_31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554" name="Google Shape;554;gca243c3731_0_31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555" name="Google Shape;555;gca243c3731_0_31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556" name="Google Shape;556;gca243c3731_0_31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557" name="Google Shape;557;gca243c3731_0_315"/>
          <p:cNvPicPr preferRelativeResize="0"/>
          <p:nvPr/>
        </p:nvPicPr>
        <p:blipFill>
          <a:blip r:embed="rId3">
            <a:alphaModFix/>
          </a:blip>
          <a:stretch>
            <a:fillRect/>
          </a:stretch>
        </p:blipFill>
        <p:spPr>
          <a:xfrm>
            <a:off x="1585125" y="2166152"/>
            <a:ext cx="5973750" cy="349525"/>
          </a:xfrm>
          <a:prstGeom prst="rect">
            <a:avLst/>
          </a:prstGeom>
          <a:noFill/>
          <a:ln>
            <a:noFill/>
          </a:ln>
        </p:spPr>
      </p:pic>
      <p:pic>
        <p:nvPicPr>
          <p:cNvPr id="558" name="Google Shape;558;gca243c3731_0_315"/>
          <p:cNvPicPr preferRelativeResize="0"/>
          <p:nvPr/>
        </p:nvPicPr>
        <p:blipFill rotWithShape="1">
          <a:blip r:embed="rId4">
            <a:alphaModFix/>
          </a:blip>
          <a:srcRect b="0" l="11605" r="18776" t="0"/>
          <a:stretch/>
        </p:blipFill>
        <p:spPr>
          <a:xfrm>
            <a:off x="1241837" y="2558209"/>
            <a:ext cx="6660326" cy="742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gca243c3731_0_33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564" name="Google Shape;564;gca243c3731_0_33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Grover's Algorithm </a:t>
            </a:r>
            <a:r>
              <a:rPr lang="en-GB"/>
              <a:t> → Implementation </a:t>
            </a:r>
            <a:endParaRPr/>
          </a:p>
        </p:txBody>
      </p:sp>
      <p:sp>
        <p:nvSpPr>
          <p:cNvPr id="565" name="Google Shape;565;gca243c3731_0_33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566" name="Google Shape;566;gca243c3731_0_333"/>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567" name="Google Shape;567;gca243c3731_0_333"/>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568" name="Google Shape;568;gca243c3731_0_33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569" name="Google Shape;569;gca243c3731_0_33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570" name="Google Shape;570;gca243c3731_0_33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571" name="Google Shape;571;gca243c3731_0_33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572" name="Google Shape;572;gca243c3731_0_33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573" name="Google Shape;573;gca243c3731_0_333"/>
          <p:cNvSpPr txBox="1"/>
          <p:nvPr>
            <p:ph idx="1" type="body"/>
          </p:nvPr>
        </p:nvSpPr>
        <p:spPr>
          <a:xfrm>
            <a:off x="6203725" y="4290000"/>
            <a:ext cx="2552100" cy="3642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[2] </a:t>
            </a:r>
            <a:r>
              <a:rPr b="0" lang="en-GB" sz="600">
                <a:highlight>
                  <a:srgbClr val="FFFFFF"/>
                </a:highlight>
                <a:latin typeface="Helvetica Neue"/>
                <a:ea typeface="Helvetica Neue"/>
                <a:cs typeface="Helvetica Neue"/>
                <a:sym typeface="Helvetica Neue"/>
              </a:rPr>
              <a:t>P.A McRae , M. Hilkea M (Dec 2020)</a:t>
            </a:r>
            <a:r>
              <a:rPr b="0" lang="en-GB" sz="600">
                <a:highlight>
                  <a:srgbClr val="E4E8EE"/>
                </a:highlight>
                <a:latin typeface="Arial"/>
                <a:ea typeface="Arial"/>
                <a:cs typeface="Arial"/>
                <a:sym typeface="Arial"/>
              </a:rPr>
              <a:t> </a:t>
            </a:r>
            <a:endParaRPr b="0" sz="600"/>
          </a:p>
        </p:txBody>
      </p:sp>
      <p:pic>
        <p:nvPicPr>
          <p:cNvPr id="574" name="Google Shape;574;gca243c3731_0_333"/>
          <p:cNvPicPr preferRelativeResize="0"/>
          <p:nvPr/>
        </p:nvPicPr>
        <p:blipFill>
          <a:blip r:embed="rId3">
            <a:alphaModFix/>
          </a:blip>
          <a:stretch>
            <a:fillRect/>
          </a:stretch>
        </p:blipFill>
        <p:spPr>
          <a:xfrm>
            <a:off x="1334350" y="1546300"/>
            <a:ext cx="6757549" cy="2452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gca243c3731_0_351"/>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580" name="Google Shape;580;gca243c3731_0_351"/>
          <p:cNvSpPr txBox="1"/>
          <p:nvPr>
            <p:ph idx="1" type="body"/>
          </p:nvPr>
        </p:nvSpPr>
        <p:spPr>
          <a:xfrm>
            <a:off x="1557450" y="1585100"/>
            <a:ext cx="5694600" cy="2938200"/>
          </a:xfrm>
          <a:prstGeom prst="rect">
            <a:avLst/>
          </a:prstGeom>
          <a:noFill/>
          <a:ln>
            <a:noFill/>
          </a:ln>
        </p:spPr>
        <p:txBody>
          <a:bodyPr anchorCtr="0" anchor="t" bIns="0" lIns="0" spcFirstLastPara="1" rIns="0" wrap="square" tIns="0">
            <a:noAutofit/>
          </a:bodyPr>
          <a:lstStyle/>
          <a:p>
            <a:pPr indent="0" lvl="0" marL="0" rtl="0" algn="l">
              <a:spcBef>
                <a:spcPts val="1134"/>
              </a:spcBef>
              <a:spcAft>
                <a:spcPts val="0"/>
              </a:spcAft>
              <a:buNone/>
            </a:pPr>
            <a:r>
              <a:t/>
            </a:r>
            <a:endParaRPr/>
          </a:p>
          <a:p>
            <a:pPr indent="-330200" lvl="1" marL="317500" rtl="0" algn="l">
              <a:lnSpc>
                <a:spcPct val="115000"/>
              </a:lnSpc>
              <a:spcBef>
                <a:spcPts val="600"/>
              </a:spcBef>
              <a:spcAft>
                <a:spcPts val="0"/>
              </a:spcAft>
              <a:buSzPts val="2000"/>
              <a:buFont typeface="Calibri"/>
              <a:buChar char="–"/>
            </a:pPr>
            <a:r>
              <a:rPr lang="en-GB">
                <a:solidFill>
                  <a:srgbClr val="212121"/>
                </a:solidFill>
              </a:rPr>
              <a:t>While QSVM, has been shown to minimize the loss</a:t>
            </a:r>
            <a:endParaRPr/>
          </a:p>
          <a:p>
            <a:pPr indent="-330200" lvl="1" marL="317500" rtl="0" algn="l">
              <a:spcBef>
                <a:spcPts val="1134"/>
              </a:spcBef>
              <a:spcAft>
                <a:spcPts val="0"/>
              </a:spcAft>
              <a:buSzPts val="2000"/>
              <a:buFont typeface="Calibri"/>
              <a:buChar char="–"/>
            </a:pPr>
            <a:r>
              <a:rPr lang="en-GB">
                <a:solidFill>
                  <a:srgbClr val="212121"/>
                </a:solidFill>
              </a:rPr>
              <a:t>Apart from finding the quantum Kernel the QSVM algorithm does only classical optimization. </a:t>
            </a:r>
            <a:endParaRPr>
              <a:solidFill>
                <a:srgbClr val="212121"/>
              </a:solidFill>
            </a:endParaRPr>
          </a:p>
          <a:p>
            <a:pPr indent="-330200" lvl="1" marL="317500" rtl="0" algn="l">
              <a:spcBef>
                <a:spcPts val="1134"/>
              </a:spcBef>
              <a:spcAft>
                <a:spcPts val="0"/>
              </a:spcAft>
              <a:buSzPts val="2000"/>
              <a:buFont typeface="Calibri"/>
              <a:buChar char="–"/>
            </a:pPr>
            <a:r>
              <a:rPr lang="en-GB">
                <a:solidFill>
                  <a:srgbClr val="212121"/>
                </a:solidFill>
              </a:rPr>
              <a:t>In the end there is no difference to the classical SVM, except that the Kernels are coming from a quantum distribution.</a:t>
            </a:r>
            <a:endParaRPr>
              <a:solidFill>
                <a:srgbClr val="212121"/>
              </a:solidFill>
            </a:endParaRPr>
          </a:p>
          <a:p>
            <a:pPr indent="0" lvl="0" marL="317500" rtl="0" algn="l">
              <a:lnSpc>
                <a:spcPct val="115000"/>
              </a:lnSpc>
              <a:spcBef>
                <a:spcPts val="60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spcBef>
                <a:spcPts val="1417"/>
              </a:spcBef>
              <a:spcAft>
                <a:spcPts val="0"/>
              </a:spcAft>
              <a:buNone/>
            </a:pPr>
            <a:r>
              <a:t/>
            </a:r>
            <a:endParaRPr/>
          </a:p>
          <a:p>
            <a:pPr indent="0" lvl="0" marL="317500" rtl="0" algn="l">
              <a:spcBef>
                <a:spcPts val="1134"/>
              </a:spcBef>
              <a:spcAft>
                <a:spcPts val="0"/>
              </a:spcAft>
              <a:buNone/>
            </a:pPr>
            <a:r>
              <a:t/>
            </a:r>
            <a:endParaRPr b="0"/>
          </a:p>
          <a:p>
            <a:pPr indent="0" lvl="0" marL="0" rtl="0" algn="l">
              <a:spcBef>
                <a:spcPts val="1134"/>
              </a:spcBef>
              <a:spcAft>
                <a:spcPts val="0"/>
              </a:spcAft>
              <a:buNone/>
            </a:pPr>
            <a:r>
              <a:t/>
            </a:r>
            <a:endParaRPr/>
          </a:p>
        </p:txBody>
      </p:sp>
      <p:sp>
        <p:nvSpPr>
          <p:cNvPr id="581" name="Google Shape;581;gca243c3731_0_351"/>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Grover's Algorithm </a:t>
            </a:r>
            <a:r>
              <a:rPr lang="en-GB"/>
              <a:t> </a:t>
            </a:r>
            <a:endParaRPr/>
          </a:p>
        </p:txBody>
      </p:sp>
      <p:sp>
        <p:nvSpPr>
          <p:cNvPr id="582" name="Google Shape;582;gca243c3731_0_351"/>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583" name="Google Shape;583;gca243c3731_0_351"/>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584" name="Google Shape;584;gca243c3731_0_351"/>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585" name="Google Shape;585;gca243c3731_0_351"/>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586" name="Google Shape;586;gca243c3731_0_351"/>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587" name="Google Shape;587;gca243c3731_0_351"/>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588" name="Google Shape;588;gca243c3731_0_351"/>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589" name="Google Shape;589;gca243c3731_0_351"/>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gca243c3731_0_36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595" name="Google Shape;595;gca243c3731_0_365"/>
          <p:cNvSpPr txBox="1"/>
          <p:nvPr>
            <p:ph idx="1" type="body"/>
          </p:nvPr>
        </p:nvSpPr>
        <p:spPr>
          <a:xfrm>
            <a:off x="823925" y="1302200"/>
            <a:ext cx="7885800" cy="1961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04800" lvl="1" marL="317500" rtl="0" algn="l">
              <a:spcBef>
                <a:spcPts val="1134"/>
              </a:spcBef>
              <a:spcAft>
                <a:spcPts val="0"/>
              </a:spcAft>
              <a:buSzPts val="1800"/>
              <a:buChar char="–"/>
            </a:pPr>
            <a:r>
              <a:rPr lang="en-GB"/>
              <a:t>Now we know what quantum gates look like , how they look like in circuits.</a:t>
            </a:r>
            <a:endParaRPr/>
          </a:p>
          <a:p>
            <a:pPr indent="-304800" lvl="1" marL="317500" rtl="0" algn="l">
              <a:spcBef>
                <a:spcPts val="1134"/>
              </a:spcBef>
              <a:spcAft>
                <a:spcPts val="0"/>
              </a:spcAft>
              <a:buSzPts val="1800"/>
              <a:buChar char="–"/>
            </a:pPr>
            <a:r>
              <a:rPr lang="en-GB"/>
              <a:t>How do we get </a:t>
            </a:r>
            <a:r>
              <a:rPr lang="en-GB"/>
              <a:t>classical</a:t>
            </a:r>
            <a:r>
              <a:rPr lang="en-GB"/>
              <a:t> data to run on a quantum circuit </a:t>
            </a:r>
            <a:endParaRPr b="0"/>
          </a:p>
          <a:p>
            <a:pPr indent="0" lvl="0" marL="0" rtl="0" algn="l">
              <a:spcBef>
                <a:spcPts val="1134"/>
              </a:spcBef>
              <a:spcAft>
                <a:spcPts val="0"/>
              </a:spcAft>
              <a:buNone/>
            </a:pPr>
            <a:r>
              <a:t/>
            </a:r>
            <a:endParaRPr/>
          </a:p>
        </p:txBody>
      </p:sp>
      <p:sp>
        <p:nvSpPr>
          <p:cNvPr id="596" name="Google Shape;596;gca243c3731_0_36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597" name="Google Shape;597;gca243c3731_0_365"/>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598" name="Google Shape;598;gca243c3731_0_365"/>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599" name="Google Shape;599;gca243c3731_0_36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600" name="Google Shape;600;gca243c3731_0_36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601" name="Google Shape;601;gca243c3731_0_36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602" name="Google Shape;602;gca243c3731_0_36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603" name="Google Shape;603;gca243c3731_0_36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gca243c3731_0_380"/>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609" name="Google Shape;609;gca243c3731_0_380"/>
          <p:cNvSpPr txBox="1"/>
          <p:nvPr>
            <p:ph idx="1" type="body"/>
          </p:nvPr>
        </p:nvSpPr>
        <p:spPr>
          <a:xfrm>
            <a:off x="878675" y="1521225"/>
            <a:ext cx="3361800" cy="2253900"/>
          </a:xfrm>
          <a:prstGeom prst="rect">
            <a:avLst/>
          </a:prstGeom>
          <a:noFill/>
          <a:ln>
            <a:noFill/>
          </a:ln>
        </p:spPr>
        <p:txBody>
          <a:bodyPr anchorCtr="0" anchor="t" bIns="0" lIns="0" spcFirstLastPara="1" rIns="0" wrap="square" tIns="0">
            <a:noAutofit/>
          </a:bodyPr>
          <a:lstStyle/>
          <a:p>
            <a:pPr indent="-304800" lvl="1" marL="317500" rtl="0" algn="l">
              <a:spcBef>
                <a:spcPts val="1134"/>
              </a:spcBef>
              <a:spcAft>
                <a:spcPts val="0"/>
              </a:spcAft>
              <a:buSzPts val="1800"/>
              <a:buChar char="–"/>
            </a:pPr>
            <a:r>
              <a:rPr lang="en-GB"/>
              <a:t>Amplitude</a:t>
            </a:r>
            <a:r>
              <a:rPr lang="en-GB"/>
              <a:t> Encoding </a:t>
            </a:r>
            <a:endParaRPr/>
          </a:p>
          <a:p>
            <a:pPr indent="0" lvl="0" marL="317500" rtl="0" algn="l">
              <a:spcBef>
                <a:spcPts val="1134"/>
              </a:spcBef>
              <a:spcAft>
                <a:spcPts val="0"/>
              </a:spcAft>
              <a:buNone/>
            </a:pPr>
            <a:r>
              <a:t/>
            </a:r>
            <a:endParaRPr/>
          </a:p>
          <a:p>
            <a:pPr indent="-304800" lvl="1" marL="317500" rtl="0" algn="l">
              <a:spcBef>
                <a:spcPts val="1134"/>
              </a:spcBef>
              <a:spcAft>
                <a:spcPts val="0"/>
              </a:spcAft>
              <a:buSzPts val="1800"/>
              <a:buChar char="–"/>
            </a:pPr>
            <a:r>
              <a:rPr lang="en-GB"/>
              <a:t>Using a bloch sphere</a:t>
            </a:r>
            <a:endParaRPr/>
          </a:p>
          <a:p>
            <a:pPr indent="0" lvl="0" marL="317500" rtl="0" algn="l">
              <a:spcBef>
                <a:spcPts val="1134"/>
              </a:spcBef>
              <a:spcAft>
                <a:spcPts val="0"/>
              </a:spcAft>
              <a:buNone/>
            </a:pPr>
            <a:r>
              <a:rPr lang="en-GB"/>
              <a:t> </a:t>
            </a:r>
            <a:endParaRPr/>
          </a:p>
          <a:p>
            <a:pPr indent="-304800" lvl="1" marL="317500" rtl="0" algn="l">
              <a:spcBef>
                <a:spcPts val="1134"/>
              </a:spcBef>
              <a:spcAft>
                <a:spcPts val="0"/>
              </a:spcAft>
              <a:buSzPts val="1800"/>
              <a:buChar char="–"/>
            </a:pPr>
            <a:r>
              <a:rPr lang="en-GB"/>
              <a:t>Feature mapping </a:t>
            </a:r>
            <a:endParaRPr/>
          </a:p>
        </p:txBody>
      </p:sp>
      <p:sp>
        <p:nvSpPr>
          <p:cNvPr id="610" name="Google Shape;610;gca243c3731_0_380"/>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611" name="Google Shape;611;gca243c3731_0_380"/>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612" name="Google Shape;612;gca243c3731_0_380"/>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613" name="Google Shape;613;gca243c3731_0_380"/>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614" name="Google Shape;614;gca243c3731_0_380"/>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615" name="Google Shape;615;gca243c3731_0_380"/>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616" name="Google Shape;616;gca243c3731_0_380"/>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617" name="Google Shape;617;gca243c3731_0_380"/>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618" name="Google Shape;618;gca243c3731_0_380"/>
          <p:cNvPicPr preferRelativeResize="0"/>
          <p:nvPr/>
        </p:nvPicPr>
        <p:blipFill>
          <a:blip r:embed="rId3">
            <a:alphaModFix/>
          </a:blip>
          <a:stretch>
            <a:fillRect/>
          </a:stretch>
        </p:blipFill>
        <p:spPr>
          <a:xfrm>
            <a:off x="5571875" y="1455025"/>
            <a:ext cx="2238375" cy="2057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gca243c3731_0_42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624" name="Google Shape;624;gca243c3731_0_423"/>
          <p:cNvSpPr txBox="1"/>
          <p:nvPr>
            <p:ph idx="1" type="body"/>
          </p:nvPr>
        </p:nvSpPr>
        <p:spPr>
          <a:xfrm>
            <a:off x="863600" y="1676350"/>
            <a:ext cx="4009800" cy="2253900"/>
          </a:xfrm>
          <a:prstGeom prst="rect">
            <a:avLst/>
          </a:prstGeom>
          <a:noFill/>
          <a:ln>
            <a:noFill/>
          </a:ln>
        </p:spPr>
        <p:txBody>
          <a:bodyPr anchorCtr="0" anchor="t" bIns="0" lIns="0" spcFirstLastPara="1" rIns="0" wrap="square" tIns="0">
            <a:noAutofit/>
          </a:bodyPr>
          <a:lstStyle/>
          <a:p>
            <a:pPr indent="-304800" lvl="1" marL="317500" rtl="0" algn="l">
              <a:spcBef>
                <a:spcPts val="1134"/>
              </a:spcBef>
              <a:spcAft>
                <a:spcPts val="0"/>
              </a:spcAft>
              <a:buSzPts val="1800"/>
              <a:buChar char="–"/>
            </a:pPr>
            <a:r>
              <a:rPr b="1" lang="en-GB" u="sng"/>
              <a:t>Amplitude Encoding</a:t>
            </a:r>
            <a:endParaRPr b="1" u="sng"/>
          </a:p>
          <a:p>
            <a:pPr indent="0" lvl="0" marL="317500" rtl="0" algn="l">
              <a:spcBef>
                <a:spcPts val="1134"/>
              </a:spcBef>
              <a:spcAft>
                <a:spcPts val="0"/>
              </a:spcAft>
              <a:buNone/>
            </a:pPr>
            <a:r>
              <a:rPr b="1" lang="en-GB" u="sng"/>
              <a:t> </a:t>
            </a:r>
            <a:endParaRPr b="1" u="sng"/>
          </a:p>
          <a:p>
            <a:pPr indent="-304800" lvl="1" marL="317500" rtl="0" algn="l">
              <a:spcBef>
                <a:spcPts val="1134"/>
              </a:spcBef>
              <a:spcAft>
                <a:spcPts val="0"/>
              </a:spcAft>
              <a:buSzPts val="1800"/>
              <a:buChar char="–"/>
            </a:pPr>
            <a:r>
              <a:rPr lang="en-GB"/>
              <a:t>Using a bloch sphere </a:t>
            </a:r>
            <a:endParaRPr/>
          </a:p>
          <a:p>
            <a:pPr indent="0" lvl="0" marL="317500" rtl="0" algn="l">
              <a:spcBef>
                <a:spcPts val="1134"/>
              </a:spcBef>
              <a:spcAft>
                <a:spcPts val="0"/>
              </a:spcAft>
              <a:buNone/>
            </a:pPr>
            <a:r>
              <a:t/>
            </a:r>
            <a:endParaRPr/>
          </a:p>
          <a:p>
            <a:pPr indent="-304800" lvl="1" marL="317500" rtl="0" algn="l">
              <a:spcBef>
                <a:spcPts val="1134"/>
              </a:spcBef>
              <a:spcAft>
                <a:spcPts val="0"/>
              </a:spcAft>
              <a:buSzPts val="1800"/>
              <a:buChar char="–"/>
            </a:pPr>
            <a:r>
              <a:rPr b="1" lang="en-GB" u="sng"/>
              <a:t>Feature mapping</a:t>
            </a:r>
            <a:r>
              <a:rPr lang="en-GB"/>
              <a:t> </a:t>
            </a:r>
            <a:endParaRPr/>
          </a:p>
        </p:txBody>
      </p:sp>
      <p:sp>
        <p:nvSpPr>
          <p:cNvPr id="625" name="Google Shape;625;gca243c3731_0_42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626" name="Google Shape;626;gca243c3731_0_423"/>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627" name="Google Shape;627;gca243c3731_0_423"/>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628" name="Google Shape;628;gca243c3731_0_42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629" name="Google Shape;629;gca243c3731_0_42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630" name="Google Shape;630;gca243c3731_0_42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631" name="Google Shape;631;gca243c3731_0_42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632" name="Google Shape;632;gca243c3731_0_42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633" name="Google Shape;633;gca243c3731_0_423"/>
          <p:cNvPicPr preferRelativeResize="0"/>
          <p:nvPr/>
        </p:nvPicPr>
        <p:blipFill>
          <a:blip r:embed="rId3">
            <a:alphaModFix/>
          </a:blip>
          <a:stretch>
            <a:fillRect/>
          </a:stretch>
        </p:blipFill>
        <p:spPr>
          <a:xfrm>
            <a:off x="5571875" y="1455025"/>
            <a:ext cx="2238375" cy="2057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gca243c3731_0_39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639" name="Google Shape;639;gca243c3731_0_395"/>
          <p:cNvSpPr txBox="1"/>
          <p:nvPr>
            <p:ph idx="1" type="body"/>
          </p:nvPr>
        </p:nvSpPr>
        <p:spPr>
          <a:xfrm>
            <a:off x="747625" y="1302200"/>
            <a:ext cx="7962000" cy="3093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04800" lvl="1" marL="317500" rtl="0" algn="l">
              <a:spcBef>
                <a:spcPts val="1134"/>
              </a:spcBef>
              <a:spcAft>
                <a:spcPts val="0"/>
              </a:spcAft>
              <a:buClr>
                <a:srgbClr val="000000"/>
              </a:buClr>
              <a:buSzPts val="1800"/>
              <a:buChar char="–"/>
            </a:pPr>
            <a:r>
              <a:rPr lang="en-GB">
                <a:solidFill>
                  <a:srgbClr val="000000"/>
                </a:solidFill>
              </a:rPr>
              <a:t>It is</a:t>
            </a:r>
            <a:r>
              <a:rPr lang="en-GB">
                <a:solidFill>
                  <a:srgbClr val="000000"/>
                </a:solidFill>
              </a:rPr>
              <a:t> one way of encoding classical information into amplitudes of quantum states .</a:t>
            </a:r>
            <a:endParaRPr>
              <a:solidFill>
                <a:srgbClr val="000000"/>
              </a:solidFill>
            </a:endParaRPr>
          </a:p>
          <a:p>
            <a:pPr indent="0" lvl="0" marL="317500" rtl="0" algn="l">
              <a:spcBef>
                <a:spcPts val="1134"/>
              </a:spcBef>
              <a:spcAft>
                <a:spcPts val="0"/>
              </a:spcAft>
              <a:buNone/>
            </a:pPr>
            <a:r>
              <a:t/>
            </a:r>
            <a:endParaRPr>
              <a:solidFill>
                <a:srgbClr val="000000"/>
              </a:solidFill>
            </a:endParaRPr>
          </a:p>
          <a:p>
            <a:pPr indent="-330200" lvl="1" marL="317500" rtl="0" algn="l">
              <a:lnSpc>
                <a:spcPct val="115000"/>
              </a:lnSpc>
              <a:spcBef>
                <a:spcPts val="0"/>
              </a:spcBef>
              <a:spcAft>
                <a:spcPts val="0"/>
              </a:spcAft>
              <a:buClr>
                <a:srgbClr val="000000"/>
              </a:buClr>
              <a:buSzPts val="2000"/>
              <a:buChar char="–"/>
            </a:pPr>
            <a:r>
              <a:rPr lang="en-GB">
                <a:solidFill>
                  <a:srgbClr val="000000"/>
                </a:solidFill>
              </a:rPr>
              <a:t>1.)  </a:t>
            </a:r>
            <a:r>
              <a:rPr lang="en-GB">
                <a:solidFill>
                  <a:srgbClr val="000000"/>
                </a:solidFill>
                <a:highlight>
                  <a:srgbClr val="FFFFFF"/>
                </a:highlight>
              </a:rPr>
              <a:t>Mapping the coordinates of a vector into the values of the amplitudes of a quantum state. </a:t>
            </a:r>
            <a:endParaRPr>
              <a:solidFill>
                <a:srgbClr val="000000"/>
              </a:solidFill>
              <a:highlight>
                <a:srgbClr val="FFFFFF"/>
              </a:highlight>
            </a:endParaRPr>
          </a:p>
          <a:p>
            <a:pPr indent="-317500" lvl="1" marL="317500" rtl="0" algn="l">
              <a:spcBef>
                <a:spcPts val="1134"/>
              </a:spcBef>
              <a:spcAft>
                <a:spcPts val="0"/>
              </a:spcAft>
              <a:buClr>
                <a:srgbClr val="000000"/>
              </a:buClr>
              <a:buSzPts val="2000"/>
              <a:buFont typeface="Calibri"/>
              <a:buChar char="–"/>
            </a:pPr>
            <a:r>
              <a:rPr lang="en-GB">
                <a:solidFill>
                  <a:srgbClr val="000000"/>
                </a:solidFill>
                <a:highlight>
                  <a:srgbClr val="FFFFFF"/>
                </a:highlight>
              </a:rPr>
              <a:t>2.) It requires the vector to be normalized and to have a power of two dimension</a:t>
            </a:r>
            <a:endParaRPr>
              <a:solidFill>
                <a:srgbClr val="000000"/>
              </a:solidFill>
            </a:endParaRPr>
          </a:p>
          <a:p>
            <a:pPr indent="0" lvl="0" marL="0" rtl="0" algn="l">
              <a:spcBef>
                <a:spcPts val="1134"/>
              </a:spcBef>
              <a:spcAft>
                <a:spcPts val="0"/>
              </a:spcAft>
              <a:buNone/>
            </a:pPr>
            <a:r>
              <a:t/>
            </a:r>
            <a:endParaRPr/>
          </a:p>
        </p:txBody>
      </p:sp>
      <p:sp>
        <p:nvSpPr>
          <p:cNvPr id="640" name="Google Shape;640;gca243c3731_0_39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Amplitude Encoding → What it is  </a:t>
            </a:r>
            <a:r>
              <a:rPr lang="en-GB"/>
              <a:t> </a:t>
            </a:r>
            <a:endParaRPr/>
          </a:p>
        </p:txBody>
      </p:sp>
      <p:sp>
        <p:nvSpPr>
          <p:cNvPr id="641" name="Google Shape;641;gca243c3731_0_39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642" name="Google Shape;642;gca243c3731_0_395"/>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643" name="Google Shape;643;gca243c3731_0_395"/>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644" name="Google Shape;644;gca243c3731_0_39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645" name="Google Shape;645;gca243c3731_0_39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646" name="Google Shape;646;gca243c3731_0_39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647" name="Google Shape;647;gca243c3731_0_39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648" name="Google Shape;648;gca243c3731_0_39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gca243c3731_0_438"/>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654" name="Google Shape;654;gca243c3731_0_438"/>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Amplitude Encoding  → </a:t>
            </a:r>
            <a:r>
              <a:rPr lang="en-GB"/>
              <a:t>Implementation</a:t>
            </a:r>
            <a:r>
              <a:rPr lang="en-GB"/>
              <a:t>: Data </a:t>
            </a:r>
            <a:r>
              <a:rPr lang="en-GB"/>
              <a:t>Preparation</a:t>
            </a:r>
            <a:r>
              <a:rPr lang="en-GB"/>
              <a:t> </a:t>
            </a:r>
            <a:endParaRPr/>
          </a:p>
        </p:txBody>
      </p:sp>
      <p:sp>
        <p:nvSpPr>
          <p:cNvPr id="655" name="Google Shape;655;gca243c3731_0_438"/>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656" name="Google Shape;656;gca243c3731_0_438"/>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657" name="Google Shape;657;gca243c3731_0_438"/>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658" name="Google Shape;658;gca243c3731_0_438"/>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659" name="Google Shape;659;gca243c3731_0_438"/>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660" name="Google Shape;660;gca243c3731_0_438"/>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661" name="Google Shape;661;gca243c3731_0_438"/>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662" name="Google Shape;662;gca243c3731_0_438"/>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663" name="Google Shape;663;gca243c3731_0_438"/>
          <p:cNvPicPr preferRelativeResize="0"/>
          <p:nvPr/>
        </p:nvPicPr>
        <p:blipFill rotWithShape="1">
          <a:blip r:embed="rId3">
            <a:alphaModFix/>
          </a:blip>
          <a:srcRect b="83396" l="0" r="0" t="0"/>
          <a:stretch/>
        </p:blipFill>
        <p:spPr>
          <a:xfrm>
            <a:off x="1068975" y="1217275"/>
            <a:ext cx="7006051" cy="586575"/>
          </a:xfrm>
          <a:prstGeom prst="rect">
            <a:avLst/>
          </a:prstGeom>
          <a:noFill/>
          <a:ln>
            <a:noFill/>
          </a:ln>
          <a:effectLst>
            <a:outerShdw blurRad="57150" rotWithShape="0" algn="bl" dir="5400000" dist="19050">
              <a:srgbClr val="000000">
                <a:alpha val="45000"/>
              </a:srgbClr>
            </a:outerShdw>
          </a:effectLst>
        </p:spPr>
      </p:pic>
      <p:pic>
        <p:nvPicPr>
          <p:cNvPr id="664" name="Google Shape;664;gca243c3731_0_438"/>
          <p:cNvPicPr preferRelativeResize="0"/>
          <p:nvPr/>
        </p:nvPicPr>
        <p:blipFill rotWithShape="1">
          <a:blip r:embed="rId4">
            <a:alphaModFix/>
          </a:blip>
          <a:srcRect b="63613" l="0" r="0" t="15038"/>
          <a:stretch/>
        </p:blipFill>
        <p:spPr>
          <a:xfrm>
            <a:off x="1076100" y="2014050"/>
            <a:ext cx="7006051" cy="647925"/>
          </a:xfrm>
          <a:prstGeom prst="rect">
            <a:avLst/>
          </a:prstGeom>
          <a:noFill/>
          <a:ln>
            <a:noFill/>
          </a:ln>
          <a:effectLst>
            <a:outerShdw blurRad="57150" rotWithShape="0" algn="bl" dir="5400000" dist="19050">
              <a:srgbClr val="000000">
                <a:alpha val="43000"/>
              </a:srgbClr>
            </a:outerShdw>
          </a:effectLst>
        </p:spPr>
      </p:pic>
      <p:pic>
        <p:nvPicPr>
          <p:cNvPr id="665" name="Google Shape;665;gca243c3731_0_438"/>
          <p:cNvPicPr preferRelativeResize="0"/>
          <p:nvPr/>
        </p:nvPicPr>
        <p:blipFill rotWithShape="1">
          <a:blip r:embed="rId4">
            <a:alphaModFix/>
          </a:blip>
          <a:srcRect b="42778" l="0" r="0" t="35872"/>
          <a:stretch/>
        </p:blipFill>
        <p:spPr>
          <a:xfrm>
            <a:off x="1035550" y="3021125"/>
            <a:ext cx="7006051" cy="647925"/>
          </a:xfrm>
          <a:prstGeom prst="rect">
            <a:avLst/>
          </a:prstGeom>
          <a:noFill/>
          <a:ln>
            <a:noFill/>
          </a:ln>
          <a:effectLst>
            <a:outerShdw blurRad="57150" rotWithShape="0" algn="bl" dir="5400000" dist="19050">
              <a:srgbClr val="000000">
                <a:alpha val="45000"/>
              </a:srgbClr>
            </a:outerShdw>
          </a:effectLst>
        </p:spPr>
      </p:pic>
      <p:pic>
        <p:nvPicPr>
          <p:cNvPr id="666" name="Google Shape;666;gca243c3731_0_438"/>
          <p:cNvPicPr preferRelativeResize="0"/>
          <p:nvPr/>
        </p:nvPicPr>
        <p:blipFill rotWithShape="1">
          <a:blip r:embed="rId4">
            <a:alphaModFix/>
          </a:blip>
          <a:srcRect b="0" l="0" r="0" t="72648"/>
          <a:stretch/>
        </p:blipFill>
        <p:spPr>
          <a:xfrm>
            <a:off x="1035550" y="3930075"/>
            <a:ext cx="7006051" cy="830075"/>
          </a:xfrm>
          <a:prstGeom prst="rect">
            <a:avLst/>
          </a:prstGeom>
          <a:noFill/>
          <a:ln>
            <a:noFill/>
          </a:ln>
          <a:effectLst>
            <a:outerShdw blurRad="57150" rotWithShape="0" algn="bl" dir="5400000" dist="19050">
              <a:srgbClr val="000000">
                <a:alpha val="38000"/>
              </a:srgb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gca243c3731_0_48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672" name="Google Shape;672;gca243c3731_0_48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Amplitude Encoding  → Implementation: State Circuit</a:t>
            </a:r>
            <a:endParaRPr/>
          </a:p>
        </p:txBody>
      </p:sp>
      <p:sp>
        <p:nvSpPr>
          <p:cNvPr id="673" name="Google Shape;673;gca243c3731_0_48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674" name="Google Shape;674;gca243c3731_0_483"/>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675" name="Google Shape;675;gca243c3731_0_483"/>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676" name="Google Shape;676;gca243c3731_0_48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677" name="Google Shape;677;gca243c3731_0_48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678" name="Google Shape;678;gca243c3731_0_48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679" name="Google Shape;679;gca243c3731_0_48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680" name="Google Shape;680;gca243c3731_0_48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681" name="Google Shape;681;gca243c3731_0_483"/>
          <p:cNvPicPr preferRelativeResize="0"/>
          <p:nvPr/>
        </p:nvPicPr>
        <p:blipFill>
          <a:blip r:embed="rId3">
            <a:alphaModFix/>
          </a:blip>
          <a:stretch>
            <a:fillRect/>
          </a:stretch>
        </p:blipFill>
        <p:spPr>
          <a:xfrm>
            <a:off x="2023425" y="1232350"/>
            <a:ext cx="4489875" cy="3473499"/>
          </a:xfrm>
          <a:prstGeom prst="rect">
            <a:avLst/>
          </a:prstGeom>
          <a:noFill/>
          <a:ln>
            <a:noFill/>
          </a:ln>
          <a:effectLst>
            <a:outerShdw blurRad="57150" rotWithShape="0" algn="bl" dir="5400000" dist="19050">
              <a:srgbClr val="000000">
                <a:alpha val="40000"/>
              </a:srgbClr>
            </a:outerShdw>
          </a:effectLst>
        </p:spPr>
      </p:pic>
      <p:sp>
        <p:nvSpPr>
          <p:cNvPr id="682" name="Google Shape;682;gca243c3731_0_483"/>
          <p:cNvSpPr txBox="1"/>
          <p:nvPr>
            <p:ph idx="1" type="body"/>
          </p:nvPr>
        </p:nvSpPr>
        <p:spPr>
          <a:xfrm>
            <a:off x="6810405" y="4393850"/>
            <a:ext cx="1276800" cy="312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500"/>
              <a:t>[3] </a:t>
            </a:r>
            <a:r>
              <a:rPr b="0" lang="en-GB" sz="500">
                <a:highlight>
                  <a:srgbClr val="E4E8EE"/>
                </a:highlight>
                <a:latin typeface="Arial"/>
                <a:ea typeface="Arial"/>
                <a:cs typeface="Arial"/>
                <a:sym typeface="Arial"/>
              </a:rPr>
              <a:t>M</a:t>
            </a:r>
            <a:r>
              <a:rPr b="0" lang="en-GB" sz="500">
                <a:highlight>
                  <a:srgbClr val="E4E8EE"/>
                </a:highlight>
                <a:latin typeface="Arial"/>
                <a:ea typeface="Arial"/>
                <a:cs typeface="Arial"/>
                <a:sym typeface="Arial"/>
              </a:rPr>
              <a:t>. Sawerwain,  </a:t>
            </a:r>
            <a:endParaRPr b="0" sz="500">
              <a:highlight>
                <a:srgbClr val="E4E8EE"/>
              </a:highlight>
              <a:latin typeface="Arial"/>
              <a:ea typeface="Arial"/>
              <a:cs typeface="Arial"/>
              <a:sym typeface="Arial"/>
            </a:endParaRPr>
          </a:p>
          <a:p>
            <a:pPr indent="0" lvl="0" marL="0" rtl="0" algn="l">
              <a:spcBef>
                <a:spcPts val="0"/>
              </a:spcBef>
              <a:spcAft>
                <a:spcPts val="0"/>
              </a:spcAft>
              <a:buNone/>
            </a:pPr>
            <a:r>
              <a:rPr b="0" lang="en-GB" sz="500">
                <a:highlight>
                  <a:srgbClr val="E4E8EE"/>
                </a:highlight>
                <a:latin typeface="Arial"/>
                <a:ea typeface="Arial"/>
                <a:cs typeface="Arial"/>
                <a:sym typeface="Arial"/>
              </a:rPr>
              <a:t>M. Wroblewski (20119)</a:t>
            </a:r>
            <a:r>
              <a:rPr b="0" lang="en-GB" sz="1100">
                <a:highlight>
                  <a:srgbClr val="E4E8EE"/>
                </a:highlight>
                <a:latin typeface="Arial"/>
                <a:ea typeface="Arial"/>
                <a:cs typeface="Arial"/>
                <a:sym typeface="Arial"/>
              </a:rPr>
              <a:t> </a:t>
            </a:r>
            <a:endParaRPr b="0"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gca243c3731_0_409"/>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688" name="Google Shape;688;gca243c3731_0_409"/>
          <p:cNvSpPr txBox="1"/>
          <p:nvPr>
            <p:ph idx="1" type="body"/>
          </p:nvPr>
        </p:nvSpPr>
        <p:spPr>
          <a:xfrm>
            <a:off x="823925" y="1302200"/>
            <a:ext cx="7885800" cy="2253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04800" lvl="1" marL="317500" rtl="0" algn="l">
              <a:spcBef>
                <a:spcPts val="1134"/>
              </a:spcBef>
              <a:spcAft>
                <a:spcPts val="0"/>
              </a:spcAft>
              <a:buSzPts val="1800"/>
              <a:buChar char="–"/>
            </a:pPr>
            <a:r>
              <a:rPr lang="en-GB"/>
              <a:t>A Feature Map reduces the </a:t>
            </a:r>
            <a:r>
              <a:rPr lang="en-GB"/>
              <a:t>amount</a:t>
            </a:r>
            <a:r>
              <a:rPr lang="en-GB"/>
              <a:t> of resources required to </a:t>
            </a:r>
            <a:r>
              <a:rPr lang="en-GB"/>
              <a:t>describe</a:t>
            </a:r>
            <a:r>
              <a:rPr lang="en-GB"/>
              <a:t> a large set of data.</a:t>
            </a:r>
            <a:endParaRPr/>
          </a:p>
          <a:p>
            <a:pPr indent="-317500" lvl="1" marL="317500" rtl="0" algn="l">
              <a:spcBef>
                <a:spcPts val="1134"/>
              </a:spcBef>
              <a:spcAft>
                <a:spcPts val="0"/>
              </a:spcAft>
              <a:buSzPts val="2000"/>
              <a:buChar char="–"/>
            </a:pPr>
            <a:r>
              <a:rPr b="1" i="1" lang="en-GB">
                <a:solidFill>
                  <a:srgbClr val="000000"/>
                </a:solidFill>
              </a:rPr>
              <a:t>V</a:t>
            </a:r>
            <a:r>
              <a:rPr i="1" lang="en-GB">
                <a:solidFill>
                  <a:srgbClr val="000000"/>
                </a:solidFill>
              </a:rPr>
              <a:t>(</a:t>
            </a:r>
            <a:r>
              <a:rPr lang="en-GB">
                <a:solidFill>
                  <a:srgbClr val="000000"/>
                </a:solidFill>
                <a:highlight>
                  <a:srgbClr val="FFFFFF"/>
                </a:highlight>
              </a:rPr>
              <a:t>Φ(𝑥⃗)</a:t>
            </a:r>
            <a:r>
              <a:rPr i="1" lang="en-GB">
                <a:solidFill>
                  <a:srgbClr val="000000"/>
                </a:solidFill>
              </a:rPr>
              <a:t>)</a:t>
            </a:r>
            <a:r>
              <a:rPr lang="en-GB">
                <a:solidFill>
                  <a:srgbClr val="000000"/>
                </a:solidFill>
                <a:highlight>
                  <a:srgbClr val="FFFFFF"/>
                </a:highlight>
              </a:rPr>
              <a:t> is the parameterized circuit which converts the classical data to Quantum Data</a:t>
            </a:r>
            <a:endParaRPr>
              <a:solidFill>
                <a:srgbClr val="000000"/>
              </a:solidFill>
              <a:highlight>
                <a:srgbClr val="FFFFFF"/>
              </a:highlight>
            </a:endParaRPr>
          </a:p>
          <a:p>
            <a:pPr indent="-317500" lvl="1" marL="317500" rtl="0" algn="l">
              <a:spcBef>
                <a:spcPts val="1134"/>
              </a:spcBef>
              <a:spcAft>
                <a:spcPts val="0"/>
              </a:spcAft>
              <a:buSzPts val="2000"/>
              <a:buFont typeface="Calibri"/>
              <a:buChar char="–"/>
            </a:pPr>
            <a:r>
              <a:rPr lang="en-GB">
                <a:solidFill>
                  <a:srgbClr val="000000"/>
                </a:solidFill>
                <a:highlight>
                  <a:srgbClr val="FFFFFF"/>
                </a:highlight>
              </a:rPr>
              <a:t>Here Φ(…) is a classical function applied on a classical data</a:t>
            </a:r>
            <a:endParaRPr>
              <a:solidFill>
                <a:srgbClr val="000000"/>
              </a:solidFill>
              <a:highlight>
                <a:srgbClr val="FFFFFF"/>
              </a:highlight>
            </a:endParaRPr>
          </a:p>
        </p:txBody>
      </p:sp>
      <p:sp>
        <p:nvSpPr>
          <p:cNvPr id="689" name="Google Shape;689;gca243c3731_0_409"/>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Feature Mapping </a:t>
            </a:r>
            <a:r>
              <a:rPr lang="en-GB"/>
              <a:t> </a:t>
            </a:r>
            <a:endParaRPr/>
          </a:p>
        </p:txBody>
      </p:sp>
      <p:sp>
        <p:nvSpPr>
          <p:cNvPr id="690" name="Google Shape;690;gca243c3731_0_409"/>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691" name="Google Shape;691;gca243c3731_0_409"/>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692" name="Google Shape;692;gca243c3731_0_409"/>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693" name="Google Shape;693;gca243c3731_0_409"/>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694" name="Google Shape;694;gca243c3731_0_409"/>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695" name="Google Shape;695;gca243c3731_0_409"/>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696" name="Google Shape;696;gca243c3731_0_409"/>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697" name="Google Shape;697;gca243c3731_0_409"/>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ca26c39f1d_0_32"/>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Introduction </a:t>
            </a:r>
            <a:endParaRPr/>
          </a:p>
        </p:txBody>
      </p:sp>
      <p:sp>
        <p:nvSpPr>
          <p:cNvPr id="103" name="Google Shape;103;gca26c39f1d_0_32"/>
          <p:cNvSpPr txBox="1"/>
          <p:nvPr>
            <p:ph idx="2" type="body"/>
          </p:nvPr>
        </p:nvSpPr>
        <p:spPr>
          <a:xfrm>
            <a:off x="828675" y="685806"/>
            <a:ext cx="7500900" cy="207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Why</a:t>
            </a:r>
            <a:endParaRPr/>
          </a:p>
        </p:txBody>
      </p:sp>
      <p:sp>
        <p:nvSpPr>
          <p:cNvPr id="104" name="Google Shape;104;gca26c39f1d_0_32"/>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105" name="Google Shape;105;gca26c39f1d_0_32"/>
          <p:cNvSpPr/>
          <p:nvPr/>
        </p:nvSpPr>
        <p:spPr>
          <a:xfrm>
            <a:off x="0" y="-421200"/>
            <a:ext cx="1506300" cy="421200"/>
          </a:xfrm>
          <a:prstGeom prst="chevron">
            <a:avLst>
              <a:gd fmla="val 500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106" name="Google Shape;106;gca26c39f1d_0_32"/>
          <p:cNvSpPr/>
          <p:nvPr/>
        </p:nvSpPr>
        <p:spPr>
          <a:xfrm>
            <a:off x="1334350" y="-421200"/>
            <a:ext cx="11016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107" name="Google Shape;107;gca26c39f1d_0_32"/>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108" name="Google Shape;108;gca26c39f1d_0_32"/>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109" name="Google Shape;109;gca26c39f1d_0_32"/>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110" name="Google Shape;110;gca26c39f1d_0_32"/>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111" name="Google Shape;111;gca26c39f1d_0_32"/>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112" name="Google Shape;112;gca26c39f1d_0_32"/>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113" name="Google Shape;113;gca26c39f1d_0_32"/>
          <p:cNvSpPr txBox="1"/>
          <p:nvPr>
            <p:ph idx="1" type="body"/>
          </p:nvPr>
        </p:nvSpPr>
        <p:spPr>
          <a:xfrm>
            <a:off x="385325" y="1153075"/>
            <a:ext cx="7729200" cy="3605700"/>
          </a:xfrm>
          <a:prstGeom prst="rect">
            <a:avLst/>
          </a:prstGeom>
          <a:noFill/>
          <a:ln>
            <a:noFill/>
          </a:ln>
        </p:spPr>
        <p:txBody>
          <a:bodyPr anchorCtr="0" anchor="t" bIns="0" lIns="0" spcFirstLastPara="1" rIns="0" wrap="square" tIns="0">
            <a:noAutofit/>
          </a:bodyPr>
          <a:lstStyle/>
          <a:p>
            <a:pPr indent="0" lvl="0" marL="0" rtl="0" algn="l">
              <a:spcBef>
                <a:spcPts val="1134"/>
              </a:spcBef>
              <a:spcAft>
                <a:spcPts val="0"/>
              </a:spcAft>
              <a:buNone/>
            </a:pPr>
            <a:r>
              <a:rPr lang="en-GB"/>
              <a:t>There is a alot of theory and quantum physic s papers dating back to __</a:t>
            </a:r>
            <a:endParaRPr/>
          </a:p>
          <a:p>
            <a:pPr indent="-304800" lvl="1" marL="317500" rtl="0" algn="l">
              <a:spcBef>
                <a:spcPts val="1134"/>
              </a:spcBef>
              <a:spcAft>
                <a:spcPts val="0"/>
              </a:spcAft>
              <a:buSzPts val="1800"/>
              <a:buChar char="–"/>
            </a:pPr>
            <a:r>
              <a:rPr lang="en-GB"/>
              <a:t>With the </a:t>
            </a:r>
            <a:r>
              <a:rPr lang="en-GB"/>
              <a:t>introduction</a:t>
            </a:r>
            <a:r>
              <a:rPr lang="en-GB"/>
              <a:t> of Qiskit and the open community anyone can progrms on a qquantm computer</a:t>
            </a:r>
            <a:endParaRPr/>
          </a:p>
          <a:p>
            <a:pPr indent="-304800" lvl="1" marL="317500" rtl="0" algn="l">
              <a:spcBef>
                <a:spcPts val="1134"/>
              </a:spcBef>
              <a:spcAft>
                <a:spcPts val="0"/>
              </a:spcAft>
              <a:buSzPts val="1800"/>
              <a:buChar char="–"/>
            </a:pPr>
            <a:r>
              <a:rPr lang="en-GB"/>
              <a:t>Hoveer the barrier of </a:t>
            </a:r>
            <a:r>
              <a:rPr lang="en-GB"/>
              <a:t>entirety</a:t>
            </a:r>
            <a:r>
              <a:rPr lang="en-GB"/>
              <a:t> for softwrware engineers and  ML scietnest still exits.  </a:t>
            </a:r>
            <a:endParaRPr/>
          </a:p>
          <a:p>
            <a:pPr indent="-304800" lvl="1" marL="317500" rtl="0" algn="l">
              <a:spcBef>
                <a:spcPts val="1134"/>
              </a:spcBef>
              <a:spcAft>
                <a:spcPts val="0"/>
              </a:spcAft>
              <a:buSzPts val="1800"/>
              <a:buChar char="–"/>
            </a:pPr>
            <a:r>
              <a:rPr lang="en-GB"/>
              <a:t>The information is both scttaterd and </a:t>
            </a:r>
            <a:r>
              <a:rPr lang="en-GB"/>
              <a:t>contains</a:t>
            </a:r>
            <a:r>
              <a:rPr lang="en-GB"/>
              <a:t> </a:t>
            </a:r>
            <a:r>
              <a:rPr lang="en-GB"/>
              <a:t>missing</a:t>
            </a:r>
            <a:r>
              <a:rPr lang="en-GB"/>
              <a:t> </a:t>
            </a:r>
            <a:r>
              <a:rPr lang="en-GB"/>
              <a:t>sections</a:t>
            </a:r>
            <a:r>
              <a:rPr lang="en-GB"/>
              <a:t> </a:t>
            </a:r>
            <a:endParaRPr/>
          </a:p>
          <a:p>
            <a:pPr indent="-304800" lvl="1" marL="317500" rtl="0" algn="l">
              <a:spcBef>
                <a:spcPts val="1134"/>
              </a:spcBef>
              <a:spcAft>
                <a:spcPts val="0"/>
              </a:spcAft>
              <a:buSzPts val="1800"/>
              <a:buChar char="–"/>
            </a:pPr>
            <a:r>
              <a:rPr lang="en-GB"/>
              <a:t>AIm → to bring all this </a:t>
            </a:r>
            <a:r>
              <a:rPr lang="en-GB"/>
              <a:t>together</a:t>
            </a:r>
            <a:r>
              <a:rPr lang="en-GB"/>
              <a:t> in a tool to reduc  this </a:t>
            </a:r>
            <a:r>
              <a:rPr lang="en-GB"/>
              <a:t>barrier.</a:t>
            </a:r>
            <a:endParaRPr/>
          </a:p>
          <a:p>
            <a:pPr indent="-304800" lvl="1" marL="317500" rtl="0" algn="l">
              <a:spcBef>
                <a:spcPts val="1134"/>
              </a:spcBef>
              <a:spcAft>
                <a:spcPts val="0"/>
              </a:spcAft>
              <a:buSzPts val="1800"/>
              <a:buChar char="–"/>
            </a:pPr>
            <a:r>
              <a:rPr lang="en-GB"/>
              <a:t>Create a more inviitng approach for more to build 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gca6c4a9396_0_9"/>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703" name="Google Shape;703;gca6c4a9396_0_9"/>
          <p:cNvSpPr txBox="1"/>
          <p:nvPr>
            <p:ph idx="1" type="body"/>
          </p:nvPr>
        </p:nvSpPr>
        <p:spPr>
          <a:xfrm>
            <a:off x="881125" y="730300"/>
            <a:ext cx="7836600" cy="3841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30200" lvl="1" marL="317500" rtl="0" algn="l">
              <a:lnSpc>
                <a:spcPct val="175000"/>
              </a:lnSpc>
              <a:spcBef>
                <a:spcPts val="2100"/>
              </a:spcBef>
              <a:spcAft>
                <a:spcPts val="0"/>
              </a:spcAft>
              <a:buSzPts val="2000"/>
              <a:buFont typeface="Calibri"/>
              <a:buChar char="–"/>
            </a:pPr>
            <a:r>
              <a:rPr b="1" lang="en-GB" sz="1400">
                <a:solidFill>
                  <a:srgbClr val="292929"/>
                </a:solidFill>
                <a:latin typeface="Arial"/>
                <a:ea typeface="Arial"/>
                <a:cs typeface="Arial"/>
                <a:sym typeface="Arial"/>
              </a:rPr>
              <a:t>PauliFeatureMap</a:t>
            </a:r>
            <a:endParaRPr b="1" sz="1400">
              <a:solidFill>
                <a:srgbClr val="292929"/>
              </a:solidFill>
              <a:latin typeface="Arial"/>
              <a:ea typeface="Arial"/>
              <a:cs typeface="Arial"/>
              <a:sym typeface="Arial"/>
            </a:endParaRPr>
          </a:p>
          <a:p>
            <a:pPr indent="-234950" lvl="2" marL="568325" rtl="0" algn="l">
              <a:lnSpc>
                <a:spcPct val="218181"/>
              </a:lnSpc>
              <a:spcBef>
                <a:spcPts val="0"/>
              </a:spcBef>
              <a:spcAft>
                <a:spcPts val="0"/>
              </a:spcAft>
              <a:buSzPts val="2000"/>
              <a:buFont typeface="Calibri"/>
              <a:buChar char="•"/>
            </a:pPr>
            <a:r>
              <a:rPr lang="en-GB" sz="1400">
                <a:solidFill>
                  <a:srgbClr val="292929"/>
                </a:solidFill>
                <a:latin typeface="Arial"/>
                <a:ea typeface="Arial"/>
                <a:cs typeface="Arial"/>
                <a:sym typeface="Arial"/>
              </a:rPr>
              <a:t>1.</a:t>
            </a:r>
            <a:r>
              <a:rPr lang="en-GB" sz="700">
                <a:solidFill>
                  <a:srgbClr val="292929"/>
                </a:solidFill>
                <a:latin typeface="Times New Roman"/>
                <a:ea typeface="Times New Roman"/>
                <a:cs typeface="Times New Roman"/>
                <a:sym typeface="Times New Roman"/>
              </a:rPr>
              <a:t>    </a:t>
            </a:r>
            <a:r>
              <a:rPr lang="en-GB" sz="1400">
                <a:solidFill>
                  <a:srgbClr val="292929"/>
                </a:solidFill>
                <a:latin typeface="Arial"/>
                <a:ea typeface="Arial"/>
                <a:cs typeface="Arial"/>
                <a:sym typeface="Arial"/>
              </a:rPr>
              <a:t>More general form of the feature map</a:t>
            </a:r>
            <a:endParaRPr sz="1400">
              <a:solidFill>
                <a:srgbClr val="292929"/>
              </a:solidFill>
              <a:latin typeface="Arial"/>
              <a:ea typeface="Arial"/>
              <a:cs typeface="Arial"/>
              <a:sym typeface="Arial"/>
            </a:endParaRPr>
          </a:p>
          <a:p>
            <a:pPr indent="-234950" lvl="2" marL="568325" rtl="0" algn="l">
              <a:lnSpc>
                <a:spcPct val="218181"/>
              </a:lnSpc>
              <a:spcBef>
                <a:spcPts val="0"/>
              </a:spcBef>
              <a:spcAft>
                <a:spcPts val="0"/>
              </a:spcAft>
              <a:buSzPts val="2000"/>
              <a:buFont typeface="Calibri"/>
              <a:buChar char="•"/>
            </a:pPr>
            <a:r>
              <a:rPr lang="en-GB" sz="1400">
                <a:solidFill>
                  <a:srgbClr val="292929"/>
                </a:solidFill>
                <a:latin typeface="Arial"/>
                <a:ea typeface="Arial"/>
                <a:cs typeface="Arial"/>
                <a:sym typeface="Arial"/>
              </a:rPr>
              <a:t>2.</a:t>
            </a:r>
            <a:r>
              <a:rPr lang="en-GB" sz="700">
                <a:solidFill>
                  <a:srgbClr val="292929"/>
                </a:solidFill>
                <a:latin typeface="Times New Roman"/>
                <a:ea typeface="Times New Roman"/>
                <a:cs typeface="Times New Roman"/>
                <a:sym typeface="Times New Roman"/>
              </a:rPr>
              <a:t>    </a:t>
            </a:r>
            <a:r>
              <a:rPr lang="en-GB" sz="1400">
                <a:solidFill>
                  <a:srgbClr val="292929"/>
                </a:solidFill>
                <a:latin typeface="Arial"/>
                <a:ea typeface="Arial"/>
                <a:cs typeface="Arial"/>
                <a:sym typeface="Arial"/>
              </a:rPr>
              <a:t>It allows the user to create feature maps using different gates</a:t>
            </a:r>
            <a:endParaRPr sz="1400">
              <a:solidFill>
                <a:srgbClr val="292929"/>
              </a:solidFill>
              <a:latin typeface="Arial"/>
              <a:ea typeface="Arial"/>
              <a:cs typeface="Arial"/>
              <a:sym typeface="Arial"/>
            </a:endParaRPr>
          </a:p>
          <a:p>
            <a:pPr indent="-330200" lvl="1" marL="317500" rtl="0" algn="l">
              <a:lnSpc>
                <a:spcPct val="123529"/>
              </a:lnSpc>
              <a:spcBef>
                <a:spcPts val="0"/>
              </a:spcBef>
              <a:spcAft>
                <a:spcPts val="0"/>
              </a:spcAft>
              <a:buSzPts val="2000"/>
              <a:buFont typeface="Calibri"/>
              <a:buChar char="–"/>
            </a:pPr>
            <a:r>
              <a:rPr b="1" lang="en-GB" sz="1400">
                <a:solidFill>
                  <a:srgbClr val="292929"/>
                </a:solidFill>
                <a:latin typeface="Arial"/>
                <a:ea typeface="Arial"/>
                <a:cs typeface="Arial"/>
                <a:sym typeface="Arial"/>
              </a:rPr>
              <a:t>ZZFeatureMap</a:t>
            </a:r>
            <a:endParaRPr b="1" sz="1400">
              <a:solidFill>
                <a:srgbClr val="292929"/>
              </a:solidFill>
              <a:latin typeface="Arial"/>
              <a:ea typeface="Arial"/>
              <a:cs typeface="Arial"/>
              <a:sym typeface="Arial"/>
            </a:endParaRPr>
          </a:p>
          <a:p>
            <a:pPr indent="-234950" lvl="2" marL="568325" rtl="0" algn="l">
              <a:lnSpc>
                <a:spcPct val="115000"/>
              </a:lnSpc>
              <a:spcBef>
                <a:spcPts val="0"/>
              </a:spcBef>
              <a:spcAft>
                <a:spcPts val="0"/>
              </a:spcAft>
              <a:buSzPts val="2000"/>
              <a:buFont typeface="Calibri"/>
              <a:buChar char="•"/>
            </a:pPr>
            <a:r>
              <a:rPr lang="en-GB" sz="1400">
                <a:solidFill>
                  <a:srgbClr val="292929"/>
                </a:solidFill>
                <a:highlight>
                  <a:srgbClr val="FFFFFF"/>
                </a:highlight>
                <a:latin typeface="Arial"/>
                <a:ea typeface="Arial"/>
                <a:cs typeface="Arial"/>
                <a:sym typeface="Arial"/>
              </a:rPr>
              <a:t>Second-order Pauli-Z evolution circuit</a:t>
            </a:r>
            <a:endParaRPr sz="1400">
              <a:solidFill>
                <a:srgbClr val="292929"/>
              </a:solidFill>
              <a:highlight>
                <a:srgbClr val="FFFFFF"/>
              </a:highlight>
              <a:latin typeface="Arial"/>
              <a:ea typeface="Arial"/>
              <a:cs typeface="Arial"/>
              <a:sym typeface="Arial"/>
            </a:endParaRPr>
          </a:p>
          <a:p>
            <a:pPr indent="-330200" lvl="1" marL="317500" rtl="0" algn="l">
              <a:lnSpc>
                <a:spcPct val="123529"/>
              </a:lnSpc>
              <a:spcBef>
                <a:spcPts val="0"/>
              </a:spcBef>
              <a:spcAft>
                <a:spcPts val="0"/>
              </a:spcAft>
              <a:buSzPts val="2000"/>
              <a:buFont typeface="Calibri"/>
              <a:buChar char="–"/>
            </a:pPr>
            <a:r>
              <a:rPr b="1" lang="en-GB" sz="1400">
                <a:solidFill>
                  <a:srgbClr val="292929"/>
                </a:solidFill>
                <a:latin typeface="Arial"/>
                <a:ea typeface="Arial"/>
                <a:cs typeface="Arial"/>
                <a:sym typeface="Arial"/>
              </a:rPr>
              <a:t>ZFeatureMap</a:t>
            </a:r>
            <a:endParaRPr b="1" sz="1400">
              <a:solidFill>
                <a:srgbClr val="292929"/>
              </a:solidFill>
              <a:latin typeface="Arial"/>
              <a:ea typeface="Arial"/>
              <a:cs typeface="Arial"/>
              <a:sym typeface="Arial"/>
            </a:endParaRPr>
          </a:p>
          <a:p>
            <a:pPr indent="-234950" lvl="2" marL="568325" rtl="0" algn="l">
              <a:lnSpc>
                <a:spcPct val="200000"/>
              </a:lnSpc>
              <a:spcBef>
                <a:spcPts val="0"/>
              </a:spcBef>
              <a:spcAft>
                <a:spcPts val="0"/>
              </a:spcAft>
              <a:buSzPts val="2000"/>
              <a:buFont typeface="Calibri"/>
              <a:buChar char="•"/>
            </a:pPr>
            <a:r>
              <a:rPr lang="en-GB" sz="1400">
                <a:solidFill>
                  <a:srgbClr val="292929"/>
                </a:solidFill>
                <a:latin typeface="Arial"/>
                <a:ea typeface="Arial"/>
                <a:cs typeface="Arial"/>
                <a:sym typeface="Arial"/>
              </a:rPr>
              <a:t>The first order Pauli Z-evolution circuit.</a:t>
            </a:r>
            <a:endParaRPr>
              <a:solidFill>
                <a:srgbClr val="000000"/>
              </a:solidFill>
              <a:highlight>
                <a:srgbClr val="FFFFFF"/>
              </a:highlight>
            </a:endParaRPr>
          </a:p>
        </p:txBody>
      </p:sp>
      <p:sp>
        <p:nvSpPr>
          <p:cNvPr id="704" name="Google Shape;704;gca6c4a9396_0_9"/>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Feature Mapping → Types  </a:t>
            </a:r>
            <a:endParaRPr/>
          </a:p>
        </p:txBody>
      </p:sp>
      <p:sp>
        <p:nvSpPr>
          <p:cNvPr id="705" name="Google Shape;705;gca6c4a9396_0_9"/>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06" name="Google Shape;706;gca6c4a9396_0_9"/>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07" name="Google Shape;707;gca6c4a9396_0_9"/>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08" name="Google Shape;708;gca6c4a9396_0_9"/>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09" name="Google Shape;709;gca6c4a9396_0_9"/>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10" name="Google Shape;710;gca6c4a9396_0_9"/>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711" name="Google Shape;711;gca6c4a9396_0_9"/>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712" name="Google Shape;712;gca6c4a9396_0_9"/>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gca6c4a9396_0_2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718" name="Google Shape;718;gca6c4a9396_0_2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Feature Mapping</a:t>
            </a:r>
            <a:r>
              <a:rPr lang="en-GB"/>
              <a:t>  → Implementation: Data Preparation </a:t>
            </a:r>
            <a:endParaRPr/>
          </a:p>
        </p:txBody>
      </p:sp>
      <p:sp>
        <p:nvSpPr>
          <p:cNvPr id="719" name="Google Shape;719;gca6c4a9396_0_2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20" name="Google Shape;720;gca6c4a9396_0_25"/>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21" name="Google Shape;721;gca6c4a9396_0_25"/>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22" name="Google Shape;722;gca6c4a9396_0_2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23" name="Google Shape;723;gca6c4a9396_0_2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24" name="Google Shape;724;gca6c4a9396_0_2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725" name="Google Shape;725;gca6c4a9396_0_2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726" name="Google Shape;726;gca6c4a9396_0_2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727" name="Google Shape;727;gca6c4a9396_0_25"/>
          <p:cNvPicPr preferRelativeResize="0"/>
          <p:nvPr/>
        </p:nvPicPr>
        <p:blipFill rotWithShape="1">
          <a:blip r:embed="rId3">
            <a:alphaModFix/>
          </a:blip>
          <a:srcRect b="81940" l="0" r="0" t="0"/>
          <a:stretch/>
        </p:blipFill>
        <p:spPr>
          <a:xfrm>
            <a:off x="1334350" y="1102425"/>
            <a:ext cx="5741275" cy="670474"/>
          </a:xfrm>
          <a:prstGeom prst="rect">
            <a:avLst/>
          </a:prstGeom>
          <a:noFill/>
          <a:ln>
            <a:noFill/>
          </a:ln>
        </p:spPr>
      </p:pic>
      <p:pic>
        <p:nvPicPr>
          <p:cNvPr id="728" name="Google Shape;728;gca6c4a9396_0_25"/>
          <p:cNvPicPr preferRelativeResize="0"/>
          <p:nvPr/>
        </p:nvPicPr>
        <p:blipFill rotWithShape="1">
          <a:blip r:embed="rId3">
            <a:alphaModFix/>
          </a:blip>
          <a:srcRect b="0" l="0" r="0" t="18460"/>
          <a:stretch/>
        </p:blipFill>
        <p:spPr>
          <a:xfrm>
            <a:off x="1334350" y="1787700"/>
            <a:ext cx="5741275" cy="302719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gca6c4a9396_0_44"/>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734" name="Google Shape;734;gca6c4a9396_0_44"/>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Feature Mapping  → Implementation: Data Preparation </a:t>
            </a:r>
            <a:endParaRPr/>
          </a:p>
        </p:txBody>
      </p:sp>
      <p:sp>
        <p:nvSpPr>
          <p:cNvPr id="735" name="Google Shape;735;gca6c4a9396_0_44"/>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36" name="Google Shape;736;gca6c4a9396_0_44"/>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37" name="Google Shape;737;gca6c4a9396_0_44"/>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38" name="Google Shape;738;gca6c4a9396_0_44"/>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39" name="Google Shape;739;gca6c4a9396_0_44"/>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40" name="Google Shape;740;gca6c4a9396_0_44"/>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741" name="Google Shape;741;gca6c4a9396_0_44"/>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742" name="Google Shape;742;gca6c4a9396_0_44"/>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743" name="Google Shape;743;gca6c4a9396_0_44"/>
          <p:cNvPicPr preferRelativeResize="0"/>
          <p:nvPr/>
        </p:nvPicPr>
        <p:blipFill>
          <a:blip r:embed="rId3">
            <a:alphaModFix/>
          </a:blip>
          <a:stretch>
            <a:fillRect/>
          </a:stretch>
        </p:blipFill>
        <p:spPr>
          <a:xfrm>
            <a:off x="1230850" y="1158175"/>
            <a:ext cx="6349001" cy="358700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gca6c4a9396_0_362"/>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749" name="Google Shape;749;gca6c4a9396_0_362"/>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Feature Mapping  → Implementation: Circuit</a:t>
            </a:r>
            <a:endParaRPr/>
          </a:p>
        </p:txBody>
      </p:sp>
      <p:sp>
        <p:nvSpPr>
          <p:cNvPr id="750" name="Google Shape;750;gca6c4a9396_0_362"/>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51" name="Google Shape;751;gca6c4a9396_0_362"/>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52" name="Google Shape;752;gca6c4a9396_0_362"/>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53" name="Google Shape;753;gca6c4a9396_0_362"/>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54" name="Google Shape;754;gca6c4a9396_0_362"/>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55" name="Google Shape;755;gca6c4a9396_0_362"/>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756" name="Google Shape;756;gca6c4a9396_0_362"/>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757" name="Google Shape;757;gca6c4a9396_0_362"/>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758" name="Google Shape;758;gca6c4a9396_0_362"/>
          <p:cNvPicPr preferRelativeResize="0"/>
          <p:nvPr/>
        </p:nvPicPr>
        <p:blipFill>
          <a:blip r:embed="rId3">
            <a:alphaModFix/>
          </a:blip>
          <a:stretch>
            <a:fillRect/>
          </a:stretch>
        </p:blipFill>
        <p:spPr>
          <a:xfrm>
            <a:off x="1139650" y="1213897"/>
            <a:ext cx="6362700" cy="219075"/>
          </a:xfrm>
          <a:prstGeom prst="rect">
            <a:avLst/>
          </a:prstGeom>
          <a:noFill/>
          <a:ln>
            <a:noFill/>
          </a:ln>
        </p:spPr>
      </p:pic>
      <p:pic>
        <p:nvPicPr>
          <p:cNvPr id="759" name="Google Shape;759;gca6c4a9396_0_362"/>
          <p:cNvPicPr preferRelativeResize="0"/>
          <p:nvPr/>
        </p:nvPicPr>
        <p:blipFill>
          <a:blip r:embed="rId4">
            <a:alphaModFix/>
          </a:blip>
          <a:stretch>
            <a:fillRect/>
          </a:stretch>
        </p:blipFill>
        <p:spPr>
          <a:xfrm>
            <a:off x="1187213" y="4227372"/>
            <a:ext cx="4724400" cy="323850"/>
          </a:xfrm>
          <a:prstGeom prst="rect">
            <a:avLst/>
          </a:prstGeom>
          <a:noFill/>
          <a:ln>
            <a:noFill/>
          </a:ln>
        </p:spPr>
      </p:pic>
      <p:pic>
        <p:nvPicPr>
          <p:cNvPr id="760" name="Google Shape;760;gca6c4a9396_0_362"/>
          <p:cNvPicPr preferRelativeResize="0"/>
          <p:nvPr/>
        </p:nvPicPr>
        <p:blipFill>
          <a:blip r:embed="rId5">
            <a:alphaModFix/>
          </a:blip>
          <a:stretch>
            <a:fillRect/>
          </a:stretch>
        </p:blipFill>
        <p:spPr>
          <a:xfrm>
            <a:off x="1506300" y="1649075"/>
            <a:ext cx="4086225" cy="23622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gca6c4a9396_0_60"/>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766" name="Google Shape;766;gca6c4a9396_0_60"/>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Feature Mapping  → Implementation: Circuit</a:t>
            </a:r>
            <a:endParaRPr/>
          </a:p>
        </p:txBody>
      </p:sp>
      <p:sp>
        <p:nvSpPr>
          <p:cNvPr id="767" name="Google Shape;767;gca6c4a9396_0_60"/>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68" name="Google Shape;768;gca6c4a9396_0_60"/>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69" name="Google Shape;769;gca6c4a9396_0_60"/>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70" name="Google Shape;770;gca6c4a9396_0_60"/>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71" name="Google Shape;771;gca6c4a9396_0_60"/>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72" name="Google Shape;772;gca6c4a9396_0_60"/>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773" name="Google Shape;773;gca6c4a9396_0_60"/>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774" name="Google Shape;774;gca6c4a9396_0_60"/>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775" name="Google Shape;775;gca6c4a9396_0_60"/>
          <p:cNvPicPr preferRelativeResize="0"/>
          <p:nvPr/>
        </p:nvPicPr>
        <p:blipFill>
          <a:blip r:embed="rId3">
            <a:alphaModFix/>
          </a:blip>
          <a:stretch>
            <a:fillRect/>
          </a:stretch>
        </p:blipFill>
        <p:spPr>
          <a:xfrm>
            <a:off x="1193688" y="1831347"/>
            <a:ext cx="5438775" cy="561975"/>
          </a:xfrm>
          <a:prstGeom prst="rect">
            <a:avLst/>
          </a:prstGeom>
          <a:noFill/>
          <a:ln>
            <a:noFill/>
          </a:ln>
        </p:spPr>
      </p:pic>
      <p:pic>
        <p:nvPicPr>
          <p:cNvPr id="776" name="Google Shape;776;gca6c4a9396_0_60"/>
          <p:cNvPicPr preferRelativeResize="0"/>
          <p:nvPr/>
        </p:nvPicPr>
        <p:blipFill>
          <a:blip r:embed="rId4">
            <a:alphaModFix/>
          </a:blip>
          <a:stretch>
            <a:fillRect/>
          </a:stretch>
        </p:blipFill>
        <p:spPr>
          <a:xfrm>
            <a:off x="152400" y="2728250"/>
            <a:ext cx="6254151" cy="1718725"/>
          </a:xfrm>
          <a:prstGeom prst="rect">
            <a:avLst/>
          </a:prstGeom>
          <a:noFill/>
          <a:ln>
            <a:noFill/>
          </a:ln>
        </p:spPr>
      </p:pic>
      <p:pic>
        <p:nvPicPr>
          <p:cNvPr id="777" name="Google Shape;777;gca6c4a9396_0_60"/>
          <p:cNvPicPr preferRelativeResize="0"/>
          <p:nvPr/>
        </p:nvPicPr>
        <p:blipFill>
          <a:blip r:embed="rId5">
            <a:alphaModFix/>
          </a:blip>
          <a:stretch>
            <a:fillRect/>
          </a:stretch>
        </p:blipFill>
        <p:spPr>
          <a:xfrm>
            <a:off x="7907313" y="2873234"/>
            <a:ext cx="914400" cy="1428750"/>
          </a:xfrm>
          <a:prstGeom prst="rect">
            <a:avLst/>
          </a:prstGeom>
          <a:noFill/>
          <a:ln>
            <a:noFill/>
          </a:ln>
        </p:spPr>
      </p:pic>
      <p:sp>
        <p:nvSpPr>
          <p:cNvPr id="778" name="Google Shape;778;gca6c4a9396_0_60"/>
          <p:cNvSpPr/>
          <p:nvPr/>
        </p:nvSpPr>
        <p:spPr>
          <a:xfrm>
            <a:off x="6884888" y="3376988"/>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gca6c4a9396_0_77"/>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784" name="Google Shape;784;gca6c4a9396_0_77"/>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85" name="Google Shape;785;gca6c4a9396_0_77"/>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86" name="Google Shape;786;gca6c4a9396_0_77"/>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87" name="Google Shape;787;gca6c4a9396_0_77"/>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88" name="Google Shape;788;gca6c4a9396_0_77"/>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89" name="Google Shape;789;gca6c4a9396_0_77"/>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790" name="Google Shape;790;gca6c4a9396_0_77"/>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791" name="Google Shape;791;gca6c4a9396_0_77"/>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792" name="Google Shape;792;gca6c4a9396_0_77"/>
          <p:cNvPicPr preferRelativeResize="0"/>
          <p:nvPr/>
        </p:nvPicPr>
        <p:blipFill>
          <a:blip r:embed="rId3">
            <a:alphaModFix/>
          </a:blip>
          <a:stretch>
            <a:fillRect/>
          </a:stretch>
        </p:blipFill>
        <p:spPr>
          <a:xfrm>
            <a:off x="7502350" y="1277900"/>
            <a:ext cx="981950" cy="3186175"/>
          </a:xfrm>
          <a:prstGeom prst="rect">
            <a:avLst/>
          </a:prstGeom>
          <a:noFill/>
          <a:ln>
            <a:noFill/>
          </a:ln>
        </p:spPr>
      </p:pic>
      <p:pic>
        <p:nvPicPr>
          <p:cNvPr id="793" name="Google Shape;793;gca6c4a9396_0_77"/>
          <p:cNvPicPr preferRelativeResize="0"/>
          <p:nvPr/>
        </p:nvPicPr>
        <p:blipFill>
          <a:blip r:embed="rId4">
            <a:alphaModFix/>
          </a:blip>
          <a:stretch>
            <a:fillRect/>
          </a:stretch>
        </p:blipFill>
        <p:spPr>
          <a:xfrm>
            <a:off x="662000" y="1378375"/>
            <a:ext cx="5581650" cy="2638425"/>
          </a:xfrm>
          <a:prstGeom prst="rect">
            <a:avLst/>
          </a:prstGeom>
          <a:noFill/>
          <a:ln>
            <a:noFill/>
          </a:ln>
          <a:effectLst>
            <a:outerShdw blurRad="57150" rotWithShape="0" algn="bl" dir="5400000" dist="19050">
              <a:srgbClr val="000000">
                <a:alpha val="52000"/>
              </a:srgbClr>
            </a:outerShdw>
          </a:effectLst>
        </p:spPr>
      </p:pic>
      <p:sp>
        <p:nvSpPr>
          <p:cNvPr id="794" name="Google Shape;794;gca6c4a9396_0_77"/>
          <p:cNvSpPr/>
          <p:nvPr/>
        </p:nvSpPr>
        <p:spPr>
          <a:xfrm>
            <a:off x="6510738" y="2660388"/>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5" name="Google Shape;795;gca6c4a9396_0_77"/>
          <p:cNvPicPr preferRelativeResize="0"/>
          <p:nvPr/>
        </p:nvPicPr>
        <p:blipFill>
          <a:blip r:embed="rId5">
            <a:alphaModFix/>
          </a:blip>
          <a:stretch>
            <a:fillRect/>
          </a:stretch>
        </p:blipFill>
        <p:spPr>
          <a:xfrm>
            <a:off x="662000" y="4269575"/>
            <a:ext cx="2543175" cy="361950"/>
          </a:xfrm>
          <a:prstGeom prst="rect">
            <a:avLst/>
          </a:prstGeom>
          <a:noFill/>
          <a:ln>
            <a:noFill/>
          </a:ln>
          <a:effectLst>
            <a:outerShdw blurRad="57150" rotWithShape="0" algn="bl" dir="5400000" dist="19050">
              <a:srgbClr val="000000">
                <a:alpha val="4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3"/>
                                        </p:tgtEl>
                                        <p:attrNameLst>
                                          <p:attrName>style.visibility</p:attrName>
                                        </p:attrNameLst>
                                      </p:cBhvr>
                                      <p:to>
                                        <p:strVal val="visible"/>
                                      </p:to>
                                    </p:set>
                                    <p:animEffect filter="fade" transition="in">
                                      <p:cBhvr>
                                        <p:cTn dur="1000"/>
                                        <p:tgtEl>
                                          <p:spTgt spid="7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gca6c4a9396_0_100"/>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801" name="Google Shape;801;gca6c4a9396_0_100"/>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802" name="Google Shape;802;gca6c4a9396_0_100"/>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803" name="Google Shape;803;gca6c4a9396_0_100"/>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804" name="Google Shape;804;gca6c4a9396_0_100"/>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805" name="Google Shape;805;gca6c4a9396_0_100"/>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806" name="Google Shape;806;gca6c4a9396_0_100"/>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07" name="Google Shape;807;gca6c4a9396_0_100"/>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08" name="Google Shape;808;gca6c4a9396_0_100"/>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809" name="Google Shape;809;gca6c4a9396_0_100"/>
          <p:cNvPicPr preferRelativeResize="0"/>
          <p:nvPr/>
        </p:nvPicPr>
        <p:blipFill rotWithShape="1">
          <a:blip r:embed="rId3">
            <a:alphaModFix/>
          </a:blip>
          <a:srcRect b="3194" l="0" r="0" t="0"/>
          <a:stretch/>
        </p:blipFill>
        <p:spPr>
          <a:xfrm>
            <a:off x="1466200" y="1202075"/>
            <a:ext cx="5654524" cy="36128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gca6c4a9396_0_341"/>
          <p:cNvSpPr txBox="1"/>
          <p:nvPr>
            <p:ph type="title"/>
          </p:nvPr>
        </p:nvSpPr>
        <p:spPr>
          <a:xfrm>
            <a:off x="692950" y="270000"/>
            <a:ext cx="76365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815" name="Google Shape;815;gca6c4a9396_0_341"/>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816" name="Google Shape;816;gca6c4a9396_0_341"/>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817" name="Google Shape;817;gca6c4a9396_0_341"/>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818" name="Google Shape;818;gca6c4a9396_0_341"/>
          <p:cNvSpPr/>
          <p:nvPr/>
        </p:nvSpPr>
        <p:spPr>
          <a:xfrm>
            <a:off x="3286075" y="-421200"/>
            <a:ext cx="1254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819" name="Google Shape;819;gca6c4a9396_0_341"/>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820" name="Google Shape;820;gca6c4a9396_0_341"/>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21" name="Google Shape;821;gca6c4a9396_0_341"/>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22" name="Google Shape;822;gca6c4a9396_0_341"/>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823" name="Google Shape;823;gca6c4a9396_0_341"/>
          <p:cNvPicPr preferRelativeResize="0"/>
          <p:nvPr/>
        </p:nvPicPr>
        <p:blipFill rotWithShape="1">
          <a:blip r:embed="rId3">
            <a:alphaModFix/>
          </a:blip>
          <a:srcRect b="3194" l="0" r="0" t="0"/>
          <a:stretch/>
        </p:blipFill>
        <p:spPr>
          <a:xfrm>
            <a:off x="348625" y="1573475"/>
            <a:ext cx="4593574" cy="2934950"/>
          </a:xfrm>
          <a:prstGeom prst="rect">
            <a:avLst/>
          </a:prstGeom>
          <a:noFill/>
          <a:ln>
            <a:noFill/>
          </a:ln>
        </p:spPr>
      </p:pic>
      <p:pic>
        <p:nvPicPr>
          <p:cNvPr id="824" name="Google Shape;824;gca6c4a9396_0_341"/>
          <p:cNvPicPr preferRelativeResize="0"/>
          <p:nvPr/>
        </p:nvPicPr>
        <p:blipFill rotWithShape="1">
          <a:blip r:embed="rId3">
            <a:alphaModFix/>
          </a:blip>
          <a:srcRect b="3194" l="38721" r="0" t="0"/>
          <a:stretch/>
        </p:blipFill>
        <p:spPr>
          <a:xfrm>
            <a:off x="5992600" y="1573475"/>
            <a:ext cx="2814924" cy="2934950"/>
          </a:xfrm>
          <a:prstGeom prst="rect">
            <a:avLst/>
          </a:prstGeom>
          <a:noFill/>
          <a:ln>
            <a:noFill/>
          </a:ln>
        </p:spPr>
      </p:pic>
      <p:sp>
        <p:nvSpPr>
          <p:cNvPr id="825" name="Google Shape;825;gca6c4a9396_0_341"/>
          <p:cNvSpPr/>
          <p:nvPr/>
        </p:nvSpPr>
        <p:spPr>
          <a:xfrm>
            <a:off x="5169238" y="2970663"/>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gca6c4a9396_0_341"/>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Taking measurements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gca6c4a9396_0_120"/>
          <p:cNvSpPr txBox="1"/>
          <p:nvPr>
            <p:ph type="title"/>
          </p:nvPr>
        </p:nvSpPr>
        <p:spPr>
          <a:xfrm>
            <a:off x="692950" y="270000"/>
            <a:ext cx="76365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832" name="Google Shape;832;gca6c4a9396_0_120"/>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833" name="Google Shape;833;gca6c4a9396_0_120"/>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834" name="Google Shape;834;gca6c4a9396_0_120"/>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835" name="Google Shape;835;gca6c4a9396_0_120"/>
          <p:cNvSpPr/>
          <p:nvPr/>
        </p:nvSpPr>
        <p:spPr>
          <a:xfrm>
            <a:off x="3286075" y="-421200"/>
            <a:ext cx="1254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836" name="Google Shape;836;gca6c4a9396_0_120"/>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837" name="Google Shape;837;gca6c4a9396_0_120"/>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38" name="Google Shape;838;gca6c4a9396_0_120"/>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39" name="Google Shape;839;gca6c4a9396_0_120"/>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840" name="Google Shape;840;gca6c4a9396_0_120"/>
          <p:cNvPicPr preferRelativeResize="0"/>
          <p:nvPr/>
        </p:nvPicPr>
        <p:blipFill rotWithShape="1">
          <a:blip r:embed="rId3">
            <a:alphaModFix/>
          </a:blip>
          <a:srcRect b="3194" l="38721" r="0" t="0"/>
          <a:stretch/>
        </p:blipFill>
        <p:spPr>
          <a:xfrm>
            <a:off x="477687" y="1580500"/>
            <a:ext cx="2814924" cy="2934950"/>
          </a:xfrm>
          <a:prstGeom prst="rect">
            <a:avLst/>
          </a:prstGeom>
          <a:noFill/>
          <a:ln>
            <a:noFill/>
          </a:ln>
        </p:spPr>
      </p:pic>
      <p:sp>
        <p:nvSpPr>
          <p:cNvPr id="841" name="Google Shape;841;gca6c4a9396_0_120"/>
          <p:cNvSpPr/>
          <p:nvPr/>
        </p:nvSpPr>
        <p:spPr>
          <a:xfrm>
            <a:off x="3737550" y="2738888"/>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gca6c4a9396_0_120"/>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Taking m</a:t>
            </a:r>
            <a:r>
              <a:rPr lang="en-GB"/>
              <a:t>easurements</a:t>
            </a:r>
            <a:endParaRPr/>
          </a:p>
        </p:txBody>
      </p:sp>
      <p:pic>
        <p:nvPicPr>
          <p:cNvPr id="843" name="Google Shape;843;gca6c4a9396_0_120"/>
          <p:cNvPicPr preferRelativeResize="0"/>
          <p:nvPr/>
        </p:nvPicPr>
        <p:blipFill>
          <a:blip r:embed="rId4">
            <a:alphaModFix/>
          </a:blip>
          <a:stretch>
            <a:fillRect/>
          </a:stretch>
        </p:blipFill>
        <p:spPr>
          <a:xfrm>
            <a:off x="4683649" y="2738900"/>
            <a:ext cx="4283526" cy="421200"/>
          </a:xfrm>
          <a:prstGeom prst="rect">
            <a:avLst/>
          </a:prstGeom>
          <a:noFill/>
          <a:ln>
            <a:noFill/>
          </a:ln>
          <a:effectLst>
            <a:outerShdw blurRad="57150" rotWithShape="0" algn="bl" dir="5400000" dist="19050">
              <a:srgbClr val="000000">
                <a:alpha val="40000"/>
              </a:srgbClr>
            </a:outerShdw>
          </a:effectLst>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gca6c4a9396_0_138"/>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849" name="Google Shape;849;gca6c4a9396_0_138"/>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850" name="Google Shape;850;gca6c4a9396_0_138"/>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851" name="Google Shape;851;gca6c4a9396_0_138"/>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852" name="Google Shape;852;gca6c4a9396_0_138"/>
          <p:cNvSpPr/>
          <p:nvPr/>
        </p:nvSpPr>
        <p:spPr>
          <a:xfrm>
            <a:off x="3286075" y="-421200"/>
            <a:ext cx="1254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853" name="Google Shape;853;gca6c4a9396_0_138"/>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854" name="Google Shape;854;gca6c4a9396_0_138"/>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55" name="Google Shape;855;gca6c4a9396_0_138"/>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56" name="Google Shape;856;gca6c4a9396_0_138"/>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857" name="Google Shape;857;gca6c4a9396_0_138"/>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IBM Quantum Computer →  Setup</a:t>
            </a:r>
            <a:endParaRPr/>
          </a:p>
        </p:txBody>
      </p:sp>
      <p:pic>
        <p:nvPicPr>
          <p:cNvPr id="858" name="Google Shape;858;gca6c4a9396_0_138"/>
          <p:cNvPicPr preferRelativeResize="0"/>
          <p:nvPr/>
        </p:nvPicPr>
        <p:blipFill rotWithShape="1">
          <a:blip r:embed="rId3">
            <a:alphaModFix/>
          </a:blip>
          <a:srcRect b="67244" l="0" r="0" t="0"/>
          <a:stretch/>
        </p:blipFill>
        <p:spPr>
          <a:xfrm>
            <a:off x="2203925" y="1840550"/>
            <a:ext cx="4633677" cy="491375"/>
          </a:xfrm>
          <a:prstGeom prst="rect">
            <a:avLst/>
          </a:prstGeom>
          <a:noFill/>
          <a:ln>
            <a:noFill/>
          </a:ln>
          <a:effectLst>
            <a:outerShdw blurRad="57150" rotWithShape="0" algn="bl" dir="5400000" dist="19050">
              <a:srgbClr val="000000">
                <a:alpha val="40000"/>
              </a:srgbClr>
            </a:outerShdw>
          </a:effectLst>
        </p:spPr>
      </p:pic>
      <p:pic>
        <p:nvPicPr>
          <p:cNvPr id="859" name="Google Shape;859;gca6c4a9396_0_138"/>
          <p:cNvPicPr preferRelativeResize="0"/>
          <p:nvPr/>
        </p:nvPicPr>
        <p:blipFill rotWithShape="1">
          <a:blip r:embed="rId3">
            <a:alphaModFix/>
          </a:blip>
          <a:srcRect b="32386" l="0" r="0" t="34856"/>
          <a:stretch/>
        </p:blipFill>
        <p:spPr>
          <a:xfrm>
            <a:off x="2203925" y="2837325"/>
            <a:ext cx="4633675" cy="491375"/>
          </a:xfrm>
          <a:prstGeom prst="rect">
            <a:avLst/>
          </a:prstGeom>
          <a:noFill/>
          <a:ln>
            <a:noFill/>
          </a:ln>
          <a:effectLst>
            <a:outerShdw blurRad="57150" rotWithShape="0" algn="bl" dir="5400000" dist="19050">
              <a:srgbClr val="000000">
                <a:alpha val="40000"/>
              </a:srgbClr>
            </a:outerShdw>
          </a:effectLst>
        </p:spPr>
      </p:pic>
      <p:pic>
        <p:nvPicPr>
          <p:cNvPr id="860" name="Google Shape;860;gca6c4a9396_0_138"/>
          <p:cNvPicPr preferRelativeResize="0"/>
          <p:nvPr/>
        </p:nvPicPr>
        <p:blipFill rotWithShape="1">
          <a:blip r:embed="rId3">
            <a:alphaModFix/>
          </a:blip>
          <a:srcRect b="0" l="0" r="0" t="61786"/>
          <a:stretch/>
        </p:blipFill>
        <p:spPr>
          <a:xfrm>
            <a:off x="2203925" y="3602825"/>
            <a:ext cx="4633675" cy="573241"/>
          </a:xfrm>
          <a:prstGeom prst="rect">
            <a:avLst/>
          </a:prstGeom>
          <a:noFill/>
          <a:ln>
            <a:noFill/>
          </a:ln>
          <a:effectLst>
            <a:outerShdw blurRad="57150" rotWithShape="0" algn="bl" dir="5400000" dist="19050">
              <a:srgbClr val="000000">
                <a:alpha val="4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ca26c39f1d_0_6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Introduction </a:t>
            </a:r>
            <a:endParaRPr/>
          </a:p>
        </p:txBody>
      </p:sp>
      <p:sp>
        <p:nvSpPr>
          <p:cNvPr id="119" name="Google Shape;119;gca26c39f1d_0_63"/>
          <p:cNvSpPr txBox="1"/>
          <p:nvPr>
            <p:ph idx="1" type="body"/>
          </p:nvPr>
        </p:nvSpPr>
        <p:spPr>
          <a:xfrm>
            <a:off x="823925" y="1302200"/>
            <a:ext cx="7885800" cy="3344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17500" lvl="1" marL="317500" rtl="0" algn="l">
              <a:spcBef>
                <a:spcPts val="1134"/>
              </a:spcBef>
              <a:spcAft>
                <a:spcPts val="0"/>
              </a:spcAft>
              <a:buSzPts val="2000"/>
              <a:buChar char="–"/>
            </a:pPr>
            <a:r>
              <a:rPr lang="en-GB"/>
              <a:t>Provide a tool / training ground better understand </a:t>
            </a:r>
            <a:r>
              <a:rPr lang="en-GB"/>
              <a:t>quantum</a:t>
            </a:r>
            <a:r>
              <a:rPr lang="en-GB"/>
              <a:t> machine </a:t>
            </a:r>
            <a:r>
              <a:rPr lang="en-GB"/>
              <a:t>learning</a:t>
            </a:r>
            <a:r>
              <a:rPr lang="en-GB"/>
              <a:t> complements  </a:t>
            </a:r>
            <a:endParaRPr/>
          </a:p>
          <a:p>
            <a:pPr indent="-317500" lvl="1" marL="317500" rtl="0" algn="l">
              <a:spcBef>
                <a:spcPts val="1134"/>
              </a:spcBef>
              <a:spcAft>
                <a:spcPts val="0"/>
              </a:spcAft>
              <a:buSzPts val="1800"/>
              <a:buChar char="–"/>
            </a:pPr>
            <a:r>
              <a:rPr lang="en-GB"/>
              <a:t>From the Machine learning algorithms we know </a:t>
            </a:r>
            <a:endParaRPr/>
          </a:p>
          <a:p>
            <a:pPr indent="-222250" lvl="2" marL="568325" rtl="0" algn="l">
              <a:spcBef>
                <a:spcPts val="1134"/>
              </a:spcBef>
              <a:spcAft>
                <a:spcPts val="0"/>
              </a:spcAft>
              <a:buSzPts val="1800"/>
              <a:buChar char="•"/>
            </a:pPr>
            <a:r>
              <a:rPr lang="en-GB"/>
              <a:t>Classification - SVM KNN</a:t>
            </a:r>
            <a:endParaRPr/>
          </a:p>
          <a:p>
            <a:pPr indent="-222250" lvl="2" marL="568325" rtl="0" algn="l">
              <a:spcBef>
                <a:spcPts val="1134"/>
              </a:spcBef>
              <a:spcAft>
                <a:spcPts val="0"/>
              </a:spcAft>
              <a:buSzPts val="1800"/>
              <a:buChar char="•"/>
            </a:pPr>
            <a:r>
              <a:rPr lang="en-GB"/>
              <a:t>To GOvers algorithm</a:t>
            </a:r>
            <a:endParaRPr/>
          </a:p>
          <a:p>
            <a:pPr indent="-304800" lvl="1" marL="317500" rtl="0" algn="l">
              <a:spcBef>
                <a:spcPts val="1134"/>
              </a:spcBef>
              <a:spcAft>
                <a:spcPts val="0"/>
              </a:spcAft>
              <a:buSzPts val="1800"/>
              <a:buChar char="–"/>
            </a:pPr>
            <a:r>
              <a:rPr lang="en-GB"/>
              <a:t>How to g=handle data </a:t>
            </a:r>
            <a:endParaRPr/>
          </a:p>
          <a:p>
            <a:pPr indent="-304800" lvl="1" marL="317500" rtl="0" algn="l">
              <a:spcBef>
                <a:spcPts val="1134"/>
              </a:spcBef>
              <a:spcAft>
                <a:spcPts val="0"/>
              </a:spcAft>
              <a:buSzPts val="1800"/>
              <a:buChar char="–"/>
            </a:pPr>
            <a:r>
              <a:rPr lang="en-GB"/>
              <a:t>Take a look at how to use a </a:t>
            </a:r>
            <a:r>
              <a:rPr lang="en-GB"/>
              <a:t>quantum</a:t>
            </a:r>
            <a:r>
              <a:rPr lang="en-GB"/>
              <a:t> computer with ML </a:t>
            </a:r>
            <a:r>
              <a:rPr lang="en-GB"/>
              <a:t>algorithms</a:t>
            </a:r>
            <a:r>
              <a:rPr lang="en-GB"/>
              <a:t> </a:t>
            </a:r>
            <a:endParaRPr/>
          </a:p>
          <a:p>
            <a:pPr indent="0" lvl="0" marL="317500" rtl="0" algn="l">
              <a:spcBef>
                <a:spcPts val="1134"/>
              </a:spcBef>
              <a:spcAft>
                <a:spcPts val="0"/>
              </a:spcAft>
              <a:buNone/>
            </a:pPr>
            <a:r>
              <a:t/>
            </a:r>
            <a:endParaRPr/>
          </a:p>
          <a:p>
            <a:pPr indent="0" lvl="0" marL="0" rtl="0" algn="l">
              <a:spcBef>
                <a:spcPts val="1134"/>
              </a:spcBef>
              <a:spcAft>
                <a:spcPts val="0"/>
              </a:spcAft>
              <a:buNone/>
            </a:pPr>
            <a:r>
              <a:t/>
            </a:r>
            <a:endParaRPr/>
          </a:p>
        </p:txBody>
      </p:sp>
      <p:sp>
        <p:nvSpPr>
          <p:cNvPr id="120" name="Google Shape;120;gca26c39f1d_0_6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How do we do so </a:t>
            </a:r>
            <a:endParaRPr/>
          </a:p>
        </p:txBody>
      </p:sp>
      <p:sp>
        <p:nvSpPr>
          <p:cNvPr id="121" name="Google Shape;121;gca26c39f1d_0_63"/>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122" name="Google Shape;122;gca26c39f1d_0_63"/>
          <p:cNvSpPr/>
          <p:nvPr/>
        </p:nvSpPr>
        <p:spPr>
          <a:xfrm>
            <a:off x="0" y="-421200"/>
            <a:ext cx="1506300" cy="421200"/>
          </a:xfrm>
          <a:prstGeom prst="chevron">
            <a:avLst>
              <a:gd fmla="val 500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123" name="Google Shape;123;gca26c39f1d_0_63"/>
          <p:cNvSpPr/>
          <p:nvPr/>
        </p:nvSpPr>
        <p:spPr>
          <a:xfrm>
            <a:off x="1334350" y="-421200"/>
            <a:ext cx="11016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124" name="Google Shape;124;gca26c39f1d_0_63"/>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125" name="Google Shape;125;gca26c39f1d_0_6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126" name="Google Shape;126;gca26c39f1d_0_6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127" name="Google Shape;127;gca26c39f1d_0_6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128" name="Google Shape;128;gca26c39f1d_0_6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129" name="Google Shape;129;gca26c39f1d_0_6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gca6c4a9396_0_156"/>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866" name="Google Shape;866;gca6c4a9396_0_15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867" name="Google Shape;867;gca6c4a9396_0_156"/>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868" name="Google Shape;868;gca6c4a9396_0_156"/>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869" name="Google Shape;869;gca6c4a9396_0_156"/>
          <p:cNvSpPr/>
          <p:nvPr/>
        </p:nvSpPr>
        <p:spPr>
          <a:xfrm>
            <a:off x="3286075" y="-421200"/>
            <a:ext cx="1254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870" name="Google Shape;870;gca6c4a9396_0_156"/>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871" name="Google Shape;871;gca6c4a9396_0_15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72" name="Google Shape;872;gca6c4a9396_0_15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73" name="Google Shape;873;gca6c4a9396_0_15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874" name="Google Shape;874;gca6c4a9396_0_15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IBM Quantum Computer →  Setup</a:t>
            </a:r>
            <a:endParaRPr/>
          </a:p>
        </p:txBody>
      </p:sp>
      <p:pic>
        <p:nvPicPr>
          <p:cNvPr id="875" name="Google Shape;875;gca6c4a9396_0_156"/>
          <p:cNvPicPr preferRelativeResize="0"/>
          <p:nvPr/>
        </p:nvPicPr>
        <p:blipFill>
          <a:blip r:embed="rId3">
            <a:alphaModFix/>
          </a:blip>
          <a:stretch>
            <a:fillRect/>
          </a:stretch>
        </p:blipFill>
        <p:spPr>
          <a:xfrm>
            <a:off x="828675" y="1380522"/>
            <a:ext cx="4591050" cy="590550"/>
          </a:xfrm>
          <a:prstGeom prst="rect">
            <a:avLst/>
          </a:prstGeom>
          <a:noFill/>
          <a:ln>
            <a:noFill/>
          </a:ln>
          <a:effectLst>
            <a:outerShdw blurRad="57150" rotWithShape="0" algn="bl" dir="5400000" dist="19050">
              <a:srgbClr val="000000">
                <a:alpha val="40000"/>
              </a:srgbClr>
            </a:outerShdw>
          </a:effectLst>
        </p:spPr>
      </p:pic>
      <p:pic>
        <p:nvPicPr>
          <p:cNvPr id="876" name="Google Shape;876;gca6c4a9396_0_156"/>
          <p:cNvPicPr preferRelativeResize="0"/>
          <p:nvPr/>
        </p:nvPicPr>
        <p:blipFill rotWithShape="1">
          <a:blip r:embed="rId4">
            <a:alphaModFix/>
          </a:blip>
          <a:srcRect b="0" l="2601" r="7398" t="1719"/>
          <a:stretch/>
        </p:blipFill>
        <p:spPr>
          <a:xfrm>
            <a:off x="5819750" y="1348425"/>
            <a:ext cx="2359750" cy="3294126"/>
          </a:xfrm>
          <a:prstGeom prst="rect">
            <a:avLst/>
          </a:prstGeom>
          <a:noFill/>
          <a:ln>
            <a:noFill/>
          </a:ln>
        </p:spPr>
      </p:pic>
      <p:pic>
        <p:nvPicPr>
          <p:cNvPr id="877" name="Google Shape;877;gca6c4a9396_0_156"/>
          <p:cNvPicPr preferRelativeResize="0"/>
          <p:nvPr/>
        </p:nvPicPr>
        <p:blipFill>
          <a:blip r:embed="rId5">
            <a:alphaModFix/>
          </a:blip>
          <a:stretch>
            <a:fillRect/>
          </a:stretch>
        </p:blipFill>
        <p:spPr>
          <a:xfrm>
            <a:off x="828675" y="2248475"/>
            <a:ext cx="4648200" cy="1190625"/>
          </a:xfrm>
          <a:prstGeom prst="rect">
            <a:avLst/>
          </a:prstGeom>
          <a:noFill/>
          <a:ln>
            <a:noFill/>
          </a:ln>
          <a:effectLst>
            <a:outerShdw blurRad="57150" rotWithShape="0" algn="bl" dir="5400000" dist="19050">
              <a:srgbClr val="000000">
                <a:alpha val="40000"/>
              </a:srgbClr>
            </a:outerShdw>
          </a:effectLst>
        </p:spPr>
      </p:pic>
      <p:pic>
        <p:nvPicPr>
          <p:cNvPr id="878" name="Google Shape;878;gca6c4a9396_0_156"/>
          <p:cNvPicPr preferRelativeResize="0"/>
          <p:nvPr/>
        </p:nvPicPr>
        <p:blipFill>
          <a:blip r:embed="rId6">
            <a:alphaModFix/>
          </a:blip>
          <a:stretch>
            <a:fillRect/>
          </a:stretch>
        </p:blipFill>
        <p:spPr>
          <a:xfrm>
            <a:off x="901175" y="3851397"/>
            <a:ext cx="4076700" cy="428625"/>
          </a:xfrm>
          <a:prstGeom prst="rect">
            <a:avLst/>
          </a:prstGeom>
          <a:noFill/>
          <a:ln>
            <a:noFill/>
          </a:ln>
          <a:effectLst>
            <a:outerShdw blurRad="57150" rotWithShape="0" algn="bl" dir="5400000" dist="19050">
              <a:srgbClr val="000000">
                <a:alpha val="40000"/>
              </a:srgbClr>
            </a:outerShdw>
          </a:effectLst>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gca6c4a9396_0_175"/>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884" name="Google Shape;884;gca6c4a9396_0_17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885" name="Google Shape;885;gca6c4a9396_0_175"/>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886" name="Google Shape;886;gca6c4a9396_0_175"/>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887" name="Google Shape;887;gca6c4a9396_0_175"/>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888" name="Google Shape;888;gca6c4a9396_0_175"/>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889" name="Google Shape;889;gca6c4a9396_0_17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90" name="Google Shape;890;gca6c4a9396_0_17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91" name="Google Shape;891;gca6c4a9396_0_17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892" name="Google Shape;892;gca6c4a9396_0_17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Background </a:t>
            </a:r>
            <a:endParaRPr/>
          </a:p>
        </p:txBody>
      </p:sp>
      <p:sp>
        <p:nvSpPr>
          <p:cNvPr id="893" name="Google Shape;893;gca6c4a9396_0_175"/>
          <p:cNvSpPr txBox="1"/>
          <p:nvPr>
            <p:ph idx="1" type="body"/>
          </p:nvPr>
        </p:nvSpPr>
        <p:spPr>
          <a:xfrm>
            <a:off x="823925" y="1683600"/>
            <a:ext cx="6859500" cy="2269800"/>
          </a:xfrm>
          <a:prstGeom prst="rect">
            <a:avLst/>
          </a:prstGeom>
          <a:noFill/>
          <a:ln>
            <a:noFill/>
          </a:ln>
        </p:spPr>
        <p:txBody>
          <a:bodyPr anchorCtr="0" anchor="t" bIns="0" lIns="0" spcFirstLastPara="1" rIns="0" wrap="square" tIns="0">
            <a:noAutofit/>
          </a:bodyPr>
          <a:lstStyle/>
          <a:p>
            <a:pPr indent="-314325" lvl="0" marL="276225" rtl="0" algn="l">
              <a:spcBef>
                <a:spcPts val="0"/>
              </a:spcBef>
              <a:spcAft>
                <a:spcPts val="0"/>
              </a:spcAft>
              <a:buClr>
                <a:schemeClr val="dk2"/>
              </a:buClr>
              <a:buSzPts val="2000"/>
              <a:buChar char="‒"/>
            </a:pPr>
            <a:r>
              <a:rPr b="0" lang="en-GB"/>
              <a:t>Qiskit</a:t>
            </a:r>
            <a:r>
              <a:rPr b="0" lang="en-GB">
                <a:solidFill>
                  <a:srgbClr val="292929"/>
                </a:solidFill>
                <a:highlight>
                  <a:srgbClr val="FFFFFF"/>
                </a:highlight>
              </a:rPr>
              <a:t> is designed to include third-party simulators contributed by the quantum community at large. </a:t>
            </a:r>
            <a:endParaRPr b="0">
              <a:solidFill>
                <a:srgbClr val="292929"/>
              </a:solidFill>
              <a:highlight>
                <a:srgbClr val="FFFFFF"/>
              </a:highlight>
            </a:endParaRPr>
          </a:p>
          <a:p>
            <a:pPr indent="0" lvl="0" marL="0" rtl="0" algn="l">
              <a:spcBef>
                <a:spcPts val="0"/>
              </a:spcBef>
              <a:spcAft>
                <a:spcPts val="0"/>
              </a:spcAft>
              <a:buNone/>
            </a:pPr>
            <a:r>
              <a:t/>
            </a:r>
            <a:endParaRPr b="0">
              <a:solidFill>
                <a:srgbClr val="292929"/>
              </a:solidFill>
              <a:highlight>
                <a:srgbClr val="FFFFFF"/>
              </a:highlight>
            </a:endParaRPr>
          </a:p>
          <a:p>
            <a:pPr indent="-314325" lvl="0" marL="276225" rtl="0" algn="l">
              <a:spcBef>
                <a:spcPts val="0"/>
              </a:spcBef>
              <a:spcAft>
                <a:spcPts val="0"/>
              </a:spcAft>
              <a:buClr>
                <a:schemeClr val="dk2"/>
              </a:buClr>
              <a:buSzPts val="2000"/>
              <a:buChar char="‒"/>
            </a:pPr>
            <a:r>
              <a:rPr b="0" lang="en-GB">
                <a:solidFill>
                  <a:srgbClr val="292929"/>
                </a:solidFill>
                <a:highlight>
                  <a:srgbClr val="FFFFFF"/>
                </a:highlight>
              </a:rPr>
              <a:t>A prime example of such a simulator is the one created by Alwin Zulehner and Robert Wille from the </a:t>
            </a:r>
            <a:r>
              <a:rPr b="0" lang="en-GB">
                <a:solidFill>
                  <a:srgbClr val="292929"/>
                </a:solidFill>
              </a:rPr>
              <a:t>quantum computation team</a:t>
            </a:r>
            <a:r>
              <a:rPr b="0" lang="en-GB">
                <a:solidFill>
                  <a:srgbClr val="292929"/>
                </a:solidFill>
                <a:highlight>
                  <a:srgbClr val="FFFFFF"/>
                </a:highlight>
              </a:rPr>
              <a:t> at Johannes Kepler University in Linz, Austria.[*]</a:t>
            </a:r>
            <a:endParaRPr b="0">
              <a:solidFill>
                <a:srgbClr val="292929"/>
              </a:solidFill>
              <a:highlight>
                <a:srgbClr val="FFFFFF"/>
              </a:highlight>
            </a:endParaRPr>
          </a:p>
          <a:p>
            <a:pPr indent="0" lvl="0" marL="0" rtl="0" algn="l">
              <a:lnSpc>
                <a:spcPct val="115000"/>
              </a:lnSpc>
              <a:spcBef>
                <a:spcPts val="0"/>
              </a:spcBef>
              <a:spcAft>
                <a:spcPts val="0"/>
              </a:spcAft>
              <a:buNone/>
            </a:pPr>
            <a:r>
              <a:t/>
            </a:r>
            <a:endParaRPr b="0" sz="1400">
              <a:latin typeface="Times New Roman"/>
              <a:ea typeface="Times New Roman"/>
              <a:cs typeface="Times New Roman"/>
              <a:sym typeface="Times New Roman"/>
            </a:endParaRPr>
          </a:p>
          <a:p>
            <a:pPr indent="0" lvl="0" marL="0" rtl="0" algn="l">
              <a:spcBef>
                <a:spcPts val="0"/>
              </a:spcBef>
              <a:spcAft>
                <a:spcPts val="0"/>
              </a:spcAft>
              <a:buNone/>
            </a:pPr>
            <a:r>
              <a:t/>
            </a:r>
            <a:endParaRPr b="0"/>
          </a:p>
          <a:p>
            <a:pPr indent="-187325" lvl="0" marL="276225" rtl="0" algn="l">
              <a:spcBef>
                <a:spcPts val="900"/>
              </a:spcBef>
              <a:spcAft>
                <a:spcPts val="0"/>
              </a:spcAft>
              <a:buClr>
                <a:schemeClr val="dk2"/>
              </a:buClr>
              <a:buSzPts val="1400"/>
              <a:buFont typeface="Arial"/>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gca6c4a9396_0_290"/>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899" name="Google Shape;899;gca6c4a9396_0_290"/>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900" name="Google Shape;900;gca6c4a9396_0_290"/>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901" name="Google Shape;901;gca6c4a9396_0_290"/>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902" name="Google Shape;902;gca6c4a9396_0_290"/>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903" name="Google Shape;903;gca6c4a9396_0_290"/>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904" name="Google Shape;904;gca6c4a9396_0_290"/>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905" name="Google Shape;905;gca6c4a9396_0_290"/>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906" name="Google Shape;906;gca6c4a9396_0_290"/>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907" name="Google Shape;907;gca6c4a9396_0_290"/>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Background </a:t>
            </a:r>
            <a:endParaRPr/>
          </a:p>
        </p:txBody>
      </p:sp>
      <p:sp>
        <p:nvSpPr>
          <p:cNvPr id="908" name="Google Shape;908;gca6c4a9396_0_290"/>
          <p:cNvSpPr txBox="1"/>
          <p:nvPr>
            <p:ph idx="1" type="body"/>
          </p:nvPr>
        </p:nvSpPr>
        <p:spPr>
          <a:xfrm>
            <a:off x="823925" y="1410800"/>
            <a:ext cx="6859500" cy="3273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400">
              <a:latin typeface="Times New Roman"/>
              <a:ea typeface="Times New Roman"/>
              <a:cs typeface="Times New Roman"/>
              <a:sym typeface="Times New Roman"/>
            </a:endParaRPr>
          </a:p>
          <a:p>
            <a:pPr indent="-314325" lvl="0" marL="276225" rtl="0" algn="l">
              <a:spcBef>
                <a:spcPts val="0"/>
              </a:spcBef>
              <a:spcAft>
                <a:spcPts val="0"/>
              </a:spcAft>
              <a:buClr>
                <a:schemeClr val="dk2"/>
              </a:buClr>
              <a:buSzPts val="2000"/>
              <a:buChar char="‒"/>
            </a:pPr>
            <a:r>
              <a:rPr b="0" lang="en-GB">
                <a:solidFill>
                  <a:srgbClr val="292929"/>
                </a:solidFill>
                <a:highlight>
                  <a:srgbClr val="FFFFFF"/>
                </a:highlight>
              </a:rPr>
              <a:t>The JKU simulator stores quantum states using a data structure which is based on classical decision diagrams. </a:t>
            </a:r>
            <a:endParaRPr b="0">
              <a:solidFill>
                <a:srgbClr val="292929"/>
              </a:solidFill>
              <a:highlight>
                <a:srgbClr val="FFFFFF"/>
              </a:highlight>
            </a:endParaRPr>
          </a:p>
          <a:p>
            <a:pPr indent="0" lvl="0" marL="0" rtl="0" algn="l">
              <a:spcBef>
                <a:spcPts val="0"/>
              </a:spcBef>
              <a:spcAft>
                <a:spcPts val="0"/>
              </a:spcAft>
              <a:buNone/>
            </a:pPr>
            <a:r>
              <a:t/>
            </a:r>
            <a:endParaRPr b="0">
              <a:solidFill>
                <a:srgbClr val="292929"/>
              </a:solidFill>
              <a:highlight>
                <a:srgbClr val="FFFFFF"/>
              </a:highlight>
            </a:endParaRPr>
          </a:p>
          <a:p>
            <a:pPr indent="-314325" lvl="0" marL="276225" rtl="0" algn="l">
              <a:spcBef>
                <a:spcPts val="0"/>
              </a:spcBef>
              <a:spcAft>
                <a:spcPts val="0"/>
              </a:spcAft>
              <a:buClr>
                <a:schemeClr val="dk2"/>
              </a:buClr>
              <a:buSzPts val="2000"/>
              <a:buChar char="‒"/>
            </a:pPr>
            <a:r>
              <a:rPr b="0" lang="en-GB">
                <a:solidFill>
                  <a:srgbClr val="292929"/>
                </a:solidFill>
                <a:highlight>
                  <a:srgbClr val="FFFFFF"/>
                </a:highlight>
              </a:rPr>
              <a:t>This representation is more complex than simply storing a state vector, but if the vector has regular multiplicities, then it results in much more efficient storage space and manipulation time, while remaining able to deal with any quantum circuit, not limited, e.g., to Clifford gates.</a:t>
            </a:r>
            <a:endParaRPr b="0"/>
          </a:p>
          <a:p>
            <a:pPr indent="-187325" lvl="0" marL="276225" rtl="0" algn="l">
              <a:spcBef>
                <a:spcPts val="900"/>
              </a:spcBef>
              <a:spcAft>
                <a:spcPts val="0"/>
              </a:spcAft>
              <a:buClr>
                <a:schemeClr val="dk2"/>
              </a:buClr>
              <a:buSzPts val="1400"/>
              <a:buFont typeface="Arial"/>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gca6c4a9396_0_193"/>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914" name="Google Shape;914;gca6c4a9396_0_19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915" name="Google Shape;915;gca6c4a9396_0_193"/>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916" name="Google Shape;916;gca6c4a9396_0_193"/>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917" name="Google Shape;917;gca6c4a9396_0_193"/>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918" name="Google Shape;918;gca6c4a9396_0_193"/>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919" name="Google Shape;919;gca6c4a9396_0_19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920" name="Google Shape;920;gca6c4a9396_0_19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921" name="Google Shape;921;gca6c4a9396_0_19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922" name="Google Shape;922;gca6c4a9396_0_19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Implementation </a:t>
            </a:r>
            <a:endParaRPr/>
          </a:p>
        </p:txBody>
      </p:sp>
      <p:pic>
        <p:nvPicPr>
          <p:cNvPr id="923" name="Google Shape;923;gca6c4a9396_0_193"/>
          <p:cNvPicPr preferRelativeResize="0"/>
          <p:nvPr/>
        </p:nvPicPr>
        <p:blipFill>
          <a:blip r:embed="rId3">
            <a:alphaModFix/>
          </a:blip>
          <a:stretch>
            <a:fillRect/>
          </a:stretch>
        </p:blipFill>
        <p:spPr>
          <a:xfrm>
            <a:off x="2579850" y="1113672"/>
            <a:ext cx="3714750" cy="542925"/>
          </a:xfrm>
          <a:prstGeom prst="rect">
            <a:avLst/>
          </a:prstGeom>
          <a:noFill/>
          <a:ln>
            <a:noFill/>
          </a:ln>
          <a:effectLst>
            <a:outerShdw blurRad="57150" rotWithShape="0" algn="bl" dir="5400000" dist="19050">
              <a:srgbClr val="000000">
                <a:alpha val="40000"/>
              </a:srgbClr>
            </a:outerShdw>
          </a:effectLst>
        </p:spPr>
      </p:pic>
      <p:pic>
        <p:nvPicPr>
          <p:cNvPr id="924" name="Google Shape;924;gca6c4a9396_0_193"/>
          <p:cNvPicPr preferRelativeResize="0"/>
          <p:nvPr/>
        </p:nvPicPr>
        <p:blipFill>
          <a:blip r:embed="rId4">
            <a:alphaModFix/>
          </a:blip>
          <a:stretch>
            <a:fillRect/>
          </a:stretch>
        </p:blipFill>
        <p:spPr>
          <a:xfrm>
            <a:off x="1950175" y="1823547"/>
            <a:ext cx="4772025" cy="619125"/>
          </a:xfrm>
          <a:prstGeom prst="rect">
            <a:avLst/>
          </a:prstGeom>
          <a:noFill/>
          <a:ln>
            <a:noFill/>
          </a:ln>
          <a:effectLst>
            <a:outerShdw blurRad="57150" rotWithShape="0" algn="bl" dir="5400000" dist="19050">
              <a:srgbClr val="000000">
                <a:alpha val="35000"/>
              </a:srgbClr>
            </a:outerShdw>
          </a:effectLst>
        </p:spPr>
      </p:pic>
      <p:pic>
        <p:nvPicPr>
          <p:cNvPr id="925" name="Google Shape;925;gca6c4a9396_0_193"/>
          <p:cNvPicPr preferRelativeResize="0"/>
          <p:nvPr/>
        </p:nvPicPr>
        <p:blipFill>
          <a:blip r:embed="rId5">
            <a:alphaModFix/>
          </a:blip>
          <a:stretch>
            <a:fillRect/>
          </a:stretch>
        </p:blipFill>
        <p:spPr>
          <a:xfrm>
            <a:off x="2051200" y="2722822"/>
            <a:ext cx="4772025" cy="1476375"/>
          </a:xfrm>
          <a:prstGeom prst="rect">
            <a:avLst/>
          </a:prstGeom>
          <a:noFill/>
          <a:ln>
            <a:noFill/>
          </a:ln>
          <a:effectLst>
            <a:outerShdw blurRad="57150" rotWithShape="0" algn="bl" dir="5400000" dist="19050">
              <a:srgbClr val="000000">
                <a:alpha val="29000"/>
              </a:srgbClr>
            </a:outerShdw>
          </a:effectLst>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gca6c4a9396_0_213"/>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931" name="Google Shape;931;gca6c4a9396_0_21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932" name="Google Shape;932;gca6c4a9396_0_213"/>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933" name="Google Shape;933;gca6c4a9396_0_213"/>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934" name="Google Shape;934;gca6c4a9396_0_213"/>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935" name="Google Shape;935;gca6c4a9396_0_213"/>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936" name="Google Shape;936;gca6c4a9396_0_21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937" name="Google Shape;937;gca6c4a9396_0_21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938" name="Google Shape;938;gca6c4a9396_0_21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939" name="Google Shape;939;gca6c4a9396_0_21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a:t>
            </a:r>
            <a:endParaRPr/>
          </a:p>
        </p:txBody>
      </p:sp>
      <p:pic>
        <p:nvPicPr>
          <p:cNvPr id="940" name="Google Shape;940;gca6c4a9396_0_213"/>
          <p:cNvPicPr preferRelativeResize="0"/>
          <p:nvPr/>
        </p:nvPicPr>
        <p:blipFill>
          <a:blip r:embed="rId3">
            <a:alphaModFix/>
          </a:blip>
          <a:stretch>
            <a:fillRect/>
          </a:stretch>
        </p:blipFill>
        <p:spPr>
          <a:xfrm>
            <a:off x="1028475" y="1989772"/>
            <a:ext cx="6229350" cy="1476375"/>
          </a:xfrm>
          <a:prstGeom prst="rect">
            <a:avLst/>
          </a:prstGeom>
          <a:noFill/>
          <a:ln>
            <a:noFill/>
          </a:ln>
          <a:effectLst>
            <a:outerShdw blurRad="57150" rotWithShape="0" algn="bl" dir="5400000" dist="19050">
              <a:srgbClr val="000000">
                <a:alpha val="41000"/>
              </a:srgbClr>
            </a:outerShdw>
          </a:effectLst>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gca6c4a9396_0_229"/>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946" name="Google Shape;946;gca6c4a9396_0_229"/>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947" name="Google Shape;947;gca6c4a9396_0_229"/>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948" name="Google Shape;948;gca6c4a9396_0_229"/>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949" name="Google Shape;949;gca6c4a9396_0_229"/>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950" name="Google Shape;950;gca6c4a9396_0_229"/>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951" name="Google Shape;951;gca6c4a9396_0_229"/>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952" name="Google Shape;952;gca6c4a9396_0_229"/>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953" name="Google Shape;953;gca6c4a9396_0_229"/>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954" name="Google Shape;954;gca6c4a9396_0_229"/>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a:t>
            </a:r>
            <a:endParaRPr/>
          </a:p>
        </p:txBody>
      </p:sp>
      <p:pic>
        <p:nvPicPr>
          <p:cNvPr id="955" name="Google Shape;955;gca6c4a9396_0_229"/>
          <p:cNvPicPr preferRelativeResize="0"/>
          <p:nvPr/>
        </p:nvPicPr>
        <p:blipFill>
          <a:blip r:embed="rId3">
            <a:alphaModFix/>
          </a:blip>
          <a:stretch>
            <a:fillRect/>
          </a:stretch>
        </p:blipFill>
        <p:spPr>
          <a:xfrm>
            <a:off x="1506300" y="1122825"/>
            <a:ext cx="5546149" cy="3629708"/>
          </a:xfrm>
          <a:prstGeom prst="rect">
            <a:avLst/>
          </a:prstGeom>
          <a:noFill/>
          <a:ln>
            <a:noFill/>
          </a:ln>
          <a:effectLst>
            <a:outerShdw blurRad="57150" rotWithShape="0" algn="bl" dir="5400000" dist="19050">
              <a:srgbClr val="000000">
                <a:alpha val="37000"/>
              </a:srgbClr>
            </a:outerShdw>
          </a:effectLst>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gca6c4a9396_0_246"/>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961" name="Google Shape;961;gca6c4a9396_0_24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962" name="Google Shape;962;gca6c4a9396_0_246"/>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963" name="Google Shape;963;gca6c4a9396_0_246"/>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964" name="Google Shape;964;gca6c4a9396_0_246"/>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965" name="Google Shape;965;gca6c4a9396_0_246"/>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966" name="Google Shape;966;gca6c4a9396_0_24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967" name="Google Shape;967;gca6c4a9396_0_24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968" name="Google Shape;968;gca6c4a9396_0_24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969" name="Google Shape;969;gca6c4a9396_0_24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Errors </a:t>
            </a:r>
            <a:endParaRPr/>
          </a:p>
        </p:txBody>
      </p:sp>
      <p:pic>
        <p:nvPicPr>
          <p:cNvPr id="970" name="Google Shape;970;gca6c4a9396_0_246"/>
          <p:cNvPicPr preferRelativeResize="0"/>
          <p:nvPr/>
        </p:nvPicPr>
        <p:blipFill>
          <a:blip r:embed="rId3">
            <a:alphaModFix/>
          </a:blip>
          <a:stretch>
            <a:fillRect/>
          </a:stretch>
        </p:blipFill>
        <p:spPr>
          <a:xfrm>
            <a:off x="1409700" y="1676400"/>
            <a:ext cx="6324600" cy="1790700"/>
          </a:xfrm>
          <a:prstGeom prst="rect">
            <a:avLst/>
          </a:prstGeom>
          <a:noFill/>
          <a:ln>
            <a:noFill/>
          </a:ln>
          <a:effectLst>
            <a:outerShdw blurRad="57150" rotWithShape="0" algn="bl" dir="5400000" dist="19050">
              <a:srgbClr val="000000">
                <a:alpha val="35000"/>
              </a:srgbClr>
            </a:outerShdw>
          </a:effectLst>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gca6c4a9396_0_264"/>
          <p:cNvSpPr txBox="1"/>
          <p:nvPr>
            <p:ph type="title"/>
          </p:nvPr>
        </p:nvSpPr>
        <p:spPr>
          <a:xfrm>
            <a:off x="747625" y="264600"/>
            <a:ext cx="75747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976" name="Google Shape;976;gca6c4a9396_0_264"/>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977" name="Google Shape;977;gca6c4a9396_0_264"/>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978" name="Google Shape;978;gca6c4a9396_0_264"/>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979" name="Google Shape;979;gca6c4a9396_0_264"/>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980" name="Google Shape;980;gca6c4a9396_0_264"/>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981" name="Google Shape;981;gca6c4a9396_0_264"/>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982" name="Google Shape;982;gca6c4a9396_0_264"/>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983" name="Google Shape;983;gca6c4a9396_0_264"/>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984" name="Google Shape;984;gca6c4a9396_0_264"/>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Errors </a:t>
            </a:r>
            <a:endParaRPr/>
          </a:p>
        </p:txBody>
      </p:sp>
      <p:pic>
        <p:nvPicPr>
          <p:cNvPr id="985" name="Google Shape;985;gca6c4a9396_0_264"/>
          <p:cNvPicPr preferRelativeResize="0"/>
          <p:nvPr/>
        </p:nvPicPr>
        <p:blipFill>
          <a:blip r:embed="rId3">
            <a:alphaModFix/>
          </a:blip>
          <a:stretch>
            <a:fillRect/>
          </a:stretch>
        </p:blipFill>
        <p:spPr>
          <a:xfrm>
            <a:off x="152400" y="2154022"/>
            <a:ext cx="8839200" cy="548100"/>
          </a:xfrm>
          <a:prstGeom prst="rect">
            <a:avLst/>
          </a:prstGeom>
          <a:noFill/>
          <a:ln>
            <a:noFill/>
          </a:ln>
          <a:effectLst>
            <a:outerShdw blurRad="57150" rotWithShape="0" algn="bl" dir="5400000" dist="19050">
              <a:srgbClr val="000000">
                <a:alpha val="41000"/>
              </a:srgbClr>
            </a:outerShdw>
          </a:effectLst>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3"/>
          <p:cNvSpPr/>
          <p:nvPr>
            <p:ph idx="2" type="pic"/>
          </p:nvPr>
        </p:nvSpPr>
        <p:spPr>
          <a:xfrm>
            <a:off x="4939200" y="1078712"/>
            <a:ext cx="4204800" cy="3739329"/>
          </a:xfrm>
          <a:prstGeom prst="rect">
            <a:avLst/>
          </a:prstGeom>
          <a:solidFill>
            <a:schemeClr val="accent4"/>
          </a:solidFill>
          <a:ln>
            <a:noFill/>
          </a:ln>
        </p:spPr>
        <p:txBody>
          <a:bodyPr anchorCtr="0" anchor="ctr" bIns="0" lIns="0" spcFirstLastPara="1" rIns="0" wrap="square" tIns="0">
            <a:noAutofit/>
          </a:bodyPr>
          <a:lstStyle/>
          <a:p>
            <a:pPr indent="0" lvl="0" marL="0" rtl="0" algn="ctr">
              <a:spcBef>
                <a:spcPts val="1417"/>
              </a:spcBef>
              <a:spcAft>
                <a:spcPts val="0"/>
              </a:spcAft>
              <a:buNone/>
            </a:pPr>
            <a:r>
              <a:t/>
            </a:r>
            <a:endParaRPr/>
          </a:p>
        </p:txBody>
      </p:sp>
      <p:sp>
        <p:nvSpPr>
          <p:cNvPr id="991" name="Google Shape;991;p3"/>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Title — Calibri Bold 26pt</a:t>
            </a:r>
            <a:endParaRPr/>
          </a:p>
        </p:txBody>
      </p:sp>
      <p:sp>
        <p:nvSpPr>
          <p:cNvPr id="992" name="Google Shape;992;p3"/>
          <p:cNvSpPr txBox="1"/>
          <p:nvPr>
            <p:ph idx="1" type="body"/>
          </p:nvPr>
        </p:nvSpPr>
        <p:spPr>
          <a:xfrm>
            <a:off x="828683" y="1428750"/>
            <a:ext cx="3819525" cy="2990766"/>
          </a:xfrm>
          <a:prstGeom prst="rect">
            <a:avLst/>
          </a:prstGeom>
          <a:noFill/>
          <a:ln>
            <a:noFill/>
          </a:ln>
        </p:spPr>
        <p:txBody>
          <a:bodyPr anchorCtr="0" anchor="t" bIns="0" lIns="0" spcFirstLastPara="1" rIns="0" wrap="square" tIns="0">
            <a:noAutofit/>
          </a:bodyPr>
          <a:lstStyle/>
          <a:p>
            <a:pPr indent="-238125" lvl="0" marL="238125" rtl="0" algn="l">
              <a:spcBef>
                <a:spcPts val="0"/>
              </a:spcBef>
              <a:spcAft>
                <a:spcPts val="0"/>
              </a:spcAft>
              <a:buClr>
                <a:schemeClr val="dk2"/>
              </a:buClr>
              <a:buSzPts val="1400"/>
              <a:buFont typeface="Calibri"/>
              <a:buChar char="–"/>
            </a:pPr>
            <a:r>
              <a:rPr lang="en-GB"/>
              <a:t>Body text / Bullets 14pt Calibri Regular. Lorem ipsum dolor sit amet, consectetur adipiscing elit. Fusce eget lectus ut lacus convallis porta nec nec.</a:t>
            </a:r>
            <a:endParaRPr/>
          </a:p>
          <a:p>
            <a:pPr indent="-238125" lvl="0" marL="238125" rtl="0" algn="l">
              <a:spcBef>
                <a:spcPts val="850"/>
              </a:spcBef>
              <a:spcAft>
                <a:spcPts val="0"/>
              </a:spcAft>
              <a:buClr>
                <a:schemeClr val="dk2"/>
              </a:buClr>
              <a:buSzPts val="1400"/>
              <a:buFont typeface="Calibri"/>
              <a:buChar char="–"/>
            </a:pPr>
            <a:r>
              <a:rPr lang="en-GB"/>
              <a:t>Body text / Bullets 14pt Calibri Regular. Lorem ipsum dolor sit amet, consectetur adipiscing elit. Fusce eget lectus ut lacus convallis porta nec nec.</a:t>
            </a:r>
            <a:endParaRPr/>
          </a:p>
          <a:p>
            <a:pPr indent="-238125" lvl="0" marL="238125" rtl="0" algn="l">
              <a:spcBef>
                <a:spcPts val="850"/>
              </a:spcBef>
              <a:spcAft>
                <a:spcPts val="0"/>
              </a:spcAft>
              <a:buClr>
                <a:schemeClr val="dk2"/>
              </a:buClr>
              <a:buSzPts val="1400"/>
              <a:buFont typeface="Calibri"/>
              <a:buChar char="–"/>
            </a:pPr>
            <a:r>
              <a:rPr lang="en-GB"/>
              <a:t>Body text / Bullets 14pt Calibri Regular. Lorem ipsum dolor sit amet, consectetur adipiscing elit. Fusce eget lectus ut lacus convallis porta nec nec.</a:t>
            </a:r>
            <a:endParaRPr/>
          </a:p>
          <a:p>
            <a:pPr indent="-238125" lvl="0" marL="238125" rtl="0" algn="l">
              <a:spcBef>
                <a:spcPts val="850"/>
              </a:spcBef>
              <a:spcAft>
                <a:spcPts val="0"/>
              </a:spcAft>
              <a:buClr>
                <a:schemeClr val="dk2"/>
              </a:buClr>
              <a:buSzPts val="1400"/>
              <a:buFont typeface="Calibri"/>
              <a:buChar char="–"/>
            </a:pPr>
            <a:r>
              <a:rPr lang="en-GB"/>
              <a:t>Body text / Bullets 14pt Calibri Regular. Lorem ipsum dolor sit amet, consectetur adipiscing elit. Fusce eget lectus ut lacus convallis porta nec nec.</a:t>
            </a:r>
            <a:endParaRPr/>
          </a:p>
        </p:txBody>
      </p:sp>
      <p:sp>
        <p:nvSpPr>
          <p:cNvPr id="993" name="Google Shape;993;p3"/>
          <p:cNvSpPr txBox="1"/>
          <p:nvPr>
            <p:ph idx="3" type="body"/>
          </p:nvPr>
        </p:nvSpPr>
        <p:spPr>
          <a:xfrm>
            <a:off x="828675" y="685806"/>
            <a:ext cx="7500938" cy="2071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Subtitle — Calibri Regular 20pt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4"/>
          <p:cNvSpPr/>
          <p:nvPr>
            <p:ph idx="2" type="pic"/>
          </p:nvPr>
        </p:nvSpPr>
        <p:spPr>
          <a:xfrm>
            <a:off x="0" y="1078712"/>
            <a:ext cx="9144000" cy="3739319"/>
          </a:xfrm>
          <a:prstGeom prst="rect">
            <a:avLst/>
          </a:prstGeom>
          <a:solidFill>
            <a:schemeClr val="accent4"/>
          </a:solidFill>
          <a:ln>
            <a:noFill/>
          </a:ln>
        </p:spPr>
        <p:txBody>
          <a:bodyPr anchorCtr="0" anchor="ctr" bIns="0" lIns="0" spcFirstLastPara="1" rIns="0" wrap="square" tIns="0">
            <a:noAutofit/>
          </a:bodyPr>
          <a:lstStyle/>
          <a:p>
            <a:pPr indent="0" lvl="0" marL="0" rtl="0" algn="ctr">
              <a:spcBef>
                <a:spcPts val="1417"/>
              </a:spcBef>
              <a:spcAft>
                <a:spcPts val="0"/>
              </a:spcAft>
              <a:buNone/>
            </a:pPr>
            <a:r>
              <a:t/>
            </a:r>
            <a:endParaRPr/>
          </a:p>
        </p:txBody>
      </p:sp>
      <p:sp>
        <p:nvSpPr>
          <p:cNvPr id="999" name="Google Shape;999;p4"/>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Title — Calibri Bold 26pt</a:t>
            </a:r>
            <a:endParaRPr/>
          </a:p>
        </p:txBody>
      </p:sp>
      <p:sp>
        <p:nvSpPr>
          <p:cNvPr id="1000" name="Google Shape;1000;p4"/>
          <p:cNvSpPr txBox="1"/>
          <p:nvPr>
            <p:ph idx="1" type="body"/>
          </p:nvPr>
        </p:nvSpPr>
        <p:spPr>
          <a:xfrm>
            <a:off x="828675" y="685806"/>
            <a:ext cx="7500938" cy="2071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Subtitle — Calibri Regular 20pt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ca26c39f1d_0_78"/>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Background </a:t>
            </a:r>
            <a:r>
              <a:rPr lang="en-GB"/>
              <a:t> </a:t>
            </a:r>
            <a:endParaRPr/>
          </a:p>
        </p:txBody>
      </p:sp>
      <p:sp>
        <p:nvSpPr>
          <p:cNvPr id="135" name="Google Shape;135;gca26c39f1d_0_78"/>
          <p:cNvSpPr txBox="1"/>
          <p:nvPr>
            <p:ph idx="1" type="body"/>
          </p:nvPr>
        </p:nvSpPr>
        <p:spPr>
          <a:xfrm>
            <a:off x="823925" y="1302200"/>
            <a:ext cx="7885800" cy="3344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04800" lvl="1" marL="317500" rtl="0" algn="l">
              <a:spcBef>
                <a:spcPts val="1134"/>
              </a:spcBef>
              <a:spcAft>
                <a:spcPts val="0"/>
              </a:spcAft>
              <a:buSzPts val="1800"/>
              <a:buChar char="–"/>
            </a:pPr>
            <a:r>
              <a:rPr lang="en-GB"/>
              <a:t>What is </a:t>
            </a:r>
            <a:r>
              <a:rPr lang="en-GB"/>
              <a:t>Quantum</a:t>
            </a:r>
            <a:r>
              <a:rPr lang="en-GB"/>
              <a:t> computers </a:t>
            </a:r>
            <a:endParaRPr/>
          </a:p>
          <a:p>
            <a:pPr indent="-304800" lvl="1" marL="317500" rtl="0" algn="l">
              <a:spcBef>
                <a:spcPts val="1134"/>
              </a:spcBef>
              <a:spcAft>
                <a:spcPts val="0"/>
              </a:spcAft>
              <a:buSzPts val="1800"/>
              <a:buChar char="–"/>
            </a:pPr>
            <a:r>
              <a:rPr lang="en-GB"/>
              <a:t>How they will help and </a:t>
            </a:r>
            <a:r>
              <a:rPr lang="en-GB"/>
              <a:t>improve</a:t>
            </a:r>
            <a:r>
              <a:rPr lang="en-GB"/>
              <a:t> speed and their </a:t>
            </a:r>
            <a:r>
              <a:rPr lang="en-GB"/>
              <a:t>advantages</a:t>
            </a:r>
            <a:r>
              <a:rPr lang="en-GB"/>
              <a:t> + </a:t>
            </a:r>
            <a:r>
              <a:rPr lang="en-GB"/>
              <a:t>disadvantages</a:t>
            </a:r>
            <a:r>
              <a:rPr lang="en-GB"/>
              <a:t> </a:t>
            </a:r>
            <a:endParaRPr/>
          </a:p>
          <a:p>
            <a:pPr indent="-304800" lvl="1" marL="317500" rtl="0" algn="l">
              <a:spcBef>
                <a:spcPts val="1134"/>
              </a:spcBef>
              <a:spcAft>
                <a:spcPts val="0"/>
              </a:spcAft>
              <a:buSzPts val="1800"/>
              <a:buChar char="–"/>
            </a:pPr>
            <a:r>
              <a:rPr lang="en-GB"/>
              <a:t>How can we </a:t>
            </a:r>
            <a:r>
              <a:rPr lang="en-GB"/>
              <a:t>access</a:t>
            </a:r>
            <a:r>
              <a:rPr lang="en-GB"/>
              <a:t> them</a:t>
            </a:r>
            <a:endParaRPr/>
          </a:p>
          <a:p>
            <a:pPr indent="-304800" lvl="1" marL="317500" rtl="0" algn="l">
              <a:spcBef>
                <a:spcPts val="1134"/>
              </a:spcBef>
              <a:spcAft>
                <a:spcPts val="0"/>
              </a:spcAft>
              <a:buSzPts val="1800"/>
              <a:buChar char="–"/>
            </a:pPr>
            <a:r>
              <a:t/>
            </a:r>
            <a:endParaRPr/>
          </a:p>
          <a:p>
            <a:pPr indent="0" lvl="0" marL="317500" rtl="0" algn="l">
              <a:spcBef>
                <a:spcPts val="1134"/>
              </a:spcBef>
              <a:spcAft>
                <a:spcPts val="0"/>
              </a:spcAft>
              <a:buNone/>
            </a:pPr>
            <a:r>
              <a:t/>
            </a:r>
            <a:endParaRPr/>
          </a:p>
          <a:p>
            <a:pPr indent="0" lvl="0" marL="0" rtl="0" algn="l">
              <a:spcBef>
                <a:spcPts val="1134"/>
              </a:spcBef>
              <a:spcAft>
                <a:spcPts val="0"/>
              </a:spcAft>
              <a:buNone/>
            </a:pPr>
            <a:r>
              <a:t/>
            </a:r>
            <a:endParaRPr/>
          </a:p>
        </p:txBody>
      </p:sp>
      <p:sp>
        <p:nvSpPr>
          <p:cNvPr id="136" name="Google Shape;136;gca26c39f1d_0_78"/>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A little background information </a:t>
            </a:r>
            <a:r>
              <a:rPr lang="en-GB"/>
              <a:t> </a:t>
            </a:r>
            <a:endParaRPr/>
          </a:p>
        </p:txBody>
      </p:sp>
      <p:sp>
        <p:nvSpPr>
          <p:cNvPr id="137" name="Google Shape;137;gca26c39f1d_0_78"/>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138" name="Google Shape;138;gca26c39f1d_0_78"/>
          <p:cNvSpPr/>
          <p:nvPr/>
        </p:nvSpPr>
        <p:spPr>
          <a:xfrm>
            <a:off x="0" y="-421200"/>
            <a:ext cx="1506300" cy="421200"/>
          </a:xfrm>
          <a:prstGeom prst="chevron">
            <a:avLst>
              <a:gd fmla="val 500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139" name="Google Shape;139;gca26c39f1d_0_78"/>
          <p:cNvSpPr/>
          <p:nvPr/>
        </p:nvSpPr>
        <p:spPr>
          <a:xfrm>
            <a:off x="1334350" y="-421200"/>
            <a:ext cx="11016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140" name="Google Shape;140;gca26c39f1d_0_78"/>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141" name="Google Shape;141;gca26c39f1d_0_78"/>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142" name="Google Shape;142;gca26c39f1d_0_78"/>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143" name="Google Shape;143;gca26c39f1d_0_78"/>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144" name="Google Shape;144;gca26c39f1d_0_78"/>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145" name="Google Shape;145;gca26c39f1d_0_78"/>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5"/>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Title — Calibri Bold 26pt</a:t>
            </a:r>
            <a:endParaRPr/>
          </a:p>
        </p:txBody>
      </p:sp>
      <p:sp>
        <p:nvSpPr>
          <p:cNvPr id="1006" name="Google Shape;1006;p5"/>
          <p:cNvSpPr txBox="1"/>
          <p:nvPr>
            <p:ph idx="1" type="body"/>
          </p:nvPr>
        </p:nvSpPr>
        <p:spPr>
          <a:xfrm>
            <a:off x="828675" y="685806"/>
            <a:ext cx="7500938" cy="2071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Subtitle — Calibri Regular 20pt </a:t>
            </a:r>
            <a:endParaRPr/>
          </a:p>
        </p:txBody>
      </p:sp>
      <p:sp>
        <p:nvSpPr>
          <p:cNvPr id="1007" name="Google Shape;1007;p5"/>
          <p:cNvSpPr txBox="1"/>
          <p:nvPr>
            <p:ph idx="2" type="body"/>
          </p:nvPr>
        </p:nvSpPr>
        <p:spPr>
          <a:xfrm>
            <a:off x="828675" y="1302192"/>
            <a:ext cx="7500938" cy="289198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Level 1/ 20pt Calibri Bold. </a:t>
            </a:r>
            <a:br>
              <a:rPr lang="en-GB"/>
            </a:br>
            <a:r>
              <a:rPr lang="en-GB"/>
              <a:t>Lorem ipsum dolor sit amet, consectetur adipiscing elit. Fusce eget lectus ut lacus convallis porta nec.</a:t>
            </a:r>
            <a:endParaRPr/>
          </a:p>
          <a:p>
            <a:pPr indent="-317500" lvl="1" marL="317500" rtl="0" algn="l">
              <a:spcBef>
                <a:spcPts val="1134"/>
              </a:spcBef>
              <a:spcAft>
                <a:spcPts val="0"/>
              </a:spcAft>
              <a:buSzPts val="2000"/>
              <a:buChar char="–"/>
            </a:pPr>
            <a:r>
              <a:rPr lang="en-GB"/>
              <a:t>Level 2/ Bullets 20pt Calibri Regular. </a:t>
            </a:r>
            <a:br>
              <a:rPr lang="en-GB"/>
            </a:br>
            <a:r>
              <a:rPr lang="en-GB"/>
              <a:t>Lorem ipsum dolor sit amet, consectetur adipiscing elit. Fusce eget lectus ut lacus convallis porta nec.</a:t>
            </a:r>
            <a:endParaRPr/>
          </a:p>
          <a:p>
            <a:pPr indent="-317500" lvl="1" marL="317500" rtl="0" algn="l">
              <a:spcBef>
                <a:spcPts val="1134"/>
              </a:spcBef>
              <a:spcAft>
                <a:spcPts val="0"/>
              </a:spcAft>
              <a:buSzPts val="2000"/>
              <a:buChar char="–"/>
            </a:pPr>
            <a:r>
              <a:rPr lang="en-GB"/>
              <a:t>Level 2/ Bullets 20pt Calibri Regular. </a:t>
            </a:r>
            <a:br>
              <a:rPr lang="en-GB"/>
            </a:br>
            <a:r>
              <a:rPr lang="en-GB"/>
              <a:t>Lorem ipsum dolor sit amet, consectetur adipiscing elit. Fusce eget lectus ut lacus convallis porta nec.</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6"/>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Title — Calibri Bold 26pt</a:t>
            </a:r>
            <a:endParaRPr/>
          </a:p>
        </p:txBody>
      </p:sp>
      <p:sp>
        <p:nvSpPr>
          <p:cNvPr id="1013" name="Google Shape;1013;p6"/>
          <p:cNvSpPr txBox="1"/>
          <p:nvPr>
            <p:ph idx="1" type="body"/>
          </p:nvPr>
        </p:nvSpPr>
        <p:spPr>
          <a:xfrm>
            <a:off x="828676" y="1410807"/>
            <a:ext cx="3933824" cy="2372524"/>
          </a:xfrm>
          <a:prstGeom prst="rect">
            <a:avLst/>
          </a:prstGeom>
          <a:noFill/>
          <a:ln>
            <a:noFill/>
          </a:ln>
        </p:spPr>
        <p:txBody>
          <a:bodyPr anchorCtr="0" anchor="t" bIns="0" lIns="0" spcFirstLastPara="1" rIns="0" wrap="square" tIns="0">
            <a:noAutofit/>
          </a:bodyPr>
          <a:lstStyle/>
          <a:p>
            <a:pPr indent="-276225" lvl="0" marL="276225" rtl="0" algn="l">
              <a:spcBef>
                <a:spcPts val="0"/>
              </a:spcBef>
              <a:spcAft>
                <a:spcPts val="0"/>
              </a:spcAft>
              <a:buClr>
                <a:schemeClr val="dk2"/>
              </a:buClr>
              <a:buSzPts val="1400"/>
              <a:buFont typeface="Arial"/>
              <a:buChar char="‒"/>
            </a:pPr>
            <a:r>
              <a:rPr lang="en-GB"/>
              <a:t>Level 1/ 20pt Calibri Bold. </a:t>
            </a:r>
            <a:br>
              <a:rPr lang="en-GB"/>
            </a:br>
            <a:r>
              <a:rPr lang="en-GB"/>
              <a:t>Lorem ipsum dolor sit amet, consectetur adipiscing elit. Fusce eget lectus ut lacus convallis porta nec.</a:t>
            </a:r>
            <a:endParaRPr/>
          </a:p>
          <a:p>
            <a:pPr indent="-276225" lvl="0" marL="276225" rtl="0" algn="l">
              <a:spcBef>
                <a:spcPts val="900"/>
              </a:spcBef>
              <a:spcAft>
                <a:spcPts val="0"/>
              </a:spcAft>
              <a:buClr>
                <a:schemeClr val="dk2"/>
              </a:buClr>
              <a:buSzPts val="1400"/>
              <a:buFont typeface="Arial"/>
              <a:buChar char="‒"/>
            </a:pPr>
            <a:r>
              <a:rPr lang="en-GB"/>
              <a:t>Level 1/ 20pt Calibri Bold. </a:t>
            </a:r>
            <a:br>
              <a:rPr lang="en-GB"/>
            </a:br>
            <a:r>
              <a:rPr lang="en-GB"/>
              <a:t>Lorem ipsum dolor sit amet, consectetur adipiscing elit. Fusce eget lectus ut lacus convallis porta nec.</a:t>
            </a:r>
            <a:endParaRPr/>
          </a:p>
          <a:p>
            <a:pPr indent="-276225" lvl="0" marL="276225" rtl="0" algn="l">
              <a:spcBef>
                <a:spcPts val="900"/>
              </a:spcBef>
              <a:spcAft>
                <a:spcPts val="0"/>
              </a:spcAft>
              <a:buClr>
                <a:schemeClr val="dk2"/>
              </a:buClr>
              <a:buSzPts val="1400"/>
              <a:buFont typeface="Arial"/>
              <a:buChar char="‒"/>
            </a:pPr>
            <a:r>
              <a:rPr lang="en-GB"/>
              <a:t>Level 1/ 20pt Calibri Bold. </a:t>
            </a:r>
            <a:br>
              <a:rPr lang="en-GB"/>
            </a:br>
            <a:r>
              <a:rPr lang="en-GB"/>
              <a:t>Lorem ipsum dolor sit amet, consectetur adipiscing elit. Fusce eget lectus ut lacus convallis porta nec.</a:t>
            </a:r>
            <a:endParaRPr/>
          </a:p>
          <a:p>
            <a:pPr indent="-187325" lvl="0" marL="276225" rtl="0" algn="l">
              <a:spcBef>
                <a:spcPts val="900"/>
              </a:spcBef>
              <a:spcAft>
                <a:spcPts val="0"/>
              </a:spcAft>
              <a:buClr>
                <a:schemeClr val="dk2"/>
              </a:buClr>
              <a:buSzPts val="1400"/>
              <a:buFont typeface="Arial"/>
              <a:buNone/>
            </a:pPr>
            <a:r>
              <a:t/>
            </a:r>
            <a:endParaRPr/>
          </a:p>
        </p:txBody>
      </p:sp>
      <p:sp>
        <p:nvSpPr>
          <p:cNvPr id="1014" name="Google Shape;1014;p6"/>
          <p:cNvSpPr txBox="1"/>
          <p:nvPr>
            <p:ph idx="2" type="body"/>
          </p:nvPr>
        </p:nvSpPr>
        <p:spPr>
          <a:xfrm>
            <a:off x="828675" y="685806"/>
            <a:ext cx="7500938" cy="2071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Subtitle — Calibri Regular 20pt </a:t>
            </a:r>
            <a:endParaRPr/>
          </a:p>
        </p:txBody>
      </p:sp>
      <p:sp>
        <p:nvSpPr>
          <p:cNvPr id="1015" name="Google Shape;1015;p6"/>
          <p:cNvSpPr txBox="1"/>
          <p:nvPr>
            <p:ph idx="3" type="body"/>
          </p:nvPr>
        </p:nvSpPr>
        <p:spPr>
          <a:xfrm>
            <a:off x="4914901" y="1410807"/>
            <a:ext cx="3934800" cy="2372524"/>
          </a:xfrm>
          <a:prstGeom prst="rect">
            <a:avLst/>
          </a:prstGeom>
          <a:noFill/>
          <a:ln>
            <a:noFill/>
          </a:ln>
        </p:spPr>
        <p:txBody>
          <a:bodyPr anchorCtr="0" anchor="t" bIns="0" lIns="0" spcFirstLastPara="1" rIns="0" wrap="square" tIns="0">
            <a:noAutofit/>
          </a:bodyPr>
          <a:lstStyle/>
          <a:p>
            <a:pPr indent="-276225" lvl="0" marL="276225" rtl="0" algn="l">
              <a:spcBef>
                <a:spcPts val="0"/>
              </a:spcBef>
              <a:spcAft>
                <a:spcPts val="0"/>
              </a:spcAft>
              <a:buClr>
                <a:schemeClr val="dk2"/>
              </a:buClr>
              <a:buSzPts val="1400"/>
              <a:buFont typeface="Arial"/>
              <a:buChar char="‒"/>
            </a:pPr>
            <a:r>
              <a:rPr lang="en-GB"/>
              <a:t>Level 1/ 20pt Calibri Bold. </a:t>
            </a:r>
            <a:br>
              <a:rPr lang="en-GB"/>
            </a:br>
            <a:r>
              <a:rPr lang="en-GB"/>
              <a:t>Lorem ipsum dolor sit amet, consectetur adipiscing elit. Fusce eget lectus ut lacus convallis porta nec.</a:t>
            </a:r>
            <a:endParaRPr/>
          </a:p>
          <a:p>
            <a:pPr indent="-276225" lvl="0" marL="276225" rtl="0" algn="l">
              <a:spcBef>
                <a:spcPts val="900"/>
              </a:spcBef>
              <a:spcAft>
                <a:spcPts val="0"/>
              </a:spcAft>
              <a:buClr>
                <a:schemeClr val="dk2"/>
              </a:buClr>
              <a:buSzPts val="1400"/>
              <a:buFont typeface="Arial"/>
              <a:buChar char="‒"/>
            </a:pPr>
            <a:r>
              <a:rPr lang="en-GB"/>
              <a:t>Level 1/ 20pt Calibri Bold. </a:t>
            </a:r>
            <a:br>
              <a:rPr lang="en-GB"/>
            </a:br>
            <a:r>
              <a:rPr lang="en-GB"/>
              <a:t>Lorem ipsum dolor sit amet, consectetur adipiscing elit. Fusce eget lectus ut lacus convallis porta nec.</a:t>
            </a:r>
            <a:endParaRPr/>
          </a:p>
          <a:p>
            <a:pPr indent="-276225" lvl="0" marL="276225" rtl="0" algn="l">
              <a:spcBef>
                <a:spcPts val="900"/>
              </a:spcBef>
              <a:spcAft>
                <a:spcPts val="0"/>
              </a:spcAft>
              <a:buClr>
                <a:schemeClr val="dk2"/>
              </a:buClr>
              <a:buSzPts val="1400"/>
              <a:buFont typeface="Arial"/>
              <a:buChar char="‒"/>
            </a:pPr>
            <a:r>
              <a:rPr lang="en-GB"/>
              <a:t>Level 1/ 20pt Calibri Bold. </a:t>
            </a:r>
            <a:br>
              <a:rPr lang="en-GB"/>
            </a:br>
            <a:r>
              <a:rPr lang="en-GB"/>
              <a:t>Lorem ipsum dolor sit amet, consectetur adipiscing elit. Fusce eget lectus ut lacus convallis porta nec.</a:t>
            </a:r>
            <a:endParaRPr/>
          </a:p>
          <a:p>
            <a:pPr indent="-187325" lvl="0" marL="276225" rtl="0" algn="l">
              <a:spcBef>
                <a:spcPts val="900"/>
              </a:spcBef>
              <a:spcAft>
                <a:spcPts val="0"/>
              </a:spcAft>
              <a:buClr>
                <a:schemeClr val="dk2"/>
              </a:buClr>
              <a:buSzPts val="1400"/>
              <a:buFont typeface="Arial"/>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7"/>
          <p:cNvSpPr txBox="1"/>
          <p:nvPr>
            <p:ph type="ctrTitle"/>
          </p:nvPr>
        </p:nvSpPr>
        <p:spPr>
          <a:xfrm>
            <a:off x="828686" y="2786400"/>
            <a:ext cx="7500939" cy="416138"/>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1"/>
              </a:buClr>
              <a:buSzPts val="4200"/>
              <a:buFont typeface="Calibri"/>
              <a:buNone/>
            </a:pPr>
            <a:r>
              <a:rPr lang="en-GB"/>
              <a:t>Thank You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ca26c39f1d_0_9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Background  </a:t>
            </a:r>
            <a:endParaRPr/>
          </a:p>
        </p:txBody>
      </p:sp>
      <p:sp>
        <p:nvSpPr>
          <p:cNvPr id="151" name="Google Shape;151;gca26c39f1d_0_93"/>
          <p:cNvSpPr txBox="1"/>
          <p:nvPr>
            <p:ph idx="1" type="body"/>
          </p:nvPr>
        </p:nvSpPr>
        <p:spPr>
          <a:xfrm>
            <a:off x="823925" y="1302200"/>
            <a:ext cx="7885800" cy="3344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04800" lvl="1" marL="317500" rtl="0" algn="l">
              <a:spcBef>
                <a:spcPts val="1134"/>
              </a:spcBef>
              <a:spcAft>
                <a:spcPts val="0"/>
              </a:spcAft>
              <a:buSzPts val="1800"/>
              <a:buChar char="–"/>
            </a:pPr>
            <a:r>
              <a:rPr lang="en-GB"/>
              <a:t>We will need to be </a:t>
            </a:r>
            <a:r>
              <a:rPr lang="en-GB"/>
              <a:t>familiar</a:t>
            </a:r>
            <a:r>
              <a:rPr lang="en-GB"/>
              <a:t> with </a:t>
            </a:r>
            <a:r>
              <a:rPr lang="en-GB"/>
              <a:t>quantum</a:t>
            </a:r>
            <a:r>
              <a:rPr lang="en-GB"/>
              <a:t> gate</a:t>
            </a:r>
            <a:r>
              <a:rPr lang="en-GB"/>
              <a:t>s and operations</a:t>
            </a:r>
            <a:r>
              <a:rPr lang="en-GB"/>
              <a:t> as they will be the </a:t>
            </a:r>
            <a:r>
              <a:rPr lang="en-GB"/>
              <a:t>main</a:t>
            </a:r>
            <a:r>
              <a:rPr lang="en-GB"/>
              <a:t> </a:t>
            </a:r>
            <a:r>
              <a:rPr lang="en-GB"/>
              <a:t>components</a:t>
            </a:r>
            <a:r>
              <a:rPr lang="en-GB"/>
              <a:t> of our </a:t>
            </a:r>
            <a:r>
              <a:rPr lang="en-GB"/>
              <a:t>quantum</a:t>
            </a:r>
            <a:r>
              <a:rPr lang="en-GB"/>
              <a:t> circuits </a:t>
            </a:r>
            <a:endParaRPr/>
          </a:p>
          <a:p>
            <a:pPr indent="0" lvl="0" marL="0" rtl="0" algn="l">
              <a:spcBef>
                <a:spcPts val="1134"/>
              </a:spcBef>
              <a:spcAft>
                <a:spcPts val="0"/>
              </a:spcAft>
              <a:buClr>
                <a:schemeClr val="dk1"/>
              </a:buClr>
              <a:buSzPts val="1100"/>
              <a:buFont typeface="Arial"/>
              <a:buNone/>
            </a:pPr>
            <a:r>
              <a:rPr b="0" lang="en-GB"/>
              <a:t>Hammod gate 	 </a:t>
            </a:r>
            <a:endParaRPr b="0"/>
          </a:p>
          <a:p>
            <a:pPr indent="0" lvl="0" marL="0" rtl="0" algn="l">
              <a:spcBef>
                <a:spcPts val="1134"/>
              </a:spcBef>
              <a:spcAft>
                <a:spcPts val="0"/>
              </a:spcAft>
              <a:buClr>
                <a:schemeClr val="dk1"/>
              </a:buClr>
              <a:buSzPts val="1100"/>
              <a:buFont typeface="Arial"/>
              <a:buNone/>
            </a:pPr>
            <a:r>
              <a:rPr b="0" lang="en-GB"/>
              <a:t>ID gate 				NOT gate</a:t>
            </a:r>
            <a:endParaRPr b="0"/>
          </a:p>
          <a:p>
            <a:pPr indent="0" lvl="0" marL="0" rtl="0" algn="l">
              <a:spcBef>
                <a:spcPts val="1134"/>
              </a:spcBef>
              <a:spcAft>
                <a:spcPts val="0"/>
              </a:spcAft>
              <a:buClr>
                <a:schemeClr val="dk1"/>
              </a:buClr>
              <a:buSzPts val="1100"/>
              <a:buFont typeface="Arial"/>
              <a:buNone/>
            </a:pPr>
            <a:r>
              <a:rPr b="0" lang="en-GB"/>
              <a:t>CNOT(CX)			CCX(Toffoli gate)</a:t>
            </a:r>
            <a:endParaRPr b="0"/>
          </a:p>
          <a:p>
            <a:pPr indent="0" lvl="0" marL="0" rtl="0" algn="l">
              <a:spcBef>
                <a:spcPts val="1134"/>
              </a:spcBef>
              <a:spcAft>
                <a:spcPts val="0"/>
              </a:spcAft>
              <a:buNone/>
            </a:pPr>
            <a:r>
              <a:rPr b="0" lang="en-GB"/>
              <a:t>Ry gate				Taking Measurements </a:t>
            </a:r>
            <a:endParaRPr b="0"/>
          </a:p>
          <a:p>
            <a:pPr indent="0" lvl="0" marL="0" rtl="0" algn="l">
              <a:spcBef>
                <a:spcPts val="1134"/>
              </a:spcBef>
              <a:spcAft>
                <a:spcPts val="0"/>
              </a:spcAft>
              <a:buClr>
                <a:schemeClr val="dk1"/>
              </a:buClr>
              <a:buSzPts val="1100"/>
              <a:buFont typeface="Arial"/>
              <a:buNone/>
            </a:pPr>
            <a:r>
              <a:rPr b="0" lang="en-GB"/>
              <a:t>Hamming distance 	Super position </a:t>
            </a:r>
            <a:endParaRPr b="0"/>
          </a:p>
        </p:txBody>
      </p:sp>
      <p:sp>
        <p:nvSpPr>
          <p:cNvPr id="152" name="Google Shape;152;gca26c39f1d_0_9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a:t>
            </a:r>
            <a:r>
              <a:rPr lang="en-GB"/>
              <a:t> gates </a:t>
            </a:r>
            <a:r>
              <a:rPr lang="en-GB"/>
              <a:t> </a:t>
            </a:r>
            <a:endParaRPr/>
          </a:p>
        </p:txBody>
      </p:sp>
      <p:sp>
        <p:nvSpPr>
          <p:cNvPr id="153" name="Google Shape;153;gca26c39f1d_0_93"/>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154" name="Google Shape;154;gca26c39f1d_0_93"/>
          <p:cNvSpPr/>
          <p:nvPr/>
        </p:nvSpPr>
        <p:spPr>
          <a:xfrm>
            <a:off x="0" y="-421200"/>
            <a:ext cx="1506300" cy="421200"/>
          </a:xfrm>
          <a:prstGeom prst="chevron">
            <a:avLst>
              <a:gd fmla="val 500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155" name="Google Shape;155;gca26c39f1d_0_93"/>
          <p:cNvSpPr/>
          <p:nvPr/>
        </p:nvSpPr>
        <p:spPr>
          <a:xfrm>
            <a:off x="1334350" y="-421200"/>
            <a:ext cx="11016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156" name="Google Shape;156;gca26c39f1d_0_93"/>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157" name="Google Shape;157;gca26c39f1d_0_9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158" name="Google Shape;158;gca26c39f1d_0_9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159" name="Google Shape;159;gca26c39f1d_0_9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160" name="Google Shape;160;gca26c39f1d_0_9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161" name="Google Shape;161;gca26c39f1d_0_9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ca26c39f1d_0_108"/>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a:t>
            </a:r>
            <a:r>
              <a:rPr lang="en-GB"/>
              <a:t>Circuitry</a:t>
            </a:r>
            <a:r>
              <a:rPr lang="en-GB"/>
              <a:t> </a:t>
            </a:r>
            <a:endParaRPr/>
          </a:p>
        </p:txBody>
      </p:sp>
      <p:sp>
        <p:nvSpPr>
          <p:cNvPr id="167" name="Google Shape;167;gca26c39f1d_0_108"/>
          <p:cNvSpPr txBox="1"/>
          <p:nvPr>
            <p:ph idx="1" type="body"/>
          </p:nvPr>
        </p:nvSpPr>
        <p:spPr>
          <a:xfrm>
            <a:off x="823925" y="1302200"/>
            <a:ext cx="7885800" cy="3344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04800" lvl="1" marL="317500" rtl="0" algn="l">
              <a:spcBef>
                <a:spcPts val="1134"/>
              </a:spcBef>
              <a:spcAft>
                <a:spcPts val="0"/>
              </a:spcAft>
              <a:buSzPts val="1800"/>
              <a:buChar char="–"/>
            </a:pPr>
            <a:r>
              <a:rPr lang="en-GB"/>
              <a:t>Now we know what quantum gates look </a:t>
            </a:r>
            <a:r>
              <a:rPr lang="en-GB"/>
              <a:t>like</a:t>
            </a:r>
            <a:r>
              <a:rPr lang="en-GB"/>
              <a:t> , we now look at their </a:t>
            </a:r>
            <a:r>
              <a:rPr lang="en-GB"/>
              <a:t>applications</a:t>
            </a:r>
            <a:r>
              <a:rPr lang="en-GB"/>
              <a:t> </a:t>
            </a:r>
            <a:endParaRPr/>
          </a:p>
          <a:p>
            <a:pPr indent="-304800" lvl="1" marL="317500" rtl="0" algn="l">
              <a:spcBef>
                <a:spcPts val="1134"/>
              </a:spcBef>
              <a:spcAft>
                <a:spcPts val="0"/>
              </a:spcAft>
              <a:buSzPts val="1800"/>
              <a:buChar char="–"/>
            </a:pPr>
            <a:r>
              <a:rPr b="0" lang="en-GB"/>
              <a:t>F</a:t>
            </a:r>
            <a:r>
              <a:rPr lang="en-GB"/>
              <a:t>i</a:t>
            </a:r>
            <a:r>
              <a:rPr b="0" lang="en-GB"/>
              <a:t>rst we have to know what type of operation one </a:t>
            </a:r>
            <a:r>
              <a:rPr lang="en-GB"/>
              <a:t>would like to carry out.</a:t>
            </a:r>
            <a:r>
              <a:rPr b="0" lang="en-GB"/>
              <a:t> </a:t>
            </a:r>
            <a:endParaRPr/>
          </a:p>
          <a:p>
            <a:pPr indent="-304800" lvl="1" marL="317500" rtl="0" algn="l">
              <a:spcBef>
                <a:spcPts val="1134"/>
              </a:spcBef>
              <a:spcAft>
                <a:spcPts val="0"/>
              </a:spcAft>
              <a:buSzPts val="1800"/>
              <a:buChar char="–"/>
            </a:pPr>
            <a:r>
              <a:rPr lang="en-GB"/>
              <a:t>Machine Learning Algorithm: SVM, KNN</a:t>
            </a:r>
            <a:endParaRPr/>
          </a:p>
          <a:p>
            <a:pPr indent="-317500" lvl="1" marL="317500" rtl="0" algn="l">
              <a:spcBef>
                <a:spcPts val="1134"/>
              </a:spcBef>
              <a:spcAft>
                <a:spcPts val="0"/>
              </a:spcAft>
              <a:buSzPts val="1800"/>
              <a:buChar char="–"/>
            </a:pPr>
            <a:r>
              <a:rPr lang="en-GB"/>
              <a:t>Search Algorithm: Grovers</a:t>
            </a:r>
            <a:endParaRPr/>
          </a:p>
          <a:p>
            <a:pPr indent="0" lvl="0" marL="317500" rtl="0" algn="l">
              <a:spcBef>
                <a:spcPts val="1134"/>
              </a:spcBef>
              <a:spcAft>
                <a:spcPts val="0"/>
              </a:spcAft>
              <a:buNone/>
            </a:pPr>
            <a:r>
              <a:t/>
            </a:r>
            <a:endParaRPr b="0"/>
          </a:p>
          <a:p>
            <a:pPr indent="0" lvl="0" marL="0" rtl="0" algn="l">
              <a:spcBef>
                <a:spcPts val="1134"/>
              </a:spcBef>
              <a:spcAft>
                <a:spcPts val="0"/>
              </a:spcAft>
              <a:buNone/>
            </a:pPr>
            <a:r>
              <a:t/>
            </a:r>
            <a:endParaRPr/>
          </a:p>
        </p:txBody>
      </p:sp>
      <p:sp>
        <p:nvSpPr>
          <p:cNvPr id="168" name="Google Shape;168;gca26c39f1d_0_108"/>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Circuits </a:t>
            </a:r>
            <a:endParaRPr/>
          </a:p>
        </p:txBody>
      </p:sp>
      <p:sp>
        <p:nvSpPr>
          <p:cNvPr id="169" name="Google Shape;169;gca26c39f1d_0_108"/>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170" name="Google Shape;170;gca26c39f1d_0_108"/>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171" name="Google Shape;171;gca26c39f1d_0_108"/>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172" name="Google Shape;172;gca26c39f1d_0_108"/>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173" name="Google Shape;173;gca26c39f1d_0_108"/>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174" name="Google Shape;174;gca26c39f1d_0_108"/>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175" name="Google Shape;175;gca26c39f1d_0_108"/>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176" name="Google Shape;176;gca26c39f1d_0_108"/>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177" name="Google Shape;177;gca26c39f1d_0_108"/>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ca26c39f1d_0_12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a:t>
            </a:r>
            <a:r>
              <a:rPr lang="en-GB"/>
              <a:t> </a:t>
            </a:r>
            <a:endParaRPr/>
          </a:p>
        </p:txBody>
      </p:sp>
      <p:sp>
        <p:nvSpPr>
          <p:cNvPr id="183" name="Google Shape;183;gca26c39f1d_0_12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a:t>
            </a:r>
            <a:r>
              <a:rPr lang="en-GB"/>
              <a:t>Neighbor</a:t>
            </a:r>
            <a:r>
              <a:rPr lang="en-GB"/>
              <a:t> </a:t>
            </a:r>
            <a:endParaRPr/>
          </a:p>
        </p:txBody>
      </p:sp>
      <p:sp>
        <p:nvSpPr>
          <p:cNvPr id="184" name="Google Shape;184;gca26c39f1d_0_123"/>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185" name="Google Shape;185;gca26c39f1d_0_12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186" name="Google Shape;186;gca26c39f1d_0_123"/>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187" name="Google Shape;187;gca26c39f1d_0_123"/>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188" name="Google Shape;188;gca26c39f1d_0_12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189" name="Google Shape;189;gca26c39f1d_0_12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190" name="Google Shape;190;gca26c39f1d_0_12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191" name="Google Shape;191;gca26c39f1d_0_12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192" name="Google Shape;192;gca26c39f1d_0_12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193" name="Google Shape;193;gca26c39f1d_0_123"/>
          <p:cNvSpPr txBox="1"/>
          <p:nvPr>
            <p:ph idx="1" type="body"/>
          </p:nvPr>
        </p:nvSpPr>
        <p:spPr>
          <a:xfrm>
            <a:off x="747625" y="1410800"/>
            <a:ext cx="3792600" cy="2571600"/>
          </a:xfrm>
          <a:prstGeom prst="rect">
            <a:avLst/>
          </a:prstGeom>
          <a:noFill/>
          <a:ln>
            <a:noFill/>
          </a:ln>
        </p:spPr>
        <p:txBody>
          <a:bodyPr anchorCtr="0" anchor="t" bIns="0" lIns="0" spcFirstLastPara="1" rIns="0" wrap="square" tIns="0">
            <a:noAutofit/>
          </a:bodyPr>
          <a:lstStyle/>
          <a:p>
            <a:pPr indent="-244475" lvl="0" marL="276225" rtl="0" algn="l">
              <a:spcBef>
                <a:spcPts val="0"/>
              </a:spcBef>
              <a:spcAft>
                <a:spcPts val="0"/>
              </a:spcAft>
              <a:buClr>
                <a:schemeClr val="dk2"/>
              </a:buClr>
              <a:buSzPts val="900"/>
              <a:buChar char="‒"/>
            </a:pPr>
            <a:r>
              <a:rPr b="0" lang="en-GB" sz="1500"/>
              <a:t>What: It is a supervised  </a:t>
            </a:r>
            <a:br>
              <a:rPr b="0" lang="en-GB" sz="1500"/>
            </a:br>
            <a:endParaRPr b="0" sz="1500"/>
          </a:p>
          <a:p>
            <a:pPr indent="-244475" lvl="0" marL="276225" rtl="0" algn="l">
              <a:spcBef>
                <a:spcPts val="0"/>
              </a:spcBef>
              <a:spcAft>
                <a:spcPts val="0"/>
              </a:spcAft>
              <a:buClr>
                <a:schemeClr val="dk2"/>
              </a:buClr>
              <a:buSzPts val="900"/>
              <a:buChar char="‒"/>
            </a:pPr>
            <a:r>
              <a:rPr b="0" lang="en-GB" sz="1500"/>
              <a:t>What it looks like for quantum </a:t>
            </a:r>
            <a:endParaRPr b="0" sz="1500"/>
          </a:p>
          <a:p>
            <a:pPr indent="-187325" lvl="0" marL="276225" rtl="0" algn="l">
              <a:spcBef>
                <a:spcPts val="900"/>
              </a:spcBef>
              <a:spcAft>
                <a:spcPts val="0"/>
              </a:spcAft>
              <a:buClr>
                <a:schemeClr val="dk2"/>
              </a:buClr>
              <a:buSzPts val="1400"/>
              <a:buFont typeface="Arial"/>
              <a:buNone/>
            </a:pPr>
            <a:r>
              <a:t/>
            </a:r>
            <a:endParaRPr/>
          </a:p>
        </p:txBody>
      </p:sp>
      <p:pic>
        <p:nvPicPr>
          <p:cNvPr id="194" name="Google Shape;194;gca26c39f1d_0_123"/>
          <p:cNvPicPr preferRelativeResize="0"/>
          <p:nvPr/>
        </p:nvPicPr>
        <p:blipFill rotWithShape="1">
          <a:blip r:embed="rId3">
            <a:alphaModFix/>
          </a:blip>
          <a:srcRect b="12724" l="1710" r="0" t="0"/>
          <a:stretch/>
        </p:blipFill>
        <p:spPr>
          <a:xfrm>
            <a:off x="787400" y="2300350"/>
            <a:ext cx="6895950" cy="23850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CD_PPT_Calibri_Option1a">
  <a:themeElements>
    <a:clrScheme name="Custom 5">
      <a:dk1>
        <a:srgbClr val="000000"/>
      </a:dk1>
      <a:lt1>
        <a:srgbClr val="FFFFFF"/>
      </a:lt1>
      <a:dk2>
        <a:srgbClr val="0070BB"/>
      </a:dk2>
      <a:lt2>
        <a:srgbClr val="FFFFFF"/>
      </a:lt2>
      <a:accent1>
        <a:srgbClr val="0070BB"/>
      </a:accent1>
      <a:accent2>
        <a:srgbClr val="0070BB"/>
      </a:accent2>
      <a:accent3>
        <a:srgbClr val="7C7C7C"/>
      </a:accent3>
      <a:accent4>
        <a:srgbClr val="A6A6A6"/>
      </a:accent4>
      <a:accent5>
        <a:srgbClr val="0E73B9"/>
      </a:accent5>
      <a:accent6>
        <a:srgbClr val="0070BB"/>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2013-07-29T09:34:50Z</dcterms:created>
  <dc:creator>dtpgraphics</dc:creator>
</cp:coreProperties>
</file>