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947275"/>
  <p:embeddedFontLst>
    <p:embeddedFont>
      <p:font typeface="Roboto"/>
      <p:regular r:id="rId66"/>
      <p:bold r:id="rId67"/>
      <p:italic r:id="rId68"/>
      <p:boldItalic r:id="rId69"/>
    </p:embeddedFont>
    <p:embeddedFont>
      <p:font typeface="Helvetica Neue"/>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33">
          <p15:clr>
            <a:srgbClr val="A4A3A4"/>
          </p15:clr>
        </p15:guide>
        <p15:guide id="2" orient="horz" pos="3169">
          <p15:clr>
            <a:srgbClr val="A4A3A4"/>
          </p15:clr>
        </p15:guide>
        <p15:guide id="3" pos="519">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http://customooxmlschemas.google.com/">
      <go:slidesCustomData xmlns:go="http://customooxmlschemas.google.com/" r:id="rId74" roundtripDataSignature="AMtx7mhyvNQaJ6up+bOhYt4hOePmTQeb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33" orient="horz"/>
        <p:guide pos="3169" orient="horz"/>
        <p:guide pos="519"/>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antiki.org/search/node/probability" TargetMode="External"/><Relationship Id="rId3" Type="http://schemas.openxmlformats.org/officeDocument/2006/relationships/hyperlink" Target="https://www.quantiki.org/search/node/probability"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GB" sz="2000"/>
              <a:t>What do we mean by Quantum Modularisation</a:t>
            </a:r>
            <a:endParaRPr sz="2000"/>
          </a:p>
          <a:p>
            <a:pPr indent="0" lvl="0" marL="0" rtl="0" algn="l">
              <a:spcBef>
                <a:spcPts val="0"/>
              </a:spcBef>
              <a:spcAft>
                <a:spcPts val="0"/>
              </a:spcAft>
              <a:buNone/>
            </a:pPr>
            <a:r>
              <a:t/>
            </a:r>
            <a:endParaRPr/>
          </a:p>
        </p:txBody>
      </p:sp>
      <p:sp>
        <p:nvSpPr>
          <p:cNvPr id="62" name="Google Shape;62;p1: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a26c39f1d_0_1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03" name="Google Shape;203;gca26c39f1d_0_1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a26c39f1d_0_1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22" name="Google Shape;222;gca26c39f1d_0_1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a26c39f1d_0_20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Re-explain CNOT →</a:t>
            </a:r>
            <a:r>
              <a:rPr lang="en-GB" sz="2000">
                <a:solidFill>
                  <a:srgbClr val="292929"/>
                </a:solidFill>
                <a:highlight>
                  <a:srgbClr val="FFFFFF"/>
                </a:highlight>
                <a:latin typeface="Georgia"/>
                <a:ea typeface="Georgia"/>
                <a:cs typeface="Georgia"/>
                <a:sym typeface="Georgia"/>
              </a:rPr>
              <a:t> </a:t>
            </a:r>
            <a:r>
              <a:rPr lang="en-GB" sz="1250">
                <a:highlight>
                  <a:srgbClr val="E4E8EE"/>
                </a:highlight>
                <a:latin typeface="Arial"/>
                <a:ea typeface="Arial"/>
                <a:cs typeface="Arial"/>
                <a:sym typeface="Arial"/>
              </a:rPr>
              <a:t>acts on a pair of qubits, with one acting as ‘control’ ( q0 &amp; q1)) and the</a:t>
            </a:r>
            <a:endParaRPr sz="1250">
              <a:highlight>
                <a:srgbClr val="E4E8EE"/>
              </a:highlight>
              <a:latin typeface="Arial"/>
              <a:ea typeface="Arial"/>
              <a:cs typeface="Arial"/>
              <a:sym typeface="Arial"/>
            </a:endParaRPr>
          </a:p>
          <a:p>
            <a:pPr indent="0" lvl="0" marL="0" rtl="0" algn="l">
              <a:spcBef>
                <a:spcPts val="0"/>
              </a:spcBef>
              <a:spcAft>
                <a:spcPts val="0"/>
              </a:spcAft>
              <a:buNone/>
            </a:pPr>
            <a:r>
              <a:rPr lang="en-GB" sz="1250">
                <a:highlight>
                  <a:srgbClr val="E4E8EE"/>
                </a:highlight>
                <a:latin typeface="Arial"/>
                <a:ea typeface="Arial"/>
                <a:cs typeface="Arial"/>
                <a:sym typeface="Arial"/>
              </a:rPr>
              <a:t>other as ‘target’. It performs a NOT on the target whenever the control is in state |1   </a:t>
            </a:r>
            <a:endParaRPr sz="1250">
              <a:highlight>
                <a:srgbClr val="E4E8EE"/>
              </a:highlight>
              <a:latin typeface="Arial"/>
              <a:ea typeface="Arial"/>
              <a:cs typeface="Arial"/>
              <a:sym typeface="Arial"/>
            </a:endParaRPr>
          </a:p>
          <a:p>
            <a:pPr indent="0" lvl="0" marL="0" rtl="0" algn="l">
              <a:spcBef>
                <a:spcPts val="0"/>
              </a:spcBef>
              <a:spcAft>
                <a:spcPts val="0"/>
              </a:spcAft>
              <a:buNone/>
            </a:pPr>
            <a:r>
              <a:t/>
            </a:r>
            <a:endParaRPr sz="125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600">
                <a:solidFill>
                  <a:srgbClr val="292929"/>
                </a:solidFill>
                <a:highlight>
                  <a:srgbClr val="FFFFFF"/>
                </a:highlight>
                <a:latin typeface="Georgia"/>
                <a:ea typeface="Georgia"/>
                <a:cs typeface="Georgia"/>
                <a:sym typeface="Georgia"/>
              </a:rPr>
              <a:t>***Say above after the first paragraph but before the </a:t>
            </a:r>
            <a:r>
              <a:rPr lang="en-GB" sz="1600">
                <a:solidFill>
                  <a:srgbClr val="292929"/>
                </a:solidFill>
                <a:highlight>
                  <a:srgbClr val="FFFFFF"/>
                </a:highlight>
                <a:latin typeface="Georgia"/>
                <a:ea typeface="Georgia"/>
                <a:cs typeface="Georgia"/>
                <a:sym typeface="Georgia"/>
              </a:rPr>
              <a:t>entanglement</a:t>
            </a:r>
            <a:r>
              <a:rPr lang="en-GB" sz="1600">
                <a:solidFill>
                  <a:srgbClr val="292929"/>
                </a:solidFill>
                <a:highlight>
                  <a:srgbClr val="FFFFFF"/>
                </a:highlight>
                <a:latin typeface="Georgia"/>
                <a:ea typeface="Georgia"/>
                <a:cs typeface="Georgia"/>
                <a:sym typeface="Georgia"/>
              </a:rPr>
              <a:t> ***</a:t>
            </a:r>
            <a:endParaRPr sz="12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 Say below at end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Identity gates : </a:t>
            </a:r>
            <a:r>
              <a:rPr lang="en-GB" sz="1150">
                <a:highlight>
                  <a:srgbClr val="E4E8EE"/>
                </a:highlight>
                <a:latin typeface="Arial"/>
                <a:ea typeface="Arial"/>
                <a:cs typeface="Arial"/>
                <a:sym typeface="Arial"/>
              </a:rPr>
              <a:t>nothing is applied for one unit of gate</a:t>
            </a:r>
            <a:endParaRPr sz="1150">
              <a:highlight>
                <a:srgbClr val="E4E8EE"/>
              </a:highlight>
              <a:latin typeface="Arial"/>
              <a:ea typeface="Arial"/>
              <a:cs typeface="Arial"/>
              <a:sym typeface="Arial"/>
            </a:endParaRPr>
          </a:p>
          <a:p>
            <a:pPr indent="0" lvl="0" marL="0" rtl="0" algn="l">
              <a:spcBef>
                <a:spcPts val="0"/>
              </a:spcBef>
              <a:spcAft>
                <a:spcPts val="0"/>
              </a:spcAft>
              <a:buNone/>
            </a:pPr>
            <a:r>
              <a:rPr lang="en-GB" sz="1150">
                <a:highlight>
                  <a:srgbClr val="E4E8EE"/>
                </a:highlight>
                <a:latin typeface="Arial"/>
                <a:ea typeface="Arial"/>
                <a:cs typeface="Arial"/>
                <a:sym typeface="Arial"/>
              </a:rPr>
              <a:t>time</a:t>
            </a:r>
            <a:endParaRPr sz="11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43" name="Google Shape;243;gca26c39f1d_0_20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a26c39f1d_0_2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64" name="Google Shape;264;gca26c39f1d_0_2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a26c39f1d_0_26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300">
                <a:latin typeface="Arial"/>
                <a:ea typeface="Arial"/>
                <a:cs typeface="Arial"/>
                <a:sym typeface="Arial"/>
              </a:rPr>
              <a:t>***Say below before </a:t>
            </a:r>
            <a:r>
              <a:rPr lang="en-GB" sz="1300">
                <a:latin typeface="Arial"/>
                <a:ea typeface="Arial"/>
                <a:cs typeface="Arial"/>
                <a:sym typeface="Arial"/>
              </a:rPr>
              <a:t>begin</a:t>
            </a:r>
            <a:r>
              <a:rPr lang="en-GB" sz="1300">
                <a:latin typeface="Arial"/>
                <a:ea typeface="Arial"/>
                <a:cs typeface="Arial"/>
                <a:sym typeface="Arial"/>
              </a:rPr>
              <a:t> ****</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We will be </a:t>
            </a:r>
            <a:r>
              <a:rPr lang="en-GB" sz="1300">
                <a:latin typeface="Arial"/>
                <a:ea typeface="Arial"/>
                <a:cs typeface="Arial"/>
                <a:sym typeface="Arial"/>
              </a:rPr>
              <a:t>following</a:t>
            </a:r>
            <a:r>
              <a:rPr lang="en-GB" sz="1300">
                <a:latin typeface="Arial"/>
                <a:ea typeface="Arial"/>
                <a:cs typeface="Arial"/>
                <a:sym typeface="Arial"/>
              </a:rPr>
              <a:t>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Making use of Toffoli ( Controlled controlled not gates ) ---&gt; </a:t>
            </a:r>
            <a:r>
              <a:rPr lang="en-GB" sz="1300">
                <a:latin typeface="Arial"/>
                <a:ea typeface="Arial"/>
                <a:cs typeface="Arial"/>
                <a:sym typeface="Arial"/>
              </a:rPr>
              <a:t>reminder</a:t>
            </a:r>
            <a:r>
              <a:rPr lang="en-GB" sz="1300">
                <a:latin typeface="Arial"/>
                <a:ea typeface="Arial"/>
                <a:cs typeface="Arial"/>
                <a:sym typeface="Arial"/>
              </a:rPr>
              <a:t> of their meaning</a:t>
            </a:r>
            <a:r>
              <a:rPr lang="en-GB"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second paragraph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SO we will need to do two separate additions </a:t>
            </a:r>
            <a:endParaRPr sz="1600">
              <a:solidFill>
                <a:srgbClr val="292929"/>
              </a:solidFill>
              <a:highlight>
                <a:srgbClr val="FFFFFF"/>
              </a:highlight>
              <a:latin typeface="Georgia"/>
              <a:ea typeface="Georgia"/>
              <a:cs typeface="Georgia"/>
              <a:sym typeface="Georgia"/>
            </a:endParaRPr>
          </a:p>
        </p:txBody>
      </p:sp>
      <p:sp>
        <p:nvSpPr>
          <p:cNvPr id="282" name="Google Shape;282;gca26c39f1d_0_26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a243c3731_0_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 </a:t>
            </a:r>
            <a:endParaRPr sz="1600">
              <a:solidFill>
                <a:srgbClr val="292929"/>
              </a:solidFill>
              <a:highlight>
                <a:srgbClr val="FFFFFF"/>
              </a:highlight>
              <a:latin typeface="Georgia"/>
              <a:ea typeface="Georgia"/>
              <a:cs typeface="Georgia"/>
              <a:sym typeface="Georgia"/>
            </a:endParaRPr>
          </a:p>
        </p:txBody>
      </p:sp>
      <p:sp>
        <p:nvSpPr>
          <p:cNvPr id="301" name="Google Shape;301;gca243c3731_0_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a243c3731_0_2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 repeat all the steps again but for the second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with qubit 3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chemeClr val="dk1"/>
              </a:buClr>
              <a:buSzPts val="1500"/>
              <a:buAutoNum type="arabicPeriod"/>
            </a:pPr>
            <a:r>
              <a:rPr lang="en-GB" sz="1500"/>
              <a:t>Taking qubit 2. The target is qubit 4 and the control is qubit 5</a:t>
            </a:r>
            <a:endParaRPr sz="1500"/>
          </a:p>
          <a:p>
            <a:pPr indent="0" lvl="0" marL="457200" rtl="0" algn="l">
              <a:spcBef>
                <a:spcPts val="0"/>
              </a:spcBef>
              <a:spcAft>
                <a:spcPts val="0"/>
              </a:spcAft>
              <a:buClr>
                <a:schemeClr val="dk1"/>
              </a:buClr>
              <a:buSzPts val="1100"/>
              <a:buFont typeface="Arial"/>
              <a:buNone/>
            </a:pPr>
            <a:r>
              <a:t/>
            </a:r>
            <a:endParaRPr sz="1500"/>
          </a:p>
          <a:p>
            <a:pPr indent="-323850" lvl="0" marL="457200" rtl="0" algn="l">
              <a:spcBef>
                <a:spcPts val="0"/>
              </a:spcBef>
              <a:spcAft>
                <a:spcPts val="0"/>
              </a:spcAft>
              <a:buClr>
                <a:schemeClr val="dk1"/>
              </a:buClr>
              <a:buSzPts val="1500"/>
              <a:buAutoNum type="arabicPeriod"/>
            </a:pPr>
            <a:r>
              <a:rPr lang="en-GB" sz="1500"/>
              <a:t> This time qubit 2 and 5 are the control and the target is qubit 6</a:t>
            </a:r>
            <a:endParaRPr sz="1500"/>
          </a:p>
          <a:p>
            <a:pPr indent="0" lvl="0" marL="457200" rtl="0" algn="l">
              <a:spcBef>
                <a:spcPts val="0"/>
              </a:spcBef>
              <a:spcAft>
                <a:spcPts val="0"/>
              </a:spcAft>
              <a:buClr>
                <a:schemeClr val="dk1"/>
              </a:buClr>
              <a:buSzPts val="1100"/>
              <a:buFont typeface="Arial"/>
              <a:buNone/>
            </a:pPr>
            <a:r>
              <a:t/>
            </a:r>
            <a:endParaRPr sz="1500"/>
          </a:p>
          <a:p>
            <a:pPr indent="-323850" lvl="0" marL="457200" rtl="0" algn="l">
              <a:spcBef>
                <a:spcPts val="0"/>
              </a:spcBef>
              <a:spcAft>
                <a:spcPts val="0"/>
              </a:spcAft>
              <a:buClr>
                <a:schemeClr val="dk1"/>
              </a:buClr>
              <a:buSzPts val="1500"/>
              <a:buAutoNum type="arabicPeriod"/>
            </a:pPr>
            <a:r>
              <a:rPr lang="en-GB" sz="1500"/>
              <a:t>Lastly qubit 5 is the target, with qubit  6 and 2 as the controls.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Clr>
                <a:schemeClr val="dk1"/>
              </a:buClr>
              <a:buSzPts val="1500"/>
              <a:buAutoNum type="arabicPeriod"/>
            </a:pPr>
            <a:r>
              <a:rPr lang="en-GB" sz="1500"/>
              <a:t> Negate qubit 6 to find the overflow </a:t>
            </a:r>
            <a:endParaRPr sz="1600">
              <a:solidFill>
                <a:srgbClr val="292929"/>
              </a:solidFill>
              <a:highlight>
                <a:srgbClr val="FFFFFF"/>
              </a:highlight>
              <a:latin typeface="Georgia"/>
              <a:ea typeface="Georgia"/>
              <a:cs typeface="Georgia"/>
              <a:sym typeface="Georgia"/>
            </a:endParaRPr>
          </a:p>
        </p:txBody>
      </p:sp>
      <p:sp>
        <p:nvSpPr>
          <p:cNvPr id="321" name="Google Shape;321;gca243c3731_0_2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a243c3731_0_4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after the </a:t>
            </a:r>
            <a:r>
              <a:rPr lang="en-GB" sz="1600">
                <a:solidFill>
                  <a:srgbClr val="292929"/>
                </a:solidFill>
                <a:highlight>
                  <a:srgbClr val="FFFFFF"/>
                </a:highlight>
                <a:latin typeface="Georgia"/>
                <a:ea typeface="Georgia"/>
                <a:cs typeface="Georgia"/>
                <a:sym typeface="Georgia"/>
              </a:rPr>
              <a:t>second</a:t>
            </a:r>
            <a:r>
              <a:rPr lang="en-GB" sz="1600">
                <a:solidFill>
                  <a:srgbClr val="292929"/>
                </a:solidFill>
                <a:highlight>
                  <a:srgbClr val="FFFFFF"/>
                </a:highlight>
                <a:latin typeface="Georgia"/>
                <a:ea typeface="Georgia"/>
                <a:cs typeface="Georgia"/>
                <a:sym typeface="Georgia"/>
              </a:rPr>
              <a:t> we have the </a:t>
            </a:r>
            <a:r>
              <a:rPr lang="en-GB" sz="1600">
                <a:solidFill>
                  <a:srgbClr val="292929"/>
                </a:solidFill>
                <a:highlight>
                  <a:srgbClr val="FFFFFF"/>
                </a:highlight>
                <a:latin typeface="Georgia"/>
                <a:ea typeface="Georgia"/>
                <a:cs typeface="Georgia"/>
                <a:sym typeface="Georgia"/>
              </a:rPr>
              <a:t>following</a:t>
            </a:r>
            <a:r>
              <a:rPr lang="en-GB" sz="1600">
                <a:solidFill>
                  <a:srgbClr val="292929"/>
                </a:solidFill>
                <a:highlight>
                  <a:srgbClr val="FFFFFF"/>
                </a:highlight>
                <a:latin typeface="Georgia"/>
                <a:ea typeface="Georgia"/>
                <a:cs typeface="Georgia"/>
                <a:sym typeface="Georgia"/>
              </a:rPr>
              <a:t>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Note : the breaks are used for clareity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before moving to next slide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With the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done we now need </a:t>
            </a:r>
            <a:r>
              <a:rPr lang="en-GB" sz="1600">
                <a:solidFill>
                  <a:srgbClr val="292929"/>
                </a:solidFill>
                <a:highlight>
                  <a:srgbClr val="FFFFFF"/>
                </a:highlight>
                <a:latin typeface="Georgia"/>
                <a:ea typeface="Georgia"/>
                <a:cs typeface="Georgia"/>
                <a:sym typeface="Georgia"/>
              </a:rPr>
              <a:t>find</a:t>
            </a:r>
            <a:r>
              <a:rPr lang="en-GB" sz="1600">
                <a:solidFill>
                  <a:srgbClr val="292929"/>
                </a:solidFill>
                <a:highlight>
                  <a:srgbClr val="FFFFFF"/>
                </a:highlight>
                <a:latin typeface="Georgia"/>
                <a:ea typeface="Georgia"/>
                <a:cs typeface="Georgia"/>
                <a:sym typeface="Georgia"/>
              </a:rPr>
              <a:t> the condition of the hamming gate → next </a:t>
            </a:r>
            <a:r>
              <a:rPr lang="en-GB" sz="1600">
                <a:solidFill>
                  <a:srgbClr val="292929"/>
                </a:solidFill>
                <a:highlight>
                  <a:srgbClr val="FFFFFF"/>
                </a:highlight>
                <a:latin typeface="Georgia"/>
                <a:ea typeface="Georgia"/>
                <a:cs typeface="Georgia"/>
                <a:sym typeface="Georgia"/>
              </a:rPr>
              <a:t>slide</a:t>
            </a:r>
            <a:endParaRPr sz="1600">
              <a:solidFill>
                <a:srgbClr val="292929"/>
              </a:solidFill>
              <a:highlight>
                <a:srgbClr val="FFFFFF"/>
              </a:highlight>
              <a:latin typeface="Georgia"/>
              <a:ea typeface="Georgia"/>
              <a:cs typeface="Georgia"/>
              <a:sym typeface="Georgia"/>
            </a:endParaRPr>
          </a:p>
        </p:txBody>
      </p:sp>
      <p:sp>
        <p:nvSpPr>
          <p:cNvPr id="343" name="Google Shape;343;gca243c3731_0_4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a243c3731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**Say  before  you bring up the slide contents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Reminder what hamming distance is → to find the condition we perform a quantum OR gate on the most significant bit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If there is a zero or 1 → indicating a neighbour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the left diagram **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Again </a:t>
            </a:r>
            <a:r>
              <a:rPr lang="en-GB" sz="1300">
                <a:latin typeface="Arial"/>
                <a:ea typeface="Arial"/>
                <a:cs typeface="Arial"/>
                <a:sym typeface="Arial"/>
              </a:rPr>
              <a:t>We will be following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GB" sz="1300">
                <a:latin typeface="Arial"/>
                <a:ea typeface="Arial"/>
                <a:cs typeface="Arial"/>
                <a:sym typeface="Arial"/>
              </a:rPr>
              <a:t>** Say at the end **</a:t>
            </a:r>
            <a:endParaRPr sz="13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Reiterate the toffoli idea</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1400">
                <a:latin typeface="Arial"/>
                <a:ea typeface="Arial"/>
                <a:cs typeface="Arial"/>
                <a:sym typeface="Arial"/>
              </a:rPr>
              <a:t>Also why we negate at the end </a:t>
            </a:r>
            <a:endParaRPr sz="1300">
              <a:latin typeface="Arial"/>
              <a:ea typeface="Arial"/>
              <a:cs typeface="Arial"/>
              <a:sym typeface="Arial"/>
            </a:endParaRPr>
          </a:p>
        </p:txBody>
      </p:sp>
      <p:sp>
        <p:nvSpPr>
          <p:cNvPr id="358" name="Google Shape;358;gca243c3731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a243c3731_0_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377" name="Google Shape;377;gca243c3731_0_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26c39f1d_0_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55600" lvl="0" marL="457200" rtl="0" algn="l">
              <a:spcBef>
                <a:spcPts val="1134"/>
              </a:spcBef>
              <a:spcAft>
                <a:spcPts val="0"/>
              </a:spcAft>
              <a:buSzPts val="2000"/>
              <a:buChar char="-"/>
            </a:pPr>
            <a:r>
              <a:rPr lang="en-GB" sz="2000"/>
              <a:t>While there is a lot of quantum </a:t>
            </a:r>
            <a:r>
              <a:rPr lang="en-GB" sz="2000"/>
              <a:t>theory, quantum physics based papers</a:t>
            </a:r>
            <a:endParaRPr sz="2000"/>
          </a:p>
          <a:p>
            <a:pPr indent="-355600" lvl="0" marL="457200" rtl="0" algn="l">
              <a:spcBef>
                <a:spcPts val="0"/>
              </a:spcBef>
              <a:spcAft>
                <a:spcPts val="0"/>
              </a:spcAft>
              <a:buSzPts val="2000"/>
              <a:buChar char="-"/>
            </a:pPr>
            <a:r>
              <a:rPr lang="en-GB" sz="2000"/>
              <a:t>As well as the introduction of Qiskit and the open community anyone can program on a quantum computer</a:t>
            </a:r>
            <a:endParaRPr sz="2000"/>
          </a:p>
          <a:p>
            <a:pPr indent="0" lvl="0" marL="0" rtl="0" algn="l">
              <a:spcBef>
                <a:spcPts val="1134"/>
              </a:spcBef>
              <a:spcAft>
                <a:spcPts val="0"/>
              </a:spcAft>
              <a:buNone/>
            </a:pPr>
            <a:r>
              <a:t/>
            </a:r>
            <a:endParaRPr sz="2000"/>
          </a:p>
          <a:p>
            <a:pPr indent="0" lvl="0" marL="0" rtl="0" algn="l">
              <a:spcBef>
                <a:spcPts val="1134"/>
              </a:spcBef>
              <a:spcAft>
                <a:spcPts val="0"/>
              </a:spcAft>
              <a:buNone/>
            </a:pPr>
            <a:r>
              <a:rPr lang="en-GB" sz="2000"/>
              <a:t>However the barrier of entry for software engineers and  ML scientist’s is still quite high</a:t>
            </a:r>
            <a:endParaRPr sz="2000"/>
          </a:p>
          <a:p>
            <a:pPr indent="-317500" lvl="1" marL="317500" rtl="0" algn="l">
              <a:spcBef>
                <a:spcPts val="1134"/>
              </a:spcBef>
              <a:spcAft>
                <a:spcPts val="0"/>
              </a:spcAft>
              <a:buClr>
                <a:srgbClr val="0070BB"/>
              </a:buClr>
              <a:buSzPts val="2000"/>
              <a:buChar char="–"/>
            </a:pPr>
            <a:r>
              <a:rPr lang="en-GB" sz="2000"/>
              <a:t>The vast nature of Quantum computing </a:t>
            </a:r>
            <a:endParaRPr sz="2000"/>
          </a:p>
          <a:p>
            <a:pPr indent="-234950" lvl="2" marL="568325" rtl="0" algn="l">
              <a:spcBef>
                <a:spcPts val="1134"/>
              </a:spcBef>
              <a:spcAft>
                <a:spcPts val="0"/>
              </a:spcAft>
              <a:buClr>
                <a:srgbClr val="0070BB"/>
              </a:buClr>
              <a:buSzPts val="2000"/>
              <a:buChar char="•"/>
            </a:pPr>
            <a:r>
              <a:rPr lang="en-GB" sz="2000"/>
              <a:t>Mostly in research papers </a:t>
            </a:r>
            <a:endParaRPr sz="2000"/>
          </a:p>
          <a:p>
            <a:pPr indent="-234950" lvl="2" marL="568325" rtl="0" algn="l">
              <a:spcBef>
                <a:spcPts val="1134"/>
              </a:spcBef>
              <a:spcAft>
                <a:spcPts val="0"/>
              </a:spcAft>
              <a:buClr>
                <a:srgbClr val="0070BB"/>
              </a:buClr>
              <a:buSzPts val="2000"/>
              <a:buChar char="•"/>
            </a:pPr>
            <a:r>
              <a:rPr lang="en-GB" sz="2000"/>
              <a:t>Forums </a:t>
            </a:r>
            <a:endParaRPr sz="2000"/>
          </a:p>
          <a:p>
            <a:pPr indent="-234950" lvl="2" marL="568325" rtl="0" algn="l">
              <a:spcBef>
                <a:spcPts val="1134"/>
              </a:spcBef>
              <a:spcAft>
                <a:spcPts val="0"/>
              </a:spcAft>
              <a:buClr>
                <a:srgbClr val="0070BB"/>
              </a:buClr>
              <a:buSzPts val="2000"/>
              <a:buChar char="•"/>
            </a:pPr>
            <a:r>
              <a:rPr lang="en-GB" sz="2000"/>
              <a:t>Spread out </a:t>
            </a:r>
            <a:endParaRPr sz="2000"/>
          </a:p>
          <a:p>
            <a:pPr indent="-234950" lvl="2" marL="568325" rtl="0" algn="l">
              <a:spcBef>
                <a:spcPts val="1134"/>
              </a:spcBef>
              <a:spcAft>
                <a:spcPts val="0"/>
              </a:spcAft>
              <a:buClr>
                <a:srgbClr val="0070BB"/>
              </a:buClr>
              <a:buSzPts val="2000"/>
              <a:buChar char="•"/>
            </a:pPr>
            <a:r>
              <a:rPr lang="en-GB" sz="2000"/>
              <a:t>The higher learning “hill” of more theoretical physic based papers</a:t>
            </a:r>
            <a:endParaRPr sz="2000"/>
          </a:p>
        </p:txBody>
      </p:sp>
      <p:sp>
        <p:nvSpPr>
          <p:cNvPr id="68" name="Google Shape;68;gca26c39f1d_0_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ca243c3731_0_10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Thus </a:t>
            </a:r>
            <a:r>
              <a:rPr lang="en-GB" sz="1600">
                <a:solidFill>
                  <a:srgbClr val="292929"/>
                </a:solidFill>
                <a:highlight>
                  <a:srgbClr val="FFFFFF"/>
                </a:highlight>
                <a:latin typeface="Georgia"/>
                <a:ea typeface="Georgia"/>
                <a:cs typeface="Georgia"/>
                <a:sym typeface="Georgia"/>
              </a:rPr>
              <a:t>Completing</a:t>
            </a:r>
            <a:r>
              <a:rPr lang="en-GB" sz="1600">
                <a:solidFill>
                  <a:srgbClr val="292929"/>
                </a:solidFill>
                <a:highlight>
                  <a:srgbClr val="FFFFFF"/>
                </a:highlight>
                <a:latin typeface="Georgia"/>
                <a:ea typeface="Georgia"/>
                <a:cs typeface="Georgia"/>
                <a:sym typeface="Georgia"/>
              </a:rPr>
              <a:t> our KNN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397" name="Google Shape;397;gca243c3731_0_10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a243c3731_0_13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ca243c3731_0_13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ca6c4a9396_0_51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500">
                <a:solidFill>
                  <a:srgbClr val="212121"/>
                </a:solidFill>
                <a:highlight>
                  <a:srgbClr val="FFFFFF"/>
                </a:highlight>
                <a:latin typeface="Roboto"/>
                <a:ea typeface="Roboto"/>
                <a:cs typeface="Roboto"/>
                <a:sym typeface="Roboto"/>
              </a:rPr>
              <a:t>The idea of the quantum kernel is exactly the same as in the classical case. We take the inner product</a:t>
            </a:r>
            <a:endParaRPr sz="1500"/>
          </a:p>
        </p:txBody>
      </p:sp>
      <p:sp>
        <p:nvSpPr>
          <p:cNvPr id="427" name="Google Shape;427;gca6c4a9396_0_51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ca243c3731_0_21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two w ways to go about implementing QSVM </a:t>
            </a:r>
            <a:endParaRPr/>
          </a:p>
          <a:p>
            <a:pPr indent="-317500" lvl="0" marL="457200" rtl="0" algn="l">
              <a:spcBef>
                <a:spcPts val="0"/>
              </a:spcBef>
              <a:spcAft>
                <a:spcPts val="0"/>
              </a:spcAft>
              <a:buSzPts val="1400"/>
              <a:buAutoNum type="arabicPeriod"/>
            </a:pPr>
            <a:r>
              <a:rPr lang="en-GB" sz="1050">
                <a:highlight>
                  <a:srgbClr val="FFFFFF"/>
                </a:highlight>
                <a:latin typeface="Helvetica Neue"/>
                <a:ea typeface="Helvetica Neue"/>
                <a:cs typeface="Helvetica Neue"/>
                <a:sym typeface="Helvetica Neue"/>
              </a:rPr>
              <a:t>Qiskit aqua also provides a pre-defined function to train the whole QSVM. Where we only have to provide the feature map, a training and a test set and Qiskit will do all the work for us.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Apart from finding the quantum Kernel the QSVM algorithm does only classical optimization. In the end there is no difference to the classical SVM, except that the Kernels are coming from a quantum distribution.</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QSVM will minimize the loss via optimizing the parameters .</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After training we can predict a label  of a data instance  with </a:t>
            </a:r>
            <a:endParaRPr sz="105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442" name="Google Shape;442;gca243c3731_0_21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ca243c3731_0_22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sz="1050">
                <a:highlight>
                  <a:srgbClr val="FFFFFF"/>
                </a:highlight>
                <a:latin typeface="Helvetica Neue"/>
                <a:ea typeface="Helvetica Neue"/>
                <a:cs typeface="Helvetica Neue"/>
                <a:sym typeface="Helvetica Neue"/>
              </a:rPr>
              <a:t>We can start with the built in qiskit </a:t>
            </a:r>
            <a:r>
              <a:rPr lang="en-GB" sz="1050">
                <a:highlight>
                  <a:srgbClr val="FFFFFF"/>
                </a:highlight>
                <a:latin typeface="Helvetica Neue"/>
                <a:ea typeface="Helvetica Neue"/>
                <a:cs typeface="Helvetica Neue"/>
                <a:sym typeface="Helvetica Neue"/>
              </a:rPr>
              <a:t>function</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a:solidFill>
                  <a:srgbClr val="212121"/>
                </a:solidFill>
                <a:highlight>
                  <a:srgbClr val="FFFFFF"/>
                </a:highlight>
                <a:latin typeface="Roboto"/>
                <a:ea typeface="Roboto"/>
                <a:cs typeface="Roboto"/>
                <a:sym typeface="Roboto"/>
              </a:rPr>
              <a:t>Qiskit aqua provides a pre-defined function to train the whole QSVM</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110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It only requires an import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Then it </a:t>
            </a:r>
            <a:r>
              <a:rPr lang="en-GB" sz="1050">
                <a:highlight>
                  <a:srgbClr val="FFFFFF"/>
                </a:highlight>
                <a:latin typeface="Helvetica Neue"/>
                <a:ea typeface="Helvetica Neue"/>
                <a:cs typeface="Helvetica Neue"/>
                <a:sym typeface="Helvetica Neue"/>
              </a:rPr>
              <a:t>requires</a:t>
            </a:r>
            <a:r>
              <a:rPr lang="en-GB" sz="1050">
                <a:highlight>
                  <a:srgbClr val="FFFFFF"/>
                </a:highlight>
                <a:latin typeface="Helvetica Neue"/>
                <a:ea typeface="Helvetica Neue"/>
                <a:cs typeface="Helvetica Neue"/>
                <a:sym typeface="Helvetica Neue"/>
              </a:rPr>
              <a:t> </a:t>
            </a:r>
            <a:r>
              <a:rPr lang="en-GB" sz="1050">
                <a:highlight>
                  <a:srgbClr val="FFFFFF"/>
                </a:highlight>
                <a:latin typeface="Helvetica Neue"/>
                <a:ea typeface="Helvetica Neue"/>
                <a:cs typeface="Helvetica Neue"/>
                <a:sym typeface="Helvetica Neue"/>
              </a:rPr>
              <a:t>feature</a:t>
            </a:r>
            <a:r>
              <a:rPr lang="en-GB" sz="1050">
                <a:highlight>
                  <a:srgbClr val="FFFFFF"/>
                </a:highlight>
                <a:latin typeface="Helvetica Neue"/>
                <a:ea typeface="Helvetica Neue"/>
                <a:cs typeface="Helvetica Neue"/>
                <a:sym typeface="Helvetica Neue"/>
              </a:rPr>
              <a:t> map , which helps </a:t>
            </a:r>
            <a:r>
              <a:rPr lang="en-GB" sz="1050">
                <a:highlight>
                  <a:srgbClr val="FFFFFF"/>
                </a:highlight>
                <a:latin typeface="Helvetica Neue"/>
                <a:ea typeface="Helvetica Neue"/>
                <a:cs typeface="Helvetica Neue"/>
                <a:sym typeface="Helvetica Neue"/>
              </a:rPr>
              <a:t>data</a:t>
            </a:r>
            <a:r>
              <a:rPr lang="en-GB" sz="1050">
                <a:highlight>
                  <a:srgbClr val="FFFFFF"/>
                </a:highlight>
                <a:latin typeface="Helvetica Neue"/>
                <a:ea typeface="Helvetica Neue"/>
                <a:cs typeface="Helvetica Neue"/>
                <a:sym typeface="Helvetica Neue"/>
              </a:rPr>
              <a:t> encoding  →  which we discuss more about a little later on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Inally the testuign data </a:t>
            </a:r>
            <a:endParaRPr sz="1050">
              <a:highlight>
                <a:srgbClr val="FFFFFF"/>
              </a:highlight>
              <a:latin typeface="Helvetica Neue"/>
              <a:ea typeface="Helvetica Neue"/>
              <a:cs typeface="Helvetica Neue"/>
              <a:sym typeface="Helvetica Neue"/>
            </a:endParaRPr>
          </a:p>
        </p:txBody>
      </p:sp>
      <p:sp>
        <p:nvSpPr>
          <p:cNvPr id="460" name="Google Shape;460;gca243c3731_0_22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a243c3731_0_24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a:t>The</a:t>
            </a:r>
            <a:r>
              <a:rPr lang="en-GB"/>
              <a:t> circuit on the other hand, is composed of utertar gates and CNot gates</a:t>
            </a:r>
            <a:endParaRPr/>
          </a:p>
          <a:p>
            <a:pPr indent="0" lvl="0" marL="0" rtl="0" algn="just">
              <a:lnSpc>
                <a:spcPct val="115000"/>
              </a:lnSpc>
              <a:spcBef>
                <a:spcPts val="1100"/>
              </a:spcBef>
              <a:spcAft>
                <a:spcPts val="0"/>
              </a:spcAft>
              <a:buNone/>
            </a:pPr>
            <a:r>
              <a:rPr lang="en-GB"/>
              <a:t>Explain what they are</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From </a:t>
            </a:r>
            <a:r>
              <a:rPr lang="en-GB" sz="1500"/>
              <a:t> </a:t>
            </a:r>
            <a:r>
              <a:rPr lang="en-GB" sz="1050">
                <a:highlight>
                  <a:srgbClr val="FFFFFF"/>
                </a:highlight>
                <a:latin typeface="Helvetica Neue"/>
                <a:ea typeface="Helvetica Neue"/>
                <a:cs typeface="Helvetica Neue"/>
                <a:sym typeface="Helvetica Neue"/>
              </a:rPr>
              <a:t>P.A McRae , M. Hilkea M (Dec 2020) → Quantum-Enhanced Machine Learning for Covid-19 and</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Anderson Insulator Predictions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They show ( then say above) </a:t>
            </a:r>
            <a:endParaRPr sz="1050">
              <a:highlight>
                <a:srgbClr val="FFFFFF"/>
              </a:highlight>
              <a:latin typeface="Helvetica Neue"/>
              <a:ea typeface="Helvetica Neue"/>
              <a:cs typeface="Helvetica Neue"/>
              <a:sym typeface="Helvetica Neue"/>
            </a:endParaRPr>
          </a:p>
        </p:txBody>
      </p:sp>
      <p:sp>
        <p:nvSpPr>
          <p:cNvPr id="475" name="Google Shape;475;gca243c3731_0_24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ca243c3731_0_19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500"/>
              <a:t>“No real </a:t>
            </a:r>
            <a:r>
              <a:rPr lang="en-GB" sz="1500"/>
              <a:t>difference”</a:t>
            </a:r>
            <a:r>
              <a:rPr lang="en-GB" sz="1500"/>
              <a:t> ….→ or </a:t>
            </a:r>
            <a:r>
              <a:rPr lang="en-GB" sz="1500"/>
              <a:t>Quantum</a:t>
            </a:r>
            <a:r>
              <a:rPr lang="en-GB" sz="1500"/>
              <a:t> </a:t>
            </a:r>
            <a:r>
              <a:rPr lang="en-GB" sz="1500"/>
              <a:t>Advantage</a:t>
            </a:r>
            <a:r>
              <a:rPr lang="en-GB" sz="1500"/>
              <a:t> we can currently see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491" name="Google Shape;491;gca243c3731_0_19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a6c4a9396_0_42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30200" lvl="1" marL="317500" rtl="0" algn="l">
              <a:lnSpc>
                <a:spcPct val="115000"/>
              </a:lnSpc>
              <a:spcBef>
                <a:spcPts val="600"/>
              </a:spcBef>
              <a:spcAft>
                <a:spcPts val="0"/>
              </a:spcAft>
              <a:buClr>
                <a:srgbClr val="0070BB"/>
              </a:buClr>
              <a:buSzPts val="2000"/>
              <a:buFont typeface="Calibri"/>
              <a:buChar char="–"/>
            </a:pPr>
            <a:r>
              <a:rPr lang="en-GB" sz="2000"/>
              <a:t>However, even quadratic speedup is considerable when </a:t>
            </a:r>
            <a:r>
              <a:rPr i="1" lang="en-GB" sz="2000"/>
              <a:t>N</a:t>
            </a:r>
            <a:r>
              <a:rPr lang="en-GB" sz="2000"/>
              <a:t> is large.</a:t>
            </a:r>
            <a:endParaRPr sz="2000"/>
          </a:p>
          <a:p>
            <a:pPr indent="0" lvl="0" marL="0" rtl="0" algn="l">
              <a:lnSpc>
                <a:spcPct val="115000"/>
              </a:lnSpc>
              <a:spcBef>
                <a:spcPts val="600"/>
              </a:spcBef>
              <a:spcAft>
                <a:spcPts val="0"/>
              </a:spcAft>
              <a:buNone/>
            </a:pPr>
            <a:r>
              <a:t/>
            </a:r>
            <a:endParaRPr sz="2000"/>
          </a:p>
          <a:p>
            <a:pPr indent="0" lvl="0" marL="0" rtl="0" algn="l">
              <a:lnSpc>
                <a:spcPct val="115000"/>
              </a:lnSpc>
              <a:spcBef>
                <a:spcPts val="600"/>
              </a:spcBef>
              <a:spcAft>
                <a:spcPts val="0"/>
              </a:spcAft>
              <a:buNone/>
            </a:pPr>
            <a:r>
              <a:t/>
            </a:r>
            <a:endParaRPr sz="2000"/>
          </a:p>
          <a:p>
            <a:pPr indent="0" lvl="0" marL="0" rtl="0" algn="l">
              <a:spcBef>
                <a:spcPts val="50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506" name="Google Shape;506;gca6c4a9396_0_42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ca243c3731_0_28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1500"/>
              <a:t>There are two different ways to implement SVM</a:t>
            </a:r>
            <a:endParaRPr sz="1050">
              <a:highlight>
                <a:srgbClr val="FFFFFF"/>
              </a:highlight>
              <a:latin typeface="Helvetica Neue"/>
              <a:ea typeface="Helvetica Neue"/>
              <a:cs typeface="Helvetica Neue"/>
              <a:sym typeface="Helvetica Neue"/>
            </a:endParaRPr>
          </a:p>
        </p:txBody>
      </p:sp>
      <p:sp>
        <p:nvSpPr>
          <p:cNvPr id="521" name="Google Shape;521;gca243c3731_0_28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ca243c3731_0_3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40" name="Google Shape;540;gca243c3731_0_3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a26c39f1d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1134"/>
              </a:spcBef>
              <a:spcAft>
                <a:spcPts val="0"/>
              </a:spcAft>
              <a:buNone/>
            </a:pPr>
            <a:r>
              <a:rPr lang="en-GB" sz="1600"/>
              <a:t>** After the fist point **</a:t>
            </a:r>
            <a:endParaRPr sz="1600"/>
          </a:p>
          <a:p>
            <a:pPr indent="-292100" lvl="1" marL="317500" rtl="0" algn="l">
              <a:spcBef>
                <a:spcPts val="1134"/>
              </a:spcBef>
              <a:spcAft>
                <a:spcPts val="0"/>
              </a:spcAft>
              <a:buClr>
                <a:srgbClr val="0070BB"/>
              </a:buClr>
              <a:buSzPts val="1600"/>
              <a:buChar char="–"/>
            </a:pPr>
            <a:r>
              <a:rPr lang="en-GB" sz="1600"/>
              <a:t>Create a more inviting approach for more to build on</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GB" sz="1600"/>
              <a:t>** After 2nd paragrapH**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We will create modular options to  swap in the different kinds of Machine learning and searching circuits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Also How those circuits will handle that data</a:t>
            </a:r>
            <a:endParaRPr sz="1600"/>
          </a:p>
        </p:txBody>
      </p:sp>
      <p:sp>
        <p:nvSpPr>
          <p:cNvPr id="88" name="Google Shape;88;gca26c39f1d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ca243c3731_0_33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350">
                <a:highlight>
                  <a:srgbClr val="FFFFFF"/>
                </a:highlight>
                <a:latin typeface="Helvetica Neue"/>
                <a:ea typeface="Helvetica Neue"/>
                <a:cs typeface="Helvetica Neue"/>
                <a:sym typeface="Helvetica Neue"/>
              </a:rPr>
              <a:t>With 3 qubits and </a:t>
            </a:r>
            <a:r>
              <a:rPr lang="en-GB" sz="1350">
                <a:highlight>
                  <a:srgbClr val="FFFFFF"/>
                </a:highlight>
                <a:latin typeface="Helvetica Neue"/>
                <a:ea typeface="Helvetica Neue"/>
                <a:cs typeface="Helvetica Neue"/>
                <a:sym typeface="Helvetica Neue"/>
              </a:rPr>
              <a:t>only</a:t>
            </a:r>
            <a:r>
              <a:rPr lang="en-GB" sz="1350">
                <a:highlight>
                  <a:srgbClr val="FFFFFF"/>
                </a:highlight>
                <a:latin typeface="Helvetica Neue"/>
                <a:ea typeface="Helvetica Neue"/>
                <a:cs typeface="Helvetica Neue"/>
                <a:sym typeface="Helvetica Neue"/>
              </a:rPr>
              <a:t> one </a:t>
            </a:r>
            <a:r>
              <a:rPr lang="en-GB" sz="1350">
                <a:highlight>
                  <a:srgbClr val="FFFFFF"/>
                </a:highlight>
                <a:latin typeface="Helvetica Neue"/>
                <a:ea typeface="Helvetica Neue"/>
                <a:cs typeface="Helvetica Neue"/>
                <a:sym typeface="Helvetica Neue"/>
              </a:rPr>
              <a:t>iteration</a:t>
            </a:r>
            <a:r>
              <a:rPr lang="en-GB" sz="1350">
                <a:highlight>
                  <a:srgbClr val="FFFFFF"/>
                </a:highlight>
                <a:latin typeface="Helvetica Neue"/>
                <a:ea typeface="Helvetica Neue"/>
                <a:cs typeface="Helvetica Neue"/>
                <a:sym typeface="Helvetica Neue"/>
              </a:rPr>
              <a:t>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350">
                <a:highlight>
                  <a:srgbClr val="FFFFFF"/>
                </a:highlight>
                <a:latin typeface="Helvetica Neue"/>
                <a:ea typeface="Helvetica Neue"/>
                <a:cs typeface="Helvetica Neue"/>
                <a:sym typeface="Helvetica Neue"/>
              </a:rPr>
              <a:t>Multiple</a:t>
            </a:r>
            <a:r>
              <a:rPr lang="en-GB" sz="1350">
                <a:highlight>
                  <a:srgbClr val="FFFFFF"/>
                </a:highlight>
                <a:latin typeface="Helvetica Neue"/>
                <a:ea typeface="Helvetica Neue"/>
                <a:cs typeface="Helvetica Neue"/>
                <a:sym typeface="Helvetica Neue"/>
              </a:rPr>
              <a:t> </a:t>
            </a:r>
            <a:r>
              <a:rPr lang="en-GB" sz="1350">
                <a:highlight>
                  <a:srgbClr val="FFFFFF"/>
                </a:highlight>
                <a:latin typeface="Helvetica Neue"/>
                <a:ea typeface="Helvetica Neue"/>
                <a:cs typeface="Helvetica Neue"/>
                <a:sym typeface="Helvetica Neue"/>
              </a:rPr>
              <a:t>iterations</a:t>
            </a:r>
            <a:r>
              <a:rPr lang="en-GB" sz="1350">
                <a:highlight>
                  <a:srgbClr val="FFFFFF"/>
                </a:highlight>
                <a:latin typeface="Helvetica Neue"/>
                <a:ea typeface="Helvetica Neue"/>
                <a:cs typeface="Helvetica Neue"/>
                <a:sym typeface="Helvetica Neue"/>
              </a:rPr>
              <a:t> could be used in </a:t>
            </a:r>
            <a:r>
              <a:rPr lang="en-GB" sz="1350">
                <a:highlight>
                  <a:srgbClr val="FFFFFF"/>
                </a:highlight>
                <a:latin typeface="Helvetica Neue"/>
                <a:ea typeface="Helvetica Neue"/>
                <a:cs typeface="Helvetica Neue"/>
                <a:sym typeface="Helvetica Neue"/>
              </a:rPr>
              <a:t>reinforcement</a:t>
            </a:r>
            <a:r>
              <a:rPr lang="en-GB" sz="1350">
                <a:highlight>
                  <a:srgbClr val="FFFFFF"/>
                </a:highlight>
                <a:latin typeface="Helvetica Neue"/>
                <a:ea typeface="Helvetica Neue"/>
                <a:cs typeface="Helvetica Neue"/>
                <a:sym typeface="Helvetica Neue"/>
              </a:rPr>
              <a:t> learning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350">
              <a:highlight>
                <a:srgbClr val="FFFFFF"/>
              </a:highlight>
              <a:latin typeface="Helvetica Neue"/>
              <a:ea typeface="Helvetica Neue"/>
              <a:cs typeface="Helvetica Neue"/>
              <a:sym typeface="Helvetica Neue"/>
            </a:endParaRPr>
          </a:p>
          <a:p>
            <a:pPr indent="-330200" lvl="1" marL="317500" rtl="0" algn="l">
              <a:lnSpc>
                <a:spcPct val="115000"/>
              </a:lnSpc>
              <a:spcBef>
                <a:spcPts val="600"/>
              </a:spcBef>
              <a:spcAft>
                <a:spcPts val="0"/>
              </a:spcAft>
              <a:buClr>
                <a:srgbClr val="0070BB"/>
              </a:buClr>
              <a:buSzPts val="2000"/>
              <a:buFont typeface="Calibri"/>
              <a:buChar char="–"/>
            </a:pPr>
            <a:r>
              <a:rPr lang="en-GB" sz="2000"/>
              <a:t>Like all quantum computer algorithms, Grover's algorithm is probabilistic, in the sense that it gives the correct answer with high </a:t>
            </a:r>
            <a:r>
              <a:rPr lang="en-GB" sz="2000">
                <a:solidFill>
                  <a:srgbClr val="2897D7"/>
                </a:solidFill>
                <a:uFill>
                  <a:noFill/>
                </a:uFill>
                <a:hlinkClick r:id="rId2">
                  <a:extLst>
                    <a:ext uri="{A12FA001-AC4F-418D-AE19-62706E023703}">
                      <ahyp:hlinkClr val="tx"/>
                    </a:ext>
                  </a:extLst>
                </a:hlinkClick>
              </a:rPr>
              <a:t>pro</a:t>
            </a:r>
            <a:r>
              <a:rPr lang="en-GB" sz="2000"/>
              <a:t>b</a:t>
            </a:r>
            <a:r>
              <a:rPr lang="en-GB" sz="2000">
                <a:solidFill>
                  <a:srgbClr val="2897D7"/>
                </a:solidFill>
                <a:uFill>
                  <a:noFill/>
                </a:uFill>
                <a:hlinkClick r:id="rId3">
                  <a:extLst>
                    <a:ext uri="{A12FA001-AC4F-418D-AE19-62706E023703}">
                      <ahyp:hlinkClr val="tx"/>
                    </a:ext>
                  </a:extLst>
                </a:hlinkClick>
              </a:rPr>
              <a:t>ability</a:t>
            </a:r>
            <a:r>
              <a:rPr lang="en-GB" sz="2000"/>
              <a:t>. The probability of failure can be decreased by repeating the algorithm</a:t>
            </a:r>
            <a:endParaRPr sz="1350">
              <a:highlight>
                <a:srgbClr val="FFFFFF"/>
              </a:highlight>
              <a:latin typeface="Helvetica Neue"/>
              <a:ea typeface="Helvetica Neue"/>
              <a:cs typeface="Helvetica Neue"/>
              <a:sym typeface="Helvetica Neue"/>
            </a:endParaRPr>
          </a:p>
        </p:txBody>
      </p:sp>
      <p:sp>
        <p:nvSpPr>
          <p:cNvPr id="556" name="Google Shape;556;gca243c3731_0_33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ca243c3731_0_36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ca243c3731_0_36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a243c3731_0_38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a:t>
            </a:r>
            <a:r>
              <a:rPr lang="en-GB"/>
              <a:t>ways</a:t>
            </a:r>
            <a:r>
              <a:rPr lang="en-GB"/>
              <a:t>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a:t>
            </a:r>
            <a:r>
              <a:rPr lang="en-GB"/>
              <a:t>possible</a:t>
            </a:r>
            <a:endParaRPr/>
          </a:p>
          <a:p>
            <a:pPr indent="0" lvl="0" marL="0" rtl="0" algn="l">
              <a:spcBef>
                <a:spcPts val="0"/>
              </a:spcBef>
              <a:spcAft>
                <a:spcPts val="0"/>
              </a:spcAft>
              <a:buNone/>
            </a:pPr>
            <a:r>
              <a:rPr lang="en-GB"/>
              <a:t>We will only be </a:t>
            </a:r>
            <a:r>
              <a:rPr lang="en-GB"/>
              <a:t>looking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Explain: briefly each </a:t>
            </a:r>
            <a:endParaRPr/>
          </a:p>
        </p:txBody>
      </p:sp>
      <p:sp>
        <p:nvSpPr>
          <p:cNvPr id="586" name="Google Shape;586;gca243c3731_0_38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ca243c3731_0_4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ways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possible</a:t>
            </a:r>
            <a:endParaRPr/>
          </a:p>
          <a:p>
            <a:pPr indent="0" lvl="0" marL="0" rtl="0" algn="l">
              <a:spcBef>
                <a:spcPts val="0"/>
              </a:spcBef>
              <a:spcAft>
                <a:spcPts val="0"/>
              </a:spcAft>
              <a:buNone/>
            </a:pPr>
            <a:r>
              <a:rPr lang="en-GB"/>
              <a:t>We will only be looking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be talking and implementing angle encoding and Feature mapping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highlight those two </a:t>
            </a:r>
            <a:endParaRPr/>
          </a:p>
        </p:txBody>
      </p:sp>
      <p:sp>
        <p:nvSpPr>
          <p:cNvPr id="601" name="Google Shape;601;gca243c3731_0_4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a243c3731_0_39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6" name="Google Shape;616;gca243c3731_0_39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a243c3731_0_4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We use as an example the iris dataset.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This dataset is composed of 4 variables labelled -1 or 1.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We only keep as a feature the 2 first columns and transform the labels as 0 and 1</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The data are then padded with constant values and renormalized to have a unitary vector.</a:t>
            </a:r>
            <a:endParaRPr sz="1250">
              <a:highlight>
                <a:srgbClr val="FFFFFF"/>
              </a:highlight>
              <a:latin typeface="Helvetica Neue"/>
              <a:ea typeface="Helvetica Neue"/>
              <a:cs typeface="Helvetica Neue"/>
              <a:sym typeface="Helvetica Neue"/>
            </a:endParaRPr>
          </a:p>
        </p:txBody>
      </p:sp>
      <p:sp>
        <p:nvSpPr>
          <p:cNvPr id="631" name="Google Shape;631;gca243c3731_0_4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ca243c3731_0_48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Note : we need to initialise all other registers we will use later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Following</a:t>
            </a:r>
            <a:r>
              <a:rPr lang="en-GB" sz="1400">
                <a:latin typeface="Times New Roman"/>
                <a:ea typeface="Times New Roman"/>
                <a:cs typeface="Times New Roman"/>
                <a:sym typeface="Times New Roman"/>
              </a:rPr>
              <a:t>  RECOMMENDATION SYSTEMS WITH THE QUANTUM K–NN AND GROVER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ALGORITHMS FOR DATA PROCESSING</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MAREK SAWERWAIN a,∗, MAREK WRÓBLEWSKI</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We use a special routine to encode the data in the quantum circuit.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Ry → </a:t>
            </a:r>
            <a:r>
              <a:rPr lang="en-GB">
                <a:solidFill>
                  <a:srgbClr val="202124"/>
                </a:solidFill>
                <a:highlight>
                  <a:srgbClr val="FFFFFF"/>
                </a:highlight>
                <a:latin typeface="Arial"/>
                <a:ea typeface="Arial"/>
                <a:cs typeface="Arial"/>
                <a:sym typeface="Arial"/>
              </a:rPr>
              <a:t>one of the Rotation operators. The </a:t>
            </a:r>
            <a:r>
              <a:rPr b="1" lang="en-GB">
                <a:solidFill>
                  <a:srgbClr val="202124"/>
                </a:solidFill>
                <a:latin typeface="Arial"/>
                <a:ea typeface="Arial"/>
                <a:cs typeface="Arial"/>
                <a:sym typeface="Arial"/>
              </a:rPr>
              <a:t>Ry gate</a:t>
            </a:r>
            <a:r>
              <a:rPr lang="en-GB">
                <a:solidFill>
                  <a:srgbClr val="202124"/>
                </a:solidFill>
                <a:highlight>
                  <a:srgbClr val="FFFFFF"/>
                </a:highlight>
                <a:latin typeface="Arial"/>
                <a:ea typeface="Arial"/>
                <a:cs typeface="Arial"/>
                <a:sym typeface="Arial"/>
              </a:rPr>
              <a:t> is a single-qubit rotation through angle θ (radians) around the y-axis.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649" name="Google Shape;649;gca243c3731_0_48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ca243c3731_0_40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With </a:t>
            </a:r>
            <a:r>
              <a:rPr b="1" i="1" lang="en-GB" sz="2000"/>
              <a:t>V</a:t>
            </a:r>
            <a:r>
              <a:rPr i="1" lang="en-GB" sz="2000"/>
              <a:t>(</a:t>
            </a:r>
            <a:r>
              <a:rPr lang="en-GB" sz="2000">
                <a:highlight>
                  <a:srgbClr val="FFFFFF"/>
                </a:highlight>
              </a:rPr>
              <a:t>Φ(𝑥⃗)</a:t>
            </a:r>
            <a:r>
              <a:rPr i="1" lang="en-GB" sz="2000"/>
              <a:t>)</a:t>
            </a:r>
            <a:r>
              <a:rPr lang="en-GB" sz="2000">
                <a:highlight>
                  <a:srgbClr val="FFFFFF"/>
                </a:highlight>
              </a:rPr>
              <a:t>  , The V being the vector space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We can then map the vector space to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And we said how : </a:t>
            </a:r>
            <a:r>
              <a:rPr lang="en-GB" sz="1400">
                <a:latin typeface="Times New Roman"/>
                <a:ea typeface="Times New Roman"/>
                <a:cs typeface="Times New Roman"/>
                <a:sym typeface="Times New Roman"/>
              </a:rPr>
              <a:t>Quantum states can also be noted in vector format. → how we talked about in amplitude encoding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2000">
              <a:highlight>
                <a:srgbClr val="FFFFFF"/>
              </a:highlight>
            </a:endParaRPr>
          </a:p>
        </p:txBody>
      </p:sp>
      <p:sp>
        <p:nvSpPr>
          <p:cNvPr id="665" name="Google Shape;665;gca243c3731_0_40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ca6c4a9396_0_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We will be making use of the last kind of feature map(ZFeatureMap). Mostly because it is the more simplistic of the two versions of the Pauli-Z evolution, however they are interchange code wise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GB" sz="1700">
                <a:latin typeface="Times New Roman"/>
                <a:ea typeface="Times New Roman"/>
                <a:cs typeface="Times New Roman"/>
                <a:sym typeface="Times New Roman"/>
              </a:rPr>
              <a:t>But they are </a:t>
            </a:r>
            <a:r>
              <a:rPr lang="en-GB" sz="1700">
                <a:latin typeface="Times New Roman"/>
                <a:ea typeface="Times New Roman"/>
                <a:cs typeface="Times New Roman"/>
                <a:sym typeface="Times New Roman"/>
              </a:rPr>
              <a:t>interchangeable</a:t>
            </a:r>
            <a:r>
              <a:rPr lang="en-GB" sz="1700">
                <a:latin typeface="Times New Roman"/>
                <a:ea typeface="Times New Roman"/>
                <a:cs typeface="Times New Roman"/>
                <a:sym typeface="Times New Roman"/>
              </a:rPr>
              <a:t> code wise → some don’t work over others so just whichever works for you  ( error </a:t>
            </a:r>
            <a:r>
              <a:rPr lang="en-GB" sz="1700">
                <a:latin typeface="Times New Roman"/>
                <a:ea typeface="Times New Roman"/>
                <a:cs typeface="Times New Roman"/>
                <a:sym typeface="Times New Roman"/>
              </a:rPr>
              <a:t>free</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
        <p:nvSpPr>
          <p:cNvPr id="680" name="Google Shape;680;gca6c4a9396_0_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ca6c4a9396_0_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695" name="Google Shape;695;gca6c4a9396_0_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26c39f1d_0_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04800" lvl="1" marL="317500" rtl="0" algn="l">
              <a:spcBef>
                <a:spcPts val="1134"/>
              </a:spcBef>
              <a:spcAft>
                <a:spcPts val="0"/>
              </a:spcAft>
              <a:buClr>
                <a:srgbClr val="0070BB"/>
              </a:buClr>
              <a:buSzPts val="1800"/>
              <a:buChar char="–"/>
            </a:pPr>
            <a:r>
              <a:rPr lang="en-GB" sz="2000"/>
              <a:t>We will need to be familiar with quantum gates and operations as they will be the main components of our quantum circuits </a:t>
            </a:r>
            <a:endParaRPr/>
          </a:p>
        </p:txBody>
      </p:sp>
      <p:sp>
        <p:nvSpPr>
          <p:cNvPr id="104" name="Google Shape;104;gca26c39f1d_0_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ca6c4a9396_0_4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711" name="Google Shape;711;gca6c4a9396_0_4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ca6c4a9396_0_36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Now we can call on the mapping. First we import , we will import all 3 types of feature mapping </a:t>
            </a:r>
            <a:endParaRPr sz="1400">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Then we can call it as a data frame, specifying the number of features and repetitions we would need. In our case 4 features, and only one repetitions.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Multiple repetitions will be useful for future neural network implementations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We will then assign the data to the circuit parameters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726" name="Google Shape;726;gca6c4a9396_0_36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a6c4a9396_0_6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chemeClr val="dk1"/>
              </a:buClr>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Following which we will combine the feature map circuit with assigned parameters of the second datapoint</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GB" sz="1400">
                <a:latin typeface="Times New Roman"/>
                <a:ea typeface="Times New Roman"/>
                <a:cs typeface="Times New Roman"/>
                <a:sym typeface="Times New Roman"/>
              </a:rPr>
              <a:t>We will need to loop and apply </a:t>
            </a:r>
            <a:r>
              <a:rPr i="1" lang="en-GB" sz="1400">
                <a:latin typeface="Times New Roman"/>
                <a:ea typeface="Times New Roman"/>
                <a:cs typeface="Times New Roman"/>
                <a:sym typeface="Times New Roman"/>
              </a:rPr>
              <a:t>a</a:t>
            </a:r>
            <a:r>
              <a:rPr lang="en-GB" sz="1400">
                <a:latin typeface="Times New Roman"/>
                <a:ea typeface="Times New Roman"/>
                <a:cs typeface="Times New Roman"/>
                <a:sym typeface="Times New Roman"/>
              </a:rPr>
              <a:t> and </a:t>
            </a:r>
            <a:r>
              <a:rPr i="1" lang="en-GB" sz="1400">
                <a:latin typeface="Times New Roman"/>
                <a:ea typeface="Times New Roman"/>
                <a:cs typeface="Times New Roman"/>
                <a:sym typeface="Times New Roman"/>
              </a:rPr>
              <a:t>b</a:t>
            </a:r>
            <a:r>
              <a:rPr lang="en-GB" sz="1400">
                <a:latin typeface="Times New Roman"/>
                <a:ea typeface="Times New Roman"/>
                <a:cs typeface="Times New Roman"/>
                <a:sym typeface="Times New Roman"/>
              </a:rPr>
              <a:t> do this for all data points , resulting in;</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Char char="●"/>
            </a:pPr>
            <a:r>
              <a:rPr lang="en-GB" sz="1450">
                <a:highlight>
                  <a:schemeClr val="lt1"/>
                </a:highlight>
                <a:latin typeface="Helvetica Neue"/>
                <a:ea typeface="Helvetica Neue"/>
                <a:cs typeface="Helvetica Neue"/>
                <a:sym typeface="Helvetica Neue"/>
              </a:rPr>
              <a:t>Now we will need a SWAP gate between them in order to </a:t>
            </a:r>
            <a:endParaRPr sz="1050">
              <a:highlight>
                <a:srgbClr val="FFFFFF"/>
              </a:highlight>
              <a:latin typeface="Helvetica Neue"/>
              <a:ea typeface="Helvetica Neue"/>
              <a:cs typeface="Helvetica Neue"/>
              <a:sym typeface="Helvetica Neue"/>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KNN implementation, the data is stored in qubit 1. In order to reduce our circuit and ensure all data points are encoded into qubit 1, we will make use of a SWAP Gate.</a:t>
            </a:r>
            <a:endParaRPr sz="14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As illustrated in the image above, SWAP gates allow us to </a:t>
            </a:r>
            <a:r>
              <a:rPr lang="en-GB" sz="1400">
                <a:highlight>
                  <a:srgbClr val="FFFFFF"/>
                </a:highlight>
                <a:latin typeface="Times New Roman"/>
                <a:ea typeface="Times New Roman"/>
                <a:cs typeface="Times New Roman"/>
                <a:sym typeface="Times New Roman"/>
              </a:rPr>
              <a:t>move information around in a quantum computer.</a:t>
            </a:r>
            <a:endParaRPr sz="1400">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With this, we can combine the features mapped in qubit 3 with that in qubit 2, then combine that into qubit 1.</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43" name="Google Shape;743;gca6c4a9396_0_6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a6c4a9396_0_7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50">
                <a:highlight>
                  <a:srgbClr val="FFFFFF"/>
                </a:highlight>
                <a:latin typeface="Helvetica Neue"/>
                <a:ea typeface="Helvetica Neue"/>
                <a:cs typeface="Helvetica Neue"/>
                <a:sym typeface="Helvetica Neue"/>
              </a:rPr>
              <a:t>We will first wrap both the data encoding and the Knn in a subroutine for clarity</a:t>
            </a:r>
            <a:endParaRPr sz="1450">
              <a:highlight>
                <a:srgbClr val="FFFFFF"/>
              </a:highlight>
              <a:latin typeface="Helvetica Neue"/>
              <a:ea typeface="Helvetica Neue"/>
              <a:cs typeface="Helvetica Neue"/>
              <a:sym typeface="Helvetica Neue"/>
            </a:endParaRPr>
          </a:p>
          <a:p>
            <a:pPr indent="0" lvl="0" marL="45720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00">
                <a:latin typeface="Times New Roman"/>
                <a:ea typeface="Times New Roman"/>
                <a:cs typeface="Times New Roman"/>
                <a:sym typeface="Times New Roman"/>
              </a:rPr>
              <a:t>Define the circuit , giving it a name and the number of bits it will require</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GB" sz="700">
                <a:latin typeface="Times New Roman"/>
                <a:ea typeface="Times New Roman"/>
                <a:cs typeface="Times New Roman"/>
                <a:sym typeface="Times New Roman"/>
              </a:rPr>
              <a:t>  </a:t>
            </a:r>
            <a:r>
              <a:rPr lang="en-GB" sz="1400">
                <a:latin typeface="Arial"/>
                <a:ea typeface="Arial"/>
                <a:cs typeface="Arial"/>
                <a:sym typeface="Arial"/>
              </a:rPr>
              <a:t>Using the Feature Mapping steps but replacing the instance of circuit with FMap </a:t>
            </a:r>
            <a:endParaRPr sz="1400">
              <a:latin typeface="Arial"/>
              <a:ea typeface="Arial"/>
              <a:cs typeface="Arial"/>
              <a:sym typeface="Arial"/>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GB" sz="700">
                <a:latin typeface="Times New Roman"/>
                <a:ea typeface="Times New Roman"/>
                <a:cs typeface="Times New Roman"/>
                <a:sym typeface="Times New Roman"/>
              </a:rPr>
              <a:t>  </a:t>
            </a:r>
            <a:r>
              <a:rPr lang="en-GB" sz="1400">
                <a:latin typeface="Arial"/>
                <a:ea typeface="Arial"/>
                <a:cs typeface="Arial"/>
                <a:sym typeface="Arial"/>
              </a:rPr>
              <a:t>Set it to gate that can be manipulated </a:t>
            </a:r>
            <a:endParaRPr sz="1400">
              <a:latin typeface="Arial"/>
              <a:ea typeface="Arial"/>
              <a:cs typeface="Arial"/>
              <a:sym typeface="Arial"/>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Add our new formed subroutine to our current circuit, passing in the specified number of qubits as its parameters</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61" name="Google Shape;761;gca6c4a9396_0_7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a6c4a9396_0_10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This is our circuit </a:t>
            </a:r>
            <a:r>
              <a:rPr lang="en-GB" sz="1450">
                <a:highlight>
                  <a:srgbClr val="FFFFFF"/>
                </a:highlight>
                <a:latin typeface="Helvetica Neue"/>
                <a:ea typeface="Helvetica Neue"/>
                <a:cs typeface="Helvetica Neue"/>
                <a:sym typeface="Helvetica Neue"/>
              </a:rPr>
              <a:t>output</a:t>
            </a:r>
            <a:r>
              <a:rPr lang="en-GB" sz="1450">
                <a:highlight>
                  <a:srgbClr val="FFFFFF"/>
                </a:highlight>
                <a:latin typeface="Helvetica Neue"/>
                <a:ea typeface="Helvetica Neue"/>
                <a:cs typeface="Helvetica Neue"/>
                <a:sym typeface="Helvetica Neue"/>
              </a:rPr>
              <a:t> </a:t>
            </a:r>
            <a:endParaRPr sz="1450">
              <a:highlight>
                <a:srgbClr val="FFFFFF"/>
              </a:highlight>
              <a:latin typeface="Helvetica Neue"/>
              <a:ea typeface="Helvetica Neue"/>
              <a:cs typeface="Helvetica Neue"/>
              <a:sym typeface="Helvetica Neue"/>
            </a:endParaRPr>
          </a:p>
        </p:txBody>
      </p:sp>
      <p:sp>
        <p:nvSpPr>
          <p:cNvPr id="778" name="Google Shape;778;gca6c4a9396_0_10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ca6c4a9396_0_34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GB" sz="1400">
                <a:latin typeface="Times New Roman"/>
                <a:ea typeface="Times New Roman"/>
                <a:cs typeface="Times New Roman"/>
                <a:sym typeface="Times New Roman"/>
              </a:rPr>
              <a:t>Think Schrödinger’s cat, which can be dead or alive with some probability. Opening the box is “measuring” the state of the cat.</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In order to run the circuit we must first take measurements of each qubit. → force it to reveal it’s state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92" name="Google Shape;792;gca6c4a9396_0_34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ca6c4a9396_0_12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This will enable us to see the overflow in qubit 8, hence telling if a given entry is in the test</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set thus being a neighbour</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10" name="Google Shape;810;gca6c4a9396_0_12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ca6c4a9396_0_1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highlight>
                  <a:srgbClr val="E4E8EE"/>
                </a:highlight>
                <a:latin typeface="Arial"/>
                <a:ea typeface="Arial"/>
                <a:cs typeface="Arial"/>
                <a:sym typeface="Arial"/>
              </a:rPr>
              <a:t>We can first run it on a simulator to ensure no “error running jobs”.</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With the simulator, like the quantum system, we can define how many shots we want.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Since qubits in superposition are random(sometimes 0,</a:t>
            </a:r>
            <a:r>
              <a:rPr lang="en-GB">
                <a:highlight>
                  <a:srgbClr val="E4E8EE"/>
                </a:highlight>
                <a:latin typeface="Arial"/>
                <a:ea typeface="Arial"/>
                <a:cs typeface="Arial"/>
                <a:sym typeface="Arial"/>
              </a:rPr>
              <a:t>sometimes 1</a:t>
            </a:r>
            <a:r>
              <a:rPr lang="en-GB">
                <a:highlight>
                  <a:srgbClr val="E4E8EE"/>
                </a:highlight>
                <a:latin typeface="Arial"/>
                <a:ea typeface="Arial"/>
                <a:cs typeface="Arial"/>
                <a:sym typeface="Arial"/>
              </a:rPr>
              <a:t>,or both), shots allow us to</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repeat measurements multiple times to determine the likelihood it is in a particular state.</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plot the results → we will see that </a:t>
            </a:r>
            <a:r>
              <a:rPr lang="en-GB">
                <a:highlight>
                  <a:srgbClr val="E4E8EE"/>
                </a:highlight>
                <a:latin typeface="Arial"/>
                <a:ea typeface="Arial"/>
                <a:cs typeface="Arial"/>
                <a:sym typeface="Arial"/>
              </a:rPr>
              <a:t>visualisation</a:t>
            </a:r>
            <a:r>
              <a:rPr lang="en-GB">
                <a:highlight>
                  <a:srgbClr val="E4E8EE"/>
                </a:highlight>
                <a:latin typeface="Arial"/>
                <a:ea typeface="Arial"/>
                <a:cs typeface="Arial"/>
                <a:sym typeface="Arial"/>
              </a:rPr>
              <a:t> soon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27" name="Google Shape;827;gca6c4a9396_0_1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ca6c4a9396_0_15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Now with it being error free, we can run it on the quantum system.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First we chose a quantum system with enough qubits for our circuit.</a:t>
            </a:r>
            <a:endParaRPr>
              <a:highlight>
                <a:srgbClr val="E4E8EE"/>
              </a:highlight>
              <a:latin typeface="Arial"/>
              <a:ea typeface="Arial"/>
              <a:cs typeface="Arial"/>
              <a:sym typeface="Arial"/>
            </a:endParaRPr>
          </a:p>
          <a:p>
            <a:pPr indent="0" lvl="0" marL="0" rtl="0" algn="l">
              <a:spcBef>
                <a:spcPts val="0"/>
              </a:spcBef>
              <a:spcAft>
                <a:spcPts val="0"/>
              </a:spcAft>
              <a:buNone/>
            </a:pPr>
            <a:br>
              <a:rPr lang="en-GB">
                <a:highlight>
                  <a:srgbClr val="E4E8EE"/>
                </a:highlight>
                <a:latin typeface="Arial"/>
                <a:ea typeface="Arial"/>
                <a:cs typeface="Arial"/>
                <a:sym typeface="Arial"/>
              </a:rPr>
            </a:br>
            <a:r>
              <a:rPr lang="en-GB">
                <a:highlight>
                  <a:srgbClr val="E4E8EE"/>
                </a:highlight>
                <a:latin typeface="Arial"/>
                <a:ea typeface="Arial"/>
                <a:cs typeface="Arial"/>
                <a:sym typeface="Arial"/>
              </a:rPr>
              <a:t>With how big our circuit is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Then execute the run job on the chosen system</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again plot a histogram to visualise the result.</a:t>
            </a:r>
            <a:endParaRPr>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44" name="Google Shape;844;gca6c4a9396_0_15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a6c4a9396_0_17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Now that we how to run it on the IBM quantum experience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We would wants to compare it to the classical simulation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62" name="Google Shape;862;gca6c4a9396_0_17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6c4a9396_0_47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1" marL="317500" rtl="0" algn="l">
              <a:spcBef>
                <a:spcPts val="1134"/>
              </a:spcBef>
              <a:spcAft>
                <a:spcPts val="0"/>
              </a:spcAft>
              <a:buClr>
                <a:srgbClr val="000000"/>
              </a:buClr>
              <a:buSzPts val="2000"/>
              <a:buChar char="–"/>
            </a:pPr>
            <a:r>
              <a:rPr lang="en-GB" sz="1600">
                <a:solidFill>
                  <a:srgbClr val="000000"/>
                </a:solidFill>
                <a:latin typeface="Times New Roman"/>
                <a:ea typeface="Times New Roman"/>
                <a:cs typeface="Times New Roman"/>
                <a:sym typeface="Times New Roman"/>
              </a:rPr>
              <a:t>Think Schrödinger’s cat, which can be dead or alive with some probability. Opening the box is “measuring” the state of the cat.</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t/>
            </a:r>
            <a:endParaRPr sz="1600">
              <a:solidFill>
                <a:srgbClr val="000000"/>
              </a:solidFill>
              <a:latin typeface="Times New Roman"/>
              <a:ea typeface="Times New Roman"/>
              <a:cs typeface="Times New Roman"/>
              <a:sym typeface="Times New Roman"/>
            </a:endParaRPr>
          </a:p>
          <a:p>
            <a:pPr indent="-292100" lvl="1" marL="317500" rtl="0" algn="l">
              <a:spcBef>
                <a:spcPts val="1134"/>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Englanglemnt: In this entangled quantum system if we measure the first qubit and it turns out</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rPr lang="en-GB" sz="1600">
                <a:solidFill>
                  <a:srgbClr val="000000"/>
                </a:solidFill>
                <a:latin typeface="Times New Roman"/>
                <a:ea typeface="Times New Roman"/>
                <a:cs typeface="Times New Roman"/>
                <a:sym typeface="Times New Roman"/>
              </a:rPr>
              <a:t>to be in state |0i, the second qubit would automatically collapse to state |0i</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rPr lang="en-GB" sz="1600">
                <a:solidFill>
                  <a:srgbClr val="000000"/>
                </a:solidFill>
                <a:latin typeface="Times New Roman"/>
                <a:ea typeface="Times New Roman"/>
                <a:cs typeface="Times New Roman"/>
                <a:sym typeface="Times New Roman"/>
              </a:rPr>
              <a:t>as well, similarly if the first qubit is measured to be in state |1i, the second</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rPr lang="en-GB" sz="1600">
                <a:solidFill>
                  <a:srgbClr val="000000"/>
                </a:solidFill>
                <a:latin typeface="Times New Roman"/>
                <a:ea typeface="Times New Roman"/>
                <a:cs typeface="Times New Roman"/>
                <a:sym typeface="Times New Roman"/>
              </a:rPr>
              <a:t>qubit would immediately collapse to |1i as well.</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t/>
            </a:r>
            <a:endParaRPr sz="1600">
              <a:solidFill>
                <a:srgbClr val="000000"/>
              </a:solidFill>
              <a:latin typeface="Times New Roman"/>
              <a:ea typeface="Times New Roman"/>
              <a:cs typeface="Times New Roman"/>
              <a:sym typeface="Times New Roman"/>
            </a:endParaRPr>
          </a:p>
        </p:txBody>
      </p:sp>
      <p:sp>
        <p:nvSpPr>
          <p:cNvPr id="121" name="Google Shape;121;gca6c4a9396_0_47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ca6c4a9396_0_29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77" name="Google Shape;877;gca6c4a9396_0_29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ca6c4a9396_0_1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1.)</a:t>
            </a:r>
            <a:r>
              <a:rPr lang="en-GB" sz="700">
                <a:latin typeface="Times New Roman"/>
                <a:ea typeface="Times New Roman"/>
                <a:cs typeface="Times New Roman"/>
                <a:sym typeface="Times New Roman"/>
              </a:rPr>
              <a:t>  </a:t>
            </a:r>
            <a:r>
              <a:rPr lang="en-GB" sz="1400">
                <a:latin typeface="Arial"/>
                <a:ea typeface="Arial"/>
                <a:cs typeface="Arial"/>
                <a:sym typeface="Arial"/>
              </a:rPr>
              <a:t>First we import the tools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2.) Create an instance of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3.)</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Get the JKU backend from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4.)</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Simulate the circuit with the JKU Simulator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5.)</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Retrieve and display the results</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892" name="Google Shape;892;gca6c4a9396_0_1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ca6c4a9396_0_21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600">
                <a:latin typeface="Arial"/>
                <a:ea typeface="Arial"/>
                <a:cs typeface="Arial"/>
                <a:sym typeface="Arial"/>
              </a:rPr>
              <a:t>Note: There are errors that will appear, </a:t>
            </a:r>
            <a:endParaRPr sz="1600">
              <a:latin typeface="Arial"/>
              <a:ea typeface="Arial"/>
              <a:cs typeface="Arial"/>
              <a:sym typeface="Arial"/>
            </a:endParaRPr>
          </a:p>
          <a:p>
            <a:pPr indent="-228600" lvl="0" marL="40640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3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09" name="Google Shape;909;gca6c4a9396_0_21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ca6c4a9396_0_22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lang="en-GB" sz="1600">
                <a:latin typeface="Arial"/>
                <a:ea typeface="Arial"/>
                <a:cs typeface="Arial"/>
                <a:sym typeface="Arial"/>
              </a:rPr>
              <a:t>To fix this you must find thee </a:t>
            </a:r>
            <a:r>
              <a:rPr lang="en-GB" sz="1250">
                <a:solidFill>
                  <a:srgbClr val="24292E"/>
                </a:solidFill>
                <a:highlight>
                  <a:srgbClr val="FFFFFF"/>
                </a:highlight>
                <a:latin typeface="Arial"/>
                <a:ea typeface="Arial"/>
                <a:cs typeface="Arial"/>
                <a:sym typeface="Arial"/>
              </a:rPr>
              <a:t>DEFAULT_CONFIGURATION of the QasmSimulator class in the file qasm_simulator_jku.py.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600">
                <a:latin typeface="Times New Roman"/>
                <a:ea typeface="Times New Roman"/>
                <a:cs typeface="Times New Roman"/>
                <a:sym typeface="Times New Roman"/>
              </a:rPr>
              <a:t>The include the line : </a:t>
            </a:r>
            <a:r>
              <a:rPr lang="en-GB" sz="1250">
                <a:solidFill>
                  <a:srgbClr val="24292E"/>
                </a:solidFill>
                <a:highlight>
                  <a:srgbClr val="FFFFFF"/>
                </a:highlight>
                <a:latin typeface="Arial"/>
                <a:ea typeface="Arial"/>
                <a:cs typeface="Arial"/>
                <a:sym typeface="Arial"/>
              </a:rPr>
              <a:t>'coupling_map': None</a:t>
            </a:r>
            <a:endParaRPr sz="12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24" name="Google Shape;924;gca6c4a9396_0_22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ca6c4a9396_0_2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39" name="Google Shape;939;gca6c4a9396_0_2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ca6c4a9396_0_2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54" name="Google Shape;954;gca6c4a9396_0_2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3: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4: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5: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6: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a6c4a9396_0_45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1" marL="317500" rtl="0" algn="l">
              <a:spcBef>
                <a:spcPts val="1134"/>
              </a:spcBef>
              <a:spcAft>
                <a:spcPts val="0"/>
              </a:spcAft>
              <a:buClr>
                <a:srgbClr val="0070BB"/>
              </a:buClr>
              <a:buSzPts val="1800"/>
              <a:buChar char="–"/>
            </a:pPr>
            <a:r>
              <a:rPr lang="en-GB" sz="2000"/>
              <a:t>Hadmmard gate: </a:t>
            </a:r>
            <a:r>
              <a:rPr lang="en-GB" sz="1700"/>
              <a:t>One of the most frequently used quantum gate is the Hadamard</a:t>
            </a:r>
            <a:endParaRPr sz="1700"/>
          </a:p>
          <a:p>
            <a:pPr indent="-298450" lvl="1" marL="317500" rtl="0" algn="l">
              <a:spcBef>
                <a:spcPts val="1134"/>
              </a:spcBef>
              <a:spcAft>
                <a:spcPts val="0"/>
              </a:spcAft>
              <a:buClr>
                <a:srgbClr val="0070BB"/>
              </a:buClr>
              <a:buSzPts val="1500"/>
              <a:buChar char="–"/>
            </a:pPr>
            <a:r>
              <a:rPr lang="en-GB" sz="1700"/>
              <a:t>gate. It puts a qubit in equal superposition of |0&gt; and |1&gt;.</a:t>
            </a:r>
            <a:endParaRPr sz="1700"/>
          </a:p>
          <a:p>
            <a:pPr indent="-317500" lvl="1" marL="317500" rtl="0" algn="l">
              <a:spcBef>
                <a:spcPts val="1134"/>
              </a:spcBef>
              <a:spcAft>
                <a:spcPts val="0"/>
              </a:spcAft>
              <a:buClr>
                <a:srgbClr val="0070BB"/>
              </a:buClr>
              <a:buSzPts val="1800"/>
              <a:buChar char="–"/>
            </a:pPr>
            <a:r>
              <a:rPr lang="en-GB" sz="2000"/>
              <a:t>Toffoli: </a:t>
            </a:r>
            <a:r>
              <a:rPr lang="en-GB" sz="1400"/>
              <a:t>Toffoli or double controlled NOT gate is a 3 qubit gate, in which</a:t>
            </a:r>
            <a:endParaRPr sz="1400"/>
          </a:p>
          <a:p>
            <a:pPr indent="0" lvl="0" marL="317500" rtl="0" algn="l">
              <a:spcBef>
                <a:spcPts val="1134"/>
              </a:spcBef>
              <a:spcAft>
                <a:spcPts val="0"/>
              </a:spcAft>
              <a:buNone/>
            </a:pPr>
            <a:r>
              <a:rPr lang="en-GB" sz="1400"/>
              <a:t>two qubits act as control and the third qubit act as target. If both of the control</a:t>
            </a:r>
            <a:endParaRPr sz="1400"/>
          </a:p>
          <a:p>
            <a:pPr indent="0" lvl="0" marL="317500" rtl="0" algn="l">
              <a:spcBef>
                <a:spcPts val="1134"/>
              </a:spcBef>
              <a:spcAft>
                <a:spcPts val="0"/>
              </a:spcAft>
              <a:buNone/>
            </a:pPr>
            <a:r>
              <a:rPr lang="en-GB" sz="1400"/>
              <a:t>qubits are in state |1i then the target qubit is flipped and the control qubits</a:t>
            </a:r>
            <a:endParaRPr sz="1400"/>
          </a:p>
          <a:p>
            <a:pPr indent="0" lvl="0" marL="317500" rtl="0" algn="l">
              <a:spcBef>
                <a:spcPts val="1134"/>
              </a:spcBef>
              <a:spcAft>
                <a:spcPts val="0"/>
              </a:spcAft>
              <a:buNone/>
            </a:pPr>
            <a:r>
              <a:rPr lang="en-GB" sz="1400"/>
              <a:t>remain unchanged.</a:t>
            </a:r>
            <a:endParaRPr sz="1400"/>
          </a:p>
          <a:p>
            <a:pPr indent="-317500" lvl="1" marL="317500" rtl="0" algn="l">
              <a:spcBef>
                <a:spcPts val="1134"/>
              </a:spcBef>
              <a:spcAft>
                <a:spcPts val="0"/>
              </a:spcAft>
              <a:buClr>
                <a:srgbClr val="0070BB"/>
              </a:buClr>
              <a:buSzPts val="1800"/>
              <a:buChar char="–"/>
            </a:pPr>
            <a:r>
              <a:rPr lang="en-GB" sz="2000"/>
              <a:t>Controlled NOT: </a:t>
            </a:r>
            <a:r>
              <a:rPr lang="en-GB" sz="1400"/>
              <a:t>A controlled NOT gate is 2 qubit gate, where one qubit</a:t>
            </a:r>
            <a:endParaRPr sz="1400"/>
          </a:p>
          <a:p>
            <a:pPr indent="0" lvl="0" marL="317500" rtl="0" algn="l">
              <a:spcBef>
                <a:spcPts val="1134"/>
              </a:spcBef>
              <a:spcAft>
                <a:spcPts val="0"/>
              </a:spcAft>
              <a:buNone/>
            </a:pPr>
            <a:r>
              <a:rPr lang="en-GB" sz="1400"/>
              <a:t>acts as control and the other acts as target qubit. If the control qubit is in state</a:t>
            </a:r>
            <a:endParaRPr sz="1400"/>
          </a:p>
          <a:p>
            <a:pPr indent="0" lvl="0" marL="317500" rtl="0" algn="l">
              <a:spcBef>
                <a:spcPts val="1134"/>
              </a:spcBef>
              <a:spcAft>
                <a:spcPts val="0"/>
              </a:spcAft>
              <a:buNone/>
            </a:pPr>
            <a:r>
              <a:rPr lang="en-GB" sz="1400"/>
              <a:t>|1&gt; the target qubit is flipped and the control qubit remains unchanged.</a:t>
            </a:r>
            <a:endParaRPr sz="1400"/>
          </a:p>
          <a:p>
            <a:pPr indent="-279400" lvl="1" marL="317500" rtl="0" algn="l">
              <a:spcBef>
                <a:spcPts val="1134"/>
              </a:spcBef>
              <a:spcAft>
                <a:spcPts val="0"/>
              </a:spcAft>
              <a:buClr>
                <a:srgbClr val="0070BB"/>
              </a:buClr>
              <a:buSzPts val="1200"/>
              <a:buChar char="–"/>
            </a:pPr>
            <a:r>
              <a:rPr lang="en-GB" sz="1400"/>
              <a:t> </a:t>
            </a:r>
            <a:endParaRPr sz="1400"/>
          </a:p>
          <a:p>
            <a:pPr indent="-317500" lvl="1" marL="317500" rtl="0" algn="l">
              <a:spcBef>
                <a:spcPts val="1134"/>
              </a:spcBef>
              <a:spcAft>
                <a:spcPts val="0"/>
              </a:spcAft>
              <a:buClr>
                <a:srgbClr val="0070BB"/>
              </a:buClr>
              <a:buSzPts val="1800"/>
              <a:buChar char="–"/>
            </a:pPr>
            <a:r>
              <a:rPr lang="en-GB" sz="2000"/>
              <a:t>Rotation Y: Ry gate rotates the qubit along the y axis to the specified angle θ,</a:t>
            </a:r>
            <a:endParaRPr sz="2000"/>
          </a:p>
          <a:p>
            <a:pPr indent="-317500" lvl="1" marL="317500" rtl="0" algn="l">
              <a:spcBef>
                <a:spcPts val="1134"/>
              </a:spcBef>
              <a:spcAft>
                <a:spcPts val="0"/>
              </a:spcAft>
              <a:buClr>
                <a:srgbClr val="0070BB"/>
              </a:buClr>
              <a:buSzPts val="1800"/>
              <a:buChar char="–"/>
            </a:pPr>
            <a:r>
              <a:rPr lang="en-GB" sz="2000"/>
              <a:t>NOT: A quantum NOT gate flips the probabilities of state |0&gt; and |1&gt;</a:t>
            </a:r>
            <a:endParaRPr sz="2000"/>
          </a:p>
          <a:p>
            <a:pPr indent="-317500" lvl="1" marL="317500" rtl="0" algn="l">
              <a:spcBef>
                <a:spcPts val="1134"/>
              </a:spcBef>
              <a:spcAft>
                <a:spcPts val="0"/>
              </a:spcAft>
              <a:buClr>
                <a:srgbClr val="0070BB"/>
              </a:buClr>
              <a:buSzPts val="1800"/>
              <a:buChar char="–"/>
            </a:pPr>
            <a:r>
              <a:rPr lang="en-GB" sz="2000"/>
              <a:t>			</a:t>
            </a:r>
            <a:endParaRPr sz="2000"/>
          </a:p>
          <a:p>
            <a:pPr indent="0" lvl="0" marL="0" rtl="0" algn="l">
              <a:spcBef>
                <a:spcPts val="1134"/>
              </a:spcBef>
              <a:spcAft>
                <a:spcPts val="0"/>
              </a:spcAft>
              <a:buNone/>
            </a:pPr>
            <a:r>
              <a:t/>
            </a:r>
            <a:endParaRPr sz="2000"/>
          </a:p>
          <a:p>
            <a:pPr indent="0" lvl="0" marL="0" rtl="0" algn="l">
              <a:spcBef>
                <a:spcPts val="1134"/>
              </a:spcBef>
              <a:spcAft>
                <a:spcPts val="0"/>
              </a:spcAft>
              <a:buNone/>
            </a:pPr>
            <a:r>
              <a:t/>
            </a:r>
            <a:endParaRPr sz="2000"/>
          </a:p>
        </p:txBody>
      </p:sp>
      <p:sp>
        <p:nvSpPr>
          <p:cNvPr id="137" name="Google Shape;137;gca6c4a9396_0_45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7: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7: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a26c39f1d_0_10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ca26c39f1d_0_10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a26c39f1d_0_1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is a supervised learning algorithm used for classification and regression problem.</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It makes predictions by learning from the past available data.</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Algorithm is based on </a:t>
            </a:r>
            <a:r>
              <a:rPr b="1" lang="en-GB" sz="1600">
                <a:solidFill>
                  <a:srgbClr val="292929"/>
                </a:solidFill>
                <a:highlight>
                  <a:srgbClr val="FFFFFF"/>
                </a:highlight>
                <a:latin typeface="Georgia"/>
                <a:ea typeface="Georgia"/>
                <a:cs typeface="Georgia"/>
                <a:sym typeface="Georgia"/>
              </a:rPr>
              <a:t>feature similarity</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we’ll break down each </a:t>
            </a:r>
            <a:r>
              <a:rPr lang="en-GB" sz="1600">
                <a:solidFill>
                  <a:srgbClr val="292929"/>
                </a:solidFill>
                <a:highlight>
                  <a:srgbClr val="FFFFFF"/>
                </a:highlight>
                <a:latin typeface="Georgia"/>
                <a:ea typeface="Georgia"/>
                <a:cs typeface="Georgia"/>
                <a:sym typeface="Georgia"/>
              </a:rPr>
              <a:t>component</a:t>
            </a:r>
            <a:r>
              <a:rPr lang="en-GB" sz="1600">
                <a:solidFill>
                  <a:srgbClr val="292929"/>
                </a:solidFill>
                <a:highlight>
                  <a:srgbClr val="FFFFFF"/>
                </a:highlight>
                <a:latin typeface="Georgia"/>
                <a:ea typeface="Georgia"/>
                <a:cs typeface="Georgia"/>
                <a:sym typeface="Georgia"/>
              </a:rPr>
              <a:t> and explore it </a:t>
            </a:r>
            <a:r>
              <a:rPr lang="en-GB" sz="1600">
                <a:solidFill>
                  <a:srgbClr val="292929"/>
                </a:solidFill>
                <a:highlight>
                  <a:srgbClr val="FFFFFF"/>
                </a:highlight>
                <a:latin typeface="Georgia"/>
                <a:ea typeface="Georgia"/>
                <a:cs typeface="Georgia"/>
                <a:sym typeface="Georgia"/>
              </a:rPr>
              <a:t>further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170" name="Google Shape;170;gca26c39f1d_0_1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a26c39f1d_0_1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Hamming Distance </a:t>
            </a:r>
            <a:r>
              <a:rPr lang="en-GB" sz="1600">
                <a:solidFill>
                  <a:srgbClr val="292929"/>
                </a:solidFill>
                <a:highlight>
                  <a:srgbClr val="FFFFFF"/>
                </a:highlight>
                <a:latin typeface="Georgia"/>
                <a:ea typeface="Georgia"/>
                <a:cs typeface="Georgia"/>
                <a:sym typeface="Georgia"/>
              </a:rPr>
              <a:t>computation</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134"/>
              </a:spcBef>
              <a:spcAft>
                <a:spcPts val="0"/>
              </a:spcAft>
              <a:buClr>
                <a:schemeClr val="dk1"/>
              </a:buClr>
              <a:buSzPts val="1100"/>
              <a:buFont typeface="Arial"/>
              <a:buNone/>
            </a:pPr>
            <a:r>
              <a:rPr lang="en-GB" sz="1500"/>
              <a:t>Hamming</a:t>
            </a:r>
            <a:r>
              <a:rPr lang="en-GB" sz="1500"/>
              <a:t> Distance : </a:t>
            </a:r>
            <a:r>
              <a:rPr lang="en-GB" sz="1500"/>
              <a:t>metric the use for measuring similarity. It’s just a traditional XOR </a:t>
            </a:r>
            <a:endParaRPr sz="1500"/>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187" name="Google Shape;187;gca26c39f1d_0_1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2" name="Shape 12"/>
        <p:cNvGrpSpPr/>
        <p:nvPr/>
      </p:nvGrpSpPr>
      <p:grpSpPr>
        <a:xfrm>
          <a:off x="0" y="0"/>
          <a:ext cx="0" cy="0"/>
          <a:chOff x="0" y="0"/>
          <a:chExt cx="0" cy="0"/>
        </a:xfrm>
      </p:grpSpPr>
      <p:pic>
        <p:nvPicPr>
          <p:cNvPr id="13" name="Google Shape;13;p9"/>
          <p:cNvPicPr preferRelativeResize="0"/>
          <p:nvPr/>
        </p:nvPicPr>
        <p:blipFill rotWithShape="1">
          <a:blip r:embed="rId2">
            <a:alphaModFix/>
          </a:blip>
          <a:srcRect b="0" l="0" r="0" t="0"/>
          <a:stretch/>
        </p:blipFill>
        <p:spPr>
          <a:xfrm>
            <a:off x="0" y="0"/>
            <a:ext cx="9165127" cy="5143500"/>
          </a:xfrm>
          <a:prstGeom prst="rect">
            <a:avLst/>
          </a:prstGeom>
          <a:noFill/>
          <a:ln>
            <a:noFill/>
          </a:ln>
        </p:spPr>
      </p:pic>
      <p:sp>
        <p:nvSpPr>
          <p:cNvPr id="14" name="Google Shape;14;p9"/>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9"/>
          <p:cNvSpPr txBox="1"/>
          <p:nvPr>
            <p:ph idx="1" type="subTitle"/>
          </p:nvPr>
        </p:nvSpPr>
        <p:spPr>
          <a:xfrm>
            <a:off x="828675" y="3217050"/>
            <a:ext cx="7500938" cy="271350"/>
          </a:xfrm>
          <a:prstGeom prst="rect">
            <a:avLst/>
          </a:prstGeom>
          <a:noFill/>
          <a:ln>
            <a:noFill/>
          </a:ln>
        </p:spPr>
        <p:txBody>
          <a:bodyPr anchorCtr="0" anchor="t" bIns="0" lIns="0" spcFirstLastPara="1" rIns="0" wrap="square" tIns="0">
            <a:noAutofit/>
          </a:bodyPr>
          <a:lstStyle>
            <a:lvl1pPr lvl="0" algn="l">
              <a:spcBef>
                <a:spcPts val="1417"/>
              </a:spcBef>
              <a:spcAft>
                <a:spcPts val="0"/>
              </a:spcAft>
              <a:buClr>
                <a:schemeClr val="lt1"/>
              </a:buClr>
              <a:buSzPts val="2000"/>
              <a:buNone/>
              <a:defRPr b="0" sz="200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9"/>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chemeClr val="lt1"/>
              </a:buClr>
              <a:buSzPts val="1400"/>
              <a:buNone/>
              <a:defRPr sz="1400">
                <a:solidFill>
                  <a:schemeClr val="lt1"/>
                </a:solidFill>
              </a:defRPr>
            </a:lvl1pPr>
            <a:lvl2pPr indent="-228600" lvl="1" marL="914400" algn="l">
              <a:spcBef>
                <a:spcPts val="0"/>
              </a:spcBef>
              <a:spcAft>
                <a:spcPts val="0"/>
              </a:spcAft>
              <a:buSzPts val="1400"/>
              <a:buNone/>
              <a:defRPr sz="1400">
                <a:solidFill>
                  <a:schemeClr val="lt1"/>
                </a:solidFill>
              </a:defRPr>
            </a:lvl2pPr>
            <a:lvl3pPr indent="-228600" lvl="2" marL="1371600" algn="l">
              <a:spcBef>
                <a:spcPts val="567"/>
              </a:spcBef>
              <a:spcAft>
                <a:spcPts val="0"/>
              </a:spcAft>
              <a:buSzPts val="1400"/>
              <a:buNone/>
              <a:defRPr sz="1400">
                <a:solidFill>
                  <a:schemeClr val="lt1"/>
                </a:solidFill>
              </a:defRPr>
            </a:lvl3pPr>
            <a:lvl4pPr indent="-317500" lvl="3" marL="1828800" algn="l">
              <a:spcBef>
                <a:spcPts val="0"/>
              </a:spcBef>
              <a:spcAft>
                <a:spcPts val="0"/>
              </a:spcAft>
              <a:buSzPts val="1400"/>
              <a:buChar char="‒"/>
              <a:defRPr sz="1400">
                <a:solidFill>
                  <a:schemeClr val="lt1"/>
                </a:solidFill>
              </a:defRPr>
            </a:lvl4pPr>
            <a:lvl5pPr indent="-317500" lvl="4" marL="2286000" algn="l">
              <a:spcBef>
                <a:spcPts val="0"/>
              </a:spcBef>
              <a:spcAft>
                <a:spcPts val="0"/>
              </a:spcAft>
              <a:buSzPts val="1400"/>
              <a:buChar char="»"/>
              <a:defRPr sz="14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17" name="Google Shape;17;p9"/>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20pt">
  <p:cSld name="Title &amp; Content 20pt">
    <p:spTree>
      <p:nvGrpSpPr>
        <p:cNvPr id="18" name="Shape 18"/>
        <p:cNvGrpSpPr/>
        <p:nvPr/>
      </p:nvGrpSpPr>
      <p:grpSpPr>
        <a:xfrm>
          <a:off x="0" y="0"/>
          <a:ext cx="0" cy="0"/>
          <a:chOff x="0" y="0"/>
          <a:chExt cx="0" cy="0"/>
        </a:xfrm>
      </p:grpSpPr>
      <p:sp>
        <p:nvSpPr>
          <p:cNvPr id="19" name="Google Shape;19;p10"/>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body"/>
          </p:nvPr>
        </p:nvSpPr>
        <p:spPr>
          <a:xfrm>
            <a:off x="828675" y="1302191"/>
            <a:ext cx="7500938" cy="3030141"/>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10"/>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mp; Image" showMasterSp="0">
  <p:cSld name="Title, Content &amp; Image">
    <p:spTree>
      <p:nvGrpSpPr>
        <p:cNvPr id="22" name="Shape 22"/>
        <p:cNvGrpSpPr/>
        <p:nvPr/>
      </p:nvGrpSpPr>
      <p:grpSpPr>
        <a:xfrm>
          <a:off x="0" y="0"/>
          <a:ext cx="0" cy="0"/>
          <a:chOff x="0" y="0"/>
          <a:chExt cx="0" cy="0"/>
        </a:xfrm>
      </p:grpSpPr>
      <p:sp>
        <p:nvSpPr>
          <p:cNvPr id="23" name="Google Shape;23;p11"/>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1"/>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lvl1pPr indent="-317500" lvl="0" marL="457200" algn="l">
              <a:spcBef>
                <a:spcPts val="850"/>
              </a:spcBef>
              <a:spcAft>
                <a:spcPts val="0"/>
              </a:spcAft>
              <a:buClr>
                <a:schemeClr val="dk2"/>
              </a:buClr>
              <a:buSzPts val="1400"/>
              <a:buFont typeface="Calibri"/>
              <a:buChar char="–"/>
              <a:defRPr b="0" sz="1400"/>
            </a:lvl1pPr>
            <a:lvl2pPr indent="-317500" lvl="1" marL="914400" algn="l">
              <a:spcBef>
                <a:spcPts val="0"/>
              </a:spcBef>
              <a:spcAft>
                <a:spcPts val="0"/>
              </a:spcAft>
              <a:buSzPts val="1400"/>
              <a:buChar char="–"/>
              <a:defRPr b="0" sz="1400"/>
            </a:lvl2pPr>
            <a:lvl3pPr indent="-317500" lvl="2" marL="1371600" algn="l">
              <a:spcBef>
                <a:spcPts val="1134"/>
              </a:spcBef>
              <a:spcAft>
                <a:spcPts val="0"/>
              </a:spcAft>
              <a:buSzPts val="1400"/>
              <a:buChar char="•"/>
              <a:defRPr b="0" sz="1400"/>
            </a:lvl3pPr>
            <a:lvl4pPr indent="-317500" lvl="3" marL="1828800" algn="l">
              <a:spcBef>
                <a:spcPts val="1134"/>
              </a:spcBef>
              <a:spcAft>
                <a:spcPts val="0"/>
              </a:spcAft>
              <a:buSzPts val="1400"/>
              <a:buChar char="‒"/>
              <a:defRPr b="0" sz="1400"/>
            </a:lvl4pPr>
            <a:lvl5pPr indent="-317500" lvl="4" marL="2286000" algn="l">
              <a:spcBef>
                <a:spcPts val="1134"/>
              </a:spcBef>
              <a:spcAft>
                <a:spcPts val="0"/>
              </a:spcAft>
              <a:buSzPts val="1400"/>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1"/>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7" name="Google Shape;27;p11"/>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28" name="Google Shape;28;p11"/>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9" name="Google Shape;29;p11"/>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showMasterSp="0">
  <p:cSld name="Title &amp; Image">
    <p:spTree>
      <p:nvGrpSpPr>
        <p:cNvPr id="30" name="Shape 30"/>
        <p:cNvGrpSpPr/>
        <p:nvPr/>
      </p:nvGrpSpPr>
      <p:grpSpPr>
        <a:xfrm>
          <a:off x="0" y="0"/>
          <a:ext cx="0" cy="0"/>
          <a:chOff x="0" y="0"/>
          <a:chExt cx="0" cy="0"/>
        </a:xfrm>
      </p:grpSpPr>
      <p:sp>
        <p:nvSpPr>
          <p:cNvPr id="31" name="Google Shape;31;p12"/>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12"/>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4" name="Google Shape;34;p12"/>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35" name="Google Shape;35;p12"/>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36" name="Google Shape;36;p12"/>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 Content 20pt" showMasterSp="0">
  <p:cSld name="Title &amp; 2 Column Content 20pt">
    <p:spTree>
      <p:nvGrpSpPr>
        <p:cNvPr id="37" name="Shape 37"/>
        <p:cNvGrpSpPr/>
        <p:nvPr/>
      </p:nvGrpSpPr>
      <p:grpSpPr>
        <a:xfrm>
          <a:off x="0" y="0"/>
          <a:ext cx="0" cy="0"/>
          <a:chOff x="0" y="0"/>
          <a:chExt cx="0" cy="0"/>
        </a:xfrm>
      </p:grpSpPr>
      <p:sp>
        <p:nvSpPr>
          <p:cNvPr id="38" name="Google Shape;38;p13"/>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
        <p:nvSpPr>
          <p:cNvPr id="39" name="Google Shape;39;p1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 name="Google Shape;41;p13"/>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42" name="Google Shape;42;p13"/>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43" name="Google Shape;43;p13"/>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44" name="Google Shape;44;p13"/>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2 Column Content 20pt" showMasterSp="0">
  <p:cSld name="1_Title &amp; 2 Column Content 20pt">
    <p:spTree>
      <p:nvGrpSpPr>
        <p:cNvPr id="45" name="Shape 45"/>
        <p:cNvGrpSpPr/>
        <p:nvPr/>
      </p:nvGrpSpPr>
      <p:grpSpPr>
        <a:xfrm>
          <a:off x="0" y="0"/>
          <a:ext cx="0" cy="0"/>
          <a:chOff x="0" y="0"/>
          <a:chExt cx="0" cy="0"/>
        </a:xfrm>
      </p:grpSpPr>
      <p:sp>
        <p:nvSpPr>
          <p:cNvPr id="46" name="Google Shape;46;p1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4"/>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9" name="Google Shape;49;p14"/>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50" name="Google Shape;50;p14"/>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4"/>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descr="TCD_White.png" id="52" name="Google Shape;52;p14"/>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53" name="Google Shape;53;p14"/>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54" name="Shape 54"/>
        <p:cNvGrpSpPr/>
        <p:nvPr/>
      </p:nvGrpSpPr>
      <p:grpSpPr>
        <a:xfrm>
          <a:off x="0" y="0"/>
          <a:ext cx="0" cy="0"/>
          <a:chOff x="0" y="0"/>
          <a:chExt cx="0" cy="0"/>
        </a:xfrm>
      </p:grpSpPr>
      <p:pic>
        <p:nvPicPr>
          <p:cNvPr id="55" name="Google Shape;55;p15"/>
          <p:cNvPicPr preferRelativeResize="0"/>
          <p:nvPr/>
        </p:nvPicPr>
        <p:blipFill rotWithShape="1">
          <a:blip r:embed="rId2">
            <a:alphaModFix/>
          </a:blip>
          <a:srcRect b="0" l="0" r="0" t="0"/>
          <a:stretch/>
        </p:blipFill>
        <p:spPr>
          <a:xfrm>
            <a:off x="-1" y="0"/>
            <a:ext cx="9171711" cy="5147194"/>
          </a:xfrm>
          <a:prstGeom prst="rect">
            <a:avLst/>
          </a:prstGeom>
          <a:noFill/>
          <a:ln>
            <a:noFill/>
          </a:ln>
        </p:spPr>
      </p:pic>
      <p:sp>
        <p:nvSpPr>
          <p:cNvPr id="56" name="Google Shape;56;p15"/>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TCD_White.png" id="57" name="Google Shape;57;p15"/>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8"/>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chemeClr val="dk1"/>
              </a:buClr>
              <a:buSzPts val="2600"/>
              <a:buFont typeface="Calibri"/>
              <a:buNone/>
              <a:defRPr b="1" i="0" sz="2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828675" y="1303403"/>
            <a:ext cx="7500938" cy="3072600"/>
          </a:xfrm>
          <a:prstGeom prst="rect">
            <a:avLst/>
          </a:prstGeom>
          <a:noFill/>
          <a:ln>
            <a:noFill/>
          </a:ln>
        </p:spPr>
        <p:txBody>
          <a:bodyPr anchorCtr="0" anchor="t" bIns="0" lIns="0" spcFirstLastPara="1" rIns="0" wrap="square" tIns="0">
            <a:noAutofit/>
          </a:bodyPr>
          <a:lstStyle>
            <a:lvl1pPr indent="-228600" lvl="0" marL="457200" marR="0" rtl="0" algn="l">
              <a:spcBef>
                <a:spcPts val="1417"/>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355600" lvl="1" marL="9144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8"/>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cxnSp>
        <p:nvCxnSpPr>
          <p:cNvPr id="10" name="Google Shape;10;p8"/>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11" name="Google Shape;11;p8"/>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3.png"/><Relationship Id="rId4" Type="http://schemas.openxmlformats.org/officeDocument/2006/relationships/image" Target="../media/image3.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8.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5.png"/><Relationship Id="rId4" Type="http://schemas.openxmlformats.org/officeDocument/2006/relationships/image" Target="../media/image41.png"/><Relationship Id="rId5"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png"/><Relationship Id="rId4" Type="http://schemas.openxmlformats.org/officeDocument/2006/relationships/image" Target="../media/image42.png"/><Relationship Id="rId5"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2.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2.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9.png"/><Relationship Id="rId4" Type="http://schemas.openxmlformats.org/officeDocument/2006/relationships/image" Target="../media/image53.gif"/><Relationship Id="rId5" Type="http://schemas.openxmlformats.org/officeDocument/2006/relationships/image" Target="../media/image55.png"/><Relationship Id="rId6" Type="http://schemas.openxmlformats.org/officeDocument/2006/relationships/image" Target="../media/image5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4.png"/><Relationship Id="rId4" Type="http://schemas.openxmlformats.org/officeDocument/2006/relationships/image" Target="../media/image59.png"/><Relationship Id="rId5" Type="http://schemas.openxmlformats.org/officeDocument/2006/relationships/image" Target="../media/image5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828675" y="1610309"/>
            <a:ext cx="7500900" cy="1592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2600"/>
              <a:buFont typeface="Calibri"/>
              <a:buNone/>
            </a:pPr>
            <a:r>
              <a:rPr lang="en-GB">
                <a:solidFill>
                  <a:srgbClr val="FFFFFF"/>
                </a:solidFill>
              </a:rPr>
              <a:t>Modularized Tool for Quantum/ Quantum Enhanced  </a:t>
            </a:r>
            <a:endParaRPr>
              <a:solidFill>
                <a:srgbClr val="FFFFFF"/>
              </a:solidFill>
            </a:endParaRPr>
          </a:p>
          <a:p>
            <a:pPr indent="0" lvl="0" marL="2286000" rtl="0" algn="just">
              <a:lnSpc>
                <a:spcPct val="120000"/>
              </a:lnSpc>
              <a:spcBef>
                <a:spcPts val="0"/>
              </a:spcBef>
              <a:spcAft>
                <a:spcPts val="0"/>
              </a:spcAft>
              <a:buClr>
                <a:schemeClr val="dk1"/>
              </a:buClr>
              <a:buSzPts val="1100"/>
              <a:buFont typeface="Arial"/>
              <a:buNone/>
            </a:pPr>
            <a:r>
              <a:rPr lang="en-GB">
                <a:solidFill>
                  <a:srgbClr val="FFFFFF"/>
                </a:solidFill>
              </a:rPr>
              <a:t>Machine Learning</a:t>
            </a:r>
            <a:endParaRPr>
              <a:solidFill>
                <a:srgbClr val="FFFFFF"/>
              </a:solidFill>
            </a:endParaRPr>
          </a:p>
        </p:txBody>
      </p:sp>
      <p:sp>
        <p:nvSpPr>
          <p:cNvPr id="65" name="Google Shape;65;p1"/>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1400"/>
              <a:buNone/>
            </a:pPr>
            <a:r>
              <a:rPr lang="en-GB" sz="1800">
                <a:solidFill>
                  <a:srgbClr val="FFFFFF"/>
                </a:solidFill>
              </a:rPr>
              <a:t>Ezinwanne Ozoani</a:t>
            </a:r>
            <a:endParaRPr/>
          </a:p>
          <a:p>
            <a:pPr indent="0" lvl="1" marL="0" rtl="0" algn="l">
              <a:spcBef>
                <a:spcPts val="0"/>
              </a:spcBef>
              <a:spcAft>
                <a:spcPts val="0"/>
              </a:spcAft>
              <a:buSzPts val="1400"/>
              <a:buNone/>
            </a:pPr>
            <a:r>
              <a:t/>
            </a:r>
            <a:endParaRPr/>
          </a:p>
          <a:p>
            <a:pPr indent="0" lvl="2" marL="0" rtl="0" algn="l">
              <a:spcBef>
                <a:spcPts val="567"/>
              </a:spcBef>
              <a:spcAft>
                <a:spcPts val="0"/>
              </a:spcAft>
              <a:buSzPts val="1400"/>
              <a:buNone/>
            </a:pPr>
            <a:r>
              <a:rPr lang="en-GB"/>
              <a:t>Date 22/03/21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ca26c39f1d_0_16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06" name="Google Shape;206;gca26c39f1d_0_1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07" name="Google Shape;207;gca26c39f1d_0_164"/>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08" name="Google Shape;208;gca26c39f1d_0_1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09" name="Google Shape;209;gca26c39f1d_0_164"/>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10" name="Google Shape;210;gca26c39f1d_0_16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11" name="Google Shape;211;gca26c39f1d_0_16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12" name="Google Shape;212;gca26c39f1d_0_16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13" name="Google Shape;213;gca26c39f1d_0_1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14" name="Google Shape;214;gca26c39f1d_0_1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15" name="Google Shape;215;gca26c39f1d_0_1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16" name="Google Shape;216;gca26c39f1d_0_164"/>
          <p:cNvSpPr txBox="1"/>
          <p:nvPr>
            <p:ph idx="1" type="body"/>
          </p:nvPr>
        </p:nvSpPr>
        <p:spPr>
          <a:xfrm>
            <a:off x="3732125" y="2243025"/>
            <a:ext cx="2200200" cy="849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Taking the first section, using the break after to identify the subsections.</a:t>
            </a:r>
            <a:endParaRPr b="0" sz="1500"/>
          </a:p>
          <a:p>
            <a:pPr indent="0" lvl="0" marL="0" rtl="0" algn="l">
              <a:spcBef>
                <a:spcPts val="0"/>
              </a:spcBef>
              <a:spcAft>
                <a:spcPts val="0"/>
              </a:spcAft>
              <a:buNone/>
            </a:pPr>
            <a:r>
              <a:t/>
            </a:r>
            <a:endParaRPr b="0" sz="1500"/>
          </a:p>
          <a:p>
            <a:pPr indent="0" lvl="0" marL="0" rtl="0" algn="l">
              <a:spcBef>
                <a:spcPts val="0"/>
              </a:spcBef>
              <a:spcAft>
                <a:spcPts val="0"/>
              </a:spcAft>
              <a:buClr>
                <a:schemeClr val="dk1"/>
              </a:buClr>
              <a:buSzPts val="1100"/>
              <a:buFont typeface="Arial"/>
              <a:buNone/>
            </a:pPr>
            <a:r>
              <a:t/>
            </a:r>
            <a:endParaRPr b="0" sz="1500"/>
          </a:p>
        </p:txBody>
      </p:sp>
      <p:pic>
        <p:nvPicPr>
          <p:cNvPr id="217" name="Google Shape;217;gca26c39f1d_0_164"/>
          <p:cNvPicPr preferRelativeResize="0"/>
          <p:nvPr/>
        </p:nvPicPr>
        <p:blipFill>
          <a:blip r:embed="rId3">
            <a:alphaModFix/>
          </a:blip>
          <a:stretch>
            <a:fillRect/>
          </a:stretch>
        </p:blipFill>
        <p:spPr>
          <a:xfrm>
            <a:off x="747626" y="1218150"/>
            <a:ext cx="2200225" cy="3493899"/>
          </a:xfrm>
          <a:prstGeom prst="rect">
            <a:avLst/>
          </a:prstGeom>
          <a:noFill/>
          <a:ln>
            <a:noFill/>
          </a:ln>
        </p:spPr>
      </p:pic>
      <p:pic>
        <p:nvPicPr>
          <p:cNvPr id="218" name="Google Shape;218;gca26c39f1d_0_164"/>
          <p:cNvPicPr preferRelativeResize="0"/>
          <p:nvPr/>
        </p:nvPicPr>
        <p:blipFill>
          <a:blip r:embed="rId4">
            <a:alphaModFix/>
          </a:blip>
          <a:stretch>
            <a:fillRect/>
          </a:stretch>
        </p:blipFill>
        <p:spPr>
          <a:xfrm>
            <a:off x="7592300" y="1355971"/>
            <a:ext cx="341000" cy="2885350"/>
          </a:xfrm>
          <a:prstGeom prst="rect">
            <a:avLst/>
          </a:prstGeom>
          <a:noFill/>
          <a:ln>
            <a:noFill/>
          </a:ln>
        </p:spPr>
      </p:pic>
      <p:sp>
        <p:nvSpPr>
          <p:cNvPr id="219" name="Google Shape;219;gca26c39f1d_0_164"/>
          <p:cNvSpPr/>
          <p:nvPr/>
        </p:nvSpPr>
        <p:spPr>
          <a:xfrm>
            <a:off x="6089950" y="2457225"/>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ca26c39f1d_0_1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25" name="Google Shape;225;gca26c39f1d_0_1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26" name="Google Shape;226;gca26c39f1d_0_18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27" name="Google Shape;227;gca26c39f1d_0_1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28" name="Google Shape;228;gca26c39f1d_0_1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29" name="Google Shape;229;gca26c39f1d_0_1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30" name="Google Shape;230;gca26c39f1d_0_1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31" name="Google Shape;231;gca26c39f1d_0_1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32" name="Google Shape;232;gca26c39f1d_0_1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33" name="Google Shape;233;gca26c39f1d_0_1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34" name="Google Shape;234;gca26c39f1d_0_1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35" name="Google Shape;235;gca26c39f1d_0_186"/>
          <p:cNvSpPr txBox="1"/>
          <p:nvPr>
            <p:ph idx="1" type="body"/>
          </p:nvPr>
        </p:nvSpPr>
        <p:spPr>
          <a:xfrm>
            <a:off x="3393338" y="1312850"/>
            <a:ext cx="2200200" cy="31497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Qubit 0 has the </a:t>
            </a:r>
            <a:r>
              <a:rPr b="0" lang="en-GB" sz="1500"/>
              <a:t>unclassified</a:t>
            </a:r>
            <a:r>
              <a:rPr b="0" lang="en-GB" sz="1500"/>
              <a:t> quantum state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Qubit 1 has the </a:t>
            </a:r>
            <a:r>
              <a:rPr b="0" lang="en-GB" sz="1500"/>
              <a:t>training</a:t>
            </a:r>
            <a:r>
              <a:rPr b="0" lang="en-GB" sz="1500"/>
              <a:t> set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With the ancillary bit being in the last register ( qubit 8)</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Apply a </a:t>
            </a:r>
            <a:r>
              <a:rPr b="0" lang="en-GB" sz="1500"/>
              <a:t>Hammond</a:t>
            </a:r>
            <a:r>
              <a:rPr b="0" lang="en-GB" sz="1500"/>
              <a:t> gate to q0 and q1 , to put them </a:t>
            </a:r>
            <a:r>
              <a:rPr b="0" lang="en-GB" sz="1500"/>
              <a:t>into</a:t>
            </a:r>
            <a:r>
              <a:rPr b="0" lang="en-GB" sz="1500"/>
              <a:t> </a:t>
            </a:r>
            <a:r>
              <a:rPr b="0" lang="en-GB" sz="1500"/>
              <a:t>superposition</a:t>
            </a:r>
            <a:r>
              <a:rPr b="0" lang="en-GB" sz="1500"/>
              <a:t>.</a:t>
            </a:r>
            <a:endParaRPr b="0" sz="1500"/>
          </a:p>
        </p:txBody>
      </p:sp>
      <p:pic>
        <p:nvPicPr>
          <p:cNvPr id="236" name="Google Shape;236;gca26c39f1d_0_186"/>
          <p:cNvPicPr preferRelativeResize="0"/>
          <p:nvPr/>
        </p:nvPicPr>
        <p:blipFill>
          <a:blip r:embed="rId3">
            <a:alphaModFix/>
          </a:blip>
          <a:stretch>
            <a:fillRect/>
          </a:stretch>
        </p:blipFill>
        <p:spPr>
          <a:xfrm>
            <a:off x="492101" y="1218150"/>
            <a:ext cx="2200225" cy="3493899"/>
          </a:xfrm>
          <a:prstGeom prst="rect">
            <a:avLst/>
          </a:prstGeom>
          <a:noFill/>
          <a:ln>
            <a:noFill/>
          </a:ln>
        </p:spPr>
      </p:pic>
      <p:sp>
        <p:nvSpPr>
          <p:cNvPr id="237" name="Google Shape;237;gca26c39f1d_0_186"/>
          <p:cNvSpPr/>
          <p:nvPr/>
        </p:nvSpPr>
        <p:spPr>
          <a:xfrm>
            <a:off x="6112388" y="23611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gca26c39f1d_0_186"/>
          <p:cNvPicPr preferRelativeResize="0"/>
          <p:nvPr/>
        </p:nvPicPr>
        <p:blipFill rotWithShape="1">
          <a:blip r:embed="rId4">
            <a:alphaModFix/>
          </a:blip>
          <a:srcRect b="0" l="6733" r="0" t="14595"/>
          <a:stretch/>
        </p:blipFill>
        <p:spPr>
          <a:xfrm>
            <a:off x="7035350" y="1218150"/>
            <a:ext cx="1101600" cy="2497375"/>
          </a:xfrm>
          <a:prstGeom prst="rect">
            <a:avLst/>
          </a:prstGeom>
          <a:noFill/>
          <a:ln>
            <a:noFill/>
          </a:ln>
        </p:spPr>
      </p:pic>
      <p:pic>
        <p:nvPicPr>
          <p:cNvPr id="239" name="Google Shape;239;gca26c39f1d_0_186"/>
          <p:cNvPicPr preferRelativeResize="0"/>
          <p:nvPr/>
        </p:nvPicPr>
        <p:blipFill>
          <a:blip r:embed="rId5">
            <a:alphaModFix/>
          </a:blip>
          <a:stretch>
            <a:fillRect/>
          </a:stretch>
        </p:blipFill>
        <p:spPr>
          <a:xfrm>
            <a:off x="6664950" y="3868450"/>
            <a:ext cx="1842396" cy="221087"/>
          </a:xfrm>
          <a:prstGeom prst="rect">
            <a:avLst/>
          </a:prstGeom>
          <a:noFill/>
          <a:ln>
            <a:noFill/>
          </a:ln>
          <a:effectLst>
            <a:outerShdw blurRad="57150" rotWithShape="0" algn="bl" dir="5400000" dist="19050">
              <a:srgbClr val="000000">
                <a:alpha val="40000"/>
              </a:srgbClr>
            </a:outerShdw>
          </a:effectLst>
        </p:spPr>
      </p:pic>
      <p:pic>
        <p:nvPicPr>
          <p:cNvPr id="240" name="Google Shape;240;gca26c39f1d_0_186"/>
          <p:cNvPicPr preferRelativeResize="0"/>
          <p:nvPr/>
        </p:nvPicPr>
        <p:blipFill>
          <a:blip r:embed="rId6">
            <a:alphaModFix/>
          </a:blip>
          <a:stretch>
            <a:fillRect/>
          </a:stretch>
        </p:blipFill>
        <p:spPr>
          <a:xfrm>
            <a:off x="6664950" y="4242475"/>
            <a:ext cx="1842400" cy="400064"/>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ca26c39f1d_0_20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46" name="Google Shape;246;gca26c39f1d_0_20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t>
            </a:r>
            <a:r>
              <a:rPr lang="en-GB"/>
              <a:t>Superposition</a:t>
            </a:r>
            <a:r>
              <a:rPr lang="en-GB"/>
              <a:t> &amp; Entanglement  </a:t>
            </a:r>
            <a:endParaRPr/>
          </a:p>
        </p:txBody>
      </p:sp>
      <p:sp>
        <p:nvSpPr>
          <p:cNvPr id="247" name="Google Shape;247;gca26c39f1d_0_20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48" name="Google Shape;248;gca26c39f1d_0_20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49" name="Google Shape;249;gca26c39f1d_0_20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50" name="Google Shape;250;gca26c39f1d_0_20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51" name="Google Shape;251;gca26c39f1d_0_20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52" name="Google Shape;252;gca26c39f1d_0_20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53" name="Google Shape;253;gca26c39f1d_0_20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54" name="Google Shape;254;gca26c39f1d_0_20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55" name="Google Shape;255;gca26c39f1d_0_20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56" name="Google Shape;256;gca26c39f1d_0_205"/>
          <p:cNvSpPr txBox="1"/>
          <p:nvPr>
            <p:ph idx="1" type="body"/>
          </p:nvPr>
        </p:nvSpPr>
        <p:spPr>
          <a:xfrm>
            <a:off x="3393963" y="1593750"/>
            <a:ext cx="2264700" cy="23751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The</a:t>
            </a:r>
            <a:r>
              <a:rPr b="0" lang="en-GB" sz="1500"/>
              <a:t> CNOT is applied to </a:t>
            </a:r>
            <a:r>
              <a:rPr b="0" lang="en-GB" sz="1500"/>
              <a:t>Qubit 2 and Qubit 3  from each of the </a:t>
            </a:r>
            <a:r>
              <a:rPr b="0" lang="en-GB" sz="1500"/>
              <a:t>superposition</a:t>
            </a:r>
            <a:r>
              <a:rPr b="0" lang="en-GB" sz="1500"/>
              <a:t> elements in q0 and q1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This </a:t>
            </a:r>
            <a:r>
              <a:rPr b="0" lang="en-GB" sz="1500"/>
              <a:t>then</a:t>
            </a:r>
            <a:r>
              <a:rPr b="0" lang="en-GB" sz="1500"/>
              <a:t> entangles the gates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We will call the difference ‘</a:t>
            </a:r>
            <a:r>
              <a:rPr b="0" i="1" lang="en-GB" sz="1500"/>
              <a:t>D’</a:t>
            </a:r>
            <a:endParaRPr b="0" i="1"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257" name="Google Shape;257;gca26c39f1d_0_205"/>
          <p:cNvPicPr preferRelativeResize="0"/>
          <p:nvPr/>
        </p:nvPicPr>
        <p:blipFill>
          <a:blip r:embed="rId3">
            <a:alphaModFix/>
          </a:blip>
          <a:stretch>
            <a:fillRect/>
          </a:stretch>
        </p:blipFill>
        <p:spPr>
          <a:xfrm>
            <a:off x="747626" y="1218150"/>
            <a:ext cx="2200225" cy="3493899"/>
          </a:xfrm>
          <a:prstGeom prst="rect">
            <a:avLst/>
          </a:prstGeom>
          <a:noFill/>
          <a:ln>
            <a:noFill/>
          </a:ln>
        </p:spPr>
      </p:pic>
      <p:sp>
        <p:nvSpPr>
          <p:cNvPr id="258" name="Google Shape;258;gca26c39f1d_0_205"/>
          <p:cNvSpPr/>
          <p:nvPr/>
        </p:nvSpPr>
        <p:spPr>
          <a:xfrm>
            <a:off x="5925750" y="2272725"/>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gca26c39f1d_0_205"/>
          <p:cNvPicPr preferRelativeResize="0"/>
          <p:nvPr/>
        </p:nvPicPr>
        <p:blipFill rotWithShape="1">
          <a:blip r:embed="rId4">
            <a:alphaModFix/>
          </a:blip>
          <a:srcRect b="7071" l="2689" r="14556" t="0"/>
          <a:stretch/>
        </p:blipFill>
        <p:spPr>
          <a:xfrm>
            <a:off x="6808725" y="1354838"/>
            <a:ext cx="1626900" cy="2444150"/>
          </a:xfrm>
          <a:prstGeom prst="rect">
            <a:avLst/>
          </a:prstGeom>
          <a:noFill/>
          <a:ln>
            <a:noFill/>
          </a:ln>
        </p:spPr>
      </p:pic>
      <p:pic>
        <p:nvPicPr>
          <p:cNvPr id="260" name="Google Shape;260;gca26c39f1d_0_205"/>
          <p:cNvPicPr preferRelativeResize="0"/>
          <p:nvPr/>
        </p:nvPicPr>
        <p:blipFill rotWithShape="1">
          <a:blip r:embed="rId5">
            <a:alphaModFix/>
          </a:blip>
          <a:srcRect b="0" l="0" r="0" t="0"/>
          <a:stretch/>
        </p:blipFill>
        <p:spPr>
          <a:xfrm>
            <a:off x="5863876" y="4462613"/>
            <a:ext cx="1752600" cy="266700"/>
          </a:xfrm>
          <a:prstGeom prst="rect">
            <a:avLst/>
          </a:prstGeom>
          <a:noFill/>
          <a:ln>
            <a:noFill/>
          </a:ln>
          <a:effectLst>
            <a:outerShdw blurRad="57150" rotWithShape="0" algn="bl" dir="5400000" dist="19050">
              <a:srgbClr val="000000">
                <a:alpha val="40000"/>
              </a:srgbClr>
            </a:outerShdw>
          </a:effectLst>
        </p:spPr>
      </p:pic>
      <p:pic>
        <p:nvPicPr>
          <p:cNvPr id="261" name="Google Shape;261;gca26c39f1d_0_205"/>
          <p:cNvPicPr preferRelativeResize="0"/>
          <p:nvPr/>
        </p:nvPicPr>
        <p:blipFill>
          <a:blip r:embed="rId6">
            <a:alphaModFix/>
          </a:blip>
          <a:stretch>
            <a:fillRect/>
          </a:stretch>
        </p:blipFill>
        <p:spPr>
          <a:xfrm>
            <a:off x="5863875" y="3968850"/>
            <a:ext cx="2571750" cy="314325"/>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ca26c39f1d_0_2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67" name="Google Shape;267;gca26c39f1d_0_2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 </a:t>
            </a:r>
            <a:endParaRPr/>
          </a:p>
        </p:txBody>
      </p:sp>
      <p:sp>
        <p:nvSpPr>
          <p:cNvPr id="268" name="Google Shape;268;gca26c39f1d_0_2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69" name="Google Shape;269;gca26c39f1d_0_22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70" name="Google Shape;270;gca26c39f1d_0_22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71" name="Google Shape;271;gca26c39f1d_0_2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72" name="Google Shape;272;gca26c39f1d_0_2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73" name="Google Shape;273;gca26c39f1d_0_2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74" name="Google Shape;274;gca26c39f1d_0_2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75" name="Google Shape;275;gca26c39f1d_0_2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76" name="Google Shape;276;gca26c39f1d_0_225"/>
          <p:cNvSpPr/>
          <p:nvPr/>
        </p:nvSpPr>
        <p:spPr>
          <a:xfrm>
            <a:off x="6302200" y="2488125"/>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gca26c39f1d_0_225"/>
          <p:cNvPicPr preferRelativeResize="0"/>
          <p:nvPr/>
        </p:nvPicPr>
        <p:blipFill>
          <a:blip r:embed="rId3">
            <a:alphaModFix/>
          </a:blip>
          <a:stretch>
            <a:fillRect/>
          </a:stretch>
        </p:blipFill>
        <p:spPr>
          <a:xfrm>
            <a:off x="138025" y="1469374"/>
            <a:ext cx="3208300" cy="2876775"/>
          </a:xfrm>
          <a:prstGeom prst="rect">
            <a:avLst/>
          </a:prstGeom>
          <a:noFill/>
          <a:ln>
            <a:noFill/>
          </a:ln>
        </p:spPr>
      </p:pic>
      <p:pic>
        <p:nvPicPr>
          <p:cNvPr id="278" name="Google Shape;278;gca26c39f1d_0_225"/>
          <p:cNvPicPr preferRelativeResize="0"/>
          <p:nvPr/>
        </p:nvPicPr>
        <p:blipFill rotWithShape="1">
          <a:blip r:embed="rId4">
            <a:alphaModFix/>
          </a:blip>
          <a:srcRect b="0" l="0" r="0" t="12056"/>
          <a:stretch/>
        </p:blipFill>
        <p:spPr>
          <a:xfrm>
            <a:off x="7402750" y="1516574"/>
            <a:ext cx="1205400" cy="2437350"/>
          </a:xfrm>
          <a:prstGeom prst="rect">
            <a:avLst/>
          </a:prstGeom>
          <a:noFill/>
          <a:ln>
            <a:noFill/>
          </a:ln>
        </p:spPr>
      </p:pic>
      <p:sp>
        <p:nvSpPr>
          <p:cNvPr id="279" name="Google Shape;279;gca26c39f1d_0_225"/>
          <p:cNvSpPr txBox="1"/>
          <p:nvPr>
            <p:ph idx="1" type="body"/>
          </p:nvPr>
        </p:nvSpPr>
        <p:spPr>
          <a:xfrm>
            <a:off x="3471825" y="222795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We’re looking for a + d</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We have d , Now need a </a:t>
            </a:r>
            <a:endParaRPr b="0"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ca26c39f1d_0_26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85" name="Google Shape;285;gca26c39f1d_0_26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286" name="Google Shape;286;gca26c39f1d_0_26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87" name="Google Shape;287;gca26c39f1d_0_26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88" name="Google Shape;288;gca26c39f1d_0_26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89" name="Google Shape;289;gca26c39f1d_0_26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90" name="Google Shape;290;gca26c39f1d_0_26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91" name="Google Shape;291;gca26c39f1d_0_26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92" name="Google Shape;292;gca26c39f1d_0_26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93" name="Google Shape;293;gca26c39f1d_0_26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94" name="Google Shape;294;gca26c39f1d_0_266"/>
          <p:cNvSpPr/>
          <p:nvPr/>
        </p:nvSpPr>
        <p:spPr>
          <a:xfrm>
            <a:off x="582800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ca26c39f1d_0_266"/>
          <p:cNvSpPr txBox="1"/>
          <p:nvPr>
            <p:ph idx="1" type="body"/>
          </p:nvPr>
        </p:nvSpPr>
        <p:spPr>
          <a:xfrm>
            <a:off x="3097900" y="1902750"/>
            <a:ext cx="2312400" cy="1338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First we will see qubit 4 = A0</a:t>
            </a:r>
            <a:endParaRPr b="0" sz="1500"/>
          </a:p>
          <a:p>
            <a:pPr indent="0" lvl="0" marL="0" rtl="0" algn="l">
              <a:spcBef>
                <a:spcPts val="0"/>
              </a:spcBef>
              <a:spcAft>
                <a:spcPts val="0"/>
              </a:spcAft>
              <a:buNone/>
            </a:pPr>
            <a:r>
              <a:rPr b="0" lang="en-GB" sz="1500"/>
              <a:t>And qubit 5 = A1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D1 will the differences found in both qubit 2 and qubit 3</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296" name="Google Shape;296;gca26c39f1d_0_266"/>
          <p:cNvPicPr preferRelativeResize="0"/>
          <p:nvPr/>
        </p:nvPicPr>
        <p:blipFill rotWithShape="1">
          <a:blip r:embed="rId3">
            <a:alphaModFix/>
          </a:blip>
          <a:srcRect b="0" l="0" r="52554" t="0"/>
          <a:stretch/>
        </p:blipFill>
        <p:spPr>
          <a:xfrm>
            <a:off x="367800" y="1478104"/>
            <a:ext cx="2312399" cy="2748520"/>
          </a:xfrm>
          <a:prstGeom prst="rect">
            <a:avLst/>
          </a:prstGeom>
          <a:noFill/>
          <a:ln>
            <a:noFill/>
          </a:ln>
        </p:spPr>
      </p:pic>
      <p:sp>
        <p:nvSpPr>
          <p:cNvPr id="297" name="Google Shape;297;gca26c39f1d_0_266"/>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298" name="Google Shape;298;gca26c39f1d_0_266"/>
          <p:cNvPicPr preferRelativeResize="0"/>
          <p:nvPr/>
        </p:nvPicPr>
        <p:blipFill rotWithShape="1">
          <a:blip r:embed="rId4">
            <a:alphaModFix/>
          </a:blip>
          <a:srcRect b="0" l="0" r="0" t="12056"/>
          <a:stretch/>
        </p:blipFill>
        <p:spPr>
          <a:xfrm>
            <a:off x="7124125" y="1516574"/>
            <a:ext cx="1205400" cy="243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ca243c3731_0_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04" name="Google Shape;304;gca243c3731_0_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305" name="Google Shape;305;gca243c3731_0_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06" name="Google Shape;306;gca243c3731_0_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07" name="Google Shape;307;gca243c3731_0_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08" name="Google Shape;308;gca243c3731_0_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09" name="Google Shape;309;gca243c3731_0_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10" name="Google Shape;310;gca243c3731_0_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11" name="Google Shape;311;gca243c3731_0_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12" name="Google Shape;312;gca243c3731_0_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13" name="Google Shape;313;gca243c3731_0_1"/>
          <p:cNvSpPr/>
          <p:nvPr/>
        </p:nvSpPr>
        <p:spPr>
          <a:xfrm>
            <a:off x="609430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ca243c3731_0_1"/>
          <p:cNvSpPr txBox="1"/>
          <p:nvPr>
            <p:ph idx="1" type="body"/>
          </p:nvPr>
        </p:nvSpPr>
        <p:spPr>
          <a:xfrm>
            <a:off x="3269950" y="1261650"/>
            <a:ext cx="2312400" cy="2792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2. The target is qubit 4 and the control is qubit 5</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 This time qubit 2 and 5 are the control and the target is qubit 6</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Lastly qubit 5 is the target, with qubit  6 and 2 as the controls.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15" name="Google Shape;315;gca243c3731_0_1"/>
          <p:cNvPicPr preferRelativeResize="0"/>
          <p:nvPr/>
        </p:nvPicPr>
        <p:blipFill rotWithShape="1">
          <a:blip r:embed="rId3">
            <a:alphaModFix/>
          </a:blip>
          <a:srcRect b="0" l="0" r="52554" t="0"/>
          <a:stretch/>
        </p:blipFill>
        <p:spPr>
          <a:xfrm>
            <a:off x="367800" y="1516575"/>
            <a:ext cx="2280034" cy="2710050"/>
          </a:xfrm>
          <a:prstGeom prst="rect">
            <a:avLst/>
          </a:prstGeom>
          <a:noFill/>
          <a:ln>
            <a:noFill/>
          </a:ln>
        </p:spPr>
      </p:pic>
      <p:sp>
        <p:nvSpPr>
          <p:cNvPr id="316" name="Google Shape;316;gca243c3731_0_1"/>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17" name="Google Shape;317;gca243c3731_0_1"/>
          <p:cNvPicPr preferRelativeResize="0"/>
          <p:nvPr/>
        </p:nvPicPr>
        <p:blipFill rotWithShape="1">
          <a:blip r:embed="rId4">
            <a:alphaModFix/>
          </a:blip>
          <a:srcRect b="0" l="0" r="0" t="12056"/>
          <a:stretch/>
        </p:blipFill>
        <p:spPr>
          <a:xfrm>
            <a:off x="7402750" y="1616699"/>
            <a:ext cx="1205400" cy="2437350"/>
          </a:xfrm>
          <a:prstGeom prst="rect">
            <a:avLst/>
          </a:prstGeom>
          <a:noFill/>
          <a:ln>
            <a:noFill/>
          </a:ln>
        </p:spPr>
      </p:pic>
      <p:sp>
        <p:nvSpPr>
          <p:cNvPr id="318" name="Google Shape;318;gca243c3731_0_1"/>
          <p:cNvSpPr txBox="1"/>
          <p:nvPr>
            <p:ph idx="1" type="body"/>
          </p:nvPr>
        </p:nvSpPr>
        <p:spPr>
          <a:xfrm>
            <a:off x="3166750" y="4106300"/>
            <a:ext cx="2518800" cy="620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   4.)    N</a:t>
            </a:r>
            <a:r>
              <a:rPr b="0" lang="en-GB" sz="1500"/>
              <a:t>egate</a:t>
            </a:r>
            <a:r>
              <a:rPr b="0" lang="en-GB" sz="1500"/>
              <a:t> Qubit 6 to find </a:t>
            </a:r>
            <a:endParaRPr b="0" sz="1500"/>
          </a:p>
          <a:p>
            <a:pPr indent="0" lvl="0" marL="457200" rtl="0" algn="l">
              <a:spcBef>
                <a:spcPts val="0"/>
              </a:spcBef>
              <a:spcAft>
                <a:spcPts val="0"/>
              </a:spcAft>
              <a:buNone/>
            </a:pPr>
            <a:r>
              <a:rPr b="0" lang="en-GB" sz="1500"/>
              <a:t>  the </a:t>
            </a:r>
            <a:r>
              <a:rPr b="0" lang="en-GB" sz="1500"/>
              <a:t>overflow</a:t>
            </a:r>
            <a:r>
              <a:rPr b="0" lang="en-GB" sz="1500"/>
              <a: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ca243c3731_0_2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24" name="Google Shape;324;gca243c3731_0_2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Second Addition </a:t>
            </a:r>
            <a:endParaRPr/>
          </a:p>
        </p:txBody>
      </p:sp>
      <p:sp>
        <p:nvSpPr>
          <p:cNvPr id="325" name="Google Shape;325;gca243c3731_0_2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26" name="Google Shape;326;gca243c3731_0_2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27" name="Google Shape;327;gca243c3731_0_2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28" name="Google Shape;328;gca243c3731_0_2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29" name="Google Shape;329;gca243c3731_0_2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30" name="Google Shape;330;gca243c3731_0_2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31" name="Google Shape;331;gca243c3731_0_2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32" name="Google Shape;332;gca243c3731_0_2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33" name="Google Shape;333;gca243c3731_0_21"/>
          <p:cNvSpPr/>
          <p:nvPr/>
        </p:nvSpPr>
        <p:spPr>
          <a:xfrm>
            <a:off x="6137500" y="25737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gca243c3731_0_21"/>
          <p:cNvPicPr preferRelativeResize="0"/>
          <p:nvPr/>
        </p:nvPicPr>
        <p:blipFill rotWithShape="1">
          <a:blip r:embed="rId3">
            <a:alphaModFix/>
          </a:blip>
          <a:srcRect b="0" l="0" r="52554" t="0"/>
          <a:stretch/>
        </p:blipFill>
        <p:spPr>
          <a:xfrm>
            <a:off x="317400" y="1340772"/>
            <a:ext cx="2518800" cy="2993852"/>
          </a:xfrm>
          <a:prstGeom prst="rect">
            <a:avLst/>
          </a:prstGeom>
          <a:noFill/>
          <a:ln>
            <a:noFill/>
          </a:ln>
        </p:spPr>
      </p:pic>
      <p:sp>
        <p:nvSpPr>
          <p:cNvPr id="335" name="Google Shape;335;gca243c3731_0_21"/>
          <p:cNvSpPr txBox="1"/>
          <p:nvPr>
            <p:ph idx="1" type="body"/>
          </p:nvPr>
        </p:nvSpPr>
        <p:spPr>
          <a:xfrm>
            <a:off x="598730" y="41063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36" name="Google Shape;336;gca243c3731_0_21"/>
          <p:cNvPicPr preferRelativeResize="0"/>
          <p:nvPr/>
        </p:nvPicPr>
        <p:blipFill>
          <a:blip r:embed="rId4">
            <a:alphaModFix/>
          </a:blip>
          <a:stretch>
            <a:fillRect/>
          </a:stretch>
        </p:blipFill>
        <p:spPr>
          <a:xfrm>
            <a:off x="6976775" y="1171797"/>
            <a:ext cx="1619250" cy="3124200"/>
          </a:xfrm>
          <a:prstGeom prst="rect">
            <a:avLst/>
          </a:prstGeom>
          <a:noFill/>
          <a:ln>
            <a:noFill/>
          </a:ln>
        </p:spPr>
      </p:pic>
      <p:pic>
        <p:nvPicPr>
          <p:cNvPr id="337" name="Google Shape;337;gca243c3731_0_21"/>
          <p:cNvPicPr preferRelativeResize="0"/>
          <p:nvPr/>
        </p:nvPicPr>
        <p:blipFill>
          <a:blip r:embed="rId5">
            <a:alphaModFix/>
          </a:blip>
          <a:stretch>
            <a:fillRect/>
          </a:stretch>
        </p:blipFill>
        <p:spPr>
          <a:xfrm>
            <a:off x="3259475" y="3602925"/>
            <a:ext cx="2312400" cy="359707"/>
          </a:xfrm>
          <a:prstGeom prst="rect">
            <a:avLst/>
          </a:prstGeom>
          <a:noFill/>
          <a:ln>
            <a:noFill/>
          </a:ln>
          <a:effectLst>
            <a:outerShdw blurRad="57150" rotWithShape="0" algn="bl" dir="5400000" dist="19050">
              <a:srgbClr val="000000">
                <a:alpha val="40000"/>
              </a:srgbClr>
            </a:outerShdw>
          </a:effectLst>
        </p:spPr>
      </p:pic>
      <p:pic>
        <p:nvPicPr>
          <p:cNvPr id="338" name="Google Shape;338;gca243c3731_0_21"/>
          <p:cNvPicPr preferRelativeResize="0"/>
          <p:nvPr/>
        </p:nvPicPr>
        <p:blipFill>
          <a:blip r:embed="rId6">
            <a:alphaModFix/>
          </a:blip>
          <a:stretch>
            <a:fillRect/>
          </a:stretch>
        </p:blipFill>
        <p:spPr>
          <a:xfrm>
            <a:off x="2976325" y="1499147"/>
            <a:ext cx="3609975" cy="266700"/>
          </a:xfrm>
          <a:prstGeom prst="rect">
            <a:avLst/>
          </a:prstGeom>
          <a:noFill/>
          <a:ln>
            <a:noFill/>
          </a:ln>
          <a:effectLst>
            <a:outerShdw blurRad="57150" rotWithShape="0" algn="bl" dir="5400000" dist="19050">
              <a:srgbClr val="000000">
                <a:alpha val="40000"/>
              </a:srgbClr>
            </a:outerShdw>
          </a:effectLst>
        </p:spPr>
      </p:pic>
      <p:pic>
        <p:nvPicPr>
          <p:cNvPr id="339" name="Google Shape;339;gca243c3731_0_21"/>
          <p:cNvPicPr preferRelativeResize="0"/>
          <p:nvPr/>
        </p:nvPicPr>
        <p:blipFill>
          <a:blip r:embed="rId7">
            <a:alphaModFix/>
          </a:blip>
          <a:stretch>
            <a:fillRect/>
          </a:stretch>
        </p:blipFill>
        <p:spPr>
          <a:xfrm>
            <a:off x="2924700" y="2167009"/>
            <a:ext cx="3609975" cy="266700"/>
          </a:xfrm>
          <a:prstGeom prst="rect">
            <a:avLst/>
          </a:prstGeom>
          <a:noFill/>
          <a:ln>
            <a:noFill/>
          </a:ln>
          <a:effectLst>
            <a:outerShdw blurRad="57150" rotWithShape="0" algn="bl" dir="5400000" dist="19050">
              <a:srgbClr val="000000">
                <a:alpha val="40000"/>
              </a:srgbClr>
            </a:outerShdw>
          </a:effectLst>
        </p:spPr>
      </p:pic>
      <p:pic>
        <p:nvPicPr>
          <p:cNvPr id="340" name="Google Shape;340;gca243c3731_0_21"/>
          <p:cNvPicPr preferRelativeResize="0"/>
          <p:nvPr/>
        </p:nvPicPr>
        <p:blipFill>
          <a:blip r:embed="rId8">
            <a:alphaModFix/>
          </a:blip>
          <a:stretch>
            <a:fillRect/>
          </a:stretch>
        </p:blipFill>
        <p:spPr>
          <a:xfrm>
            <a:off x="2887444" y="3064775"/>
            <a:ext cx="3609981" cy="266700"/>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ca243c3731_0_4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46" name="Google Shape;346;gca243c3731_0_42"/>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Additions </a:t>
            </a:r>
            <a:endParaRPr/>
          </a:p>
        </p:txBody>
      </p:sp>
      <p:sp>
        <p:nvSpPr>
          <p:cNvPr id="347" name="Google Shape;347;gca243c3731_0_42"/>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48" name="Google Shape;348;gca243c3731_0_42"/>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49" name="Google Shape;349;gca243c3731_0_4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50" name="Google Shape;350;gca243c3731_0_4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51" name="Google Shape;351;gca243c3731_0_4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52" name="Google Shape;352;gca243c3731_0_4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53" name="Google Shape;353;gca243c3731_0_4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54" name="Google Shape;354;gca243c3731_0_4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355" name="Google Shape;355;gca243c3731_0_42"/>
          <p:cNvPicPr preferRelativeResize="0"/>
          <p:nvPr/>
        </p:nvPicPr>
        <p:blipFill>
          <a:blip r:embed="rId3">
            <a:alphaModFix/>
          </a:blip>
          <a:stretch>
            <a:fillRect/>
          </a:stretch>
        </p:blipFill>
        <p:spPr>
          <a:xfrm>
            <a:off x="1776325" y="1379400"/>
            <a:ext cx="5524500"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ca243c3731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61" name="Google Shape;361;gca243c3731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62" name="Google Shape;362;gca243c3731_0_6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63" name="Google Shape;363;gca243c3731_0_6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64" name="Google Shape;364;gca243c3731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65" name="Google Shape;365;gca243c3731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66" name="Google Shape;366;gca243c3731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67" name="Google Shape;367;gca243c3731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68" name="Google Shape;368;gca243c3731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69" name="Google Shape;369;gca243c3731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70" name="Google Shape;370;gca243c3731_0_63"/>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gca243c3731_0_63"/>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72" name="Google Shape;372;gca243c3731_0_63"/>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73" name="Google Shape;373;gca243c3731_0_63"/>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74" name="Google Shape;374;gca243c3731_0_63"/>
          <p:cNvSpPr txBox="1"/>
          <p:nvPr>
            <p:ph idx="1" type="body"/>
          </p:nvPr>
        </p:nvSpPr>
        <p:spPr>
          <a:xfrm>
            <a:off x="3382375" y="1683600"/>
            <a:ext cx="2312400" cy="2397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4 and 5. We apply a t</a:t>
            </a:r>
            <a:r>
              <a:rPr b="0" lang="en-GB" sz="1500"/>
              <a:t>offoli</a:t>
            </a:r>
            <a:r>
              <a:rPr b="0" lang="en-GB" sz="1500"/>
              <a:t> gate. With qubit 7 being the target</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Then taking qubit 5 and 6. We apply </a:t>
            </a:r>
            <a:r>
              <a:rPr b="0" lang="en-GB" sz="1500"/>
              <a:t>another controlled controlled not gate. With qubit 8 as the target.</a:t>
            </a:r>
            <a:r>
              <a:rPr b="0" lang="en-GB" sz="1500"/>
              <a:t> </a:t>
            </a:r>
            <a:endParaRPr b="0" sz="1500"/>
          </a:p>
          <a:p>
            <a:pPr indent="0" lvl="0" marL="45720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ca243c3731_0_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80" name="Google Shape;380;gca243c3731_0_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81" name="Google Shape;381;gca243c3731_0_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82" name="Google Shape;382;gca243c3731_0_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83" name="Google Shape;383;gca243c3731_0_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84" name="Google Shape;384;gca243c3731_0_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85" name="Google Shape;385;gca243c3731_0_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86" name="Google Shape;386;gca243c3731_0_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87" name="Google Shape;387;gca243c3731_0_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88" name="Google Shape;388;gca243c3731_0_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89" name="Google Shape;389;gca243c3731_0_86"/>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ca243c3731_0_86"/>
          <p:cNvSpPr txBox="1"/>
          <p:nvPr>
            <p:ph idx="1" type="body"/>
          </p:nvPr>
        </p:nvSpPr>
        <p:spPr>
          <a:xfrm>
            <a:off x="3471825" y="179880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 need to first negate all inputs from our addition in qubits 4,5 and 6 </a:t>
            </a:r>
            <a:endParaRPr b="0" sz="1500"/>
          </a:p>
        </p:txBody>
      </p:sp>
      <p:pic>
        <p:nvPicPr>
          <p:cNvPr id="391" name="Google Shape;391;gca243c3731_0_86"/>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92" name="Google Shape;392;gca243c3731_0_86"/>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a:t>
            </a:r>
            <a:r>
              <a:rPr b="0" lang="en-GB" sz="800">
                <a:highlight>
                  <a:srgbClr val="E4E8EE"/>
                </a:highlight>
                <a:latin typeface="Arial"/>
                <a:ea typeface="Arial"/>
                <a:cs typeface="Arial"/>
                <a:sym typeface="Arial"/>
              </a:rPr>
              <a:t>) </a:t>
            </a:r>
            <a:endParaRPr b="0" sz="1500"/>
          </a:p>
        </p:txBody>
      </p:sp>
      <p:pic>
        <p:nvPicPr>
          <p:cNvPr id="393" name="Google Shape;393;gca243c3731_0_86"/>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94" name="Google Shape;394;gca243c3731_0_86"/>
          <p:cNvSpPr txBox="1"/>
          <p:nvPr>
            <p:ph idx="1" type="body"/>
          </p:nvPr>
        </p:nvSpPr>
        <p:spPr>
          <a:xfrm>
            <a:off x="3471825" y="3017400"/>
            <a:ext cx="2214600" cy="717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This will make it easier to detect a zero or 1 </a:t>
            </a:r>
            <a:endParaRPr b="0"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ca26c39f1d_0_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a:t>
            </a:r>
            <a:r>
              <a:rPr lang="en-GB"/>
              <a:t> </a:t>
            </a:r>
            <a:endParaRPr/>
          </a:p>
        </p:txBody>
      </p:sp>
      <p:sp>
        <p:nvSpPr>
          <p:cNvPr id="71" name="Google Shape;71;gca26c39f1d_0_15"/>
          <p:cNvSpPr txBox="1"/>
          <p:nvPr>
            <p:ph idx="1" type="body"/>
          </p:nvPr>
        </p:nvSpPr>
        <p:spPr>
          <a:xfrm>
            <a:off x="372575" y="1683600"/>
            <a:ext cx="700200" cy="5133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sz="3400"/>
              <a:t>👍</a:t>
            </a:r>
            <a:endParaRPr sz="3400"/>
          </a:p>
        </p:txBody>
      </p:sp>
      <p:sp>
        <p:nvSpPr>
          <p:cNvPr id="72" name="Google Shape;72;gca26c39f1d_0_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Why ❓❓</a:t>
            </a:r>
            <a:endParaRPr/>
          </a:p>
        </p:txBody>
      </p:sp>
      <p:sp>
        <p:nvSpPr>
          <p:cNvPr id="73" name="Google Shape;73;gca26c39f1d_0_1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74" name="Google Shape;74;gca26c39f1d_0_15"/>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5" name="Google Shape;75;gca26c39f1d_0_15"/>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 name="Google Shape;76;gca26c39f1d_0_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7" name="Google Shape;77;gca26c39f1d_0_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 name="Google Shape;78;gca26c39f1d_0_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9" name="Google Shape;79;gca26c39f1d_0_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 name="Google Shape;80;gca26c39f1d_0_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1" name="Google Shape;81;gca26c39f1d_0_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2" name="Google Shape;82;gca26c39f1d_0_15"/>
          <p:cNvSpPr txBox="1"/>
          <p:nvPr/>
        </p:nvSpPr>
        <p:spPr>
          <a:xfrm>
            <a:off x="4479500" y="1722275"/>
            <a:ext cx="700200" cy="692700"/>
          </a:xfrm>
          <a:prstGeom prst="rect">
            <a:avLst/>
          </a:prstGeom>
          <a:noFill/>
          <a:ln>
            <a:noFill/>
          </a:ln>
        </p:spPr>
        <p:txBody>
          <a:bodyPr anchorCtr="0" anchor="t" bIns="91425" lIns="91425" spcFirstLastPara="1" rIns="91425" wrap="square" tIns="91425">
            <a:spAutoFit/>
          </a:bodyPr>
          <a:lstStyle/>
          <a:p>
            <a:pPr indent="0" lvl="0" marL="0" rtl="0" algn="l">
              <a:spcBef>
                <a:spcPts val="1134"/>
              </a:spcBef>
              <a:spcAft>
                <a:spcPts val="0"/>
              </a:spcAft>
              <a:buClr>
                <a:schemeClr val="dk1"/>
              </a:buClr>
              <a:buSzPts val="1100"/>
              <a:buFont typeface="Arial"/>
              <a:buNone/>
            </a:pPr>
            <a:r>
              <a:rPr b="1" lang="en-GB" sz="3300">
                <a:solidFill>
                  <a:schemeClr val="dk1"/>
                </a:solidFill>
                <a:latin typeface="Calibri"/>
                <a:ea typeface="Calibri"/>
                <a:cs typeface="Calibri"/>
                <a:sym typeface="Calibri"/>
              </a:rPr>
              <a:t>👎</a:t>
            </a:r>
            <a:endParaRPr sz="3300">
              <a:latin typeface="Calibri"/>
              <a:ea typeface="Calibri"/>
              <a:cs typeface="Calibri"/>
              <a:sym typeface="Calibri"/>
            </a:endParaRPr>
          </a:p>
        </p:txBody>
      </p:sp>
      <p:pic>
        <p:nvPicPr>
          <p:cNvPr id="83" name="Google Shape;83;gca26c39f1d_0_15"/>
          <p:cNvPicPr preferRelativeResize="0"/>
          <p:nvPr/>
        </p:nvPicPr>
        <p:blipFill>
          <a:blip r:embed="rId3">
            <a:alphaModFix amt="68000"/>
          </a:blip>
          <a:stretch>
            <a:fillRect/>
          </a:stretch>
        </p:blipFill>
        <p:spPr>
          <a:xfrm>
            <a:off x="828675" y="1328258"/>
            <a:ext cx="3631925" cy="3170217"/>
          </a:xfrm>
          <a:prstGeom prst="rect">
            <a:avLst/>
          </a:prstGeom>
          <a:noFill/>
          <a:ln>
            <a:noFill/>
          </a:ln>
        </p:spPr>
      </p:pic>
      <p:pic>
        <p:nvPicPr>
          <p:cNvPr id="84" name="Google Shape;84;gca26c39f1d_0_15"/>
          <p:cNvPicPr preferRelativeResize="0"/>
          <p:nvPr/>
        </p:nvPicPr>
        <p:blipFill>
          <a:blip r:embed="rId4">
            <a:alphaModFix/>
          </a:blip>
          <a:stretch>
            <a:fillRect/>
          </a:stretch>
        </p:blipFill>
        <p:spPr>
          <a:xfrm>
            <a:off x="1729837" y="2128275"/>
            <a:ext cx="1829600" cy="1890100"/>
          </a:xfrm>
          <a:prstGeom prst="rect">
            <a:avLst/>
          </a:prstGeom>
          <a:noFill/>
          <a:ln>
            <a:noFill/>
          </a:ln>
        </p:spPr>
      </p:pic>
      <p:pic>
        <p:nvPicPr>
          <p:cNvPr id="85" name="Google Shape;85;gca26c39f1d_0_15"/>
          <p:cNvPicPr preferRelativeResize="0"/>
          <p:nvPr/>
        </p:nvPicPr>
        <p:blipFill>
          <a:blip r:embed="rId5">
            <a:alphaModFix/>
          </a:blip>
          <a:stretch>
            <a:fillRect/>
          </a:stretch>
        </p:blipFill>
        <p:spPr>
          <a:xfrm>
            <a:off x="5759950" y="1585947"/>
            <a:ext cx="2305050" cy="2381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ca243c3731_0_10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400" name="Google Shape;400;gca243c3731_0_10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Complete   </a:t>
            </a:r>
            <a:endParaRPr/>
          </a:p>
        </p:txBody>
      </p:sp>
      <p:sp>
        <p:nvSpPr>
          <p:cNvPr id="401" name="Google Shape;401;gca243c3731_0_10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02" name="Google Shape;402;gca243c3731_0_10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03" name="Google Shape;403;gca243c3731_0_10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04" name="Google Shape;404;gca243c3731_0_10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05" name="Google Shape;405;gca243c3731_0_10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06" name="Google Shape;406;gca243c3731_0_10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07" name="Google Shape;407;gca243c3731_0_10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08" name="Google Shape;408;gca243c3731_0_10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09" name="Google Shape;409;gca243c3731_0_107"/>
          <p:cNvPicPr preferRelativeResize="0"/>
          <p:nvPr/>
        </p:nvPicPr>
        <p:blipFill>
          <a:blip r:embed="rId3">
            <a:alphaModFix/>
          </a:blip>
          <a:stretch>
            <a:fillRect/>
          </a:stretch>
        </p:blipFill>
        <p:spPr>
          <a:xfrm>
            <a:off x="647275" y="1150200"/>
            <a:ext cx="7682249" cy="3522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ca243c3731_0_137"/>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15" name="Google Shape;415;gca243c3731_0_137"/>
          <p:cNvSpPr txBox="1"/>
          <p:nvPr>
            <p:ph idx="1" type="body"/>
          </p:nvPr>
        </p:nvSpPr>
        <p:spPr>
          <a:xfrm>
            <a:off x="828675" y="1683600"/>
            <a:ext cx="6859500" cy="21594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Classical SVM</a:t>
            </a:r>
            <a:endParaRPr/>
          </a:p>
          <a:p>
            <a:pPr indent="-317500" lvl="1" marL="317500" rtl="0" algn="l">
              <a:spcBef>
                <a:spcPts val="1134"/>
              </a:spcBef>
              <a:spcAft>
                <a:spcPts val="0"/>
              </a:spcAft>
              <a:buSzPts val="1800"/>
              <a:buChar char="–"/>
            </a:pPr>
            <a:r>
              <a:rPr lang="en-GB"/>
              <a:t>Supervised Learning used for </a:t>
            </a:r>
            <a:r>
              <a:rPr lang="en-GB"/>
              <a:t>classification</a:t>
            </a:r>
            <a:r>
              <a:rPr lang="en-GB"/>
              <a:t>  </a:t>
            </a:r>
            <a:endParaRPr/>
          </a:p>
          <a:p>
            <a:pPr indent="-330200" lvl="1" marL="317500" rtl="0" algn="l">
              <a:spcBef>
                <a:spcPts val="1134"/>
              </a:spcBef>
              <a:spcAft>
                <a:spcPts val="0"/>
              </a:spcAft>
              <a:buSzPts val="2000"/>
              <a:buChar char="–"/>
            </a:pPr>
            <a:r>
              <a:rPr lang="en-GB">
                <a:highlight>
                  <a:schemeClr val="lt1"/>
                </a:highlight>
                <a:latin typeface="Helvetica Neue"/>
                <a:ea typeface="Helvetica Neue"/>
                <a:cs typeface="Helvetica Neue"/>
                <a:sym typeface="Helvetica Neue"/>
              </a:rPr>
              <a:t>two types of data that can be classified by these algorithms: linearly separable datasets and non linearly separable datasets</a:t>
            </a:r>
            <a:endParaRPr>
              <a:solidFill>
                <a:srgbClr val="202124"/>
              </a:solidFill>
              <a:highlight>
                <a:srgbClr val="FFFFFF"/>
              </a:highlight>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16" name="Google Shape;416;gca243c3731_0_13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Support Vector Mechanism (SVM)</a:t>
            </a:r>
            <a:endParaRPr/>
          </a:p>
        </p:txBody>
      </p:sp>
      <p:sp>
        <p:nvSpPr>
          <p:cNvPr id="417" name="Google Shape;417;gca243c3731_0_13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18" name="Google Shape;418;gca243c3731_0_13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19" name="Google Shape;419;gca243c3731_0_13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20" name="Google Shape;420;gca243c3731_0_13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21" name="Google Shape;421;gca243c3731_0_13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22" name="Google Shape;422;gca243c3731_0_13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23" name="Google Shape;423;gca243c3731_0_13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24" name="Google Shape;424;gca243c3731_0_13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ca6c4a9396_0_518"/>
          <p:cNvSpPr txBox="1"/>
          <p:nvPr>
            <p:ph type="title"/>
          </p:nvPr>
        </p:nvSpPr>
        <p:spPr>
          <a:xfrm>
            <a:off x="708775" y="270000"/>
            <a:ext cx="762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30" name="Google Shape;430;gca6c4a9396_0_51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a:t>
            </a:r>
            <a:endParaRPr/>
          </a:p>
        </p:txBody>
      </p:sp>
      <p:sp>
        <p:nvSpPr>
          <p:cNvPr id="431" name="Google Shape;431;gca6c4a9396_0_51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32" name="Google Shape;432;gca6c4a9396_0_518"/>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33" name="Google Shape;433;gca6c4a9396_0_51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34" name="Google Shape;434;gca6c4a9396_0_51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35" name="Google Shape;435;gca6c4a9396_0_51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36" name="Google Shape;436;gca6c4a9396_0_51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37" name="Google Shape;437;gca6c4a9396_0_51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38" name="Google Shape;438;gca6c4a9396_0_51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439" name="Google Shape;439;gca6c4a9396_0_518"/>
          <p:cNvSpPr txBox="1"/>
          <p:nvPr>
            <p:ph idx="1" type="body"/>
          </p:nvPr>
        </p:nvSpPr>
        <p:spPr>
          <a:xfrm>
            <a:off x="927775" y="1302200"/>
            <a:ext cx="6978900" cy="3457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Quantum SVM</a:t>
            </a:r>
            <a:endParaRPr/>
          </a:p>
          <a:p>
            <a:pPr indent="-323850" lvl="1" marL="317500" rtl="0" algn="l">
              <a:spcBef>
                <a:spcPts val="1134"/>
              </a:spcBef>
              <a:spcAft>
                <a:spcPts val="0"/>
              </a:spcAft>
              <a:buSzPts val="1900"/>
              <a:buChar char="–"/>
            </a:pPr>
            <a:r>
              <a:rPr lang="en-GB" sz="1900">
                <a:solidFill>
                  <a:srgbClr val="202124"/>
                </a:solidFill>
                <a:highlight>
                  <a:srgbClr val="FFFFFF"/>
                </a:highlight>
              </a:rPr>
              <a:t>The quantum version of the SVM is best described as “quantum-assisted” or “quantum-enhanced” [19] in the sense that the algorithm is largely classical with certain operations performed by a quantum processor (real or simulated).</a:t>
            </a:r>
            <a:endParaRPr sz="1900">
              <a:solidFill>
                <a:srgbClr val="202124"/>
              </a:solidFill>
              <a:highlight>
                <a:srgbClr val="FFFFFF"/>
              </a:highlight>
            </a:endParaRPr>
          </a:p>
          <a:p>
            <a:pPr indent="-368300" lvl="1" marL="317500" rtl="0" algn="l">
              <a:spcBef>
                <a:spcPts val="1134"/>
              </a:spcBef>
              <a:spcAft>
                <a:spcPts val="0"/>
              </a:spcAft>
              <a:buClr>
                <a:srgbClr val="202124"/>
              </a:buClr>
              <a:buSzPts val="2600"/>
              <a:buFont typeface="Calibri"/>
              <a:buChar char="–"/>
            </a:pPr>
            <a:r>
              <a:rPr lang="en-GB" sz="1900">
                <a:solidFill>
                  <a:srgbClr val="212121"/>
                </a:solidFill>
                <a:highlight>
                  <a:srgbClr val="FFFFFF"/>
                </a:highlight>
              </a:rPr>
              <a:t>In the case of a quantum SVM we will only used the quantum feature maps to translate the classical data into quantum states and build the Kernel of the SVM out of these quantum states. After calculating the Kernel matrix on the quantum computer we can train the Quantum SVM the same way as the classical SVM.</a:t>
            </a:r>
            <a:endParaRPr sz="2600">
              <a:solidFill>
                <a:srgbClr val="202124"/>
              </a:solidFill>
              <a:highlight>
                <a:srgbClr val="FFFFFF"/>
              </a:highlight>
            </a:endParaRPr>
          </a:p>
          <a:p>
            <a:pPr indent="0" lvl="0" marL="0" rtl="0" algn="l">
              <a:spcBef>
                <a:spcPts val="1134"/>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ca243c3731_0_21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45" name="Google Shape;445;gca243c3731_0_21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a:t>
            </a:r>
            <a:r>
              <a:rPr lang="en-GB"/>
              <a:t>Implementation</a:t>
            </a:r>
            <a:r>
              <a:rPr lang="en-GB"/>
              <a:t> </a:t>
            </a:r>
            <a:endParaRPr/>
          </a:p>
        </p:txBody>
      </p:sp>
      <p:sp>
        <p:nvSpPr>
          <p:cNvPr id="446" name="Google Shape;446;gca243c3731_0_21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47" name="Google Shape;447;gca243c3731_0_21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48" name="Google Shape;448;gca243c3731_0_21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49" name="Google Shape;449;gca243c3731_0_21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50" name="Google Shape;450;gca243c3731_0_21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51" name="Google Shape;451;gca243c3731_0_21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52" name="Google Shape;452;gca243c3731_0_21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53" name="Google Shape;453;gca243c3731_0_21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454" name="Google Shape;454;gca243c3731_0_211"/>
          <p:cNvSpPr txBox="1"/>
          <p:nvPr>
            <p:ph idx="1" type="body"/>
          </p:nvPr>
        </p:nvSpPr>
        <p:spPr>
          <a:xfrm>
            <a:off x="629725"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pic>
        <p:nvPicPr>
          <p:cNvPr id="455" name="Google Shape;455;gca243c3731_0_211"/>
          <p:cNvPicPr preferRelativeResize="0"/>
          <p:nvPr/>
        </p:nvPicPr>
        <p:blipFill>
          <a:blip r:embed="rId3">
            <a:alphaModFix/>
          </a:blip>
          <a:stretch>
            <a:fillRect/>
          </a:stretch>
        </p:blipFill>
        <p:spPr>
          <a:xfrm>
            <a:off x="5479225" y="1213422"/>
            <a:ext cx="3276600" cy="3076575"/>
          </a:xfrm>
          <a:prstGeom prst="rect">
            <a:avLst/>
          </a:prstGeom>
          <a:noFill/>
          <a:ln>
            <a:noFill/>
          </a:ln>
        </p:spPr>
      </p:pic>
      <p:pic>
        <p:nvPicPr>
          <p:cNvPr id="456" name="Google Shape;456;gca243c3731_0_211"/>
          <p:cNvPicPr preferRelativeResize="0"/>
          <p:nvPr/>
        </p:nvPicPr>
        <p:blipFill rotWithShape="1">
          <a:blip r:embed="rId4">
            <a:alphaModFix/>
          </a:blip>
          <a:srcRect b="0" l="0" r="34533" t="0"/>
          <a:stretch/>
        </p:blipFill>
        <p:spPr>
          <a:xfrm>
            <a:off x="1121575" y="3292150"/>
            <a:ext cx="3384875" cy="548700"/>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
        <p:nvSpPr>
          <p:cNvPr id="457" name="Google Shape;457;gca243c3731_0_21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ca243c3731_0_22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63" name="Google Shape;463;gca243c3731_0_22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64" name="Google Shape;464;gca243c3731_0_22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65" name="Google Shape;465;gca243c3731_0_22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66" name="Google Shape;466;gca243c3731_0_22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67" name="Google Shape;467;gca243c3731_0_22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68" name="Google Shape;468;gca243c3731_0_22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69" name="Google Shape;469;gca243c3731_0_22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70" name="Google Shape;470;gca243c3731_0_22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71" name="Google Shape;471;gca243c3731_0_22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72" name="Google Shape;472;gca243c3731_0_227"/>
          <p:cNvPicPr preferRelativeResize="0"/>
          <p:nvPr/>
        </p:nvPicPr>
        <p:blipFill rotWithShape="1">
          <a:blip r:embed="rId3">
            <a:alphaModFix/>
          </a:blip>
          <a:srcRect b="0" l="0" r="34533" t="0"/>
          <a:stretch/>
        </p:blipFill>
        <p:spPr>
          <a:xfrm>
            <a:off x="1928532" y="2023650"/>
            <a:ext cx="5286925" cy="857025"/>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ca243c3731_0_24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78" name="Google Shape;478;gca243c3731_0_24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79" name="Google Shape;479;gca243c3731_0_24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80" name="Google Shape;480;gca243c3731_0_24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81" name="Google Shape;481;gca243c3731_0_24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82" name="Google Shape;482;gca243c3731_0_24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83" name="Google Shape;483;gca243c3731_0_24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84" name="Google Shape;484;gca243c3731_0_24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85" name="Google Shape;485;gca243c3731_0_24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86" name="Google Shape;486;gca243c3731_0_24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87" name="Google Shape;487;gca243c3731_0_243"/>
          <p:cNvPicPr preferRelativeResize="0"/>
          <p:nvPr/>
        </p:nvPicPr>
        <p:blipFill rotWithShape="1">
          <a:blip r:embed="rId3">
            <a:alphaModFix/>
          </a:blip>
          <a:srcRect b="0" l="0" r="0" t="0"/>
          <a:stretch/>
        </p:blipFill>
        <p:spPr>
          <a:xfrm>
            <a:off x="2327062" y="1130825"/>
            <a:ext cx="4489875" cy="3684075"/>
          </a:xfrm>
          <a:prstGeom prst="rect">
            <a:avLst/>
          </a:prstGeom>
          <a:noFill/>
          <a:ln>
            <a:noFill/>
          </a:ln>
        </p:spPr>
      </p:pic>
      <p:sp>
        <p:nvSpPr>
          <p:cNvPr id="488" name="Google Shape;488;gca243c3731_0_243"/>
          <p:cNvSpPr txBox="1"/>
          <p:nvPr>
            <p:ph idx="1" type="body"/>
          </p:nvPr>
        </p:nvSpPr>
        <p:spPr>
          <a:xfrm>
            <a:off x="6736750" y="4591100"/>
            <a:ext cx="2271900" cy="223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[2] </a:t>
            </a:r>
            <a:r>
              <a:rPr b="0" lang="en-GB" sz="500">
                <a:highlight>
                  <a:srgbClr val="FFFFFF"/>
                </a:highlight>
                <a:latin typeface="Helvetica Neue"/>
                <a:ea typeface="Helvetica Neue"/>
                <a:cs typeface="Helvetica Neue"/>
                <a:sym typeface="Helvetica Neue"/>
              </a:rPr>
              <a:t>P.A McRae , M. Hilkea M (Dec 2020)</a:t>
            </a:r>
            <a:r>
              <a:rPr b="0" lang="en-GB" sz="500">
                <a:highlight>
                  <a:srgbClr val="E4E8EE"/>
                </a:highlight>
                <a:latin typeface="Arial"/>
                <a:ea typeface="Arial"/>
                <a:cs typeface="Arial"/>
                <a:sym typeface="Arial"/>
              </a:rPr>
              <a:t> </a:t>
            </a:r>
            <a:endParaRPr b="0" sz="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ca243c3731_0_19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94" name="Google Shape;494;gca243c3731_0_196"/>
          <p:cNvSpPr txBox="1"/>
          <p:nvPr>
            <p:ph idx="1" type="body"/>
          </p:nvPr>
        </p:nvSpPr>
        <p:spPr>
          <a:xfrm>
            <a:off x="1557450" y="1475575"/>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95" name="Google Shape;495;gca243c3731_0_19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a:t>
            </a:r>
            <a:endParaRPr/>
          </a:p>
        </p:txBody>
      </p:sp>
      <p:sp>
        <p:nvSpPr>
          <p:cNvPr id="496" name="Google Shape;496;gca243c3731_0_19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97" name="Google Shape;497;gca243c3731_0_19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98" name="Google Shape;498;gca243c3731_0_19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99" name="Google Shape;499;gca243c3731_0_19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00" name="Google Shape;500;gca243c3731_0_19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01" name="Google Shape;501;gca243c3731_0_19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02" name="Google Shape;502;gca243c3731_0_19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03" name="Google Shape;503;gca243c3731_0_19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ca6c4a9396_0_424"/>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09" name="Google Shape;509;gca6c4a9396_0_424"/>
          <p:cNvSpPr txBox="1"/>
          <p:nvPr>
            <p:ph idx="1" type="body"/>
          </p:nvPr>
        </p:nvSpPr>
        <p:spPr>
          <a:xfrm>
            <a:off x="1334350" y="1046675"/>
            <a:ext cx="5826600" cy="38478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t>Classically, searching an unsorted database requires a linear search, which is </a:t>
            </a:r>
            <a:r>
              <a:rPr i="1" lang="en-GB"/>
              <a:t>O(N)</a:t>
            </a:r>
            <a:r>
              <a:rPr lang="en-GB"/>
              <a:t> in time. Grover's algorithm, which takes </a:t>
            </a:r>
            <a:r>
              <a:rPr i="1" lang="en-GB"/>
              <a:t>O(N1/2)</a:t>
            </a:r>
            <a:r>
              <a:rPr lang="en-GB"/>
              <a:t> time, is the fastest possible quantum algorithm for searching an unsorted database. </a:t>
            </a:r>
            <a:endParaRPr/>
          </a:p>
          <a:p>
            <a:pPr indent="0" lvl="0" marL="317500" rtl="0" algn="l">
              <a:lnSpc>
                <a:spcPct val="115000"/>
              </a:lnSpc>
              <a:spcBef>
                <a:spcPts val="600"/>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t>It provides "only" a quadratic speedup, unlike other quantum algorithms, which can provide exponential speedup over their classical counterparts. </a:t>
            </a:r>
            <a:endParaRPr/>
          </a:p>
          <a:p>
            <a:pPr indent="0" lvl="0" marL="317500" rtl="0" algn="l">
              <a:lnSpc>
                <a:spcPct val="115000"/>
              </a:lnSpc>
              <a:spcBef>
                <a:spcPts val="600"/>
              </a:spcBef>
              <a:spcAft>
                <a:spcPts val="0"/>
              </a:spcAft>
              <a:buNone/>
            </a:pPr>
            <a:r>
              <a:t/>
            </a:r>
            <a:endParaRPr/>
          </a:p>
          <a:p>
            <a:pPr indent="0" lvl="0" marL="317500" rtl="0" algn="l">
              <a:lnSpc>
                <a:spcPct val="115000"/>
              </a:lnSpc>
              <a:spcBef>
                <a:spcPts val="600"/>
              </a:spcBef>
              <a:spcAft>
                <a:spcPts val="0"/>
              </a:spcAft>
              <a:buNone/>
            </a:pPr>
            <a:r>
              <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10" name="Google Shape;510;gca6c4a9396_0_42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 What it is</a:t>
            </a:r>
            <a:r>
              <a:rPr lang="en-GB"/>
              <a:t> </a:t>
            </a:r>
            <a:endParaRPr/>
          </a:p>
        </p:txBody>
      </p:sp>
      <p:sp>
        <p:nvSpPr>
          <p:cNvPr id="511" name="Google Shape;511;gca6c4a9396_0_42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12" name="Google Shape;512;gca6c4a9396_0_424"/>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13" name="Google Shape;513;gca6c4a9396_0_42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14" name="Google Shape;514;gca6c4a9396_0_42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15" name="Google Shape;515;gca6c4a9396_0_42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16" name="Google Shape;516;gca6c4a9396_0_42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17" name="Google Shape;517;gca6c4a9396_0_42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18" name="Google Shape;518;gca6c4a9396_0_42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ca243c3731_0_28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24" name="Google Shape;524;gca243c3731_0_28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a:t>
            </a:r>
            <a:r>
              <a:rPr lang="en-GB"/>
              <a:t> → Implementation </a:t>
            </a:r>
            <a:endParaRPr/>
          </a:p>
        </p:txBody>
      </p:sp>
      <p:sp>
        <p:nvSpPr>
          <p:cNvPr id="525" name="Google Shape;525;gca243c3731_0_28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26" name="Google Shape;526;gca243c3731_0_28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27" name="Google Shape;527;gca243c3731_0_28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28" name="Google Shape;528;gca243c3731_0_28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29" name="Google Shape;529;gca243c3731_0_28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30" name="Google Shape;530;gca243c3731_0_28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31" name="Google Shape;531;gca243c3731_0_28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32" name="Google Shape;532;gca243c3731_0_28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33" name="Google Shape;533;gca243c3731_0_281"/>
          <p:cNvSpPr txBox="1"/>
          <p:nvPr>
            <p:ph idx="1" type="body"/>
          </p:nvPr>
        </p:nvSpPr>
        <p:spPr>
          <a:xfrm>
            <a:off x="397350"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sp>
        <p:nvSpPr>
          <p:cNvPr id="534" name="Google Shape;534;gca243c3731_0_28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35" name="Google Shape;535;gca243c3731_0_281"/>
          <p:cNvPicPr preferRelativeResize="0"/>
          <p:nvPr/>
        </p:nvPicPr>
        <p:blipFill>
          <a:blip r:embed="rId3">
            <a:alphaModFix/>
          </a:blip>
          <a:stretch>
            <a:fillRect/>
          </a:stretch>
        </p:blipFill>
        <p:spPr>
          <a:xfrm>
            <a:off x="482975" y="3310222"/>
            <a:ext cx="3581400" cy="209550"/>
          </a:xfrm>
          <a:prstGeom prst="rect">
            <a:avLst/>
          </a:prstGeom>
          <a:noFill/>
          <a:ln>
            <a:noFill/>
          </a:ln>
        </p:spPr>
      </p:pic>
      <p:pic>
        <p:nvPicPr>
          <p:cNvPr id="536" name="Google Shape;536;gca243c3731_0_281"/>
          <p:cNvPicPr preferRelativeResize="0"/>
          <p:nvPr/>
        </p:nvPicPr>
        <p:blipFill rotWithShape="1">
          <a:blip r:embed="rId4">
            <a:alphaModFix/>
          </a:blip>
          <a:srcRect b="0" l="11605" r="18776" t="0"/>
          <a:stretch/>
        </p:blipFill>
        <p:spPr>
          <a:xfrm>
            <a:off x="482975" y="3561700"/>
            <a:ext cx="3846050" cy="428625"/>
          </a:xfrm>
          <a:prstGeom prst="rect">
            <a:avLst/>
          </a:prstGeom>
          <a:noFill/>
          <a:ln>
            <a:noFill/>
          </a:ln>
        </p:spPr>
      </p:pic>
      <p:pic>
        <p:nvPicPr>
          <p:cNvPr id="537" name="Google Shape;537;gca243c3731_0_281"/>
          <p:cNvPicPr preferRelativeResize="0"/>
          <p:nvPr/>
        </p:nvPicPr>
        <p:blipFill>
          <a:blip r:embed="rId5">
            <a:alphaModFix/>
          </a:blip>
          <a:stretch>
            <a:fillRect/>
          </a:stretch>
        </p:blipFill>
        <p:spPr>
          <a:xfrm>
            <a:off x="4179463" y="1468300"/>
            <a:ext cx="4829175" cy="1752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ca243c3731_0_3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43" name="Google Shape;543;gca243c3731_0_3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a:t>
            </a:r>
            <a:r>
              <a:rPr lang="en-GB"/>
              <a:t> → Implementation </a:t>
            </a:r>
            <a:endParaRPr/>
          </a:p>
        </p:txBody>
      </p:sp>
      <p:sp>
        <p:nvSpPr>
          <p:cNvPr id="544" name="Google Shape;544;gca243c3731_0_31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45" name="Google Shape;545;gca243c3731_0_31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46" name="Google Shape;546;gca243c3731_0_3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47" name="Google Shape;547;gca243c3731_0_3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48" name="Google Shape;548;gca243c3731_0_3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49" name="Google Shape;549;gca243c3731_0_3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50" name="Google Shape;550;gca243c3731_0_3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51" name="Google Shape;551;gca243c3731_0_3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552" name="Google Shape;552;gca243c3731_0_315"/>
          <p:cNvPicPr preferRelativeResize="0"/>
          <p:nvPr/>
        </p:nvPicPr>
        <p:blipFill>
          <a:blip r:embed="rId3">
            <a:alphaModFix/>
          </a:blip>
          <a:stretch>
            <a:fillRect/>
          </a:stretch>
        </p:blipFill>
        <p:spPr>
          <a:xfrm>
            <a:off x="1585125" y="2166152"/>
            <a:ext cx="5973750" cy="349525"/>
          </a:xfrm>
          <a:prstGeom prst="rect">
            <a:avLst/>
          </a:prstGeom>
          <a:noFill/>
          <a:ln>
            <a:noFill/>
          </a:ln>
        </p:spPr>
      </p:pic>
      <p:pic>
        <p:nvPicPr>
          <p:cNvPr id="553" name="Google Shape;553;gca243c3731_0_315"/>
          <p:cNvPicPr preferRelativeResize="0"/>
          <p:nvPr/>
        </p:nvPicPr>
        <p:blipFill rotWithShape="1">
          <a:blip r:embed="rId4">
            <a:alphaModFix/>
          </a:blip>
          <a:srcRect b="0" l="11605" r="18776" t="0"/>
          <a:stretch/>
        </p:blipFill>
        <p:spPr>
          <a:xfrm>
            <a:off x="1241837" y="2558209"/>
            <a:ext cx="6660326" cy="74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ca26c39f1d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 </a:t>
            </a:r>
            <a:endParaRPr/>
          </a:p>
        </p:txBody>
      </p:sp>
      <p:sp>
        <p:nvSpPr>
          <p:cNvPr id="91" name="Google Shape;91;gca26c39f1d_0_63"/>
          <p:cNvSpPr txBox="1"/>
          <p:nvPr>
            <p:ph idx="1" type="body"/>
          </p:nvPr>
        </p:nvSpPr>
        <p:spPr>
          <a:xfrm>
            <a:off x="828675" y="121095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17500" lvl="1" marL="317500" rtl="0" algn="l">
              <a:spcBef>
                <a:spcPts val="1134"/>
              </a:spcBef>
              <a:spcAft>
                <a:spcPts val="0"/>
              </a:spcAft>
              <a:buSzPts val="2000"/>
              <a:buChar char="–"/>
            </a:pPr>
            <a:r>
              <a:rPr lang="en-GB"/>
              <a:t>Provide a tool / training ground better understand </a:t>
            </a:r>
            <a:r>
              <a:rPr lang="en-GB"/>
              <a:t>quantum</a:t>
            </a:r>
            <a:r>
              <a:rPr lang="en-GB"/>
              <a:t> machine </a:t>
            </a:r>
            <a:r>
              <a:rPr lang="en-GB"/>
              <a:t>learning</a:t>
            </a:r>
            <a:r>
              <a:rPr lang="en-GB"/>
              <a:t> complements  </a:t>
            </a:r>
            <a:endParaRPr/>
          </a:p>
          <a:p>
            <a:pPr indent="-317500" lvl="1" marL="317500" rtl="0" algn="l">
              <a:spcBef>
                <a:spcPts val="1134"/>
              </a:spcBef>
              <a:spcAft>
                <a:spcPts val="0"/>
              </a:spcAft>
              <a:buSzPts val="1800"/>
              <a:buChar char="–"/>
            </a:pPr>
            <a:r>
              <a:rPr lang="en-GB"/>
              <a:t>From the Machine learning algorithms we know </a:t>
            </a:r>
            <a:endParaRPr/>
          </a:p>
          <a:p>
            <a:pPr indent="-222250" lvl="2" marL="568325" rtl="0" algn="l">
              <a:spcBef>
                <a:spcPts val="1134"/>
              </a:spcBef>
              <a:spcAft>
                <a:spcPts val="0"/>
              </a:spcAft>
              <a:buSzPts val="1800"/>
              <a:buChar char="•"/>
            </a:pPr>
            <a:r>
              <a:rPr lang="en-GB"/>
              <a:t>Classification - SVM KNN</a:t>
            </a:r>
            <a:endParaRPr/>
          </a:p>
          <a:p>
            <a:pPr indent="-222250" lvl="2" marL="568325" rtl="0" algn="l">
              <a:spcBef>
                <a:spcPts val="1134"/>
              </a:spcBef>
              <a:spcAft>
                <a:spcPts val="0"/>
              </a:spcAft>
              <a:buSzPts val="1800"/>
              <a:buChar char="•"/>
            </a:pPr>
            <a:r>
              <a:rPr lang="en-GB"/>
              <a:t>To Govers algorithm</a:t>
            </a:r>
            <a:endParaRPr/>
          </a:p>
          <a:p>
            <a:pPr indent="-304800" lvl="1" marL="317500" rtl="0" algn="l">
              <a:spcBef>
                <a:spcPts val="1134"/>
              </a:spcBef>
              <a:spcAft>
                <a:spcPts val="0"/>
              </a:spcAft>
              <a:buSzPts val="1800"/>
              <a:buChar char="–"/>
            </a:pPr>
            <a:r>
              <a:rPr lang="en-GB"/>
              <a:t>How to handle data </a:t>
            </a:r>
            <a:endParaRPr/>
          </a:p>
          <a:p>
            <a:pPr indent="-304800" lvl="1" marL="317500" rtl="0" algn="l">
              <a:spcBef>
                <a:spcPts val="1134"/>
              </a:spcBef>
              <a:spcAft>
                <a:spcPts val="0"/>
              </a:spcAft>
              <a:buSzPts val="1800"/>
              <a:buChar char="–"/>
            </a:pPr>
            <a:r>
              <a:rPr lang="en-GB"/>
              <a:t>How to access </a:t>
            </a:r>
            <a:r>
              <a:rPr lang="en-GB"/>
              <a:t>Quantum</a:t>
            </a:r>
            <a:r>
              <a:rPr lang="en-GB"/>
              <a:t> Computers </a:t>
            </a:r>
            <a:endParaRPr/>
          </a:p>
          <a:p>
            <a:pPr indent="0" lvl="0" marL="0" rtl="0" algn="l">
              <a:spcBef>
                <a:spcPts val="1134"/>
              </a:spcBef>
              <a:spcAft>
                <a:spcPts val="0"/>
              </a:spcAft>
              <a:buNone/>
            </a:pPr>
            <a:r>
              <a:t/>
            </a:r>
            <a:endParaRPr/>
          </a:p>
          <a:p>
            <a:pPr indent="0" lvl="0" marL="317500" rtl="0" algn="l">
              <a:spcBef>
                <a:spcPts val="1134"/>
              </a:spcBef>
              <a:spcAft>
                <a:spcPts val="0"/>
              </a:spcAft>
              <a:buNone/>
            </a:pPr>
            <a:r>
              <a:t/>
            </a:r>
            <a:endParaRPr/>
          </a:p>
          <a:p>
            <a:pPr indent="0" lvl="0" marL="0" rtl="0" algn="l">
              <a:spcBef>
                <a:spcPts val="1134"/>
              </a:spcBef>
              <a:spcAft>
                <a:spcPts val="0"/>
              </a:spcAft>
              <a:buNone/>
            </a:pPr>
            <a:r>
              <a:t/>
            </a:r>
            <a:endParaRPr/>
          </a:p>
        </p:txBody>
      </p:sp>
      <p:sp>
        <p:nvSpPr>
          <p:cNvPr id="92" name="Google Shape;92;gca26c39f1d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Aim → Tackling the problem </a:t>
            </a:r>
            <a:endParaRPr/>
          </a:p>
        </p:txBody>
      </p:sp>
      <p:sp>
        <p:nvSpPr>
          <p:cNvPr id="93" name="Google Shape;93;gca26c39f1d_0_6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94" name="Google Shape;94;gca26c39f1d_0_6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5" name="Google Shape;95;gca26c39f1d_0_6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6" name="Google Shape;96;gca26c39f1d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7" name="Google Shape;97;gca26c39f1d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8" name="Google Shape;98;gca26c39f1d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9" name="Google Shape;99;gca26c39f1d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00" name="Google Shape;100;gca26c39f1d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01" name="Google Shape;101;gca26c39f1d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ca243c3731_0_33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59" name="Google Shape;559;gca243c3731_0_33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a:t>
            </a:r>
            <a:r>
              <a:rPr lang="en-GB"/>
              <a:t> → Implementation </a:t>
            </a:r>
            <a:endParaRPr/>
          </a:p>
        </p:txBody>
      </p:sp>
      <p:sp>
        <p:nvSpPr>
          <p:cNvPr id="560" name="Google Shape;560;gca243c3731_0_33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61" name="Google Shape;561;gca243c3731_0_33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62" name="Google Shape;562;gca243c3731_0_33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63" name="Google Shape;563;gca243c3731_0_33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64" name="Google Shape;564;gca243c3731_0_33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65" name="Google Shape;565;gca243c3731_0_33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66" name="Google Shape;566;gca243c3731_0_33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67" name="Google Shape;567;gca243c3731_0_33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68" name="Google Shape;568;gca243c3731_0_333"/>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[3]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69" name="Google Shape;569;gca243c3731_0_333"/>
          <p:cNvPicPr preferRelativeResize="0"/>
          <p:nvPr/>
        </p:nvPicPr>
        <p:blipFill>
          <a:blip r:embed="rId3">
            <a:alphaModFix/>
          </a:blip>
          <a:stretch>
            <a:fillRect/>
          </a:stretch>
        </p:blipFill>
        <p:spPr>
          <a:xfrm>
            <a:off x="1334350" y="1546300"/>
            <a:ext cx="6757549" cy="2452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ca243c3731_0_36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575" name="Google Shape;575;gca243c3731_0_365"/>
          <p:cNvSpPr txBox="1"/>
          <p:nvPr>
            <p:ph idx="1" type="body"/>
          </p:nvPr>
        </p:nvSpPr>
        <p:spPr>
          <a:xfrm>
            <a:off x="823925" y="1302200"/>
            <a:ext cx="7885800" cy="1961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like , how they look like in circuits.</a:t>
            </a:r>
            <a:endParaRPr/>
          </a:p>
          <a:p>
            <a:pPr indent="-304800" lvl="1" marL="317500" rtl="0" algn="l">
              <a:spcBef>
                <a:spcPts val="1134"/>
              </a:spcBef>
              <a:spcAft>
                <a:spcPts val="0"/>
              </a:spcAft>
              <a:buSzPts val="1800"/>
              <a:buChar char="–"/>
            </a:pPr>
            <a:r>
              <a:rPr lang="en-GB"/>
              <a:t>How do we get </a:t>
            </a:r>
            <a:r>
              <a:rPr lang="en-GB"/>
              <a:t>classical</a:t>
            </a:r>
            <a:r>
              <a:rPr lang="en-GB"/>
              <a:t> data to run on a quantum circuit </a:t>
            </a:r>
            <a:endParaRPr b="0"/>
          </a:p>
          <a:p>
            <a:pPr indent="0" lvl="0" marL="0" rtl="0" algn="l">
              <a:spcBef>
                <a:spcPts val="1134"/>
              </a:spcBef>
              <a:spcAft>
                <a:spcPts val="0"/>
              </a:spcAft>
              <a:buNone/>
            </a:pPr>
            <a:r>
              <a:t/>
            </a:r>
            <a:endParaRPr/>
          </a:p>
        </p:txBody>
      </p:sp>
      <p:sp>
        <p:nvSpPr>
          <p:cNvPr id="576" name="Google Shape;576;gca243c3731_0_36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77" name="Google Shape;577;gca243c3731_0_36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78" name="Google Shape;578;gca243c3731_0_36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79" name="Google Shape;579;gca243c3731_0_36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80" name="Google Shape;580;gca243c3731_0_36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81" name="Google Shape;581;gca243c3731_0_36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82" name="Google Shape;582;gca243c3731_0_36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83" name="Google Shape;583;gca243c3731_0_36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ca243c3731_0_38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589" name="Google Shape;589;gca243c3731_0_380"/>
          <p:cNvSpPr txBox="1"/>
          <p:nvPr>
            <p:ph idx="1" type="body"/>
          </p:nvPr>
        </p:nvSpPr>
        <p:spPr>
          <a:xfrm>
            <a:off x="878675" y="1521225"/>
            <a:ext cx="3361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lang="en-GB"/>
              <a:t>Amplitude</a:t>
            </a:r>
            <a:r>
              <a:rPr lang="en-GB"/>
              <a:t> Encoding </a:t>
            </a:r>
            <a:endParaRPr/>
          </a:p>
          <a:p>
            <a:pPr indent="0" lvl="0" marL="317500" rtl="0" algn="l">
              <a:spcBef>
                <a:spcPts val="1134"/>
              </a:spcBef>
              <a:spcAft>
                <a:spcPts val="0"/>
              </a:spcAft>
              <a:buNone/>
            </a:pPr>
            <a:r>
              <a:t/>
            </a:r>
            <a:endParaRPr/>
          </a:p>
          <a:p>
            <a:pPr indent="-304800" lvl="1" marL="317500" rtl="0" algn="l">
              <a:spcBef>
                <a:spcPts val="1134"/>
              </a:spcBef>
              <a:spcAft>
                <a:spcPts val="0"/>
              </a:spcAft>
              <a:buSzPts val="1800"/>
              <a:buChar char="–"/>
            </a:pPr>
            <a:r>
              <a:rPr lang="en-GB"/>
              <a:t>Using a bloch sphere</a:t>
            </a:r>
            <a:endParaRPr/>
          </a:p>
          <a:p>
            <a:pPr indent="0" lvl="0" marL="317500" rtl="0" algn="l">
              <a:spcBef>
                <a:spcPts val="1134"/>
              </a:spcBef>
              <a:spcAft>
                <a:spcPts val="0"/>
              </a:spcAft>
              <a:buNone/>
            </a:pPr>
            <a:r>
              <a:rPr lang="en-GB"/>
              <a:t> </a:t>
            </a:r>
            <a:endParaRPr/>
          </a:p>
          <a:p>
            <a:pPr indent="-304800" lvl="1" marL="317500" rtl="0" algn="l">
              <a:spcBef>
                <a:spcPts val="1134"/>
              </a:spcBef>
              <a:spcAft>
                <a:spcPts val="0"/>
              </a:spcAft>
              <a:buSzPts val="1800"/>
              <a:buChar char="–"/>
            </a:pPr>
            <a:r>
              <a:rPr lang="en-GB"/>
              <a:t>Feature mapping </a:t>
            </a:r>
            <a:endParaRPr/>
          </a:p>
        </p:txBody>
      </p:sp>
      <p:sp>
        <p:nvSpPr>
          <p:cNvPr id="590" name="Google Shape;590;gca243c3731_0_38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91" name="Google Shape;591;gca243c3731_0_38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92" name="Google Shape;592;gca243c3731_0_38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93" name="Google Shape;593;gca243c3731_0_38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94" name="Google Shape;594;gca243c3731_0_38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95" name="Google Shape;595;gca243c3731_0_38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96" name="Google Shape;596;gca243c3731_0_38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97" name="Google Shape;597;gca243c3731_0_38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598" name="Google Shape;598;gca243c3731_0_380"/>
          <p:cNvPicPr preferRelativeResize="0"/>
          <p:nvPr/>
        </p:nvPicPr>
        <p:blipFill>
          <a:blip r:embed="rId3">
            <a:alphaModFix/>
          </a:blip>
          <a:stretch>
            <a:fillRect/>
          </a:stretch>
        </p:blipFill>
        <p:spPr>
          <a:xfrm>
            <a:off x="5571875" y="1455025"/>
            <a:ext cx="2238375" cy="2057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ca243c3731_0_4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04" name="Google Shape;604;gca243c3731_0_423"/>
          <p:cNvSpPr txBox="1"/>
          <p:nvPr>
            <p:ph idx="1" type="body"/>
          </p:nvPr>
        </p:nvSpPr>
        <p:spPr>
          <a:xfrm>
            <a:off x="863600" y="1676350"/>
            <a:ext cx="4009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b="1" lang="en-GB" u="sng"/>
              <a:t>Amplitude Encoding</a:t>
            </a:r>
            <a:endParaRPr b="1" u="sng"/>
          </a:p>
          <a:p>
            <a:pPr indent="0" lvl="0" marL="317500" rtl="0" algn="l">
              <a:spcBef>
                <a:spcPts val="1134"/>
              </a:spcBef>
              <a:spcAft>
                <a:spcPts val="0"/>
              </a:spcAft>
              <a:buNone/>
            </a:pPr>
            <a:r>
              <a:rPr b="1" lang="en-GB" u="sng"/>
              <a:t> </a:t>
            </a:r>
            <a:endParaRPr b="1" u="sng"/>
          </a:p>
          <a:p>
            <a:pPr indent="-304800" lvl="1" marL="317500" rtl="0" algn="l">
              <a:spcBef>
                <a:spcPts val="1134"/>
              </a:spcBef>
              <a:spcAft>
                <a:spcPts val="0"/>
              </a:spcAft>
              <a:buSzPts val="1800"/>
              <a:buChar char="–"/>
            </a:pPr>
            <a:r>
              <a:rPr lang="en-GB"/>
              <a:t>Using a bloch sphere </a:t>
            </a:r>
            <a:endParaRPr/>
          </a:p>
          <a:p>
            <a:pPr indent="0" lvl="0" marL="317500" rtl="0" algn="l">
              <a:spcBef>
                <a:spcPts val="1134"/>
              </a:spcBef>
              <a:spcAft>
                <a:spcPts val="0"/>
              </a:spcAft>
              <a:buNone/>
            </a:pPr>
            <a:r>
              <a:t/>
            </a:r>
            <a:endParaRPr/>
          </a:p>
          <a:p>
            <a:pPr indent="-304800" lvl="1" marL="317500" rtl="0" algn="l">
              <a:spcBef>
                <a:spcPts val="1134"/>
              </a:spcBef>
              <a:spcAft>
                <a:spcPts val="0"/>
              </a:spcAft>
              <a:buSzPts val="1800"/>
              <a:buChar char="–"/>
            </a:pPr>
            <a:r>
              <a:rPr b="1" lang="en-GB" u="sng"/>
              <a:t>Feature mapping</a:t>
            </a:r>
            <a:r>
              <a:rPr lang="en-GB"/>
              <a:t> </a:t>
            </a:r>
            <a:endParaRPr/>
          </a:p>
        </p:txBody>
      </p:sp>
      <p:sp>
        <p:nvSpPr>
          <p:cNvPr id="605" name="Google Shape;605;gca243c3731_0_4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06" name="Google Shape;606;gca243c3731_0_42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07" name="Google Shape;607;gca243c3731_0_42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08" name="Google Shape;608;gca243c3731_0_4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09" name="Google Shape;609;gca243c3731_0_4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10" name="Google Shape;610;gca243c3731_0_4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11" name="Google Shape;611;gca243c3731_0_4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12" name="Google Shape;612;gca243c3731_0_4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13" name="Google Shape;613;gca243c3731_0_423"/>
          <p:cNvPicPr preferRelativeResize="0"/>
          <p:nvPr/>
        </p:nvPicPr>
        <p:blipFill>
          <a:blip r:embed="rId3">
            <a:alphaModFix/>
          </a:blip>
          <a:stretch>
            <a:fillRect/>
          </a:stretch>
        </p:blipFill>
        <p:spPr>
          <a:xfrm>
            <a:off x="5571875" y="1455025"/>
            <a:ext cx="2238375" cy="205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ca243c3731_0_39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19" name="Google Shape;619;gca243c3731_0_395"/>
          <p:cNvSpPr txBox="1"/>
          <p:nvPr>
            <p:ph idx="1" type="body"/>
          </p:nvPr>
        </p:nvSpPr>
        <p:spPr>
          <a:xfrm>
            <a:off x="747625" y="1302200"/>
            <a:ext cx="7962000" cy="309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Clr>
                <a:srgbClr val="000000"/>
              </a:buClr>
              <a:buSzPts val="1800"/>
              <a:buChar char="–"/>
            </a:pPr>
            <a:r>
              <a:rPr lang="en-GB">
                <a:solidFill>
                  <a:srgbClr val="000000"/>
                </a:solidFill>
              </a:rPr>
              <a:t>It is</a:t>
            </a:r>
            <a:r>
              <a:rPr lang="en-GB">
                <a:solidFill>
                  <a:srgbClr val="000000"/>
                </a:solidFill>
              </a:rPr>
              <a:t> one way of encoding classical information into amplitudes of quantum states .</a:t>
            </a:r>
            <a:endParaRPr>
              <a:solidFill>
                <a:srgbClr val="000000"/>
              </a:solidFill>
            </a:endParaRPr>
          </a:p>
          <a:p>
            <a:pPr indent="0" lvl="0" marL="317500" rtl="0" algn="l">
              <a:spcBef>
                <a:spcPts val="1134"/>
              </a:spcBef>
              <a:spcAft>
                <a:spcPts val="0"/>
              </a:spcAft>
              <a:buNone/>
            </a:pPr>
            <a:r>
              <a:t/>
            </a:r>
            <a:endParaRPr>
              <a:solidFill>
                <a:srgbClr val="000000"/>
              </a:solidFill>
            </a:endParaRPr>
          </a:p>
          <a:p>
            <a:pPr indent="-330200" lvl="1" marL="317500" rtl="0" algn="l">
              <a:lnSpc>
                <a:spcPct val="115000"/>
              </a:lnSpc>
              <a:spcBef>
                <a:spcPts val="0"/>
              </a:spcBef>
              <a:spcAft>
                <a:spcPts val="0"/>
              </a:spcAft>
              <a:buClr>
                <a:srgbClr val="000000"/>
              </a:buClr>
              <a:buSzPts val="2000"/>
              <a:buChar char="–"/>
            </a:pPr>
            <a:r>
              <a:rPr lang="en-GB">
                <a:solidFill>
                  <a:srgbClr val="000000"/>
                </a:solidFill>
              </a:rPr>
              <a:t>1.)  </a:t>
            </a:r>
            <a:r>
              <a:rPr lang="en-GB">
                <a:solidFill>
                  <a:srgbClr val="000000"/>
                </a:solidFill>
                <a:highlight>
                  <a:srgbClr val="FFFFFF"/>
                </a:highlight>
              </a:rPr>
              <a:t>Mapping the coordinates of a vector into the values of the amplitudes of a quantum state. </a:t>
            </a:r>
            <a:endParaRPr>
              <a:solidFill>
                <a:srgbClr val="000000"/>
              </a:solidFill>
              <a:highlight>
                <a:srgbClr val="FFFFFF"/>
              </a:highlight>
            </a:endParaRPr>
          </a:p>
          <a:p>
            <a:pPr indent="-317500" lvl="1" marL="317500" rtl="0" algn="l">
              <a:spcBef>
                <a:spcPts val="1134"/>
              </a:spcBef>
              <a:spcAft>
                <a:spcPts val="0"/>
              </a:spcAft>
              <a:buClr>
                <a:srgbClr val="000000"/>
              </a:buClr>
              <a:buSzPts val="2000"/>
              <a:buFont typeface="Calibri"/>
              <a:buChar char="–"/>
            </a:pPr>
            <a:r>
              <a:rPr lang="en-GB">
                <a:solidFill>
                  <a:srgbClr val="000000"/>
                </a:solidFill>
                <a:highlight>
                  <a:srgbClr val="FFFFFF"/>
                </a:highlight>
              </a:rPr>
              <a:t>2.) It requires the vector to be normalized and to have a power of two dimension</a:t>
            </a:r>
            <a:endParaRPr>
              <a:solidFill>
                <a:srgbClr val="000000"/>
              </a:solidFill>
            </a:endParaRPr>
          </a:p>
          <a:p>
            <a:pPr indent="0" lvl="0" marL="0" rtl="0" algn="l">
              <a:spcBef>
                <a:spcPts val="1134"/>
              </a:spcBef>
              <a:spcAft>
                <a:spcPts val="0"/>
              </a:spcAft>
              <a:buNone/>
            </a:pPr>
            <a:r>
              <a:t/>
            </a:r>
            <a:endParaRPr/>
          </a:p>
        </p:txBody>
      </p:sp>
      <p:sp>
        <p:nvSpPr>
          <p:cNvPr id="620" name="Google Shape;620;gca243c3731_0_39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What it is  </a:t>
            </a:r>
            <a:r>
              <a:rPr lang="en-GB"/>
              <a:t> </a:t>
            </a:r>
            <a:endParaRPr/>
          </a:p>
        </p:txBody>
      </p:sp>
      <p:sp>
        <p:nvSpPr>
          <p:cNvPr id="621" name="Google Shape;621;gca243c3731_0_39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22" name="Google Shape;622;gca243c3731_0_39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23" name="Google Shape;623;gca243c3731_0_39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24" name="Google Shape;624;gca243c3731_0_39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25" name="Google Shape;625;gca243c3731_0_39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26" name="Google Shape;626;gca243c3731_0_39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27" name="Google Shape;627;gca243c3731_0_39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28" name="Google Shape;628;gca243c3731_0_39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ca243c3731_0_43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34" name="Google Shape;634;gca243c3731_0_4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a:t>
            </a:r>
            <a:r>
              <a:rPr lang="en-GB"/>
              <a:t>Implementation</a:t>
            </a:r>
            <a:r>
              <a:rPr lang="en-GB"/>
              <a:t>: Data </a:t>
            </a:r>
            <a:r>
              <a:rPr lang="en-GB"/>
              <a:t>Preparation</a:t>
            </a:r>
            <a:r>
              <a:rPr lang="en-GB"/>
              <a:t> </a:t>
            </a:r>
            <a:endParaRPr/>
          </a:p>
        </p:txBody>
      </p:sp>
      <p:sp>
        <p:nvSpPr>
          <p:cNvPr id="635" name="Google Shape;635;gca243c3731_0_4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36" name="Google Shape;636;gca243c3731_0_4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37" name="Google Shape;637;gca243c3731_0_438"/>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38" name="Google Shape;638;gca243c3731_0_43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39" name="Google Shape;639;gca243c3731_0_4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40" name="Google Shape;640;gca243c3731_0_4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41" name="Google Shape;641;gca243c3731_0_4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42" name="Google Shape;642;gca243c3731_0_4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43" name="Google Shape;643;gca243c3731_0_438"/>
          <p:cNvPicPr preferRelativeResize="0"/>
          <p:nvPr/>
        </p:nvPicPr>
        <p:blipFill rotWithShape="1">
          <a:blip r:embed="rId3">
            <a:alphaModFix/>
          </a:blip>
          <a:srcRect b="83396" l="0" r="0" t="0"/>
          <a:stretch/>
        </p:blipFill>
        <p:spPr>
          <a:xfrm>
            <a:off x="1068975" y="1217275"/>
            <a:ext cx="7006051" cy="586575"/>
          </a:xfrm>
          <a:prstGeom prst="rect">
            <a:avLst/>
          </a:prstGeom>
          <a:noFill/>
          <a:ln>
            <a:noFill/>
          </a:ln>
          <a:effectLst>
            <a:outerShdw blurRad="57150" rotWithShape="0" algn="bl" dir="5400000" dist="19050">
              <a:srgbClr val="000000">
                <a:alpha val="45000"/>
              </a:srgbClr>
            </a:outerShdw>
          </a:effectLst>
        </p:spPr>
      </p:pic>
      <p:pic>
        <p:nvPicPr>
          <p:cNvPr id="644" name="Google Shape;644;gca243c3731_0_438"/>
          <p:cNvPicPr preferRelativeResize="0"/>
          <p:nvPr/>
        </p:nvPicPr>
        <p:blipFill rotWithShape="1">
          <a:blip r:embed="rId4">
            <a:alphaModFix/>
          </a:blip>
          <a:srcRect b="63613" l="0" r="0" t="15038"/>
          <a:stretch/>
        </p:blipFill>
        <p:spPr>
          <a:xfrm>
            <a:off x="1076100" y="2014050"/>
            <a:ext cx="7006051" cy="647925"/>
          </a:xfrm>
          <a:prstGeom prst="rect">
            <a:avLst/>
          </a:prstGeom>
          <a:noFill/>
          <a:ln>
            <a:noFill/>
          </a:ln>
          <a:effectLst>
            <a:outerShdw blurRad="57150" rotWithShape="0" algn="bl" dir="5400000" dist="19050">
              <a:srgbClr val="000000">
                <a:alpha val="43000"/>
              </a:srgbClr>
            </a:outerShdw>
          </a:effectLst>
        </p:spPr>
      </p:pic>
      <p:pic>
        <p:nvPicPr>
          <p:cNvPr id="645" name="Google Shape;645;gca243c3731_0_438"/>
          <p:cNvPicPr preferRelativeResize="0"/>
          <p:nvPr/>
        </p:nvPicPr>
        <p:blipFill rotWithShape="1">
          <a:blip r:embed="rId4">
            <a:alphaModFix/>
          </a:blip>
          <a:srcRect b="42778" l="0" r="0" t="35872"/>
          <a:stretch/>
        </p:blipFill>
        <p:spPr>
          <a:xfrm>
            <a:off x="1035550" y="3021125"/>
            <a:ext cx="7006051" cy="647925"/>
          </a:xfrm>
          <a:prstGeom prst="rect">
            <a:avLst/>
          </a:prstGeom>
          <a:noFill/>
          <a:ln>
            <a:noFill/>
          </a:ln>
          <a:effectLst>
            <a:outerShdw blurRad="57150" rotWithShape="0" algn="bl" dir="5400000" dist="19050">
              <a:srgbClr val="000000">
                <a:alpha val="45000"/>
              </a:srgbClr>
            </a:outerShdw>
          </a:effectLst>
        </p:spPr>
      </p:pic>
      <p:pic>
        <p:nvPicPr>
          <p:cNvPr id="646" name="Google Shape;646;gca243c3731_0_438"/>
          <p:cNvPicPr preferRelativeResize="0"/>
          <p:nvPr/>
        </p:nvPicPr>
        <p:blipFill rotWithShape="1">
          <a:blip r:embed="rId4">
            <a:alphaModFix/>
          </a:blip>
          <a:srcRect b="0" l="0" r="0" t="72648"/>
          <a:stretch/>
        </p:blipFill>
        <p:spPr>
          <a:xfrm>
            <a:off x="1035550" y="3930075"/>
            <a:ext cx="7006051" cy="830075"/>
          </a:xfrm>
          <a:prstGeom prst="rect">
            <a:avLst/>
          </a:prstGeom>
          <a:noFill/>
          <a:ln>
            <a:noFill/>
          </a:ln>
          <a:effectLst>
            <a:outerShdw blurRad="57150" rotWithShape="0" algn="bl" dir="5400000" dist="19050">
              <a:srgbClr val="000000">
                <a:alpha val="38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ca243c3731_0_48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52" name="Google Shape;652;gca243c3731_0_48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Implementation: State Circuit</a:t>
            </a:r>
            <a:endParaRPr/>
          </a:p>
        </p:txBody>
      </p:sp>
      <p:sp>
        <p:nvSpPr>
          <p:cNvPr id="653" name="Google Shape;653;gca243c3731_0_48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54" name="Google Shape;654;gca243c3731_0_48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55" name="Google Shape;655;gca243c3731_0_48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56" name="Google Shape;656;gca243c3731_0_48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57" name="Google Shape;657;gca243c3731_0_48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58" name="Google Shape;658;gca243c3731_0_48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59" name="Google Shape;659;gca243c3731_0_48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60" name="Google Shape;660;gca243c3731_0_48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61" name="Google Shape;661;gca243c3731_0_483"/>
          <p:cNvPicPr preferRelativeResize="0"/>
          <p:nvPr/>
        </p:nvPicPr>
        <p:blipFill>
          <a:blip r:embed="rId3">
            <a:alphaModFix/>
          </a:blip>
          <a:stretch>
            <a:fillRect/>
          </a:stretch>
        </p:blipFill>
        <p:spPr>
          <a:xfrm>
            <a:off x="2023425" y="1232350"/>
            <a:ext cx="4489875" cy="3473499"/>
          </a:xfrm>
          <a:prstGeom prst="rect">
            <a:avLst/>
          </a:prstGeom>
          <a:noFill/>
          <a:ln>
            <a:noFill/>
          </a:ln>
          <a:effectLst>
            <a:outerShdw blurRad="57150" rotWithShape="0" algn="bl" dir="5400000" dist="19050">
              <a:srgbClr val="000000">
                <a:alpha val="40000"/>
              </a:srgbClr>
            </a:outerShdw>
          </a:effectLst>
        </p:spPr>
      </p:pic>
      <p:sp>
        <p:nvSpPr>
          <p:cNvPr id="662" name="Google Shape;662;gca243c3731_0_483"/>
          <p:cNvSpPr txBox="1"/>
          <p:nvPr>
            <p:ph idx="1" type="body"/>
          </p:nvPr>
        </p:nvSpPr>
        <p:spPr>
          <a:xfrm>
            <a:off x="6810405" y="439385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[4] </a:t>
            </a:r>
            <a:r>
              <a:rPr b="0" lang="en-GB" sz="500">
                <a:highlight>
                  <a:srgbClr val="E4E8EE"/>
                </a:highlight>
                <a:latin typeface="Arial"/>
                <a:ea typeface="Arial"/>
                <a:cs typeface="Arial"/>
                <a:sym typeface="Arial"/>
              </a:rPr>
              <a:t>M</a:t>
            </a:r>
            <a:r>
              <a:rPr b="0" lang="en-GB" sz="500">
                <a:highlight>
                  <a:srgbClr val="E4E8EE"/>
                </a:highlight>
                <a:latin typeface="Arial"/>
                <a:ea typeface="Arial"/>
                <a:cs typeface="Arial"/>
                <a:sym typeface="Arial"/>
              </a:rPr>
              <a:t>. Sawerwain,  </a:t>
            </a:r>
            <a:endParaRPr b="0" sz="500">
              <a:highlight>
                <a:srgbClr val="E4E8EE"/>
              </a:highlight>
              <a:latin typeface="Arial"/>
              <a:ea typeface="Arial"/>
              <a:cs typeface="Arial"/>
              <a:sym typeface="Arial"/>
            </a:endParaRPr>
          </a:p>
          <a:p>
            <a:pPr indent="0" lvl="0" marL="0" rtl="0" algn="l">
              <a:spcBef>
                <a:spcPts val="0"/>
              </a:spcBef>
              <a:spcAft>
                <a:spcPts val="0"/>
              </a:spcAft>
              <a:buNone/>
            </a:pPr>
            <a:r>
              <a:rPr b="0" lang="en-GB" sz="500">
                <a:highlight>
                  <a:srgbClr val="E4E8EE"/>
                </a:highlight>
                <a:latin typeface="Arial"/>
                <a:ea typeface="Arial"/>
                <a:cs typeface="Arial"/>
                <a:sym typeface="Arial"/>
              </a:rPr>
              <a:t>M. Wroblewski (2019)</a:t>
            </a:r>
            <a:r>
              <a:rPr b="0" lang="en-GB" sz="1100">
                <a:highlight>
                  <a:srgbClr val="E4E8EE"/>
                </a:highlight>
                <a:latin typeface="Arial"/>
                <a:ea typeface="Arial"/>
                <a:cs typeface="Arial"/>
                <a:sym typeface="Arial"/>
              </a:rPr>
              <a:t> </a:t>
            </a:r>
            <a:endParaRPr b="0"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ca243c3731_0_40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68" name="Google Shape;668;gca243c3731_0_409"/>
          <p:cNvSpPr txBox="1"/>
          <p:nvPr>
            <p:ph idx="1" type="body"/>
          </p:nvPr>
        </p:nvSpPr>
        <p:spPr>
          <a:xfrm>
            <a:off x="823925" y="1302200"/>
            <a:ext cx="7885800" cy="225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A Feature Map reduces the </a:t>
            </a:r>
            <a:r>
              <a:rPr lang="en-GB"/>
              <a:t>amount</a:t>
            </a:r>
            <a:r>
              <a:rPr lang="en-GB"/>
              <a:t> of resources required to </a:t>
            </a:r>
            <a:r>
              <a:rPr lang="en-GB"/>
              <a:t>describe</a:t>
            </a:r>
            <a:r>
              <a:rPr lang="en-GB"/>
              <a:t> a large set of data.</a:t>
            </a:r>
            <a:endParaRPr/>
          </a:p>
          <a:p>
            <a:pPr indent="-317500" lvl="1" marL="317500" rtl="0" algn="l">
              <a:spcBef>
                <a:spcPts val="1134"/>
              </a:spcBef>
              <a:spcAft>
                <a:spcPts val="0"/>
              </a:spcAft>
              <a:buSzPts val="2000"/>
              <a:buChar char="–"/>
            </a:pPr>
            <a:r>
              <a:rPr b="1" i="1" lang="en-GB">
                <a:solidFill>
                  <a:srgbClr val="000000"/>
                </a:solidFill>
              </a:rPr>
              <a:t>V</a:t>
            </a:r>
            <a:r>
              <a:rPr i="1" lang="en-GB">
                <a:solidFill>
                  <a:srgbClr val="000000"/>
                </a:solidFill>
              </a:rPr>
              <a:t>(</a:t>
            </a:r>
            <a:r>
              <a:rPr lang="en-GB">
                <a:solidFill>
                  <a:srgbClr val="000000"/>
                </a:solidFill>
                <a:highlight>
                  <a:srgbClr val="FFFFFF"/>
                </a:highlight>
              </a:rPr>
              <a:t>Φ(𝑥⃗)</a:t>
            </a:r>
            <a:r>
              <a:rPr i="1" lang="en-GB">
                <a:solidFill>
                  <a:srgbClr val="000000"/>
                </a:solidFill>
              </a:rPr>
              <a:t>)</a:t>
            </a:r>
            <a:r>
              <a:rPr lang="en-GB">
                <a:solidFill>
                  <a:srgbClr val="000000"/>
                </a:solidFill>
                <a:highlight>
                  <a:srgbClr val="FFFFFF"/>
                </a:highlight>
              </a:rPr>
              <a:t> is the parameterized circuit which converts the classical data to Quantum Data</a:t>
            </a:r>
            <a:endParaRPr>
              <a:solidFill>
                <a:srgbClr val="000000"/>
              </a:solidFill>
              <a:highlight>
                <a:srgbClr val="FFFFFF"/>
              </a:highlight>
            </a:endParaRPr>
          </a:p>
          <a:p>
            <a:pPr indent="-317500" lvl="1" marL="317500" rtl="0" algn="l">
              <a:spcBef>
                <a:spcPts val="1134"/>
              </a:spcBef>
              <a:spcAft>
                <a:spcPts val="0"/>
              </a:spcAft>
              <a:buSzPts val="2000"/>
              <a:buFont typeface="Calibri"/>
              <a:buChar char="–"/>
            </a:pPr>
            <a:r>
              <a:rPr lang="en-GB">
                <a:solidFill>
                  <a:srgbClr val="000000"/>
                </a:solidFill>
                <a:highlight>
                  <a:srgbClr val="FFFFFF"/>
                </a:highlight>
              </a:rPr>
              <a:t>Here Φ(…) is a classical function applied on a classical data</a:t>
            </a:r>
            <a:endParaRPr>
              <a:solidFill>
                <a:srgbClr val="000000"/>
              </a:solidFill>
              <a:highlight>
                <a:srgbClr val="FFFFFF"/>
              </a:highlight>
            </a:endParaRPr>
          </a:p>
        </p:txBody>
      </p:sp>
      <p:sp>
        <p:nvSpPr>
          <p:cNvPr id="669" name="Google Shape;669;gca243c3731_0_40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a:t>
            </a:r>
            <a:r>
              <a:rPr lang="en-GB"/>
              <a:t> </a:t>
            </a:r>
            <a:endParaRPr/>
          </a:p>
        </p:txBody>
      </p:sp>
      <p:sp>
        <p:nvSpPr>
          <p:cNvPr id="670" name="Google Shape;670;gca243c3731_0_40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71" name="Google Shape;671;gca243c3731_0_40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72" name="Google Shape;672;gca243c3731_0_40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73" name="Google Shape;673;gca243c3731_0_40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74" name="Google Shape;674;gca243c3731_0_40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75" name="Google Shape;675;gca243c3731_0_40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76" name="Google Shape;676;gca243c3731_0_40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77" name="Google Shape;677;gca243c3731_0_40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ca6c4a9396_0_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83" name="Google Shape;683;gca6c4a9396_0_9"/>
          <p:cNvSpPr txBox="1"/>
          <p:nvPr>
            <p:ph idx="1" type="body"/>
          </p:nvPr>
        </p:nvSpPr>
        <p:spPr>
          <a:xfrm>
            <a:off x="881125" y="730300"/>
            <a:ext cx="7836600" cy="384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30200" lvl="1" marL="317500" rtl="0" algn="l">
              <a:lnSpc>
                <a:spcPct val="175000"/>
              </a:lnSpc>
              <a:spcBef>
                <a:spcPts val="2100"/>
              </a:spcBef>
              <a:spcAft>
                <a:spcPts val="0"/>
              </a:spcAft>
              <a:buSzPts val="2000"/>
              <a:buFont typeface="Calibri"/>
              <a:buChar char="–"/>
            </a:pPr>
            <a:r>
              <a:rPr b="1" lang="en-GB" sz="1400">
                <a:solidFill>
                  <a:srgbClr val="292929"/>
                </a:solidFill>
                <a:latin typeface="Arial"/>
                <a:ea typeface="Arial"/>
                <a:cs typeface="Arial"/>
                <a:sym typeface="Arial"/>
              </a:rPr>
              <a:t>PauliFeatureMap</a:t>
            </a:r>
            <a:endParaRPr b="1"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1.</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More general form of the feature map</a:t>
            </a:r>
            <a:endParaRPr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2.</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It allows the user to create feature maps using different gates</a:t>
            </a:r>
            <a:endParaRPr sz="1400">
              <a:solidFill>
                <a:srgbClr val="292929"/>
              </a:solidFill>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ZZFeatureMap</a:t>
            </a:r>
            <a:endParaRPr b="1" sz="1400">
              <a:solidFill>
                <a:srgbClr val="292929"/>
              </a:solidFill>
              <a:latin typeface="Arial"/>
              <a:ea typeface="Arial"/>
              <a:cs typeface="Arial"/>
              <a:sym typeface="Arial"/>
            </a:endParaRPr>
          </a:p>
          <a:p>
            <a:pPr indent="-234950" lvl="2" marL="568325" rtl="0" algn="l">
              <a:lnSpc>
                <a:spcPct val="115000"/>
              </a:lnSpc>
              <a:spcBef>
                <a:spcPts val="0"/>
              </a:spcBef>
              <a:spcAft>
                <a:spcPts val="0"/>
              </a:spcAft>
              <a:buSzPts val="2000"/>
              <a:buFont typeface="Calibri"/>
              <a:buChar char="•"/>
            </a:pPr>
            <a:r>
              <a:rPr lang="en-GB" sz="1400">
                <a:solidFill>
                  <a:srgbClr val="292929"/>
                </a:solidFill>
                <a:highlight>
                  <a:srgbClr val="FFFFFF"/>
                </a:highlight>
                <a:latin typeface="Arial"/>
                <a:ea typeface="Arial"/>
                <a:cs typeface="Arial"/>
                <a:sym typeface="Arial"/>
              </a:rPr>
              <a:t>Second-order Pauli-Z evolution circuit</a:t>
            </a:r>
            <a:endParaRPr sz="1400">
              <a:solidFill>
                <a:srgbClr val="292929"/>
              </a:solidFill>
              <a:highlight>
                <a:srgbClr val="FFFFFF"/>
              </a:highlight>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ZFeatureMap</a:t>
            </a:r>
            <a:endParaRPr b="1" sz="1400">
              <a:solidFill>
                <a:srgbClr val="292929"/>
              </a:solidFill>
              <a:latin typeface="Arial"/>
              <a:ea typeface="Arial"/>
              <a:cs typeface="Arial"/>
              <a:sym typeface="Arial"/>
            </a:endParaRPr>
          </a:p>
          <a:p>
            <a:pPr indent="-234950" lvl="2" marL="568325" rtl="0" algn="l">
              <a:lnSpc>
                <a:spcPct val="200000"/>
              </a:lnSpc>
              <a:spcBef>
                <a:spcPts val="0"/>
              </a:spcBef>
              <a:spcAft>
                <a:spcPts val="0"/>
              </a:spcAft>
              <a:buSzPts val="2000"/>
              <a:buFont typeface="Calibri"/>
              <a:buChar char="•"/>
            </a:pPr>
            <a:r>
              <a:rPr lang="en-GB" sz="1400">
                <a:solidFill>
                  <a:srgbClr val="292929"/>
                </a:solidFill>
                <a:latin typeface="Arial"/>
                <a:ea typeface="Arial"/>
                <a:cs typeface="Arial"/>
                <a:sym typeface="Arial"/>
              </a:rPr>
              <a:t>The first order Pauli Z-evolution circuit.</a:t>
            </a:r>
            <a:endParaRPr>
              <a:solidFill>
                <a:srgbClr val="000000"/>
              </a:solidFill>
              <a:highlight>
                <a:srgbClr val="FFFFFF"/>
              </a:highlight>
            </a:endParaRPr>
          </a:p>
        </p:txBody>
      </p:sp>
      <p:sp>
        <p:nvSpPr>
          <p:cNvPr id="684" name="Google Shape;684;gca6c4a9396_0_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Types  </a:t>
            </a:r>
            <a:endParaRPr/>
          </a:p>
        </p:txBody>
      </p:sp>
      <p:sp>
        <p:nvSpPr>
          <p:cNvPr id="685" name="Google Shape;685;gca6c4a9396_0_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86" name="Google Shape;686;gca6c4a9396_0_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87" name="Google Shape;687;gca6c4a9396_0_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88" name="Google Shape;688;gca6c4a9396_0_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89" name="Google Shape;689;gca6c4a9396_0_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90" name="Google Shape;690;gca6c4a9396_0_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91" name="Google Shape;691;gca6c4a9396_0_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92" name="Google Shape;692;gca6c4a9396_0_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ca6c4a9396_0_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98" name="Google Shape;698;gca6c4a9396_0_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a:t>
            </a:r>
            <a:r>
              <a:rPr lang="en-GB"/>
              <a:t>  → Implementation: Data Preparation </a:t>
            </a:r>
            <a:endParaRPr/>
          </a:p>
        </p:txBody>
      </p:sp>
      <p:sp>
        <p:nvSpPr>
          <p:cNvPr id="699" name="Google Shape;699;gca6c4a9396_0_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00" name="Google Shape;700;gca6c4a9396_0_2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01" name="Google Shape;701;gca6c4a9396_0_2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02" name="Google Shape;702;gca6c4a9396_0_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03" name="Google Shape;703;gca6c4a9396_0_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04" name="Google Shape;704;gca6c4a9396_0_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05" name="Google Shape;705;gca6c4a9396_0_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06" name="Google Shape;706;gca6c4a9396_0_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07" name="Google Shape;707;gca6c4a9396_0_25"/>
          <p:cNvPicPr preferRelativeResize="0"/>
          <p:nvPr/>
        </p:nvPicPr>
        <p:blipFill rotWithShape="1">
          <a:blip r:embed="rId3">
            <a:alphaModFix/>
          </a:blip>
          <a:srcRect b="81940" l="0" r="0" t="0"/>
          <a:stretch/>
        </p:blipFill>
        <p:spPr>
          <a:xfrm>
            <a:off x="1334350" y="1102425"/>
            <a:ext cx="5741275" cy="670474"/>
          </a:xfrm>
          <a:prstGeom prst="rect">
            <a:avLst/>
          </a:prstGeom>
          <a:noFill/>
          <a:ln>
            <a:noFill/>
          </a:ln>
        </p:spPr>
      </p:pic>
      <p:pic>
        <p:nvPicPr>
          <p:cNvPr id="708" name="Google Shape;708;gca6c4a9396_0_25"/>
          <p:cNvPicPr preferRelativeResize="0"/>
          <p:nvPr/>
        </p:nvPicPr>
        <p:blipFill rotWithShape="1">
          <a:blip r:embed="rId3">
            <a:alphaModFix/>
          </a:blip>
          <a:srcRect b="0" l="0" r="0" t="18460"/>
          <a:stretch/>
        </p:blipFill>
        <p:spPr>
          <a:xfrm>
            <a:off x="1334350" y="1787700"/>
            <a:ext cx="5741275" cy="3027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ca26c39f1d_0_9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07" name="Google Shape;107;gca26c39f1d_0_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a:t>
            </a:r>
            <a:r>
              <a:rPr lang="en-GB"/>
              <a:t> gates </a:t>
            </a:r>
            <a:r>
              <a:rPr lang="en-GB"/>
              <a:t> </a:t>
            </a:r>
            <a:endParaRPr/>
          </a:p>
        </p:txBody>
      </p:sp>
      <p:sp>
        <p:nvSpPr>
          <p:cNvPr id="108" name="Google Shape;108;gca26c39f1d_0_9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09" name="Google Shape;109;gca26c39f1d_0_9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10" name="Google Shape;110;gca26c39f1d_0_9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11" name="Google Shape;111;gca26c39f1d_0_9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12" name="Google Shape;112;gca26c39f1d_0_9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13" name="Google Shape;113;gca26c39f1d_0_9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14" name="Google Shape;114;gca26c39f1d_0_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15" name="Google Shape;115;gca26c39f1d_0_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16" name="Google Shape;116;gca26c39f1d_0_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17" name="Google Shape;117;gca26c39f1d_0_93"/>
          <p:cNvSpPr txBox="1"/>
          <p:nvPr>
            <p:ph idx="1" type="body"/>
          </p:nvPr>
        </p:nvSpPr>
        <p:spPr>
          <a:xfrm>
            <a:off x="747625" y="1329575"/>
            <a:ext cx="7377300" cy="19770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Qubit: </a:t>
            </a:r>
            <a:r>
              <a:rPr b="0" lang="en-GB"/>
              <a:t>short for quantum bit, is the smallest unit of information in a quantum computer.</a:t>
            </a:r>
            <a:endParaRPr b="0"/>
          </a:p>
          <a:p>
            <a:pPr indent="0" lvl="0" marL="0" rtl="0" algn="l">
              <a:spcBef>
                <a:spcPts val="1134"/>
              </a:spcBef>
              <a:spcAft>
                <a:spcPts val="0"/>
              </a:spcAft>
              <a:buNone/>
            </a:pPr>
            <a:r>
              <a:rPr b="0" lang="en-GB"/>
              <a:t>They can be </a:t>
            </a:r>
            <a:r>
              <a:rPr b="0" lang="en-GB"/>
              <a:t>represented</a:t>
            </a:r>
            <a:r>
              <a:rPr b="0" lang="en-GB"/>
              <a:t> as a vector </a:t>
            </a:r>
            <a:endParaRPr b="0"/>
          </a:p>
          <a:p>
            <a:pPr indent="0" lvl="0" marL="0" rtl="0" algn="l">
              <a:spcBef>
                <a:spcPts val="1134"/>
              </a:spcBef>
              <a:spcAft>
                <a:spcPts val="0"/>
              </a:spcAft>
              <a:buNone/>
            </a:pPr>
            <a:r>
              <a:rPr b="0" lang="en-GB"/>
              <a:t>|0&gt; is used to represent a qubit in state zero and |1&gt;to represent a qubit in state one.</a:t>
            </a:r>
            <a:endParaRPr b="0"/>
          </a:p>
          <a:p>
            <a:pPr indent="0" lvl="0" marL="0" rtl="0" algn="l">
              <a:spcBef>
                <a:spcPts val="1134"/>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b="0"/>
          </a:p>
          <a:p>
            <a:pPr indent="0" lvl="0" marL="0" rtl="0" algn="l">
              <a:spcBef>
                <a:spcPts val="1134"/>
              </a:spcBef>
              <a:spcAft>
                <a:spcPts val="0"/>
              </a:spcAft>
              <a:buNone/>
            </a:pPr>
            <a:r>
              <a:t/>
            </a:r>
            <a:endParaRPr b="0"/>
          </a:p>
        </p:txBody>
      </p:sp>
      <p:pic>
        <p:nvPicPr>
          <p:cNvPr id="118" name="Google Shape;118;gca26c39f1d_0_93"/>
          <p:cNvPicPr preferRelativeResize="0"/>
          <p:nvPr/>
        </p:nvPicPr>
        <p:blipFill>
          <a:blip r:embed="rId3">
            <a:alphaModFix/>
          </a:blip>
          <a:stretch>
            <a:fillRect/>
          </a:stretch>
        </p:blipFill>
        <p:spPr>
          <a:xfrm>
            <a:off x="3081450" y="3306575"/>
            <a:ext cx="2328850" cy="1033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ca6c4a9396_0_4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14" name="Google Shape;714;gca6c4a9396_0_4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Data Preparation </a:t>
            </a:r>
            <a:endParaRPr/>
          </a:p>
        </p:txBody>
      </p:sp>
      <p:sp>
        <p:nvSpPr>
          <p:cNvPr id="715" name="Google Shape;715;gca6c4a9396_0_4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16" name="Google Shape;716;gca6c4a9396_0_4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17" name="Google Shape;717;gca6c4a9396_0_44"/>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18" name="Google Shape;718;gca6c4a9396_0_4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19" name="Google Shape;719;gca6c4a9396_0_4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20" name="Google Shape;720;gca6c4a9396_0_4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21" name="Google Shape;721;gca6c4a9396_0_4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22" name="Google Shape;722;gca6c4a9396_0_4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23" name="Google Shape;723;gca6c4a9396_0_44"/>
          <p:cNvPicPr preferRelativeResize="0"/>
          <p:nvPr/>
        </p:nvPicPr>
        <p:blipFill>
          <a:blip r:embed="rId3">
            <a:alphaModFix/>
          </a:blip>
          <a:stretch>
            <a:fillRect/>
          </a:stretch>
        </p:blipFill>
        <p:spPr>
          <a:xfrm>
            <a:off x="1230850" y="1158175"/>
            <a:ext cx="6349001" cy="358700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gca6c4a9396_0_36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29" name="Google Shape;729;gca6c4a9396_0_362"/>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Circuit</a:t>
            </a:r>
            <a:endParaRPr/>
          </a:p>
        </p:txBody>
      </p:sp>
      <p:sp>
        <p:nvSpPr>
          <p:cNvPr id="730" name="Google Shape;730;gca6c4a9396_0_362"/>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31" name="Google Shape;731;gca6c4a9396_0_362"/>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32" name="Google Shape;732;gca6c4a9396_0_362"/>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33" name="Google Shape;733;gca6c4a9396_0_36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34" name="Google Shape;734;gca6c4a9396_0_36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35" name="Google Shape;735;gca6c4a9396_0_36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36" name="Google Shape;736;gca6c4a9396_0_36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37" name="Google Shape;737;gca6c4a9396_0_36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38" name="Google Shape;738;gca6c4a9396_0_362"/>
          <p:cNvPicPr preferRelativeResize="0"/>
          <p:nvPr/>
        </p:nvPicPr>
        <p:blipFill>
          <a:blip r:embed="rId3">
            <a:alphaModFix/>
          </a:blip>
          <a:stretch>
            <a:fillRect/>
          </a:stretch>
        </p:blipFill>
        <p:spPr>
          <a:xfrm>
            <a:off x="1139650" y="1213897"/>
            <a:ext cx="6362700" cy="219075"/>
          </a:xfrm>
          <a:prstGeom prst="rect">
            <a:avLst/>
          </a:prstGeom>
          <a:noFill/>
          <a:ln>
            <a:noFill/>
          </a:ln>
        </p:spPr>
      </p:pic>
      <p:pic>
        <p:nvPicPr>
          <p:cNvPr id="739" name="Google Shape;739;gca6c4a9396_0_362"/>
          <p:cNvPicPr preferRelativeResize="0"/>
          <p:nvPr/>
        </p:nvPicPr>
        <p:blipFill>
          <a:blip r:embed="rId4">
            <a:alphaModFix/>
          </a:blip>
          <a:stretch>
            <a:fillRect/>
          </a:stretch>
        </p:blipFill>
        <p:spPr>
          <a:xfrm>
            <a:off x="1187213" y="4227372"/>
            <a:ext cx="4724400" cy="323850"/>
          </a:xfrm>
          <a:prstGeom prst="rect">
            <a:avLst/>
          </a:prstGeom>
          <a:noFill/>
          <a:ln>
            <a:noFill/>
          </a:ln>
        </p:spPr>
      </p:pic>
      <p:pic>
        <p:nvPicPr>
          <p:cNvPr id="740" name="Google Shape;740;gca6c4a9396_0_362"/>
          <p:cNvPicPr preferRelativeResize="0"/>
          <p:nvPr/>
        </p:nvPicPr>
        <p:blipFill>
          <a:blip r:embed="rId5">
            <a:alphaModFix/>
          </a:blip>
          <a:stretch>
            <a:fillRect/>
          </a:stretch>
        </p:blipFill>
        <p:spPr>
          <a:xfrm>
            <a:off x="1506300" y="1649075"/>
            <a:ext cx="4086225" cy="2362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ca6c4a9396_0_6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46" name="Google Shape;746;gca6c4a9396_0_6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Circuit</a:t>
            </a:r>
            <a:endParaRPr/>
          </a:p>
        </p:txBody>
      </p:sp>
      <p:sp>
        <p:nvSpPr>
          <p:cNvPr id="747" name="Google Shape;747;gca6c4a9396_0_6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48" name="Google Shape;748;gca6c4a9396_0_6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49" name="Google Shape;749;gca6c4a9396_0_6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50" name="Google Shape;750;gca6c4a9396_0_6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51" name="Google Shape;751;gca6c4a9396_0_6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52" name="Google Shape;752;gca6c4a9396_0_6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53" name="Google Shape;753;gca6c4a9396_0_6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54" name="Google Shape;754;gca6c4a9396_0_6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55" name="Google Shape;755;gca6c4a9396_0_60"/>
          <p:cNvPicPr preferRelativeResize="0"/>
          <p:nvPr/>
        </p:nvPicPr>
        <p:blipFill>
          <a:blip r:embed="rId3">
            <a:alphaModFix/>
          </a:blip>
          <a:stretch>
            <a:fillRect/>
          </a:stretch>
        </p:blipFill>
        <p:spPr>
          <a:xfrm>
            <a:off x="1193688" y="1831347"/>
            <a:ext cx="5438775" cy="561975"/>
          </a:xfrm>
          <a:prstGeom prst="rect">
            <a:avLst/>
          </a:prstGeom>
          <a:noFill/>
          <a:ln>
            <a:noFill/>
          </a:ln>
        </p:spPr>
      </p:pic>
      <p:pic>
        <p:nvPicPr>
          <p:cNvPr id="756" name="Google Shape;756;gca6c4a9396_0_60"/>
          <p:cNvPicPr preferRelativeResize="0"/>
          <p:nvPr/>
        </p:nvPicPr>
        <p:blipFill>
          <a:blip r:embed="rId4">
            <a:alphaModFix/>
          </a:blip>
          <a:stretch>
            <a:fillRect/>
          </a:stretch>
        </p:blipFill>
        <p:spPr>
          <a:xfrm>
            <a:off x="152400" y="2728250"/>
            <a:ext cx="6254151" cy="1718725"/>
          </a:xfrm>
          <a:prstGeom prst="rect">
            <a:avLst/>
          </a:prstGeom>
          <a:noFill/>
          <a:ln>
            <a:noFill/>
          </a:ln>
        </p:spPr>
      </p:pic>
      <p:pic>
        <p:nvPicPr>
          <p:cNvPr id="757" name="Google Shape;757;gca6c4a9396_0_60"/>
          <p:cNvPicPr preferRelativeResize="0"/>
          <p:nvPr/>
        </p:nvPicPr>
        <p:blipFill>
          <a:blip r:embed="rId5">
            <a:alphaModFix/>
          </a:blip>
          <a:stretch>
            <a:fillRect/>
          </a:stretch>
        </p:blipFill>
        <p:spPr>
          <a:xfrm>
            <a:off x="7907313" y="2873234"/>
            <a:ext cx="914400" cy="1428750"/>
          </a:xfrm>
          <a:prstGeom prst="rect">
            <a:avLst/>
          </a:prstGeom>
          <a:noFill/>
          <a:ln>
            <a:noFill/>
          </a:ln>
        </p:spPr>
      </p:pic>
      <p:sp>
        <p:nvSpPr>
          <p:cNvPr id="758" name="Google Shape;758;gca6c4a9396_0_60"/>
          <p:cNvSpPr/>
          <p:nvPr/>
        </p:nvSpPr>
        <p:spPr>
          <a:xfrm>
            <a:off x="6884888" y="33769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ca6c4a9396_0_7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64" name="Google Shape;764;gca6c4a9396_0_7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65" name="Google Shape;765;gca6c4a9396_0_77"/>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6" name="Google Shape;766;gca6c4a9396_0_77"/>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67" name="Google Shape;767;gca6c4a9396_0_7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68" name="Google Shape;768;gca6c4a9396_0_7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69" name="Google Shape;769;gca6c4a9396_0_7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70" name="Google Shape;770;gca6c4a9396_0_7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71" name="Google Shape;771;gca6c4a9396_0_7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72" name="Google Shape;772;gca6c4a9396_0_77"/>
          <p:cNvPicPr preferRelativeResize="0"/>
          <p:nvPr/>
        </p:nvPicPr>
        <p:blipFill>
          <a:blip r:embed="rId3">
            <a:alphaModFix/>
          </a:blip>
          <a:stretch>
            <a:fillRect/>
          </a:stretch>
        </p:blipFill>
        <p:spPr>
          <a:xfrm>
            <a:off x="7502350" y="1277900"/>
            <a:ext cx="981950" cy="3186175"/>
          </a:xfrm>
          <a:prstGeom prst="rect">
            <a:avLst/>
          </a:prstGeom>
          <a:noFill/>
          <a:ln>
            <a:noFill/>
          </a:ln>
        </p:spPr>
      </p:pic>
      <p:pic>
        <p:nvPicPr>
          <p:cNvPr id="773" name="Google Shape;773;gca6c4a9396_0_77"/>
          <p:cNvPicPr preferRelativeResize="0"/>
          <p:nvPr/>
        </p:nvPicPr>
        <p:blipFill>
          <a:blip r:embed="rId4">
            <a:alphaModFix/>
          </a:blip>
          <a:stretch>
            <a:fillRect/>
          </a:stretch>
        </p:blipFill>
        <p:spPr>
          <a:xfrm>
            <a:off x="662000" y="1378375"/>
            <a:ext cx="5581650" cy="2638425"/>
          </a:xfrm>
          <a:prstGeom prst="rect">
            <a:avLst/>
          </a:prstGeom>
          <a:noFill/>
          <a:ln>
            <a:noFill/>
          </a:ln>
          <a:effectLst>
            <a:outerShdw blurRad="57150" rotWithShape="0" algn="bl" dir="5400000" dist="19050">
              <a:srgbClr val="000000">
                <a:alpha val="52000"/>
              </a:srgbClr>
            </a:outerShdw>
          </a:effectLst>
        </p:spPr>
      </p:pic>
      <p:sp>
        <p:nvSpPr>
          <p:cNvPr id="774" name="Google Shape;774;gca6c4a9396_0_77"/>
          <p:cNvSpPr/>
          <p:nvPr/>
        </p:nvSpPr>
        <p:spPr>
          <a:xfrm>
            <a:off x="6510738" y="26603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5" name="Google Shape;775;gca6c4a9396_0_77"/>
          <p:cNvPicPr preferRelativeResize="0"/>
          <p:nvPr/>
        </p:nvPicPr>
        <p:blipFill>
          <a:blip r:embed="rId5">
            <a:alphaModFix/>
          </a:blip>
          <a:stretch>
            <a:fillRect/>
          </a:stretch>
        </p:blipFill>
        <p:spPr>
          <a:xfrm>
            <a:off x="662000" y="4269575"/>
            <a:ext cx="2543175" cy="361950"/>
          </a:xfrm>
          <a:prstGeom prst="rect">
            <a:avLst/>
          </a:prstGeom>
          <a:noFill/>
          <a:ln>
            <a:noFill/>
          </a:ln>
          <a:effectLst>
            <a:outerShdw blurRad="57150" rotWithShape="0" algn="bl" dir="5400000" dist="1905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ca6c4a9396_0_10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81" name="Google Shape;781;gca6c4a9396_0_10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82" name="Google Shape;782;gca6c4a9396_0_10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83" name="Google Shape;783;gca6c4a9396_0_10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84" name="Google Shape;784;gca6c4a9396_0_10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5" name="Google Shape;785;gca6c4a9396_0_10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86" name="Google Shape;786;gca6c4a9396_0_10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87" name="Google Shape;787;gca6c4a9396_0_10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88" name="Google Shape;788;gca6c4a9396_0_10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89" name="Google Shape;789;gca6c4a9396_0_100"/>
          <p:cNvPicPr preferRelativeResize="0"/>
          <p:nvPr/>
        </p:nvPicPr>
        <p:blipFill rotWithShape="1">
          <a:blip r:embed="rId3">
            <a:alphaModFix/>
          </a:blip>
          <a:srcRect b="3194" l="0" r="0" t="0"/>
          <a:stretch/>
        </p:blipFill>
        <p:spPr>
          <a:xfrm>
            <a:off x="1466200" y="1202075"/>
            <a:ext cx="5654524" cy="3612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ca6c4a9396_0_341"/>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795" name="Google Shape;795;gca6c4a9396_0_34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96" name="Google Shape;796;gca6c4a9396_0_341"/>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97" name="Google Shape;797;gca6c4a9396_0_341"/>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98" name="Google Shape;798;gca6c4a9396_0_341"/>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99" name="Google Shape;799;gca6c4a9396_0_34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00" name="Google Shape;800;gca6c4a9396_0_34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1" name="Google Shape;801;gca6c4a9396_0_34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02" name="Google Shape;802;gca6c4a9396_0_34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03" name="Google Shape;803;gca6c4a9396_0_341"/>
          <p:cNvPicPr preferRelativeResize="0"/>
          <p:nvPr/>
        </p:nvPicPr>
        <p:blipFill rotWithShape="1">
          <a:blip r:embed="rId3">
            <a:alphaModFix/>
          </a:blip>
          <a:srcRect b="3194" l="0" r="0" t="0"/>
          <a:stretch/>
        </p:blipFill>
        <p:spPr>
          <a:xfrm>
            <a:off x="348625" y="1573475"/>
            <a:ext cx="4593574" cy="2934950"/>
          </a:xfrm>
          <a:prstGeom prst="rect">
            <a:avLst/>
          </a:prstGeom>
          <a:noFill/>
          <a:ln>
            <a:noFill/>
          </a:ln>
        </p:spPr>
      </p:pic>
      <p:pic>
        <p:nvPicPr>
          <p:cNvPr id="804" name="Google Shape;804;gca6c4a9396_0_341"/>
          <p:cNvPicPr preferRelativeResize="0"/>
          <p:nvPr/>
        </p:nvPicPr>
        <p:blipFill rotWithShape="1">
          <a:blip r:embed="rId3">
            <a:alphaModFix/>
          </a:blip>
          <a:srcRect b="3194" l="38721" r="0" t="0"/>
          <a:stretch/>
        </p:blipFill>
        <p:spPr>
          <a:xfrm>
            <a:off x="5992600" y="1573475"/>
            <a:ext cx="2814924" cy="2934950"/>
          </a:xfrm>
          <a:prstGeom prst="rect">
            <a:avLst/>
          </a:prstGeom>
          <a:noFill/>
          <a:ln>
            <a:noFill/>
          </a:ln>
        </p:spPr>
      </p:pic>
      <p:sp>
        <p:nvSpPr>
          <p:cNvPr id="805" name="Google Shape;805;gca6c4a9396_0_341"/>
          <p:cNvSpPr/>
          <p:nvPr/>
        </p:nvSpPr>
        <p:spPr>
          <a:xfrm>
            <a:off x="5169238" y="2970663"/>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ca6c4a9396_0_34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measurements</a:t>
            </a:r>
            <a:endParaRPr/>
          </a:p>
        </p:txBody>
      </p:sp>
      <p:pic>
        <p:nvPicPr>
          <p:cNvPr id="807" name="Google Shape;807;gca6c4a9396_0_341"/>
          <p:cNvPicPr preferRelativeResize="0"/>
          <p:nvPr/>
        </p:nvPicPr>
        <p:blipFill>
          <a:blip r:embed="rId4">
            <a:alphaModFix/>
          </a:blip>
          <a:stretch>
            <a:fillRect/>
          </a:stretch>
        </p:blipFill>
        <p:spPr>
          <a:xfrm>
            <a:off x="5635797" y="3881250"/>
            <a:ext cx="401725" cy="511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ca6c4a9396_0_120"/>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13" name="Google Shape;813;gca6c4a9396_0_12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14" name="Google Shape;814;gca6c4a9396_0_12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15" name="Google Shape;815;gca6c4a9396_0_12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16" name="Google Shape;816;gca6c4a9396_0_120"/>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17" name="Google Shape;817;gca6c4a9396_0_12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18" name="Google Shape;818;gca6c4a9396_0_12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19" name="Google Shape;819;gca6c4a9396_0_12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20" name="Google Shape;820;gca6c4a9396_0_12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21" name="Google Shape;821;gca6c4a9396_0_120"/>
          <p:cNvPicPr preferRelativeResize="0"/>
          <p:nvPr/>
        </p:nvPicPr>
        <p:blipFill rotWithShape="1">
          <a:blip r:embed="rId3">
            <a:alphaModFix/>
          </a:blip>
          <a:srcRect b="3194" l="38721" r="0" t="0"/>
          <a:stretch/>
        </p:blipFill>
        <p:spPr>
          <a:xfrm>
            <a:off x="477687" y="1580500"/>
            <a:ext cx="2814924" cy="2934950"/>
          </a:xfrm>
          <a:prstGeom prst="rect">
            <a:avLst/>
          </a:prstGeom>
          <a:noFill/>
          <a:ln>
            <a:noFill/>
          </a:ln>
        </p:spPr>
      </p:pic>
      <p:sp>
        <p:nvSpPr>
          <p:cNvPr id="822" name="Google Shape;822;gca6c4a9396_0_120"/>
          <p:cNvSpPr/>
          <p:nvPr/>
        </p:nvSpPr>
        <p:spPr>
          <a:xfrm>
            <a:off x="3737550" y="27388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gca6c4a9396_0_12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a:t>
            </a:r>
            <a:r>
              <a:rPr lang="en-GB"/>
              <a:t>easurements</a:t>
            </a:r>
            <a:endParaRPr/>
          </a:p>
        </p:txBody>
      </p:sp>
      <p:pic>
        <p:nvPicPr>
          <p:cNvPr id="824" name="Google Shape;824;gca6c4a9396_0_120"/>
          <p:cNvPicPr preferRelativeResize="0"/>
          <p:nvPr/>
        </p:nvPicPr>
        <p:blipFill>
          <a:blip r:embed="rId4">
            <a:alphaModFix/>
          </a:blip>
          <a:stretch>
            <a:fillRect/>
          </a:stretch>
        </p:blipFill>
        <p:spPr>
          <a:xfrm>
            <a:off x="4683649" y="2738900"/>
            <a:ext cx="4283526" cy="421200"/>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ca6c4a9396_0_138"/>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30" name="Google Shape;830;gca6c4a9396_0_1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31" name="Google Shape;831;gca6c4a9396_0_1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32" name="Google Shape;832;gca6c4a9396_0_138"/>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33" name="Google Shape;833;gca6c4a9396_0_138"/>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34" name="Google Shape;834;gca6c4a9396_0_1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35" name="Google Shape;835;gca6c4a9396_0_1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36" name="Google Shape;836;gca6c4a9396_0_1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37" name="Google Shape;837;gca6c4a9396_0_1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38" name="Google Shape;838;gca6c4a9396_0_1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39" name="Google Shape;839;gca6c4a9396_0_138"/>
          <p:cNvPicPr preferRelativeResize="0"/>
          <p:nvPr/>
        </p:nvPicPr>
        <p:blipFill rotWithShape="1">
          <a:blip r:embed="rId3">
            <a:alphaModFix/>
          </a:blip>
          <a:srcRect b="67244" l="0" r="0" t="0"/>
          <a:stretch/>
        </p:blipFill>
        <p:spPr>
          <a:xfrm>
            <a:off x="2203925" y="1840550"/>
            <a:ext cx="4633677" cy="491375"/>
          </a:xfrm>
          <a:prstGeom prst="rect">
            <a:avLst/>
          </a:prstGeom>
          <a:noFill/>
          <a:ln>
            <a:noFill/>
          </a:ln>
          <a:effectLst>
            <a:outerShdw blurRad="57150" rotWithShape="0" algn="bl" dir="5400000" dist="19050">
              <a:srgbClr val="000000">
                <a:alpha val="40000"/>
              </a:srgbClr>
            </a:outerShdw>
          </a:effectLst>
        </p:spPr>
      </p:pic>
      <p:pic>
        <p:nvPicPr>
          <p:cNvPr id="840" name="Google Shape;840;gca6c4a9396_0_138"/>
          <p:cNvPicPr preferRelativeResize="0"/>
          <p:nvPr/>
        </p:nvPicPr>
        <p:blipFill rotWithShape="1">
          <a:blip r:embed="rId3">
            <a:alphaModFix/>
          </a:blip>
          <a:srcRect b="32386" l="0" r="0" t="34856"/>
          <a:stretch/>
        </p:blipFill>
        <p:spPr>
          <a:xfrm>
            <a:off x="2203925" y="2837325"/>
            <a:ext cx="4633675" cy="491375"/>
          </a:xfrm>
          <a:prstGeom prst="rect">
            <a:avLst/>
          </a:prstGeom>
          <a:noFill/>
          <a:ln>
            <a:noFill/>
          </a:ln>
          <a:effectLst>
            <a:outerShdw blurRad="57150" rotWithShape="0" algn="bl" dir="5400000" dist="19050">
              <a:srgbClr val="000000">
                <a:alpha val="40000"/>
              </a:srgbClr>
            </a:outerShdw>
          </a:effectLst>
        </p:spPr>
      </p:pic>
      <p:pic>
        <p:nvPicPr>
          <p:cNvPr id="841" name="Google Shape;841;gca6c4a9396_0_138"/>
          <p:cNvPicPr preferRelativeResize="0"/>
          <p:nvPr/>
        </p:nvPicPr>
        <p:blipFill rotWithShape="1">
          <a:blip r:embed="rId3">
            <a:alphaModFix/>
          </a:blip>
          <a:srcRect b="0" l="0" r="0" t="61786"/>
          <a:stretch/>
        </p:blipFill>
        <p:spPr>
          <a:xfrm>
            <a:off x="2203925" y="3602825"/>
            <a:ext cx="4633675" cy="573241"/>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ca6c4a9396_0_15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47" name="Google Shape;847;gca6c4a9396_0_15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48" name="Google Shape;848;gca6c4a9396_0_15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49" name="Google Shape;849;gca6c4a9396_0_15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50" name="Google Shape;850;gca6c4a9396_0_156"/>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51" name="Google Shape;851;gca6c4a9396_0_15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52" name="Google Shape;852;gca6c4a9396_0_15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53" name="Google Shape;853;gca6c4a9396_0_15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54" name="Google Shape;854;gca6c4a9396_0_15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55" name="Google Shape;855;gca6c4a9396_0_15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56" name="Google Shape;856;gca6c4a9396_0_156"/>
          <p:cNvPicPr preferRelativeResize="0"/>
          <p:nvPr/>
        </p:nvPicPr>
        <p:blipFill>
          <a:blip r:embed="rId3">
            <a:alphaModFix/>
          </a:blip>
          <a:stretch>
            <a:fillRect/>
          </a:stretch>
        </p:blipFill>
        <p:spPr>
          <a:xfrm>
            <a:off x="828675" y="1380522"/>
            <a:ext cx="4591050" cy="590550"/>
          </a:xfrm>
          <a:prstGeom prst="rect">
            <a:avLst/>
          </a:prstGeom>
          <a:noFill/>
          <a:ln>
            <a:noFill/>
          </a:ln>
          <a:effectLst>
            <a:outerShdw blurRad="57150" rotWithShape="0" algn="bl" dir="5400000" dist="19050">
              <a:srgbClr val="000000">
                <a:alpha val="40000"/>
              </a:srgbClr>
            </a:outerShdw>
          </a:effectLst>
        </p:spPr>
      </p:pic>
      <p:pic>
        <p:nvPicPr>
          <p:cNvPr id="857" name="Google Shape;857;gca6c4a9396_0_156"/>
          <p:cNvPicPr preferRelativeResize="0"/>
          <p:nvPr/>
        </p:nvPicPr>
        <p:blipFill rotWithShape="1">
          <a:blip r:embed="rId4">
            <a:alphaModFix/>
          </a:blip>
          <a:srcRect b="0" l="2601" r="7398" t="1719"/>
          <a:stretch/>
        </p:blipFill>
        <p:spPr>
          <a:xfrm>
            <a:off x="5819750" y="1348425"/>
            <a:ext cx="2359750" cy="3294126"/>
          </a:xfrm>
          <a:prstGeom prst="rect">
            <a:avLst/>
          </a:prstGeom>
          <a:noFill/>
          <a:ln>
            <a:noFill/>
          </a:ln>
        </p:spPr>
      </p:pic>
      <p:pic>
        <p:nvPicPr>
          <p:cNvPr id="858" name="Google Shape;858;gca6c4a9396_0_156"/>
          <p:cNvPicPr preferRelativeResize="0"/>
          <p:nvPr/>
        </p:nvPicPr>
        <p:blipFill>
          <a:blip r:embed="rId5">
            <a:alphaModFix/>
          </a:blip>
          <a:stretch>
            <a:fillRect/>
          </a:stretch>
        </p:blipFill>
        <p:spPr>
          <a:xfrm>
            <a:off x="828675" y="2248475"/>
            <a:ext cx="4648200" cy="1190625"/>
          </a:xfrm>
          <a:prstGeom prst="rect">
            <a:avLst/>
          </a:prstGeom>
          <a:noFill/>
          <a:ln>
            <a:noFill/>
          </a:ln>
          <a:effectLst>
            <a:outerShdw blurRad="57150" rotWithShape="0" algn="bl" dir="5400000" dist="19050">
              <a:srgbClr val="000000">
                <a:alpha val="40000"/>
              </a:srgbClr>
            </a:outerShdw>
          </a:effectLst>
        </p:spPr>
      </p:pic>
      <p:pic>
        <p:nvPicPr>
          <p:cNvPr id="859" name="Google Shape;859;gca6c4a9396_0_156"/>
          <p:cNvPicPr preferRelativeResize="0"/>
          <p:nvPr/>
        </p:nvPicPr>
        <p:blipFill>
          <a:blip r:embed="rId6">
            <a:alphaModFix/>
          </a:blip>
          <a:stretch>
            <a:fillRect/>
          </a:stretch>
        </p:blipFill>
        <p:spPr>
          <a:xfrm>
            <a:off x="901175" y="3851397"/>
            <a:ext cx="4076700" cy="428625"/>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gca6c4a9396_0_175"/>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65" name="Google Shape;865;gca6c4a9396_0_17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66" name="Google Shape;866;gca6c4a9396_0_17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67" name="Google Shape;867;gca6c4a9396_0_175"/>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68" name="Google Shape;868;gca6c4a9396_0_175"/>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69" name="Google Shape;869;gca6c4a9396_0_175"/>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70" name="Google Shape;870;gca6c4a9396_0_17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71" name="Google Shape;871;gca6c4a9396_0_17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72" name="Google Shape;872;gca6c4a9396_0_17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73" name="Google Shape;873;gca6c4a9396_0_17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874" name="Google Shape;874;gca6c4a9396_0_175"/>
          <p:cNvSpPr txBox="1"/>
          <p:nvPr>
            <p:ph idx="1" type="body"/>
          </p:nvPr>
        </p:nvSpPr>
        <p:spPr>
          <a:xfrm>
            <a:off x="823925" y="1683600"/>
            <a:ext cx="6859500" cy="2269800"/>
          </a:xfrm>
          <a:prstGeom prst="rect">
            <a:avLst/>
          </a:prstGeom>
          <a:noFill/>
          <a:ln>
            <a:noFill/>
          </a:ln>
        </p:spPr>
        <p:txBody>
          <a:bodyPr anchorCtr="0" anchor="t" bIns="0" lIns="0" spcFirstLastPara="1" rIns="0" wrap="square" tIns="0">
            <a:noAutofit/>
          </a:bodyPr>
          <a:lstStyle/>
          <a:p>
            <a:pPr indent="-314325" lvl="0" marL="276225" rtl="0" algn="l">
              <a:spcBef>
                <a:spcPts val="0"/>
              </a:spcBef>
              <a:spcAft>
                <a:spcPts val="0"/>
              </a:spcAft>
              <a:buClr>
                <a:schemeClr val="dk2"/>
              </a:buClr>
              <a:buSzPts val="2000"/>
              <a:buChar char="‒"/>
            </a:pPr>
            <a:r>
              <a:rPr b="0" lang="en-GB"/>
              <a:t>Qiskit</a:t>
            </a:r>
            <a:r>
              <a:rPr b="0" lang="en-GB">
                <a:solidFill>
                  <a:srgbClr val="292929"/>
                </a:solidFill>
                <a:highlight>
                  <a:srgbClr val="FFFFFF"/>
                </a:highlight>
              </a:rPr>
              <a:t> is designed to include third-party simulators contributed by the quantum community at large.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A prime example of such a simulator is the one created by Alwin Zulehner and Robert Wille from the </a:t>
            </a:r>
            <a:r>
              <a:rPr b="0" lang="en-GB">
                <a:solidFill>
                  <a:srgbClr val="292929"/>
                </a:solidFill>
              </a:rPr>
              <a:t>quantum computation team</a:t>
            </a:r>
            <a:r>
              <a:rPr b="0" lang="en-GB">
                <a:solidFill>
                  <a:srgbClr val="292929"/>
                </a:solidFill>
                <a:highlight>
                  <a:srgbClr val="FFFFFF"/>
                </a:highlight>
              </a:rPr>
              <a:t> at Johannes Kepler University in Linz, Austria.[5]</a:t>
            </a:r>
            <a:endParaRPr b="0">
              <a:solidFill>
                <a:srgbClr val="292929"/>
              </a:solidFill>
              <a:highlight>
                <a:srgbClr val="FFFFFF"/>
              </a:highlight>
            </a:endParaRPr>
          </a:p>
          <a:p>
            <a:pPr indent="0" lvl="0" marL="0" rtl="0" algn="l">
              <a:lnSpc>
                <a:spcPct val="115000"/>
              </a:lnSpc>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ca6c4a9396_0_47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24" name="Google Shape;124;gca6c4a9396_0_47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a:t>
            </a:r>
            <a:r>
              <a:rPr lang="en-GB"/>
              <a:t>Definitions</a:t>
            </a:r>
            <a:r>
              <a:rPr lang="en-GB"/>
              <a:t> </a:t>
            </a:r>
            <a:endParaRPr/>
          </a:p>
        </p:txBody>
      </p:sp>
      <p:sp>
        <p:nvSpPr>
          <p:cNvPr id="125" name="Google Shape;125;gca6c4a9396_0_47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26" name="Google Shape;126;gca6c4a9396_0_47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27" name="Google Shape;127;gca6c4a9396_0_47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28" name="Google Shape;128;gca6c4a9396_0_47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29" name="Google Shape;129;gca6c4a9396_0_47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30" name="Google Shape;130;gca6c4a9396_0_47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31" name="Google Shape;131;gca6c4a9396_0_47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32" name="Google Shape;132;gca6c4a9396_0_47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33" name="Google Shape;133;gca6c4a9396_0_47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34" name="Google Shape;134;gca6c4a9396_0_473"/>
          <p:cNvSpPr txBox="1"/>
          <p:nvPr>
            <p:ph idx="1" type="body"/>
          </p:nvPr>
        </p:nvSpPr>
        <p:spPr>
          <a:xfrm>
            <a:off x="747625" y="1329575"/>
            <a:ext cx="7377300" cy="3145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Superposition: </a:t>
            </a:r>
            <a:r>
              <a:rPr b="0" lang="en-GB"/>
              <a:t>Unlike a classical bit which can be in either state |0&gt; or in state |1&gt; a qubit</a:t>
            </a:r>
            <a:endParaRPr b="0"/>
          </a:p>
          <a:p>
            <a:pPr indent="0" lvl="0" marL="0" rtl="0" algn="l">
              <a:spcBef>
                <a:spcPts val="1134"/>
              </a:spcBef>
              <a:spcAft>
                <a:spcPts val="0"/>
              </a:spcAft>
              <a:buNone/>
            </a:pPr>
            <a:r>
              <a:rPr b="0" lang="en-GB"/>
              <a:t>On the other hand can be in state |0&gt; and state |1&gt;at the same time with some probability of being in either state.</a:t>
            </a:r>
            <a:endParaRPr b="0"/>
          </a:p>
          <a:p>
            <a:pPr indent="0" lvl="0" marL="0" rtl="0" algn="l">
              <a:spcBef>
                <a:spcPts val="1134"/>
              </a:spcBef>
              <a:spcAft>
                <a:spcPts val="0"/>
              </a:spcAft>
              <a:buNone/>
            </a:pPr>
            <a:r>
              <a:t/>
            </a:r>
            <a:endParaRPr b="0"/>
          </a:p>
          <a:p>
            <a:pPr indent="0" lvl="0" marL="0" rtl="0" algn="l">
              <a:spcBef>
                <a:spcPts val="1134"/>
              </a:spcBef>
              <a:spcAft>
                <a:spcPts val="0"/>
              </a:spcAft>
              <a:buNone/>
            </a:pPr>
            <a:r>
              <a:rPr lang="en-GB"/>
              <a:t>Entanglement: </a:t>
            </a:r>
            <a:r>
              <a:rPr b="0" lang="en-GB"/>
              <a:t>If two qubits are entangled it means that measuring one qubit collapses the superposition of the other qubit as well.</a:t>
            </a:r>
            <a:endParaRPr b="0"/>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b="0"/>
          </a:p>
          <a:p>
            <a:pPr indent="0" lvl="0" marL="0" rtl="0" algn="l">
              <a:spcBef>
                <a:spcPts val="1134"/>
              </a:spcBef>
              <a:spcAft>
                <a:spcPts val="0"/>
              </a:spcAft>
              <a:buNone/>
            </a:pPr>
            <a:r>
              <a:t/>
            </a:r>
            <a:endParaRPr b="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gca6c4a9396_0_290"/>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80" name="Google Shape;880;gca6c4a9396_0_29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81" name="Google Shape;881;gca6c4a9396_0_29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82" name="Google Shape;882;gca6c4a9396_0_29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83" name="Google Shape;883;gca6c4a9396_0_290"/>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84" name="Google Shape;884;gca6c4a9396_0_290"/>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85" name="Google Shape;885;gca6c4a9396_0_29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86" name="Google Shape;886;gca6c4a9396_0_29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87" name="Google Shape;887;gca6c4a9396_0_29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88" name="Google Shape;888;gca6c4a9396_0_29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889" name="Google Shape;889;gca6c4a9396_0_290"/>
          <p:cNvSpPr txBox="1"/>
          <p:nvPr>
            <p:ph idx="1" type="body"/>
          </p:nvPr>
        </p:nvSpPr>
        <p:spPr>
          <a:xfrm>
            <a:off x="823925" y="1410800"/>
            <a:ext cx="6859500" cy="327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The JKU simulator stores quantum states using a data structure which is based on classical decision diagrams.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This representation is more complex than simply storing a state vector, but if the vector has regular multiplicities, then it results in much more efficient storage space and manipulation time, while remaining able to deal with any quantum circuit, not limited, e.g., to Clifford gates.</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gca6c4a9396_0_19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95" name="Google Shape;895;gca6c4a9396_0_19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96" name="Google Shape;896;gca6c4a9396_0_19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97" name="Google Shape;897;gca6c4a9396_0_19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98" name="Google Shape;898;gca6c4a9396_0_19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99" name="Google Shape;899;gca6c4a9396_0_19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00" name="Google Shape;900;gca6c4a9396_0_1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01" name="Google Shape;901;gca6c4a9396_0_1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02" name="Google Shape;902;gca6c4a9396_0_1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03" name="Google Shape;903;gca6c4a9396_0_1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Implementation </a:t>
            </a:r>
            <a:endParaRPr/>
          </a:p>
        </p:txBody>
      </p:sp>
      <p:pic>
        <p:nvPicPr>
          <p:cNvPr id="904" name="Google Shape;904;gca6c4a9396_0_193"/>
          <p:cNvPicPr preferRelativeResize="0"/>
          <p:nvPr/>
        </p:nvPicPr>
        <p:blipFill>
          <a:blip r:embed="rId3">
            <a:alphaModFix/>
          </a:blip>
          <a:stretch>
            <a:fillRect/>
          </a:stretch>
        </p:blipFill>
        <p:spPr>
          <a:xfrm>
            <a:off x="2579850" y="1113672"/>
            <a:ext cx="3714750" cy="542925"/>
          </a:xfrm>
          <a:prstGeom prst="rect">
            <a:avLst/>
          </a:prstGeom>
          <a:noFill/>
          <a:ln>
            <a:noFill/>
          </a:ln>
          <a:effectLst>
            <a:outerShdw blurRad="57150" rotWithShape="0" algn="bl" dir="5400000" dist="19050">
              <a:srgbClr val="000000">
                <a:alpha val="40000"/>
              </a:srgbClr>
            </a:outerShdw>
          </a:effectLst>
        </p:spPr>
      </p:pic>
      <p:pic>
        <p:nvPicPr>
          <p:cNvPr id="905" name="Google Shape;905;gca6c4a9396_0_193"/>
          <p:cNvPicPr preferRelativeResize="0"/>
          <p:nvPr/>
        </p:nvPicPr>
        <p:blipFill>
          <a:blip r:embed="rId4">
            <a:alphaModFix/>
          </a:blip>
          <a:stretch>
            <a:fillRect/>
          </a:stretch>
        </p:blipFill>
        <p:spPr>
          <a:xfrm>
            <a:off x="1950175" y="1823547"/>
            <a:ext cx="4772025" cy="619125"/>
          </a:xfrm>
          <a:prstGeom prst="rect">
            <a:avLst/>
          </a:prstGeom>
          <a:noFill/>
          <a:ln>
            <a:noFill/>
          </a:ln>
          <a:effectLst>
            <a:outerShdw blurRad="57150" rotWithShape="0" algn="bl" dir="5400000" dist="19050">
              <a:srgbClr val="000000">
                <a:alpha val="35000"/>
              </a:srgbClr>
            </a:outerShdw>
          </a:effectLst>
        </p:spPr>
      </p:pic>
      <p:pic>
        <p:nvPicPr>
          <p:cNvPr id="906" name="Google Shape;906;gca6c4a9396_0_193"/>
          <p:cNvPicPr preferRelativeResize="0"/>
          <p:nvPr/>
        </p:nvPicPr>
        <p:blipFill>
          <a:blip r:embed="rId5">
            <a:alphaModFix/>
          </a:blip>
          <a:stretch>
            <a:fillRect/>
          </a:stretch>
        </p:blipFill>
        <p:spPr>
          <a:xfrm>
            <a:off x="2051200" y="2722822"/>
            <a:ext cx="4772025" cy="1476375"/>
          </a:xfrm>
          <a:prstGeom prst="rect">
            <a:avLst/>
          </a:prstGeom>
          <a:noFill/>
          <a:ln>
            <a:noFill/>
          </a:ln>
          <a:effectLst>
            <a:outerShdw blurRad="57150" rotWithShape="0" algn="bl" dir="5400000" dist="19050">
              <a:srgbClr val="000000">
                <a:alpha val="29000"/>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ca6c4a9396_0_21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12" name="Google Shape;912;gca6c4a9396_0_21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13" name="Google Shape;913;gca6c4a9396_0_21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14" name="Google Shape;914;gca6c4a9396_0_21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15" name="Google Shape;915;gca6c4a9396_0_21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16" name="Google Shape;916;gca6c4a9396_0_21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17" name="Google Shape;917;gca6c4a9396_0_21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18" name="Google Shape;918;gca6c4a9396_0_21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19" name="Google Shape;919;gca6c4a9396_0_21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20" name="Google Shape;920;gca6c4a9396_0_21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21" name="Google Shape;921;gca6c4a9396_0_213"/>
          <p:cNvPicPr preferRelativeResize="0"/>
          <p:nvPr/>
        </p:nvPicPr>
        <p:blipFill>
          <a:blip r:embed="rId3">
            <a:alphaModFix/>
          </a:blip>
          <a:stretch>
            <a:fillRect/>
          </a:stretch>
        </p:blipFill>
        <p:spPr>
          <a:xfrm>
            <a:off x="1028475" y="1989772"/>
            <a:ext cx="6229350" cy="1476375"/>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gca6c4a9396_0_229"/>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27" name="Google Shape;927;gca6c4a9396_0_22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28" name="Google Shape;928;gca6c4a9396_0_22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29" name="Google Shape;929;gca6c4a9396_0_229"/>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30" name="Google Shape;930;gca6c4a9396_0_229"/>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31" name="Google Shape;931;gca6c4a9396_0_229"/>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32" name="Google Shape;932;gca6c4a9396_0_22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33" name="Google Shape;933;gca6c4a9396_0_22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34" name="Google Shape;934;gca6c4a9396_0_22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35" name="Google Shape;935;gca6c4a9396_0_22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36" name="Google Shape;936;gca6c4a9396_0_229"/>
          <p:cNvPicPr preferRelativeResize="0"/>
          <p:nvPr/>
        </p:nvPicPr>
        <p:blipFill>
          <a:blip r:embed="rId3">
            <a:alphaModFix/>
          </a:blip>
          <a:stretch>
            <a:fillRect/>
          </a:stretch>
        </p:blipFill>
        <p:spPr>
          <a:xfrm>
            <a:off x="1506300" y="1122825"/>
            <a:ext cx="5546149" cy="3629708"/>
          </a:xfrm>
          <a:prstGeom prst="rect">
            <a:avLst/>
          </a:prstGeom>
          <a:noFill/>
          <a:ln>
            <a:noFill/>
          </a:ln>
          <a:effectLst>
            <a:outerShdw blurRad="57150" rotWithShape="0" algn="bl" dir="5400000" dist="19050">
              <a:srgbClr val="000000">
                <a:alpha val="37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gca6c4a9396_0_24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42" name="Google Shape;942;gca6c4a9396_0_2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43" name="Google Shape;943;gca6c4a9396_0_24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44" name="Google Shape;944;gca6c4a9396_0_24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45" name="Google Shape;945;gca6c4a9396_0_246"/>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46" name="Google Shape;946;gca6c4a9396_0_246"/>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47" name="Google Shape;947;gca6c4a9396_0_2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48" name="Google Shape;948;gca6c4a9396_0_2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49" name="Google Shape;949;gca6c4a9396_0_2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50" name="Google Shape;950;gca6c4a9396_0_2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51" name="Google Shape;951;gca6c4a9396_0_246"/>
          <p:cNvPicPr preferRelativeResize="0"/>
          <p:nvPr/>
        </p:nvPicPr>
        <p:blipFill>
          <a:blip r:embed="rId3">
            <a:alphaModFix/>
          </a:blip>
          <a:stretch>
            <a:fillRect/>
          </a:stretch>
        </p:blipFill>
        <p:spPr>
          <a:xfrm>
            <a:off x="1409700" y="1676400"/>
            <a:ext cx="6324600" cy="1790700"/>
          </a:xfrm>
          <a:prstGeom prst="rect">
            <a:avLst/>
          </a:prstGeom>
          <a:noFill/>
          <a:ln>
            <a:noFill/>
          </a:ln>
          <a:effectLst>
            <a:outerShdw blurRad="57150" rotWithShape="0" algn="bl" dir="5400000" dist="19050">
              <a:srgbClr val="000000">
                <a:alpha val="35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ca6c4a9396_0_264"/>
          <p:cNvSpPr txBox="1"/>
          <p:nvPr>
            <p:ph type="title"/>
          </p:nvPr>
        </p:nvSpPr>
        <p:spPr>
          <a:xfrm>
            <a:off x="747625" y="264600"/>
            <a:ext cx="75747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57" name="Google Shape;957;gca6c4a9396_0_2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58" name="Google Shape;958;gca6c4a9396_0_26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59" name="Google Shape;959;gca6c4a9396_0_264"/>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60" name="Google Shape;960;gca6c4a9396_0_264"/>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61" name="Google Shape;961;gca6c4a9396_0_264"/>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62" name="Google Shape;962;gca6c4a9396_0_2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63" name="Google Shape;963;gca6c4a9396_0_2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64" name="Google Shape;964;gca6c4a9396_0_2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65" name="Google Shape;965;gca6c4a9396_0_2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66" name="Google Shape;966;gca6c4a9396_0_264"/>
          <p:cNvPicPr preferRelativeResize="0"/>
          <p:nvPr/>
        </p:nvPicPr>
        <p:blipFill>
          <a:blip r:embed="rId3">
            <a:alphaModFix/>
          </a:blip>
          <a:stretch>
            <a:fillRect/>
          </a:stretch>
        </p:blipFill>
        <p:spPr>
          <a:xfrm>
            <a:off x="152400" y="2154022"/>
            <a:ext cx="8839200" cy="548100"/>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72" name="Google Shape;972;p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73" name="Google Shape;973;p3"/>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p>
            <a:pPr indent="-238125" lvl="0" marL="238125" rtl="0" algn="l">
              <a:spcBef>
                <a:spcPts val="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p:txBody>
      </p:sp>
      <p:sp>
        <p:nvSpPr>
          <p:cNvPr id="974" name="Google Shape;974;p3"/>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80" name="Google Shape;980;p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81" name="Google Shape;981;p4"/>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5"/>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87" name="Google Shape;987;p5"/>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988" name="Google Shape;988;p5"/>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Level 1/ 20pt Calibri Bold.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94" name="Google Shape;994;p6"/>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
        <p:nvSpPr>
          <p:cNvPr id="995" name="Google Shape;995;p6"/>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996" name="Google Shape;996;p6"/>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ca6c4a9396_0_45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40" name="Google Shape;140;gca6c4a9396_0_45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gates  </a:t>
            </a:r>
            <a:endParaRPr/>
          </a:p>
        </p:txBody>
      </p:sp>
      <p:sp>
        <p:nvSpPr>
          <p:cNvPr id="141" name="Google Shape;141;gca6c4a9396_0_454"/>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42" name="Google Shape;142;gca6c4a9396_0_454"/>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43" name="Google Shape;143;gca6c4a9396_0_454"/>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44" name="Google Shape;144;gca6c4a9396_0_45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45" name="Google Shape;145;gca6c4a9396_0_45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46" name="Google Shape;146;gca6c4a9396_0_45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47" name="Google Shape;147;gca6c4a9396_0_45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48" name="Google Shape;148;gca6c4a9396_0_45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49" name="Google Shape;149;gca6c4a9396_0_45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150" name="Google Shape;150;gca6c4a9396_0_454"/>
          <p:cNvPicPr preferRelativeResize="0"/>
          <p:nvPr/>
        </p:nvPicPr>
        <p:blipFill>
          <a:blip r:embed="rId3">
            <a:alphaModFix/>
          </a:blip>
          <a:stretch>
            <a:fillRect/>
          </a:stretch>
        </p:blipFill>
        <p:spPr>
          <a:xfrm>
            <a:off x="1466200" y="1118500"/>
            <a:ext cx="6169000" cy="3619500"/>
          </a:xfrm>
          <a:prstGeom prst="rect">
            <a:avLst/>
          </a:prstGeom>
          <a:noFill/>
          <a:ln>
            <a:noFill/>
          </a:ln>
        </p:spPr>
      </p:pic>
      <p:sp>
        <p:nvSpPr>
          <p:cNvPr id="151" name="Google Shape;151;gca6c4a9396_0_454"/>
          <p:cNvSpPr txBox="1"/>
          <p:nvPr>
            <p:ph idx="1" type="body"/>
          </p:nvPr>
        </p:nvSpPr>
        <p:spPr>
          <a:xfrm>
            <a:off x="7502350" y="4527275"/>
            <a:ext cx="1005900" cy="157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[6] </a:t>
            </a:r>
            <a:r>
              <a:rPr b="0" lang="en-GB" sz="500">
                <a:highlight>
                  <a:srgbClr val="FFFFFF"/>
                </a:highlight>
                <a:latin typeface="Helvetica Neue"/>
                <a:ea typeface="Helvetica Neue"/>
                <a:cs typeface="Helvetica Neue"/>
                <a:sym typeface="Helvetica Neue"/>
              </a:rPr>
              <a:t>S.U</a:t>
            </a:r>
            <a:r>
              <a:rPr b="0" lang="en-GB" sz="500">
                <a:highlight>
                  <a:srgbClr val="FFFFFF"/>
                </a:highlight>
                <a:latin typeface="Helvetica Neue"/>
                <a:ea typeface="Helvetica Neue"/>
                <a:cs typeface="Helvetica Neue"/>
                <a:sym typeface="Helvetica Neue"/>
              </a:rPr>
              <a:t> Sumsam (2019)</a:t>
            </a:r>
            <a:r>
              <a:rPr b="0" lang="en-GB" sz="500">
                <a:highlight>
                  <a:srgbClr val="E4E8EE"/>
                </a:highlight>
                <a:latin typeface="Arial"/>
                <a:ea typeface="Arial"/>
                <a:cs typeface="Arial"/>
                <a:sym typeface="Arial"/>
              </a:rPr>
              <a:t> </a:t>
            </a:r>
            <a:endParaRPr b="0" sz="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4200"/>
              <a:buFont typeface="Calibri"/>
              <a:buNone/>
            </a:pPr>
            <a:r>
              <a:rPr lang="en-GB"/>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ca26c39f1d_0_10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a:t>
            </a:r>
            <a:r>
              <a:rPr lang="en-GB"/>
              <a:t>Circuitry</a:t>
            </a:r>
            <a:r>
              <a:rPr lang="en-GB"/>
              <a:t> </a:t>
            </a:r>
            <a:endParaRPr/>
          </a:p>
        </p:txBody>
      </p:sp>
      <p:sp>
        <p:nvSpPr>
          <p:cNvPr id="157" name="Google Shape;157;gca26c39f1d_0_108"/>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a:t>
            </a:r>
            <a:r>
              <a:rPr lang="en-GB"/>
              <a:t>like.</a:t>
            </a:r>
            <a:endParaRPr/>
          </a:p>
          <a:p>
            <a:pPr indent="-304800" lvl="1" marL="317500" rtl="0" algn="l">
              <a:spcBef>
                <a:spcPts val="1134"/>
              </a:spcBef>
              <a:spcAft>
                <a:spcPts val="0"/>
              </a:spcAft>
              <a:buSzPts val="1800"/>
              <a:buChar char="–"/>
            </a:pPr>
            <a:r>
              <a:rPr lang="en-GB"/>
              <a:t>❓❓Applications ❓❓</a:t>
            </a:r>
            <a:endParaRPr/>
          </a:p>
          <a:p>
            <a:pPr indent="-304800" lvl="1" marL="317500" rtl="0" algn="l">
              <a:spcBef>
                <a:spcPts val="1134"/>
              </a:spcBef>
              <a:spcAft>
                <a:spcPts val="0"/>
              </a:spcAft>
              <a:buSzPts val="1800"/>
              <a:buChar char="–"/>
            </a:pPr>
            <a:r>
              <a:rPr b="0" lang="en-GB"/>
              <a:t>F</a:t>
            </a:r>
            <a:r>
              <a:rPr lang="en-GB"/>
              <a:t>i</a:t>
            </a:r>
            <a:r>
              <a:rPr b="0" lang="en-GB"/>
              <a:t>rst </a:t>
            </a:r>
            <a:r>
              <a:rPr lang="en-GB"/>
              <a:t>one would</a:t>
            </a:r>
            <a:r>
              <a:rPr b="0" lang="en-GB"/>
              <a:t> have to know what type of operation one </a:t>
            </a:r>
            <a:r>
              <a:rPr lang="en-GB"/>
              <a:t>would like to carry out.</a:t>
            </a:r>
            <a:r>
              <a:rPr b="0" lang="en-GB"/>
              <a:t> </a:t>
            </a:r>
            <a:endParaRPr/>
          </a:p>
          <a:p>
            <a:pPr indent="-304800" lvl="1" marL="317500" rtl="0" algn="l">
              <a:spcBef>
                <a:spcPts val="1134"/>
              </a:spcBef>
              <a:spcAft>
                <a:spcPts val="0"/>
              </a:spcAft>
              <a:buSzPts val="1800"/>
              <a:buChar char="–"/>
            </a:pPr>
            <a:r>
              <a:rPr lang="en-GB"/>
              <a:t>Machine Learning Algorithm: SVM, KNN</a:t>
            </a:r>
            <a:endParaRPr/>
          </a:p>
          <a:p>
            <a:pPr indent="-317500" lvl="1" marL="317500" rtl="0" algn="l">
              <a:spcBef>
                <a:spcPts val="1134"/>
              </a:spcBef>
              <a:spcAft>
                <a:spcPts val="0"/>
              </a:spcAft>
              <a:buSzPts val="1800"/>
              <a:buChar char="–"/>
            </a:pPr>
            <a:r>
              <a:rPr lang="en-GB"/>
              <a:t>Search Algorithm: Grovers</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158" name="Google Shape;158;gca26c39f1d_0_10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Circuits </a:t>
            </a:r>
            <a:endParaRPr/>
          </a:p>
        </p:txBody>
      </p:sp>
      <p:sp>
        <p:nvSpPr>
          <p:cNvPr id="159" name="Google Shape;159;gca26c39f1d_0_108"/>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60" name="Google Shape;160;gca26c39f1d_0_10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61" name="Google Shape;161;gca26c39f1d_0_108"/>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62" name="Google Shape;162;gca26c39f1d_0_10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63" name="Google Shape;163;gca26c39f1d_0_10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64" name="Google Shape;164;gca26c39f1d_0_10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65" name="Google Shape;165;gca26c39f1d_0_10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66" name="Google Shape;166;gca26c39f1d_0_10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67" name="Google Shape;167;gca26c39f1d_0_10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ca26c39f1d_0_1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a:t>
            </a:r>
            <a:r>
              <a:rPr lang="en-GB"/>
              <a:t> </a:t>
            </a:r>
            <a:endParaRPr/>
          </a:p>
        </p:txBody>
      </p:sp>
      <p:sp>
        <p:nvSpPr>
          <p:cNvPr id="173" name="Google Shape;173;gca26c39f1d_0_12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a:t>
            </a:r>
            <a:r>
              <a:rPr lang="en-GB"/>
              <a:t>Neighbor</a:t>
            </a:r>
            <a:r>
              <a:rPr lang="en-GB"/>
              <a:t> </a:t>
            </a:r>
            <a:endParaRPr/>
          </a:p>
        </p:txBody>
      </p:sp>
      <p:sp>
        <p:nvSpPr>
          <p:cNvPr id="174" name="Google Shape;174;gca26c39f1d_0_12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75" name="Google Shape;175;gca26c39f1d_0_1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76" name="Google Shape;176;gca26c39f1d_0_12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77" name="Google Shape;177;gca26c39f1d_0_12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78" name="Google Shape;178;gca26c39f1d_0_1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79" name="Google Shape;179;gca26c39f1d_0_1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80" name="Google Shape;180;gca26c39f1d_0_1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81" name="Google Shape;181;gca26c39f1d_0_1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82" name="Google Shape;182;gca26c39f1d_0_1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83" name="Google Shape;183;gca26c39f1d_0_123"/>
          <p:cNvSpPr txBox="1"/>
          <p:nvPr>
            <p:ph idx="1" type="body"/>
          </p:nvPr>
        </p:nvSpPr>
        <p:spPr>
          <a:xfrm>
            <a:off x="747625" y="1410800"/>
            <a:ext cx="3792600" cy="2571600"/>
          </a:xfrm>
          <a:prstGeom prst="rect">
            <a:avLst/>
          </a:prstGeom>
          <a:noFill/>
          <a:ln>
            <a:noFill/>
          </a:ln>
        </p:spPr>
        <p:txBody>
          <a:bodyPr anchorCtr="0" anchor="t" bIns="0" lIns="0" spcFirstLastPara="1" rIns="0" wrap="square" tIns="0">
            <a:noAutofit/>
          </a:bodyPr>
          <a:lstStyle/>
          <a:p>
            <a:pPr indent="-244475" lvl="0" marL="276225" rtl="0" algn="l">
              <a:spcBef>
                <a:spcPts val="0"/>
              </a:spcBef>
              <a:spcAft>
                <a:spcPts val="0"/>
              </a:spcAft>
              <a:buClr>
                <a:schemeClr val="dk2"/>
              </a:buClr>
              <a:buSzPts val="900"/>
              <a:buChar char="‒"/>
            </a:pPr>
            <a:r>
              <a:rPr b="0" lang="en-GB" sz="1500"/>
              <a:t>What: It is a supervised  </a:t>
            </a:r>
            <a:br>
              <a:rPr b="0" lang="en-GB" sz="1500"/>
            </a:br>
            <a:endParaRPr b="0" sz="1500"/>
          </a:p>
          <a:p>
            <a:pPr indent="-244475" lvl="0" marL="276225" rtl="0" algn="l">
              <a:spcBef>
                <a:spcPts val="0"/>
              </a:spcBef>
              <a:spcAft>
                <a:spcPts val="0"/>
              </a:spcAft>
              <a:buClr>
                <a:schemeClr val="dk2"/>
              </a:buClr>
              <a:buSzPts val="900"/>
              <a:buChar char="‒"/>
            </a:pPr>
            <a:r>
              <a:rPr b="0" lang="en-GB" sz="1500"/>
              <a:t>What it looks like for quantum </a:t>
            </a:r>
            <a:endParaRPr b="0" sz="1500"/>
          </a:p>
          <a:p>
            <a:pPr indent="-187325" lvl="0" marL="276225" rtl="0" algn="l">
              <a:spcBef>
                <a:spcPts val="900"/>
              </a:spcBef>
              <a:spcAft>
                <a:spcPts val="0"/>
              </a:spcAft>
              <a:buClr>
                <a:schemeClr val="dk2"/>
              </a:buClr>
              <a:buSzPts val="1400"/>
              <a:buFont typeface="Arial"/>
              <a:buNone/>
            </a:pPr>
            <a:r>
              <a:t/>
            </a:r>
            <a:endParaRPr/>
          </a:p>
        </p:txBody>
      </p:sp>
      <p:pic>
        <p:nvPicPr>
          <p:cNvPr id="184" name="Google Shape;184;gca26c39f1d_0_123"/>
          <p:cNvPicPr preferRelativeResize="0"/>
          <p:nvPr/>
        </p:nvPicPr>
        <p:blipFill rotWithShape="1">
          <a:blip r:embed="rId3">
            <a:alphaModFix/>
          </a:blip>
          <a:srcRect b="12724" l="1710" r="0" t="0"/>
          <a:stretch/>
        </p:blipFill>
        <p:spPr>
          <a:xfrm>
            <a:off x="787400" y="2300350"/>
            <a:ext cx="6895950" cy="2385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ca26c39f1d_0_14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190" name="Google Shape;190;gca26c39f1d_0_1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191" name="Google Shape;191;gca26c39f1d_0_14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92" name="Google Shape;192;gca26c39f1d_0_1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93" name="Google Shape;193;gca26c39f1d_0_14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94" name="Google Shape;194;gca26c39f1d_0_14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95" name="Google Shape;195;gca26c39f1d_0_14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96" name="Google Shape;196;gca26c39f1d_0_14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97" name="Google Shape;197;gca26c39f1d_0_1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98" name="Google Shape;198;gca26c39f1d_0_1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99" name="Google Shape;199;gca26c39f1d_0_1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00" name="Google Shape;200;gca26c39f1d_0_146"/>
          <p:cNvSpPr txBox="1"/>
          <p:nvPr>
            <p:ph idx="1" type="body"/>
          </p:nvPr>
        </p:nvSpPr>
        <p:spPr>
          <a:xfrm>
            <a:off x="747625" y="1410800"/>
            <a:ext cx="7500900" cy="2571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0" lang="en-GB" sz="1500"/>
              <a:t>Note: I will be following the guidance of  Nathan.W, Ashish.K and Krysta.S and their work in Quantum algorithms for nearest-neighbor methods for supervised and unsupervised learning.</a:t>
            </a:r>
            <a:endParaRPr b="0" sz="1500"/>
          </a:p>
          <a:p>
            <a:pPr indent="0" lvl="0" marL="0" rtl="0" algn="l">
              <a:spcBef>
                <a:spcPts val="0"/>
              </a:spcBef>
              <a:spcAft>
                <a:spcPts val="0"/>
              </a:spcAft>
              <a:buClr>
                <a:schemeClr val="dk1"/>
              </a:buClr>
              <a:buSzPts val="1100"/>
              <a:buFont typeface="Arial"/>
              <a:buNone/>
            </a:pPr>
            <a:r>
              <a:t/>
            </a:r>
            <a:endParaRPr b="0" sz="1500"/>
          </a:p>
          <a:p>
            <a:pPr indent="0" lvl="0" marL="0" rtl="0" algn="l">
              <a:spcBef>
                <a:spcPts val="0"/>
              </a:spcBef>
              <a:spcAft>
                <a:spcPts val="0"/>
              </a:spcAft>
              <a:buClr>
                <a:schemeClr val="dk1"/>
              </a:buClr>
              <a:buSzPts val="1100"/>
              <a:buFont typeface="Arial"/>
              <a:buNone/>
            </a:pPr>
            <a:r>
              <a:rPr b="0" lang="en-GB" sz="1500"/>
              <a:t> Specifically their </a:t>
            </a:r>
            <a:endParaRPr b="0" sz="1500"/>
          </a:p>
          <a:p>
            <a:pPr indent="0" lvl="0" marL="0" rtl="0" algn="l">
              <a:spcBef>
                <a:spcPts val="0"/>
              </a:spcBef>
              <a:spcAft>
                <a:spcPts val="0"/>
              </a:spcAft>
              <a:buClr>
                <a:schemeClr val="dk1"/>
              </a:buClr>
              <a:buSzPts val="1100"/>
              <a:buFont typeface="Arial"/>
              <a:buNone/>
            </a:pPr>
            <a:r>
              <a:t/>
            </a:r>
            <a:endParaRPr b="0" sz="1500"/>
          </a:p>
          <a:p>
            <a:pPr indent="0" lvl="0" marL="0" rtl="0" algn="l">
              <a:spcBef>
                <a:spcPts val="1134"/>
              </a:spcBef>
              <a:spcAft>
                <a:spcPts val="0"/>
              </a:spcAft>
              <a:buClr>
                <a:schemeClr val="dk1"/>
              </a:buClr>
              <a:buSzPts val="1100"/>
              <a:buFont typeface="Arial"/>
              <a:buNone/>
            </a:pPr>
            <a:r>
              <a:rPr lang="en-GB" sz="1500"/>
              <a:t>Hamming Distance: </a:t>
            </a:r>
            <a:r>
              <a:rPr b="0" lang="en-GB" sz="1500"/>
              <a:t>it is defined as counting the number of which the corresponding symbols of a two bit vectors of equal length are different e.g</a:t>
            </a:r>
            <a:endParaRPr b="0" sz="1500"/>
          </a:p>
          <a:p>
            <a:pPr indent="0" lvl="0" marL="0" rtl="0" algn="l">
              <a:lnSpc>
                <a:spcPct val="115000"/>
              </a:lnSpc>
              <a:spcBef>
                <a:spcPts val="0"/>
              </a:spcBef>
              <a:spcAft>
                <a:spcPts val="0"/>
              </a:spcAft>
              <a:buClr>
                <a:schemeClr val="dk1"/>
              </a:buClr>
              <a:buSzPts val="1100"/>
              <a:buFont typeface="Arial"/>
              <a:buNone/>
            </a:pPr>
            <a:r>
              <a:t/>
            </a:r>
            <a:endParaRPr b="0" sz="1500"/>
          </a:p>
          <a:p>
            <a:pPr indent="0" lvl="0" marL="0" rtl="0" algn="l">
              <a:lnSpc>
                <a:spcPct val="115000"/>
              </a:lnSpc>
              <a:spcBef>
                <a:spcPts val="0"/>
              </a:spcBef>
              <a:spcAft>
                <a:spcPts val="0"/>
              </a:spcAft>
              <a:buClr>
                <a:schemeClr val="dk1"/>
              </a:buClr>
              <a:buSzPts val="1100"/>
              <a:buFont typeface="Arial"/>
              <a:buNone/>
            </a:pPr>
            <a:r>
              <a:rPr b="0" lang="en-GB" sz="1500"/>
              <a:t> Hamming Distance:( 0110 ← →  0001) has a distance of 3</a:t>
            </a:r>
            <a:endParaRPr b="0" sz="1500"/>
          </a:p>
          <a:p>
            <a:pPr indent="0" lvl="0" marL="0" rtl="0" algn="l">
              <a:lnSpc>
                <a:spcPct val="115000"/>
              </a:lnSpc>
              <a:spcBef>
                <a:spcPts val="0"/>
              </a:spcBef>
              <a:spcAft>
                <a:spcPts val="0"/>
              </a:spcAft>
              <a:buClr>
                <a:schemeClr val="dk1"/>
              </a:buClr>
              <a:buSzPts val="1100"/>
              <a:buFont typeface="Arial"/>
              <a:buNone/>
            </a:pPr>
            <a:r>
              <a:rPr b="0" lang="en-GB" sz="1500"/>
              <a:t> Hamming Distance:( 0110 ← →  1110) has a distance of 1</a:t>
            </a:r>
            <a:endParaRPr b="0" sz="1500"/>
          </a:p>
          <a:p>
            <a:pPr indent="0" lvl="0" marL="0" rtl="0" algn="l">
              <a:spcBef>
                <a:spcPts val="1134"/>
              </a:spcBef>
              <a:spcAft>
                <a:spcPts val="0"/>
              </a:spcAft>
              <a:buClr>
                <a:schemeClr val="dk1"/>
              </a:buClr>
              <a:buSzPts val="1100"/>
              <a:buFont typeface="Arial"/>
              <a:buNone/>
            </a:pPr>
            <a:r>
              <a:t/>
            </a:r>
            <a:endParaRPr/>
          </a:p>
          <a:p>
            <a:pPr indent="0" lvl="0" marL="0" rtl="0" algn="l">
              <a:spcBef>
                <a:spcPts val="0"/>
              </a:spcBef>
              <a:spcAft>
                <a:spcPts val="0"/>
              </a:spcAft>
              <a:buNone/>
            </a:pPr>
            <a:r>
              <a:t/>
            </a:r>
            <a:endParaRPr b="0" sz="1500">
              <a:highlight>
                <a:srgbClr val="E4E8EE"/>
              </a:highlight>
              <a:latin typeface="Arial"/>
              <a:ea typeface="Arial"/>
              <a:cs typeface="Arial"/>
              <a:sym typeface="Arial"/>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CD_PPT_Calibri_Option1a">
  <a:themeElements>
    <a:clrScheme name="Custom 5">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E73B9"/>
      </a:accent5>
      <a:accent6>
        <a:srgbClr val="0070B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2013-07-29T09:34:50Z</dcterms:created>
  <dc:creator>dtpgraphics</dc:creator>
</cp:coreProperties>
</file>