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56" r:id="rId3"/>
    <p:sldId id="259" r:id="rId4"/>
    <p:sldId id="262" r:id="rId5"/>
    <p:sldId id="265" r:id="rId6"/>
    <p:sldId id="266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62A2DE9-F89E-4204-9AB8-F3013159B469}" styleName="Normal Style 3 - Accent 5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5"/>
      </a:tcTxStyle>
      <a:tcStyle>
        <a:tcBdr/>
      </a:tcStyle>
    </a:seCell>
    <a:swCell>
      <a:tcTxStyle b="on">
        <a:fontRef idx="minor">
          <a:scrgbClr r="0" g="0" b="0"/>
        </a:fontRef>
        <a:schemeClr val="accent5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9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9.emf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9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380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4E52-1990-42CD-8342-E724F08C08F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C546-E927-4403-9E88-FADF1CB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ags" Target="../tags/tag1.xml"  /><Relationship Id="rId3" Type="http://schemas.openxmlformats.org/officeDocument/2006/relationships/image" Target="../media/image5.png"  /><Relationship Id="rId4" Type="http://schemas.openxmlformats.org/officeDocument/2006/relationships/tags" Target="../tags/tag2.xml"  /><Relationship Id="rId5" Type="http://schemas.openxmlformats.org/officeDocument/2006/relationships/image" Target="../media/image6.png"  /><Relationship Id="rId6" Type="http://schemas.openxmlformats.org/officeDocument/2006/relationships/tags" Target="../tags/tag3.xml"  /><Relationship Id="rId7" Type="http://schemas.openxmlformats.org/officeDocument/2006/relationships/image" Target="../media/image7.png"  /><Relationship Id="rId8" Type="http://schemas.openxmlformats.org/officeDocument/2006/relationships/tags" Target="../tags/tag4.xml"  /><Relationship Id="rId9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tags" Target="../tags/tag8.xml"  /><Relationship Id="rId11" Type="http://schemas.openxmlformats.org/officeDocument/2006/relationships/image" Target="../media/image6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2" Type="http://schemas.openxmlformats.org/officeDocument/2006/relationships/vmlDrawing" Target="../drawings/vmlDrawing1.vml"  /><Relationship Id="rId3" Type="http://schemas.openxmlformats.org/officeDocument/2006/relationships/image" Target="../media/image10.png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9.emf"  /><Relationship Id="rId6" Type="http://schemas.openxmlformats.org/officeDocument/2006/relationships/tags" Target="../tags/tag5.xml"  /><Relationship Id="rId7" Type="http://schemas.openxmlformats.org/officeDocument/2006/relationships/tags" Target="../tags/tag6.xml"  /><Relationship Id="rId8" Type="http://schemas.openxmlformats.org/officeDocument/2006/relationships/tags" Target="../tags/tag7.xml"  /><Relationship Id="rId9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2" Type="http://schemas.openxmlformats.org/officeDocument/2006/relationships/vmlDrawing" Target="../drawings/vmlDrawing2.vml"  /><Relationship Id="rId3" Type="http://schemas.openxmlformats.org/officeDocument/2006/relationships/tags" Target="../tags/tag9.xml"  /><Relationship Id="rId4" Type="http://schemas.openxmlformats.org/officeDocument/2006/relationships/oleObject" Target="../embeddings/oleObject2.bin"  /><Relationship Id="rId5" Type="http://schemas.openxmlformats.org/officeDocument/2006/relationships/image" Target="../media/image9.emf"  /><Relationship Id="rId6" Type="http://schemas.openxmlformats.org/officeDocument/2006/relationships/tags" Target="../tags/tag10.xml"  /><Relationship Id="rId7" Type="http://schemas.openxmlformats.org/officeDocument/2006/relationships/tags" Target="../tags/tag11.xml"  /><Relationship Id="rId8" Type="http://schemas.openxmlformats.org/officeDocument/2006/relationships/image" Target="../media/image3.png"  /><Relationship Id="rId9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Sun ic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9164" y="4000609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10" descr="Rainbow ico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00770" y="4000610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12" descr="Moon and Sun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18137" y="4025567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14" descr="Moon and Stars ico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97023" y="3998957"/>
            <a:ext cx="914400" cy="914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9540" y="1315239"/>
            <a:ext cx="7904920" cy="204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400">
                <a:solidFill>
                  <a:srgbClr val="002060"/>
                </a:solidFill>
                <a:latin typeface="배달의민족 주아 OTF"/>
                <a:ea typeface="배달의민족 주아 OTF"/>
              </a:rPr>
              <a:t>왜왜</a:t>
            </a:r>
            <a:endParaRPr lang="ko-KR" altLang="en-US" sz="64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lvl="0" algn="ctr">
              <a:defRPr/>
            </a:pPr>
            <a:r>
              <a:rPr lang="en-US" altLang="ko-KR" sz="640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</a:t>
            </a:r>
            <a:endParaRPr lang="en-US" altLang="ko-KR" sz="64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16016" y="4935061"/>
            <a:ext cx="936104" cy="3661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김효정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5940152" y="4935061"/>
            <a:ext cx="936104" cy="3661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김민석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3347864" y="4935061"/>
            <a:ext cx="1008112" cy="3661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이주희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2123728" y="4935061"/>
            <a:ext cx="1008112" cy="3661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임민영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48264" y="5789944"/>
            <a:ext cx="2160240" cy="519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객체지향프로그래밍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지도교수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차상진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</p:spTree>
    <p:extLst>
      <p:ext uri="{BB962C8B-B14F-4D97-AF65-F5344CB8AC3E}">
        <p14:creationId xmlns:p14="http://schemas.microsoft.com/office/powerpoint/2010/main" val="245088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1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7632848" cy="82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조 소개</a:t>
            </a:r>
            <a:r>
              <a:rPr lang="en-US" altLang="ko-KR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 :: </a:t>
            </a:r>
            <a:r>
              <a:rPr lang="ko-KR" altLang="en-US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해맑조☀</a:t>
            </a:r>
            <a:endParaRPr lang="ko-KR" altLang="en-US" sz="48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8024" y="2029490"/>
            <a:ext cx="7587952" cy="391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Sun ico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41432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ainbow icon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5108707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Moon and Sun icon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2325352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Moon and Stars icon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4" y="3239753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79712" y="2399099"/>
            <a:ext cx="4392488" cy="466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김민석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조장</a:t>
            </a:r>
            <a:endParaRPr lang="ko-KR" altLang="en-US" sz="2500">
              <a:latin typeface="배달의민족 주아 OTF"/>
              <a:ea typeface="배달의민족 주아 OTF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3313500"/>
            <a:ext cx="4392488" cy="46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김효정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리소스</a:t>
            </a:r>
            <a:endParaRPr lang="ko-KR" altLang="en-US" sz="2500">
              <a:latin typeface="배달의민족 주아 OTF"/>
              <a:ea typeface="배달의민족 주아 OTF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4227901"/>
            <a:ext cx="4392488" cy="46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임민영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검증</a:t>
            </a:r>
            <a:endParaRPr lang="ko-KR" altLang="en-US" sz="2500">
              <a:latin typeface="배달의민족 주아 OTF"/>
              <a:ea typeface="배달의민족 주아 OTF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5142302"/>
            <a:ext cx="4392488" cy="46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배달의민족 주아 OTF"/>
                <a:ea typeface="배달의민족 주아 OTF"/>
              </a:rPr>
              <a:t>이주희</a:t>
            </a:r>
            <a:r>
              <a:rPr lang="en-US" altLang="ko-KR" sz="2500">
                <a:latin typeface="배달의민족 주아 OTF"/>
                <a:ea typeface="배달의민족 주아 OTF"/>
              </a:rPr>
              <a:t> == </a:t>
            </a:r>
            <a:r>
              <a:rPr lang="ko-KR" altLang="en-US" sz="2500">
                <a:latin typeface="배달의민족 주아 OTF"/>
                <a:ea typeface="배달의민족 주아 OTF"/>
              </a:rPr>
              <a:t>기획</a:t>
            </a:r>
            <a:endParaRPr lang="ko-KR" altLang="en-US" sz="2500">
              <a:latin typeface="배달의민족 주아 OTF"/>
              <a:ea typeface="배달의민족 주아 OTF"/>
            </a:endParaRPr>
          </a:p>
        </p:txBody>
      </p:sp>
    </p:spTree>
    <p:extLst>
      <p:ext uri="{BB962C8B-B14F-4D97-AF65-F5344CB8AC3E}">
        <p14:creationId xmlns:p14="http://schemas.microsoft.com/office/powerpoint/2010/main" val="419480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6056" y="4077072"/>
            <a:ext cx="2006352" cy="2078359"/>
          </a:xfrm>
          <a:prstGeom prst="rect">
            <a:avLst/>
          </a:prstGeom>
        </p:spPr>
      </p:pic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852651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>
            <p:custDataLst>
              <p:tags r:id="rId7"/>
            </p:custDataLst>
          </p:nvPr>
        </p:nvSpPr>
        <p:spPr>
          <a:xfrm>
            <a:off x="-5718" y="0"/>
            <a:ext cx="2849526" cy="6858000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>
            <p:custDataLst>
              <p:tags r:id="rId8"/>
            </p:custDataLst>
          </p:nvPr>
        </p:nvSpPr>
        <p:spPr>
          <a:xfrm>
            <a:off x="-15245" y="188640"/>
            <a:ext cx="3862388" cy="844454"/>
          </a:xfrm>
          <a:prstGeom prst="homePlate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166014"/>
            <a:ext cx="3426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왜왜</a:t>
            </a:r>
            <a:r>
              <a:rPr lang="en-US" altLang="ko-KR" sz="4800">
                <a:solidFill>
                  <a:srgbClr val="002060"/>
                </a:solidFill>
                <a:latin typeface="배달의민족 주아 OTF"/>
                <a:ea typeface="배달의민족 주아 OTF"/>
              </a:rPr>
              <a:t>?</a:t>
            </a:r>
            <a:endParaRPr lang="en-US" altLang="ko-KR" sz="48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7" name="Picture 8" descr="Sun icon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8" y="55172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ainbow icon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1723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5936" y="166014"/>
            <a:ext cx="5040560" cy="9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WeatherWear!</a:t>
            </a:r>
            <a:endParaRPr lang="en-US" altLang="ko-KR" sz="54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995936" y="1700808"/>
            <a:ext cx="1152128" cy="115212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876256" y="1556792"/>
            <a:ext cx="1440160" cy="1480683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5724128" y="1844824"/>
            <a:ext cx="648072" cy="648072"/>
          </a:xfrm>
          <a:prstGeom prst="mathPlus">
            <a:avLst>
              <a:gd name="adj1" fmla="val 235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868144" y="3068960"/>
            <a:ext cx="360040" cy="648072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868144" y="5229200"/>
            <a:ext cx="432048" cy="43204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724128" y="4509120"/>
            <a:ext cx="67984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1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9262461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>
            <p:custDataLst>
              <p:tags r:id="rId6"/>
            </p:custDataLst>
          </p:nvPr>
        </p:nvSpPr>
        <p:spPr>
          <a:xfrm>
            <a:off x="-5718" y="0"/>
            <a:ext cx="28495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>
            <p:custDataLst>
              <p:tags r:id="rId7"/>
            </p:custDataLst>
          </p:nvPr>
        </p:nvSpPr>
        <p:spPr>
          <a:xfrm>
            <a:off x="-15245" y="188640"/>
            <a:ext cx="3862388" cy="844454"/>
          </a:xfrm>
          <a:prstGeom prst="homePlate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166014"/>
            <a:ext cx="3426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rgbClr val="002060"/>
                </a:solidFill>
                <a:latin typeface="Sandoll 네모니2 09 Oblique Bd"/>
                <a:ea typeface="Sandoll 네모니2 09 Oblique Bd"/>
              </a:rPr>
              <a:t>왜왜</a:t>
            </a:r>
            <a:r>
              <a:rPr lang="en-US" altLang="ko-KR" sz="4800">
                <a:solidFill>
                  <a:srgbClr val="002060"/>
                </a:solidFill>
                <a:latin typeface="Sandoll 네모니2 09 Oblique Bd"/>
                <a:ea typeface="Sandoll 네모니2 09 Oblique Bd"/>
              </a:rPr>
              <a:t>?</a:t>
            </a:r>
            <a:endParaRPr lang="en-US" altLang="ko-KR" sz="4800">
              <a:solidFill>
                <a:srgbClr val="002060"/>
              </a:solidFill>
              <a:latin typeface="Sandoll 네모니2 09 Oblique Bd"/>
              <a:ea typeface="Sandoll 네모니2 09 Oblique Bd"/>
            </a:endParaRPr>
          </a:p>
        </p:txBody>
      </p:sp>
      <p:pic>
        <p:nvPicPr>
          <p:cNvPr id="7" name="Picture 12" descr="Moon and Sun icon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44642" y="5466927"/>
            <a:ext cx="914400" cy="914401"/>
          </a:xfrm>
          <a:prstGeom prst="rect">
            <a:avLst/>
          </a:prstGeom>
          <a:noFill/>
        </p:spPr>
      </p:pic>
      <p:pic>
        <p:nvPicPr>
          <p:cNvPr id="8" name="Picture 14" descr="Moon and Stars ico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3528" y="5440317"/>
            <a:ext cx="914400" cy="9144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95936" y="166014"/>
            <a:ext cx="5040560" cy="9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WeatherWear!</a:t>
            </a:r>
            <a:endParaRPr lang="en-US" altLang="ko-KR" sz="54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211960" y="1368151"/>
            <a:ext cx="3528495" cy="5085184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88778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107504" y="545674"/>
            <a:ext cx="2664296" cy="3668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 ::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구조도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17" name=""/>
          <p:cNvSpPr/>
          <p:nvPr/>
        </p:nvSpPr>
        <p:spPr>
          <a:xfrm>
            <a:off x="1691680" y="1484784"/>
            <a:ext cx="1224136" cy="36004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GPSTracker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499992" y="1484784"/>
            <a:ext cx="1080120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GPSToGrid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3347864" y="1556792"/>
            <a:ext cx="864096" cy="2605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위도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 경도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179512" y="1484784"/>
            <a:ext cx="1224136" cy="4190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사용자 위치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권한 필요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4427984" y="2380536"/>
            <a:ext cx="1224136" cy="2563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기상청 격자 좌표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26" name=""/>
          <p:cNvSpPr/>
          <p:nvPr/>
        </p:nvSpPr>
        <p:spPr>
          <a:xfrm>
            <a:off x="5580112" y="3212976"/>
            <a:ext cx="1656184" cy="864096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GetWeather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3779912" y="3247251"/>
            <a:ext cx="1368152" cy="7578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날짜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YYYYMMDD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HHMM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28" name=""/>
          <p:cNvSpPr/>
          <p:nvPr/>
        </p:nvSpPr>
        <p:spPr>
          <a:xfrm>
            <a:off x="2195736" y="3429000"/>
            <a:ext cx="936104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GetTime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611559" y="3501008"/>
            <a:ext cx="864097" cy="2594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현재 시간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4427984" y="4149080"/>
            <a:ext cx="864096" cy="261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서비스 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6376" y="3212976"/>
            <a:ext cx="936103" cy="936103"/>
          </a:xfrm>
          <a:prstGeom prst="rect">
            <a:avLst/>
          </a:prstGeom>
        </p:spPr>
      </p:pic>
      <p:cxnSp>
        <p:nvCxnSpPr>
          <p:cNvPr id="38" name=""/>
          <p:cNvCxnSpPr/>
          <p:nvPr/>
        </p:nvCxnSpPr>
        <p:spPr>
          <a:xfrm>
            <a:off x="1115616" y="17008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2987824" y="17008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>
            <a:off x="4139952" y="1700808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"/>
          <p:cNvCxnSpPr/>
          <p:nvPr/>
        </p:nvCxnSpPr>
        <p:spPr>
          <a:xfrm>
            <a:off x="1547664" y="36450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3347864" y="364502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1" idx="2"/>
          </p:cNvCxnSpPr>
          <p:nvPr/>
        </p:nvCxnSpPr>
        <p:spPr>
          <a:xfrm rot="16200000" flipH="1">
            <a:off x="4770022" y="2906942"/>
            <a:ext cx="93610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5400000" flipH="1" flipV="1">
            <a:off x="5112060" y="382504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4932040" y="3645024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8" name=""/>
          <p:cNvCxnSpPr/>
          <p:nvPr/>
        </p:nvCxnSpPr>
        <p:spPr>
          <a:xfrm>
            <a:off x="7452320" y="3717032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9" name="TextBox 9"/>
          <p:cNvSpPr txBox="1"/>
          <p:nvPr/>
        </p:nvSpPr>
        <p:spPr>
          <a:xfrm>
            <a:off x="8028384" y="4365104"/>
            <a:ext cx="792088" cy="2621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날씨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2280" y="980728"/>
            <a:ext cx="949898" cy="976627"/>
          </a:xfrm>
          <a:prstGeom prst="rect">
            <a:avLst/>
          </a:prstGeom>
        </p:spPr>
      </p:pic>
      <p:cxnSp>
        <p:nvCxnSpPr>
          <p:cNvPr id="51" name=""/>
          <p:cNvCxnSpPr/>
          <p:nvPr/>
        </p:nvCxnSpPr>
        <p:spPr>
          <a:xfrm rot="5400000" flipH="1" flipV="1">
            <a:off x="6516216" y="2276872"/>
            <a:ext cx="86409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"/>
          <p:cNvSpPr txBox="1"/>
          <p:nvPr/>
        </p:nvSpPr>
        <p:spPr>
          <a:xfrm>
            <a:off x="7092280" y="2450881"/>
            <a:ext cx="1512168" cy="26183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HttpURLConnection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43808" y="5229200"/>
            <a:ext cx="720080" cy="72008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0150" y="5157192"/>
            <a:ext cx="967873" cy="820127"/>
          </a:xfrm>
          <a:prstGeom prst="rect">
            <a:avLst/>
          </a:prstGeom>
        </p:spPr>
      </p:pic>
      <p:cxnSp>
        <p:nvCxnSpPr>
          <p:cNvPr id="56" name=""/>
          <p:cNvCxnSpPr/>
          <p:nvPr/>
        </p:nvCxnSpPr>
        <p:spPr>
          <a:xfrm rot="10800000" flipV="1">
            <a:off x="7740352" y="4725144"/>
            <a:ext cx="576064" cy="504056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"/>
          <p:cNvSpPr/>
          <p:nvPr/>
        </p:nvSpPr>
        <p:spPr>
          <a:xfrm>
            <a:off x="6372200" y="5373216"/>
            <a:ext cx="1224136" cy="36004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JSONToInfo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" name=""/>
          <p:cNvCxnSpPr>
            <a:stCxn id="18" idx="3"/>
            <a:endCxn id="21" idx="3"/>
          </p:cNvCxnSpPr>
          <p:nvPr/>
        </p:nvCxnSpPr>
        <p:spPr>
          <a:xfrm>
            <a:off x="5580112" y="1664804"/>
            <a:ext cx="72008" cy="843920"/>
          </a:xfrm>
          <a:prstGeom prst="bentConnector3">
            <a:avLst>
              <a:gd name="adj1" fmla="val 295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/>
          <p:nvPr/>
        </p:nvCxnSpPr>
        <p:spPr>
          <a:xfrm rot="10800000">
            <a:off x="5076056" y="5589240"/>
            <a:ext cx="936104" cy="0"/>
          </a:xfrm>
          <a:prstGeom prst="straightConnector1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655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107504" y="545674"/>
            <a:ext cx="2664296" cy="3668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WeatherWear ::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2060"/>
                </a:solidFill>
                <a:latin typeface="배달의민족 주아 OTF"/>
                <a:ea typeface="배달의민족 주아 OTF"/>
              </a:rPr>
              <a:t>일정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  <p:graphicFrame>
        <p:nvGraphicFramePr>
          <p:cNvPr id="63" name=""/>
          <p:cNvGraphicFramePr>
            <a:graphicFrameLocks noGrp="1"/>
          </p:cNvGraphicFramePr>
          <p:nvPr/>
        </p:nvGraphicFramePr>
        <p:xfrm>
          <a:off x="1496526" y="1293083"/>
          <a:ext cx="6099810" cy="4631055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868680"/>
                <a:gridCol w="868680"/>
                <a:gridCol w="868680"/>
                <a:gridCol w="878205"/>
                <a:gridCol w="878205"/>
                <a:gridCol w="868680"/>
                <a:gridCol w="868680"/>
              </a:tblGrid>
              <a:tr h="3019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100"/>
                        <a:t>팀 구성</a:t>
                      </a:r>
                      <a:endParaRPr lang="ko-KR" altLang="en-US" sz="1100"/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주제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Git </a:t>
                      </a:r>
                      <a:r>
                        <a:rPr lang="ko-KR" altLang="en-US" sz="1100"/>
                        <a:t>환경 구성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100"/>
                        <a:t>개발 환경 구성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100"/>
                        <a:t>모듈 코딩</a:t>
                      </a:r>
                      <a:endParaRPr lang="ko-KR" altLang="en-US" sz="1100"/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모듈 조립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100"/>
                        <a:t>테스트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100"/>
                        <a:t>발표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2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b2dbe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4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7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9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10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11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12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13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186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14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25019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15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  <a:tr h="262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100"/>
                        <a:t>16</a:t>
                      </a:r>
                      <a:r>
                        <a:rPr lang="ko-KR" altLang="en-US" sz="1100"/>
                        <a:t>주차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d8edf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rgbClr val="ff843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3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DD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18" y="0"/>
            <a:ext cx="9144000" cy="476672"/>
          </a:xfrm>
          <a:prstGeom prst="rect">
            <a:avLst/>
          </a:prstGeom>
          <a:solidFill>
            <a:srgbClr val="D1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Sun ic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9164" y="4294748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10" descr="Rainbow ico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00770" y="4294749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12" descr="Moon and Sun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18137" y="4319706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14" descr="Moon and Stars ico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97023" y="4293096"/>
            <a:ext cx="914400" cy="914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3822" y="1832640"/>
            <a:ext cx="7904919" cy="130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8000">
                <a:solidFill>
                  <a:srgbClr val="002060"/>
                </a:solidFill>
                <a:latin typeface="배달의민족 주아 OTF"/>
                <a:ea typeface="배달의민족 주아 OTF"/>
              </a:rPr>
              <a:t>감사합니다</a:t>
            </a:r>
            <a:endParaRPr lang="en-US" altLang="ko-KR" sz="8000">
              <a:solidFill>
                <a:srgbClr val="002060"/>
              </a:solidFill>
              <a:latin typeface="배달의민족 주아 OTF"/>
              <a:ea typeface="배달의민족 주아 OTF"/>
            </a:endParaRPr>
          </a:p>
        </p:txBody>
      </p:sp>
    </p:spTree>
    <p:extLst>
      <p:ext uri="{BB962C8B-B14F-4D97-AF65-F5344CB8AC3E}">
        <p14:creationId xmlns:p14="http://schemas.microsoft.com/office/powerpoint/2010/main" val="24434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BftLpu.EG0iEXotD1_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Xe34r6zkCu3cZBZ3ONk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V_69yCd0GPU7OYtw5Z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wc.ZhG.8UmN0hlP0KlL1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42AgfVkUWQECVA7BIS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nxA2TsCEG5TIf9ZmrH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jyUOvpFU23YScgcME8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SE.HKpWE6wh6UbTGye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67hrec10a04durKSVCUA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</ep:Words>
  <ep:PresentationFormat>화면 슬라이드 쇼(4:3)</ep:PresentationFormat>
  <ep:Paragraphs>54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2020-02-05T03:42:23.000</dcterms:created>
  <dc:creator>최서원</dc:creator>
  <cp:lastModifiedBy>eziki</cp:lastModifiedBy>
  <dcterms:modified xsi:type="dcterms:W3CDTF">2023-03-15T04:08:57.030</dcterms:modified>
  <cp:revision>76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