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5" r:id="rId6"/>
    <p:sldId id="266" r:id="rId7"/>
    <p:sldId id="269" r:id="rId8"/>
    <p:sldId id="267" r:id="rId9"/>
    <p:sldId id="268" r:id="rId10"/>
    <p:sldId id="260" r:id="rId11"/>
    <p:sldId id="261" r:id="rId12"/>
    <p:sldId id="262" r:id="rId13"/>
    <p:sldId id="263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034F-DB42-4AF7-98F9-E9AB9C131FC5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85240-FCB7-4FBA-B669-2C6D523469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수식 계산 자동화 프로그램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정보통신기술공학과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2017531002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김민석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개발 기간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868" y="1571612"/>
          <a:ext cx="4586316" cy="4429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386"/>
                <a:gridCol w="764386"/>
                <a:gridCol w="764386"/>
                <a:gridCol w="764386"/>
                <a:gridCol w="764386"/>
                <a:gridCol w="764386"/>
              </a:tblGrid>
              <a:tr h="736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Jan</a:t>
                      </a:r>
                      <a:endParaRPr lang="ko-KR" altLang="en-US" sz="18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Feb</a:t>
                      </a:r>
                      <a:endParaRPr lang="ko-KR" altLang="en-US" sz="18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Mar</a:t>
                      </a:r>
                      <a:endParaRPr lang="ko-KR" altLang="en-US" sz="18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Apr</a:t>
                      </a:r>
                      <a:endParaRPr lang="ko-KR" altLang="en-US" sz="18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May</a:t>
                      </a:r>
                      <a:endParaRPr lang="ko-KR" altLang="en-US" sz="18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cap="none" spc="0" dirty="0" smtClean="0">
                          <a:ln w="17780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</a:ln>
                          <a:gradFill rotWithShape="1">
                            <a:gsLst>
                              <a:gs pos="0">
                                <a:srgbClr val="000000">
                                  <a:tint val="92000"/>
                                  <a:shade val="100000"/>
                                  <a:satMod val="150000"/>
                                </a:srgbClr>
                              </a:gs>
                              <a:gs pos="49000">
                                <a:srgbClr val="000000">
                                  <a:tint val="89000"/>
                                  <a:shade val="90000"/>
                                  <a:satMod val="150000"/>
                                </a:srgbClr>
                              </a:gs>
                              <a:gs pos="50000">
                                <a:srgbClr val="000000">
                                  <a:tint val="100000"/>
                                  <a:shade val="75000"/>
                                  <a:satMod val="150000"/>
                                </a:srgbClr>
                              </a:gs>
                              <a:gs pos="95000">
                                <a:srgbClr val="000000">
                                  <a:shade val="47000"/>
                                  <a:satMod val="150000"/>
                                </a:srgbClr>
                              </a:gs>
                              <a:gs pos="100000">
                                <a:srgbClr val="000000">
                                  <a:shade val="39000"/>
                                  <a:satMod val="150000"/>
                                </a:srgbClr>
                              </a:gs>
                            </a:gsLst>
                            <a:lin ang="5400000"/>
                          </a:gradFill>
                          <a:effectLst>
                            <a:outerShdw blurRad="50800" algn="tl" rotWithShape="0">
                              <a:srgbClr val="000000"/>
                            </a:outerShdw>
                          </a:effectLst>
                        </a:rPr>
                        <a:t>Jun</a:t>
                      </a:r>
                      <a:endParaRPr lang="ko-KR" altLang="en-US" sz="1800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  <a:tr h="527452"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cap="none" spc="0" dirty="0">
                        <a:ln w="17780" cmpd="sng">
                          <a:solidFill>
                            <a:srgbClr val="FFFFFF"/>
                          </a:solidFill>
                          <a:prstDash val="solid"/>
                          <a:miter lim="800000"/>
                        </a:ln>
                        <a:gradFill rotWithShape="1">
                          <a:gsLst>
                            <a:gs pos="0">
                              <a:srgbClr val="000000">
                                <a:tint val="92000"/>
                                <a:shade val="100000"/>
                                <a:satMod val="150000"/>
                              </a:srgbClr>
                            </a:gs>
                            <a:gs pos="49000">
                              <a:srgbClr val="000000">
                                <a:tint val="89000"/>
                                <a:shade val="90000"/>
                                <a:satMod val="150000"/>
                              </a:srgbClr>
                            </a:gs>
                            <a:gs pos="50000">
                              <a:srgbClr val="000000">
                                <a:tint val="100000"/>
                                <a:shade val="75000"/>
                                <a:satMod val="150000"/>
                              </a:srgbClr>
                            </a:gs>
                            <a:gs pos="95000">
                              <a:srgbClr val="000000">
                                <a:shade val="47000"/>
                                <a:satMod val="150000"/>
                              </a:srgbClr>
                            </a:gs>
                            <a:gs pos="100000">
                              <a:srgbClr val="000000">
                                <a:shade val="39000"/>
                                <a:satMod val="150000"/>
                              </a:srgbClr>
                            </a:gs>
                          </a:gsLst>
                          <a:lin ang="5400000"/>
                        </a:gradFill>
                        <a:effectLst>
                          <a:outerShdw blurRad="50800" algn="tl" rotWithShape="0">
                            <a:srgbClr val="000000"/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28662" y="2285991"/>
          <a:ext cx="2571768" cy="371477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571768"/>
              </a:tblGrid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주제 선정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 작성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요구사항서 작성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설계서 작성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개발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  <a:tr h="5306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 준비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643306" y="2357430"/>
            <a:ext cx="1071570" cy="4286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4876" y="2857496"/>
            <a:ext cx="714380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29256" y="4429132"/>
            <a:ext cx="185738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43570" y="3429000"/>
            <a:ext cx="571504" cy="42862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15074" y="3929066"/>
            <a:ext cx="285752" cy="4286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2198" y="5000636"/>
            <a:ext cx="1428760" cy="42862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86644" y="5500702"/>
            <a:ext cx="357190" cy="500066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동작 절차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3643306" y="1214422"/>
            <a:ext cx="2071702" cy="714380"/>
          </a:xfrm>
          <a:prstGeom prst="flowChartTermina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실행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86512" y="2786058"/>
            <a:ext cx="2071702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종료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3306" y="2786058"/>
            <a:ext cx="2071702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자재 확인 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&amp;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수정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8662" y="2786058"/>
            <a:ext cx="2071702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각종 계산기 기능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3643306" y="5429264"/>
            <a:ext cx="2071702" cy="714380"/>
          </a:xfrm>
          <a:prstGeom prst="flowChartTermina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종료</a:t>
            </a:r>
            <a:endParaRPr lang="en-US" altLang="ko-KR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8662" y="4071942"/>
            <a:ext cx="2071702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해당 값 계산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순서도: 판단 12"/>
          <p:cNvSpPr/>
          <p:nvPr/>
        </p:nvSpPr>
        <p:spPr>
          <a:xfrm>
            <a:off x="3500430" y="3929066"/>
            <a:ext cx="2357454" cy="1000132"/>
          </a:xfrm>
          <a:prstGeom prst="flowChartDecisi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처리 후 작업 선택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0" name="직선 화살표 연결선 19"/>
          <p:cNvCxnSpPr>
            <a:stCxn id="10" idx="2"/>
            <a:endCxn id="12" idx="0"/>
          </p:cNvCxnSpPr>
          <p:nvPr/>
        </p:nvCxnSpPr>
        <p:spPr>
          <a:xfrm rot="5400000">
            <a:off x="1678761" y="3786190"/>
            <a:ext cx="571504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2"/>
            <a:endCxn id="8" idx="0"/>
          </p:cNvCxnSpPr>
          <p:nvPr/>
        </p:nvCxnSpPr>
        <p:spPr>
          <a:xfrm rot="5400000">
            <a:off x="4250529" y="2357430"/>
            <a:ext cx="85725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3"/>
            <a:endCxn id="13" idx="1"/>
          </p:cNvCxnSpPr>
          <p:nvPr/>
        </p:nvCxnSpPr>
        <p:spPr>
          <a:xfrm>
            <a:off x="3000364" y="4429132"/>
            <a:ext cx="50006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3" idx="0"/>
          </p:cNvCxnSpPr>
          <p:nvPr/>
        </p:nvCxnSpPr>
        <p:spPr>
          <a:xfrm rot="5400000">
            <a:off x="4464843" y="3714752"/>
            <a:ext cx="428628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endCxn id="7" idx="0"/>
          </p:cNvCxnSpPr>
          <p:nvPr/>
        </p:nvCxnSpPr>
        <p:spPr>
          <a:xfrm>
            <a:off x="4714876" y="2285992"/>
            <a:ext cx="2607487" cy="500066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endCxn id="10" idx="0"/>
          </p:cNvCxnSpPr>
          <p:nvPr/>
        </p:nvCxnSpPr>
        <p:spPr>
          <a:xfrm rot="10800000" flipV="1">
            <a:off x="1964514" y="2285992"/>
            <a:ext cx="2678925" cy="500066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3" idx="3"/>
          </p:cNvCxnSpPr>
          <p:nvPr/>
        </p:nvCxnSpPr>
        <p:spPr>
          <a:xfrm flipV="1">
            <a:off x="5857884" y="2285992"/>
            <a:ext cx="142876" cy="2143140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3" idx="2"/>
            <a:endCxn id="11" idx="0"/>
          </p:cNvCxnSpPr>
          <p:nvPr/>
        </p:nvCxnSpPr>
        <p:spPr>
          <a:xfrm rot="5400000">
            <a:off x="4429124" y="5179231"/>
            <a:ext cx="50006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 77"/>
          <p:cNvSpPr/>
          <p:nvPr/>
        </p:nvSpPr>
        <p:spPr>
          <a:xfrm>
            <a:off x="2714612" y="3500438"/>
            <a:ext cx="918814" cy="552096"/>
          </a:xfrm>
          <a:custGeom>
            <a:avLst/>
            <a:gdLst>
              <a:gd name="connsiteX0" fmla="*/ 918814 w 918814"/>
              <a:gd name="connsiteY0" fmla="*/ 46998 h 552096"/>
              <a:gd name="connsiteX1" fmla="*/ 657557 w 918814"/>
              <a:gd name="connsiteY1" fmla="*/ 38290 h 552096"/>
              <a:gd name="connsiteX2" fmla="*/ 587888 w 918814"/>
              <a:gd name="connsiteY2" fmla="*/ 81833 h 552096"/>
              <a:gd name="connsiteX3" fmla="*/ 526928 w 918814"/>
              <a:gd name="connsiteY3" fmla="*/ 151501 h 552096"/>
              <a:gd name="connsiteX4" fmla="*/ 500802 w 918814"/>
              <a:gd name="connsiteY4" fmla="*/ 168918 h 552096"/>
              <a:gd name="connsiteX5" fmla="*/ 457260 w 918814"/>
              <a:gd name="connsiteY5" fmla="*/ 221170 h 552096"/>
              <a:gd name="connsiteX6" fmla="*/ 431134 w 918814"/>
              <a:gd name="connsiteY6" fmla="*/ 282130 h 552096"/>
              <a:gd name="connsiteX7" fmla="*/ 457260 w 918814"/>
              <a:gd name="connsiteY7" fmla="*/ 325673 h 552096"/>
              <a:gd name="connsiteX8" fmla="*/ 509511 w 918814"/>
              <a:gd name="connsiteY8" fmla="*/ 360507 h 552096"/>
              <a:gd name="connsiteX9" fmla="*/ 544345 w 918814"/>
              <a:gd name="connsiteY9" fmla="*/ 351798 h 552096"/>
              <a:gd name="connsiteX10" fmla="*/ 553054 w 918814"/>
              <a:gd name="connsiteY10" fmla="*/ 316964 h 552096"/>
              <a:gd name="connsiteX11" fmla="*/ 526928 w 918814"/>
              <a:gd name="connsiteY11" fmla="*/ 212461 h 552096"/>
              <a:gd name="connsiteX12" fmla="*/ 500802 w 918814"/>
              <a:gd name="connsiteY12" fmla="*/ 186336 h 552096"/>
              <a:gd name="connsiteX13" fmla="*/ 448551 w 918814"/>
              <a:gd name="connsiteY13" fmla="*/ 160210 h 552096"/>
              <a:gd name="connsiteX14" fmla="*/ 300505 w 918814"/>
              <a:gd name="connsiteY14" fmla="*/ 177627 h 552096"/>
              <a:gd name="connsiteX15" fmla="*/ 239545 w 918814"/>
              <a:gd name="connsiteY15" fmla="*/ 203753 h 552096"/>
              <a:gd name="connsiteX16" fmla="*/ 213420 w 918814"/>
              <a:gd name="connsiteY16" fmla="*/ 221170 h 552096"/>
              <a:gd name="connsiteX17" fmla="*/ 178585 w 918814"/>
              <a:gd name="connsiteY17" fmla="*/ 229878 h 552096"/>
              <a:gd name="connsiteX18" fmla="*/ 126334 w 918814"/>
              <a:gd name="connsiteY18" fmla="*/ 264713 h 552096"/>
              <a:gd name="connsiteX19" fmla="*/ 65374 w 918814"/>
              <a:gd name="connsiteY19" fmla="*/ 308256 h 552096"/>
              <a:gd name="connsiteX20" fmla="*/ 47957 w 918814"/>
              <a:gd name="connsiteY20" fmla="*/ 334381 h 552096"/>
              <a:gd name="connsiteX21" fmla="*/ 39248 w 918814"/>
              <a:gd name="connsiteY21" fmla="*/ 377924 h 552096"/>
              <a:gd name="connsiteX22" fmla="*/ 30540 w 918814"/>
              <a:gd name="connsiteY22" fmla="*/ 412758 h 552096"/>
              <a:gd name="connsiteX23" fmla="*/ 21831 w 918814"/>
              <a:gd name="connsiteY23" fmla="*/ 438884 h 552096"/>
              <a:gd name="connsiteX24" fmla="*/ 4414 w 918814"/>
              <a:gd name="connsiteY24" fmla="*/ 465010 h 552096"/>
              <a:gd name="connsiteX25" fmla="*/ 4414 w 918814"/>
              <a:gd name="connsiteY25" fmla="*/ 552096 h 55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18814" h="552096">
                <a:moveTo>
                  <a:pt x="918814" y="46998"/>
                </a:moveTo>
                <a:cubicBezTo>
                  <a:pt x="824818" y="0"/>
                  <a:pt x="848113" y="4662"/>
                  <a:pt x="657557" y="38290"/>
                </a:cubicBezTo>
                <a:cubicBezTo>
                  <a:pt x="630588" y="43049"/>
                  <a:pt x="587888" y="81833"/>
                  <a:pt x="587888" y="81833"/>
                </a:cubicBezTo>
                <a:cubicBezTo>
                  <a:pt x="563869" y="113858"/>
                  <a:pt x="558495" y="124444"/>
                  <a:pt x="526928" y="151501"/>
                </a:cubicBezTo>
                <a:cubicBezTo>
                  <a:pt x="518981" y="158312"/>
                  <a:pt x="509511" y="163112"/>
                  <a:pt x="500802" y="168918"/>
                </a:cubicBezTo>
                <a:cubicBezTo>
                  <a:pt x="448173" y="274179"/>
                  <a:pt x="518801" y="147321"/>
                  <a:pt x="457260" y="221170"/>
                </a:cubicBezTo>
                <a:cubicBezTo>
                  <a:pt x="445300" y="235522"/>
                  <a:pt x="437185" y="263977"/>
                  <a:pt x="431134" y="282130"/>
                </a:cubicBezTo>
                <a:cubicBezTo>
                  <a:pt x="439469" y="307137"/>
                  <a:pt x="436007" y="309733"/>
                  <a:pt x="457260" y="325673"/>
                </a:cubicBezTo>
                <a:cubicBezTo>
                  <a:pt x="474006" y="338232"/>
                  <a:pt x="509511" y="360507"/>
                  <a:pt x="509511" y="360507"/>
                </a:cubicBezTo>
                <a:cubicBezTo>
                  <a:pt x="521122" y="357604"/>
                  <a:pt x="535882" y="360261"/>
                  <a:pt x="544345" y="351798"/>
                </a:cubicBezTo>
                <a:cubicBezTo>
                  <a:pt x="552808" y="343335"/>
                  <a:pt x="554539" y="328840"/>
                  <a:pt x="553054" y="316964"/>
                </a:cubicBezTo>
                <a:cubicBezTo>
                  <a:pt x="548600" y="281335"/>
                  <a:pt x="540263" y="245799"/>
                  <a:pt x="526928" y="212461"/>
                </a:cubicBezTo>
                <a:cubicBezTo>
                  <a:pt x="522354" y="201026"/>
                  <a:pt x="510263" y="194220"/>
                  <a:pt x="500802" y="186336"/>
                </a:cubicBezTo>
                <a:cubicBezTo>
                  <a:pt x="478290" y="167576"/>
                  <a:pt x="474739" y="168939"/>
                  <a:pt x="448551" y="160210"/>
                </a:cubicBezTo>
                <a:cubicBezTo>
                  <a:pt x="399202" y="166016"/>
                  <a:pt x="349644" y="170256"/>
                  <a:pt x="300505" y="177627"/>
                </a:cubicBezTo>
                <a:cubicBezTo>
                  <a:pt x="283949" y="180110"/>
                  <a:pt x="251640" y="196842"/>
                  <a:pt x="239545" y="203753"/>
                </a:cubicBezTo>
                <a:cubicBezTo>
                  <a:pt x="230458" y="208946"/>
                  <a:pt x="223040" y="217047"/>
                  <a:pt x="213420" y="221170"/>
                </a:cubicBezTo>
                <a:cubicBezTo>
                  <a:pt x="202419" y="225885"/>
                  <a:pt x="190197" y="226975"/>
                  <a:pt x="178585" y="229878"/>
                </a:cubicBezTo>
                <a:cubicBezTo>
                  <a:pt x="161168" y="241490"/>
                  <a:pt x="143080" y="252153"/>
                  <a:pt x="126334" y="264713"/>
                </a:cubicBezTo>
                <a:cubicBezTo>
                  <a:pt x="83127" y="297118"/>
                  <a:pt x="103576" y="282787"/>
                  <a:pt x="65374" y="308256"/>
                </a:cubicBezTo>
                <a:cubicBezTo>
                  <a:pt x="59568" y="316964"/>
                  <a:pt x="51632" y="324581"/>
                  <a:pt x="47957" y="334381"/>
                </a:cubicBezTo>
                <a:cubicBezTo>
                  <a:pt x="42760" y="348240"/>
                  <a:pt x="42459" y="363475"/>
                  <a:pt x="39248" y="377924"/>
                </a:cubicBezTo>
                <a:cubicBezTo>
                  <a:pt x="36652" y="389608"/>
                  <a:pt x="33828" y="401250"/>
                  <a:pt x="30540" y="412758"/>
                </a:cubicBezTo>
                <a:cubicBezTo>
                  <a:pt x="28018" y="421585"/>
                  <a:pt x="25936" y="430673"/>
                  <a:pt x="21831" y="438884"/>
                </a:cubicBezTo>
                <a:cubicBezTo>
                  <a:pt x="17150" y="448245"/>
                  <a:pt x="6005" y="454665"/>
                  <a:pt x="4414" y="465010"/>
                </a:cubicBezTo>
                <a:cubicBezTo>
                  <a:pt x="0" y="493701"/>
                  <a:pt x="4414" y="523067"/>
                  <a:pt x="4414" y="552096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286116" y="3714752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참조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" name="꺾인 연결선 80"/>
          <p:cNvCxnSpPr>
            <a:stCxn id="7" idx="2"/>
          </p:cNvCxnSpPr>
          <p:nvPr/>
        </p:nvCxnSpPr>
        <p:spPr>
          <a:xfrm rot="5400000">
            <a:off x="5232801" y="2982514"/>
            <a:ext cx="1571638" cy="2607487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자료 흐름도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5" name="Picture 3" descr="C:\Users\user54\Downloads\images\png\002-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571612"/>
            <a:ext cx="887196" cy="92869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785918" y="3000372"/>
            <a:ext cx="1857388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기능 선택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5918" y="4929198"/>
            <a:ext cx="1857388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해당 계산기</a:t>
            </a:r>
            <a:endParaRPr lang="en-US" altLang="ko-KR" b="1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기능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rot="5400000">
            <a:off x="2107389" y="4321975"/>
            <a:ext cx="121444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488" y="400050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각 양식에 맞는 입력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0562" y="4929198"/>
            <a:ext cx="1857388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데이터 출력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2" name="직선 화살표 연결선 11"/>
          <p:cNvCxnSpPr>
            <a:stCxn id="6" idx="3"/>
            <a:endCxn id="11" idx="1"/>
          </p:cNvCxnSpPr>
          <p:nvPr/>
        </p:nvCxnSpPr>
        <p:spPr>
          <a:xfrm>
            <a:off x="3643306" y="5286388"/>
            <a:ext cx="85725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43438" y="3000372"/>
            <a:ext cx="1857388" cy="71438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자재 조회 </a:t>
            </a:r>
            <a:r>
              <a:rPr lang="en-US" altLang="ko-KR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수정</a:t>
            </a:r>
            <a:endParaRPr lang="ko-KR" altLang="en-US" b="1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7" name="직선 화살표 연결선 16"/>
          <p:cNvCxnSpPr>
            <a:stCxn id="5" idx="3"/>
            <a:endCxn id="16" idx="1"/>
          </p:cNvCxnSpPr>
          <p:nvPr/>
        </p:nvCxnSpPr>
        <p:spPr>
          <a:xfrm>
            <a:off x="3643306" y="3357562"/>
            <a:ext cx="1000132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3643306" y="3857628"/>
            <a:ext cx="1071570" cy="92869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00562" y="4000504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패드 계산기의 경우 자재 </a:t>
            </a:r>
            <a:r>
              <a:rPr lang="en-US" altLang="ko-KR" sz="1400" b="1" dirty="0" smtClean="0">
                <a:latin typeface="HY견고딕" pitchFamily="18" charset="-127"/>
                <a:ea typeface="HY견고딕" pitchFamily="18" charset="-127"/>
              </a:rPr>
              <a:t>DB</a:t>
            </a:r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를 참조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3075" idx="2"/>
            <a:endCxn id="5" idx="0"/>
          </p:cNvCxnSpPr>
          <p:nvPr/>
        </p:nvCxnSpPr>
        <p:spPr>
          <a:xfrm rot="5400000">
            <a:off x="2472064" y="2742854"/>
            <a:ext cx="500066" cy="1497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1" idx="3"/>
            <a:endCxn id="3075" idx="3"/>
          </p:cNvCxnSpPr>
          <p:nvPr/>
        </p:nvCxnSpPr>
        <p:spPr>
          <a:xfrm flipH="1" flipV="1">
            <a:off x="3173180" y="2035959"/>
            <a:ext cx="3184770" cy="3250429"/>
          </a:xfrm>
          <a:prstGeom prst="bentConnector3">
            <a:avLst>
              <a:gd name="adj1" fmla="val -26046"/>
            </a:avLst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29058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사용자 확인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1365" y="2803744"/>
            <a:ext cx="5214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HY견고딕" pitchFamily="18" charset="-127"/>
                <a:ea typeface="HY견고딕" pitchFamily="18" charset="-127"/>
              </a:rPr>
              <a:t>프로그램 시연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54\Downloads\images\png\001-peo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071810"/>
            <a:ext cx="2816227" cy="28162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0004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atin typeface="HY견고딕" pitchFamily="18" charset="-127"/>
                <a:ea typeface="HY견고딕" pitchFamily="18" charset="-127"/>
              </a:rPr>
              <a:t>Thank You</a:t>
            </a:r>
          </a:p>
          <a:p>
            <a:pPr algn="ctr"/>
            <a:r>
              <a:rPr lang="en-US" altLang="ko-KR" sz="5400" dirty="0" smtClean="0">
                <a:latin typeface="HY견고딕" pitchFamily="18" charset="-127"/>
                <a:ea typeface="HY견고딕" pitchFamily="18" charset="-127"/>
              </a:rPr>
              <a:t>For Listening!</a:t>
            </a:r>
            <a:endParaRPr lang="ko-KR" altLang="en-US" sz="5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21455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●  프로그램 소개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3071810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●  개발 기간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92906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●  동작 절차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78632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HY견고딕" pitchFamily="18" charset="-127"/>
                <a:ea typeface="HY견고딕" pitchFamily="18" charset="-127"/>
              </a:rPr>
              <a:t>●  자료 흐름도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564357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HY견고딕" pitchFamily="18" charset="-127"/>
                <a:ea typeface="HY견고딕" pitchFamily="18" charset="-127"/>
              </a:rPr>
              <a:t>●  프로그램 시연</a:t>
            </a:r>
            <a:endParaRPr lang="ko-KR" altLang="en-US" sz="2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C:\Users\user54\Downloads\images\png\010-presentation-outl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214554"/>
            <a:ext cx="3714776" cy="3714776"/>
          </a:xfrm>
          <a:prstGeom prst="rect">
            <a:avLst/>
          </a:prstGeom>
          <a:noFill/>
        </p:spPr>
      </p:pic>
      <p:pic>
        <p:nvPicPr>
          <p:cNvPr id="2051" name="Picture 3" descr="C:\Users\user54\Downloads\images\png\008-sign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214687"/>
            <a:ext cx="1785950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54\Downloads\images\png\016-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1000133" cy="1000132"/>
          </a:xfrm>
          <a:prstGeom prst="rect">
            <a:avLst/>
          </a:prstGeom>
          <a:noFill/>
        </p:spPr>
      </p:pic>
      <p:pic>
        <p:nvPicPr>
          <p:cNvPr id="2051" name="Picture 3" descr="C:\Users\user54\Downloads\images\png\012-sign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0538" y="2714620"/>
            <a:ext cx="857256" cy="857256"/>
          </a:xfrm>
          <a:prstGeom prst="rect">
            <a:avLst/>
          </a:prstGeom>
          <a:noFill/>
        </p:spPr>
      </p:pic>
      <p:pic>
        <p:nvPicPr>
          <p:cNvPr id="2052" name="Picture 4" descr="C:\Users\user54\Downloads\images\png\010-sign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714620"/>
            <a:ext cx="857255" cy="857256"/>
          </a:xfrm>
          <a:prstGeom prst="rect">
            <a:avLst/>
          </a:prstGeom>
          <a:noFill/>
        </p:spPr>
      </p:pic>
      <p:pic>
        <p:nvPicPr>
          <p:cNvPr id="2053" name="Picture 5" descr="C:\Users\user54\Downloads\images\png\007-sign-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3929066"/>
            <a:ext cx="1357321" cy="1357322"/>
          </a:xfrm>
          <a:prstGeom prst="rect">
            <a:avLst/>
          </a:prstGeom>
          <a:noFill/>
        </p:spPr>
      </p:pic>
      <p:pic>
        <p:nvPicPr>
          <p:cNvPr id="2055" name="Picture 7" descr="C:\Users\user54\Downloads\images\png\006-angl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3786190"/>
            <a:ext cx="1357323" cy="1357322"/>
          </a:xfrm>
          <a:prstGeom prst="rect">
            <a:avLst/>
          </a:prstGeom>
          <a:noFill/>
        </p:spPr>
      </p:pic>
      <p:pic>
        <p:nvPicPr>
          <p:cNvPr id="2056" name="Picture 8" descr="C:\Users\user54\Downloads\images\png\005-interfac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3857628"/>
            <a:ext cx="1357322" cy="13573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7" name="Picture 3" descr="C:\Users\user54\Downloads\images\png\003-people-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86380" y="2428868"/>
            <a:ext cx="2601913" cy="2601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267 C -0.15538 -0.02174 -0.3085 -0.02174 -0.46146 -0.02012 C -0.47048 -0.02012 -0.47934 -0.01203 -0.48802 -0.00994 C -0.50486 -0.00578 -0.52239 -0.00786 -0.53958 -0.0074 C -0.54479 -0.00601 -0.5467 -0.00532 -0.55104 -0.00115 C -0.55034 0.00532 -0.55052 0.0118 -0.54913 0.01805 C -0.54757 0.02522 -0.53559 0.0266 -0.53194 0.02684 C -0.50312 0.02799 -0.47413 0.02846 -0.44531 0.02938 C -0.37239 0.02869 -0.29826 0.02429 -0.22517 0.02429 L -0.21771 0.02175 " pathEditMode="relative" rAng="0" ptsTypes="ffffffffAA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" y="2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214545" y="3643315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007" y="3643315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2" idx="6"/>
            <a:endCxn id="13" idx="2"/>
          </p:cNvCxnSpPr>
          <p:nvPr/>
        </p:nvCxnSpPr>
        <p:spPr>
          <a:xfrm>
            <a:off x="2428859" y="3750472"/>
            <a:ext cx="328614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rot="13561248">
            <a:off x="3103114" y="3035049"/>
            <a:ext cx="1437574" cy="128796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28926" y="214311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견고딕" pitchFamily="18" charset="-127"/>
                <a:ea typeface="HY견고딕" pitchFamily="18" charset="-127"/>
              </a:rPr>
              <a:t>AMPLIFIER</a:t>
            </a:r>
            <a:endParaRPr lang="ko-KR" altLang="en-US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6116" y="48577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40dB = 1000</a:t>
            </a:r>
            <a:r>
              <a:rPr lang="ko-KR" altLang="en-US" dirty="0" smtClean="0"/>
              <a:t>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0100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5dBm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00826" y="357187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 + 40 = 45dBm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57158" y="121442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파이</a:t>
            </a:r>
            <a:r>
              <a:rPr lang="el-GR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l-GR" altLang="ko-KR" sz="2000" b="1" dirty="0" smtClean="0">
                <a:latin typeface="HY견고딕" pitchFamily="18" charset="-127"/>
                <a:ea typeface="HY견고딕" pitchFamily="18" charset="-127"/>
              </a:rPr>
              <a:t>π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감쇠기 계산 기능</a:t>
            </a:r>
            <a:endParaRPr lang="ko-KR" alt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207167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HY견고딕" pitchFamily="18" charset="-127"/>
                <a:ea typeface="HY견고딕" pitchFamily="18" charset="-127"/>
              </a:rPr>
              <a:t>PI PAD ATTENUATOR</a:t>
            </a:r>
            <a:endParaRPr lang="ko-KR" altLang="en-US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857884" y="3429000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28860" y="3429000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6"/>
            <a:endCxn id="5" idx="2"/>
          </p:cNvCxnSpPr>
          <p:nvPr/>
        </p:nvCxnSpPr>
        <p:spPr>
          <a:xfrm>
            <a:off x="2643174" y="3536157"/>
            <a:ext cx="321471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C:\Users\user54\Downloads\images\png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786058"/>
            <a:ext cx="2571750" cy="2362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429132"/>
            <a:ext cx="1785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R2 = 6.2 </a:t>
            </a:r>
            <a:r>
              <a:rPr lang="el-GR" dirty="0" smtClean="0"/>
              <a:t>Ω</a:t>
            </a:r>
            <a:r>
              <a:rPr lang="en-US" dirty="0" smtClean="0"/>
              <a:t>,</a:t>
            </a:r>
          </a:p>
          <a:p>
            <a:r>
              <a:rPr lang="en-US" altLang="ko-KR" dirty="0" smtClean="0"/>
              <a:t>R1 = 910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ko-KR" altLang="en-US" dirty="0" smtClean="0"/>
              <a:t>일 때</a:t>
            </a:r>
            <a:endParaRPr lang="en-US" altLang="ko-KR" dirty="0" smtClean="0"/>
          </a:p>
          <a:p>
            <a:r>
              <a:rPr lang="ko-KR" altLang="en-US" dirty="0" smtClean="0"/>
              <a:t>감쇠 값 </a:t>
            </a:r>
            <a:r>
              <a:rPr lang="en-US" altLang="ko-KR" dirty="0" smtClean="0"/>
              <a:t>1.01dB,</a:t>
            </a:r>
          </a:p>
          <a:p>
            <a:r>
              <a:rPr lang="ko-KR" altLang="en-US" dirty="0" smtClean="0"/>
              <a:t>약 </a:t>
            </a:r>
            <a:r>
              <a:rPr lang="en-US" altLang="ko-KR" dirty="0" smtClean="0"/>
              <a:t>1dB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335756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45 </a:t>
            </a:r>
            <a:r>
              <a:rPr lang="en-US" altLang="ko-KR" dirty="0" err="1" smtClean="0"/>
              <a:t>dBm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00826" y="335756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45 - 1 = 44dBm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58" y="121442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파이</a:t>
            </a:r>
            <a:r>
              <a:rPr lang="el-GR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l-GR" altLang="ko-KR" sz="2000" b="1" dirty="0" smtClean="0">
                <a:latin typeface="HY견고딕" pitchFamily="18" charset="-127"/>
                <a:ea typeface="HY견고딕" pitchFamily="18" charset="-127"/>
              </a:rPr>
              <a:t>π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감쇠기 계산 기능</a:t>
            </a:r>
            <a:endParaRPr lang="ko-KR" alt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641288" y="3607598"/>
            <a:ext cx="328614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786842" y="350043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endCxn id="8" idx="2"/>
          </p:cNvCxnSpPr>
          <p:nvPr/>
        </p:nvCxnSpPr>
        <p:spPr>
          <a:xfrm>
            <a:off x="5572132" y="3607595"/>
            <a:ext cx="321471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4214810" y="3000372"/>
            <a:ext cx="1285884" cy="114300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85720" y="3500438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6"/>
            <a:endCxn id="8" idx="2"/>
          </p:cNvCxnSpPr>
          <p:nvPr/>
        </p:nvCxnSpPr>
        <p:spPr>
          <a:xfrm>
            <a:off x="500034" y="3607595"/>
            <a:ext cx="828680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5" descr="C:\Users\user54\Downloads\images\png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496"/>
            <a:ext cx="2571750" cy="2362200"/>
          </a:xfrm>
          <a:prstGeom prst="rect">
            <a:avLst/>
          </a:prstGeom>
          <a:noFill/>
        </p:spPr>
      </p:pic>
      <p:pic>
        <p:nvPicPr>
          <p:cNvPr id="11" name="Picture 5" descr="C:\Users\user54\Downloads\images\png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857496"/>
            <a:ext cx="2571750" cy="236220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121442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파이</a:t>
            </a:r>
            <a:r>
              <a:rPr lang="el-GR" altLang="ko-KR" sz="20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l-GR" altLang="ko-KR" sz="2000" b="1" dirty="0" smtClean="0">
                <a:latin typeface="HY견고딕" pitchFamily="18" charset="-127"/>
                <a:ea typeface="HY견고딕" pitchFamily="18" charset="-127"/>
              </a:rPr>
              <a:t>π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감쇠기 계산 기능</a:t>
            </a:r>
            <a:endParaRPr lang="ko-KR" alt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3504" y="1571612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 R1, R2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의 값을 보유 중인 자재 목록을 참조하여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자재 상황에 맞게 추천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21442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보유 자재 조회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수정</a:t>
            </a:r>
            <a:endParaRPr lang="ko-KR" alt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146" name="Picture 2" descr="C:\Users\user54\Downloads\images\png\캡처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4071966" cy="4648213"/>
          </a:xfrm>
          <a:prstGeom prst="rect">
            <a:avLst/>
          </a:prstGeom>
          <a:noFill/>
        </p:spPr>
      </p:pic>
      <p:pic>
        <p:nvPicPr>
          <p:cNvPr id="6147" name="Picture 3" descr="C:\Users\user54\Downloads\images\png\캡처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785926"/>
            <a:ext cx="4491041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26975" y="4214820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27437" y="4214820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6"/>
            <a:endCxn id="6" idx="2"/>
          </p:cNvCxnSpPr>
          <p:nvPr/>
        </p:nvCxnSpPr>
        <p:spPr>
          <a:xfrm>
            <a:off x="2641289" y="4321977"/>
            <a:ext cx="328614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158" y="121442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AMP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전력 효율 계산 기능</a:t>
            </a:r>
            <a:endParaRPr lang="ko-KR" alt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5" name="직선 연결선 14"/>
          <p:cNvCxnSpPr>
            <a:endCxn id="17" idx="4"/>
          </p:cNvCxnSpPr>
          <p:nvPr/>
        </p:nvCxnSpPr>
        <p:spPr>
          <a:xfrm rot="16200000" flipV="1">
            <a:off x="3623563" y="3482579"/>
            <a:ext cx="1714512" cy="35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355802" y="2428869"/>
            <a:ext cx="214314" cy="2143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3561248">
            <a:off x="3315544" y="3606554"/>
            <a:ext cx="1437574" cy="128796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43307" y="185736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 </a:t>
            </a:r>
            <a:r>
              <a:rPr lang="ko-KR" altLang="en-US" dirty="0" smtClean="0"/>
              <a:t>전원입력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7" y="414338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RF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57951" y="41433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RF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378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프로그램 소개</a:t>
            </a:r>
            <a:endParaRPr lang="ko-KR" altLang="en-US" sz="4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21442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시리얼 통신 </a:t>
            </a:r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BAUD RATE 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계산 기능</a:t>
            </a:r>
            <a:endParaRPr lang="ko-KR" altLang="en-US" sz="2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user54\Downloads\images\png\001-wifi-connection-signal-symb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1285884" cy="1357322"/>
          </a:xfrm>
          <a:prstGeom prst="rect">
            <a:avLst/>
          </a:prstGeom>
          <a:noFill/>
        </p:spPr>
      </p:pic>
      <p:pic>
        <p:nvPicPr>
          <p:cNvPr id="7171" name="Picture 3" descr="C:\Users\user54\Downloads\images\png\003-prin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71678"/>
            <a:ext cx="1357322" cy="1357322"/>
          </a:xfrm>
          <a:prstGeom prst="rect">
            <a:avLst/>
          </a:prstGeom>
          <a:noFill/>
        </p:spPr>
      </p:pic>
      <p:pic>
        <p:nvPicPr>
          <p:cNvPr id="7172" name="Picture 4" descr="C:\Users\user54\Downloads\images\png\002-bluetoot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071678"/>
            <a:ext cx="1335083" cy="1335083"/>
          </a:xfrm>
          <a:prstGeom prst="rect">
            <a:avLst/>
          </a:prstGeom>
          <a:noFill/>
        </p:spPr>
      </p:pic>
      <p:pic>
        <p:nvPicPr>
          <p:cNvPr id="7173" name="Picture 5" descr="C:\Users\user54\Downloads\images\png\캡처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2000240"/>
            <a:ext cx="1939066" cy="150019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7158" y="392906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BAUD RATE :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한 개의 유효한 신호를 만들기 위해 필요한 신호 요소의 개수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5072074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만약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54MHz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의 시스템 클럭 주파수를 가진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MCU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9600bps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의 속도로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시리얼 통신을 구현한다면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54000000 / 9600 = 5625 baud,</a:t>
            </a:r>
          </a:p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한 개의 유효한 통신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클럭을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 만들기 위해</a:t>
            </a:r>
            <a:endParaRPr lang="en-US" altLang="ko-KR" b="1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5625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개의 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MCU </a:t>
            </a:r>
            <a:r>
              <a:rPr lang="ko-KR" altLang="en-US" b="1" dirty="0" err="1" smtClean="0">
                <a:latin typeface="HY견고딕" pitchFamily="18" charset="-127"/>
                <a:ea typeface="HY견고딕" pitchFamily="18" charset="-127"/>
              </a:rPr>
              <a:t>클럭이</a:t>
            </a:r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 필요하다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262</Words>
  <Application>Microsoft Office PowerPoint</Application>
  <PresentationFormat>화면 슬라이드 쇼(4:3)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수식 계산 자동화 프로그램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user54</cp:lastModifiedBy>
  <cp:revision>68</cp:revision>
  <dcterms:created xsi:type="dcterms:W3CDTF">2006-10-05T04:04:58Z</dcterms:created>
  <dcterms:modified xsi:type="dcterms:W3CDTF">2017-06-16T17:00:40Z</dcterms:modified>
</cp:coreProperties>
</file>