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7DA29-A82D-47CB-9ABB-0537FDED8616}">
  <a:tblStyle styleId="{14E7DA29-A82D-47CB-9ABB-0537FDED86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e25aa2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e25aa2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f192d93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f192d93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Ezio; Even at small amounts of labeled, SAT performs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Class by class performance with different label size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Overall the performance grow with the increase of labeled size, but not always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SAT is more robust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192d93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f192d93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0cca921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0cca921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0638178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0638178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0cca9215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0cca9215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f192d93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f192d93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0638178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0638178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25aa28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e25aa28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e25aa28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e25aa28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25aa282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e25aa282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documents from txt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overflow of unique text with various digits, we convert 1-9 to 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f33a3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ef33a3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192d93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192d93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192d93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192d93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06ea71a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06ea71a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192d93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f192d93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07275"/>
            <a:ext cx="85206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/>
              <a:t>CSC 591</a:t>
            </a:r>
            <a:r>
              <a:rPr b="1" lang="en" sz="3600"/>
              <a:t> Final Project</a:t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Semi-Supervised Text Classification for Twenty Newsgroups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9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Ezio Mei, Jack van Welzen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038" y="2045875"/>
            <a:ext cx="5007424" cy="2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991" y="2045875"/>
            <a:ext cx="3445972" cy="2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 (Cont’d)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311700" y="1262325"/>
            <a:ext cx="71871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Recall per class: </a:t>
            </a:r>
            <a:r>
              <a:rPr lang="en" sz="2100">
                <a:solidFill>
                  <a:schemeClr val="dk1"/>
                </a:solidFill>
              </a:rPr>
              <a:t>Recall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= TP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/(TP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+ FN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2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75" y="1799250"/>
            <a:ext cx="7617199" cy="1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75" y="3398088"/>
            <a:ext cx="7617199" cy="1544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 (Cont’d)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311700" y="1262325"/>
            <a:ext cx="71871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Precision per class: </a:t>
            </a:r>
            <a:r>
              <a:rPr lang="en" sz="2100">
                <a:solidFill>
                  <a:schemeClr val="dk1"/>
                </a:solidFill>
              </a:rPr>
              <a:t>Precision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= TP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/(TP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+ FP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10" y="1799250"/>
            <a:ext cx="7617329" cy="1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865" y="3398100"/>
            <a:ext cx="7617020" cy="15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 (Cont’d)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311700" y="1262325"/>
            <a:ext cx="71871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F1 Score</a:t>
            </a:r>
            <a:r>
              <a:rPr b="1" lang="en" sz="2100">
                <a:solidFill>
                  <a:schemeClr val="dk1"/>
                </a:solidFill>
              </a:rPr>
              <a:t> per class: </a:t>
            </a:r>
            <a:r>
              <a:rPr lang="en" sz="2100">
                <a:solidFill>
                  <a:schemeClr val="dk1"/>
                </a:solidFill>
              </a:rPr>
              <a:t>F1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= 2/((Recall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)</a:t>
            </a:r>
            <a:r>
              <a:rPr baseline="30000" lang="en" sz="2100">
                <a:solidFill>
                  <a:schemeClr val="dk1"/>
                </a:solidFill>
              </a:rPr>
              <a:t>-1</a:t>
            </a:r>
            <a:r>
              <a:rPr lang="en" sz="2100">
                <a:solidFill>
                  <a:schemeClr val="dk1"/>
                </a:solidFill>
              </a:rPr>
              <a:t>+ (Precision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)</a:t>
            </a:r>
            <a:r>
              <a:rPr baseline="30000" lang="en" sz="2100">
                <a:solidFill>
                  <a:schemeClr val="dk1"/>
                </a:solidFill>
              </a:rPr>
              <a:t>-1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25" y="1799274"/>
            <a:ext cx="7617073" cy="154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817" y="3398100"/>
            <a:ext cx="7617081" cy="15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63" y="1427775"/>
            <a:ext cx="8622250" cy="17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 (Cont’d)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50" y="1427777"/>
            <a:ext cx="8622299" cy="174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909" y="3176600"/>
            <a:ext cx="8622177" cy="17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 (Cont’d)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6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9200"/>
            <a:ext cx="8839202" cy="304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 (Cont’d)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247" name="Google Shape;247;p27"/>
          <p:cNvSpPr txBox="1"/>
          <p:nvPr>
            <p:ph idx="1" type="subTitle"/>
          </p:nvPr>
        </p:nvSpPr>
        <p:spPr>
          <a:xfrm>
            <a:off x="311700" y="1262325"/>
            <a:ext cx="71871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Most unique words per class based on EM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7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5" y="1890700"/>
            <a:ext cx="5863643" cy="26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602" y="1890700"/>
            <a:ext cx="4035197" cy="26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Conclusions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259" name="Google Shape;259;p28"/>
          <p:cNvSpPr txBox="1"/>
          <p:nvPr>
            <p:ph idx="1" type="subTitle"/>
          </p:nvPr>
        </p:nvSpPr>
        <p:spPr>
          <a:xfrm>
            <a:off x="311700" y="1262325"/>
            <a:ext cx="83193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Overall, using the unlabeled documents with the semi-supervised methods showed </a:t>
            </a:r>
            <a:r>
              <a:rPr b="1" lang="en" sz="2100">
                <a:solidFill>
                  <a:schemeClr val="dk1"/>
                </a:solidFill>
              </a:rPr>
              <a:t>improvements</a:t>
            </a:r>
            <a:r>
              <a:rPr b="1" lang="en" sz="2100">
                <a:solidFill>
                  <a:schemeClr val="dk1"/>
                </a:solidFill>
              </a:rPr>
              <a:t> in performance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SAT outperformed EM and NB in terms of accuracy across the board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SAT was more robust to smaller amounts of labeled data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Per class, SAT generally performed better than EM and NB for recall, precision, and F1 score; however, it was not universal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Outline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1262325"/>
            <a:ext cx="643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Introduction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Data Preprocessing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Naive Bayes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Naive Bayes with Expectation Maximization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Simple Instance-Adaptive Self-Training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Experimental Results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Conclusions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Introduction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1262325"/>
            <a:ext cx="52083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Dataset: 20 Newsgroups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Not news; messages sent on Internet forums in 20 different categories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E.g. “rec.autos”, “talk.politics.guns”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Objective: Train and compare semi-supervised text classifiers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Naive Bayes with EM (2000)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Simple </a:t>
            </a:r>
            <a:r>
              <a:rPr lang="en" sz="2100">
                <a:solidFill>
                  <a:schemeClr val="dk1"/>
                </a:solidFill>
              </a:rPr>
              <a:t>Instance-Adaptive Self-Training (2022)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Baseline:</a:t>
            </a:r>
            <a:r>
              <a:rPr lang="en" sz="2100">
                <a:solidFill>
                  <a:schemeClr val="dk1"/>
                </a:solidFill>
              </a:rPr>
              <a:t> Naive Bayes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7493"/>
          <a:stretch/>
        </p:blipFill>
        <p:spPr>
          <a:xfrm>
            <a:off x="5618400" y="1393425"/>
            <a:ext cx="3148024" cy="33762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Data Preprocessing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000975" y="1262325"/>
            <a:ext cx="51630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Text File to Count Matrix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Separate .txt files (~19000 docs)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Filter to alphanumeric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Digits 1-9 -&gt; 0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Create vocab and count words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Trim Vocab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Full vocab ~150,000 words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Filter words occur &lt;50 times to remove garbage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Final matrix ~19000 by ~6600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" name="Google Shape;90;p16"/>
          <p:cNvGraphicFramePr/>
          <p:nvPr/>
        </p:nvGraphicFramePr>
        <p:xfrm>
          <a:off x="-3946450" y="13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{14E7DA29-A82D-47CB-9ABB-0537FDED8616}</a:tableStyleId>
              </a:tblPr>
              <a:tblGrid>
                <a:gridCol w="746750"/>
                <a:gridCol w="537250"/>
                <a:gridCol w="475700"/>
                <a:gridCol w="488025"/>
                <a:gridCol w="537300"/>
                <a:gridCol w="537300"/>
                <a:gridCol w="537300"/>
              </a:tblGrid>
              <a:tr h="36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Doc 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Doc 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Doc 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03" y="2626600"/>
            <a:ext cx="2595485" cy="20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63" y="1305263"/>
            <a:ext cx="2922374" cy="12191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-312100" y="4686700"/>
            <a:ext cx="4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garbage: </a:t>
            </a:r>
            <a:r>
              <a:rPr lang="en"/>
              <a:t>mfxplpmcxwmwzg00r0e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Naive Bayes Classifier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60850" y="1262325"/>
            <a:ext cx="52464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Baseline Supervised Classifier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Classifier: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Word Prob: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Class Prob: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475" y="1770688"/>
            <a:ext cx="5340051" cy="8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475" y="2685875"/>
            <a:ext cx="5620226" cy="9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5475" y="3732935"/>
            <a:ext cx="3554237" cy="8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527875" y="3934575"/>
            <a:ext cx="22611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</a:t>
            </a:r>
            <a:r>
              <a:rPr lang="en" sz="1500">
                <a:solidFill>
                  <a:schemeClr val="dk1"/>
                </a:solidFill>
              </a:rPr>
              <a:t>se {0,1} based on label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597275" y="3848875"/>
            <a:ext cx="1399500" cy="3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256175" y="2796075"/>
            <a:ext cx="1451400" cy="35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597250" y="3195375"/>
            <a:ext cx="1451400" cy="35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7"/>
          <p:cNvCxnSpPr>
            <a:stCxn id="108" idx="3"/>
            <a:endCxn id="107" idx="1"/>
          </p:cNvCxnSpPr>
          <p:nvPr/>
        </p:nvCxnSpPr>
        <p:spPr>
          <a:xfrm>
            <a:off x="5996775" y="4014175"/>
            <a:ext cx="531000" cy="12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10" idx="2"/>
            <a:endCxn id="107" idx="0"/>
          </p:cNvCxnSpPr>
          <p:nvPr/>
        </p:nvCxnSpPr>
        <p:spPr>
          <a:xfrm>
            <a:off x="7322950" y="3546675"/>
            <a:ext cx="335400" cy="38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09" idx="3"/>
          </p:cNvCxnSpPr>
          <p:nvPr/>
        </p:nvCxnSpPr>
        <p:spPr>
          <a:xfrm>
            <a:off x="7707575" y="2971725"/>
            <a:ext cx="600000" cy="962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Naive Bayes Classifier with EM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260850" y="1262325"/>
            <a:ext cx="8193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Start by training a naive Bayes classifier with labeled docs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Expectation Step: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Compute soft assignments for unlabeled documents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Maximization Step: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Update classifier parameters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570" y="2412975"/>
            <a:ext cx="4853955" cy="7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575" y="3882750"/>
            <a:ext cx="4824224" cy="8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150" y="3920987"/>
            <a:ext cx="3230800" cy="7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1016725" y="2611350"/>
            <a:ext cx="1541100" cy="363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195273" y="3920975"/>
            <a:ext cx="1241400" cy="36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465375" y="4284875"/>
            <a:ext cx="1241400" cy="36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662800" y="3977075"/>
            <a:ext cx="1289400" cy="36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982350" y="2611350"/>
            <a:ext cx="3075600" cy="113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Labeled docs: use {0,1} based on label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Unlabeled docs: use soft assignment </a:t>
            </a:r>
            <a:r>
              <a:rPr b="1" lang="en" sz="1500">
                <a:solidFill>
                  <a:srgbClr val="0000FF"/>
                </a:solidFill>
              </a:rPr>
              <a:t>**</a:t>
            </a:r>
            <a:endParaRPr b="1" sz="1500">
              <a:solidFill>
                <a:srgbClr val="0000FF"/>
              </a:solidFill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flipH="1">
            <a:off x="5276050" y="3574325"/>
            <a:ext cx="718800" cy="35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 flipH="1">
            <a:off x="5533000" y="3745775"/>
            <a:ext cx="663600" cy="54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710125" y="2585550"/>
            <a:ext cx="36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**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7777125" y="3736350"/>
            <a:ext cx="246900" cy="24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Simple Instance-Adaptive Self-Training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311700" y="1262325"/>
            <a:ext cx="86223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Augmented view enhanced semi-supervised learning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Supervised: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600">
                <a:solidFill>
                  <a:schemeClr val="dk1"/>
                </a:solidFill>
              </a:rPr>
              <a:t>BERT: text classification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600">
                <a:solidFill>
                  <a:schemeClr val="dk1"/>
                </a:solidFill>
              </a:rPr>
              <a:t>Minimize Cross-Entropy loss within labeled data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Unsupervised: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Generate two unlabeled augmented views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Evaluate augmentation strength 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 sz="1600">
                <a:solidFill>
                  <a:schemeClr val="dk1"/>
                </a:solidFill>
              </a:rPr>
              <a:t>Similarity with original data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Predict augmented variant with augmented view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297" y="2653935"/>
            <a:ext cx="3569105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311700" y="523125"/>
            <a:ext cx="86223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Simple Instance-Adaptive Self-Training (Cont’d)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311700" y="1262325"/>
            <a:ext cx="42603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   ,      : two augmented view chosen with classifier criteria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  : weak augmentation 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  : strong augmentation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               : cross-entropy / contrastive loss function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  : loss function for unlabeled data prediction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000" y="2714062"/>
            <a:ext cx="3532774" cy="1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000" y="1313275"/>
            <a:ext cx="3725234" cy="14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13" y="1221800"/>
            <a:ext cx="348210" cy="4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4700" y="1262326"/>
            <a:ext cx="311825" cy="4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7994" y="3739350"/>
            <a:ext cx="4438226" cy="7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300" y="2120953"/>
            <a:ext cx="252075" cy="32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6279" y="2519368"/>
            <a:ext cx="252075" cy="36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6275" y="2964469"/>
            <a:ext cx="1030474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304" y="3739356"/>
            <a:ext cx="252075" cy="3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61499" y="4511225"/>
            <a:ext cx="1475375" cy="2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761499" y="4861638"/>
            <a:ext cx="1475375" cy="281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311700" y="523125"/>
            <a:ext cx="7187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Results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311700" y="1262325"/>
            <a:ext cx="83811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Effect of number of labeled and unlabeled docs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0922550" y="258225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1"/>
          <p:cNvCxnSpPr/>
          <p:nvPr/>
        </p:nvCxnSpPr>
        <p:spPr>
          <a:xfrm>
            <a:off x="260850" y="1186125"/>
            <a:ext cx="862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/>
        </p:nvSpPr>
        <p:spPr>
          <a:xfrm>
            <a:off x="978613" y="4652025"/>
            <a:ext cx="3285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8000 unlabeled, 2000 test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928050" y="4652025"/>
            <a:ext cx="3285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000 labeled, 2000 test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13" y="1743638"/>
            <a:ext cx="3634634" cy="29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233" y="1735346"/>
            <a:ext cx="3634625" cy="291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233" y="1743634"/>
            <a:ext cx="3634625" cy="29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