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81" r:id="rId2"/>
    <p:sldId id="322" r:id="rId3"/>
    <p:sldId id="320" r:id="rId4"/>
    <p:sldId id="303" r:id="rId5"/>
    <p:sldId id="319" r:id="rId6"/>
    <p:sldId id="321" r:id="rId7"/>
    <p:sldId id="304" r:id="rId8"/>
    <p:sldId id="305" r:id="rId9"/>
    <p:sldId id="306" r:id="rId10"/>
    <p:sldId id="307" r:id="rId11"/>
    <p:sldId id="308" r:id="rId12"/>
    <p:sldId id="309" r:id="rId13"/>
    <p:sldId id="312" r:id="rId14"/>
    <p:sldId id="310" r:id="rId15"/>
    <p:sldId id="311" r:id="rId16"/>
    <p:sldId id="313" r:id="rId17"/>
    <p:sldId id="314" r:id="rId18"/>
    <p:sldId id="315" r:id="rId19"/>
    <p:sldId id="317" r:id="rId20"/>
    <p:sldId id="316" r:id="rId21"/>
    <p:sldId id="318" r:id="rId22"/>
    <p:sldId id="323" r:id="rId23"/>
    <p:sldId id="324" r:id="rId24"/>
    <p:sldId id="325" r:id="rId25"/>
    <p:sldId id="326" r:id="rId26"/>
    <p:sldId id="331" r:id="rId27"/>
    <p:sldId id="327" r:id="rId28"/>
    <p:sldId id="328" r:id="rId29"/>
    <p:sldId id="330" r:id="rId30"/>
    <p:sldId id="32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el Gerlek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99" autoAdjust="0"/>
    <p:restoredTop sz="97903" autoAdjust="0"/>
  </p:normalViewPr>
  <p:slideViewPr>
    <p:cSldViewPr snapToGrid="0" snapToObjects="1">
      <p:cViewPr varScale="1">
        <p:scale>
          <a:sx n="163" d="100"/>
          <a:sy n="163" d="100"/>
        </p:scale>
        <p:origin x="-1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commentAuthors" Target="commentAuthors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3843B-187F-B64A-8DE5-6C2826C50331}" type="datetimeFigureOut">
              <a:rPr lang="en-US" smtClean="0"/>
              <a:t>5/6/15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9C0FD-B91B-1C46-9108-CC1B6D94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829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AD5B1-2B07-334D-923D-FC27D56BCCBF}" type="datetimeFigureOut">
              <a:rPr lang="en-US" smtClean="0"/>
              <a:t>5/6/15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A4E0E-F2AB-C246-B077-11F7C0B5D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350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0FB1-DCA1-F14A-9CE7-FC85C611A89C}" type="datetime1">
              <a:rPr lang="en-US" smtClean="0"/>
              <a:t>5/6/15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RadiantBlue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2C33-3912-F246-A6E0-92FCAC1033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3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ADCF-DB15-1D48-A4D2-51B1831BDBD2}" type="datetime1">
              <a:rPr lang="en-US" smtClean="0"/>
              <a:t>5/6/15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RadiantBlue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2C33-3912-F246-A6E0-92FCAC1033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6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A21A-C5FB-CD44-B9D6-A9265FE989D7}" type="datetime1">
              <a:rPr lang="en-US" smtClean="0"/>
              <a:t>5/6/15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RadiantBlue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2C33-3912-F246-A6E0-92FCAC1033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9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C182-9701-9347-858A-B97A75FEA667}" type="datetime1">
              <a:rPr lang="en-US" smtClean="0"/>
              <a:t>5/6/15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RadiantBlue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2C33-3912-F246-A6E0-92FCAC1033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754B-B85F-F745-9A10-1D8CC1F4AD3C}" type="datetime1">
              <a:rPr lang="en-US" smtClean="0"/>
              <a:t>5/6/15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RadiantBlue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2C33-3912-F246-A6E0-92FCAC1033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92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52DE-B394-D240-8AFE-F6210A50E516}" type="datetime1">
              <a:rPr lang="en-US" smtClean="0"/>
              <a:t>5/6/15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RadiantBlue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2C33-3912-F246-A6E0-92FCAC1033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96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04AC-4F36-7E4F-A4C2-C3B29D1CAAC0}" type="datetime1">
              <a:rPr lang="en-US" smtClean="0"/>
              <a:t>5/6/15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RadiantBlue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2C33-3912-F246-A6E0-92FCAC1033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0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490A-A170-AC42-901B-48534CCB98D2}" type="datetime1">
              <a:rPr lang="en-US" smtClean="0"/>
              <a:t>5/6/15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RadiantBlue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2C33-3912-F246-A6E0-92FCAC1033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3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F615-BDB5-7D40-ABC7-DF817FF564AF}" type="datetime1">
              <a:rPr lang="en-US" smtClean="0"/>
              <a:t>5/6/15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RadiantBlue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2C33-3912-F246-A6E0-92FCAC1033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2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CCB54-16E4-4D42-A78F-2DB478C534E8}" type="datetime1">
              <a:rPr lang="en-US" smtClean="0"/>
              <a:t>5/6/15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RadiantBlue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2C33-3912-F246-A6E0-92FCAC1033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0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9D95-E351-5B40-B54E-E57417332D49}" type="datetime1">
              <a:rPr lang="en-US" smtClean="0"/>
              <a:t>5/6/15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RadiantBlue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2C33-3912-F246-A6E0-92FCAC1033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5A616-B898-C24C-8EED-B8632078EDFE}" type="datetime1">
              <a:rPr lang="en-US" smtClean="0"/>
              <a:t>5/6/15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RadiantBlue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22C33-3912-F246-A6E0-92FCAC1033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07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</a:t>
            </a:r>
            <a:r>
              <a:rPr lang="en-US" dirty="0" smtClean="0"/>
              <a:t>Design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smtClean="0"/>
              <a:t>AGC/Lidar project</a:t>
            </a:r>
            <a:endParaRPr lang="en-US" i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4425270"/>
            <a:ext cx="6400800" cy="126213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Michael P. Gerlek</a:t>
            </a:r>
          </a:p>
          <a:p>
            <a:r>
              <a:rPr lang="en-US" sz="1800" dirty="0" smtClean="0"/>
              <a:t>29 April 2015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RadiantBlue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2C33-3912-F246-A6E0-92FCAC10338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96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D. Point Cloud 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Raw point data, formatted as tiles</a:t>
            </a:r>
          </a:p>
          <a:p>
            <a:pPr lvl="1"/>
            <a:r>
              <a:rPr lang="en-US" dirty="0" smtClean="0"/>
              <a:t>resolution level, tile column, tile row</a:t>
            </a:r>
          </a:p>
          <a:p>
            <a:r>
              <a:rPr lang="en-US" dirty="0" smtClean="0"/>
              <a:t>“.ria” format</a:t>
            </a:r>
          </a:p>
          <a:p>
            <a:r>
              <a:rPr lang="en-US" dirty="0" smtClean="0"/>
              <a:t>Used for streaming support</a:t>
            </a:r>
          </a:p>
          <a:p>
            <a:r>
              <a:rPr lang="en-US" dirty="0" smtClean="0"/>
              <a:t>Created by PDAL tool</a:t>
            </a:r>
          </a:p>
          <a:p>
            <a:pPr lvl="1"/>
            <a:r>
              <a:rPr lang="en-US" i="1" dirty="0" smtClean="0"/>
              <a:t>Already written</a:t>
            </a:r>
          </a:p>
          <a:p>
            <a:r>
              <a:rPr lang="en-US" dirty="0" smtClean="0"/>
              <a:t>Served to client UI as static files</a:t>
            </a:r>
          </a:p>
          <a:p>
            <a:r>
              <a:rPr lang="en-US" i="1" dirty="0" smtClean="0"/>
              <a:t>Can be replaced by Point Cloud Tile DB as system matures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RadiantBlue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2C33-3912-F246-A6E0-92FCAC10338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867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. Point Cloud Tile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table of SQLite database</a:t>
            </a:r>
          </a:p>
          <a:p>
            <a:r>
              <a:rPr lang="en-US" dirty="0" smtClean="0"/>
              <a:t>Stores tiles of point clouds</a:t>
            </a:r>
          </a:p>
          <a:p>
            <a:r>
              <a:rPr lang="en-US" dirty="0" smtClean="0"/>
              <a:t>Same structure as tile files, but allows for spatial querying</a:t>
            </a:r>
          </a:p>
          <a:p>
            <a:pPr lvl="1"/>
            <a:r>
              <a:rPr lang="en-US" dirty="0" smtClean="0"/>
              <a:t>Stores each file as a BLOB</a:t>
            </a:r>
          </a:p>
          <a:p>
            <a:r>
              <a:rPr lang="en-US" dirty="0" smtClean="0"/>
              <a:t>Semantically the same as a GeoPackage</a:t>
            </a:r>
          </a:p>
          <a:p>
            <a:pPr lvl="1"/>
            <a:r>
              <a:rPr lang="en-US" dirty="0" smtClean="0"/>
              <a:t>but syntactically different for now</a:t>
            </a:r>
          </a:p>
          <a:p>
            <a:r>
              <a:rPr lang="en-US" dirty="0" smtClean="0"/>
              <a:t>Created by PDAL tool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RadiantBlue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2C33-3912-F246-A6E0-92FCAC10338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51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F. Layers catalog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Simple text file listing what datasets are available to the UI</a:t>
            </a:r>
          </a:p>
          <a:p>
            <a:pPr lvl="1"/>
            <a:r>
              <a:rPr lang="en-US" dirty="0" smtClean="0"/>
              <a:t>Point clouds, base layer imagery, OSM, etc.</a:t>
            </a:r>
          </a:p>
          <a:p>
            <a:r>
              <a:rPr lang="en-US" dirty="0" smtClean="0"/>
              <a:t>Served by static file server at well-known endpoint</a:t>
            </a:r>
          </a:p>
          <a:p>
            <a:r>
              <a:rPr lang="en-US" dirty="0" smtClean="0"/>
              <a:t>Contents controlled by administrator</a:t>
            </a:r>
          </a:p>
          <a:p>
            <a:pPr lvl="1"/>
            <a:r>
              <a:rPr lang="en-US" dirty="0" smtClean="0"/>
              <a:t>Perhaps updated by ingest process</a:t>
            </a:r>
          </a:p>
          <a:p>
            <a:endParaRPr lang="en-US" dirty="0" smtClean="0"/>
          </a:p>
          <a:p>
            <a:r>
              <a:rPr lang="en-US" i="1" dirty="0" smtClean="0"/>
              <a:t>Already using something very close to this for the UI today</a:t>
            </a:r>
          </a:p>
          <a:p>
            <a:r>
              <a:rPr lang="en-US" i="1" dirty="0" smtClean="0"/>
              <a:t>Could be later moved into the database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RadiantBlue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2C33-3912-F246-A6E0-92FCAC10338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20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G. GeoServer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has a single GeoServer server</a:t>
            </a:r>
          </a:p>
          <a:p>
            <a:pPr lvl="1"/>
            <a:r>
              <a:rPr lang="en-US" dirty="0" smtClean="0"/>
              <a:t>Can scale out later as needed</a:t>
            </a:r>
          </a:p>
          <a:p>
            <a:r>
              <a:rPr lang="en-US" dirty="0" smtClean="0"/>
              <a:t>Straight open source, no modifications</a:t>
            </a:r>
          </a:p>
          <a:p>
            <a:r>
              <a:rPr lang="en-US" dirty="0" smtClean="0"/>
              <a:t>Provides WPS and static file serving</a:t>
            </a:r>
          </a:p>
          <a:p>
            <a:pPr lvl="1"/>
            <a:r>
              <a:rPr lang="en-US" dirty="0" smtClean="0"/>
              <a:t>Can also be used as TMS, WMS,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RadiantBlue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2C33-3912-F246-A6E0-92FCAC10338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16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. Static File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GeoServer has the ability to serve static files</a:t>
            </a:r>
          </a:p>
          <a:p>
            <a:r>
              <a:rPr lang="en-US" dirty="0" smtClean="0"/>
              <a:t>Will use this to serve up</a:t>
            </a:r>
          </a:p>
          <a:p>
            <a:pPr lvl="1"/>
            <a:r>
              <a:rPr lang="en-US" dirty="0" smtClean="0"/>
              <a:t>Layer catalog file</a:t>
            </a:r>
          </a:p>
          <a:p>
            <a:pPr lvl="1"/>
            <a:r>
              <a:rPr lang="en-US" dirty="0" smtClean="0"/>
              <a:t>Point cloud tiles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RadiantBlue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2C33-3912-F246-A6E0-92FCAC10338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9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WPS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GeoServer has OGC/WPS support</a:t>
            </a:r>
          </a:p>
          <a:p>
            <a:r>
              <a:rPr lang="en-US" dirty="0" smtClean="0"/>
              <a:t>WPS jobs are created by the UI</a:t>
            </a:r>
          </a:p>
          <a:p>
            <a:pPr lvl="1"/>
            <a:r>
              <a:rPr lang="en-US" dirty="0" smtClean="0"/>
              <a:t>Using standard OGC calls</a:t>
            </a:r>
          </a:p>
          <a:p>
            <a:r>
              <a:rPr lang="en-US" dirty="0" smtClean="0"/>
              <a:t>WPS scripts invoke Ossim command(s)</a:t>
            </a:r>
          </a:p>
          <a:p>
            <a:pPr lvl="1"/>
            <a:endParaRPr lang="en-US" dirty="0"/>
          </a:p>
          <a:p>
            <a:r>
              <a:rPr lang="en-US" i="1" dirty="0" smtClean="0"/>
              <a:t>System </a:t>
            </a:r>
            <a:r>
              <a:rPr lang="en-US" i="1" dirty="0"/>
              <a:t>a</a:t>
            </a:r>
            <a:r>
              <a:rPr lang="en-US" i="1" dirty="0" smtClean="0"/>
              <a:t>lready working for viewshed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RadiantBlue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2C33-3912-F246-A6E0-92FCAC10338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106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. WPS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ach analysis/processing function has a WPS script</a:t>
            </a:r>
          </a:p>
          <a:p>
            <a:r>
              <a:rPr lang="en-US" dirty="0" smtClean="0"/>
              <a:t>Script just executes Ossim command line tools</a:t>
            </a:r>
          </a:p>
          <a:p>
            <a:r>
              <a:rPr lang="en-US" dirty="0" smtClean="0"/>
              <a:t>Written in Groovy, mostly boilerplate code</a:t>
            </a:r>
          </a:p>
          <a:p>
            <a:pPr lvl="1"/>
            <a:endParaRPr lang="en-US" dirty="0"/>
          </a:p>
          <a:p>
            <a:r>
              <a:rPr lang="en-US" i="1" dirty="0" smtClean="0"/>
              <a:t>System </a:t>
            </a:r>
            <a:r>
              <a:rPr lang="en-US" i="1" dirty="0"/>
              <a:t>a</a:t>
            </a:r>
            <a:r>
              <a:rPr lang="en-US" i="1" dirty="0" smtClean="0"/>
              <a:t>lready working for viewshed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RadiantBlue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2C33-3912-F246-A6E0-92FCAC10338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37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K. Ingester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Command-line tool run to add new data into system</a:t>
            </a:r>
          </a:p>
          <a:p>
            <a:pPr lvl="1"/>
            <a:r>
              <a:rPr lang="en-US" dirty="0" smtClean="0"/>
              <a:t>Typically LAS</a:t>
            </a:r>
          </a:p>
          <a:p>
            <a:r>
              <a:rPr lang="en-US" dirty="0" smtClean="0"/>
              <a:t>Just invokes a WPS process to do the work</a:t>
            </a:r>
          </a:p>
          <a:p>
            <a:pPr lvl="1"/>
            <a:r>
              <a:rPr lang="en-US" dirty="0" smtClean="0"/>
              <a:t>Generate point cloud tiles</a:t>
            </a:r>
          </a:p>
          <a:p>
            <a:pPr lvl="1"/>
            <a:r>
              <a:rPr lang="en-US" dirty="0" smtClean="0"/>
              <a:t>Generate DEMs</a:t>
            </a:r>
          </a:p>
          <a:p>
            <a:pPr lvl="1"/>
            <a:r>
              <a:rPr lang="en-US" dirty="0" smtClean="0"/>
              <a:t>Other needed up-front processing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RadiantBlue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2C33-3912-F246-A6E0-92FCAC10338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744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L. Rialto Viewer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Viewer for point cloud data</a:t>
            </a:r>
          </a:p>
          <a:p>
            <a:r>
              <a:rPr lang="en-US" dirty="0" smtClean="0"/>
              <a:t>Built on Cesium</a:t>
            </a:r>
          </a:p>
          <a:p>
            <a:r>
              <a:rPr lang="en-US" dirty="0" smtClean="0"/>
              <a:t>Supports running analysis functions</a:t>
            </a:r>
          </a:p>
          <a:p>
            <a:pPr lvl="1"/>
            <a:r>
              <a:rPr lang="en-US" dirty="0" smtClean="0"/>
              <a:t>Viewshed, etc.</a:t>
            </a:r>
          </a:p>
          <a:p>
            <a:pPr lvl="1"/>
            <a:r>
              <a:rPr lang="en-US" dirty="0" smtClean="0"/>
              <a:t>Works with WPS server on backend</a:t>
            </a:r>
          </a:p>
          <a:p>
            <a:r>
              <a:rPr lang="en-US" dirty="0" smtClean="0"/>
              <a:t>Consists of Cesium, point cloud extensions to Cesium, and actual UI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RadiantBlue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2C33-3912-F246-A6E0-92FCAC10338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744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. Cesium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Geo browser tool</a:t>
            </a:r>
          </a:p>
          <a:p>
            <a:pPr lvl="1"/>
            <a:r>
              <a:rPr lang="en-US" dirty="0" smtClean="0"/>
              <a:t>3D, cross-platform, WebGL, etc.</a:t>
            </a:r>
          </a:p>
          <a:p>
            <a:r>
              <a:rPr lang="en-US" dirty="0" smtClean="0"/>
              <a:t>All JavaScript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RadiantBlue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2C33-3912-F246-A6E0-92FCAC10338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43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82982" y="1600200"/>
            <a:ext cx="7603817" cy="4525963"/>
          </a:xfrm>
        </p:spPr>
        <p:txBody>
          <a:bodyPr/>
          <a:lstStyle/>
          <a:p>
            <a:pPr marL="571500" indent="-571500">
              <a:buAutoNum type="romanUcPeriod"/>
            </a:pPr>
            <a:r>
              <a:rPr lang="en-US" dirty="0" smtClean="0"/>
              <a:t>System Architecture</a:t>
            </a:r>
          </a:p>
          <a:p>
            <a:pPr marL="571500" indent="-571500">
              <a:buAutoNum type="romanUcPeriod"/>
            </a:pPr>
            <a:r>
              <a:rPr lang="en-US" dirty="0" smtClean="0"/>
              <a:t>System Components</a:t>
            </a:r>
          </a:p>
          <a:p>
            <a:pPr marL="571500" indent="-571500">
              <a:buAutoNum type="romanUcPeriod"/>
            </a:pPr>
            <a:r>
              <a:rPr lang="en-US" dirty="0" smtClean="0"/>
              <a:t>Viewer Notes</a:t>
            </a:r>
          </a:p>
          <a:p>
            <a:pPr marL="571500" indent="-571500">
              <a:buAutoNum type="romanUcPeriod"/>
            </a:pPr>
            <a:r>
              <a:rPr lang="en-US" dirty="0" smtClean="0"/>
              <a:t>Implementation Status</a:t>
            </a:r>
          </a:p>
          <a:p>
            <a:pPr marL="571500" indent="-571500">
              <a:buAutoNum type="romanUcPeriod"/>
            </a:pPr>
            <a:r>
              <a:rPr lang="en-US" dirty="0" smtClean="0"/>
              <a:t>Ossim Analyses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RadiantBlue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2C33-3912-F246-A6E0-92FCAC10338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393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N. Point Clouds in Cesium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Cesium itself does not support point cloud data</a:t>
            </a:r>
          </a:p>
          <a:p>
            <a:r>
              <a:rPr lang="en-US" dirty="0" smtClean="0"/>
              <a:t>We have written a Cesium extension for this</a:t>
            </a:r>
          </a:p>
          <a:p>
            <a:pPr lvl="1"/>
            <a:r>
              <a:rPr lang="en-US" dirty="0" smtClean="0"/>
              <a:t>Uses a simple tiling scheme (static files)</a:t>
            </a:r>
          </a:p>
          <a:p>
            <a:pPr lvl="1"/>
            <a:r>
              <a:rPr lang="en-US" dirty="0" smtClean="0"/>
              <a:t>Supports streaming / progressive rendering</a:t>
            </a:r>
          </a:p>
          <a:p>
            <a:pPr lvl="1"/>
            <a:r>
              <a:rPr lang="en-US" dirty="0" smtClean="0"/>
              <a:t>All JavaScript</a:t>
            </a:r>
          </a:p>
          <a:p>
            <a:endParaRPr lang="en-US" dirty="0"/>
          </a:p>
          <a:p>
            <a:r>
              <a:rPr lang="en-US" i="1" dirty="0" smtClean="0"/>
              <a:t>Already written, but needs polishing and tuning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RadiantBlue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2C33-3912-F246-A6E0-92FCAC10338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92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. Rialto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for lidar data</a:t>
            </a:r>
          </a:p>
          <a:p>
            <a:r>
              <a:rPr lang="en-US" dirty="0" smtClean="0"/>
              <a:t>Viewing, processing, measuring, etc.</a:t>
            </a:r>
          </a:p>
          <a:p>
            <a:r>
              <a:rPr lang="en-US" dirty="0" smtClean="0"/>
              <a:t>Built </a:t>
            </a:r>
            <a:r>
              <a:rPr lang="en-US" dirty="0"/>
              <a:t>on top of Cesium</a:t>
            </a:r>
          </a:p>
          <a:p>
            <a:r>
              <a:rPr lang="en-US" dirty="0" smtClean="0"/>
              <a:t>Dart</a:t>
            </a:r>
            <a:r>
              <a:rPr lang="en-US" dirty="0"/>
              <a:t> </a:t>
            </a:r>
            <a:r>
              <a:rPr lang="en-US" dirty="0" smtClean="0"/>
              <a:t>and JavaScript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RadiantBlue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2C33-3912-F246-A6E0-92FCAC10338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450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689838"/>
            <a:ext cx="8229600" cy="1143000"/>
          </a:xfrm>
        </p:spPr>
        <p:txBody>
          <a:bodyPr/>
          <a:lstStyle/>
          <a:p>
            <a:r>
              <a:rPr lang="en-US" dirty="0" smtClean="0"/>
              <a:t>III.  Viewer Notes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RadiantBlue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2C33-3912-F246-A6E0-92FCAC10338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17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UI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WPS job submission, tracking</a:t>
            </a:r>
          </a:p>
          <a:p>
            <a:r>
              <a:rPr lang="en-US" dirty="0" smtClean="0"/>
              <a:t>Point Cloud as proper Cesium data source</a:t>
            </a:r>
          </a:p>
          <a:p>
            <a:r>
              <a:rPr lang="en-US" dirty="0" smtClean="0"/>
              <a:t>Layer management system</a:t>
            </a:r>
          </a:p>
          <a:p>
            <a:r>
              <a:rPr lang="en-US" dirty="0" smtClean="0"/>
              <a:t>Per-algorithm support</a:t>
            </a:r>
          </a:p>
          <a:p>
            <a:pPr lvl="1"/>
            <a:r>
              <a:rPr lang="en-US" dirty="0" smtClean="0"/>
              <a:t>parameter setting, bbox selection, etc.</a:t>
            </a:r>
            <a:endParaRPr lang="en-US" dirty="0"/>
          </a:p>
          <a:p>
            <a:r>
              <a:rPr lang="en-US" dirty="0" smtClean="0"/>
              <a:t>Viewer features</a:t>
            </a:r>
          </a:p>
          <a:p>
            <a:pPr lvl="1"/>
            <a:r>
              <a:rPr lang="en-US" dirty="0" smtClean="0"/>
              <a:t>Measurement, mouse coordinates,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RadiantBlue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2C33-3912-F246-A6E0-92FCAC10338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33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689838"/>
            <a:ext cx="8229600" cy="1143000"/>
          </a:xfrm>
        </p:spPr>
        <p:txBody>
          <a:bodyPr/>
          <a:lstStyle/>
          <a:p>
            <a:r>
              <a:rPr lang="en-US" dirty="0" smtClean="0"/>
              <a:t>IV.  Implementation Status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RadiantBlue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2C33-3912-F246-A6E0-92FCAC10338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38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 smtClean="0"/>
              <a:t>We have an end-to-end system that:</a:t>
            </a:r>
          </a:p>
          <a:p>
            <a:pPr lvl="1"/>
            <a:r>
              <a:rPr lang="en-US" dirty="0" smtClean="0"/>
              <a:t>Cesium-based viewer</a:t>
            </a:r>
          </a:p>
          <a:p>
            <a:pPr lvl="1"/>
            <a:r>
              <a:rPr lang="en-US" dirty="0" smtClean="0"/>
              <a:t>Display of streaming point cloud data</a:t>
            </a:r>
          </a:p>
          <a:p>
            <a:pPr lvl="1"/>
            <a:r>
              <a:rPr lang="en-US" dirty="0" smtClean="0"/>
              <a:t>Invocation of WPS jobs</a:t>
            </a:r>
          </a:p>
          <a:p>
            <a:pPr lvl="1"/>
            <a:r>
              <a:rPr lang="en-US" dirty="0" smtClean="0"/>
              <a:t>Viewshed analysis on backend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/>
              <a:t>But:</a:t>
            </a:r>
          </a:p>
          <a:p>
            <a:pPr lvl="1"/>
            <a:r>
              <a:rPr lang="en-US" dirty="0" smtClean="0"/>
              <a:t>More analysis algorithm work needed</a:t>
            </a:r>
          </a:p>
          <a:p>
            <a:pPr lvl="1"/>
            <a:r>
              <a:rPr lang="en-US" dirty="0" smtClean="0"/>
              <a:t>UI needs to be matured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RadiantBlue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2C33-3912-F246-A6E0-92FCAC10338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629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Viewer support for various data sources</a:t>
            </a:r>
          </a:p>
          <a:p>
            <a:r>
              <a:rPr lang="en-US" dirty="0" smtClean="0"/>
              <a:t>Streaming point cloud support in Cesium</a:t>
            </a:r>
          </a:p>
          <a:p>
            <a:r>
              <a:rPr lang="en-US" dirty="0" smtClean="0"/>
              <a:t>WPS job submission system</a:t>
            </a:r>
          </a:p>
          <a:p>
            <a:r>
              <a:rPr lang="en-US" dirty="0" smtClean="0"/>
              <a:t>Initial analysis algorithms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RadiantBlue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2C33-3912-F246-A6E0-92FCAC10338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3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Redesign viewer frontend for usability</a:t>
            </a:r>
          </a:p>
          <a:p>
            <a:r>
              <a:rPr lang="en-US" dirty="0" smtClean="0"/>
              <a:t>Production-level UI features for measurement, layer selection, etc.</a:t>
            </a:r>
            <a:endParaRPr lang="en-US" dirty="0"/>
          </a:p>
          <a:p>
            <a:r>
              <a:rPr lang="en-US" dirty="0" smtClean="0"/>
              <a:t>Production-level point cloud support in Cesium</a:t>
            </a:r>
          </a:p>
          <a:p>
            <a:r>
              <a:rPr lang="en-US" dirty="0" smtClean="0"/>
              <a:t>Production-level WPS job control</a:t>
            </a:r>
          </a:p>
          <a:p>
            <a:r>
              <a:rPr lang="en-US" dirty="0" smtClean="0"/>
              <a:t>Further analysis algorithms</a:t>
            </a:r>
          </a:p>
          <a:p>
            <a:pPr lvl="1"/>
            <a:r>
              <a:rPr lang="en-US" i="1" dirty="0" smtClean="0"/>
              <a:t>Already underway</a:t>
            </a:r>
          </a:p>
          <a:p>
            <a:r>
              <a:rPr lang="en-US" dirty="0" smtClean="0"/>
              <a:t>Point cloud tiles in a database</a:t>
            </a:r>
          </a:p>
          <a:p>
            <a:pPr lvl="1"/>
            <a:r>
              <a:rPr lang="en-US" i="1" dirty="0" smtClean="0"/>
              <a:t>New code, but building on existing PDAL 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RadiantBlue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2C33-3912-F246-A6E0-92FCAC10338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21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689838"/>
            <a:ext cx="8229600" cy="1143000"/>
          </a:xfrm>
        </p:spPr>
        <p:txBody>
          <a:bodyPr/>
          <a:lstStyle/>
          <a:p>
            <a:r>
              <a:rPr lang="en-US" dirty="0" smtClean="0"/>
              <a:t>V.  Ossim Analyses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RadiantBlue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2C33-3912-F246-A6E0-92FCAC10338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824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(tbd)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RadiantBlue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2C33-3912-F246-A6E0-92FCAC10338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2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689838"/>
            <a:ext cx="8229600" cy="1143000"/>
          </a:xfrm>
        </p:spPr>
        <p:txBody>
          <a:bodyPr/>
          <a:lstStyle/>
          <a:p>
            <a:r>
              <a:rPr lang="en-US" dirty="0" smtClean="0"/>
              <a:t>I.  System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RadiantBlue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2C33-3912-F246-A6E0-92FCAC10338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331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689838"/>
            <a:ext cx="8229600" cy="1143000"/>
          </a:xfrm>
        </p:spPr>
        <p:txBody>
          <a:bodyPr/>
          <a:lstStyle/>
          <a:p>
            <a:r>
              <a:rPr lang="en-US" dirty="0" smtClean="0"/>
              <a:t>Additional Notes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RadiantBlue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2C33-3912-F246-A6E0-92FCAC10338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8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RadiantBlue Confidential</a:t>
            </a:r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708633" y="3058024"/>
            <a:ext cx="1276330" cy="891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r"/>
            <a:r>
              <a:rPr lang="en-US" sz="1000" b="1" dirty="0" smtClean="0">
                <a:solidFill>
                  <a:schemeClr val="tx1"/>
                </a:solidFill>
                <a:latin typeface="Courier New"/>
                <a:cs typeface="Courier New"/>
              </a:rPr>
              <a:t>GeoServer</a:t>
            </a:r>
            <a:endParaRPr lang="en-US" sz="10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83417" y="3238604"/>
            <a:ext cx="1073728" cy="565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ourier New"/>
                <a:cs typeface="Courier New"/>
              </a:rPr>
              <a:t>Ossim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urier New"/>
                <a:cs typeface="Courier New"/>
              </a:rPr>
              <a:t>tools</a:t>
            </a:r>
            <a:endParaRPr lang="en-US" sz="10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29062" y="2629570"/>
            <a:ext cx="1073728" cy="350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ourier New"/>
                <a:cs typeface="Courier New"/>
              </a:rPr>
              <a:t>Ingester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urier New"/>
                <a:cs typeface="Courier New"/>
              </a:rPr>
              <a:t>tool</a:t>
            </a:r>
            <a:endParaRPr lang="en-US" sz="10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48" name="Can 47"/>
          <p:cNvSpPr/>
          <p:nvPr/>
        </p:nvSpPr>
        <p:spPr>
          <a:xfrm>
            <a:off x="1513391" y="1559237"/>
            <a:ext cx="652752" cy="771893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dirty="0" smtClean="0">
                <a:solidFill>
                  <a:schemeClr val="tx1"/>
                </a:solidFill>
                <a:latin typeface="Courier New"/>
                <a:cs typeface="Courier New"/>
              </a:rPr>
              <a:t>SQLite DB</a:t>
            </a:r>
            <a:endParaRPr lang="en-US" sz="10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cxnSp>
        <p:nvCxnSpPr>
          <p:cNvPr id="54" name="Straight Connector 53"/>
          <p:cNvCxnSpPr>
            <a:stCxn id="48" idx="2"/>
            <a:endCxn id="71" idx="3"/>
          </p:cNvCxnSpPr>
          <p:nvPr/>
        </p:nvCxnSpPr>
        <p:spPr>
          <a:xfrm flipH="1">
            <a:off x="1197728" y="1945184"/>
            <a:ext cx="315663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0" idx="0"/>
            <a:endCxn id="48" idx="3"/>
          </p:cNvCxnSpPr>
          <p:nvPr/>
        </p:nvCxnSpPr>
        <p:spPr>
          <a:xfrm flipV="1">
            <a:off x="1720281" y="2331130"/>
            <a:ext cx="119486" cy="9074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0" idx="0"/>
            <a:endCxn id="71" idx="2"/>
          </p:cNvCxnSpPr>
          <p:nvPr/>
        </p:nvCxnSpPr>
        <p:spPr>
          <a:xfrm flipH="1" flipV="1">
            <a:off x="936781" y="2285019"/>
            <a:ext cx="783500" cy="9535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457200" y="1402654"/>
            <a:ext cx="740528" cy="882365"/>
            <a:chOff x="533879" y="896677"/>
            <a:chExt cx="740528" cy="882365"/>
          </a:xfrm>
        </p:grpSpPr>
        <p:sp>
          <p:nvSpPr>
            <p:cNvPr id="71" name="Folded Corner 70"/>
            <p:cNvSpPr/>
            <p:nvPr/>
          </p:nvSpPr>
          <p:spPr>
            <a:xfrm rot="10800000" flipH="1" flipV="1">
              <a:off x="752513" y="1099372"/>
              <a:ext cx="521894" cy="679670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53" name="Folded Corner 52"/>
            <p:cNvSpPr/>
            <p:nvPr/>
          </p:nvSpPr>
          <p:spPr>
            <a:xfrm rot="10800000" flipH="1" flipV="1">
              <a:off x="637614" y="1000268"/>
              <a:ext cx="521894" cy="679670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70" name="Folded Corner 69"/>
            <p:cNvSpPr/>
            <p:nvPr/>
          </p:nvSpPr>
          <p:spPr>
            <a:xfrm rot="10800000" flipH="1" flipV="1">
              <a:off x="533879" y="896677"/>
              <a:ext cx="521894" cy="679670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Files on disk</a:t>
              </a:r>
              <a:endParaRPr lang="en-US" sz="8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</p:grpSp>
      <p:cxnSp>
        <p:nvCxnSpPr>
          <p:cNvPr id="89" name="Straight Connector 88"/>
          <p:cNvCxnSpPr>
            <a:stCxn id="132" idx="1"/>
            <a:endCxn id="30" idx="3"/>
          </p:cNvCxnSpPr>
          <p:nvPr/>
        </p:nvCxnSpPr>
        <p:spPr>
          <a:xfrm flipH="1">
            <a:off x="2257145" y="3504023"/>
            <a:ext cx="1451488" cy="174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65" idx="1"/>
            <a:endCxn id="132" idx="3"/>
          </p:cNvCxnSpPr>
          <p:nvPr/>
        </p:nvCxnSpPr>
        <p:spPr>
          <a:xfrm flipH="1" flipV="1">
            <a:off x="4984963" y="3504023"/>
            <a:ext cx="1544099" cy="34028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32" idx="1"/>
            <a:endCxn id="132" idx="3"/>
          </p:cNvCxnSpPr>
          <p:nvPr/>
        </p:nvCxnSpPr>
        <p:spPr>
          <a:xfrm flipH="1">
            <a:off x="4984963" y="2804712"/>
            <a:ext cx="1544099" cy="6993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6529062" y="3450324"/>
            <a:ext cx="1425799" cy="7879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r"/>
            <a:r>
              <a:rPr lang="en-US" sz="1000" b="1" dirty="0" smtClean="0">
                <a:solidFill>
                  <a:schemeClr val="tx1"/>
                </a:solidFill>
                <a:latin typeface="Courier New"/>
                <a:cs typeface="Courier New"/>
              </a:rPr>
              <a:t>Rialto Viewer</a:t>
            </a:r>
            <a:endParaRPr lang="en-US" sz="10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448785" y="3804331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 New"/>
                <a:cs typeface="Courier New"/>
              </a:rPr>
              <a:t>OGC/WPS</a:t>
            </a:r>
          </a:p>
          <a:p>
            <a:r>
              <a:rPr lang="en-US" sz="800" dirty="0" smtClean="0">
                <a:latin typeface="Courier New"/>
                <a:cs typeface="Courier New"/>
              </a:rPr>
              <a:t>HTTP/GET</a:t>
            </a:r>
            <a:endParaRPr lang="en-US" sz="800" dirty="0">
              <a:latin typeface="Courier New"/>
              <a:cs typeface="Courier New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490574" y="2815202"/>
            <a:ext cx="6156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 New"/>
                <a:cs typeface="Courier New"/>
              </a:rPr>
              <a:t>OGC/WPS</a:t>
            </a:r>
            <a:endParaRPr lang="en-US" sz="800" dirty="0">
              <a:latin typeface="Courier New"/>
              <a:cs typeface="Courier New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508012" y="3581383"/>
            <a:ext cx="9850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 New"/>
                <a:cs typeface="Courier New"/>
              </a:rPr>
              <a:t>shell process</a:t>
            </a:r>
            <a:endParaRPr lang="en-US" sz="800" dirty="0">
              <a:latin typeface="Courier New"/>
              <a:cs typeface="Courier New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638555" y="2789148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 New"/>
                <a:cs typeface="Courier New"/>
              </a:rPr>
              <a:t>file I/O</a:t>
            </a:r>
            <a:endParaRPr lang="en-US" sz="800" dirty="0">
              <a:latin typeface="Courier New"/>
              <a:cs typeface="Courier New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1789117" y="3004592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 New"/>
                <a:cs typeface="Courier New"/>
              </a:rPr>
              <a:t>SQL</a:t>
            </a:r>
            <a:endParaRPr lang="en-US" sz="800" dirty="0">
              <a:latin typeface="Courier New"/>
              <a:cs typeface="Courier New"/>
            </a:endParaRPr>
          </a:p>
        </p:txBody>
      </p:sp>
      <p:sp>
        <p:nvSpPr>
          <p:cNvPr id="259" name="Cloud 258"/>
          <p:cNvSpPr/>
          <p:nvPr/>
        </p:nvSpPr>
        <p:spPr>
          <a:xfrm>
            <a:off x="6436753" y="4892728"/>
            <a:ext cx="1610417" cy="895961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ourier New"/>
                <a:cs typeface="Courier New"/>
              </a:rPr>
              <a:t>Other data sources</a:t>
            </a:r>
            <a:endParaRPr lang="en-US" sz="10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cxnSp>
        <p:nvCxnSpPr>
          <p:cNvPr id="260" name="Straight Connector 259"/>
          <p:cNvCxnSpPr>
            <a:stCxn id="165" idx="2"/>
            <a:endCxn id="259" idx="3"/>
          </p:cNvCxnSpPr>
          <p:nvPr/>
        </p:nvCxnSpPr>
        <p:spPr>
          <a:xfrm>
            <a:off x="7241962" y="4238288"/>
            <a:ext cx="0" cy="7056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7241962" y="4438151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 New"/>
                <a:cs typeface="Courier New"/>
              </a:rPr>
              <a:t>OGC</a:t>
            </a:r>
            <a:endParaRPr lang="en-US" sz="800" dirty="0">
              <a:latin typeface="Courier New"/>
              <a:cs typeface="Courier New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654350" y="4865359"/>
            <a:ext cx="59041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Standards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Viewer uses OGC interfaces for 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OGC/WPS used for all backend operations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Allows for alternate frontend with more/less functionality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Allows for new backend algorithms</a:t>
            </a:r>
          </a:p>
        </p:txBody>
      </p:sp>
    </p:spTree>
    <p:extLst>
      <p:ext uri="{BB962C8B-B14F-4D97-AF65-F5344CB8AC3E}">
        <p14:creationId xmlns:p14="http://schemas.microsoft.com/office/powerpoint/2010/main" val="3130626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RadiantBlue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2C33-3912-F246-A6E0-92FCAC10338A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21" name="Straight Connector 20"/>
          <p:cNvCxnSpPr>
            <a:stCxn id="30" idx="2"/>
            <a:endCxn id="52" idx="1"/>
          </p:cNvCxnSpPr>
          <p:nvPr/>
        </p:nvCxnSpPr>
        <p:spPr>
          <a:xfrm flipH="1">
            <a:off x="960423" y="3324098"/>
            <a:ext cx="452793" cy="8275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n 51"/>
          <p:cNvSpPr/>
          <p:nvPr/>
        </p:nvSpPr>
        <p:spPr>
          <a:xfrm>
            <a:off x="634047" y="4151689"/>
            <a:ext cx="652752" cy="914705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dirty="0" smtClean="0">
                <a:solidFill>
                  <a:schemeClr val="tx1"/>
                </a:solidFill>
                <a:latin typeface="Courier New"/>
                <a:cs typeface="Courier New"/>
              </a:rPr>
              <a:t>point cloud tile DB</a:t>
            </a:r>
            <a:endParaRPr lang="en-US" sz="10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3528001" y="2819895"/>
            <a:ext cx="1807568" cy="2119143"/>
            <a:chOff x="3389192" y="2313918"/>
            <a:chExt cx="1807568" cy="2119143"/>
          </a:xfrm>
        </p:grpSpPr>
        <p:sp>
          <p:nvSpPr>
            <p:cNvPr id="28" name="Rectangle 27"/>
            <p:cNvSpPr/>
            <p:nvPr/>
          </p:nvSpPr>
          <p:spPr>
            <a:xfrm>
              <a:off x="3789463" y="2743436"/>
              <a:ext cx="1073728" cy="5657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WPS</a:t>
              </a:r>
              <a:endParaRPr lang="en-US" sz="10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389192" y="2313918"/>
              <a:ext cx="1807568" cy="21191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r"/>
              <a:r>
                <a:rPr lang="en-US" sz="1000" b="1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GeoServer</a:t>
              </a:r>
              <a:endParaRPr lang="en-US" sz="1000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789463" y="3537338"/>
              <a:ext cx="1073728" cy="5657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Static File Server</a:t>
              </a:r>
              <a:endParaRPr lang="en-US" sz="10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876352" y="2758371"/>
            <a:ext cx="1073728" cy="565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ourier New"/>
                <a:cs typeface="Courier New"/>
              </a:rPr>
              <a:t>Ossim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urier New"/>
                <a:cs typeface="Courier New"/>
              </a:rPr>
              <a:t>tools</a:t>
            </a:r>
            <a:endParaRPr lang="en-US" sz="10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862654" y="2074698"/>
            <a:ext cx="1073728" cy="565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ourier New"/>
                <a:cs typeface="Courier New"/>
              </a:rPr>
              <a:t>Ingester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urier New"/>
                <a:cs typeface="Courier New"/>
              </a:rPr>
              <a:t>tool</a:t>
            </a:r>
            <a:endParaRPr lang="en-US" sz="10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cxnSp>
        <p:nvCxnSpPr>
          <p:cNvPr id="43" name="Straight Connector 42"/>
          <p:cNvCxnSpPr>
            <a:stCxn id="30" idx="2"/>
            <a:endCxn id="79" idx="0"/>
          </p:cNvCxnSpPr>
          <p:nvPr/>
        </p:nvCxnSpPr>
        <p:spPr>
          <a:xfrm>
            <a:off x="1413216" y="3324098"/>
            <a:ext cx="636848" cy="7763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an 47"/>
          <p:cNvSpPr/>
          <p:nvPr/>
        </p:nvSpPr>
        <p:spPr>
          <a:xfrm>
            <a:off x="1789117" y="1267757"/>
            <a:ext cx="652752" cy="771893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dirty="0" smtClean="0">
                <a:solidFill>
                  <a:schemeClr val="tx1"/>
                </a:solidFill>
                <a:latin typeface="Courier New"/>
                <a:cs typeface="Courier New"/>
              </a:rPr>
              <a:t>file</a:t>
            </a:r>
          </a:p>
          <a:p>
            <a:pPr lvl="0" algn="ctr"/>
            <a:r>
              <a:rPr lang="en-US" sz="1000" dirty="0" smtClean="0">
                <a:solidFill>
                  <a:schemeClr val="tx1"/>
                </a:solidFill>
                <a:latin typeface="Courier New"/>
                <a:cs typeface="Courier New"/>
              </a:rPr>
              <a:t>bbox DB</a:t>
            </a:r>
            <a:endParaRPr lang="en-US" sz="10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cxnSp>
        <p:nvCxnSpPr>
          <p:cNvPr id="54" name="Straight Connector 53"/>
          <p:cNvCxnSpPr>
            <a:stCxn id="48" idx="2"/>
            <a:endCxn id="71" idx="3"/>
          </p:cNvCxnSpPr>
          <p:nvPr/>
        </p:nvCxnSpPr>
        <p:spPr>
          <a:xfrm flipH="1">
            <a:off x="1298316" y="1653704"/>
            <a:ext cx="490801" cy="5299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0" idx="0"/>
            <a:endCxn id="48" idx="3"/>
          </p:cNvCxnSpPr>
          <p:nvPr/>
        </p:nvCxnSpPr>
        <p:spPr>
          <a:xfrm flipV="1">
            <a:off x="1413216" y="2039650"/>
            <a:ext cx="702277" cy="7187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0" idx="0"/>
            <a:endCxn id="71" idx="2"/>
          </p:cNvCxnSpPr>
          <p:nvPr/>
        </p:nvCxnSpPr>
        <p:spPr>
          <a:xfrm flipH="1" flipV="1">
            <a:off x="1037369" y="2046531"/>
            <a:ext cx="375847" cy="7118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557788" y="1164166"/>
            <a:ext cx="740528" cy="882365"/>
            <a:chOff x="533879" y="896677"/>
            <a:chExt cx="740528" cy="882365"/>
          </a:xfrm>
        </p:grpSpPr>
        <p:sp>
          <p:nvSpPr>
            <p:cNvPr id="71" name="Folded Corner 70"/>
            <p:cNvSpPr/>
            <p:nvPr/>
          </p:nvSpPr>
          <p:spPr>
            <a:xfrm rot="10800000" flipH="1" flipV="1">
              <a:off x="752513" y="1099372"/>
              <a:ext cx="521894" cy="679670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53" name="Folded Corner 52"/>
            <p:cNvSpPr/>
            <p:nvPr/>
          </p:nvSpPr>
          <p:spPr>
            <a:xfrm rot="10800000" flipH="1" flipV="1">
              <a:off x="637614" y="1000268"/>
              <a:ext cx="521894" cy="679670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70" name="Folded Corner 69"/>
            <p:cNvSpPr/>
            <p:nvPr/>
          </p:nvSpPr>
          <p:spPr>
            <a:xfrm rot="10800000" flipH="1" flipV="1">
              <a:off x="533879" y="896677"/>
              <a:ext cx="521894" cy="679670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LAS TIF DEM</a:t>
              </a:r>
              <a:endParaRPr lang="en-US" sz="8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789117" y="4100440"/>
            <a:ext cx="740528" cy="882365"/>
            <a:chOff x="533879" y="896677"/>
            <a:chExt cx="740528" cy="882365"/>
          </a:xfrm>
        </p:grpSpPr>
        <p:sp>
          <p:nvSpPr>
            <p:cNvPr id="77" name="Folded Corner 76"/>
            <p:cNvSpPr/>
            <p:nvPr/>
          </p:nvSpPr>
          <p:spPr>
            <a:xfrm rot="10800000" flipH="1" flipV="1">
              <a:off x="752513" y="1099372"/>
              <a:ext cx="521894" cy="679670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78" name="Folded Corner 77"/>
            <p:cNvSpPr/>
            <p:nvPr/>
          </p:nvSpPr>
          <p:spPr>
            <a:xfrm rot="10800000" flipH="1" flipV="1">
              <a:off x="637614" y="1000268"/>
              <a:ext cx="521894" cy="679670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79" name="Folded Corner 78"/>
            <p:cNvSpPr/>
            <p:nvPr/>
          </p:nvSpPr>
          <p:spPr>
            <a:xfrm rot="10800000" flipH="1" flipV="1">
              <a:off x="533879" y="896677"/>
              <a:ext cx="521894" cy="679670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point cloud tiles</a:t>
              </a:r>
              <a:endParaRPr lang="en-US" sz="8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3219952" y="2046532"/>
            <a:ext cx="708320" cy="5938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Courier New"/>
                <a:cs typeface="Courier New"/>
              </a:rPr>
              <a:t>WPS scripts</a:t>
            </a:r>
            <a:endParaRPr lang="en-US" sz="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cxnSp>
        <p:nvCxnSpPr>
          <p:cNvPr id="89" name="Straight Connector 88"/>
          <p:cNvCxnSpPr>
            <a:stCxn id="28" idx="1"/>
            <a:endCxn id="30" idx="3"/>
          </p:cNvCxnSpPr>
          <p:nvPr/>
        </p:nvCxnSpPr>
        <p:spPr>
          <a:xfrm flipH="1" flipV="1">
            <a:off x="1950080" y="3041235"/>
            <a:ext cx="1978192" cy="4910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8" idx="0"/>
            <a:endCxn id="88" idx="2"/>
          </p:cNvCxnSpPr>
          <p:nvPr/>
        </p:nvCxnSpPr>
        <p:spPr>
          <a:xfrm flipH="1" flipV="1">
            <a:off x="3574112" y="2640425"/>
            <a:ext cx="891024" cy="608988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33" idx="1"/>
            <a:endCxn id="28" idx="3"/>
          </p:cNvCxnSpPr>
          <p:nvPr/>
        </p:nvCxnSpPr>
        <p:spPr>
          <a:xfrm flipH="1" flipV="1">
            <a:off x="5002000" y="3532277"/>
            <a:ext cx="1678623" cy="6802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Folded Corner 108"/>
          <p:cNvSpPr/>
          <p:nvPr/>
        </p:nvSpPr>
        <p:spPr>
          <a:xfrm rot="10800000" flipH="1" flipV="1">
            <a:off x="1772559" y="5834563"/>
            <a:ext cx="711563" cy="670895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Courier New"/>
                <a:cs typeface="Courier New"/>
              </a:rPr>
              <a:t>layers catalog</a:t>
            </a:r>
            <a:endParaRPr lang="en-US" sz="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cxnSp>
        <p:nvCxnSpPr>
          <p:cNvPr id="110" name="Straight Connector 109"/>
          <p:cNvCxnSpPr>
            <a:stCxn id="29" idx="2"/>
            <a:endCxn id="109" idx="0"/>
          </p:cNvCxnSpPr>
          <p:nvPr/>
        </p:nvCxnSpPr>
        <p:spPr>
          <a:xfrm flipH="1">
            <a:off x="2128341" y="4609042"/>
            <a:ext cx="2336795" cy="12255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29" idx="1"/>
            <a:endCxn id="77" idx="3"/>
          </p:cNvCxnSpPr>
          <p:nvPr/>
        </p:nvCxnSpPr>
        <p:spPr>
          <a:xfrm flipH="1">
            <a:off x="2529645" y="4326179"/>
            <a:ext cx="1398627" cy="3167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33" idx="1"/>
            <a:endCxn id="29" idx="3"/>
          </p:cNvCxnSpPr>
          <p:nvPr/>
        </p:nvCxnSpPr>
        <p:spPr>
          <a:xfrm flipH="1">
            <a:off x="5002000" y="4212479"/>
            <a:ext cx="1678623" cy="1137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32" idx="1"/>
            <a:endCxn id="28" idx="3"/>
          </p:cNvCxnSpPr>
          <p:nvPr/>
        </p:nvCxnSpPr>
        <p:spPr>
          <a:xfrm flipH="1">
            <a:off x="5002000" y="2357562"/>
            <a:ext cx="1860654" cy="11747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6539789" y="3324098"/>
            <a:ext cx="2068104" cy="2128323"/>
            <a:chOff x="5878966" y="2430782"/>
            <a:chExt cx="2068104" cy="2128323"/>
          </a:xfrm>
        </p:grpSpPr>
        <p:sp>
          <p:nvSpPr>
            <p:cNvPr id="33" name="Rectangle 32"/>
            <p:cNvSpPr/>
            <p:nvPr/>
          </p:nvSpPr>
          <p:spPr>
            <a:xfrm>
              <a:off x="6019800" y="2818122"/>
              <a:ext cx="859869" cy="10020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Cesium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library</a:t>
              </a:r>
              <a:endParaRPr lang="en-US" sz="10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201831" y="3820202"/>
              <a:ext cx="677838" cy="4727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Courier New"/>
                  <a:cs typeface="Courier New"/>
                </a:rPr>
                <a:t>p</a:t>
              </a:r>
              <a:r>
                <a:rPr lang="en-US" sz="10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oint clouds</a:t>
              </a:r>
              <a:endParaRPr lang="en-US" sz="10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83776" y="2818122"/>
              <a:ext cx="668513" cy="1002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UI</a:t>
              </a:r>
              <a:endParaRPr lang="en-US" sz="10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160" name="Straight Connector 159"/>
            <p:cNvCxnSpPr>
              <a:stCxn id="36" idx="1"/>
              <a:endCxn id="33" idx="3"/>
            </p:cNvCxnSpPr>
            <p:nvPr/>
          </p:nvCxnSpPr>
          <p:spPr>
            <a:xfrm flipH="1">
              <a:off x="6879669" y="3319162"/>
              <a:ext cx="204107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ectangle 164"/>
            <p:cNvSpPr/>
            <p:nvPr/>
          </p:nvSpPr>
          <p:spPr>
            <a:xfrm>
              <a:off x="5878966" y="2430782"/>
              <a:ext cx="2068104" cy="212832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r"/>
              <a:r>
                <a:rPr lang="en-US" sz="1000" b="1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Rialto Viewer</a:t>
              </a:r>
              <a:endParaRPr lang="en-US" sz="1000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5597525" y="3614631"/>
            <a:ext cx="6156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 New"/>
                <a:cs typeface="Courier New"/>
              </a:rPr>
              <a:t>OGC/WPS</a:t>
            </a:r>
            <a:endParaRPr lang="en-US" sz="800" dirty="0">
              <a:latin typeface="Courier New"/>
              <a:cs typeface="Courier New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610275" y="2650649"/>
            <a:ext cx="6156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 New"/>
                <a:cs typeface="Courier New"/>
              </a:rPr>
              <a:t>OGC/WPS</a:t>
            </a:r>
            <a:endParaRPr lang="en-US" sz="800" dirty="0">
              <a:latin typeface="Courier New"/>
              <a:cs typeface="Courier New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541095" y="4326179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 New"/>
                <a:cs typeface="Courier New"/>
              </a:rPr>
              <a:t>HTTP/GET</a:t>
            </a:r>
            <a:endParaRPr lang="en-US" sz="800" dirty="0">
              <a:latin typeface="Courier New"/>
              <a:cs typeface="Courier New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877550" y="5294003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 New"/>
                <a:cs typeface="Courier New"/>
              </a:rPr>
              <a:t>file I/O</a:t>
            </a:r>
            <a:endParaRPr lang="en-US" sz="800" dirty="0">
              <a:latin typeface="Courier New"/>
              <a:cs typeface="Courier New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484122" y="4648695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 New"/>
                <a:cs typeface="Courier New"/>
              </a:rPr>
              <a:t>file I/O</a:t>
            </a:r>
            <a:endParaRPr lang="en-US" sz="800" dirty="0">
              <a:latin typeface="Courier New"/>
              <a:cs typeface="Courier New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476466" y="2933513"/>
            <a:ext cx="9850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 New"/>
                <a:cs typeface="Courier New"/>
              </a:rPr>
              <a:t>shell process</a:t>
            </a:r>
            <a:endParaRPr lang="en-US" sz="800" dirty="0">
              <a:latin typeface="Courier New"/>
              <a:cs typeface="Courier New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626208" y="3586615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 New"/>
                <a:cs typeface="Courier New"/>
              </a:rPr>
              <a:t>file I/O</a:t>
            </a:r>
            <a:endParaRPr lang="en-US" sz="800" dirty="0">
              <a:latin typeface="Courier New"/>
              <a:cs typeface="Courier New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953490" y="3506909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 New"/>
                <a:cs typeface="Courier New"/>
              </a:rPr>
              <a:t>SQL</a:t>
            </a:r>
            <a:endParaRPr lang="en-US" sz="800" dirty="0">
              <a:latin typeface="Courier New"/>
              <a:cs typeface="Courier New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33950" y="2270149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 New"/>
                <a:cs typeface="Courier New"/>
              </a:rPr>
              <a:t>file I/O</a:t>
            </a:r>
            <a:endParaRPr lang="en-US" sz="800" dirty="0">
              <a:latin typeface="Courier New"/>
              <a:cs typeface="Courier New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1789117" y="2265762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 New"/>
                <a:cs typeface="Courier New"/>
              </a:rPr>
              <a:t>SQL</a:t>
            </a:r>
            <a:endParaRPr lang="en-US" sz="800" dirty="0">
              <a:latin typeface="Courier New"/>
              <a:cs typeface="Courier New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2263165" y="5834562"/>
            <a:ext cx="213301" cy="2462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F</a:t>
            </a:r>
            <a:endParaRPr lang="en-US" sz="1000" b="1" dirty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8394592" y="3318464"/>
            <a:ext cx="213301" cy="2462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L</a:t>
            </a:r>
            <a:endParaRPr lang="en-US" sz="1000" b="1" dirty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7732572" y="2086877"/>
            <a:ext cx="213301" cy="2462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K</a:t>
            </a:r>
            <a:endParaRPr lang="en-US" sz="1000" b="1" dirty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5122268" y="2835359"/>
            <a:ext cx="213301" cy="2462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G</a:t>
            </a:r>
            <a:endParaRPr lang="en-US" sz="1000" b="1" dirty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1736779" y="2758371"/>
            <a:ext cx="213301" cy="2462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</a:t>
            </a:r>
            <a:endParaRPr lang="en-US" sz="1000" b="1" dirty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2228568" y="1294527"/>
            <a:ext cx="213301" cy="2462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B</a:t>
            </a:r>
            <a:endParaRPr lang="en-US" sz="1000" b="1" dirty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1079682" y="4203068"/>
            <a:ext cx="213301" cy="2462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E</a:t>
            </a:r>
            <a:endParaRPr lang="en-US" sz="1000" b="1" dirty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2326852" y="4070777"/>
            <a:ext cx="213301" cy="2462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D</a:t>
            </a:r>
            <a:endParaRPr lang="en-US" sz="1000" b="1" dirty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1085015" y="1120640"/>
            <a:ext cx="213301" cy="2462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A</a:t>
            </a:r>
            <a:endParaRPr lang="en-US" sz="1000" b="1" dirty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3714971" y="2046531"/>
            <a:ext cx="213301" cy="2462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J</a:t>
            </a:r>
            <a:endParaRPr lang="en-US" sz="1000" b="1" dirty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4788699" y="3260688"/>
            <a:ext cx="213301" cy="2462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I</a:t>
            </a:r>
            <a:endParaRPr lang="en-US" sz="1000" b="1" dirty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788699" y="4034420"/>
            <a:ext cx="213301" cy="2462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H</a:t>
            </a:r>
            <a:endParaRPr lang="en-US" sz="1000" b="1" dirty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7327191" y="3722353"/>
            <a:ext cx="213301" cy="2462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M</a:t>
            </a:r>
            <a:endParaRPr lang="en-US" sz="1000" b="1" dirty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7327191" y="4733162"/>
            <a:ext cx="213301" cy="2462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N</a:t>
            </a:r>
            <a:endParaRPr lang="en-US" sz="1000" b="1" dirty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8199811" y="3706964"/>
            <a:ext cx="213301" cy="2462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O</a:t>
            </a:r>
            <a:endParaRPr lang="en-US" sz="1000" b="1" dirty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52637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689838"/>
            <a:ext cx="8229600" cy="1143000"/>
          </a:xfrm>
        </p:spPr>
        <p:txBody>
          <a:bodyPr/>
          <a:lstStyle/>
          <a:p>
            <a:r>
              <a:rPr lang="en-US" dirty="0" smtClean="0"/>
              <a:t>II.  System Components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RadiantBlue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2C33-3912-F246-A6E0-92FCAC10338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9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on shared disk</a:t>
            </a:r>
          </a:p>
          <a:p>
            <a:r>
              <a:rPr lang="en-US" dirty="0" smtClean="0"/>
              <a:t>Various geo formats</a:t>
            </a:r>
          </a:p>
          <a:p>
            <a:r>
              <a:rPr lang="en-US" dirty="0" smtClean="0"/>
              <a:t>Both for ingest and as derived products</a:t>
            </a:r>
          </a:p>
          <a:p>
            <a:r>
              <a:rPr lang="en-US" dirty="0" smtClean="0"/>
              <a:t>File DB contains a record for each filename</a:t>
            </a:r>
          </a:p>
          <a:p>
            <a:r>
              <a:rPr lang="en-US" dirty="0" smtClean="0"/>
              <a:t>Written </a:t>
            </a:r>
            <a:r>
              <a:rPr lang="en-US" dirty="0"/>
              <a:t>b</a:t>
            </a:r>
            <a:r>
              <a:rPr lang="en-US" dirty="0" smtClean="0"/>
              <a:t>y Ossim tools</a:t>
            </a:r>
          </a:p>
          <a:p>
            <a:r>
              <a:rPr lang="en-US" dirty="0" smtClean="0"/>
              <a:t>Read by Ossim tools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RadiantBlue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2C33-3912-F246-A6E0-92FCAC10338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90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B. File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Single table of a SQLite database</a:t>
            </a:r>
          </a:p>
          <a:p>
            <a:r>
              <a:rPr lang="en-US" dirty="0" smtClean="0"/>
              <a:t>Records the bbox of each file in the system</a:t>
            </a:r>
          </a:p>
          <a:p>
            <a:r>
              <a:rPr lang="en-US" dirty="0" smtClean="0"/>
              <a:t>Read by Ossim to look up needed data sets</a:t>
            </a:r>
          </a:p>
          <a:p>
            <a:r>
              <a:rPr lang="en-US" dirty="0" smtClean="0"/>
              <a:t>Written by Ossim tools as new data files created</a:t>
            </a:r>
          </a:p>
          <a:p>
            <a:r>
              <a:rPr lang="en-US" dirty="0" smtClean="0"/>
              <a:t>Columns</a:t>
            </a:r>
          </a:p>
          <a:p>
            <a:pPr lvl="1"/>
            <a:r>
              <a:rPr lang="en-US" dirty="0" smtClean="0"/>
              <a:t>Filename</a:t>
            </a:r>
          </a:p>
          <a:p>
            <a:pPr lvl="1"/>
            <a:r>
              <a:rPr lang="en-US" dirty="0" smtClean="0"/>
              <a:t>Bounding box</a:t>
            </a:r>
          </a:p>
          <a:p>
            <a:pPr lvl="1"/>
            <a:r>
              <a:rPr lang="en-US" dirty="0" smtClean="0"/>
              <a:t>File type (maybe)</a:t>
            </a:r>
          </a:p>
          <a:p>
            <a:pPr lvl="1"/>
            <a:r>
              <a:rPr lang="en-US" dirty="0" smtClean="0"/>
              <a:t>Associated catalog layer (maybe)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RadiantBlue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2C33-3912-F246-A6E0-92FCAC10338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36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. Ossim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Large set of command line tools</a:t>
            </a:r>
          </a:p>
          <a:p>
            <a:pPr lvl="1"/>
            <a:r>
              <a:rPr lang="en-US" dirty="0" smtClean="0"/>
              <a:t>analysis functions (viewshed, HLZ, etc.)</a:t>
            </a:r>
          </a:p>
          <a:p>
            <a:pPr lvl="1"/>
            <a:r>
              <a:rPr lang="en-US" dirty="0" smtClean="0"/>
              <a:t>processing functions (DEM generation)</a:t>
            </a:r>
          </a:p>
          <a:p>
            <a:r>
              <a:rPr lang="en-US" dirty="0" smtClean="0"/>
              <a:t>Inputs can be</a:t>
            </a:r>
          </a:p>
          <a:p>
            <a:pPr lvl="1"/>
            <a:r>
              <a:rPr lang="en-US" dirty="0" smtClean="0"/>
              <a:t>File on shared disk</a:t>
            </a:r>
          </a:p>
          <a:p>
            <a:pPr lvl="1"/>
            <a:r>
              <a:rPr lang="en-US" dirty="0" smtClean="0"/>
              <a:t>Bounding box (File DB used to find files)</a:t>
            </a:r>
          </a:p>
          <a:p>
            <a:r>
              <a:rPr lang="en-US" dirty="0" smtClean="0"/>
              <a:t>Outputs are files on shared disk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RadiantBlue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2C33-3912-F246-A6E0-92FCAC10338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415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1025</Words>
  <Application>Microsoft Macintosh PowerPoint</Application>
  <PresentationFormat>On-screen Show (4:3)</PresentationFormat>
  <Paragraphs>279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System Design AGC/Lidar project</vt:lpstr>
      <vt:lpstr>PowerPoint Presentation</vt:lpstr>
      <vt:lpstr>I.  System Architecture</vt:lpstr>
      <vt:lpstr>High-level</vt:lpstr>
      <vt:lpstr>Details</vt:lpstr>
      <vt:lpstr>II.  System Components</vt:lpstr>
      <vt:lpstr>A. Files</vt:lpstr>
      <vt:lpstr>B. File DB</vt:lpstr>
      <vt:lpstr>C. Ossim</vt:lpstr>
      <vt:lpstr>D. Point Cloud Tiles</vt:lpstr>
      <vt:lpstr>E. Point Cloud Tile DB</vt:lpstr>
      <vt:lpstr>F. Layers catalog</vt:lpstr>
      <vt:lpstr>G. GeoServer</vt:lpstr>
      <vt:lpstr>H. Static File Server</vt:lpstr>
      <vt:lpstr>I. WPS</vt:lpstr>
      <vt:lpstr>J. WPS scripts</vt:lpstr>
      <vt:lpstr>K. Ingester Tool</vt:lpstr>
      <vt:lpstr>L. Rialto Viewer</vt:lpstr>
      <vt:lpstr>M. Cesium Library</vt:lpstr>
      <vt:lpstr>N. Point Clouds in Cesium</vt:lpstr>
      <vt:lpstr>O. Rialto UI</vt:lpstr>
      <vt:lpstr>III.  Viewer Notes</vt:lpstr>
      <vt:lpstr>Major UI Pieces</vt:lpstr>
      <vt:lpstr>IV.  Implementation Status</vt:lpstr>
      <vt:lpstr>Today</vt:lpstr>
      <vt:lpstr>Done</vt:lpstr>
      <vt:lpstr>To Be Done</vt:lpstr>
      <vt:lpstr>V.  Ossim Analyses</vt:lpstr>
      <vt:lpstr>(tbd)</vt:lpstr>
      <vt:lpstr>Additional Notes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Gerlek</dc:creator>
  <cp:lastModifiedBy>Michael Gerlek</cp:lastModifiedBy>
  <cp:revision>99</cp:revision>
  <cp:lastPrinted>2015-04-20T18:11:24Z</cp:lastPrinted>
  <dcterms:created xsi:type="dcterms:W3CDTF">2015-04-20T17:18:08Z</dcterms:created>
  <dcterms:modified xsi:type="dcterms:W3CDTF">2015-05-06T13:30:54Z</dcterms:modified>
</cp:coreProperties>
</file>