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6" r:id="rId3"/>
    <p:sldId id="257" r:id="rId4"/>
    <p:sldId id="336" r:id="rId5"/>
    <p:sldId id="268" r:id="rId6"/>
    <p:sldId id="270" r:id="rId7"/>
    <p:sldId id="271" r:id="rId8"/>
    <p:sldId id="272" r:id="rId9"/>
    <p:sldId id="279" r:id="rId10"/>
    <p:sldId id="269"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66CC"/>
    <a:srgbClr val="FF00FF"/>
    <a:srgbClr val="CC99FF"/>
    <a:srgbClr val="FFFF66"/>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291" autoAdjust="0"/>
  </p:normalViewPr>
  <p:slideViewPr>
    <p:cSldViewPr snapToGrid="0">
      <p:cViewPr>
        <p:scale>
          <a:sx n="66" d="100"/>
          <a:sy n="66" d="100"/>
        </p:scale>
        <p:origin x="114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CF4C0-F799-47C3-A363-EFF1DB081960}" type="datetimeFigureOut">
              <a:rPr lang="es-MX" smtClean="0"/>
              <a:t>06/03/2021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3FDEF-3B39-4B7F-9758-DB6B441B48FB}" type="slidenum">
              <a:rPr lang="es-MX" smtClean="0"/>
              <a:t>‹Nº›</a:t>
            </a:fld>
            <a:endParaRPr lang="es-MX"/>
          </a:p>
        </p:txBody>
      </p:sp>
    </p:spTree>
    <p:extLst>
      <p:ext uri="{BB962C8B-B14F-4D97-AF65-F5344CB8AC3E}">
        <p14:creationId xmlns:p14="http://schemas.microsoft.com/office/powerpoint/2010/main" val="80647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791C3-AA8D-46C8-BA84-3756756CAD5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FA06602-0BED-403A-80BF-6F437C475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E09CF2-DEAB-40A6-901F-AC611E6662FC}"/>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821C07AA-E29F-4B98-810A-1D316AF680A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035B31-00E8-4DFD-9CAA-9A4A21813371}"/>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142315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AA716-794E-4F7C-9E22-5E49018B7C0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990FD9D-0F0A-4BC6-B316-27CACE4AFC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D2436C7-DB15-404F-B825-C18015D331B0}"/>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A777AC2B-62F3-47BF-B94F-B236D602623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8F98B30-E812-4918-AC05-129EC3C8B647}"/>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33341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46F1F5-5C0F-4895-B84C-D980F44994B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BEFAFBF-98D6-4245-8998-D78C57891F8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6673C0-48FC-4D83-A940-BF6C97489182}"/>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81636A3B-4B33-4525-910F-C0C09A430FD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49D0E42-F7DF-4BE5-B755-FEAADE419B86}"/>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347355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73D15-54D2-4779-9D88-E15E34F82A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2BEEC9A-CEF5-4C37-BD62-FA9D76E072A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6246516-DD0A-4990-A048-D43DDF42BA7F}"/>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7C3FDE0A-7680-407A-B167-9490E1F54F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8D212C-83BE-4FF4-B98C-9CF53D9FAEEE}"/>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104569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331FD-2B73-49C7-8C22-5D1F7C313B6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9248219-4578-43AC-983D-2B9AE8172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976299B-2D7E-4330-B0D8-E957F3DB01B7}"/>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1A8B39E0-FFBE-4E16-9CAD-47837FFE66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6CDAAD-816E-4646-88B4-6171EF186E45}"/>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230747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245EC-F76A-4415-8EA0-811535D7906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DD7B446-22BC-42AD-954B-195BB754D859}"/>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6066A49-F5E3-43DD-AD31-D652A994D1C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0898EF3-101B-47CF-B162-79217990302C}"/>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6" name="Marcador de pie de página 5">
            <a:extLst>
              <a:ext uri="{FF2B5EF4-FFF2-40B4-BE49-F238E27FC236}">
                <a16:creationId xmlns:a16="http://schemas.microsoft.com/office/drawing/2014/main" id="{1623F71D-3A78-4BA7-863F-69E7D2F34A9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CDED100-0FE6-4002-8B49-E5E435C34506}"/>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48431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7456F-C843-403C-940E-8BD49238489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481C94F-F1B1-4339-BDA4-BC7126E1C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58EB07A-3D1E-4C42-ADBE-14CF38D3444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414C35-BC50-4B54-B014-DE1E89138C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54395C5-C98A-4CE9-9D75-3960ED3DBD3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6141BB3-21EF-4DC8-AE74-93E002646681}"/>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8" name="Marcador de pie de página 7">
            <a:extLst>
              <a:ext uri="{FF2B5EF4-FFF2-40B4-BE49-F238E27FC236}">
                <a16:creationId xmlns:a16="http://schemas.microsoft.com/office/drawing/2014/main" id="{089A5547-B7DE-4925-990B-05A8613F1A6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0C4B25E-F17C-4901-8241-7E3C8E995B66}"/>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224613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10ED-AAB3-4FC2-B3B7-E88D305B25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C590EE7-A2CD-43B8-BFB0-50A7561999C3}"/>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4" name="Marcador de pie de página 3">
            <a:extLst>
              <a:ext uri="{FF2B5EF4-FFF2-40B4-BE49-F238E27FC236}">
                <a16:creationId xmlns:a16="http://schemas.microsoft.com/office/drawing/2014/main" id="{7FFB89AC-5579-4488-99C3-762D5A35D77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E23D783-2318-4B71-BB04-546ED495073C}"/>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377869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7C1AE4-0E23-46AB-80BB-2221EB1FEB84}"/>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3" name="Marcador de pie de página 2">
            <a:extLst>
              <a:ext uri="{FF2B5EF4-FFF2-40B4-BE49-F238E27FC236}">
                <a16:creationId xmlns:a16="http://schemas.microsoft.com/office/drawing/2014/main" id="{066E3110-2C00-4612-A564-8863B89DF29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140473E-B785-49C3-B98A-EFF61FB202AA}"/>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29032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D0B45-4D44-4DE1-9D91-32A22A2FA1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1F3D9B-E415-466C-9481-1A9779AC4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18DE479-D210-4FAD-AE06-668F076E3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23DAE02-51DF-4048-BB0A-692F6E77E856}"/>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6" name="Marcador de pie de página 5">
            <a:extLst>
              <a:ext uri="{FF2B5EF4-FFF2-40B4-BE49-F238E27FC236}">
                <a16:creationId xmlns:a16="http://schemas.microsoft.com/office/drawing/2014/main" id="{D857817A-96ED-4D4E-8E2E-5E78A946CFC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6882B6-B9BB-470A-AFDA-2C171893FBC2}"/>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12519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DC61D-6965-4CF5-BB66-DC43CB723E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7118E36-39A2-488A-9728-169EEB3E1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59722AB-DBD7-4236-B43B-660A9C5B9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7CA4A19-5EBA-448E-B453-D1814B37B22C}"/>
              </a:ext>
            </a:extLst>
          </p:cNvPr>
          <p:cNvSpPr>
            <a:spLocks noGrp="1"/>
          </p:cNvSpPr>
          <p:nvPr>
            <p:ph type="dt" sz="half" idx="10"/>
          </p:nvPr>
        </p:nvSpPr>
        <p:spPr/>
        <p:txBody>
          <a:bodyPr/>
          <a:lstStyle/>
          <a:p>
            <a:fld id="{80764B51-68D9-4095-9FE6-E4B565B16B03}" type="datetimeFigureOut">
              <a:rPr lang="es-MX" smtClean="0"/>
              <a:t>06/03/2021</a:t>
            </a:fld>
            <a:endParaRPr lang="es-MX"/>
          </a:p>
        </p:txBody>
      </p:sp>
      <p:sp>
        <p:nvSpPr>
          <p:cNvPr id="6" name="Marcador de pie de página 5">
            <a:extLst>
              <a:ext uri="{FF2B5EF4-FFF2-40B4-BE49-F238E27FC236}">
                <a16:creationId xmlns:a16="http://schemas.microsoft.com/office/drawing/2014/main" id="{E1706836-AF7A-4A57-8C4A-E391067C622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404BDA6-C662-4937-9889-693CBB553DC8}"/>
              </a:ext>
            </a:extLst>
          </p:cNvPr>
          <p:cNvSpPr>
            <a:spLocks noGrp="1"/>
          </p:cNvSpPr>
          <p:nvPr>
            <p:ph type="sldNum" sz="quarter" idx="12"/>
          </p:nvPr>
        </p:nvSpPr>
        <p:spPr/>
        <p:txBody>
          <a:bodyPr/>
          <a:lstStyle/>
          <a:p>
            <a:fld id="{B91FAA63-D284-4FAD-A4FF-70766FC18041}" type="slidenum">
              <a:rPr lang="es-MX" smtClean="0"/>
              <a:t>‹Nº›</a:t>
            </a:fld>
            <a:endParaRPr lang="es-MX"/>
          </a:p>
        </p:txBody>
      </p:sp>
    </p:spTree>
    <p:extLst>
      <p:ext uri="{BB962C8B-B14F-4D97-AF65-F5344CB8AC3E}">
        <p14:creationId xmlns:p14="http://schemas.microsoft.com/office/powerpoint/2010/main" val="229660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99E720-283F-4984-AD27-2D200886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AF497E3-7BD5-42BC-AE60-4E6B98EC5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EA39BCF-EF7B-4E2C-BBCE-7A299A7BF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64B51-68D9-4095-9FE6-E4B565B16B03}" type="datetimeFigureOut">
              <a:rPr lang="es-MX" smtClean="0"/>
              <a:t>06/03/2021</a:t>
            </a:fld>
            <a:endParaRPr lang="es-MX"/>
          </a:p>
        </p:txBody>
      </p:sp>
      <p:sp>
        <p:nvSpPr>
          <p:cNvPr id="5" name="Marcador de pie de página 4">
            <a:extLst>
              <a:ext uri="{FF2B5EF4-FFF2-40B4-BE49-F238E27FC236}">
                <a16:creationId xmlns:a16="http://schemas.microsoft.com/office/drawing/2014/main" id="{CA42FAC5-CE38-41BC-ABA5-55A8E20F8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6ADAC59-0CBD-488F-9306-ADF39624A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AA63-D284-4FAD-A4FF-70766FC18041}" type="slidenum">
              <a:rPr lang="es-MX" smtClean="0"/>
              <a:t>‹Nº›</a:t>
            </a:fld>
            <a:endParaRPr lang="es-MX"/>
          </a:p>
        </p:txBody>
      </p:sp>
    </p:spTree>
    <p:extLst>
      <p:ext uri="{BB962C8B-B14F-4D97-AF65-F5344CB8AC3E}">
        <p14:creationId xmlns:p14="http://schemas.microsoft.com/office/powerpoint/2010/main" val="61153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image001.png@01D3A0EC.8FC4ED1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8C089-7CBE-431E-8D96-80CF960942FE}"/>
              </a:ext>
            </a:extLst>
          </p:cNvPr>
          <p:cNvSpPr>
            <a:spLocks noGrp="1"/>
          </p:cNvSpPr>
          <p:nvPr>
            <p:ph type="ctrTitle"/>
          </p:nvPr>
        </p:nvSpPr>
        <p:spPr/>
        <p:txBody>
          <a:bodyPr/>
          <a:lstStyle/>
          <a:p>
            <a:r>
              <a:rPr lang="es-MX" b="1" dirty="0"/>
              <a:t>Finanzas en la Ingeniería</a:t>
            </a:r>
          </a:p>
        </p:txBody>
      </p:sp>
      <p:sp>
        <p:nvSpPr>
          <p:cNvPr id="3" name="Subtítulo 2">
            <a:extLst>
              <a:ext uri="{FF2B5EF4-FFF2-40B4-BE49-F238E27FC236}">
                <a16:creationId xmlns:a16="http://schemas.microsoft.com/office/drawing/2014/main" id="{EED942B8-3BE1-4486-B39A-D57BD38EFB4E}"/>
              </a:ext>
            </a:extLst>
          </p:cNvPr>
          <p:cNvSpPr>
            <a:spLocks noGrp="1"/>
          </p:cNvSpPr>
          <p:nvPr>
            <p:ph type="subTitle" idx="1"/>
          </p:nvPr>
        </p:nvSpPr>
        <p:spPr/>
        <p:txBody>
          <a:bodyPr>
            <a:normAutofit lnSpcReduction="10000"/>
          </a:bodyPr>
          <a:lstStyle/>
          <a:p>
            <a:endParaRPr lang="es-MX" dirty="0"/>
          </a:p>
          <a:p>
            <a:r>
              <a:rPr lang="es-MX" dirty="0"/>
              <a:t>Alejandra  Pastén</a:t>
            </a:r>
          </a:p>
          <a:p>
            <a:endParaRPr lang="es-MX" dirty="0"/>
          </a:p>
          <a:p>
            <a:r>
              <a:rPr lang="es-MX" dirty="0"/>
              <a:t>2021</a:t>
            </a:r>
          </a:p>
        </p:txBody>
      </p:sp>
    </p:spTree>
    <p:extLst>
      <p:ext uri="{BB962C8B-B14F-4D97-AF65-F5344CB8AC3E}">
        <p14:creationId xmlns:p14="http://schemas.microsoft.com/office/powerpoint/2010/main" val="332545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8DBC7FB8-4747-455B-A1F8-3B802714BDE6}"/>
              </a:ext>
            </a:extLst>
          </p:cNvPr>
          <p:cNvSpPr txBox="1">
            <a:spLocks/>
          </p:cNvSpPr>
          <p:nvPr/>
        </p:nvSpPr>
        <p:spPr>
          <a:xfrm>
            <a:off x="490330" y="424070"/>
            <a:ext cx="11370366" cy="6175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Bienestar</a:t>
            </a:r>
          </a:p>
          <a:p>
            <a:pPr marL="0" indent="0">
              <a:buNone/>
            </a:pPr>
            <a:r>
              <a:rPr lang="es-MX" sz="1600" dirty="0"/>
              <a:t>Bienestar es la satisfacción plena de necesidades básicas, culturales, económicas de los individuos. Se relaciona directamente con el desarrollo económico en la medida en que solo a partir de éste las expectativas de los individuos pueden llenarse.</a:t>
            </a:r>
          </a:p>
          <a:p>
            <a:pPr marL="0" indent="0">
              <a:buNone/>
            </a:pPr>
            <a:r>
              <a:rPr lang="es-MX" dirty="0"/>
              <a:t>Decisiones Financieras como individuo.</a:t>
            </a:r>
          </a:p>
          <a:p>
            <a:pPr algn="just"/>
            <a:r>
              <a:rPr lang="es-MX" sz="1600" dirty="0"/>
              <a:t>Ahorro</a:t>
            </a:r>
          </a:p>
          <a:p>
            <a:pPr algn="just"/>
            <a:r>
              <a:rPr lang="es-MX" sz="1600" dirty="0"/>
              <a:t>Inversión</a:t>
            </a:r>
          </a:p>
          <a:p>
            <a:pPr algn="just"/>
            <a:r>
              <a:rPr lang="es-MX" sz="1600" dirty="0"/>
              <a:t>Financiamiento</a:t>
            </a:r>
          </a:p>
          <a:p>
            <a:pPr algn="just"/>
            <a:r>
              <a:rPr lang="es-MX" sz="1600" dirty="0"/>
              <a:t>Administración de Riesgos</a:t>
            </a:r>
          </a:p>
          <a:p>
            <a:pPr marL="0" indent="0" algn="just">
              <a:buNone/>
            </a:pPr>
            <a:endParaRPr lang="es-MX" sz="1600" dirty="0"/>
          </a:p>
          <a:p>
            <a:pPr marL="0" indent="0" algn="just">
              <a:buNone/>
            </a:pPr>
            <a:r>
              <a:rPr lang="es-MX" dirty="0"/>
              <a:t>Organización de las empresas, de manera genérica.</a:t>
            </a:r>
          </a:p>
          <a:p>
            <a:pPr algn="just"/>
            <a:r>
              <a:rPr lang="es-MX" sz="1600" b="1" dirty="0"/>
              <a:t>Propiedad Única</a:t>
            </a:r>
            <a:r>
              <a:rPr lang="es-MX" sz="1600" dirty="0"/>
              <a:t>. Persona Física con actividad empresarial. Responsabilidad Ilimitada.</a:t>
            </a:r>
          </a:p>
          <a:p>
            <a:pPr algn="just"/>
            <a:r>
              <a:rPr lang="es-MX" sz="1600" b="1" dirty="0"/>
              <a:t>Asociación</a:t>
            </a:r>
            <a:r>
              <a:rPr lang="es-MX" sz="1600" dirty="0"/>
              <a:t>. Dos o mas propietarios. Responsabilidad Ilimitada. Es posible limitar la responsabilidad de algunos socios.</a:t>
            </a:r>
          </a:p>
          <a:p>
            <a:pPr algn="just"/>
            <a:r>
              <a:rPr lang="es-MX" sz="1600" b="1" dirty="0"/>
              <a:t>Sociedad Anónima</a:t>
            </a:r>
            <a:r>
              <a:rPr lang="es-MX" sz="1600" dirty="0"/>
              <a:t>. Responsabilidad Limitada. Es posible transferir la propiedad de la empresa por medio de la venta de las acciones.</a:t>
            </a:r>
          </a:p>
          <a:p>
            <a:pPr marL="0" indent="0" algn="just">
              <a:buNone/>
            </a:pPr>
            <a:endParaRPr lang="es-MX" sz="1800" dirty="0"/>
          </a:p>
          <a:p>
            <a:pPr algn="just"/>
            <a:endParaRPr lang="es-MX" sz="1800" dirty="0"/>
          </a:p>
        </p:txBody>
      </p:sp>
    </p:spTree>
    <p:extLst>
      <p:ext uri="{BB962C8B-B14F-4D97-AF65-F5344CB8AC3E}">
        <p14:creationId xmlns:p14="http://schemas.microsoft.com/office/powerpoint/2010/main" val="371794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AAA58-9047-4F19-8ABD-E8E04A13F6FF}"/>
              </a:ext>
            </a:extLst>
          </p:cNvPr>
          <p:cNvSpPr>
            <a:spLocks noGrp="1"/>
          </p:cNvSpPr>
          <p:nvPr>
            <p:ph type="title"/>
          </p:nvPr>
        </p:nvSpPr>
        <p:spPr/>
        <p:txBody>
          <a:bodyPr/>
          <a:lstStyle/>
          <a:p>
            <a:r>
              <a:rPr lang="es-MX" dirty="0"/>
              <a:t>Finanzas en la Ingeniería</a:t>
            </a:r>
          </a:p>
        </p:txBody>
      </p:sp>
      <p:sp>
        <p:nvSpPr>
          <p:cNvPr id="3" name="Marcador de contenido 2">
            <a:extLst>
              <a:ext uri="{FF2B5EF4-FFF2-40B4-BE49-F238E27FC236}">
                <a16:creationId xmlns:a16="http://schemas.microsoft.com/office/drawing/2014/main" id="{275A96E4-21DC-47CB-8CF4-D47B85F4007F}"/>
              </a:ext>
            </a:extLst>
          </p:cNvPr>
          <p:cNvSpPr>
            <a:spLocks noGrp="1"/>
          </p:cNvSpPr>
          <p:nvPr>
            <p:ph idx="1"/>
          </p:nvPr>
        </p:nvSpPr>
        <p:spPr/>
        <p:txBody>
          <a:bodyPr/>
          <a:lstStyle/>
          <a:p>
            <a:pPr marL="0" indent="0">
              <a:buNone/>
            </a:pPr>
            <a:r>
              <a:rPr lang="es-MX" b="1" dirty="0"/>
              <a:t>Evaluación Final.</a:t>
            </a:r>
            <a:r>
              <a:rPr lang="es-MX" dirty="0"/>
              <a:t> </a:t>
            </a:r>
          </a:p>
          <a:p>
            <a:r>
              <a:rPr lang="es-MX" dirty="0"/>
              <a:t>            60 % Exámenes (Intermedio y Final) </a:t>
            </a:r>
          </a:p>
          <a:p>
            <a:r>
              <a:rPr lang="es-MX" dirty="0"/>
              <a:t>            20 % Cuestionarios diarios</a:t>
            </a:r>
          </a:p>
          <a:p>
            <a:r>
              <a:rPr lang="es-MX" dirty="0"/>
              <a:t>            20%  Tareas</a:t>
            </a:r>
          </a:p>
          <a:p>
            <a:endParaRPr lang="es-MX" dirty="0"/>
          </a:p>
          <a:p>
            <a:pPr marL="0" indent="0" algn="just">
              <a:buNone/>
            </a:pPr>
            <a:r>
              <a:rPr lang="es-MX" dirty="0"/>
              <a:t>           0.5 de punto sobre calificación final, según proyecto de  responsabilidad social. Este semestre ecológico. </a:t>
            </a:r>
          </a:p>
          <a:p>
            <a:endParaRPr lang="es-MX" dirty="0"/>
          </a:p>
        </p:txBody>
      </p:sp>
    </p:spTree>
    <p:extLst>
      <p:ext uri="{BB962C8B-B14F-4D97-AF65-F5344CB8AC3E}">
        <p14:creationId xmlns:p14="http://schemas.microsoft.com/office/powerpoint/2010/main" val="21586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463AC5-8435-4916-9E4B-8059B2720B9F}"/>
              </a:ext>
            </a:extLst>
          </p:cNvPr>
          <p:cNvSpPr/>
          <p:nvPr/>
        </p:nvSpPr>
        <p:spPr>
          <a:xfrm rot="16200000">
            <a:off x="-662609" y="3429001"/>
            <a:ext cx="2650436" cy="51683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Finanzas en la Ingeniería</a:t>
            </a:r>
          </a:p>
        </p:txBody>
      </p:sp>
      <p:sp>
        <p:nvSpPr>
          <p:cNvPr id="5" name="Rectángulo 4">
            <a:extLst>
              <a:ext uri="{FF2B5EF4-FFF2-40B4-BE49-F238E27FC236}">
                <a16:creationId xmlns:a16="http://schemas.microsoft.com/office/drawing/2014/main" id="{118122FE-936D-48B8-995F-E1A177615283}"/>
              </a:ext>
            </a:extLst>
          </p:cNvPr>
          <p:cNvSpPr/>
          <p:nvPr/>
        </p:nvSpPr>
        <p:spPr>
          <a:xfrm>
            <a:off x="1345094" y="342899"/>
            <a:ext cx="2822713" cy="516834"/>
          </a:xfrm>
          <a:prstGeom prst="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Sistema Financiero</a:t>
            </a:r>
          </a:p>
        </p:txBody>
      </p:sp>
      <p:sp>
        <p:nvSpPr>
          <p:cNvPr id="6" name="Rectángulo 5">
            <a:extLst>
              <a:ext uri="{FF2B5EF4-FFF2-40B4-BE49-F238E27FC236}">
                <a16:creationId xmlns:a16="http://schemas.microsoft.com/office/drawing/2014/main" id="{49C423CE-79CB-42DE-80E5-1BC727D59FC6}"/>
              </a:ext>
            </a:extLst>
          </p:cNvPr>
          <p:cNvSpPr/>
          <p:nvPr/>
        </p:nvSpPr>
        <p:spPr>
          <a:xfrm>
            <a:off x="1345094" y="1379881"/>
            <a:ext cx="2822713" cy="516834"/>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Contabilidad</a:t>
            </a:r>
          </a:p>
        </p:txBody>
      </p:sp>
      <p:sp>
        <p:nvSpPr>
          <p:cNvPr id="7" name="Rectángulo 6">
            <a:extLst>
              <a:ext uri="{FF2B5EF4-FFF2-40B4-BE49-F238E27FC236}">
                <a16:creationId xmlns:a16="http://schemas.microsoft.com/office/drawing/2014/main" id="{7889DCD6-8309-4D01-95A7-0F37C9C47838}"/>
              </a:ext>
            </a:extLst>
          </p:cNvPr>
          <p:cNvSpPr/>
          <p:nvPr/>
        </p:nvSpPr>
        <p:spPr>
          <a:xfrm>
            <a:off x="1345094" y="2468216"/>
            <a:ext cx="2822713" cy="516834"/>
          </a:xfrm>
          <a:prstGeom prst="rect">
            <a:avLst/>
          </a:prstGeom>
          <a:solidFill>
            <a:srgbClr val="FF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El valor del dinero en el tiempo</a:t>
            </a:r>
          </a:p>
        </p:txBody>
      </p:sp>
      <p:sp>
        <p:nvSpPr>
          <p:cNvPr id="8" name="Rectángulo 7">
            <a:extLst>
              <a:ext uri="{FF2B5EF4-FFF2-40B4-BE49-F238E27FC236}">
                <a16:creationId xmlns:a16="http://schemas.microsoft.com/office/drawing/2014/main" id="{D88E0102-370C-4008-BFD7-39F0081806EE}"/>
              </a:ext>
            </a:extLst>
          </p:cNvPr>
          <p:cNvSpPr/>
          <p:nvPr/>
        </p:nvSpPr>
        <p:spPr>
          <a:xfrm>
            <a:off x="1378565" y="3617843"/>
            <a:ext cx="2822713" cy="51683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Valuación de Activos</a:t>
            </a:r>
          </a:p>
        </p:txBody>
      </p:sp>
      <p:sp>
        <p:nvSpPr>
          <p:cNvPr id="9" name="Rectángulo 8">
            <a:extLst>
              <a:ext uri="{FF2B5EF4-FFF2-40B4-BE49-F238E27FC236}">
                <a16:creationId xmlns:a16="http://schemas.microsoft.com/office/drawing/2014/main" id="{6C265DE8-276B-40A9-B79E-B0CB66070643}"/>
              </a:ext>
            </a:extLst>
          </p:cNvPr>
          <p:cNvSpPr/>
          <p:nvPr/>
        </p:nvSpPr>
        <p:spPr>
          <a:xfrm>
            <a:off x="1345094" y="4964595"/>
            <a:ext cx="2822713" cy="516834"/>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Administración de Riesgo.</a:t>
            </a:r>
          </a:p>
          <a:p>
            <a:pPr algn="ctr"/>
            <a:r>
              <a:rPr lang="es-MX" dirty="0"/>
              <a:t>Cobertura</a:t>
            </a:r>
          </a:p>
        </p:txBody>
      </p:sp>
      <p:sp>
        <p:nvSpPr>
          <p:cNvPr id="10" name="Rectángulo 9">
            <a:extLst>
              <a:ext uri="{FF2B5EF4-FFF2-40B4-BE49-F238E27FC236}">
                <a16:creationId xmlns:a16="http://schemas.microsoft.com/office/drawing/2014/main" id="{A336E9B6-964B-42AC-9F9F-5D981B08294C}"/>
              </a:ext>
            </a:extLst>
          </p:cNvPr>
          <p:cNvSpPr/>
          <p:nvPr/>
        </p:nvSpPr>
        <p:spPr>
          <a:xfrm>
            <a:off x="1345094" y="5989982"/>
            <a:ext cx="2822713" cy="51683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Análisis de Proyectos de Inversión</a:t>
            </a:r>
          </a:p>
        </p:txBody>
      </p:sp>
      <p:sp>
        <p:nvSpPr>
          <p:cNvPr id="11" name="Rectángulo 10">
            <a:extLst>
              <a:ext uri="{FF2B5EF4-FFF2-40B4-BE49-F238E27FC236}">
                <a16:creationId xmlns:a16="http://schemas.microsoft.com/office/drawing/2014/main" id="{249D496A-412F-4AC6-915A-B5188496ED34}"/>
              </a:ext>
            </a:extLst>
          </p:cNvPr>
          <p:cNvSpPr/>
          <p:nvPr/>
        </p:nvSpPr>
        <p:spPr>
          <a:xfrm>
            <a:off x="4684643" y="187186"/>
            <a:ext cx="2822713" cy="3710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Un poco de historia</a:t>
            </a:r>
          </a:p>
        </p:txBody>
      </p:sp>
      <p:sp>
        <p:nvSpPr>
          <p:cNvPr id="12" name="Rectángulo 11">
            <a:extLst>
              <a:ext uri="{FF2B5EF4-FFF2-40B4-BE49-F238E27FC236}">
                <a16:creationId xmlns:a16="http://schemas.microsoft.com/office/drawing/2014/main" id="{BAD81AB0-2EC1-495E-8E2C-7179260059C3}"/>
              </a:ext>
            </a:extLst>
          </p:cNvPr>
          <p:cNvSpPr/>
          <p:nvPr/>
        </p:nvSpPr>
        <p:spPr>
          <a:xfrm>
            <a:off x="4684642" y="660951"/>
            <a:ext cx="2822713" cy="3710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Definiciones</a:t>
            </a:r>
          </a:p>
        </p:txBody>
      </p:sp>
      <p:sp>
        <p:nvSpPr>
          <p:cNvPr id="13" name="Rectángulo 12">
            <a:extLst>
              <a:ext uri="{FF2B5EF4-FFF2-40B4-BE49-F238E27FC236}">
                <a16:creationId xmlns:a16="http://schemas.microsoft.com/office/drawing/2014/main" id="{A48A9C5D-60EC-4946-BED9-BF907DC95482}"/>
              </a:ext>
            </a:extLst>
          </p:cNvPr>
          <p:cNvSpPr/>
          <p:nvPr/>
        </p:nvSpPr>
        <p:spPr>
          <a:xfrm>
            <a:off x="7779026" y="187186"/>
            <a:ext cx="2969072" cy="3710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Decisiones Financieras</a:t>
            </a:r>
          </a:p>
        </p:txBody>
      </p:sp>
      <p:sp>
        <p:nvSpPr>
          <p:cNvPr id="14" name="Rectángulo 13">
            <a:extLst>
              <a:ext uri="{FF2B5EF4-FFF2-40B4-BE49-F238E27FC236}">
                <a16:creationId xmlns:a16="http://schemas.microsoft.com/office/drawing/2014/main" id="{0DDFACBD-6D96-423F-92E0-C0E3E76F7E7A}"/>
              </a:ext>
            </a:extLst>
          </p:cNvPr>
          <p:cNvSpPr/>
          <p:nvPr/>
        </p:nvSpPr>
        <p:spPr>
          <a:xfrm>
            <a:off x="7779026" y="660951"/>
            <a:ext cx="2969072" cy="3710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Formas de Organización</a:t>
            </a:r>
          </a:p>
        </p:txBody>
      </p:sp>
      <p:sp>
        <p:nvSpPr>
          <p:cNvPr id="15" name="Rectángulo 14">
            <a:extLst>
              <a:ext uri="{FF2B5EF4-FFF2-40B4-BE49-F238E27FC236}">
                <a16:creationId xmlns:a16="http://schemas.microsoft.com/office/drawing/2014/main" id="{3790E034-5431-4E32-9677-32519792D0A7}"/>
              </a:ext>
            </a:extLst>
          </p:cNvPr>
          <p:cNvSpPr/>
          <p:nvPr/>
        </p:nvSpPr>
        <p:spPr>
          <a:xfrm>
            <a:off x="4684642" y="1225824"/>
            <a:ext cx="2822712" cy="37106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Objetivos</a:t>
            </a:r>
          </a:p>
        </p:txBody>
      </p:sp>
      <p:sp>
        <p:nvSpPr>
          <p:cNvPr id="16" name="Rectángulo 15">
            <a:extLst>
              <a:ext uri="{FF2B5EF4-FFF2-40B4-BE49-F238E27FC236}">
                <a16:creationId xmlns:a16="http://schemas.microsoft.com/office/drawing/2014/main" id="{97D92E0E-8E6A-41E9-A429-AD68B8414631}"/>
              </a:ext>
            </a:extLst>
          </p:cNvPr>
          <p:cNvSpPr/>
          <p:nvPr/>
        </p:nvSpPr>
        <p:spPr>
          <a:xfrm>
            <a:off x="4684642" y="1674742"/>
            <a:ext cx="2822712" cy="37106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Pólizas </a:t>
            </a:r>
          </a:p>
        </p:txBody>
      </p:sp>
      <p:sp>
        <p:nvSpPr>
          <p:cNvPr id="17" name="Rectángulo 16">
            <a:extLst>
              <a:ext uri="{FF2B5EF4-FFF2-40B4-BE49-F238E27FC236}">
                <a16:creationId xmlns:a16="http://schemas.microsoft.com/office/drawing/2014/main" id="{5A51ED32-12F1-4FFD-BFE7-B0E0D19B0CAE}"/>
              </a:ext>
            </a:extLst>
          </p:cNvPr>
          <p:cNvSpPr/>
          <p:nvPr/>
        </p:nvSpPr>
        <p:spPr>
          <a:xfrm>
            <a:off x="7779026" y="1225882"/>
            <a:ext cx="2969072" cy="37106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Cuentas T </a:t>
            </a:r>
          </a:p>
        </p:txBody>
      </p:sp>
      <p:sp>
        <p:nvSpPr>
          <p:cNvPr id="18" name="Rectángulo 17">
            <a:extLst>
              <a:ext uri="{FF2B5EF4-FFF2-40B4-BE49-F238E27FC236}">
                <a16:creationId xmlns:a16="http://schemas.microsoft.com/office/drawing/2014/main" id="{382BF2CA-C94F-48A9-B741-A4FC5810E3DF}"/>
              </a:ext>
            </a:extLst>
          </p:cNvPr>
          <p:cNvSpPr/>
          <p:nvPr/>
        </p:nvSpPr>
        <p:spPr>
          <a:xfrm>
            <a:off x="7779026" y="1674742"/>
            <a:ext cx="2969072" cy="37106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Estados Financieros </a:t>
            </a:r>
          </a:p>
        </p:txBody>
      </p:sp>
      <p:sp>
        <p:nvSpPr>
          <p:cNvPr id="19" name="Rectángulo 18">
            <a:extLst>
              <a:ext uri="{FF2B5EF4-FFF2-40B4-BE49-F238E27FC236}">
                <a16:creationId xmlns:a16="http://schemas.microsoft.com/office/drawing/2014/main" id="{37A5EA86-547E-47A9-AF88-8BE827BFD5B0}"/>
              </a:ext>
            </a:extLst>
          </p:cNvPr>
          <p:cNvSpPr/>
          <p:nvPr/>
        </p:nvSpPr>
        <p:spPr>
          <a:xfrm>
            <a:off x="4658818" y="2231726"/>
            <a:ext cx="2822713" cy="371061"/>
          </a:xfrm>
          <a:prstGeom prst="rect">
            <a:avLst/>
          </a:prstGeom>
          <a:solidFill>
            <a:srgbClr val="FF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Capitalización</a:t>
            </a:r>
          </a:p>
        </p:txBody>
      </p:sp>
      <p:sp>
        <p:nvSpPr>
          <p:cNvPr id="20" name="Rectángulo 19">
            <a:extLst>
              <a:ext uri="{FF2B5EF4-FFF2-40B4-BE49-F238E27FC236}">
                <a16:creationId xmlns:a16="http://schemas.microsoft.com/office/drawing/2014/main" id="{0EFA9796-E9AA-4A34-A98D-E48EB57CF904}"/>
              </a:ext>
            </a:extLst>
          </p:cNvPr>
          <p:cNvSpPr/>
          <p:nvPr/>
        </p:nvSpPr>
        <p:spPr>
          <a:xfrm>
            <a:off x="7779026" y="2231726"/>
            <a:ext cx="2969072" cy="371061"/>
          </a:xfrm>
          <a:prstGeom prst="rect">
            <a:avLst/>
          </a:prstGeom>
          <a:solidFill>
            <a:srgbClr val="FF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Valor Presente y descuento</a:t>
            </a:r>
          </a:p>
        </p:txBody>
      </p:sp>
      <p:sp>
        <p:nvSpPr>
          <p:cNvPr id="21" name="Rectángulo 20">
            <a:extLst>
              <a:ext uri="{FF2B5EF4-FFF2-40B4-BE49-F238E27FC236}">
                <a16:creationId xmlns:a16="http://schemas.microsoft.com/office/drawing/2014/main" id="{7458B4AB-4B46-4B70-B637-4818C78B6AAA}"/>
              </a:ext>
            </a:extLst>
          </p:cNvPr>
          <p:cNvSpPr/>
          <p:nvPr/>
        </p:nvSpPr>
        <p:spPr>
          <a:xfrm>
            <a:off x="4658818" y="2710744"/>
            <a:ext cx="2822713" cy="371061"/>
          </a:xfrm>
          <a:prstGeom prst="rect">
            <a:avLst/>
          </a:prstGeom>
          <a:solidFill>
            <a:srgbClr val="FF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Anualidades</a:t>
            </a:r>
          </a:p>
        </p:txBody>
      </p:sp>
      <p:sp>
        <p:nvSpPr>
          <p:cNvPr id="23" name="Rectángulo 22">
            <a:extLst>
              <a:ext uri="{FF2B5EF4-FFF2-40B4-BE49-F238E27FC236}">
                <a16:creationId xmlns:a16="http://schemas.microsoft.com/office/drawing/2014/main" id="{EBB267B9-C2BD-4441-84B9-7B14138F3F8C}"/>
              </a:ext>
            </a:extLst>
          </p:cNvPr>
          <p:cNvSpPr/>
          <p:nvPr/>
        </p:nvSpPr>
        <p:spPr>
          <a:xfrm>
            <a:off x="7779026" y="2701262"/>
            <a:ext cx="2969072" cy="371061"/>
          </a:xfrm>
          <a:prstGeom prst="rect">
            <a:avLst/>
          </a:prstGeom>
          <a:solidFill>
            <a:srgbClr val="FF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Inflación</a:t>
            </a:r>
          </a:p>
        </p:txBody>
      </p:sp>
      <p:sp>
        <p:nvSpPr>
          <p:cNvPr id="24" name="Rectángulo 23">
            <a:extLst>
              <a:ext uri="{FF2B5EF4-FFF2-40B4-BE49-F238E27FC236}">
                <a16:creationId xmlns:a16="http://schemas.microsoft.com/office/drawing/2014/main" id="{A3332469-A3F7-4333-A804-F0345062AD89}"/>
              </a:ext>
            </a:extLst>
          </p:cNvPr>
          <p:cNvSpPr/>
          <p:nvPr/>
        </p:nvSpPr>
        <p:spPr>
          <a:xfrm>
            <a:off x="4658815" y="3804394"/>
            <a:ext cx="2822713" cy="371061"/>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Renta fija</a:t>
            </a:r>
          </a:p>
        </p:txBody>
      </p:sp>
      <p:sp>
        <p:nvSpPr>
          <p:cNvPr id="25" name="Rectángulo 24">
            <a:extLst>
              <a:ext uri="{FF2B5EF4-FFF2-40B4-BE49-F238E27FC236}">
                <a16:creationId xmlns:a16="http://schemas.microsoft.com/office/drawing/2014/main" id="{DF554DD6-4E6E-4424-BCC2-F305121C4325}"/>
              </a:ext>
            </a:extLst>
          </p:cNvPr>
          <p:cNvSpPr/>
          <p:nvPr/>
        </p:nvSpPr>
        <p:spPr>
          <a:xfrm>
            <a:off x="7779026" y="3347136"/>
            <a:ext cx="2969072" cy="369633"/>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Renta variable</a:t>
            </a:r>
          </a:p>
        </p:txBody>
      </p:sp>
      <p:sp>
        <p:nvSpPr>
          <p:cNvPr id="26" name="Rectángulo 25">
            <a:extLst>
              <a:ext uri="{FF2B5EF4-FFF2-40B4-BE49-F238E27FC236}">
                <a16:creationId xmlns:a16="http://schemas.microsoft.com/office/drawing/2014/main" id="{FC65BBD2-1A65-4E12-83C4-EF386915F2E6}"/>
              </a:ext>
            </a:extLst>
          </p:cNvPr>
          <p:cNvSpPr/>
          <p:nvPr/>
        </p:nvSpPr>
        <p:spPr>
          <a:xfrm>
            <a:off x="7779026" y="3822500"/>
            <a:ext cx="2969072" cy="371061"/>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Derivados </a:t>
            </a:r>
            <a:r>
              <a:rPr lang="es-MX" dirty="0" err="1"/>
              <a:t>Plain</a:t>
            </a:r>
            <a:r>
              <a:rPr lang="es-MX" dirty="0"/>
              <a:t> </a:t>
            </a:r>
            <a:r>
              <a:rPr lang="es-MX" dirty="0" err="1"/>
              <a:t>Vanilla</a:t>
            </a:r>
            <a:endParaRPr lang="es-MX" dirty="0"/>
          </a:p>
        </p:txBody>
      </p:sp>
      <p:sp>
        <p:nvSpPr>
          <p:cNvPr id="27" name="Rectángulo 26">
            <a:extLst>
              <a:ext uri="{FF2B5EF4-FFF2-40B4-BE49-F238E27FC236}">
                <a16:creationId xmlns:a16="http://schemas.microsoft.com/office/drawing/2014/main" id="{F44ED8BE-CDB2-4807-AB8D-6CF4EDB435CB}"/>
              </a:ext>
            </a:extLst>
          </p:cNvPr>
          <p:cNvSpPr/>
          <p:nvPr/>
        </p:nvSpPr>
        <p:spPr>
          <a:xfrm>
            <a:off x="4654831" y="4872094"/>
            <a:ext cx="2822713" cy="37106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Identificación de Riesgos</a:t>
            </a:r>
          </a:p>
        </p:txBody>
      </p:sp>
      <p:sp>
        <p:nvSpPr>
          <p:cNvPr id="28" name="Rectángulo 27">
            <a:extLst>
              <a:ext uri="{FF2B5EF4-FFF2-40B4-BE49-F238E27FC236}">
                <a16:creationId xmlns:a16="http://schemas.microsoft.com/office/drawing/2014/main" id="{04A5CA83-4D84-49E1-BDFB-25F6DEE1F003}"/>
              </a:ext>
            </a:extLst>
          </p:cNvPr>
          <p:cNvSpPr/>
          <p:nvPr/>
        </p:nvSpPr>
        <p:spPr>
          <a:xfrm>
            <a:off x="7775040" y="4872093"/>
            <a:ext cx="2969072" cy="37106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Cobertura y Arbitraje</a:t>
            </a:r>
          </a:p>
        </p:txBody>
      </p:sp>
      <p:sp>
        <p:nvSpPr>
          <p:cNvPr id="29" name="Rectángulo 28">
            <a:extLst>
              <a:ext uri="{FF2B5EF4-FFF2-40B4-BE49-F238E27FC236}">
                <a16:creationId xmlns:a16="http://schemas.microsoft.com/office/drawing/2014/main" id="{392CAB61-C858-4D71-9E24-A1DCFD06CAF5}"/>
              </a:ext>
            </a:extLst>
          </p:cNvPr>
          <p:cNvSpPr/>
          <p:nvPr/>
        </p:nvSpPr>
        <p:spPr>
          <a:xfrm>
            <a:off x="4654830" y="5377333"/>
            <a:ext cx="2822713" cy="37106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Portafolio de Inversión</a:t>
            </a:r>
          </a:p>
        </p:txBody>
      </p:sp>
      <p:sp>
        <p:nvSpPr>
          <p:cNvPr id="30" name="Rectángulo 29">
            <a:extLst>
              <a:ext uri="{FF2B5EF4-FFF2-40B4-BE49-F238E27FC236}">
                <a16:creationId xmlns:a16="http://schemas.microsoft.com/office/drawing/2014/main" id="{054AD485-7291-41A6-9D00-D53E2F302FBF}"/>
              </a:ext>
            </a:extLst>
          </p:cNvPr>
          <p:cNvSpPr/>
          <p:nvPr/>
        </p:nvSpPr>
        <p:spPr>
          <a:xfrm>
            <a:off x="7775040" y="5377333"/>
            <a:ext cx="2969072" cy="371061"/>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VaR</a:t>
            </a:r>
          </a:p>
        </p:txBody>
      </p:sp>
      <p:sp>
        <p:nvSpPr>
          <p:cNvPr id="31" name="Rectángulo 30">
            <a:extLst>
              <a:ext uri="{FF2B5EF4-FFF2-40B4-BE49-F238E27FC236}">
                <a16:creationId xmlns:a16="http://schemas.microsoft.com/office/drawing/2014/main" id="{E153FA71-9B79-4C57-9DEB-03C3CD0B64B8}"/>
              </a:ext>
            </a:extLst>
          </p:cNvPr>
          <p:cNvSpPr/>
          <p:nvPr/>
        </p:nvSpPr>
        <p:spPr>
          <a:xfrm>
            <a:off x="4654830" y="5925235"/>
            <a:ext cx="2852524" cy="371061"/>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Evaluación de proyectos</a:t>
            </a:r>
          </a:p>
        </p:txBody>
      </p:sp>
      <p:sp>
        <p:nvSpPr>
          <p:cNvPr id="33" name="Rectángulo 32">
            <a:extLst>
              <a:ext uri="{FF2B5EF4-FFF2-40B4-BE49-F238E27FC236}">
                <a16:creationId xmlns:a16="http://schemas.microsoft.com/office/drawing/2014/main" id="{8B8FA403-F473-46A7-86C9-7CF5839EF2F5}"/>
              </a:ext>
            </a:extLst>
          </p:cNvPr>
          <p:cNvSpPr/>
          <p:nvPr/>
        </p:nvSpPr>
        <p:spPr>
          <a:xfrm>
            <a:off x="7775040" y="5925235"/>
            <a:ext cx="2969072" cy="371061"/>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Fusiones y adquisiciones</a:t>
            </a:r>
          </a:p>
        </p:txBody>
      </p:sp>
      <p:sp>
        <p:nvSpPr>
          <p:cNvPr id="34" name="Rectángulo 33">
            <a:extLst>
              <a:ext uri="{FF2B5EF4-FFF2-40B4-BE49-F238E27FC236}">
                <a16:creationId xmlns:a16="http://schemas.microsoft.com/office/drawing/2014/main" id="{E00C2543-816B-4CDB-B899-742036A843EA}"/>
              </a:ext>
            </a:extLst>
          </p:cNvPr>
          <p:cNvSpPr/>
          <p:nvPr/>
        </p:nvSpPr>
        <p:spPr>
          <a:xfrm>
            <a:off x="4654830" y="3347135"/>
            <a:ext cx="2822713" cy="371061"/>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Deuda pública y privada</a:t>
            </a:r>
          </a:p>
        </p:txBody>
      </p:sp>
      <p:sp>
        <p:nvSpPr>
          <p:cNvPr id="35" name="Rectángulo 34">
            <a:extLst>
              <a:ext uri="{FF2B5EF4-FFF2-40B4-BE49-F238E27FC236}">
                <a16:creationId xmlns:a16="http://schemas.microsoft.com/office/drawing/2014/main" id="{69B799F3-520F-40AF-B888-8F17D90F7541}"/>
              </a:ext>
            </a:extLst>
          </p:cNvPr>
          <p:cNvSpPr/>
          <p:nvPr/>
        </p:nvSpPr>
        <p:spPr>
          <a:xfrm>
            <a:off x="4654830" y="4299343"/>
            <a:ext cx="2852524" cy="371061"/>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Rendimiento</a:t>
            </a:r>
          </a:p>
        </p:txBody>
      </p:sp>
      <p:sp>
        <p:nvSpPr>
          <p:cNvPr id="36" name="Rectángulo 35">
            <a:extLst>
              <a:ext uri="{FF2B5EF4-FFF2-40B4-BE49-F238E27FC236}">
                <a16:creationId xmlns:a16="http://schemas.microsoft.com/office/drawing/2014/main" id="{9113C352-364D-464D-B801-794CB51483AD}"/>
              </a:ext>
            </a:extLst>
          </p:cNvPr>
          <p:cNvSpPr/>
          <p:nvPr/>
        </p:nvSpPr>
        <p:spPr>
          <a:xfrm>
            <a:off x="4654830" y="6377612"/>
            <a:ext cx="2852524" cy="371061"/>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Toma de decisiones</a:t>
            </a:r>
          </a:p>
        </p:txBody>
      </p:sp>
    </p:spTree>
    <p:extLst>
      <p:ext uri="{BB962C8B-B14F-4D97-AF65-F5344CB8AC3E}">
        <p14:creationId xmlns:p14="http://schemas.microsoft.com/office/powerpoint/2010/main" val="333466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9842542-B726-4743-BC46-9A5809CCF357}"/>
              </a:ext>
            </a:extLst>
          </p:cNvPr>
          <p:cNvPicPr>
            <a:picLocks noChangeAspect="1"/>
          </p:cNvPicPr>
          <p:nvPr/>
        </p:nvPicPr>
        <p:blipFill rotWithShape="1">
          <a:blip r:embed="rId2"/>
          <a:srcRect l="25893" t="12253" r="25625"/>
          <a:stretch/>
        </p:blipFill>
        <p:spPr>
          <a:xfrm>
            <a:off x="2340428" y="348342"/>
            <a:ext cx="6847115" cy="6712611"/>
          </a:xfrm>
          <a:prstGeom prst="rect">
            <a:avLst/>
          </a:prstGeom>
        </p:spPr>
      </p:pic>
      <p:sp>
        <p:nvSpPr>
          <p:cNvPr id="5" name="Flecha: a la derecha 4">
            <a:extLst>
              <a:ext uri="{FF2B5EF4-FFF2-40B4-BE49-F238E27FC236}">
                <a16:creationId xmlns:a16="http://schemas.microsoft.com/office/drawing/2014/main" id="{B85AEF62-B0F6-461F-B38B-9781CA01B161}"/>
              </a:ext>
            </a:extLst>
          </p:cNvPr>
          <p:cNvSpPr/>
          <p:nvPr/>
        </p:nvSpPr>
        <p:spPr>
          <a:xfrm>
            <a:off x="1213759" y="4223658"/>
            <a:ext cx="1387928" cy="25037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9C7BB466-AA05-4D9E-A58B-5B61A72CE863}"/>
              </a:ext>
            </a:extLst>
          </p:cNvPr>
          <p:cNvSpPr txBox="1"/>
          <p:nvPr/>
        </p:nvSpPr>
        <p:spPr>
          <a:xfrm>
            <a:off x="130629" y="4082143"/>
            <a:ext cx="1251857" cy="646331"/>
          </a:xfrm>
          <a:prstGeom prst="rect">
            <a:avLst/>
          </a:prstGeom>
          <a:noFill/>
        </p:spPr>
        <p:txBody>
          <a:bodyPr wrap="square" rtlCol="0">
            <a:spAutoFit/>
          </a:bodyPr>
          <a:lstStyle/>
          <a:p>
            <a:pPr algn="ctr"/>
            <a:r>
              <a:rPr lang="es-MX" b="1" dirty="0"/>
              <a:t>7 </a:t>
            </a:r>
            <a:r>
              <a:rPr lang="es-MX" b="1" dirty="0" err="1"/>
              <a:t>mo</a:t>
            </a:r>
            <a:endParaRPr lang="es-MX" b="1" dirty="0"/>
          </a:p>
          <a:p>
            <a:pPr algn="ctr"/>
            <a:r>
              <a:rPr lang="es-MX" b="1" dirty="0"/>
              <a:t>semestre</a:t>
            </a:r>
            <a:endParaRPr lang="en-US" b="1" dirty="0"/>
          </a:p>
        </p:txBody>
      </p:sp>
      <p:sp>
        <p:nvSpPr>
          <p:cNvPr id="7" name="CuadroTexto 6">
            <a:extLst>
              <a:ext uri="{FF2B5EF4-FFF2-40B4-BE49-F238E27FC236}">
                <a16:creationId xmlns:a16="http://schemas.microsoft.com/office/drawing/2014/main" id="{033CA9B1-F5B8-45A5-8A67-CF36E67FCD67}"/>
              </a:ext>
            </a:extLst>
          </p:cNvPr>
          <p:cNvSpPr txBox="1"/>
          <p:nvPr/>
        </p:nvSpPr>
        <p:spPr>
          <a:xfrm>
            <a:off x="9318171" y="457200"/>
            <a:ext cx="2699658" cy="1384995"/>
          </a:xfrm>
          <a:prstGeom prst="rect">
            <a:avLst/>
          </a:prstGeom>
          <a:noFill/>
        </p:spPr>
        <p:txBody>
          <a:bodyPr wrap="square" rtlCol="0">
            <a:spAutoFit/>
          </a:bodyPr>
          <a:lstStyle/>
          <a:p>
            <a:r>
              <a:rPr lang="es-MX" sz="2800" b="1" dirty="0"/>
              <a:t>Temario </a:t>
            </a:r>
            <a:br>
              <a:rPr lang="es-MX" sz="2800" b="1" dirty="0"/>
            </a:br>
            <a:r>
              <a:rPr lang="es-MX" sz="2800" b="1" dirty="0"/>
              <a:t>Plan de Estudios</a:t>
            </a:r>
            <a:br>
              <a:rPr lang="es-MX" sz="2800" b="1" dirty="0"/>
            </a:br>
            <a:r>
              <a:rPr lang="es-MX" sz="2800" b="1" dirty="0"/>
              <a:t>2016</a:t>
            </a:r>
            <a:endParaRPr lang="en-US" sz="2800" b="1" dirty="0"/>
          </a:p>
        </p:txBody>
      </p:sp>
    </p:spTree>
    <p:extLst>
      <p:ext uri="{BB962C8B-B14F-4D97-AF65-F5344CB8AC3E}">
        <p14:creationId xmlns:p14="http://schemas.microsoft.com/office/powerpoint/2010/main" val="114239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ED942B8-3BE1-4486-B39A-D57BD38EFB4E}"/>
              </a:ext>
            </a:extLst>
          </p:cNvPr>
          <p:cNvSpPr>
            <a:spLocks noGrp="1"/>
          </p:cNvSpPr>
          <p:nvPr>
            <p:ph type="subTitle" idx="1"/>
          </p:nvPr>
        </p:nvSpPr>
        <p:spPr>
          <a:xfrm>
            <a:off x="490330" y="424070"/>
            <a:ext cx="11370366" cy="6175513"/>
          </a:xfrm>
        </p:spPr>
        <p:txBody>
          <a:bodyPr>
            <a:normAutofit fontScale="85000" lnSpcReduction="20000"/>
          </a:bodyPr>
          <a:lstStyle/>
          <a:p>
            <a:r>
              <a:rPr lang="es-MX" dirty="0"/>
              <a:t>Finanzas en la Ingeniería.</a:t>
            </a:r>
          </a:p>
          <a:p>
            <a:endParaRPr lang="es-MX" dirty="0"/>
          </a:p>
          <a:p>
            <a:pPr algn="just"/>
            <a:r>
              <a:rPr lang="es-MX" sz="1800" b="1" dirty="0"/>
              <a:t>Finanzas.</a:t>
            </a:r>
            <a:r>
              <a:rPr lang="es-MX" sz="1800" dirty="0"/>
              <a:t> Rama de la economía que estudia la forma de administrar recursos escasos que se asignan a través del tiempo. Estudia los mercados de dinero y capitales, las instituciones, los participantes y las reglas que rigen las relaciones entre estos. </a:t>
            </a:r>
          </a:p>
          <a:p>
            <a:pPr algn="just"/>
            <a:r>
              <a:rPr lang="es-MX" sz="1800" b="1" dirty="0"/>
              <a:t>Sistema Financiero</a:t>
            </a:r>
            <a:r>
              <a:rPr lang="es-MX" sz="1800" dirty="0"/>
              <a:t>.  Es el conjunto de mercados  y otras instituciones  mediante el cual se realizan  las transacciones financieras  y el intercambio de activos y riesgos. Incluye  mercados de acciones, bonos y otros instrumentos financieros, incluye también  intermediarios financieros, empresas de servicios financieros, calificadoras y entidades reguladoras.</a:t>
            </a:r>
          </a:p>
          <a:p>
            <a:pPr algn="just"/>
            <a:r>
              <a:rPr lang="es-MX" sz="1800" b="1" dirty="0"/>
              <a:t>Activo</a:t>
            </a:r>
            <a:r>
              <a:rPr lang="es-MX" sz="1800" dirty="0"/>
              <a:t>. Cualquier cosa que tenga un valor económico.</a:t>
            </a:r>
          </a:p>
          <a:p>
            <a:pPr algn="just"/>
            <a:r>
              <a:rPr lang="es-MX" sz="1800" b="1" dirty="0"/>
              <a:t>Socialismo</a:t>
            </a:r>
          </a:p>
          <a:p>
            <a:pPr marL="742950" lvl="1" indent="-285750" algn="just">
              <a:buFont typeface="Arial" panose="020B0604020202020204" pitchFamily="34" charset="0"/>
              <a:buChar char="•"/>
            </a:pPr>
            <a:r>
              <a:rPr lang="es-MX" sz="1400" dirty="0"/>
              <a:t>Medios de producción que pertenecen a la comunidad. </a:t>
            </a:r>
          </a:p>
          <a:p>
            <a:pPr marL="742950" lvl="1" indent="-285750" algn="just">
              <a:buFont typeface="Arial" panose="020B0604020202020204" pitchFamily="34" charset="0"/>
              <a:buChar char="•"/>
            </a:pPr>
            <a:r>
              <a:rPr lang="es-MX" sz="1400" dirty="0"/>
              <a:t>Administración económica y producción.</a:t>
            </a:r>
          </a:p>
          <a:p>
            <a:pPr marL="742950" lvl="1" indent="-285750" algn="just">
              <a:buFont typeface="Arial" panose="020B0604020202020204" pitchFamily="34" charset="0"/>
              <a:buChar char="•"/>
            </a:pPr>
            <a:r>
              <a:rPr lang="es-MX" sz="1400" dirty="0"/>
              <a:t>Centralizados en el gobierno.  </a:t>
            </a:r>
          </a:p>
          <a:p>
            <a:pPr marL="742950" lvl="1" indent="-285750" algn="just">
              <a:buFont typeface="Arial" panose="020B0604020202020204" pitchFamily="34" charset="0"/>
              <a:buChar char="•"/>
            </a:pPr>
            <a:r>
              <a:rPr lang="es-MX" sz="1400" dirty="0"/>
              <a:t>El estado interviene permanentemente las actividades económicas, sociales y de distribución de bienes en el afán de buscar equidad. </a:t>
            </a:r>
          </a:p>
          <a:p>
            <a:pPr marL="742950" lvl="1" indent="-285750" algn="just">
              <a:buFont typeface="Arial" panose="020B0604020202020204" pitchFamily="34" charset="0"/>
              <a:buChar char="•"/>
            </a:pPr>
            <a:r>
              <a:rPr lang="es-MX" sz="1400" dirty="0"/>
              <a:t>Se opone a las desigualdades sociales. </a:t>
            </a:r>
          </a:p>
          <a:p>
            <a:pPr marL="742950" lvl="1" indent="-285750" algn="just">
              <a:buFont typeface="Arial" panose="020B0604020202020204" pitchFamily="34" charset="0"/>
              <a:buChar char="•"/>
            </a:pPr>
            <a:r>
              <a:rPr lang="es-MX" sz="1400" dirty="0"/>
              <a:t>Busca eliminar la explotación del hombre por el hombre. </a:t>
            </a:r>
          </a:p>
          <a:p>
            <a:pPr marL="742950" lvl="1" indent="-285750" algn="just">
              <a:buFont typeface="Arial" panose="020B0604020202020204" pitchFamily="34" charset="0"/>
              <a:buChar char="•"/>
            </a:pPr>
            <a:r>
              <a:rPr lang="es-MX" sz="1400" dirty="0"/>
              <a:t>Todos según su capacidad, a todos según sus necesidades</a:t>
            </a:r>
          </a:p>
          <a:p>
            <a:pPr algn="l"/>
            <a:r>
              <a:rPr lang="es-MX" sz="1800" b="1" dirty="0"/>
              <a:t>Capitalismo</a:t>
            </a:r>
          </a:p>
          <a:p>
            <a:pPr marL="742950" lvl="1" indent="-285750" algn="l">
              <a:buFont typeface="Arial" panose="020B0604020202020204" pitchFamily="34" charset="0"/>
              <a:buChar char="•"/>
            </a:pPr>
            <a:r>
              <a:rPr lang="es-MX" sz="1400" dirty="0"/>
              <a:t>Los medios de producción son privados</a:t>
            </a:r>
          </a:p>
          <a:p>
            <a:pPr marL="742950" lvl="1" indent="-285750" algn="l">
              <a:buFont typeface="Arial" panose="020B0604020202020204" pitchFamily="34" charset="0"/>
              <a:buChar char="•"/>
            </a:pPr>
            <a:r>
              <a:rPr lang="es-MX" sz="1400" dirty="0"/>
              <a:t>La actividad económica se rige por la iteración entre compradores y vendedores</a:t>
            </a:r>
          </a:p>
          <a:p>
            <a:pPr marL="742950" lvl="1" indent="-285750" algn="l">
              <a:buFont typeface="Arial" panose="020B0604020202020204" pitchFamily="34" charset="0"/>
              <a:buChar char="•"/>
            </a:pPr>
            <a:r>
              <a:rPr lang="es-MX" sz="1400" dirty="0"/>
              <a:t>Tanto propietarios como trabajadores son libres. Buscan maximizar su bienestar</a:t>
            </a:r>
          </a:p>
          <a:p>
            <a:pPr marL="742950" lvl="1" indent="-285750" algn="l">
              <a:buFont typeface="Arial" panose="020B0604020202020204" pitchFamily="34" charset="0"/>
              <a:buChar char="•"/>
            </a:pPr>
            <a:r>
              <a:rPr lang="es-MX" sz="1400" dirty="0"/>
              <a:t>Los consumidores son libres de gastar en lo que mejor les parezca</a:t>
            </a:r>
          </a:p>
          <a:p>
            <a:pPr marL="742950" lvl="1" indent="-285750" algn="l">
              <a:buFont typeface="Arial" panose="020B0604020202020204" pitchFamily="34" charset="0"/>
              <a:buChar char="•"/>
            </a:pPr>
            <a:r>
              <a:rPr lang="es-MX" sz="1400" dirty="0"/>
              <a:t>El control del sector privado por el gobierno es mínimo</a:t>
            </a:r>
          </a:p>
          <a:p>
            <a:pPr marL="742950" lvl="1" indent="-285750" algn="l">
              <a:buFont typeface="Arial" panose="020B0604020202020204" pitchFamily="34" charset="0"/>
              <a:buChar char="•"/>
            </a:pPr>
            <a:r>
              <a:rPr lang="es-MX" sz="1400" dirty="0"/>
              <a:t>Viven en democracia y derechos humanos</a:t>
            </a:r>
          </a:p>
          <a:p>
            <a:pPr marL="742950" lvl="1" indent="-285750" algn="l">
              <a:buFont typeface="Arial" panose="020B0604020202020204" pitchFamily="34" charset="0"/>
              <a:buChar char="•"/>
            </a:pPr>
            <a:r>
              <a:rPr lang="es-MX" sz="1400" dirty="0"/>
              <a:t>La distribución, la producción y los precios de los bienes y servicios son determinados por el libre mercado, la oferta y la demanda entre productores y consumidores.</a:t>
            </a:r>
          </a:p>
          <a:p>
            <a:pPr marL="742950" lvl="1" indent="-285750" algn="l">
              <a:buFont typeface="Arial" panose="020B0604020202020204" pitchFamily="34" charset="0"/>
              <a:buChar char="•"/>
            </a:pPr>
            <a:r>
              <a:rPr lang="es-MX" sz="1400" dirty="0"/>
              <a:t>Crecimiento económico.</a:t>
            </a:r>
          </a:p>
          <a:p>
            <a:pPr algn="just"/>
            <a:r>
              <a:rPr lang="es-MX" sz="1800" dirty="0"/>
              <a:t>	</a:t>
            </a:r>
          </a:p>
          <a:p>
            <a:pPr algn="just"/>
            <a:endParaRPr lang="es-MX" sz="1800" dirty="0"/>
          </a:p>
          <a:p>
            <a:pPr algn="just"/>
            <a:endParaRPr lang="es-MX" sz="1800" dirty="0"/>
          </a:p>
        </p:txBody>
      </p:sp>
    </p:spTree>
    <p:extLst>
      <p:ext uri="{BB962C8B-B14F-4D97-AF65-F5344CB8AC3E}">
        <p14:creationId xmlns:p14="http://schemas.microsoft.com/office/powerpoint/2010/main" val="235849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8DBC7FB8-4747-455B-A1F8-3B802714BDE6}"/>
              </a:ext>
            </a:extLst>
          </p:cNvPr>
          <p:cNvSpPr txBox="1">
            <a:spLocks/>
          </p:cNvSpPr>
          <p:nvPr/>
        </p:nvSpPr>
        <p:spPr>
          <a:xfrm>
            <a:off x="490330" y="424070"/>
            <a:ext cx="11370366" cy="6175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El Sistema Financiero</a:t>
            </a:r>
          </a:p>
          <a:p>
            <a:pPr marL="0" indent="0" algn="just">
              <a:buNone/>
            </a:pPr>
            <a:r>
              <a:rPr lang="es-MX" sz="1600" dirty="0"/>
              <a:t>	Comprende mercados, intermediarios, empresas de servicios donde el objetivo es llevar a cabo las decisiones financieras de individuos, empresas y gobiernos. Los mercados pueden estar plenamente establecidos(BMV, BIVA) o pueden ser extrabursátiles(OTC). Los intermediarios financieros proporcionan servicios y productos financieros (bancos, casas de bolsa, seguros)</a:t>
            </a:r>
          </a:p>
          <a:p>
            <a:pPr marL="0" indent="0" algn="just">
              <a:buNone/>
            </a:pPr>
            <a:r>
              <a:rPr lang="es-MX" sz="1600" dirty="0"/>
              <a:t>	En los mercados financieros, los flujos de fondos van de las entidades que tienen superávit a las que tienen déficit. Una entidad es superavitaria si tiene excedentes, mientras que una es deficitaria cuando requiere recibir fondos.</a:t>
            </a:r>
          </a:p>
          <a:p>
            <a:pPr marL="0" indent="0" algn="just">
              <a:buNone/>
            </a:pPr>
            <a:endParaRPr lang="es-MX" sz="1800" dirty="0"/>
          </a:p>
          <a:p>
            <a:pPr algn="just"/>
            <a:endParaRPr lang="es-MX" sz="1800" dirty="0"/>
          </a:p>
        </p:txBody>
      </p:sp>
      <p:sp>
        <p:nvSpPr>
          <p:cNvPr id="2" name="Rectángulo: esquinas redondeadas 1">
            <a:extLst>
              <a:ext uri="{FF2B5EF4-FFF2-40B4-BE49-F238E27FC236}">
                <a16:creationId xmlns:a16="http://schemas.microsoft.com/office/drawing/2014/main" id="{E41EC187-A2BE-4C98-A1B2-243EE26B8553}"/>
              </a:ext>
            </a:extLst>
          </p:cNvPr>
          <p:cNvSpPr/>
          <p:nvPr/>
        </p:nvSpPr>
        <p:spPr>
          <a:xfrm>
            <a:off x="2722608" y="3931154"/>
            <a:ext cx="1563757" cy="503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Entidades con Superávit</a:t>
            </a:r>
          </a:p>
        </p:txBody>
      </p:sp>
      <p:sp>
        <p:nvSpPr>
          <p:cNvPr id="4" name="Rectángulo: esquinas redondeadas 3">
            <a:extLst>
              <a:ext uri="{FF2B5EF4-FFF2-40B4-BE49-F238E27FC236}">
                <a16:creationId xmlns:a16="http://schemas.microsoft.com/office/drawing/2014/main" id="{A5BD3B1D-A3C6-4CFE-99C5-C973D0EACB27}"/>
              </a:ext>
            </a:extLst>
          </p:cNvPr>
          <p:cNvSpPr/>
          <p:nvPr/>
        </p:nvSpPr>
        <p:spPr>
          <a:xfrm>
            <a:off x="7074061" y="3948636"/>
            <a:ext cx="1563757" cy="503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Entidades con Déficit</a:t>
            </a:r>
          </a:p>
        </p:txBody>
      </p:sp>
      <p:sp>
        <p:nvSpPr>
          <p:cNvPr id="6" name="Rectángulo: esquinas redondeadas 5">
            <a:extLst>
              <a:ext uri="{FF2B5EF4-FFF2-40B4-BE49-F238E27FC236}">
                <a16:creationId xmlns:a16="http://schemas.microsoft.com/office/drawing/2014/main" id="{DF143CDC-FE83-4658-BD67-3E1C5050B989}"/>
              </a:ext>
            </a:extLst>
          </p:cNvPr>
          <p:cNvSpPr/>
          <p:nvPr/>
        </p:nvSpPr>
        <p:spPr>
          <a:xfrm>
            <a:off x="4870174" y="2802835"/>
            <a:ext cx="1563757" cy="503583"/>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lumMod val="50000"/>
                  </a:schemeClr>
                </a:solidFill>
              </a:rPr>
              <a:t>Mercados</a:t>
            </a:r>
          </a:p>
        </p:txBody>
      </p:sp>
      <p:sp>
        <p:nvSpPr>
          <p:cNvPr id="7" name="Rectángulo: esquinas redondeadas 6">
            <a:extLst>
              <a:ext uri="{FF2B5EF4-FFF2-40B4-BE49-F238E27FC236}">
                <a16:creationId xmlns:a16="http://schemas.microsoft.com/office/drawing/2014/main" id="{3830F170-FFA0-40A1-AE2A-B0F89518F691}"/>
              </a:ext>
            </a:extLst>
          </p:cNvPr>
          <p:cNvSpPr/>
          <p:nvPr/>
        </p:nvSpPr>
        <p:spPr>
          <a:xfrm>
            <a:off x="4870174" y="4902182"/>
            <a:ext cx="1676400" cy="50358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lumMod val="50000"/>
                  </a:schemeClr>
                </a:solidFill>
              </a:rPr>
              <a:t>Intermediarios</a:t>
            </a:r>
          </a:p>
        </p:txBody>
      </p:sp>
      <p:cxnSp>
        <p:nvCxnSpPr>
          <p:cNvPr id="12" name="Conector: angular 11">
            <a:extLst>
              <a:ext uri="{FF2B5EF4-FFF2-40B4-BE49-F238E27FC236}">
                <a16:creationId xmlns:a16="http://schemas.microsoft.com/office/drawing/2014/main" id="{FA0CF8AF-D8CB-470F-AFFE-78F294CD9CD0}"/>
              </a:ext>
            </a:extLst>
          </p:cNvPr>
          <p:cNvCxnSpPr>
            <a:stCxn id="2" idx="0"/>
            <a:endCxn id="6" idx="1"/>
          </p:cNvCxnSpPr>
          <p:nvPr/>
        </p:nvCxnSpPr>
        <p:spPr>
          <a:xfrm rot="5400000" flipH="1" flipV="1">
            <a:off x="3749067" y="2810048"/>
            <a:ext cx="876527" cy="1365687"/>
          </a:xfrm>
          <a:prstGeom prst="bentConnector2">
            <a:avLst/>
          </a:prstGeom>
          <a:ln w="34925">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Conector: angular 12">
            <a:extLst>
              <a:ext uri="{FF2B5EF4-FFF2-40B4-BE49-F238E27FC236}">
                <a16:creationId xmlns:a16="http://schemas.microsoft.com/office/drawing/2014/main" id="{5ADBCBC8-C412-4E0E-9936-F25D906AC1D2}"/>
              </a:ext>
            </a:extLst>
          </p:cNvPr>
          <p:cNvCxnSpPr>
            <a:cxnSpLocks/>
            <a:stCxn id="2" idx="2"/>
            <a:endCxn id="7" idx="1"/>
          </p:cNvCxnSpPr>
          <p:nvPr/>
        </p:nvCxnSpPr>
        <p:spPr>
          <a:xfrm rot="16200000" flipH="1">
            <a:off x="3827712" y="4111511"/>
            <a:ext cx="719237" cy="1365687"/>
          </a:xfrm>
          <a:prstGeom prst="bentConnector2">
            <a:avLst/>
          </a:prstGeom>
          <a:ln w="34925">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ector: angular 15">
            <a:extLst>
              <a:ext uri="{FF2B5EF4-FFF2-40B4-BE49-F238E27FC236}">
                <a16:creationId xmlns:a16="http://schemas.microsoft.com/office/drawing/2014/main" id="{ABDD94D5-3930-4D5C-BBD8-9C39ADD7645C}"/>
              </a:ext>
            </a:extLst>
          </p:cNvPr>
          <p:cNvCxnSpPr>
            <a:cxnSpLocks/>
            <a:stCxn id="6" idx="3"/>
            <a:endCxn id="4" idx="0"/>
          </p:cNvCxnSpPr>
          <p:nvPr/>
        </p:nvCxnSpPr>
        <p:spPr>
          <a:xfrm>
            <a:off x="6433931" y="3054627"/>
            <a:ext cx="1422009" cy="894009"/>
          </a:xfrm>
          <a:prstGeom prst="bentConnector2">
            <a:avLst/>
          </a:prstGeom>
          <a:ln w="34925">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ector: angular 18">
            <a:extLst>
              <a:ext uri="{FF2B5EF4-FFF2-40B4-BE49-F238E27FC236}">
                <a16:creationId xmlns:a16="http://schemas.microsoft.com/office/drawing/2014/main" id="{022D33D4-FCAA-4AAF-BF48-EBFDB1F82F82}"/>
              </a:ext>
            </a:extLst>
          </p:cNvPr>
          <p:cNvCxnSpPr>
            <a:cxnSpLocks/>
            <a:stCxn id="7" idx="3"/>
            <a:endCxn id="4" idx="2"/>
          </p:cNvCxnSpPr>
          <p:nvPr/>
        </p:nvCxnSpPr>
        <p:spPr>
          <a:xfrm flipV="1">
            <a:off x="6546574" y="4452219"/>
            <a:ext cx="1309366" cy="701755"/>
          </a:xfrm>
          <a:prstGeom prst="bentConnector2">
            <a:avLst/>
          </a:prstGeom>
          <a:ln w="34925">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Conector: angular 22">
            <a:extLst>
              <a:ext uri="{FF2B5EF4-FFF2-40B4-BE49-F238E27FC236}">
                <a16:creationId xmlns:a16="http://schemas.microsoft.com/office/drawing/2014/main" id="{BA9933A7-9056-4BE0-B072-E8744DCE69E5}"/>
              </a:ext>
            </a:extLst>
          </p:cNvPr>
          <p:cNvCxnSpPr>
            <a:stCxn id="6" idx="2"/>
            <a:endCxn id="7" idx="0"/>
          </p:cNvCxnSpPr>
          <p:nvPr/>
        </p:nvCxnSpPr>
        <p:spPr>
          <a:xfrm rot="16200000" flipH="1">
            <a:off x="4882331" y="4076139"/>
            <a:ext cx="1595764" cy="56321"/>
          </a:xfrm>
          <a:prstGeom prst="bentConnector3">
            <a:avLst/>
          </a:prstGeom>
          <a:ln w="25400"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5" name="Rectángulo 34">
            <a:extLst>
              <a:ext uri="{FF2B5EF4-FFF2-40B4-BE49-F238E27FC236}">
                <a16:creationId xmlns:a16="http://schemas.microsoft.com/office/drawing/2014/main" id="{F6992534-D8E9-434A-92C3-AAEB6C17DEF9}"/>
              </a:ext>
            </a:extLst>
          </p:cNvPr>
          <p:cNvSpPr/>
          <p:nvPr/>
        </p:nvSpPr>
        <p:spPr>
          <a:xfrm>
            <a:off x="490330" y="5507354"/>
            <a:ext cx="11370366" cy="923330"/>
          </a:xfrm>
          <a:prstGeom prst="rect">
            <a:avLst/>
          </a:prstGeom>
        </p:spPr>
        <p:txBody>
          <a:bodyPr wrap="square">
            <a:spAutoFit/>
          </a:bodyPr>
          <a:lstStyle/>
          <a:p>
            <a:pPr algn="just"/>
            <a:r>
              <a:rPr lang="es-MX" dirty="0"/>
              <a:t>Cuando los fondos fluyen de las entidades superavitarias a las entidades deficitarias a través de un intermediario como un banco, el riesgo y la liquidez se reparten. El riesgo de los préstamos los absorben los accionistas del banco o una entidad gubernamental que respalda los depósitos.</a:t>
            </a:r>
          </a:p>
        </p:txBody>
      </p:sp>
    </p:spTree>
    <p:extLst>
      <p:ext uri="{BB962C8B-B14F-4D97-AF65-F5344CB8AC3E}">
        <p14:creationId xmlns:p14="http://schemas.microsoft.com/office/powerpoint/2010/main" val="254917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EBB15E9-E3D1-429E-8AE0-4C2A36F7EA17}"/>
              </a:ext>
            </a:extLst>
          </p:cNvPr>
          <p:cNvSpPr/>
          <p:nvPr/>
        </p:nvSpPr>
        <p:spPr>
          <a:xfrm>
            <a:off x="622851" y="420796"/>
            <a:ext cx="10721009" cy="2431435"/>
          </a:xfrm>
          <a:prstGeom prst="rect">
            <a:avLst/>
          </a:prstGeom>
        </p:spPr>
        <p:txBody>
          <a:bodyPr wrap="square">
            <a:spAutoFit/>
          </a:bodyPr>
          <a:lstStyle/>
          <a:p>
            <a:pPr>
              <a:spcAft>
                <a:spcPts val="0"/>
              </a:spcAft>
            </a:pPr>
            <a:r>
              <a:rPr lang="es-MX" dirty="0"/>
              <a:t> </a:t>
            </a:r>
          </a:p>
          <a:p>
            <a:pPr>
              <a:spcAft>
                <a:spcPts val="0"/>
              </a:spcAft>
            </a:pPr>
            <a:r>
              <a:rPr lang="es-MX" dirty="0"/>
              <a:t> EL DINERO. </a:t>
            </a:r>
            <a:r>
              <a:rPr lang="es-MX" sz="1600" dirty="0"/>
              <a:t>El valor del dinero depende de lo que los demás estén dispuestos a dar por él. El dinero es confianza, confianza en que alguien nos pagará, en el banco central que lo emite y en el banco comercial que respalda el cheque. El dinero no es metal, sino confianza escrita, y no importa dónde está escrita, papel, madera, metal, etc. </a:t>
            </a:r>
          </a:p>
          <a:p>
            <a:pPr algn="just">
              <a:spcAft>
                <a:spcPts val="0"/>
              </a:spcAft>
            </a:pPr>
            <a:endParaRPr lang="es-MX" sz="1600" dirty="0"/>
          </a:p>
          <a:p>
            <a:pPr algn="just">
              <a:spcAft>
                <a:spcPts val="0"/>
              </a:spcAft>
            </a:pPr>
            <a:r>
              <a:rPr lang="es-MX" dirty="0"/>
              <a:t>PRESTAMO. </a:t>
            </a:r>
            <a:r>
              <a:rPr lang="es-MX" sz="1600" dirty="0"/>
              <a:t>Promesa de pago de una cantidad de nuestro salario futuro, es decir de nuestras horas de trabajo cuando las hayamos trabajado y cobrado. O bien, parte de la ganancia si es un empresario quien solicita apoyo para su empresa. La cantidad incluirá intereses. </a:t>
            </a:r>
          </a:p>
          <a:p>
            <a:pPr>
              <a:spcAft>
                <a:spcPts val="0"/>
              </a:spcAft>
            </a:pPr>
            <a:r>
              <a:rPr lang="es-MX" dirty="0"/>
              <a:t> </a:t>
            </a:r>
          </a:p>
        </p:txBody>
      </p:sp>
      <p:pic>
        <p:nvPicPr>
          <p:cNvPr id="5" name="Picture 1" descr="cid:image001.png@01D3A0EC.8FC4ED10">
            <a:extLst>
              <a:ext uri="{FF2B5EF4-FFF2-40B4-BE49-F238E27FC236}">
                <a16:creationId xmlns:a16="http://schemas.microsoft.com/office/drawing/2014/main" id="{3F738FD6-213C-4AC4-8C42-120623CA450C}"/>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92259" y="2716697"/>
            <a:ext cx="2760763" cy="3720507"/>
          </a:xfrm>
          <a:prstGeom prst="rect">
            <a:avLst/>
          </a:prstGeom>
          <a:noFill/>
          <a:ln>
            <a:noFill/>
          </a:ln>
        </p:spPr>
      </p:pic>
      <p:sp>
        <p:nvSpPr>
          <p:cNvPr id="6" name="Rectángulo 5">
            <a:extLst>
              <a:ext uri="{FF2B5EF4-FFF2-40B4-BE49-F238E27FC236}">
                <a16:creationId xmlns:a16="http://schemas.microsoft.com/office/drawing/2014/main" id="{F563F900-8AFF-486C-9955-A0FD5A353EFA}"/>
              </a:ext>
            </a:extLst>
          </p:cNvPr>
          <p:cNvSpPr/>
          <p:nvPr/>
        </p:nvSpPr>
        <p:spPr>
          <a:xfrm>
            <a:off x="3453022" y="5513874"/>
            <a:ext cx="8046719" cy="646331"/>
          </a:xfrm>
          <a:prstGeom prst="rect">
            <a:avLst/>
          </a:prstGeom>
        </p:spPr>
        <p:txBody>
          <a:bodyPr wrap="square">
            <a:spAutoFit/>
          </a:bodyPr>
          <a:lstStyle/>
          <a:p>
            <a:pPr>
              <a:spcAft>
                <a:spcPts val="0"/>
              </a:spcAft>
            </a:pPr>
            <a:r>
              <a:rPr lang="es-MX" dirty="0">
                <a:solidFill>
                  <a:srgbClr val="002060"/>
                </a:solidFill>
                <a:latin typeface="Book Antiqua" panose="02040602050305030304" pitchFamily="18" charset="0"/>
                <a:ea typeface="Times New Roman" panose="02020603050405020304" pitchFamily="18" charset="0"/>
                <a:cs typeface="Calibri" panose="020F0502020204030204" pitchFamily="34" charset="0"/>
              </a:rPr>
              <a:t> </a:t>
            </a:r>
            <a:endParaRPr lang="es-MX" sz="20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s-MX" dirty="0">
                <a:solidFill>
                  <a:srgbClr val="002060"/>
                </a:solidFill>
                <a:latin typeface="Book Antiqua" panose="02040602050305030304" pitchFamily="18" charset="0"/>
                <a:ea typeface="Times New Roman" panose="02020603050405020304" pitchFamily="18" charset="0"/>
                <a:cs typeface="Calibri" panose="020F0502020204030204" pitchFamily="34" charset="0"/>
              </a:rPr>
              <a:t>Tablilla escrita que indica la cantidad diaria de cerveza de los trabajadores</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59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41149-613A-4CCA-BDA3-3FED91C94094}"/>
              </a:ext>
            </a:extLst>
          </p:cNvPr>
          <p:cNvSpPr>
            <a:spLocks noGrp="1"/>
          </p:cNvSpPr>
          <p:nvPr>
            <p:ph type="title"/>
          </p:nvPr>
        </p:nvSpPr>
        <p:spPr>
          <a:xfrm>
            <a:off x="838200" y="365125"/>
            <a:ext cx="10515600" cy="827571"/>
          </a:xfrm>
        </p:spPr>
        <p:txBody>
          <a:bodyPr>
            <a:normAutofit fontScale="90000"/>
          </a:bodyPr>
          <a:lstStyle/>
          <a:p>
            <a:r>
              <a:rPr lang="es-MX" sz="2200" dirty="0">
                <a:latin typeface="+mn-lt"/>
              </a:rPr>
              <a:t> </a:t>
            </a:r>
            <a:br>
              <a:rPr lang="es-MX" sz="2200" dirty="0">
                <a:latin typeface="+mn-lt"/>
              </a:rPr>
            </a:br>
            <a:r>
              <a:rPr lang="es-MX" sz="2200" b="1" dirty="0">
                <a:latin typeface="+mn-lt"/>
              </a:rPr>
              <a:t>PRINCIPALES FUNCIONES DEL SISTEMA FINANCIERO</a:t>
            </a:r>
            <a:br>
              <a:rPr lang="es-MX" dirty="0"/>
            </a:br>
            <a:endParaRPr lang="es-MX" dirty="0"/>
          </a:p>
        </p:txBody>
      </p:sp>
      <p:sp>
        <p:nvSpPr>
          <p:cNvPr id="3" name="Marcador de contenido 2">
            <a:extLst>
              <a:ext uri="{FF2B5EF4-FFF2-40B4-BE49-F238E27FC236}">
                <a16:creationId xmlns:a16="http://schemas.microsoft.com/office/drawing/2014/main" id="{E53EDAD4-F1C2-4913-8DC5-A7BA72FD41DD}"/>
              </a:ext>
            </a:extLst>
          </p:cNvPr>
          <p:cNvSpPr>
            <a:spLocks noGrp="1"/>
          </p:cNvSpPr>
          <p:nvPr>
            <p:ph idx="1"/>
          </p:nvPr>
        </p:nvSpPr>
        <p:spPr>
          <a:xfrm>
            <a:off x="639417" y="1056999"/>
            <a:ext cx="10515600" cy="5158271"/>
          </a:xfrm>
        </p:spPr>
        <p:txBody>
          <a:bodyPr>
            <a:normAutofit/>
          </a:bodyPr>
          <a:lstStyle/>
          <a:p>
            <a:pPr marL="0" indent="0">
              <a:buNone/>
            </a:pPr>
            <a:r>
              <a:rPr lang="es-MX" sz="1700" dirty="0"/>
              <a:t>El sistema financiero proporciona: </a:t>
            </a:r>
          </a:p>
          <a:p>
            <a:r>
              <a:rPr lang="es-MX" sz="1700" dirty="0"/>
              <a:t>Medios para transferir  recursos a través del tiempo, entre entidades (países, empresas, individuos) </a:t>
            </a:r>
          </a:p>
          <a:p>
            <a:r>
              <a:rPr lang="es-MX" sz="1700" dirty="0"/>
              <a:t>Mecanismos para administrar el riesgo </a:t>
            </a:r>
          </a:p>
          <a:p>
            <a:r>
              <a:rPr lang="es-MX" sz="1700" dirty="0"/>
              <a:t>Elementos de compensación y liquidación de pagos. Facilita el comercio</a:t>
            </a:r>
          </a:p>
          <a:p>
            <a:r>
              <a:rPr lang="es-MX" sz="1700" dirty="0"/>
              <a:t>Esquemas para la concentración de recursos y la subdivisión de la propiedad en diversas empresas</a:t>
            </a:r>
          </a:p>
          <a:p>
            <a:r>
              <a:rPr lang="es-MX" sz="1700" dirty="0"/>
              <a:t>Información de precios con los que facilita la toma de decisiones descentralizada</a:t>
            </a:r>
          </a:p>
          <a:p>
            <a:r>
              <a:rPr lang="es-MX" sz="1700" dirty="0"/>
              <a:t>Procedimientos para manejar los incentivos que se generan cuando una de las parte de una transacción cuenta con información que la otra parte no.</a:t>
            </a:r>
          </a:p>
          <a:p>
            <a:endParaRPr lang="es-MX" sz="1700" dirty="0"/>
          </a:p>
          <a:p>
            <a:endParaRPr lang="es-MX" sz="1700" dirty="0"/>
          </a:p>
          <a:p>
            <a:pPr marL="0" indent="0">
              <a:buNone/>
            </a:pPr>
            <a:r>
              <a:rPr lang="es-MX" sz="1800" b="1" dirty="0"/>
              <a:t>Dinero: </a:t>
            </a:r>
            <a:r>
              <a:rPr lang="es-MX" sz="1800" dirty="0"/>
              <a:t>Cualquier  bien ampliamente aceptado que sirve de medio de pago y como medida y reserva de valor. Permite realizar transacciones entre entidades.</a:t>
            </a:r>
          </a:p>
          <a:p>
            <a:endParaRPr lang="es-MX" sz="1700" dirty="0"/>
          </a:p>
          <a:p>
            <a:endParaRPr lang="es-MX" sz="1700" dirty="0"/>
          </a:p>
          <a:p>
            <a:endParaRPr lang="es-MX" sz="1700" dirty="0"/>
          </a:p>
          <a:p>
            <a:endParaRPr lang="es-MX" dirty="0"/>
          </a:p>
        </p:txBody>
      </p:sp>
    </p:spTree>
    <p:extLst>
      <p:ext uri="{BB962C8B-B14F-4D97-AF65-F5344CB8AC3E}">
        <p14:creationId xmlns:p14="http://schemas.microsoft.com/office/powerpoint/2010/main" val="354487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EAF8A0-60F8-45AE-9AF8-5A2CD3341615}"/>
              </a:ext>
            </a:extLst>
          </p:cNvPr>
          <p:cNvSpPr>
            <a:spLocks noGrp="1"/>
          </p:cNvSpPr>
          <p:nvPr>
            <p:ph idx="1"/>
          </p:nvPr>
        </p:nvSpPr>
        <p:spPr>
          <a:xfrm>
            <a:off x="838200" y="1027340"/>
            <a:ext cx="10515600" cy="4351338"/>
          </a:xfrm>
        </p:spPr>
        <p:txBody>
          <a:bodyPr>
            <a:normAutofit fontScale="92500" lnSpcReduction="20000"/>
          </a:bodyPr>
          <a:lstStyle/>
          <a:p>
            <a:pPr marL="0" indent="0">
              <a:buNone/>
            </a:pPr>
            <a:r>
              <a:rPr lang="es-MX" sz="1800" b="1" i="0" u="none" strike="noStrike" dirty="0">
                <a:solidFill>
                  <a:srgbClr val="000000"/>
                </a:solidFill>
                <a:effectLst/>
                <a:latin typeface="Calibri Light" panose="020F0302020204030204" pitchFamily="34" charset="0"/>
              </a:rPr>
              <a:t>Ejercicio de Clase</a:t>
            </a:r>
          </a:p>
          <a:p>
            <a:endParaRPr lang="es-MX" sz="1800" b="0" i="0" u="none" strike="noStrike" dirty="0">
              <a:solidFill>
                <a:srgbClr val="000000"/>
              </a:solidFill>
              <a:effectLst/>
              <a:latin typeface="Calibri Light" panose="020F0302020204030204" pitchFamily="34" charset="0"/>
            </a:endParaRPr>
          </a:p>
          <a:p>
            <a:r>
              <a:rPr lang="es-MX" sz="1800" b="0" i="0" u="none" strike="noStrike" dirty="0">
                <a:solidFill>
                  <a:srgbClr val="000000"/>
                </a:solidFill>
                <a:effectLst/>
                <a:latin typeface="Calibri Light" panose="020F0302020204030204" pitchFamily="34" charset="0"/>
              </a:rPr>
              <a:t>Completa las oraciones con las palabras correctas</a:t>
            </a:r>
            <a:br>
              <a:rPr lang="es-MX" sz="1800" b="0" i="0" u="none" strike="noStrike" dirty="0">
                <a:solidFill>
                  <a:srgbClr val="000000"/>
                </a:solidFill>
                <a:effectLst/>
                <a:latin typeface="Calibri Light" panose="020F0302020204030204" pitchFamily="34" charset="0"/>
              </a:rPr>
            </a:br>
            <a:r>
              <a:rPr lang="es-MX" sz="1800" b="0" i="0" u="none" strike="noStrike" dirty="0">
                <a:solidFill>
                  <a:srgbClr val="000000"/>
                </a:solidFill>
                <a:effectLst/>
                <a:latin typeface="Calibri Light" panose="020F0302020204030204" pitchFamily="34" charset="0"/>
              </a:rPr>
              <a:t>1. Usted vive en una población de 2 millones de habitantes, tiene un trabajo fijo que le da un ingreso de 12,000.00 MXN al mes en el grupo financiero local. La principal actividad económica de la localidad es generada por una empresa que manufactura automóviles. Si 100,000 personas pierden el trabajo(directos e indirectos) al mismo tiempo en su localidad debido a que la empresa manufacturera se va a la quiebra pero usted mantiene el empleo, le afecta(si/no) ______</a:t>
            </a:r>
            <a:r>
              <a:rPr lang="es-MX" sz="1800" b="0" i="0" u="none" strike="noStrike" dirty="0">
                <a:solidFill>
                  <a:srgbClr val="CC66FF"/>
                </a:solidFill>
                <a:effectLst/>
                <a:latin typeface="Calibri Light" panose="020F0302020204030204" pitchFamily="34" charset="0"/>
              </a:rPr>
              <a:t>_SI</a:t>
            </a:r>
            <a:r>
              <a:rPr lang="es-MX" sz="1800" b="0" i="0" u="none" strike="noStrike" dirty="0">
                <a:solidFill>
                  <a:srgbClr val="000000"/>
                </a:solidFill>
                <a:effectLst/>
                <a:latin typeface="Calibri Light" panose="020F0302020204030204" pitchFamily="34" charset="0"/>
              </a:rPr>
              <a:t>________ debido  a que en la empresa donde usted trabaja los </a:t>
            </a:r>
            <a:r>
              <a:rPr lang="es-MX" sz="1800" b="0" i="0" u="none" strike="noStrike" dirty="0" err="1">
                <a:solidFill>
                  <a:srgbClr val="000000"/>
                </a:solidFill>
                <a:effectLst/>
                <a:latin typeface="Calibri Light" panose="020F0302020204030204" pitchFamily="34" charset="0"/>
              </a:rPr>
              <a:t>impagos____</a:t>
            </a:r>
            <a:r>
              <a:rPr lang="es-MX" sz="1800" b="0" i="0" u="none" strike="noStrike" dirty="0" err="1">
                <a:solidFill>
                  <a:srgbClr val="CC66FF"/>
                </a:solidFill>
                <a:effectLst/>
                <a:latin typeface="Calibri Light" panose="020F0302020204030204" pitchFamily="34" charset="0"/>
              </a:rPr>
              <a:t>aumentan</a:t>
            </a:r>
            <a:r>
              <a:rPr lang="es-MX" sz="1800" b="0" i="0" u="none" strike="noStrike" dirty="0">
                <a:solidFill>
                  <a:srgbClr val="000000"/>
                </a:solidFill>
                <a:effectLst/>
                <a:latin typeface="Calibri Light" panose="020F0302020204030204" pitchFamily="34" charset="0"/>
              </a:rPr>
              <a:t>___ el índice de capital requerido  __</a:t>
            </a:r>
            <a:r>
              <a:rPr lang="es-MX" sz="1800" b="0" i="0" u="none" strike="noStrike" dirty="0" err="1">
                <a:solidFill>
                  <a:srgbClr val="CC66FF"/>
                </a:solidFill>
                <a:effectLst/>
                <a:latin typeface="Calibri Light" panose="020F0302020204030204" pitchFamily="34" charset="0"/>
              </a:rPr>
              <a:t>aumenta</a:t>
            </a:r>
            <a:r>
              <a:rPr lang="es-MX" sz="1800" b="0" i="0" u="none" strike="noStrike" dirty="0" err="1">
                <a:solidFill>
                  <a:srgbClr val="000000"/>
                </a:solidFill>
                <a:effectLst/>
                <a:latin typeface="Calibri Light" panose="020F0302020204030204" pitchFamily="34" charset="0"/>
              </a:rPr>
              <a:t>_______.los</a:t>
            </a:r>
            <a:r>
              <a:rPr lang="es-MX" sz="1800" b="0" i="0" u="none" strike="noStrike" dirty="0">
                <a:solidFill>
                  <a:srgbClr val="000000"/>
                </a:solidFill>
                <a:effectLst/>
                <a:latin typeface="Calibri Light" panose="020F0302020204030204" pitchFamily="34" charset="0"/>
              </a:rPr>
              <a:t> bonos a los empleados ____</a:t>
            </a:r>
            <a:r>
              <a:rPr lang="es-MX" sz="1800" b="0" i="0" u="none" strike="noStrike" dirty="0">
                <a:solidFill>
                  <a:srgbClr val="CC66FF"/>
                </a:solidFill>
                <a:effectLst/>
                <a:latin typeface="Calibri Light" panose="020F0302020204030204" pitchFamily="34" charset="0"/>
              </a:rPr>
              <a:t>disminuyen</a:t>
            </a:r>
            <a:r>
              <a:rPr lang="es-MX" sz="1800" b="0" i="0" u="none" strike="noStrike" dirty="0">
                <a:solidFill>
                  <a:srgbClr val="000000"/>
                </a:solidFill>
                <a:effectLst/>
                <a:latin typeface="Calibri Light" panose="020F0302020204030204" pitchFamily="34" charset="0"/>
              </a:rPr>
              <a:t>_________ la cartera de clientes ___ </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_______ La probabilidad de que usted o su familia sea víctima de un </a:t>
            </a:r>
            <a:r>
              <a:rPr lang="es-MX" sz="1800" b="0" i="0" u="none" strike="noStrike" dirty="0" err="1">
                <a:solidFill>
                  <a:srgbClr val="000000"/>
                </a:solidFill>
                <a:effectLst/>
                <a:latin typeface="Calibri Light" panose="020F0302020204030204" pitchFamily="34" charset="0"/>
              </a:rPr>
              <a:t>ilícito___</a:t>
            </a:r>
            <a:r>
              <a:rPr lang="es-MX" sz="1800" b="0" i="0" u="none" strike="noStrike" dirty="0" err="1">
                <a:solidFill>
                  <a:srgbClr val="CC66FF"/>
                </a:solidFill>
                <a:effectLst/>
                <a:latin typeface="Calibri Light" panose="020F0302020204030204" pitchFamily="34" charset="0"/>
              </a:rPr>
              <a:t>aumenta</a:t>
            </a:r>
            <a:r>
              <a:rPr lang="es-MX" sz="1800" b="0" i="0" u="none" strike="noStrike" dirty="0">
                <a:solidFill>
                  <a:srgbClr val="000000"/>
                </a:solidFill>
                <a:effectLst/>
                <a:latin typeface="Calibri Light" panose="020F0302020204030204" pitchFamily="34" charset="0"/>
              </a:rPr>
              <a:t>____ Los alumnos de su esposa que imparte clases de matemáticas ____</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_____ los clientes de su empresa personal ( Usted tiene un café que atiende por las noches) _____</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 Se ve  obligado a ____</a:t>
            </a:r>
            <a:r>
              <a:rPr lang="es-MX" sz="1800" b="0" i="0" u="none" strike="noStrike" dirty="0">
                <a:solidFill>
                  <a:srgbClr val="CC66FF"/>
                </a:solidFill>
                <a:effectLst/>
                <a:latin typeface="Calibri Light" panose="020F0302020204030204" pitchFamily="34" charset="0"/>
              </a:rPr>
              <a:t>disminuir</a:t>
            </a:r>
            <a:r>
              <a:rPr lang="es-MX" sz="1800" b="0" i="0" u="none" strike="noStrike" dirty="0">
                <a:solidFill>
                  <a:srgbClr val="000000"/>
                </a:solidFill>
                <a:effectLst/>
                <a:latin typeface="Calibri Light" panose="020F0302020204030204" pitchFamily="34" charset="0"/>
              </a:rPr>
              <a:t>______ al personal que apoya en su café, cuyos hijos tomaban clase con su esposa. El hospital público _____</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 la calidad de sus servicios porque ___</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 el presupuesto asignado debido a que  la recaudación de impuestos  </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________________</a:t>
            </a:r>
            <a:br>
              <a:rPr lang="es-MX" sz="1800" b="0" i="0" u="none" strike="noStrike" dirty="0">
                <a:solidFill>
                  <a:srgbClr val="000000"/>
                </a:solidFill>
                <a:effectLst/>
                <a:latin typeface="Calibri Light" panose="020F0302020204030204" pitchFamily="34" charset="0"/>
              </a:rPr>
            </a:br>
            <a:r>
              <a:rPr lang="es-MX" sz="1800" b="0" i="0" u="none" strike="noStrike" dirty="0">
                <a:solidFill>
                  <a:srgbClr val="000000"/>
                </a:solidFill>
                <a:effectLst/>
                <a:latin typeface="Calibri Light" panose="020F0302020204030204" pitchFamily="34" charset="0"/>
              </a:rPr>
              <a:t>La empresa manufacturera ___</a:t>
            </a:r>
            <a:r>
              <a:rPr lang="es-MX" sz="1800" b="0" i="0" u="none" strike="noStrike" dirty="0">
                <a:solidFill>
                  <a:srgbClr val="CC66FF"/>
                </a:solidFill>
                <a:effectLst/>
                <a:latin typeface="Calibri Light" panose="020F0302020204030204" pitchFamily="34" charset="0"/>
              </a:rPr>
              <a:t>disminuye</a:t>
            </a:r>
            <a:r>
              <a:rPr lang="es-MX" sz="1800" b="0" i="0" u="none" strike="noStrike" dirty="0">
                <a:solidFill>
                  <a:srgbClr val="000000"/>
                </a:solidFill>
                <a:effectLst/>
                <a:latin typeface="Calibri Light" panose="020F0302020204030204" pitchFamily="34" charset="0"/>
              </a:rPr>
              <a:t>___ costos a nivel global. Bueno o Malo para la empresa a nivel </a:t>
            </a:r>
            <a:r>
              <a:rPr lang="es-MX" sz="1800" b="0" i="0" u="none" strike="noStrike" dirty="0" err="1">
                <a:solidFill>
                  <a:srgbClr val="000000"/>
                </a:solidFill>
                <a:effectLst/>
                <a:latin typeface="Calibri Light" panose="020F0302020204030204" pitchFamily="34" charset="0"/>
              </a:rPr>
              <a:t>global_______</a:t>
            </a:r>
            <a:r>
              <a:rPr lang="es-MX" sz="1800" b="0" i="0" u="none" strike="noStrike" dirty="0" err="1">
                <a:solidFill>
                  <a:srgbClr val="CC66FF"/>
                </a:solidFill>
                <a:effectLst/>
                <a:latin typeface="Calibri Light" panose="020F0302020204030204" pitchFamily="34" charset="0"/>
              </a:rPr>
              <a:t>malo</a:t>
            </a:r>
            <a:r>
              <a:rPr lang="es-MX" sz="1800" b="0" i="0" u="none" strike="noStrike" dirty="0">
                <a:solidFill>
                  <a:srgbClr val="000000"/>
                </a:solidFill>
                <a:effectLst/>
                <a:latin typeface="Calibri Light" panose="020F0302020204030204" pitchFamily="34" charset="0"/>
              </a:rPr>
              <a:t>_____ Bueno o Malo para la </a:t>
            </a:r>
            <a:r>
              <a:rPr lang="es-MX" sz="1800" b="0" i="0" u="none" strike="noStrike" dirty="0" err="1">
                <a:solidFill>
                  <a:srgbClr val="000000"/>
                </a:solidFill>
                <a:effectLst/>
                <a:latin typeface="Calibri Light" panose="020F0302020204030204" pitchFamily="34" charset="0"/>
              </a:rPr>
              <a:t>población_____</a:t>
            </a:r>
            <a:r>
              <a:rPr lang="es-MX" sz="1800" b="0" i="0" u="none" strike="noStrike" dirty="0" err="1">
                <a:solidFill>
                  <a:srgbClr val="CC66FF"/>
                </a:solidFill>
                <a:effectLst/>
                <a:latin typeface="Calibri Light" panose="020F0302020204030204" pitchFamily="34" charset="0"/>
              </a:rPr>
              <a:t>malo</a:t>
            </a:r>
            <a:r>
              <a:rPr lang="es-MX" sz="1800" b="0" i="0" u="none" strike="noStrike" dirty="0">
                <a:solidFill>
                  <a:srgbClr val="000000"/>
                </a:solidFill>
                <a:effectLst/>
                <a:latin typeface="Calibri Light" panose="020F0302020204030204" pitchFamily="34" charset="0"/>
              </a:rPr>
              <a:t>____</a:t>
            </a:r>
            <a:br>
              <a:rPr lang="es-MX" sz="1800" b="0" i="0" u="none" strike="noStrike" dirty="0">
                <a:solidFill>
                  <a:srgbClr val="000000"/>
                </a:solidFill>
                <a:effectLst/>
                <a:latin typeface="Calibri Light" panose="020F0302020204030204" pitchFamily="34" charset="0"/>
              </a:rPr>
            </a:br>
            <a:r>
              <a:rPr lang="es-MX" sz="1800" b="0" i="0" u="none" strike="noStrike" dirty="0">
                <a:solidFill>
                  <a:srgbClr val="000000"/>
                </a:solidFill>
                <a:effectLst/>
                <a:latin typeface="Calibri Light" panose="020F0302020204030204" pitchFamily="34" charset="0"/>
              </a:rPr>
              <a:t>Bueno o Malo para </a:t>
            </a:r>
            <a:r>
              <a:rPr lang="es-MX" sz="1800" b="0" i="0" u="none" strike="noStrike" dirty="0" err="1">
                <a:solidFill>
                  <a:srgbClr val="000000"/>
                </a:solidFill>
                <a:effectLst/>
                <a:latin typeface="Calibri Light" panose="020F0302020204030204" pitchFamily="34" charset="0"/>
              </a:rPr>
              <a:t>usted_____</a:t>
            </a:r>
            <a:r>
              <a:rPr lang="es-MX" sz="1800" b="0" i="0" u="none" strike="noStrike" dirty="0" err="1">
                <a:solidFill>
                  <a:srgbClr val="CC66FF"/>
                </a:solidFill>
                <a:effectLst/>
                <a:latin typeface="Calibri Light" panose="020F0302020204030204" pitchFamily="34" charset="0"/>
              </a:rPr>
              <a:t>_malo</a:t>
            </a:r>
            <a:r>
              <a:rPr lang="es-MX" sz="1800" b="0" i="0" u="none" strike="noStrike" dirty="0">
                <a:solidFill>
                  <a:srgbClr val="000000"/>
                </a:solidFill>
                <a:effectLst/>
                <a:latin typeface="Calibri Light" panose="020F0302020204030204" pitchFamily="34" charset="0"/>
              </a:rPr>
              <a:t>______. Es (palabra a su discreción) _____</a:t>
            </a:r>
            <a:r>
              <a:rPr lang="es-MX" sz="1800" b="0" i="0" u="none" strike="noStrike" dirty="0">
                <a:solidFill>
                  <a:srgbClr val="CC66FF"/>
                </a:solidFill>
                <a:effectLst/>
                <a:latin typeface="Calibri Light" panose="020F0302020204030204" pitchFamily="34" charset="0"/>
              </a:rPr>
              <a:t>malo</a:t>
            </a:r>
            <a:r>
              <a:rPr lang="es-MX" sz="1800" b="0" i="0" u="none" strike="noStrike" dirty="0">
                <a:solidFill>
                  <a:srgbClr val="000000"/>
                </a:solidFill>
                <a:effectLst/>
                <a:latin typeface="Calibri Light" panose="020F0302020204030204" pitchFamily="34" charset="0"/>
              </a:rPr>
              <a:t>___ para la calidad de vida de las personas en general que muchas personas pierdan el empleo al mismo tiempo. </a:t>
            </a:r>
            <a:br>
              <a:rPr lang="es-MX" sz="1800" b="0" i="0" u="none" strike="noStrike" dirty="0">
                <a:solidFill>
                  <a:srgbClr val="000000"/>
                </a:solidFill>
                <a:effectLst/>
                <a:latin typeface="Calibri Light" panose="020F0302020204030204" pitchFamily="34" charset="0"/>
              </a:rPr>
            </a:br>
            <a:r>
              <a:rPr lang="es-MX" sz="1800" b="0" i="0" u="none" strike="noStrike" dirty="0">
                <a:solidFill>
                  <a:srgbClr val="000000"/>
                </a:solidFill>
                <a:effectLst/>
                <a:latin typeface="Calibri Light" panose="020F0302020204030204" pitchFamily="34" charset="0"/>
              </a:rPr>
              <a:t>                        </a:t>
            </a:r>
            <a:br>
              <a:rPr lang="es-MX" sz="1800" b="0" i="0" u="none" strike="noStrike" dirty="0">
                <a:solidFill>
                  <a:srgbClr val="000000"/>
                </a:solidFill>
                <a:effectLst/>
                <a:latin typeface="Calibri Light" panose="020F0302020204030204" pitchFamily="34" charset="0"/>
              </a:rPr>
            </a:br>
            <a:r>
              <a:rPr lang="es-MX" sz="1800" b="0" i="0" u="none" strike="noStrike" dirty="0">
                <a:solidFill>
                  <a:srgbClr val="000000"/>
                </a:solidFill>
                <a:effectLst/>
                <a:latin typeface="Calibri Light" panose="020F0302020204030204" pitchFamily="34" charset="0"/>
              </a:rPr>
              <a:t>a) Disminuye b) Aumenta </a:t>
            </a:r>
            <a:endParaRPr lang="es-MX" dirty="0"/>
          </a:p>
        </p:txBody>
      </p:sp>
    </p:spTree>
    <p:extLst>
      <p:ext uri="{BB962C8B-B14F-4D97-AF65-F5344CB8AC3E}">
        <p14:creationId xmlns:p14="http://schemas.microsoft.com/office/powerpoint/2010/main" val="281314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83752</TotalTime>
  <Words>1321</Words>
  <Application>Microsoft Office PowerPoint</Application>
  <PresentationFormat>Panorámica</PresentationFormat>
  <Paragraphs>113</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Book Antiqua</vt:lpstr>
      <vt:lpstr>Calibri</vt:lpstr>
      <vt:lpstr>Calibri Light</vt:lpstr>
      <vt:lpstr>Tema de Office</vt:lpstr>
      <vt:lpstr>Finanzas en la Ingeniería</vt:lpstr>
      <vt:lpstr>Finanzas en la Ingeniería</vt:lpstr>
      <vt:lpstr>Presentación de PowerPoint</vt:lpstr>
      <vt:lpstr>Presentación de PowerPoint</vt:lpstr>
      <vt:lpstr>Presentación de PowerPoint</vt:lpstr>
      <vt:lpstr>Presentación de PowerPoint</vt:lpstr>
      <vt:lpstr>Presentación de PowerPoint</vt:lpstr>
      <vt:lpstr>  PRINCIPALES FUNCIONES DEL SISTEMA FINANCIERO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Finanzas en la Ingeniería</dc:title>
  <dc:creator>ale.mic.cta@outlook.com</dc:creator>
  <cp:lastModifiedBy>Rodriguez Jimena</cp:lastModifiedBy>
  <cp:revision>394</cp:revision>
  <dcterms:created xsi:type="dcterms:W3CDTF">2018-02-05T11:49:38Z</dcterms:created>
  <dcterms:modified xsi:type="dcterms:W3CDTF">2021-03-07T13:27:51Z</dcterms:modified>
</cp:coreProperties>
</file>