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6" r:id="rId5"/>
    <p:sldId id="264" r:id="rId6"/>
    <p:sldId id="271" r:id="rId7"/>
    <p:sldId id="265" r:id="rId8"/>
    <p:sldId id="286" r:id="rId9"/>
    <p:sldId id="269" r:id="rId10"/>
    <p:sldId id="267" r:id="rId11"/>
    <p:sldId id="268" r:id="rId12"/>
    <p:sldId id="274" r:id="rId13"/>
    <p:sldId id="272" r:id="rId14"/>
    <p:sldId id="270" r:id="rId15"/>
    <p:sldId id="273" r:id="rId16"/>
    <p:sldId id="287" r:id="rId17"/>
    <p:sldId id="275" r:id="rId18"/>
    <p:sldId id="279" r:id="rId19"/>
    <p:sldId id="277" r:id="rId20"/>
    <p:sldId id="280" r:id="rId21"/>
    <p:sldId id="281" r:id="rId22"/>
    <p:sldId id="284" r:id="rId23"/>
    <p:sldId id="283" r:id="rId24"/>
    <p:sldId id="285" r:id="rId2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94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7" d="100"/>
          <a:sy n="97" d="100"/>
        </p:scale>
        <p:origin x="-27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19696-5C65-C44B-BCA1-77C3BE3DC777}" type="datetimeFigureOut">
              <a:rPr lang="fr-FR" smtClean="0"/>
              <a:t>27/03/2014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2DFA-280D-9743-B3BE-EF2BED43B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860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A02B-C213-6843-B141-13D6DC22085B}" type="datetimeFigureOut">
              <a:rPr lang="fr-FR" smtClean="0"/>
              <a:t>27/03/2014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A69-6F67-AE44-B1F9-8A2AED1F0F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020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27A69-6F67-AE44-B1F9-8A2AED1F0F46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Conception et architecture Orientées Objet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Conception et architecture Orientées Objet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4845-A08A-4DF4-8D99-E2E7B6D41C67}" type="slidenum">
              <a:rPr smtClean="0"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219201"/>
          </a:xfrm>
        </p:spPr>
        <p:txBody>
          <a:bodyPr/>
          <a:lstStyle/>
          <a:p>
            <a:r>
              <a:rPr lang="fr-FR" dirty="0" err="1" smtClean="0"/>
              <a:t>EasyBid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Conception et architecture d’une plate-forme web de gestion d’enchères type « eBay » </a:t>
            </a:r>
            <a:endParaRPr lang="fr-FR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Conception et architecture Orientées Objet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Price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	La classe Price gère les prix venant des monnaies de l’énumération </a:t>
            </a:r>
            <a:r>
              <a:rPr lang="fr-FR" dirty="0" err="1" smtClean="0">
                <a:solidFill>
                  <a:schemeClr val="tx1"/>
                </a:solidFill>
              </a:rPr>
              <a:t>Currency</a:t>
            </a:r>
            <a:r>
              <a:rPr lang="fr-FR" dirty="0" smtClean="0">
                <a:solidFill>
                  <a:schemeClr val="tx1"/>
                </a:solidFill>
              </a:rPr>
              <a:t>. </a:t>
            </a:r>
          </a:p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Méthodes</a:t>
            </a:r>
          </a:p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	- Ajouter ou Retirer de l’argent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Conversion d’un prix en une autre monnaie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Dire si le prix courant est supérieur au prix proposé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Product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>
                <a:solidFill>
                  <a:srgbClr val="000000"/>
                </a:solidFill>
              </a:rPr>
              <a:t>	La classe Product représente à la fois un produit qui sera vendu ainsi que les enchères qui sont organisées autour de ce produit.</a:t>
            </a:r>
          </a:p>
          <a:p>
            <a:pPr>
              <a:buNone/>
            </a:pPr>
            <a:r>
              <a:rPr lang="fr-FR" dirty="0" err="1" smtClean="0">
                <a:solidFill>
                  <a:srgbClr val="000000"/>
                </a:solidFill>
              </a:rPr>
              <a:t>Methodes</a:t>
            </a:r>
            <a:r>
              <a:rPr lang="fr-FR" dirty="0" smtClean="0">
                <a:solidFill>
                  <a:srgbClr val="000000"/>
                </a:solidFill>
              </a:rPr>
              <a:t> :</a:t>
            </a:r>
          </a:p>
          <a:p>
            <a:pPr>
              <a:buNone/>
            </a:pPr>
            <a:r>
              <a:rPr lang="fr-FR" dirty="0" smtClean="0">
                <a:solidFill>
                  <a:srgbClr val="000000"/>
                </a:solidFill>
              </a:rPr>
              <a:t>	- vérification pour publication ou privatisation d’un produit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réception d’une offre émise</a:t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err="1" smtClean="0"/>
              <a:t>toString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err="1" smtClean="0"/>
              <a:t>equals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Product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Méthodes (suite): </a:t>
            </a:r>
          </a:p>
          <a:p>
            <a:pPr>
              <a:buNone/>
            </a:pPr>
            <a:r>
              <a:rPr lang="fr-FR" dirty="0" smtClean="0"/>
              <a:t>	- Gestion du temps, pour définir la date de fin de l’enchère</a:t>
            </a:r>
            <a:br>
              <a:rPr lang="fr-FR" dirty="0" smtClean="0"/>
            </a:br>
            <a:r>
              <a:rPr lang="fr-FR" dirty="0" smtClean="0"/>
              <a:t>- Réalisation de la vente du produit, à la fin du temps imparti</a:t>
            </a:r>
          </a:p>
          <a:p>
            <a:pPr lvl="2">
              <a:buFontTx/>
              <a:buChar char="-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fournissons ce package pour pouvoir utiliser notre logiciel. La classe main se contente de démarrer un nouvel </a:t>
            </a:r>
            <a:r>
              <a:rPr lang="fr-FR" dirty="0" err="1" smtClean="0"/>
              <a:t>EasyBid</a:t>
            </a:r>
            <a:r>
              <a:rPr lang="fr-FR" dirty="0" smtClean="0"/>
              <a:t> et de le lancer.</a:t>
            </a:r>
          </a:p>
          <a:p>
            <a:r>
              <a:rPr lang="fr-FR" dirty="0" smtClean="0"/>
              <a:t>main</a:t>
            </a:r>
          </a:p>
          <a:p>
            <a:pPr lvl="1"/>
            <a:r>
              <a:rPr lang="fr-FR" dirty="0" smtClean="0"/>
              <a:t>Main</a:t>
            </a:r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user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pour les différents utilisateurs du système. Il n’y a ici qu’une seule classe d’user, mais plusieurs rôles pourraient être assignés à travers </a:t>
            </a:r>
            <a:r>
              <a:rPr lang="fr-FR" dirty="0" err="1" smtClean="0"/>
              <a:t>differentes</a:t>
            </a:r>
            <a:r>
              <a:rPr lang="fr-FR" dirty="0" smtClean="0"/>
              <a:t> classes d’utilisateurs.</a:t>
            </a:r>
          </a:p>
          <a:p>
            <a:r>
              <a:rPr lang="fr-FR" dirty="0" smtClean="0"/>
              <a:t>user</a:t>
            </a:r>
          </a:p>
          <a:p>
            <a:pPr lvl="1"/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User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La classe User représente les utilisateurs du système. Ceux-ci sont à la fois acheteurs et vendeurs.</a:t>
            </a:r>
          </a:p>
          <a:p>
            <a:pPr>
              <a:buNone/>
            </a:pPr>
            <a:r>
              <a:rPr lang="fr-FR" dirty="0" err="1" smtClean="0"/>
              <a:t>Methodes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- Ajout et Suppression de produits de la liste d’enchère personnelle d’un utilisateur</a:t>
            </a:r>
            <a:br>
              <a:rPr lang="fr-FR" dirty="0" smtClean="0"/>
            </a:br>
            <a:r>
              <a:rPr lang="fr-FR" dirty="0" smtClean="0"/>
              <a:t>- Ajout </a:t>
            </a:r>
            <a:r>
              <a:rPr lang="fr-FR" dirty="0"/>
              <a:t>et Suppression </a:t>
            </a:r>
            <a:r>
              <a:rPr lang="fr-FR" dirty="0" smtClean="0"/>
              <a:t>de produits de la liste de produits surenchéris par l’utilisateur</a:t>
            </a:r>
            <a:br>
              <a:rPr lang="fr-FR" dirty="0" smtClean="0"/>
            </a:br>
            <a:r>
              <a:rPr lang="fr-FR" dirty="0" smtClean="0"/>
              <a:t>- Permet d’ajouter un prix au solde d’un utilisateur</a:t>
            </a:r>
            <a:br>
              <a:rPr lang="fr-FR" dirty="0" smtClean="0"/>
            </a:br>
            <a:r>
              <a:rPr lang="fr-FR" dirty="0" smtClean="0"/>
              <a:t>- Permet aussi de payer un prix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- </a:t>
            </a:r>
            <a:r>
              <a:rPr lang="fr-FR" dirty="0" err="1" smtClean="0"/>
              <a:t>equals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UML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9" y="1600200"/>
            <a:ext cx="7857906" cy="43434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9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9275" y="2819400"/>
            <a:ext cx="8042276" cy="1336956"/>
          </a:xfrm>
        </p:spPr>
        <p:txBody>
          <a:bodyPr/>
          <a:lstStyle/>
          <a:p>
            <a:r>
              <a:rPr lang="fr-FR" sz="4800" dirty="0" smtClean="0"/>
              <a:t>II) Implémentation de nos classes de tests unitaires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43608" y="494116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une description détaillée de chaque méthode de test, veuillez vous référer au fichier </a:t>
            </a:r>
            <a:r>
              <a:rPr lang="fr-FR" b="1" dirty="0" err="1" smtClean="0"/>
              <a:t>EasyBid</a:t>
            </a:r>
            <a:r>
              <a:rPr lang="fr-FR" b="1" dirty="0" smtClean="0"/>
              <a:t> – test – readmeTestingInfo.txt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EasyBidTests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la classe </a:t>
            </a:r>
            <a:r>
              <a:rPr lang="fr-FR" dirty="0" err="1" smtClean="0"/>
              <a:t>EasyBid</a:t>
            </a:r>
            <a:r>
              <a:rPr lang="fr-FR" dirty="0" smtClean="0"/>
              <a:t> en mettant l’entrée standard sur un fichier (prévu par un des constructeurs de </a:t>
            </a:r>
            <a:r>
              <a:rPr lang="fr-FR" dirty="0" err="1" smtClean="0"/>
              <a:t>EasyBid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Methode</a:t>
            </a:r>
            <a:r>
              <a:rPr lang="fr-FR" dirty="0" smtClean="0"/>
              <a:t> </a:t>
            </a:r>
            <a:r>
              <a:rPr lang="fr-FR" dirty="0" err="1" smtClean="0"/>
              <a:t>testRun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fichiers d’entrée des tests de la méthode </a:t>
            </a:r>
            <a:r>
              <a:rPr lang="fr-FR" dirty="0" err="1"/>
              <a:t>testRun</a:t>
            </a:r>
            <a:r>
              <a:rPr lang="fr-FR" dirty="0"/>
              <a:t> sont dans </a:t>
            </a:r>
            <a:r>
              <a:rPr lang="fr-FR" dirty="0" err="1"/>
              <a:t>EasyBid</a:t>
            </a:r>
            <a:r>
              <a:rPr lang="fr-FR" dirty="0"/>
              <a:t> – bin – tests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La méthode </a:t>
            </a:r>
            <a:r>
              <a:rPr lang="fr-FR" dirty="0" err="1" smtClean="0"/>
              <a:t>testRun</a:t>
            </a:r>
            <a:r>
              <a:rPr lang="fr-FR" dirty="0" smtClean="0"/>
              <a:t> appelle </a:t>
            </a:r>
            <a:r>
              <a:rPr lang="fr-FR" dirty="0" err="1" smtClean="0"/>
              <a:t>plusieures</a:t>
            </a:r>
            <a:r>
              <a:rPr lang="fr-FR" dirty="0"/>
              <a:t> </a:t>
            </a:r>
            <a:r>
              <a:rPr lang="fr-FR" dirty="0" smtClean="0"/>
              <a:t>méthodes pour effectuer les tests sur chacun des fichiers d’entrée.</a:t>
            </a:r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0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environnement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qui regroupe les classes de fonctionnement interne de </a:t>
            </a:r>
            <a:r>
              <a:rPr lang="fr-FR" dirty="0" err="1" smtClean="0"/>
              <a:t>EasyBid</a:t>
            </a:r>
            <a:r>
              <a:rPr lang="fr-FR" dirty="0" smtClean="0"/>
              <a:t>. Il permet de d’effectuer les actions d’offres et d’échanges lors que celles-ci sont demandées.</a:t>
            </a:r>
          </a:p>
          <a:p>
            <a:r>
              <a:rPr lang="fr-FR" dirty="0" smtClean="0"/>
              <a:t>environnement</a:t>
            </a:r>
          </a:p>
          <a:p>
            <a:pPr lvl="1"/>
            <a:r>
              <a:rPr lang="fr-FR" dirty="0" err="1" smtClean="0"/>
              <a:t>AuctionHall</a:t>
            </a:r>
            <a:endParaRPr lang="fr-FR" dirty="0" smtClean="0"/>
          </a:p>
          <a:p>
            <a:pPr lvl="1"/>
            <a:r>
              <a:rPr lang="fr-FR" dirty="0" err="1" smtClean="0"/>
              <a:t>BidTimer</a:t>
            </a:r>
            <a:endParaRPr lang="fr-FR" dirty="0" smtClean="0"/>
          </a:p>
          <a:p>
            <a:pPr lvl="1"/>
            <a:r>
              <a:rPr lang="fr-FR" dirty="0" err="1" smtClean="0"/>
              <a:t>Currency</a:t>
            </a:r>
            <a:endParaRPr lang="fr-FR" dirty="0" smtClean="0"/>
          </a:p>
          <a:p>
            <a:pPr lvl="1"/>
            <a:r>
              <a:rPr lang="fr-FR" dirty="0" smtClean="0"/>
              <a:t>Price</a:t>
            </a:r>
          </a:p>
          <a:p>
            <a:pPr lvl="1"/>
            <a:r>
              <a:rPr lang="fr-FR" dirty="0" smtClean="0"/>
              <a:t>Product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300" dirty="0" smtClean="0">
                <a:solidFill>
                  <a:srgbClr val="18579B"/>
                </a:solidFill>
              </a:rPr>
              <a:t>	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18579B"/>
                </a:solidFill>
              </a:rPr>
              <a:t>	I) Architecture de notre </a:t>
            </a:r>
            <a:r>
              <a:rPr lang="fr-FR" sz="2300" b="1" dirty="0" smtClean="0">
                <a:solidFill>
                  <a:srgbClr val="18579B"/>
                </a:solidFill>
              </a:rPr>
              <a:t>système </a:t>
            </a:r>
            <a:r>
              <a:rPr lang="fr-FR" sz="2300" b="1" dirty="0" smtClean="0">
                <a:solidFill>
                  <a:srgbClr val="18579B"/>
                </a:solidFill>
              </a:rPr>
              <a:t>d’enchères</a:t>
            </a:r>
          </a:p>
          <a:p>
            <a:pPr lvl="1">
              <a:buNone/>
            </a:pPr>
            <a:r>
              <a:rPr lang="fr-FR" dirty="0" smtClean="0">
                <a:solidFill>
                  <a:srgbClr val="18579B"/>
                </a:solidFill>
              </a:rPr>
              <a:t>	</a:t>
            </a:r>
            <a:r>
              <a:rPr lang="fr-FR" i="1" dirty="0" smtClean="0">
                <a:solidFill>
                  <a:srgbClr val="18579B"/>
                </a:solidFill>
              </a:rPr>
              <a:t>Choix de nos classes</a:t>
            </a:r>
          </a:p>
          <a:p>
            <a:pPr lvl="1">
              <a:buNone/>
            </a:pPr>
            <a:r>
              <a:rPr lang="fr-FR" i="1" dirty="0" smtClean="0">
                <a:solidFill>
                  <a:srgbClr val="18579B"/>
                </a:solidFill>
              </a:rPr>
              <a:t>	Description de nos packages</a:t>
            </a:r>
          </a:p>
          <a:p>
            <a:pPr lvl="1">
              <a:buNone/>
            </a:pPr>
            <a:r>
              <a:rPr lang="fr-FR" i="1" dirty="0" smtClean="0">
                <a:solidFill>
                  <a:srgbClr val="18579B"/>
                </a:solidFill>
              </a:rPr>
              <a:t>	Fonctionnement et diagramme UML d’</a:t>
            </a:r>
            <a:r>
              <a:rPr lang="fr-FR" i="1" dirty="0" err="1" smtClean="0">
                <a:solidFill>
                  <a:srgbClr val="18579B"/>
                </a:solidFill>
              </a:rPr>
              <a:t>EasyBid</a:t>
            </a:r>
            <a:endParaRPr lang="fr-FR" i="1" dirty="0" smtClean="0">
              <a:solidFill>
                <a:srgbClr val="18579B"/>
              </a:solidFill>
            </a:endParaRPr>
          </a:p>
          <a:p>
            <a:pPr lvl="1">
              <a:buNone/>
            </a:pPr>
            <a:r>
              <a:rPr lang="fr-FR" sz="2300" b="1" dirty="0" smtClean="0">
                <a:solidFill>
                  <a:srgbClr val="18579B"/>
                </a:solidFill>
              </a:rPr>
              <a:t>II) Implémentation de nos classes de tests unitaires</a:t>
            </a:r>
          </a:p>
          <a:p>
            <a:pPr lvl="1">
              <a:buNone/>
            </a:pPr>
            <a:r>
              <a:rPr lang="fr-FR" dirty="0" smtClean="0">
                <a:solidFill>
                  <a:srgbClr val="18579B"/>
                </a:solidFill>
              </a:rPr>
              <a:t>	 </a:t>
            </a:r>
            <a:r>
              <a:rPr lang="fr-FR" i="1" dirty="0" smtClean="0">
                <a:solidFill>
                  <a:srgbClr val="18579B"/>
                </a:solidFill>
              </a:rPr>
              <a:t>Enjeu des classes de test</a:t>
            </a:r>
          </a:p>
          <a:p>
            <a:pPr lvl="1">
              <a:buNone/>
            </a:pPr>
            <a:r>
              <a:rPr lang="fr-FR" i="1" dirty="0" smtClean="0">
                <a:solidFill>
                  <a:srgbClr val="18579B"/>
                </a:solidFill>
              </a:rPr>
              <a:t>	 Description de nos tests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AuctionHallTests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les méthodes de la classe </a:t>
            </a:r>
            <a:r>
              <a:rPr lang="fr-FR" dirty="0" err="1" smtClean="0"/>
              <a:t>AuctionHall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Construction</a:t>
            </a:r>
          </a:p>
          <a:p>
            <a:pPr lvl="1"/>
            <a:r>
              <a:rPr lang="fr-FR" dirty="0" smtClean="0"/>
              <a:t>Récupération de la liste d’utilisateurs et des produits </a:t>
            </a:r>
            <a:r>
              <a:rPr lang="fr-FR" dirty="0"/>
              <a:t>en vente publique</a:t>
            </a:r>
            <a:endParaRPr lang="fr-FR" dirty="0" smtClean="0"/>
          </a:p>
          <a:p>
            <a:pPr lvl="1"/>
            <a:r>
              <a:rPr lang="fr-FR" dirty="0" smtClean="0"/>
              <a:t>Ajout et Suppression d’utilisateurs</a:t>
            </a:r>
          </a:p>
          <a:p>
            <a:pPr lvl="1"/>
            <a:r>
              <a:rPr lang="fr-FR" dirty="0"/>
              <a:t>Ajout et Suppression </a:t>
            </a:r>
            <a:r>
              <a:rPr lang="fr-FR" dirty="0" smtClean="0"/>
              <a:t>de produits</a:t>
            </a:r>
          </a:p>
          <a:p>
            <a:pPr lvl="1"/>
            <a:r>
              <a:rPr lang="fr-FR" dirty="0" smtClean="0"/>
              <a:t>Attribution de l’Id des utilisateurs</a:t>
            </a:r>
          </a:p>
          <a:p>
            <a:pPr lvl="1"/>
            <a:r>
              <a:rPr lang="fr-FR" dirty="0" smtClean="0"/>
              <a:t>Vente des </a:t>
            </a:r>
            <a:r>
              <a:rPr lang="fr-FR" dirty="0" err="1" smtClean="0"/>
              <a:t>des</a:t>
            </a:r>
            <a:r>
              <a:rPr lang="fr-FR" dirty="0" smtClean="0"/>
              <a:t> produits quand leur date d’expiration est </a:t>
            </a:r>
            <a:r>
              <a:rPr lang="fr-FR" dirty="0" err="1" smtClean="0"/>
              <a:t>arrivee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BidTimerTests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540767"/>
          </a:xfrm>
        </p:spPr>
        <p:txBody>
          <a:bodyPr/>
          <a:lstStyle/>
          <a:p>
            <a:r>
              <a:rPr lang="fr-FR" dirty="0" smtClean="0"/>
              <a:t>Tests sur la classe </a:t>
            </a:r>
            <a:r>
              <a:rPr lang="fr-FR" dirty="0" err="1" smtClean="0"/>
              <a:t>BidTimer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Construction (pour les 2 constructeurs)</a:t>
            </a:r>
          </a:p>
          <a:p>
            <a:pPr lvl="1"/>
            <a:r>
              <a:rPr lang="fr-FR" dirty="0" smtClean="0"/>
              <a:t>Mise à jour de l’heure actuelle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21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17858" y="256490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Classe </a:t>
            </a:r>
            <a:r>
              <a:rPr lang="fr-FR" dirty="0" err="1" smtClean="0"/>
              <a:t>CurrencyTests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17858" y="4057529"/>
            <a:ext cx="8042276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Tests sur la classe </a:t>
            </a:r>
            <a:r>
              <a:rPr lang="fr-FR" dirty="0" err="1" smtClean="0"/>
              <a:t>Currency</a:t>
            </a:r>
            <a:endParaRPr lang="fr-FR" dirty="0" smtClean="0"/>
          </a:p>
          <a:p>
            <a:pPr lvl="1"/>
            <a:r>
              <a:rPr lang="fr-FR" dirty="0" smtClean="0"/>
              <a:t>Récupération des valeurs contenues dans les différents cas de </a:t>
            </a:r>
            <a:r>
              <a:rPr lang="fr-FR" dirty="0" err="1" smtClean="0"/>
              <a:t>Currency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PriceTests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la classe Price</a:t>
            </a:r>
            <a:endParaRPr lang="fr-FR" dirty="0"/>
          </a:p>
          <a:p>
            <a:pPr lvl="1"/>
            <a:r>
              <a:rPr lang="fr-FR" dirty="0" smtClean="0"/>
              <a:t>Construction</a:t>
            </a:r>
          </a:p>
          <a:p>
            <a:pPr lvl="1"/>
            <a:r>
              <a:rPr lang="fr-FR" dirty="0" smtClean="0"/>
              <a:t>Getters</a:t>
            </a:r>
          </a:p>
          <a:p>
            <a:pPr lvl="1"/>
            <a:r>
              <a:rPr lang="fr-FR" dirty="0" smtClean="0"/>
              <a:t>Conversions</a:t>
            </a:r>
          </a:p>
          <a:p>
            <a:pPr lvl="1"/>
            <a:r>
              <a:rPr lang="fr-FR" dirty="0" smtClean="0"/>
              <a:t>Vérification si un prix vaut plus qu’un autre</a:t>
            </a:r>
          </a:p>
          <a:p>
            <a:pPr lvl="1"/>
            <a:r>
              <a:rPr lang="fr-FR" dirty="0" smtClean="0"/>
              <a:t>Ajout et Suppression d’argent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ProductTests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la classe Product</a:t>
            </a:r>
            <a:endParaRPr lang="fr-FR" dirty="0"/>
          </a:p>
          <a:p>
            <a:pPr lvl="1"/>
            <a:r>
              <a:rPr lang="fr-FR" dirty="0"/>
              <a:t>Construction</a:t>
            </a:r>
          </a:p>
          <a:p>
            <a:pPr lvl="1"/>
            <a:r>
              <a:rPr lang="fr-FR" dirty="0"/>
              <a:t>Getters</a:t>
            </a:r>
          </a:p>
          <a:p>
            <a:pPr lvl="1"/>
            <a:r>
              <a:rPr lang="fr-FR" dirty="0" smtClean="0"/>
              <a:t>Emission d’une offre</a:t>
            </a:r>
          </a:p>
          <a:p>
            <a:pPr lvl="1"/>
            <a:r>
              <a:rPr lang="fr-FR" dirty="0" err="1" smtClean="0"/>
              <a:t>equals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UserTests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la classe Product</a:t>
            </a:r>
            <a:endParaRPr lang="fr-FR" dirty="0"/>
          </a:p>
          <a:p>
            <a:pPr lvl="1"/>
            <a:r>
              <a:rPr lang="fr-FR" dirty="0"/>
              <a:t>Construction</a:t>
            </a:r>
          </a:p>
          <a:p>
            <a:pPr lvl="1"/>
            <a:r>
              <a:rPr lang="fr-FR" dirty="0"/>
              <a:t>Getters</a:t>
            </a:r>
          </a:p>
          <a:p>
            <a:pPr lvl="1"/>
            <a:r>
              <a:rPr lang="fr-FR" dirty="0" smtClean="0"/>
              <a:t>Ajout d’un produit à la liste personnelle</a:t>
            </a:r>
          </a:p>
          <a:p>
            <a:pPr lvl="1"/>
            <a:r>
              <a:rPr lang="fr-FR" dirty="0" err="1" smtClean="0"/>
              <a:t>equals</a:t>
            </a:r>
            <a:endParaRPr lang="fr-FR" dirty="0" smtClean="0"/>
          </a:p>
          <a:p>
            <a:pPr lvl="1"/>
            <a:r>
              <a:rPr lang="fr-FR" dirty="0" smtClean="0"/>
              <a:t>Payer un </a:t>
            </a:r>
            <a:r>
              <a:rPr lang="fr-FR" smtClean="0"/>
              <a:t>certain prix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9275" y="2667000"/>
            <a:ext cx="8042276" cy="1336956"/>
          </a:xfrm>
        </p:spPr>
        <p:txBody>
          <a:bodyPr/>
          <a:lstStyle/>
          <a:p>
            <a:r>
              <a:rPr lang="fr-FR" sz="4000" dirty="0" smtClean="0"/>
              <a:t>I) Architecture de notre </a:t>
            </a:r>
            <a:r>
              <a:rPr lang="fr-FR" sz="4000" dirty="0" smtClean="0"/>
              <a:t>système </a:t>
            </a:r>
            <a:r>
              <a:rPr lang="fr-FR" sz="4000" dirty="0" smtClean="0"/>
              <a:t>d’enchères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Conception et architecture Orientées Objet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</a:t>
            </a:r>
            <a:r>
              <a:rPr lang="fr-FR" dirty="0" err="1" smtClean="0"/>
              <a:t>easybid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Package principal de notre programme à travers lequel se réalise la création et le fonctionnement de notre systèmes d’enchères.</a:t>
            </a:r>
          </a:p>
          <a:p>
            <a:r>
              <a:rPr lang="fr-FR" dirty="0" err="1" smtClean="0">
                <a:solidFill>
                  <a:srgbClr val="000000"/>
                </a:solidFill>
              </a:rPr>
              <a:t>Easybid</a:t>
            </a:r>
            <a:endParaRPr lang="fr-FR" dirty="0" smtClean="0">
              <a:solidFill>
                <a:srgbClr val="000000"/>
              </a:solidFill>
            </a:endParaRPr>
          </a:p>
          <a:p>
            <a:pPr lvl="1"/>
            <a:r>
              <a:rPr lang="fr-FR" dirty="0" err="1" smtClean="0">
                <a:solidFill>
                  <a:srgbClr val="000000"/>
                </a:solidFill>
              </a:rPr>
              <a:t>Easybid.java</a:t>
            </a:r>
            <a:endParaRPr lang="fr-FR" dirty="0" smtClean="0">
              <a:solidFill>
                <a:srgbClr val="00000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EasyBid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  <a:buNone/>
            </a:pPr>
            <a:r>
              <a:rPr lang="fr-FR" dirty="0" smtClean="0"/>
              <a:t>Cette classe contient notre IHM, elle gère donc la durée de vie du programme. Elle propose à l’homme plusieurs services : </a:t>
            </a:r>
            <a:br>
              <a:rPr lang="fr-FR" dirty="0" smtClean="0"/>
            </a:br>
            <a:r>
              <a:rPr lang="fr-FR" dirty="0" smtClean="0">
                <a:solidFill>
                  <a:srgbClr val="000000"/>
                </a:solidFill>
              </a:rPr>
              <a:t>-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0000"/>
                </a:solidFill>
              </a:rPr>
              <a:t>Création d’un nouvel utilisateur 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Possibilité de se connecter 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Accès à la liste des utilisateurs du système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Accès à sa liste de produits personnels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Création d’un nouveau produit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</a:t>
            </a:r>
            <a:r>
              <a:rPr lang="fr-FR" dirty="0">
                <a:solidFill>
                  <a:schemeClr val="tx1"/>
                </a:solidFill>
              </a:rPr>
              <a:t>Publication d’un produit de sa liste personnelle en </a:t>
            </a:r>
            <a:r>
              <a:rPr lang="fr-FR" dirty="0" smtClean="0">
                <a:solidFill>
                  <a:schemeClr val="tx1"/>
                </a:solidFill>
              </a:rPr>
              <a:t>enchère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Emission d’une offre sur un produit qui n’est pas le sien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Suppression d’un de ses produits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Suppression de son compte utilisateur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Possibilité de se déconnecter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Possibilité de quitter le programme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environnement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qui regroupe les classes de fonctionnement interne de </a:t>
            </a:r>
            <a:r>
              <a:rPr lang="fr-FR" dirty="0" err="1" smtClean="0"/>
              <a:t>EasyBid</a:t>
            </a:r>
            <a:r>
              <a:rPr lang="fr-FR" dirty="0" smtClean="0"/>
              <a:t>. Il permet de d’effectuer les actions d’offres et d’échanges lors que celles-ci sont demandées.</a:t>
            </a:r>
          </a:p>
          <a:p>
            <a:r>
              <a:rPr lang="fr-FR" dirty="0" smtClean="0"/>
              <a:t>environnement</a:t>
            </a:r>
          </a:p>
          <a:p>
            <a:pPr lvl="1"/>
            <a:r>
              <a:rPr lang="fr-FR" dirty="0" err="1" smtClean="0"/>
              <a:t>AuctionHall</a:t>
            </a:r>
            <a:endParaRPr lang="fr-FR" dirty="0" smtClean="0"/>
          </a:p>
          <a:p>
            <a:pPr lvl="1"/>
            <a:r>
              <a:rPr lang="fr-FR" dirty="0" err="1" smtClean="0"/>
              <a:t>BidTimer</a:t>
            </a:r>
            <a:endParaRPr lang="fr-FR" dirty="0" smtClean="0"/>
          </a:p>
          <a:p>
            <a:pPr lvl="1"/>
            <a:r>
              <a:rPr lang="fr-FR" dirty="0" err="1" smtClean="0"/>
              <a:t>Currency</a:t>
            </a:r>
            <a:endParaRPr lang="fr-FR" dirty="0" smtClean="0"/>
          </a:p>
          <a:p>
            <a:pPr lvl="1"/>
            <a:r>
              <a:rPr lang="fr-FR" dirty="0" smtClean="0"/>
              <a:t>Price</a:t>
            </a:r>
          </a:p>
          <a:p>
            <a:pPr lvl="1"/>
            <a:r>
              <a:rPr lang="fr-FR" dirty="0" smtClean="0"/>
              <a:t>Product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AuctionHall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Cette classe comptabilise tous les utilisateurs et les produits en vente dans deux listes. Elle dispose de méthodes de manipulation de ces listes :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Ajout et Suppression d’un utilisateur présent dans la liste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Ajout et Suppression d’un produit présent dans la liste</a:t>
            </a:r>
          </a:p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Cette classe suppose que ses méthodes seront appelées avec des arguments valides et que l’appelant doit vérifier cette validité.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BidTimer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49309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Cette classe </a:t>
            </a:r>
            <a:r>
              <a:rPr lang="fr-FR" dirty="0" smtClean="0">
                <a:solidFill>
                  <a:schemeClr val="tx1"/>
                </a:solidFill>
              </a:rPr>
              <a:t>s’occupe de la gestion du temps de notre logiciel. Elle possède deux types instances, les instances à date fixe et les instances pour laquelle la date est mise à jour avant chaque utilisation/lecture.</a:t>
            </a:r>
          </a:p>
          <a:p>
            <a:pPr>
              <a:buNone/>
            </a:pPr>
            <a:r>
              <a:rPr lang="fr-FR" dirty="0" err="1" smtClean="0">
                <a:solidFill>
                  <a:schemeClr val="tx1"/>
                </a:solidFill>
              </a:rPr>
              <a:t>Methodes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</a:p>
          <a:p>
            <a:pPr>
              <a:buNone/>
            </a:pPr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smtClean="0">
                <a:solidFill>
                  <a:schemeClr val="tx1"/>
                </a:solidFill>
              </a:rPr>
              <a:t>- Mise à jour (qui prend effet seulement pour </a:t>
            </a:r>
            <a:r>
              <a:rPr lang="fr-FR" dirty="0">
                <a:solidFill>
                  <a:schemeClr val="tx1"/>
                </a:solidFill>
              </a:rPr>
              <a:t>les </a:t>
            </a:r>
            <a:r>
              <a:rPr lang="fr-FR" dirty="0" err="1">
                <a:solidFill>
                  <a:schemeClr val="tx1"/>
                </a:solidFill>
              </a:rPr>
              <a:t>BidTime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non fixes)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Récupération de l’heure de création ou de l’heure actuelle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Getter pour savoir si le </a:t>
            </a:r>
            <a:r>
              <a:rPr lang="fr-FR" dirty="0" err="1" smtClean="0">
                <a:solidFill>
                  <a:schemeClr val="tx1"/>
                </a:solidFill>
              </a:rPr>
              <a:t>BidTimer</a:t>
            </a:r>
            <a:r>
              <a:rPr lang="fr-FR" dirty="0" smtClean="0">
                <a:solidFill>
                  <a:schemeClr val="tx1"/>
                </a:solidFill>
              </a:rPr>
              <a:t> est fixe ou non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Setter de date pour les </a:t>
            </a:r>
            <a:r>
              <a:rPr lang="fr-FR" dirty="0" err="1" smtClean="0">
                <a:solidFill>
                  <a:schemeClr val="tx1"/>
                </a:solidFill>
              </a:rPr>
              <a:t>BidTimer</a:t>
            </a:r>
            <a:r>
              <a:rPr lang="fr-FR" dirty="0" smtClean="0">
                <a:solidFill>
                  <a:schemeClr val="tx1"/>
                </a:solidFill>
              </a:rPr>
              <a:t> fixes</a:t>
            </a:r>
            <a:br>
              <a:rPr lang="fr-FR" dirty="0" smtClean="0">
                <a:solidFill>
                  <a:schemeClr val="tx1"/>
                </a:solidFill>
              </a:rPr>
            </a:br>
            <a:endParaRPr lang="fr-FR" dirty="0" smtClean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9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Énumération </a:t>
            </a:r>
            <a:r>
              <a:rPr lang="fr-FR" dirty="0" err="1" smtClean="0"/>
              <a:t>Currency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énumération </a:t>
            </a:r>
            <a:r>
              <a:rPr lang="fr-FR" dirty="0" smtClean="0">
                <a:solidFill>
                  <a:schemeClr val="tx1"/>
                </a:solidFill>
              </a:rPr>
              <a:t>définit les quatre types de monnaies que nous avons intégré dans notre système d’enchère ainsi que leur taux de change par rapport à l’Euro.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Valeurs de </a:t>
            </a:r>
            <a:r>
              <a:rPr lang="fr-FR" dirty="0" err="1" smtClean="0">
                <a:solidFill>
                  <a:schemeClr val="tx1"/>
                </a:solidFill>
              </a:rPr>
              <a:t>Currency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EURO (taux de 1)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LIVRE (taux de 0.824)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DOLLARD (taux de 1.375)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YEN (taux de 140.483)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e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is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735</Words>
  <Application>Microsoft Office PowerPoint</Application>
  <PresentationFormat>Affichage à l'écran (4:3)</PresentationFormat>
  <Paragraphs>168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Brise</vt:lpstr>
      <vt:lpstr>EasyBid</vt:lpstr>
      <vt:lpstr>SOMMAIRE</vt:lpstr>
      <vt:lpstr>I) Architecture de notre système d’enchères</vt:lpstr>
      <vt:lpstr>Package easybid</vt:lpstr>
      <vt:lpstr>Classe EasyBid</vt:lpstr>
      <vt:lpstr>Package environnement</vt:lpstr>
      <vt:lpstr>Classe AuctionHall</vt:lpstr>
      <vt:lpstr>Classe BidTimer</vt:lpstr>
      <vt:lpstr>Énumération Currency</vt:lpstr>
      <vt:lpstr>Classe Price</vt:lpstr>
      <vt:lpstr>Classe Product</vt:lpstr>
      <vt:lpstr>Classe Product (2)</vt:lpstr>
      <vt:lpstr>Package main</vt:lpstr>
      <vt:lpstr>Package user</vt:lpstr>
      <vt:lpstr>Classe User</vt:lpstr>
      <vt:lpstr>Diagramme UML</vt:lpstr>
      <vt:lpstr>II) Implémentation de nos classes de tests unitaires</vt:lpstr>
      <vt:lpstr>Classe EasyBidTests</vt:lpstr>
      <vt:lpstr>Package environnement</vt:lpstr>
      <vt:lpstr>Classe AuctionHallTests</vt:lpstr>
      <vt:lpstr>Classe BidTimerTests</vt:lpstr>
      <vt:lpstr>Classe PriceTests</vt:lpstr>
      <vt:lpstr>Classe ProductTests</vt:lpstr>
      <vt:lpstr>Classe UserTests</vt:lpstr>
    </vt:vector>
  </TitlesOfParts>
  <Company>galante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EasyBid</dc:title>
  <dc:creator>ezio galante</dc:creator>
  <cp:lastModifiedBy>Pierre</cp:lastModifiedBy>
  <cp:revision>64</cp:revision>
  <dcterms:created xsi:type="dcterms:W3CDTF">2014-03-26T18:45:43Z</dcterms:created>
  <dcterms:modified xsi:type="dcterms:W3CDTF">2014-03-27T08:20:13Z</dcterms:modified>
</cp:coreProperties>
</file>