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8"/>
  </p:notesMasterIdLst>
  <p:sldIdLst>
    <p:sldId id="256" r:id="rId2"/>
    <p:sldId id="301" r:id="rId3"/>
    <p:sldId id="257" r:id="rId4"/>
    <p:sldId id="258" r:id="rId5"/>
    <p:sldId id="280" r:id="rId6"/>
    <p:sldId id="297" r:id="rId7"/>
    <p:sldId id="332" r:id="rId8"/>
    <p:sldId id="260" r:id="rId9"/>
    <p:sldId id="266" r:id="rId10"/>
    <p:sldId id="336" r:id="rId11"/>
    <p:sldId id="334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293" r:id="rId22"/>
    <p:sldId id="267" r:id="rId23"/>
    <p:sldId id="268" r:id="rId24"/>
    <p:sldId id="270" r:id="rId25"/>
    <p:sldId id="269" r:id="rId26"/>
    <p:sldId id="271" r:id="rId27"/>
    <p:sldId id="272" r:id="rId28"/>
    <p:sldId id="296" r:id="rId29"/>
    <p:sldId id="335" r:id="rId30"/>
    <p:sldId id="262" r:id="rId31"/>
    <p:sldId id="263" r:id="rId32"/>
    <p:sldId id="264" r:id="rId33"/>
    <p:sldId id="295" r:id="rId34"/>
    <p:sldId id="294" r:id="rId35"/>
    <p:sldId id="298" r:id="rId36"/>
    <p:sldId id="322" r:id="rId37"/>
    <p:sldId id="323" r:id="rId38"/>
    <p:sldId id="333" r:id="rId39"/>
    <p:sldId id="325" r:id="rId40"/>
    <p:sldId id="319" r:id="rId41"/>
    <p:sldId id="273" r:id="rId42"/>
    <p:sldId id="326" r:id="rId43"/>
    <p:sldId id="275" r:id="rId44"/>
    <p:sldId id="261" r:id="rId45"/>
    <p:sldId id="276" r:id="rId46"/>
    <p:sldId id="330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C7CBF-387E-4826-87A3-5DE5CC4B9269}" type="datetimeFigureOut">
              <a:rPr lang="en-IL" smtClean="0"/>
              <a:t>05/08/2022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40D1C-4306-4BC1-8EA5-8A6AD9DD328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3201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if you wait long enough, someone will develop a new method and prove your implementation correct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40D1C-4306-4BC1-8EA5-8A6AD9DD3288}" type="slidenum">
              <a:rPr lang="en-IL" smtClean="0"/>
              <a:t>33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18705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Difficult both in theory (where the complexity can be very high or the problem is not even decidable) and in practice, and I will mention an illustrative example of Peterson algorithm later.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What is Robustness? Property of concurrent programs. Behaviors under WMM are always observed under SC. (TEACH THE SLIDE!)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8D85CA-F565-493A-8319-C0C78199B162}" type="slidenum">
              <a:rPr lang="en-IL" smtClean="0"/>
              <a:t>36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0266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Develop a method to automatically establish…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Specifically, our focus is the model of C and C++ that was introduced in 2011 and provides a spectrum of memory accesses that trade consistency for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8D85CA-F565-493A-8319-C0C78199B162}" type="slidenum">
              <a:rPr lang="en-IL" smtClean="0"/>
              <a:t>37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4166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Although the C11 is not formulated as an operational model, we can still think about it in terms of operational semantics that looks like this</a:t>
            </a:r>
          </a:p>
          <a:p>
            <a:r>
              <a:rPr lang="en-US" dirty="0"/>
              <a:t>State is made from program state + memory state. C11 uses operational semantics represented by a graph. The graph consists of the entire history of the execution and is not bounded. C11 has constraints on graph being consistent.</a:t>
            </a:r>
          </a:p>
          <a:p>
            <a:endParaRPr lang="en-US" dirty="0"/>
          </a:p>
          <a:p>
            <a:r>
              <a:rPr lang="en-US" dirty="0"/>
              <a:t>The full consistency definition and the definition of when we have synchronization in the graph is a bit complex, but we don't need a </a:t>
            </a:r>
            <a:r>
              <a:rPr lang="en-US"/>
              <a:t>precise definition </a:t>
            </a:r>
            <a:r>
              <a:rPr lang="en-US" dirty="0"/>
              <a:t>for the rest of the talk.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EXECUTED BEFORE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8D85CA-F565-493A-8319-C0C78199B162}" type="slidenum">
              <a:rPr lang="en-IL" smtClean="0"/>
              <a:t>39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29183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SC-consistent: Multiple </a:t>
            </a:r>
            <a:r>
              <a:rPr lang="en-US" dirty="0" err="1"/>
              <a:t>linearizations</a:t>
            </a:r>
            <a:r>
              <a:rPr lang="en-US" dirty="0"/>
              <a:t>. </a:t>
            </a:r>
          </a:p>
          <a:p>
            <a:r>
              <a:rPr lang="en-US" dirty="0"/>
              <a:t>SC-Inconsistent: Induced relation from Rx0 to Wx1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8D85CA-F565-493A-8319-C0C78199B162}" type="slidenum">
              <a:rPr lang="en-IL" smtClean="0"/>
              <a:t>40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41967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8" name="Shape 6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Let me say a few words about how the proof works</a:t>
            </a:r>
          </a:p>
          <a:p>
            <a:r>
              <a:rPr dirty="0"/>
              <a:t>we identify properties of execution graphs that:</a:t>
            </a:r>
          </a:p>
          <a:p>
            <a:r>
              <a:rPr dirty="0"/>
              <a:t>can be tracked;</a:t>
            </a:r>
          </a:p>
          <a:p>
            <a:r>
              <a:rPr dirty="0"/>
              <a:t>suffice to detect a “non-robustness witness”.</a:t>
            </a:r>
            <a:endParaRPr lang="en-US" dirty="0"/>
          </a:p>
          <a:p>
            <a:r>
              <a:rPr lang="en-US" dirty="0"/>
              <a:t>Finite bounded additional data we can precisely check this condition.</a:t>
            </a:r>
          </a:p>
          <a:p>
            <a:r>
              <a:rPr lang="en-US" dirty="0"/>
              <a:t>Proof shows we don’t need to remember the whole graph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9985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Let’s see how this work for the MP example from earlier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instrumentation tells us that in C11 the execution doesn’t have to read Wx1 but in SC it must. Thus, we can detect robustness violation.</a:t>
            </a:r>
          </a:p>
          <a:p>
            <a:r>
              <a:rPr lang="en-US" dirty="0"/>
              <a:t>So, the crux of this contribution is to identify a finite instrumentation that will allow us to monitor precisely this kind of property.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8D85CA-F565-493A-8319-C0C78199B162}" type="slidenum">
              <a:rPr lang="en-IL" smtClean="0"/>
              <a:t>42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59313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Developed. Verification method &amp; a tool.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8D85CA-F565-493A-8319-C0C78199B162}" type="slidenum">
              <a:rPr lang="en-IL" smtClean="0"/>
              <a:t>46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65750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4C3F-A8DB-462A-862B-B1D44ACAFCBC}" type="datetimeFigureOut">
              <a:rPr lang="en-IL" smtClean="0"/>
              <a:t>05/08/2022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818D-83DA-46A2-AF58-7806884172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091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4C3F-A8DB-462A-862B-B1D44ACAFCBC}" type="datetimeFigureOut">
              <a:rPr lang="en-IL" smtClean="0"/>
              <a:t>05/08/2022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818D-83DA-46A2-AF58-7806884172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121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4C3F-A8DB-462A-862B-B1D44ACAFCBC}" type="datetimeFigureOut">
              <a:rPr lang="en-IL" smtClean="0"/>
              <a:t>05/08/2022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818D-83DA-46A2-AF58-7806884172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5562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936670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4C3F-A8DB-462A-862B-B1D44ACAFCBC}" type="datetimeFigureOut">
              <a:rPr lang="en-IL" smtClean="0"/>
              <a:t>05/08/2022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818D-83DA-46A2-AF58-7806884172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362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4C3F-A8DB-462A-862B-B1D44ACAFCBC}" type="datetimeFigureOut">
              <a:rPr lang="en-IL" smtClean="0"/>
              <a:t>05/08/2022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818D-83DA-46A2-AF58-7806884172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16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4C3F-A8DB-462A-862B-B1D44ACAFCBC}" type="datetimeFigureOut">
              <a:rPr lang="en-IL" smtClean="0"/>
              <a:t>05/08/2022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818D-83DA-46A2-AF58-7806884172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523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4C3F-A8DB-462A-862B-B1D44ACAFCBC}" type="datetimeFigureOut">
              <a:rPr lang="en-IL" smtClean="0"/>
              <a:t>05/08/2022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818D-83DA-46A2-AF58-7806884172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2183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4C3F-A8DB-462A-862B-B1D44ACAFCBC}" type="datetimeFigureOut">
              <a:rPr lang="en-IL" smtClean="0"/>
              <a:t>05/08/2022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818D-83DA-46A2-AF58-7806884172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695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4C3F-A8DB-462A-862B-B1D44ACAFCBC}" type="datetimeFigureOut">
              <a:rPr lang="en-IL" smtClean="0"/>
              <a:t>05/08/2022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818D-83DA-46A2-AF58-7806884172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7114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4C3F-A8DB-462A-862B-B1D44ACAFCBC}" type="datetimeFigureOut">
              <a:rPr lang="en-IL" smtClean="0"/>
              <a:t>05/08/2022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818D-83DA-46A2-AF58-7806884172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70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4C3F-A8DB-462A-862B-B1D44ACAFCBC}" type="datetimeFigureOut">
              <a:rPr lang="en-IL" smtClean="0"/>
              <a:t>05/08/2022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818D-83DA-46A2-AF58-7806884172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552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4C3F-A8DB-462A-862B-B1D44ACAFCBC}" type="datetimeFigureOut">
              <a:rPr lang="en-IL" smtClean="0"/>
              <a:t>05/08/2022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9818D-83DA-46A2-AF58-7806884172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301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artoszmilewski.com/2008/12/01/c-atomics-and-memory-orderin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"/><Relationship Id="rId2" Type="http://schemas.openxmlformats.org/officeDocument/2006/relationships/hyperlink" Target="https://www.justsoftwaresolutions.co.uk/threading/petersons_lock_with_C++0x_atomics.html" TargetMode="Externa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6.png"/><Relationship Id="rId21" Type="http://schemas.openxmlformats.org/officeDocument/2006/relationships/image" Target="../media/image52.png"/><Relationship Id="rId7" Type="http://schemas.openxmlformats.org/officeDocument/2006/relationships/image" Target="../media/image40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2.png"/><Relationship Id="rId5" Type="http://schemas.openxmlformats.org/officeDocument/2006/relationships/image" Target="../media/image38.png"/><Relationship Id="rId15" Type="http://schemas.openxmlformats.org/officeDocument/2006/relationships/image" Target="../media/image46.png"/><Relationship Id="rId23" Type="http://schemas.openxmlformats.org/officeDocument/2006/relationships/image" Target="../media/image15.png"/><Relationship Id="rId10" Type="http://schemas.openxmlformats.org/officeDocument/2006/relationships/image" Target="../media/image24.png"/><Relationship Id="rId19" Type="http://schemas.openxmlformats.org/officeDocument/2006/relationships/image" Target="../media/image50.png"/><Relationship Id="rId4" Type="http://schemas.openxmlformats.org/officeDocument/2006/relationships/image" Target="../media/image37.png"/><Relationship Id="rId9" Type="http://schemas.openxmlformats.org/officeDocument/2006/relationships/image" Target="../media/image25.png"/><Relationship Id="rId14" Type="http://schemas.openxmlformats.org/officeDocument/2006/relationships/image" Target="../media/image45.png"/><Relationship Id="rId22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ymrg/rocke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BC647-2B96-424E-9780-BEDA0A6CB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Atomics Variables: Not radioactive, but you probably still don’t want to touch them!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87E36-3F2D-4238-81D7-AB884CF8FC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Roy Margalit</a:t>
            </a:r>
          </a:p>
          <a:p>
            <a:endParaRPr lang="en-IL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D716347-4202-F916-418D-02CDEB03B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973" y="4515438"/>
            <a:ext cx="1983557" cy="198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523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0AD-4BDC-C8D1-A4A1-6ED06D1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01321" cy="1325563"/>
          </a:xfrm>
        </p:spPr>
        <p:txBody>
          <a:bodyPr/>
          <a:lstStyle/>
          <a:p>
            <a:r>
              <a:rPr lang="en-US" dirty="0"/>
              <a:t>Sequential Consistency Example (Store-Buffer)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083F5-E6E0-F769-F7FA-432952D852F2}"/>
              </a:ext>
            </a:extLst>
          </p:cNvPr>
          <p:cNvSpPr txBox="1"/>
          <p:nvPr/>
        </p:nvSpPr>
        <p:spPr>
          <a:xfrm>
            <a:off x="4645894" y="3233753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22A7AF-0D22-9A14-2FE5-940FA8439DA9}"/>
              </a:ext>
            </a:extLst>
          </p:cNvPr>
          <p:cNvSpPr txBox="1">
            <a:spLocks/>
          </p:cNvSpPr>
          <p:nvPr/>
        </p:nvSpPr>
        <p:spPr>
          <a:xfrm>
            <a:off x="176868" y="5905864"/>
            <a:ext cx="6718882" cy="4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x, y</a:t>
            </a:r>
            <a:r>
              <a:rPr lang="en-US" dirty="0"/>
              <a:t> are global variables; a, b are local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37925-AA9A-5BDF-4435-09F67E9C394E}"/>
              </a:ext>
            </a:extLst>
          </p:cNvPr>
          <p:cNvSpPr txBox="1"/>
          <p:nvPr/>
        </p:nvSpPr>
        <p:spPr>
          <a:xfrm>
            <a:off x="6236121" y="3245693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73B641-382D-BD9C-1CB9-F10CAC555C7E}"/>
              </a:ext>
            </a:extLst>
          </p:cNvPr>
          <p:cNvSpPr txBox="1"/>
          <p:nvPr/>
        </p:nvSpPr>
        <p:spPr>
          <a:xfrm>
            <a:off x="4764642" y="2042811"/>
            <a:ext cx="2662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0;  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0;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CDAA00F-F064-7170-4392-0BC66DDF9501}"/>
              </a:ext>
            </a:extLst>
          </p:cNvPr>
          <p:cNvGrpSpPr/>
          <p:nvPr/>
        </p:nvGrpSpPr>
        <p:grpSpPr>
          <a:xfrm>
            <a:off x="5979825" y="3100573"/>
            <a:ext cx="113601" cy="1873453"/>
            <a:chOff x="5511567" y="1891444"/>
            <a:chExt cx="113601" cy="127959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50ECB2A-0E03-497F-CD95-4CBBC6B79B54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B3B6E21-5B80-F4AB-7F2C-BA1AFF419234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849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0AD-4BDC-C8D1-A4A1-6ED06D1D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083F5-E6E0-F769-F7FA-432952D852F2}"/>
              </a:ext>
            </a:extLst>
          </p:cNvPr>
          <p:cNvSpPr txBox="1"/>
          <p:nvPr/>
        </p:nvSpPr>
        <p:spPr>
          <a:xfrm>
            <a:off x="2514787" y="255541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22A7AF-0D22-9A14-2FE5-940FA8439DA9}"/>
              </a:ext>
            </a:extLst>
          </p:cNvPr>
          <p:cNvSpPr txBox="1">
            <a:spLocks/>
          </p:cNvSpPr>
          <p:nvPr/>
        </p:nvSpPr>
        <p:spPr>
          <a:xfrm>
            <a:off x="176868" y="5905864"/>
            <a:ext cx="6718882" cy="4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x, y</a:t>
            </a:r>
            <a:r>
              <a:rPr lang="en-US" dirty="0"/>
              <a:t> are global variables; a, b are local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37925-AA9A-5BDF-4435-09F67E9C394E}"/>
              </a:ext>
            </a:extLst>
          </p:cNvPr>
          <p:cNvSpPr txBox="1"/>
          <p:nvPr/>
        </p:nvSpPr>
        <p:spPr>
          <a:xfrm>
            <a:off x="4105014" y="256735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C8B1CE-D334-D84C-C260-ED385C377D90}"/>
              </a:ext>
            </a:extLst>
          </p:cNvPr>
          <p:cNvGrpSpPr/>
          <p:nvPr/>
        </p:nvGrpSpPr>
        <p:grpSpPr>
          <a:xfrm>
            <a:off x="3869145" y="2540468"/>
            <a:ext cx="113601" cy="1279594"/>
            <a:chOff x="5511567" y="1891444"/>
            <a:chExt cx="113601" cy="127959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970D3EB-F1D5-FD2A-BD01-367C08BD082B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313D25-F07B-16C2-064C-114FA06049D9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7CB84A6-2E70-872D-8569-02A34D738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019610"/>
              </p:ext>
            </p:extLst>
          </p:nvPr>
        </p:nvGraphicFramePr>
        <p:xfrm>
          <a:off x="6895750" y="1828800"/>
          <a:ext cx="3749784" cy="3200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74892">
                  <a:extLst>
                    <a:ext uri="{9D8B030D-6E8A-4147-A177-3AD203B41FA5}">
                      <a16:colId xmlns:a16="http://schemas.microsoft.com/office/drawing/2014/main" val="1333390110"/>
                    </a:ext>
                  </a:extLst>
                </a:gridCol>
                <a:gridCol w="1874892">
                  <a:extLst>
                    <a:ext uri="{9D8B030D-6E8A-4147-A177-3AD203B41FA5}">
                      <a16:colId xmlns:a16="http://schemas.microsoft.com/office/drawing/2014/main" val="15812644"/>
                    </a:ext>
                  </a:extLst>
                </a:gridCol>
              </a:tblGrid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Variable</a:t>
                      </a:r>
                      <a:endParaRPr lang="en-IL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Value</a:t>
                      </a:r>
                      <a:endParaRPr lang="en-IL" sz="3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63586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x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80458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y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16564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56729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81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740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0AD-4BDC-C8D1-A4A1-6ED06D1D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083F5-E6E0-F769-F7FA-432952D852F2}"/>
              </a:ext>
            </a:extLst>
          </p:cNvPr>
          <p:cNvSpPr txBox="1"/>
          <p:nvPr/>
        </p:nvSpPr>
        <p:spPr>
          <a:xfrm>
            <a:off x="2514787" y="255541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22A7AF-0D22-9A14-2FE5-940FA8439DA9}"/>
              </a:ext>
            </a:extLst>
          </p:cNvPr>
          <p:cNvSpPr txBox="1">
            <a:spLocks/>
          </p:cNvSpPr>
          <p:nvPr/>
        </p:nvSpPr>
        <p:spPr>
          <a:xfrm>
            <a:off x="176868" y="5905864"/>
            <a:ext cx="6718882" cy="4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x, y</a:t>
            </a:r>
            <a:r>
              <a:rPr lang="en-US" dirty="0"/>
              <a:t> are global variables; a, b are local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37925-AA9A-5BDF-4435-09F67E9C394E}"/>
              </a:ext>
            </a:extLst>
          </p:cNvPr>
          <p:cNvSpPr txBox="1"/>
          <p:nvPr/>
        </p:nvSpPr>
        <p:spPr>
          <a:xfrm>
            <a:off x="4105014" y="256735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C8B1CE-D334-D84C-C260-ED385C377D90}"/>
              </a:ext>
            </a:extLst>
          </p:cNvPr>
          <p:cNvGrpSpPr/>
          <p:nvPr/>
        </p:nvGrpSpPr>
        <p:grpSpPr>
          <a:xfrm>
            <a:off x="3869145" y="2540468"/>
            <a:ext cx="113601" cy="1279594"/>
            <a:chOff x="5511567" y="1891444"/>
            <a:chExt cx="113601" cy="127959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970D3EB-F1D5-FD2A-BD01-367C08BD082B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313D25-F07B-16C2-064C-114FA06049D9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7CB84A6-2E70-872D-8569-02A34D738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247713"/>
              </p:ext>
            </p:extLst>
          </p:nvPr>
        </p:nvGraphicFramePr>
        <p:xfrm>
          <a:off x="6895750" y="1828800"/>
          <a:ext cx="3749784" cy="3200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74892">
                  <a:extLst>
                    <a:ext uri="{9D8B030D-6E8A-4147-A177-3AD203B41FA5}">
                      <a16:colId xmlns:a16="http://schemas.microsoft.com/office/drawing/2014/main" val="1333390110"/>
                    </a:ext>
                  </a:extLst>
                </a:gridCol>
                <a:gridCol w="1874892">
                  <a:extLst>
                    <a:ext uri="{9D8B030D-6E8A-4147-A177-3AD203B41FA5}">
                      <a16:colId xmlns:a16="http://schemas.microsoft.com/office/drawing/2014/main" val="15812644"/>
                    </a:ext>
                  </a:extLst>
                </a:gridCol>
              </a:tblGrid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Variable</a:t>
                      </a:r>
                      <a:endParaRPr lang="en-IL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Value</a:t>
                      </a:r>
                      <a:endParaRPr lang="en-IL" sz="3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63586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x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IL" sz="36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80458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y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16564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56729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81433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1F7B27-DB25-8008-0C8D-3647602024C8}"/>
              </a:ext>
            </a:extLst>
          </p:cNvPr>
          <p:cNvSpPr/>
          <p:nvPr/>
        </p:nvSpPr>
        <p:spPr>
          <a:xfrm>
            <a:off x="2505515" y="2651968"/>
            <a:ext cx="1191237" cy="52829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 w="15875"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800"/>
          </a:p>
        </p:txBody>
      </p:sp>
    </p:spTree>
    <p:extLst>
      <p:ext uri="{BB962C8B-B14F-4D97-AF65-F5344CB8AC3E}">
        <p14:creationId xmlns:p14="http://schemas.microsoft.com/office/powerpoint/2010/main" val="1775048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0AD-4BDC-C8D1-A4A1-6ED06D1D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083F5-E6E0-F769-F7FA-432952D852F2}"/>
              </a:ext>
            </a:extLst>
          </p:cNvPr>
          <p:cNvSpPr txBox="1"/>
          <p:nvPr/>
        </p:nvSpPr>
        <p:spPr>
          <a:xfrm>
            <a:off x="2514787" y="255541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22A7AF-0D22-9A14-2FE5-940FA8439DA9}"/>
              </a:ext>
            </a:extLst>
          </p:cNvPr>
          <p:cNvSpPr txBox="1">
            <a:spLocks/>
          </p:cNvSpPr>
          <p:nvPr/>
        </p:nvSpPr>
        <p:spPr>
          <a:xfrm>
            <a:off x="176868" y="5905864"/>
            <a:ext cx="6718882" cy="4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x, y</a:t>
            </a:r>
            <a:r>
              <a:rPr lang="en-US" dirty="0"/>
              <a:t> are global variables; a, b are local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37925-AA9A-5BDF-4435-09F67E9C394E}"/>
              </a:ext>
            </a:extLst>
          </p:cNvPr>
          <p:cNvSpPr txBox="1"/>
          <p:nvPr/>
        </p:nvSpPr>
        <p:spPr>
          <a:xfrm>
            <a:off x="4105014" y="256735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C8B1CE-D334-D84C-C260-ED385C377D90}"/>
              </a:ext>
            </a:extLst>
          </p:cNvPr>
          <p:cNvGrpSpPr/>
          <p:nvPr/>
        </p:nvGrpSpPr>
        <p:grpSpPr>
          <a:xfrm>
            <a:off x="3869145" y="2540468"/>
            <a:ext cx="113601" cy="1279594"/>
            <a:chOff x="5511567" y="1891444"/>
            <a:chExt cx="113601" cy="127959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970D3EB-F1D5-FD2A-BD01-367C08BD082B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313D25-F07B-16C2-064C-114FA06049D9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7CB84A6-2E70-872D-8569-02A34D738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122291"/>
              </p:ext>
            </p:extLst>
          </p:nvPr>
        </p:nvGraphicFramePr>
        <p:xfrm>
          <a:off x="6895750" y="1828800"/>
          <a:ext cx="3749784" cy="3200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74892">
                  <a:extLst>
                    <a:ext uri="{9D8B030D-6E8A-4147-A177-3AD203B41FA5}">
                      <a16:colId xmlns:a16="http://schemas.microsoft.com/office/drawing/2014/main" val="1333390110"/>
                    </a:ext>
                  </a:extLst>
                </a:gridCol>
                <a:gridCol w="1874892">
                  <a:extLst>
                    <a:ext uri="{9D8B030D-6E8A-4147-A177-3AD203B41FA5}">
                      <a16:colId xmlns:a16="http://schemas.microsoft.com/office/drawing/2014/main" val="15812644"/>
                    </a:ext>
                  </a:extLst>
                </a:gridCol>
              </a:tblGrid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Variable</a:t>
                      </a:r>
                      <a:endParaRPr lang="en-IL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Value</a:t>
                      </a:r>
                      <a:endParaRPr lang="en-IL" sz="3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63586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x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1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80458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y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16564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IL" sz="36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56729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81433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1F7B27-DB25-8008-0C8D-3647602024C8}"/>
              </a:ext>
            </a:extLst>
          </p:cNvPr>
          <p:cNvSpPr/>
          <p:nvPr/>
        </p:nvSpPr>
        <p:spPr>
          <a:xfrm>
            <a:off x="2514787" y="3227445"/>
            <a:ext cx="1191237" cy="52829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 w="15875"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800"/>
          </a:p>
        </p:txBody>
      </p:sp>
    </p:spTree>
    <p:extLst>
      <p:ext uri="{BB962C8B-B14F-4D97-AF65-F5344CB8AC3E}">
        <p14:creationId xmlns:p14="http://schemas.microsoft.com/office/powerpoint/2010/main" val="491848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0AD-4BDC-C8D1-A4A1-6ED06D1D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083F5-E6E0-F769-F7FA-432952D852F2}"/>
              </a:ext>
            </a:extLst>
          </p:cNvPr>
          <p:cNvSpPr txBox="1"/>
          <p:nvPr/>
        </p:nvSpPr>
        <p:spPr>
          <a:xfrm>
            <a:off x="2514787" y="255541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22A7AF-0D22-9A14-2FE5-940FA8439DA9}"/>
              </a:ext>
            </a:extLst>
          </p:cNvPr>
          <p:cNvSpPr txBox="1">
            <a:spLocks/>
          </p:cNvSpPr>
          <p:nvPr/>
        </p:nvSpPr>
        <p:spPr>
          <a:xfrm>
            <a:off x="176868" y="5905864"/>
            <a:ext cx="6718882" cy="4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x, y</a:t>
            </a:r>
            <a:r>
              <a:rPr lang="en-US" dirty="0"/>
              <a:t> are global variables; a, b are local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37925-AA9A-5BDF-4435-09F67E9C394E}"/>
              </a:ext>
            </a:extLst>
          </p:cNvPr>
          <p:cNvSpPr txBox="1"/>
          <p:nvPr/>
        </p:nvSpPr>
        <p:spPr>
          <a:xfrm>
            <a:off x="4105014" y="256735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C8B1CE-D334-D84C-C260-ED385C377D90}"/>
              </a:ext>
            </a:extLst>
          </p:cNvPr>
          <p:cNvGrpSpPr/>
          <p:nvPr/>
        </p:nvGrpSpPr>
        <p:grpSpPr>
          <a:xfrm>
            <a:off x="3869145" y="2540468"/>
            <a:ext cx="113601" cy="1279594"/>
            <a:chOff x="5511567" y="1891444"/>
            <a:chExt cx="113601" cy="127959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970D3EB-F1D5-FD2A-BD01-367C08BD082B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313D25-F07B-16C2-064C-114FA06049D9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7CB84A6-2E70-872D-8569-02A34D738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311636"/>
              </p:ext>
            </p:extLst>
          </p:nvPr>
        </p:nvGraphicFramePr>
        <p:xfrm>
          <a:off x="6895750" y="1828800"/>
          <a:ext cx="3749784" cy="3200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74892">
                  <a:extLst>
                    <a:ext uri="{9D8B030D-6E8A-4147-A177-3AD203B41FA5}">
                      <a16:colId xmlns:a16="http://schemas.microsoft.com/office/drawing/2014/main" val="1333390110"/>
                    </a:ext>
                  </a:extLst>
                </a:gridCol>
                <a:gridCol w="1874892">
                  <a:extLst>
                    <a:ext uri="{9D8B030D-6E8A-4147-A177-3AD203B41FA5}">
                      <a16:colId xmlns:a16="http://schemas.microsoft.com/office/drawing/2014/main" val="15812644"/>
                    </a:ext>
                  </a:extLst>
                </a:gridCol>
              </a:tblGrid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Variable</a:t>
                      </a:r>
                      <a:endParaRPr lang="en-IL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Value</a:t>
                      </a:r>
                      <a:endParaRPr lang="en-IL" sz="3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63586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x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1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80458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y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16564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56729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81433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1F7B27-DB25-8008-0C8D-3647602024C8}"/>
              </a:ext>
            </a:extLst>
          </p:cNvPr>
          <p:cNvSpPr/>
          <p:nvPr/>
        </p:nvSpPr>
        <p:spPr>
          <a:xfrm>
            <a:off x="4073277" y="2651968"/>
            <a:ext cx="1191237" cy="52829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 w="15875"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800"/>
          </a:p>
        </p:txBody>
      </p:sp>
    </p:spTree>
    <p:extLst>
      <p:ext uri="{BB962C8B-B14F-4D97-AF65-F5344CB8AC3E}">
        <p14:creationId xmlns:p14="http://schemas.microsoft.com/office/powerpoint/2010/main" val="4070498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0AD-4BDC-C8D1-A4A1-6ED06D1D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083F5-E6E0-F769-F7FA-432952D852F2}"/>
              </a:ext>
            </a:extLst>
          </p:cNvPr>
          <p:cNvSpPr txBox="1"/>
          <p:nvPr/>
        </p:nvSpPr>
        <p:spPr>
          <a:xfrm>
            <a:off x="2514787" y="255541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22A7AF-0D22-9A14-2FE5-940FA8439DA9}"/>
              </a:ext>
            </a:extLst>
          </p:cNvPr>
          <p:cNvSpPr txBox="1">
            <a:spLocks/>
          </p:cNvSpPr>
          <p:nvPr/>
        </p:nvSpPr>
        <p:spPr>
          <a:xfrm>
            <a:off x="176868" y="5905864"/>
            <a:ext cx="6718882" cy="4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x, y</a:t>
            </a:r>
            <a:r>
              <a:rPr lang="en-US" dirty="0"/>
              <a:t> are global variables; a, b are local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37925-AA9A-5BDF-4435-09F67E9C394E}"/>
              </a:ext>
            </a:extLst>
          </p:cNvPr>
          <p:cNvSpPr txBox="1"/>
          <p:nvPr/>
        </p:nvSpPr>
        <p:spPr>
          <a:xfrm>
            <a:off x="4105014" y="256735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C8B1CE-D334-D84C-C260-ED385C377D90}"/>
              </a:ext>
            </a:extLst>
          </p:cNvPr>
          <p:cNvGrpSpPr/>
          <p:nvPr/>
        </p:nvGrpSpPr>
        <p:grpSpPr>
          <a:xfrm>
            <a:off x="3869145" y="2540468"/>
            <a:ext cx="113601" cy="1279594"/>
            <a:chOff x="5511567" y="1891444"/>
            <a:chExt cx="113601" cy="127959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970D3EB-F1D5-FD2A-BD01-367C08BD082B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313D25-F07B-16C2-064C-114FA06049D9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7CB84A6-2E70-872D-8569-02A34D738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852163"/>
              </p:ext>
            </p:extLst>
          </p:nvPr>
        </p:nvGraphicFramePr>
        <p:xfrm>
          <a:off x="6895750" y="1828800"/>
          <a:ext cx="3749784" cy="3200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74892">
                  <a:extLst>
                    <a:ext uri="{9D8B030D-6E8A-4147-A177-3AD203B41FA5}">
                      <a16:colId xmlns:a16="http://schemas.microsoft.com/office/drawing/2014/main" val="1333390110"/>
                    </a:ext>
                  </a:extLst>
                </a:gridCol>
                <a:gridCol w="1874892">
                  <a:extLst>
                    <a:ext uri="{9D8B030D-6E8A-4147-A177-3AD203B41FA5}">
                      <a16:colId xmlns:a16="http://schemas.microsoft.com/office/drawing/2014/main" val="15812644"/>
                    </a:ext>
                  </a:extLst>
                </a:gridCol>
              </a:tblGrid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Variable</a:t>
                      </a:r>
                      <a:endParaRPr lang="en-IL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Value</a:t>
                      </a:r>
                      <a:endParaRPr lang="en-IL" sz="3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63586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x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1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80458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y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1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16564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56729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IL" sz="36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81433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1F7B27-DB25-8008-0C8D-3647602024C8}"/>
              </a:ext>
            </a:extLst>
          </p:cNvPr>
          <p:cNvSpPr/>
          <p:nvPr/>
        </p:nvSpPr>
        <p:spPr>
          <a:xfrm>
            <a:off x="4134410" y="3227445"/>
            <a:ext cx="1191237" cy="52829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 w="15875"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800"/>
          </a:p>
        </p:txBody>
      </p:sp>
    </p:spTree>
    <p:extLst>
      <p:ext uri="{BB962C8B-B14F-4D97-AF65-F5344CB8AC3E}">
        <p14:creationId xmlns:p14="http://schemas.microsoft.com/office/powerpoint/2010/main" val="413039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0AD-4BDC-C8D1-A4A1-6ED06D1D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083F5-E6E0-F769-F7FA-432952D852F2}"/>
              </a:ext>
            </a:extLst>
          </p:cNvPr>
          <p:cNvSpPr txBox="1"/>
          <p:nvPr/>
        </p:nvSpPr>
        <p:spPr>
          <a:xfrm>
            <a:off x="2514787" y="255541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22A7AF-0D22-9A14-2FE5-940FA8439DA9}"/>
              </a:ext>
            </a:extLst>
          </p:cNvPr>
          <p:cNvSpPr txBox="1">
            <a:spLocks/>
          </p:cNvSpPr>
          <p:nvPr/>
        </p:nvSpPr>
        <p:spPr>
          <a:xfrm>
            <a:off x="176868" y="5905864"/>
            <a:ext cx="6718882" cy="4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x, y</a:t>
            </a:r>
            <a:r>
              <a:rPr lang="en-US" dirty="0"/>
              <a:t> are global variables; a, b are local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37925-AA9A-5BDF-4435-09F67E9C394E}"/>
              </a:ext>
            </a:extLst>
          </p:cNvPr>
          <p:cNvSpPr txBox="1"/>
          <p:nvPr/>
        </p:nvSpPr>
        <p:spPr>
          <a:xfrm>
            <a:off x="4105014" y="256735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C8B1CE-D334-D84C-C260-ED385C377D90}"/>
              </a:ext>
            </a:extLst>
          </p:cNvPr>
          <p:cNvGrpSpPr/>
          <p:nvPr/>
        </p:nvGrpSpPr>
        <p:grpSpPr>
          <a:xfrm>
            <a:off x="3869145" y="2540468"/>
            <a:ext cx="113601" cy="1279594"/>
            <a:chOff x="5511567" y="1891444"/>
            <a:chExt cx="113601" cy="127959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970D3EB-F1D5-FD2A-BD01-367C08BD082B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313D25-F07B-16C2-064C-114FA06049D9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7CB84A6-2E70-872D-8569-02A34D7385D3}"/>
              </a:ext>
            </a:extLst>
          </p:cNvPr>
          <p:cNvGraphicFramePr>
            <a:graphicFrameLocks noGrp="1"/>
          </p:cNvGraphicFramePr>
          <p:nvPr/>
        </p:nvGraphicFramePr>
        <p:xfrm>
          <a:off x="6895750" y="1828800"/>
          <a:ext cx="3749784" cy="3200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74892">
                  <a:extLst>
                    <a:ext uri="{9D8B030D-6E8A-4147-A177-3AD203B41FA5}">
                      <a16:colId xmlns:a16="http://schemas.microsoft.com/office/drawing/2014/main" val="1333390110"/>
                    </a:ext>
                  </a:extLst>
                </a:gridCol>
                <a:gridCol w="1874892">
                  <a:extLst>
                    <a:ext uri="{9D8B030D-6E8A-4147-A177-3AD203B41FA5}">
                      <a16:colId xmlns:a16="http://schemas.microsoft.com/office/drawing/2014/main" val="15812644"/>
                    </a:ext>
                  </a:extLst>
                </a:gridCol>
              </a:tblGrid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Variable</a:t>
                      </a:r>
                      <a:endParaRPr lang="en-IL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Value</a:t>
                      </a:r>
                      <a:endParaRPr lang="en-IL" sz="3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63586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x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80458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y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16564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56729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81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409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0AD-4BDC-C8D1-A4A1-6ED06D1D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083F5-E6E0-F769-F7FA-432952D852F2}"/>
              </a:ext>
            </a:extLst>
          </p:cNvPr>
          <p:cNvSpPr txBox="1"/>
          <p:nvPr/>
        </p:nvSpPr>
        <p:spPr>
          <a:xfrm>
            <a:off x="2514787" y="255541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22A7AF-0D22-9A14-2FE5-940FA8439DA9}"/>
              </a:ext>
            </a:extLst>
          </p:cNvPr>
          <p:cNvSpPr txBox="1">
            <a:spLocks/>
          </p:cNvSpPr>
          <p:nvPr/>
        </p:nvSpPr>
        <p:spPr>
          <a:xfrm>
            <a:off x="176868" y="5905864"/>
            <a:ext cx="6718882" cy="4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x, y</a:t>
            </a:r>
            <a:r>
              <a:rPr lang="en-US" dirty="0"/>
              <a:t> are global variables; a, b are local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37925-AA9A-5BDF-4435-09F67E9C394E}"/>
              </a:ext>
            </a:extLst>
          </p:cNvPr>
          <p:cNvSpPr txBox="1"/>
          <p:nvPr/>
        </p:nvSpPr>
        <p:spPr>
          <a:xfrm>
            <a:off x="4105014" y="256735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C8B1CE-D334-D84C-C260-ED385C377D90}"/>
              </a:ext>
            </a:extLst>
          </p:cNvPr>
          <p:cNvGrpSpPr/>
          <p:nvPr/>
        </p:nvGrpSpPr>
        <p:grpSpPr>
          <a:xfrm>
            <a:off x="3869145" y="2540468"/>
            <a:ext cx="113601" cy="1279594"/>
            <a:chOff x="5511567" y="1891444"/>
            <a:chExt cx="113601" cy="127959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970D3EB-F1D5-FD2A-BD01-367C08BD082B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313D25-F07B-16C2-064C-114FA06049D9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7CB84A6-2E70-872D-8569-02A34D7385D3}"/>
              </a:ext>
            </a:extLst>
          </p:cNvPr>
          <p:cNvGraphicFramePr>
            <a:graphicFrameLocks noGrp="1"/>
          </p:cNvGraphicFramePr>
          <p:nvPr/>
        </p:nvGraphicFramePr>
        <p:xfrm>
          <a:off x="6895750" y="1828800"/>
          <a:ext cx="3749784" cy="3200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74892">
                  <a:extLst>
                    <a:ext uri="{9D8B030D-6E8A-4147-A177-3AD203B41FA5}">
                      <a16:colId xmlns:a16="http://schemas.microsoft.com/office/drawing/2014/main" val="1333390110"/>
                    </a:ext>
                  </a:extLst>
                </a:gridCol>
                <a:gridCol w="1874892">
                  <a:extLst>
                    <a:ext uri="{9D8B030D-6E8A-4147-A177-3AD203B41FA5}">
                      <a16:colId xmlns:a16="http://schemas.microsoft.com/office/drawing/2014/main" val="15812644"/>
                    </a:ext>
                  </a:extLst>
                </a:gridCol>
              </a:tblGrid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Variable</a:t>
                      </a:r>
                      <a:endParaRPr lang="en-IL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Value</a:t>
                      </a:r>
                      <a:endParaRPr lang="en-IL" sz="3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63586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x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IL" sz="36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80458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y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16564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56729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81433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1F7B27-DB25-8008-0C8D-3647602024C8}"/>
              </a:ext>
            </a:extLst>
          </p:cNvPr>
          <p:cNvSpPr/>
          <p:nvPr/>
        </p:nvSpPr>
        <p:spPr>
          <a:xfrm>
            <a:off x="2505515" y="2651968"/>
            <a:ext cx="1191237" cy="52829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 w="15875"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800"/>
          </a:p>
        </p:txBody>
      </p:sp>
    </p:spTree>
    <p:extLst>
      <p:ext uri="{BB962C8B-B14F-4D97-AF65-F5344CB8AC3E}">
        <p14:creationId xmlns:p14="http://schemas.microsoft.com/office/powerpoint/2010/main" val="1410682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0AD-4BDC-C8D1-A4A1-6ED06D1D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083F5-E6E0-F769-F7FA-432952D852F2}"/>
              </a:ext>
            </a:extLst>
          </p:cNvPr>
          <p:cNvSpPr txBox="1"/>
          <p:nvPr/>
        </p:nvSpPr>
        <p:spPr>
          <a:xfrm>
            <a:off x="2514787" y="255541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22A7AF-0D22-9A14-2FE5-940FA8439DA9}"/>
              </a:ext>
            </a:extLst>
          </p:cNvPr>
          <p:cNvSpPr txBox="1">
            <a:spLocks/>
          </p:cNvSpPr>
          <p:nvPr/>
        </p:nvSpPr>
        <p:spPr>
          <a:xfrm>
            <a:off x="176868" y="5905864"/>
            <a:ext cx="6718882" cy="4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x, y</a:t>
            </a:r>
            <a:r>
              <a:rPr lang="en-US" dirty="0"/>
              <a:t> are global variables; a, b are local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37925-AA9A-5BDF-4435-09F67E9C394E}"/>
              </a:ext>
            </a:extLst>
          </p:cNvPr>
          <p:cNvSpPr txBox="1"/>
          <p:nvPr/>
        </p:nvSpPr>
        <p:spPr>
          <a:xfrm>
            <a:off x="4105014" y="256735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C8B1CE-D334-D84C-C260-ED385C377D90}"/>
              </a:ext>
            </a:extLst>
          </p:cNvPr>
          <p:cNvGrpSpPr/>
          <p:nvPr/>
        </p:nvGrpSpPr>
        <p:grpSpPr>
          <a:xfrm>
            <a:off x="3869145" y="2540468"/>
            <a:ext cx="113601" cy="1279594"/>
            <a:chOff x="5511567" y="1891444"/>
            <a:chExt cx="113601" cy="127959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970D3EB-F1D5-FD2A-BD01-367C08BD082B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313D25-F07B-16C2-064C-114FA06049D9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7CB84A6-2E70-872D-8569-02A34D738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636645"/>
              </p:ext>
            </p:extLst>
          </p:nvPr>
        </p:nvGraphicFramePr>
        <p:xfrm>
          <a:off x="6895750" y="1828800"/>
          <a:ext cx="3749784" cy="3200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74892">
                  <a:extLst>
                    <a:ext uri="{9D8B030D-6E8A-4147-A177-3AD203B41FA5}">
                      <a16:colId xmlns:a16="http://schemas.microsoft.com/office/drawing/2014/main" val="1333390110"/>
                    </a:ext>
                  </a:extLst>
                </a:gridCol>
                <a:gridCol w="1874892">
                  <a:extLst>
                    <a:ext uri="{9D8B030D-6E8A-4147-A177-3AD203B41FA5}">
                      <a16:colId xmlns:a16="http://schemas.microsoft.com/office/drawing/2014/main" val="15812644"/>
                    </a:ext>
                  </a:extLst>
                </a:gridCol>
              </a:tblGrid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Variable</a:t>
                      </a:r>
                      <a:endParaRPr lang="en-IL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Value</a:t>
                      </a:r>
                      <a:endParaRPr lang="en-IL" sz="3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63586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x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en-IL" sz="36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80458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y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16564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56729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81433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1F7B27-DB25-8008-0C8D-3647602024C8}"/>
              </a:ext>
            </a:extLst>
          </p:cNvPr>
          <p:cNvSpPr/>
          <p:nvPr/>
        </p:nvSpPr>
        <p:spPr>
          <a:xfrm>
            <a:off x="4096347" y="2651968"/>
            <a:ext cx="1191237" cy="52829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 w="15875"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800"/>
          </a:p>
        </p:txBody>
      </p:sp>
    </p:spTree>
    <p:extLst>
      <p:ext uri="{BB962C8B-B14F-4D97-AF65-F5344CB8AC3E}">
        <p14:creationId xmlns:p14="http://schemas.microsoft.com/office/powerpoint/2010/main" val="3350782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0AD-4BDC-C8D1-A4A1-6ED06D1D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083F5-E6E0-F769-F7FA-432952D852F2}"/>
              </a:ext>
            </a:extLst>
          </p:cNvPr>
          <p:cNvSpPr txBox="1"/>
          <p:nvPr/>
        </p:nvSpPr>
        <p:spPr>
          <a:xfrm>
            <a:off x="2514787" y="255541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22A7AF-0D22-9A14-2FE5-940FA8439DA9}"/>
              </a:ext>
            </a:extLst>
          </p:cNvPr>
          <p:cNvSpPr txBox="1">
            <a:spLocks/>
          </p:cNvSpPr>
          <p:nvPr/>
        </p:nvSpPr>
        <p:spPr>
          <a:xfrm>
            <a:off x="176868" y="5905864"/>
            <a:ext cx="6718882" cy="4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x, y</a:t>
            </a:r>
            <a:r>
              <a:rPr lang="en-US" dirty="0"/>
              <a:t> are global variables; a, b are local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37925-AA9A-5BDF-4435-09F67E9C394E}"/>
              </a:ext>
            </a:extLst>
          </p:cNvPr>
          <p:cNvSpPr txBox="1"/>
          <p:nvPr/>
        </p:nvSpPr>
        <p:spPr>
          <a:xfrm>
            <a:off x="4105014" y="256735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C8B1CE-D334-D84C-C260-ED385C377D90}"/>
              </a:ext>
            </a:extLst>
          </p:cNvPr>
          <p:cNvGrpSpPr/>
          <p:nvPr/>
        </p:nvGrpSpPr>
        <p:grpSpPr>
          <a:xfrm>
            <a:off x="3869145" y="2540468"/>
            <a:ext cx="113601" cy="1279594"/>
            <a:chOff x="5511567" y="1891444"/>
            <a:chExt cx="113601" cy="127959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970D3EB-F1D5-FD2A-BD01-367C08BD082B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313D25-F07B-16C2-064C-114FA06049D9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7CB84A6-2E70-872D-8569-02A34D738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692507"/>
              </p:ext>
            </p:extLst>
          </p:nvPr>
        </p:nvGraphicFramePr>
        <p:xfrm>
          <a:off x="6895750" y="1828800"/>
          <a:ext cx="3749784" cy="3200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74892">
                  <a:extLst>
                    <a:ext uri="{9D8B030D-6E8A-4147-A177-3AD203B41FA5}">
                      <a16:colId xmlns:a16="http://schemas.microsoft.com/office/drawing/2014/main" val="1333390110"/>
                    </a:ext>
                  </a:extLst>
                </a:gridCol>
                <a:gridCol w="1874892">
                  <a:extLst>
                    <a:ext uri="{9D8B030D-6E8A-4147-A177-3AD203B41FA5}">
                      <a16:colId xmlns:a16="http://schemas.microsoft.com/office/drawing/2014/main" val="15812644"/>
                    </a:ext>
                  </a:extLst>
                </a:gridCol>
              </a:tblGrid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Variable</a:t>
                      </a:r>
                      <a:endParaRPr lang="en-IL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Value</a:t>
                      </a:r>
                      <a:endParaRPr lang="en-IL" sz="3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63586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x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en-IL" sz="36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80458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y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16564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56729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81433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1F7B27-DB25-8008-0C8D-3647602024C8}"/>
              </a:ext>
            </a:extLst>
          </p:cNvPr>
          <p:cNvSpPr/>
          <p:nvPr/>
        </p:nvSpPr>
        <p:spPr>
          <a:xfrm>
            <a:off x="2505515" y="3227445"/>
            <a:ext cx="1191237" cy="52829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 w="15875"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800"/>
          </a:p>
        </p:txBody>
      </p:sp>
    </p:spTree>
    <p:extLst>
      <p:ext uri="{BB962C8B-B14F-4D97-AF65-F5344CB8AC3E}">
        <p14:creationId xmlns:p14="http://schemas.microsoft.com/office/powerpoint/2010/main" val="354158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35EC-4472-5953-4BFC-8857C36A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for faster programs!</a:t>
            </a:r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4F46A-E246-2A69-DFD4-478CD5FAF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5627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0AD-4BDC-C8D1-A4A1-6ED06D1D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083F5-E6E0-F769-F7FA-432952D852F2}"/>
              </a:ext>
            </a:extLst>
          </p:cNvPr>
          <p:cNvSpPr txBox="1"/>
          <p:nvPr/>
        </p:nvSpPr>
        <p:spPr>
          <a:xfrm>
            <a:off x="2514787" y="255541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22A7AF-0D22-9A14-2FE5-940FA8439DA9}"/>
              </a:ext>
            </a:extLst>
          </p:cNvPr>
          <p:cNvSpPr txBox="1">
            <a:spLocks/>
          </p:cNvSpPr>
          <p:nvPr/>
        </p:nvSpPr>
        <p:spPr>
          <a:xfrm>
            <a:off x="176868" y="5905864"/>
            <a:ext cx="6718882" cy="4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x, y</a:t>
            </a:r>
            <a:r>
              <a:rPr lang="en-US" dirty="0"/>
              <a:t> are global variables; a, b are local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37925-AA9A-5BDF-4435-09F67E9C394E}"/>
              </a:ext>
            </a:extLst>
          </p:cNvPr>
          <p:cNvSpPr txBox="1"/>
          <p:nvPr/>
        </p:nvSpPr>
        <p:spPr>
          <a:xfrm>
            <a:off x="4105014" y="256735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C8B1CE-D334-D84C-C260-ED385C377D90}"/>
              </a:ext>
            </a:extLst>
          </p:cNvPr>
          <p:cNvGrpSpPr/>
          <p:nvPr/>
        </p:nvGrpSpPr>
        <p:grpSpPr>
          <a:xfrm>
            <a:off x="3869145" y="2540468"/>
            <a:ext cx="113601" cy="1279594"/>
            <a:chOff x="5511567" y="1891444"/>
            <a:chExt cx="113601" cy="127959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970D3EB-F1D5-FD2A-BD01-367C08BD082B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313D25-F07B-16C2-064C-114FA06049D9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7CB84A6-2E70-872D-8569-02A34D738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184734"/>
              </p:ext>
            </p:extLst>
          </p:nvPr>
        </p:nvGraphicFramePr>
        <p:xfrm>
          <a:off x="6895750" y="1828800"/>
          <a:ext cx="3749784" cy="3200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74892">
                  <a:extLst>
                    <a:ext uri="{9D8B030D-6E8A-4147-A177-3AD203B41FA5}">
                      <a16:colId xmlns:a16="http://schemas.microsoft.com/office/drawing/2014/main" val="1333390110"/>
                    </a:ext>
                  </a:extLst>
                </a:gridCol>
                <a:gridCol w="1874892">
                  <a:extLst>
                    <a:ext uri="{9D8B030D-6E8A-4147-A177-3AD203B41FA5}">
                      <a16:colId xmlns:a16="http://schemas.microsoft.com/office/drawing/2014/main" val="15812644"/>
                    </a:ext>
                  </a:extLst>
                </a:gridCol>
              </a:tblGrid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Variable</a:t>
                      </a:r>
                      <a:endParaRPr lang="en-IL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Value</a:t>
                      </a:r>
                      <a:endParaRPr lang="en-IL" sz="3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63586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x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en-IL" sz="36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80458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y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16564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1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56729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81433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1F7B27-DB25-8008-0C8D-3647602024C8}"/>
              </a:ext>
            </a:extLst>
          </p:cNvPr>
          <p:cNvSpPr/>
          <p:nvPr/>
        </p:nvSpPr>
        <p:spPr>
          <a:xfrm>
            <a:off x="4134410" y="3180264"/>
            <a:ext cx="1191237" cy="52829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 w="15875"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800"/>
          </a:p>
        </p:txBody>
      </p:sp>
    </p:spTree>
    <p:extLst>
      <p:ext uri="{BB962C8B-B14F-4D97-AF65-F5344CB8AC3E}">
        <p14:creationId xmlns:p14="http://schemas.microsoft.com/office/powerpoint/2010/main" val="1897617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0AD-4BDC-C8D1-A4A1-6ED06D1D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</a:t>
            </a:r>
            <a:endParaRPr lang="en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22A7AF-0D22-9A14-2FE5-940FA8439DA9}"/>
              </a:ext>
            </a:extLst>
          </p:cNvPr>
          <p:cNvSpPr txBox="1">
            <a:spLocks/>
          </p:cNvSpPr>
          <p:nvPr/>
        </p:nvSpPr>
        <p:spPr>
          <a:xfrm>
            <a:off x="176868" y="5905864"/>
            <a:ext cx="6718882" cy="4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x, y</a:t>
            </a:r>
            <a:r>
              <a:rPr lang="en-US" dirty="0"/>
              <a:t> are global variables; a, b are local</a:t>
            </a:r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6F02BF-63F2-150E-3713-708F84A01875}"/>
              </a:ext>
            </a:extLst>
          </p:cNvPr>
          <p:cNvSpPr txBox="1"/>
          <p:nvPr/>
        </p:nvSpPr>
        <p:spPr>
          <a:xfrm>
            <a:off x="2083669" y="3112115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EB55E-6DF7-F363-D831-56B105C73068}"/>
              </a:ext>
            </a:extLst>
          </p:cNvPr>
          <p:cNvSpPr txBox="1"/>
          <p:nvPr/>
        </p:nvSpPr>
        <p:spPr>
          <a:xfrm>
            <a:off x="3673896" y="3124055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4A8DD4D-3CC4-F48B-C640-2E84E717E1F7}"/>
              </a:ext>
            </a:extLst>
          </p:cNvPr>
          <p:cNvGrpSpPr/>
          <p:nvPr/>
        </p:nvGrpSpPr>
        <p:grpSpPr>
          <a:xfrm>
            <a:off x="3438027" y="2800242"/>
            <a:ext cx="113601" cy="1873453"/>
            <a:chOff x="5511567" y="1891444"/>
            <a:chExt cx="113601" cy="127959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E8AFD4E-0F2B-3223-5A9D-6D0E8699022D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A827B9-DCB2-E7D2-8BAF-992759013D13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D7495CE-E8A1-3B06-0C4D-64D9B76B5DA6}"/>
              </a:ext>
            </a:extLst>
          </p:cNvPr>
          <p:cNvSpPr txBox="1"/>
          <p:nvPr/>
        </p:nvSpPr>
        <p:spPr>
          <a:xfrm>
            <a:off x="2202417" y="1921173"/>
            <a:ext cx="2662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0;  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0;</a:t>
            </a:r>
          </a:p>
        </p:txBody>
      </p:sp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24854B6F-8FBE-1FF2-015F-BD8C0DB3C97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34261254"/>
              </p:ext>
            </p:extLst>
          </p:nvPr>
        </p:nvGraphicFramePr>
        <p:xfrm>
          <a:off x="6765055" y="1828800"/>
          <a:ext cx="4333876" cy="3200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66752">
                  <a:extLst>
                    <a:ext uri="{9D8B030D-6E8A-4147-A177-3AD203B41FA5}">
                      <a16:colId xmlns:a16="http://schemas.microsoft.com/office/drawing/2014/main" val="13333901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65305371"/>
                    </a:ext>
                  </a:extLst>
                </a:gridCol>
                <a:gridCol w="2905124">
                  <a:extLst>
                    <a:ext uri="{9D8B030D-6E8A-4147-A177-3AD203B41FA5}">
                      <a16:colId xmlns:a16="http://schemas.microsoft.com/office/drawing/2014/main" val="15812644"/>
                    </a:ext>
                  </a:extLst>
                </a:gridCol>
              </a:tblGrid>
              <a:tr h="3592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Possible?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63586"/>
                  </a:ext>
                </a:extLst>
              </a:tr>
              <a:tr h="3592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IL" sz="3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80458"/>
                  </a:ext>
                </a:extLst>
              </a:tr>
              <a:tr h="3592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L" sz="3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16564"/>
                  </a:ext>
                </a:extLst>
              </a:tr>
              <a:tr h="3592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L" sz="3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56729"/>
                  </a:ext>
                </a:extLst>
              </a:tr>
              <a:tr h="3592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L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81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898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29663-C160-C68E-A2B2-82A3596F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Lost Performance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98C4F-4A41-0D2A-6776-F82F646AA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 forces cache flushes </a:t>
            </a:r>
          </a:p>
          <a:p>
            <a:r>
              <a:rPr lang="en-US" dirty="0"/>
              <a:t>SC prevents reordering of statements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55567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F233-80A9-6D5B-E7C0-B8B9DDA4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Memory Model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3029B-5288-815B-7FD5-523B2203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Weaker memory access that is cheaper</a:t>
            </a:r>
          </a:p>
          <a:p>
            <a:r>
              <a:rPr lang="en-US" dirty="0"/>
              <a:t>Races are still defined</a:t>
            </a:r>
          </a:p>
          <a:p>
            <a:r>
              <a:rPr lang="en-US" dirty="0"/>
              <a:t>Price to pay: Less synchronization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4246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F233-80A9-6D5B-E7C0-B8B9DDA4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Relaxed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3029B-5288-815B-7FD5-523B220363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Cheapest atomic</a:t>
            </a:r>
          </a:p>
          <a:p>
            <a:r>
              <a:rPr lang="en-US" dirty="0"/>
              <a:t>No synchronization</a:t>
            </a:r>
          </a:p>
          <a:p>
            <a:r>
              <a:rPr lang="en-US" dirty="0"/>
              <a:t>Monotonic (Total order over writes to </a:t>
            </a:r>
            <a:r>
              <a:rPr lang="en-US" sz="2800" dirty="0">
                <a:solidFill>
                  <a:schemeClr val="accent1"/>
                </a:solidFill>
              </a:rPr>
              <a:t>x</a:t>
            </a:r>
            <a:r>
              <a:rPr lang="en-US" dirty="0"/>
              <a:t>)</a:t>
            </a:r>
          </a:p>
          <a:p>
            <a:r>
              <a:rPr lang="en-US" dirty="0"/>
              <a:t>Can be reordered between different variables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DE97F-4F24-9E66-55B4-001BD9C574DE}"/>
              </a:ext>
            </a:extLst>
          </p:cNvPr>
          <p:cNvSpPr txBox="1"/>
          <p:nvPr/>
        </p:nvSpPr>
        <p:spPr>
          <a:xfrm>
            <a:off x="6172202" y="2559644"/>
            <a:ext cx="1597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373F8-AF86-6F7A-89F2-67098AA5917A}"/>
              </a:ext>
            </a:extLst>
          </p:cNvPr>
          <p:cNvSpPr txBox="1"/>
          <p:nvPr/>
        </p:nvSpPr>
        <p:spPr>
          <a:xfrm>
            <a:off x="8027218" y="2559644"/>
            <a:ext cx="2878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</a:t>
            </a:r>
          </a:p>
          <a:p>
            <a:r>
              <a:rPr lang="en-US" sz="3600" dirty="0"/>
              <a:t>assert(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&gt;= a);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027F23-13C6-FCD0-A549-68FBD9F5EEEB}"/>
              </a:ext>
            </a:extLst>
          </p:cNvPr>
          <p:cNvGrpSpPr/>
          <p:nvPr/>
        </p:nvGrpSpPr>
        <p:grpSpPr>
          <a:xfrm>
            <a:off x="7617750" y="2520011"/>
            <a:ext cx="152385" cy="1279594"/>
            <a:chOff x="5511567" y="1891444"/>
            <a:chExt cx="113601" cy="127959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E7DD7E3-21E5-AAA4-9E8F-A55CF48C7D48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E4DF1D2-CE9B-BF63-9BA7-2C59062FF5CB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29217AD-5CB1-9E9E-7C7B-4022CCAEFA6B}"/>
              </a:ext>
            </a:extLst>
          </p:cNvPr>
          <p:cNvSpPr txBox="1"/>
          <p:nvPr/>
        </p:nvSpPr>
        <p:spPr>
          <a:xfrm>
            <a:off x="7150456" y="1825625"/>
            <a:ext cx="1239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1994635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F233-80A9-6D5B-E7C0-B8B9DDA4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/ Acquire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3029B-5288-815B-7FD5-523B220363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Synchronizes threads.</a:t>
            </a:r>
          </a:p>
          <a:p>
            <a:r>
              <a:rPr lang="en-US" dirty="0"/>
              <a:t>Things before the </a:t>
            </a:r>
            <a:r>
              <a:rPr lang="en-US" dirty="0">
                <a:solidFill>
                  <a:schemeClr val="tx2"/>
                </a:solidFill>
              </a:rPr>
              <a:t>release</a:t>
            </a:r>
            <a:r>
              <a:rPr lang="en-US" dirty="0"/>
              <a:t> happened before the </a:t>
            </a:r>
            <a:r>
              <a:rPr lang="en-US" dirty="0">
                <a:solidFill>
                  <a:schemeClr val="tx2"/>
                </a:solidFill>
              </a:rPr>
              <a:t>acquire</a:t>
            </a:r>
            <a:r>
              <a:rPr lang="en-US" dirty="0"/>
              <a:t>.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B3918-5A79-AB00-F860-5E47B3935BE6}"/>
              </a:ext>
            </a:extLst>
          </p:cNvPr>
          <p:cNvSpPr txBox="1"/>
          <p:nvPr/>
        </p:nvSpPr>
        <p:spPr>
          <a:xfrm>
            <a:off x="6172202" y="2551255"/>
            <a:ext cx="162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08909-D8F7-B1E9-53DE-48315FC5C214}"/>
              </a:ext>
            </a:extLst>
          </p:cNvPr>
          <p:cNvSpPr txBox="1"/>
          <p:nvPr/>
        </p:nvSpPr>
        <p:spPr>
          <a:xfrm>
            <a:off x="8027218" y="2551255"/>
            <a:ext cx="2250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 </a:t>
            </a:r>
            <a:r>
              <a:rPr lang="en-US" sz="3600" dirty="0">
                <a:solidFill>
                  <a:schemeClr val="accent3"/>
                </a:solidFill>
              </a:rPr>
              <a:t>// 1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 </a:t>
            </a:r>
            <a:r>
              <a:rPr lang="en-US" sz="3600" dirty="0">
                <a:solidFill>
                  <a:schemeClr val="accent3"/>
                </a:solidFill>
              </a:rPr>
              <a:t>// 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0C371A-0D9A-CD7C-11C6-DCF953FDC442}"/>
              </a:ext>
            </a:extLst>
          </p:cNvPr>
          <p:cNvGrpSpPr/>
          <p:nvPr/>
        </p:nvGrpSpPr>
        <p:grpSpPr>
          <a:xfrm>
            <a:off x="7592376" y="2471956"/>
            <a:ext cx="155207" cy="1279594"/>
            <a:chOff x="5511567" y="1891444"/>
            <a:chExt cx="113601" cy="127959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B3FC084-EC1D-33FA-63B9-DA889E5791F5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B8260A-4699-6300-DAC2-9A70D4DE5E1D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170DF12-CED4-25DC-8F40-EDBFDAD09018}"/>
              </a:ext>
            </a:extLst>
          </p:cNvPr>
          <p:cNvSpPr txBox="1"/>
          <p:nvPr/>
        </p:nvSpPr>
        <p:spPr>
          <a:xfrm>
            <a:off x="6484625" y="1797806"/>
            <a:ext cx="252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0;  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0;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29F3CB-34B7-8640-DC25-8C6CAF8AF253}"/>
              </a:ext>
            </a:extLst>
          </p:cNvPr>
          <p:cNvCxnSpPr/>
          <p:nvPr/>
        </p:nvCxnSpPr>
        <p:spPr>
          <a:xfrm flipV="1">
            <a:off x="7277100" y="2924175"/>
            <a:ext cx="838200" cy="504825"/>
          </a:xfrm>
          <a:prstGeom prst="straightConnector1">
            <a:avLst/>
          </a:prstGeom>
          <a:ln w="508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413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F233-80A9-6D5B-E7C0-B8B9DDA4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Buffer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3029B-5288-815B-7FD5-523B22036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2807"/>
            <a:ext cx="10515600" cy="714155"/>
          </a:xfrm>
        </p:spPr>
        <p:txBody>
          <a:bodyPr/>
          <a:lstStyle/>
          <a:p>
            <a:r>
              <a:rPr lang="en-US" dirty="0"/>
              <a:t>Live Demo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0F8FAA-FC68-2944-FD90-ED0A92C715BC}"/>
              </a:ext>
            </a:extLst>
          </p:cNvPr>
          <p:cNvSpPr txBox="1"/>
          <p:nvPr/>
        </p:nvSpPr>
        <p:spPr>
          <a:xfrm>
            <a:off x="4363450" y="4262478"/>
            <a:ext cx="3465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</a:rPr>
              <a:t>a = 0   &amp;&amp;    b = 0 </a:t>
            </a:r>
          </a:p>
          <a:p>
            <a:pPr algn="ctr"/>
            <a:r>
              <a:rPr lang="en-US" sz="3600" dirty="0">
                <a:solidFill>
                  <a:schemeClr val="accent2"/>
                </a:solidFill>
              </a:rPr>
              <a:t>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D3455-3880-C5C6-9EC6-7E0B9766F55B}"/>
              </a:ext>
            </a:extLst>
          </p:cNvPr>
          <p:cNvSpPr txBox="1"/>
          <p:nvPr/>
        </p:nvSpPr>
        <p:spPr>
          <a:xfrm>
            <a:off x="4645894" y="2447377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6B410C-3059-FBBA-07FD-7CECC43D2FFA}"/>
              </a:ext>
            </a:extLst>
          </p:cNvPr>
          <p:cNvSpPr txBox="1"/>
          <p:nvPr/>
        </p:nvSpPr>
        <p:spPr>
          <a:xfrm>
            <a:off x="6236121" y="2459317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6139A0-E1CC-E6C8-C33B-2D59889355AC}"/>
              </a:ext>
            </a:extLst>
          </p:cNvPr>
          <p:cNvGrpSpPr/>
          <p:nvPr/>
        </p:nvGrpSpPr>
        <p:grpSpPr>
          <a:xfrm>
            <a:off x="6000252" y="2135504"/>
            <a:ext cx="113601" cy="1873453"/>
            <a:chOff x="5511567" y="1891444"/>
            <a:chExt cx="113601" cy="127959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04A6576-59EA-7E1A-8727-05FE837661CF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6E85395-C0E9-A77D-242F-C96398F79EFC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3085620-BF67-0953-A892-0B03D65E1896}"/>
              </a:ext>
            </a:extLst>
          </p:cNvPr>
          <p:cNvSpPr txBox="1"/>
          <p:nvPr/>
        </p:nvSpPr>
        <p:spPr>
          <a:xfrm>
            <a:off x="4764642" y="1256435"/>
            <a:ext cx="2662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0;  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0;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D5A33DB-4075-6794-5143-23F2B03F7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718" y="4547026"/>
            <a:ext cx="1945849" cy="194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654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F233-80A9-6D5B-E7C0-B8B9DDA4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Is Not Enough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3029B-5288-815B-7FD5-523B2203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on one architecture (x86) will not show issues with others (Power-PC, ARM).</a:t>
            </a:r>
          </a:p>
          <a:p>
            <a:r>
              <a:rPr lang="en-US" dirty="0"/>
              <a:t>X86-TSO gives more guarantees than even Release/Acquire.</a:t>
            </a:r>
          </a:p>
        </p:txBody>
      </p:sp>
    </p:spTree>
    <p:extLst>
      <p:ext uri="{BB962C8B-B14F-4D97-AF65-F5344CB8AC3E}">
        <p14:creationId xmlns:p14="http://schemas.microsoft.com/office/powerpoint/2010/main" val="1855246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27BF-9FA6-9CD0-70B3-49E6A35B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Message-Passing</a:t>
            </a:r>
            <a:endParaRPr lang="en-IL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1E177AB-41ED-AFE1-125B-EEB7D6176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3075"/>
            <a:ext cx="10515600" cy="623888"/>
          </a:xfrm>
        </p:spPr>
        <p:txBody>
          <a:bodyPr/>
          <a:lstStyle/>
          <a:p>
            <a:r>
              <a:rPr lang="en-US" dirty="0"/>
              <a:t>Live Demo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200D9C-B06E-A172-7DCB-B993CAF6A1E3}"/>
              </a:ext>
            </a:extLst>
          </p:cNvPr>
          <p:cNvSpPr txBox="1"/>
          <p:nvPr/>
        </p:nvSpPr>
        <p:spPr>
          <a:xfrm>
            <a:off x="4193480" y="4352746"/>
            <a:ext cx="3805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</a:rPr>
              <a:t>a == 1  &amp;&amp;  b == 0</a:t>
            </a:r>
          </a:p>
          <a:p>
            <a:pPr algn="ctr"/>
            <a:r>
              <a:rPr lang="en-US" sz="3600" dirty="0">
                <a:solidFill>
                  <a:schemeClr val="accent2"/>
                </a:solidFill>
              </a:rPr>
              <a:t>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93869-6CD9-B0AC-4FDB-8563444651DA}"/>
              </a:ext>
            </a:extLst>
          </p:cNvPr>
          <p:cNvSpPr txBox="1"/>
          <p:nvPr/>
        </p:nvSpPr>
        <p:spPr>
          <a:xfrm>
            <a:off x="4628041" y="2636627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0C87E1-CCEF-CC32-E2EB-64A912A39B80}"/>
              </a:ext>
            </a:extLst>
          </p:cNvPr>
          <p:cNvSpPr txBox="1"/>
          <p:nvPr/>
        </p:nvSpPr>
        <p:spPr>
          <a:xfrm>
            <a:off x="6218268" y="2648567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2D4E61-77EA-A4D7-182D-E71C4F178533}"/>
              </a:ext>
            </a:extLst>
          </p:cNvPr>
          <p:cNvGrpSpPr/>
          <p:nvPr/>
        </p:nvGrpSpPr>
        <p:grpSpPr>
          <a:xfrm>
            <a:off x="5982399" y="2324754"/>
            <a:ext cx="113601" cy="1873453"/>
            <a:chOff x="5511567" y="1891444"/>
            <a:chExt cx="113601" cy="127959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2BF3CA-1621-EE7C-4C93-4A71F975DCE6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06BE9B-53DF-AD6B-E863-7D63D0F446CE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391403B-A22C-3E3A-BFDB-0A3C4022DF41}"/>
              </a:ext>
            </a:extLst>
          </p:cNvPr>
          <p:cNvSpPr txBox="1"/>
          <p:nvPr/>
        </p:nvSpPr>
        <p:spPr>
          <a:xfrm>
            <a:off x="4746789" y="1445685"/>
            <a:ext cx="2662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0;  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0;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B97B0FC6-9CFF-2B39-6C42-6B216FB53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718" y="4547026"/>
            <a:ext cx="1945849" cy="194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123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AD3F-CA22-F492-A1AC-F81E81CF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27025"/>
            <a:ext cx="11449050" cy="1325563"/>
          </a:xfrm>
        </p:spPr>
        <p:txBody>
          <a:bodyPr/>
          <a:lstStyle/>
          <a:p>
            <a:r>
              <a:rPr lang="en-US" dirty="0"/>
              <a:t>Current compilers are afraid of optimizing atomics</a:t>
            </a:r>
            <a:endParaRPr lang="en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E7C016-B628-6E85-00E9-3CAC1B9D7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1976438"/>
            <a:ext cx="42291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62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554C-1225-40E9-BE3C-4672F1F2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Races Prior To Atomics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0B77-D02F-4337-A9DE-975010326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the same memory location from 2 threads where one of them writes is undefined behavior</a:t>
            </a:r>
          </a:p>
          <a:p>
            <a:r>
              <a:rPr lang="en-US" dirty="0"/>
              <a:t>Undefined behavior</a:t>
            </a:r>
          </a:p>
          <a:p>
            <a:pPr lvl="1"/>
            <a:r>
              <a:rPr lang="en-US" dirty="0"/>
              <a:t>Cache</a:t>
            </a:r>
          </a:p>
          <a:p>
            <a:pPr lvl="1"/>
            <a:r>
              <a:rPr lang="en-US" dirty="0"/>
              <a:t>Optimizations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B5BFE9-EBDD-A2B5-6E0B-6D19DA367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4399" y="2635285"/>
            <a:ext cx="4279401" cy="412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87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74648-7A09-B5E9-0373-3CD24AF6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 Short Story: </a:t>
            </a:r>
            <a:r>
              <a:rPr lang="en-US" sz="4400" dirty="0">
                <a:ea typeface="Apple Chancery"/>
                <a:cs typeface="Apple Chancery"/>
                <a:sym typeface="Apple Chancery"/>
              </a:rPr>
              <a:t>Peterson’s algorithm in C++</a:t>
            </a:r>
            <a:endParaRPr lang="en-IL" dirty="0"/>
          </a:p>
        </p:txBody>
      </p:sp>
      <p:sp>
        <p:nvSpPr>
          <p:cNvPr id="161" name="In 1981, Peterson proposed a simple algorithm for critical section in shared memory.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7720238" cy="1932642"/>
          </a:xfrm>
        </p:spPr>
        <p:txBody>
          <a:bodyPr/>
          <a:lstStyle/>
          <a:p>
            <a:r>
              <a:rPr lang="en-US" dirty="0"/>
              <a:t>In 1981, Peterson proposed a simple algorithm for critical section in shared memory.</a:t>
            </a:r>
          </a:p>
          <a:p>
            <a:r>
              <a:rPr lang="en-US" dirty="0"/>
              <a:t>It assumes sequential consistent shared memory (SC).</a:t>
            </a:r>
          </a:p>
        </p:txBody>
      </p:sp>
      <p:grpSp>
        <p:nvGrpSpPr>
          <p:cNvPr id="179" name="Group"/>
          <p:cNvGrpSpPr/>
          <p:nvPr/>
        </p:nvGrpSpPr>
        <p:grpSpPr>
          <a:xfrm>
            <a:off x="9366014" y="4551563"/>
            <a:ext cx="2153223" cy="2052026"/>
            <a:chOff x="0" y="0"/>
            <a:chExt cx="4306443" cy="4104049"/>
          </a:xfrm>
        </p:grpSpPr>
        <p:sp>
          <p:nvSpPr>
            <p:cNvPr id="162" name="W x 0"/>
            <p:cNvSpPr txBox="1"/>
            <p:nvPr/>
          </p:nvSpPr>
          <p:spPr>
            <a:xfrm>
              <a:off x="621074" y="272947"/>
              <a:ext cx="1242152" cy="6485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/>
                <a:t>W x 0</a:t>
              </a:r>
            </a:p>
          </p:txBody>
        </p:sp>
        <p:sp>
          <p:nvSpPr>
            <p:cNvPr id="163" name="W y 0"/>
            <p:cNvSpPr txBox="1"/>
            <p:nvPr/>
          </p:nvSpPr>
          <p:spPr>
            <a:xfrm>
              <a:off x="2450845" y="272947"/>
              <a:ext cx="1234523" cy="6485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/>
                <a:t>W y 0</a:t>
              </a:r>
            </a:p>
          </p:txBody>
        </p:sp>
        <p:sp>
          <p:nvSpPr>
            <p:cNvPr id="164" name="W x 1"/>
            <p:cNvSpPr txBox="1"/>
            <p:nvPr/>
          </p:nvSpPr>
          <p:spPr>
            <a:xfrm>
              <a:off x="0" y="1968616"/>
              <a:ext cx="1242151" cy="6485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/>
                <a:t>W x 1</a:t>
              </a:r>
            </a:p>
          </p:txBody>
        </p:sp>
        <p:sp>
          <p:nvSpPr>
            <p:cNvPr id="165" name="W y 1"/>
            <p:cNvSpPr txBox="1"/>
            <p:nvPr/>
          </p:nvSpPr>
          <p:spPr>
            <a:xfrm>
              <a:off x="3071920" y="1968616"/>
              <a:ext cx="1234523" cy="6485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/>
                <a:t>W y 1</a:t>
              </a:r>
            </a:p>
          </p:txBody>
        </p:sp>
        <p:sp>
          <p:nvSpPr>
            <p:cNvPr id="166" name="R x 0"/>
            <p:cNvSpPr txBox="1"/>
            <p:nvPr/>
          </p:nvSpPr>
          <p:spPr>
            <a:xfrm>
              <a:off x="3119174" y="3182566"/>
              <a:ext cx="1140016" cy="648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/>
                <a:t>R x 0</a:t>
              </a:r>
            </a:p>
          </p:txBody>
        </p:sp>
        <p:sp>
          <p:nvSpPr>
            <p:cNvPr id="167" name="R y 0"/>
            <p:cNvSpPr txBox="1"/>
            <p:nvPr/>
          </p:nvSpPr>
          <p:spPr>
            <a:xfrm>
              <a:off x="54881" y="3182566"/>
              <a:ext cx="1132388" cy="648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/>
                <a:t>R y 0</a:t>
              </a:r>
            </a:p>
          </p:txBody>
        </p:sp>
        <p:sp>
          <p:nvSpPr>
            <p:cNvPr id="168" name="Line"/>
            <p:cNvSpPr/>
            <p:nvPr/>
          </p:nvSpPr>
          <p:spPr>
            <a:xfrm flipH="1">
              <a:off x="635353" y="2606648"/>
              <a:ext cx="1" cy="648536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69" name="Line"/>
            <p:cNvSpPr/>
            <p:nvPr/>
          </p:nvSpPr>
          <p:spPr>
            <a:xfrm>
              <a:off x="3685367" y="2606648"/>
              <a:ext cx="1" cy="648536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70" name="Line"/>
            <p:cNvSpPr/>
            <p:nvPr/>
          </p:nvSpPr>
          <p:spPr>
            <a:xfrm flipH="1">
              <a:off x="635353" y="930792"/>
              <a:ext cx="591731" cy="1037826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71" name="Line"/>
            <p:cNvSpPr/>
            <p:nvPr/>
          </p:nvSpPr>
          <p:spPr>
            <a:xfrm>
              <a:off x="3083857" y="930496"/>
              <a:ext cx="516751" cy="1038121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72" name="Line"/>
            <p:cNvSpPr/>
            <p:nvPr/>
          </p:nvSpPr>
          <p:spPr>
            <a:xfrm flipH="1">
              <a:off x="733492" y="936078"/>
              <a:ext cx="2367052" cy="1003188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73" name="Line"/>
            <p:cNvSpPr/>
            <p:nvPr/>
          </p:nvSpPr>
          <p:spPr>
            <a:xfrm>
              <a:off x="1234844" y="942961"/>
              <a:ext cx="2287229" cy="1018201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74" name="Line"/>
            <p:cNvSpPr/>
            <p:nvPr/>
          </p:nvSpPr>
          <p:spPr>
            <a:xfrm rot="7600314">
              <a:off x="446062" y="2054289"/>
              <a:ext cx="3394896" cy="677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040" extrusionOk="0">
                  <a:moveTo>
                    <a:pt x="0" y="19040"/>
                  </a:moveTo>
                  <a:cubicBezTo>
                    <a:pt x="4115" y="3762"/>
                    <a:pt x="8813" y="-2560"/>
                    <a:pt x="13450" y="941"/>
                  </a:cubicBezTo>
                  <a:cubicBezTo>
                    <a:pt x="16311" y="3101"/>
                    <a:pt x="19079" y="8985"/>
                    <a:pt x="21600" y="18273"/>
                  </a:cubicBezTo>
                </a:path>
              </a:pathLst>
            </a:custGeom>
            <a:noFill/>
            <a:ln w="50800" cap="flat">
              <a:solidFill>
                <a:srgbClr val="00B050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75" name="Line"/>
            <p:cNvSpPr/>
            <p:nvPr/>
          </p:nvSpPr>
          <p:spPr>
            <a:xfrm rot="13658987" flipH="1">
              <a:off x="507058" y="2023016"/>
              <a:ext cx="3144963" cy="612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0" extrusionOk="0">
                  <a:moveTo>
                    <a:pt x="0" y="21110"/>
                  </a:moveTo>
                  <a:cubicBezTo>
                    <a:pt x="3522" y="7074"/>
                    <a:pt x="7942" y="-490"/>
                    <a:pt x="12457" y="25"/>
                  </a:cubicBezTo>
                  <a:cubicBezTo>
                    <a:pt x="15681" y="393"/>
                    <a:pt x="18783" y="4878"/>
                    <a:pt x="21600" y="11615"/>
                  </a:cubicBezTo>
                </a:path>
              </a:pathLst>
            </a:custGeom>
            <a:noFill/>
            <a:ln w="50800" cap="flat">
              <a:solidFill>
                <a:srgbClr val="00B050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76" name="Rectangle"/>
            <p:cNvSpPr/>
            <p:nvPr/>
          </p:nvSpPr>
          <p:spPr>
            <a:xfrm>
              <a:off x="11545" y="0"/>
              <a:ext cx="4283353" cy="410404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77" name="Line"/>
            <p:cNvSpPr/>
            <p:nvPr/>
          </p:nvSpPr>
          <p:spPr>
            <a:xfrm rot="18642250" flipH="1">
              <a:off x="97315" y="950394"/>
              <a:ext cx="1227168" cy="687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6" extrusionOk="0">
                  <a:moveTo>
                    <a:pt x="0" y="1690"/>
                  </a:moveTo>
                  <a:cubicBezTo>
                    <a:pt x="2979" y="-459"/>
                    <a:pt x="6579" y="-564"/>
                    <a:pt x="9855" y="1404"/>
                  </a:cubicBezTo>
                  <a:cubicBezTo>
                    <a:pt x="15569" y="4837"/>
                    <a:pt x="18734" y="13152"/>
                    <a:pt x="21600" y="21036"/>
                  </a:cubicBezTo>
                </a:path>
              </a:pathLst>
            </a:custGeom>
            <a:noFill/>
            <a:ln w="63500" cap="rnd">
              <a:solidFill>
                <a:srgbClr val="F07C00"/>
              </a:solidFill>
              <a:custDash>
                <a:ds d="100000" sp="200000"/>
              </a:custDash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78" name="Line"/>
            <p:cNvSpPr/>
            <p:nvPr/>
          </p:nvSpPr>
          <p:spPr>
            <a:xfrm rot="2957999">
              <a:off x="2933769" y="942163"/>
              <a:ext cx="1227175" cy="687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6" extrusionOk="0">
                  <a:moveTo>
                    <a:pt x="0" y="1690"/>
                  </a:moveTo>
                  <a:cubicBezTo>
                    <a:pt x="2979" y="-459"/>
                    <a:pt x="6579" y="-564"/>
                    <a:pt x="9855" y="1404"/>
                  </a:cubicBezTo>
                  <a:cubicBezTo>
                    <a:pt x="15569" y="4837"/>
                    <a:pt x="18734" y="13152"/>
                    <a:pt x="21600" y="21036"/>
                  </a:cubicBezTo>
                </a:path>
              </a:pathLst>
            </a:custGeom>
            <a:noFill/>
            <a:ln w="63500" cap="rnd">
              <a:solidFill>
                <a:srgbClr val="F07C00"/>
              </a:solidFill>
              <a:custDash>
                <a:ds d="100000" sp="200000"/>
              </a:custDash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</p:grpSp>
      <p:sp>
        <p:nvSpPr>
          <p:cNvPr id="180" name="Line"/>
          <p:cNvSpPr/>
          <p:nvPr/>
        </p:nvSpPr>
        <p:spPr>
          <a:xfrm>
            <a:off x="130151" y="4285243"/>
            <a:ext cx="1193169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181" name="Q: How to implement Peterson’s algorithm in C/C++11?"/>
          <p:cNvSpPr txBox="1"/>
          <p:nvPr/>
        </p:nvSpPr>
        <p:spPr>
          <a:xfrm>
            <a:off x="130151" y="4655499"/>
            <a:ext cx="7973054" cy="1463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normAutofit/>
          </a:bodyPr>
          <a:lstStyle/>
          <a:p>
            <a:pPr marL="305594" indent="-305594">
              <a:spcBef>
                <a:spcPts val="2950"/>
              </a:spcBef>
              <a:buSzPct val="145000"/>
              <a:buChar char="•"/>
              <a:defRPr sz="4400" b="0"/>
            </a:pPr>
            <a:r>
              <a:rPr sz="2200"/>
              <a:t>Q: How to implement Peterson’s algorithm in </a:t>
            </a:r>
            <a:r>
              <a:rPr sz="2200" i="1">
                <a:solidFill>
                  <a:schemeClr val="accent1">
                    <a:hueOff val="114395"/>
                    <a:lumOff val="-24975"/>
                  </a:schemeClr>
                </a:solidFill>
              </a:rPr>
              <a:t>C/C++11</a:t>
            </a:r>
            <a:r>
              <a:rPr sz="2200"/>
              <a:t>?</a:t>
            </a:r>
          </a:p>
        </p:txBody>
      </p:sp>
      <p:grpSp>
        <p:nvGrpSpPr>
          <p:cNvPr id="198" name="Group"/>
          <p:cNvGrpSpPr/>
          <p:nvPr/>
        </p:nvGrpSpPr>
        <p:grpSpPr>
          <a:xfrm>
            <a:off x="8906411" y="2300616"/>
            <a:ext cx="2991017" cy="1818904"/>
            <a:chOff x="0" y="0"/>
            <a:chExt cx="5982032" cy="3637805"/>
          </a:xfrm>
        </p:grpSpPr>
        <p:sp>
          <p:nvSpPr>
            <p:cNvPr id="182" name="Rectangle"/>
            <p:cNvSpPr/>
            <p:nvPr/>
          </p:nvSpPr>
          <p:spPr>
            <a:xfrm>
              <a:off x="0" y="2766141"/>
              <a:ext cx="5982033" cy="860370"/>
            </a:xfrm>
            <a:prstGeom prst="rect">
              <a:avLst/>
            </a:prstGeom>
            <a:solidFill>
              <a:schemeClr val="accent1">
                <a:alpha val="13000"/>
              </a:schemeClr>
            </a:solidFill>
            <a:ln w="63500" cap="flat">
              <a:solidFill>
                <a:srgbClr val="000000">
                  <a:alpha val="13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83" name="Rectangle"/>
            <p:cNvSpPr/>
            <p:nvPr/>
          </p:nvSpPr>
          <p:spPr>
            <a:xfrm>
              <a:off x="0" y="0"/>
              <a:ext cx="1425205" cy="1448185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  <a:alpha val="41465"/>
              </a:schemeClr>
            </a:solidFill>
            <a:ln w="25400" cap="flat">
              <a:solidFill>
                <a:srgbClr val="000000">
                  <a:alpha val="41465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84" name="Rectangle"/>
            <p:cNvSpPr/>
            <p:nvPr/>
          </p:nvSpPr>
          <p:spPr>
            <a:xfrm>
              <a:off x="1565810" y="0"/>
              <a:ext cx="1425206" cy="1448185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  <a:alpha val="41465"/>
              </a:schemeClr>
            </a:solidFill>
            <a:ln w="25400" cap="flat">
              <a:solidFill>
                <a:srgbClr val="000000">
                  <a:alpha val="41465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85" name="Rectangle"/>
            <p:cNvSpPr/>
            <p:nvPr/>
          </p:nvSpPr>
          <p:spPr>
            <a:xfrm>
              <a:off x="4556826" y="0"/>
              <a:ext cx="1425206" cy="1448185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  <a:alpha val="41465"/>
              </a:schemeClr>
            </a:solidFill>
            <a:ln w="25400" cap="flat">
              <a:solidFill>
                <a:srgbClr val="000000">
                  <a:alpha val="41465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86" name="…"/>
            <p:cNvSpPr txBox="1"/>
            <p:nvPr/>
          </p:nvSpPr>
          <p:spPr>
            <a:xfrm>
              <a:off x="3485632" y="418613"/>
              <a:ext cx="576577" cy="525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/>
            <a:p>
              <a:r>
                <a:rPr sz="900"/>
                <a:t>…</a:t>
              </a:r>
            </a:p>
          </p:txBody>
        </p:sp>
        <p:sp>
          <p:nvSpPr>
            <p:cNvPr id="187" name="Memory"/>
            <p:cNvSpPr txBox="1"/>
            <p:nvPr/>
          </p:nvSpPr>
          <p:spPr>
            <a:xfrm>
              <a:off x="1123851" y="2754845"/>
              <a:ext cx="3442605" cy="8829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400" b="0"/>
              </a:lvl1pPr>
            </a:lstStyle>
            <a:p>
              <a:r>
                <a:rPr sz="2200"/>
                <a:t>Memory</a:t>
              </a:r>
            </a:p>
          </p:txBody>
        </p:sp>
        <p:sp>
          <p:nvSpPr>
            <p:cNvPr id="188" name="CPU"/>
            <p:cNvSpPr txBox="1"/>
            <p:nvPr/>
          </p:nvSpPr>
          <p:spPr>
            <a:xfrm>
              <a:off x="145862" y="418613"/>
              <a:ext cx="1133481" cy="5683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3600" b="0"/>
              </a:lvl1pPr>
            </a:lstStyle>
            <a:p>
              <a:r>
                <a:rPr sz="1800" dirty="0"/>
                <a:t>CPU</a:t>
              </a:r>
            </a:p>
          </p:txBody>
        </p:sp>
        <p:sp>
          <p:nvSpPr>
            <p:cNvPr id="189" name="CPU"/>
            <p:cNvSpPr txBox="1"/>
            <p:nvPr/>
          </p:nvSpPr>
          <p:spPr>
            <a:xfrm>
              <a:off x="1711672" y="418613"/>
              <a:ext cx="1133481" cy="5683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3600" b="0"/>
              </a:lvl1pPr>
            </a:lstStyle>
            <a:p>
              <a:r>
                <a:rPr sz="1800"/>
                <a:t>CPU</a:t>
              </a:r>
            </a:p>
          </p:txBody>
        </p:sp>
        <p:sp>
          <p:nvSpPr>
            <p:cNvPr id="190" name="CPU"/>
            <p:cNvSpPr txBox="1"/>
            <p:nvPr/>
          </p:nvSpPr>
          <p:spPr>
            <a:xfrm>
              <a:off x="4702689" y="418613"/>
              <a:ext cx="1133481" cy="5683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3600" b="0"/>
              </a:lvl1pPr>
            </a:lstStyle>
            <a:p>
              <a:r>
                <a:rPr sz="1800"/>
                <a:t>CPU</a:t>
              </a:r>
            </a:p>
          </p:txBody>
        </p:sp>
        <p:sp>
          <p:nvSpPr>
            <p:cNvPr id="191" name="Line"/>
            <p:cNvSpPr/>
            <p:nvPr/>
          </p:nvSpPr>
          <p:spPr>
            <a:xfrm flipH="1" flipV="1">
              <a:off x="729185" y="1473313"/>
              <a:ext cx="2107183" cy="94094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92" name="Line"/>
            <p:cNvSpPr/>
            <p:nvPr/>
          </p:nvSpPr>
          <p:spPr>
            <a:xfrm flipV="1">
              <a:off x="2840099" y="2402958"/>
              <a:ext cx="1" cy="365159"/>
            </a:xfrm>
            <a:prstGeom prst="lin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93" name="Oval"/>
            <p:cNvSpPr/>
            <p:nvPr/>
          </p:nvSpPr>
          <p:spPr>
            <a:xfrm>
              <a:off x="610624" y="1349204"/>
              <a:ext cx="203957" cy="187522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94" name="Oval"/>
            <p:cNvSpPr/>
            <p:nvPr/>
          </p:nvSpPr>
          <p:spPr>
            <a:xfrm>
              <a:off x="2176434" y="1365720"/>
              <a:ext cx="203957" cy="187522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95" name="Oval"/>
            <p:cNvSpPr/>
            <p:nvPr/>
          </p:nvSpPr>
          <p:spPr>
            <a:xfrm>
              <a:off x="5167450" y="1349204"/>
              <a:ext cx="203957" cy="187522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96" name="Oval"/>
            <p:cNvSpPr/>
            <p:nvPr/>
          </p:nvSpPr>
          <p:spPr>
            <a:xfrm>
              <a:off x="2743175" y="2309197"/>
              <a:ext cx="203957" cy="187522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97" name="Line"/>
            <p:cNvSpPr/>
            <p:nvPr/>
          </p:nvSpPr>
          <p:spPr>
            <a:xfrm>
              <a:off x="1916829" y="1917118"/>
              <a:ext cx="1761328" cy="514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0" h="20966" extrusionOk="0">
                  <a:moveTo>
                    <a:pt x="30" y="20966"/>
                  </a:moveTo>
                  <a:cubicBezTo>
                    <a:pt x="-408" y="10085"/>
                    <a:pt x="3978" y="646"/>
                    <a:pt x="9757" y="32"/>
                  </a:cubicBezTo>
                  <a:cubicBezTo>
                    <a:pt x="16022" y="-634"/>
                    <a:pt x="21192" y="9157"/>
                    <a:pt x="20810" y="20966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</p:grp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creen Shot 2019-04-27 at 19.27.25.png" descr="Screen Shot 2019-04-27 at 19.27.25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09121" y="1610420"/>
            <a:ext cx="5762241" cy="3637160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C++ atomics and memory ordering, blog post by Bartosz Milewski https://bartoszmilewski.com/2008/12/01/c-atomics-and-memory-ordering/"/>
          <p:cNvSpPr txBox="1"/>
          <p:nvPr/>
        </p:nvSpPr>
        <p:spPr>
          <a:xfrm>
            <a:off x="1813528" y="5736502"/>
            <a:ext cx="7999562" cy="687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4000" b="0"/>
            </a:pPr>
            <a:r>
              <a:rPr sz="2000"/>
              <a:t>C++ atomics and memory ordering, blog post by </a:t>
            </a:r>
            <a:r>
              <a:rPr sz="2000" b="1"/>
              <a:t>Bartosz Milewski</a:t>
            </a:r>
            <a:br>
              <a:rPr sz="2000" b="1"/>
            </a:br>
            <a:r>
              <a:rPr sz="2000" u="sng">
                <a:solidFill>
                  <a:schemeClr val="accent1">
                    <a:hueOff val="114395"/>
                    <a:lumOff val="-24975"/>
                  </a:schemeClr>
                </a:solidFill>
                <a:hlinkClick r:id="rId3"/>
              </a:rPr>
              <a:t>https://bartoszmilewski.com/2008/12/01/c-atomics-and-memory-ordering/</a:t>
            </a:r>
          </a:p>
        </p:txBody>
      </p:sp>
      <p:sp>
        <p:nvSpPr>
          <p:cNvPr id="202" name="A short story: Peterson’s algorithm in C++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Short Story: </a:t>
            </a:r>
            <a:r>
              <a:rPr lang="en-US" dirty="0">
                <a:sym typeface="Apple Chancery"/>
              </a:rPr>
              <a:t>Peterson’s algorithm in C++</a:t>
            </a:r>
          </a:p>
        </p:txBody>
      </p:sp>
      <p:grpSp>
        <p:nvGrpSpPr>
          <p:cNvPr id="216" name="Group"/>
          <p:cNvGrpSpPr/>
          <p:nvPr/>
        </p:nvGrpSpPr>
        <p:grpSpPr>
          <a:xfrm>
            <a:off x="6171349" y="1696794"/>
            <a:ext cx="6153015" cy="3500654"/>
            <a:chOff x="0" y="0"/>
            <a:chExt cx="12306028" cy="7001306"/>
          </a:xfrm>
        </p:grpSpPr>
        <p:pic>
          <p:nvPicPr>
            <p:cNvPr id="203" name="Screen Shot 2019-04-27 at 19.40.19.png" descr="Screen Shot 2019-04-27 at 19.40.19.png"/>
            <p:cNvPicPr>
              <a:picLocks noChangeAspect="1"/>
            </p:cNvPicPr>
            <p:nvPr/>
          </p:nvPicPr>
          <p:blipFill>
            <a:blip r:embed="rId4"/>
            <a:srcRect t="3054"/>
            <a:stretch>
              <a:fillRect/>
            </a:stretch>
          </p:blipFill>
          <p:spPr>
            <a:xfrm>
              <a:off x="825879" y="0"/>
              <a:ext cx="10717688" cy="28018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4" name="Screen Shot 2019-04-27 at 19.44.16.png" descr="Screen Shot 2019-04-27 at 19.44.16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9072" y="4340405"/>
              <a:ext cx="11322166" cy="24682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5" name="Screen Shot 2019-04-27 at 19.44.40.png" descr="Screen Shot 2019-04-27 at 19.44.40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053" y="3098433"/>
              <a:ext cx="6275102" cy="12452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6" name="…"/>
            <p:cNvSpPr txBox="1"/>
            <p:nvPr/>
          </p:nvSpPr>
          <p:spPr>
            <a:xfrm>
              <a:off x="1259311" y="3728767"/>
              <a:ext cx="394183" cy="439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/>
            <a:p>
              <a:r>
                <a:rPr sz="900"/>
                <a:t>…</a:t>
              </a:r>
            </a:p>
          </p:txBody>
        </p:sp>
        <p:pic>
          <p:nvPicPr>
            <p:cNvPr id="207" name="Screen Shot 2019-04-27 at 19.44.40.png" descr="Screen Shot 2019-04-27 at 19.44.40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526" y="3098433"/>
              <a:ext cx="6275102" cy="12452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8" name="Screen Shot 2019-04-27 at 19.44.40.png" descr="Screen Shot 2019-04-27 at 19.44.40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3098433"/>
              <a:ext cx="6275101" cy="12452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9" name="…"/>
            <p:cNvSpPr txBox="1"/>
            <p:nvPr/>
          </p:nvSpPr>
          <p:spPr>
            <a:xfrm>
              <a:off x="1259311" y="3956155"/>
              <a:ext cx="394183" cy="439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/>
            <a:p>
              <a:r>
                <a:rPr sz="900"/>
                <a:t>…</a:t>
              </a:r>
            </a:p>
          </p:txBody>
        </p:sp>
        <p:pic>
          <p:nvPicPr>
            <p:cNvPr id="210" name="Screen Shot 2019-04-27 at 19.44.40.png" descr="Screen Shot 2019-04-27 at 19.44.40.png"/>
            <p:cNvPicPr>
              <a:picLocks noChangeAspect="1"/>
            </p:cNvPicPr>
            <p:nvPr/>
          </p:nvPicPr>
          <p:blipFill>
            <a:blip r:embed="rId6"/>
            <a:srcRect l="67861"/>
            <a:stretch>
              <a:fillRect/>
            </a:stretch>
          </p:blipFill>
          <p:spPr>
            <a:xfrm>
              <a:off x="6300154" y="3095149"/>
              <a:ext cx="2016720" cy="12452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1" name="Screen Shot 2019-04-27 at 19.44.40.png" descr="Screen Shot 2019-04-27 at 19.44.40.png"/>
            <p:cNvPicPr>
              <a:picLocks noChangeAspect="1"/>
            </p:cNvPicPr>
            <p:nvPr/>
          </p:nvPicPr>
          <p:blipFill>
            <a:blip r:embed="rId6"/>
            <a:srcRect l="67861"/>
            <a:stretch>
              <a:fillRect/>
            </a:stretch>
          </p:blipFill>
          <p:spPr>
            <a:xfrm>
              <a:off x="8205329" y="3095149"/>
              <a:ext cx="2016719" cy="12452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2" name="Screen Shot 2019-04-27 at 19.44.40.png" descr="Screen Shot 2019-04-27 at 19.44.40.png"/>
            <p:cNvPicPr>
              <a:picLocks noChangeAspect="1"/>
            </p:cNvPicPr>
            <p:nvPr/>
          </p:nvPicPr>
          <p:blipFill>
            <a:blip r:embed="rId6"/>
            <a:srcRect l="67861"/>
            <a:stretch>
              <a:fillRect/>
            </a:stretch>
          </p:blipFill>
          <p:spPr>
            <a:xfrm>
              <a:off x="9526728" y="3094287"/>
              <a:ext cx="2018115" cy="12461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3" name="Screen Shot 2019-04-27 at 19.40.19.png" descr="Screen Shot 2019-04-27 at 19.40.19.png"/>
            <p:cNvPicPr>
              <a:picLocks noChangeAspect="1"/>
            </p:cNvPicPr>
            <p:nvPr/>
          </p:nvPicPr>
          <p:blipFill>
            <a:blip r:embed="rId4"/>
            <a:srcRect l="93115" t="3231"/>
            <a:stretch>
              <a:fillRect/>
            </a:stretch>
          </p:blipFill>
          <p:spPr>
            <a:xfrm>
              <a:off x="11493218" y="3192034"/>
              <a:ext cx="737850" cy="27965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4" name="Screen Shot 2019-04-27 at 19.40.19.png" descr="Screen Shot 2019-04-27 at 19.40.19.png"/>
            <p:cNvPicPr>
              <a:picLocks noChangeAspect="1"/>
            </p:cNvPicPr>
            <p:nvPr/>
          </p:nvPicPr>
          <p:blipFill>
            <a:blip r:embed="rId4"/>
            <a:srcRect t="3054" b="90681"/>
            <a:stretch>
              <a:fillRect/>
            </a:stretch>
          </p:blipFill>
          <p:spPr>
            <a:xfrm rot="10800000" flipH="1">
              <a:off x="825879" y="2801868"/>
              <a:ext cx="10717688" cy="1810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5" name="Screen Shot 2019-04-27 at 19.40.19.png" descr="Screen Shot 2019-04-27 at 19.40.19.png"/>
            <p:cNvPicPr>
              <a:picLocks noChangeAspect="1"/>
            </p:cNvPicPr>
            <p:nvPr/>
          </p:nvPicPr>
          <p:blipFill>
            <a:blip r:embed="rId4"/>
            <a:srcRect t="3054" b="90681"/>
            <a:stretch>
              <a:fillRect/>
            </a:stretch>
          </p:blipFill>
          <p:spPr>
            <a:xfrm rot="10800000" flipH="1">
              <a:off x="203843" y="6796874"/>
              <a:ext cx="12102186" cy="2044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A short story: Peterson’s algorithm in C++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Short Story: </a:t>
            </a:r>
            <a:r>
              <a:rPr lang="en-US" dirty="0">
                <a:sym typeface="Apple Chancery"/>
              </a:rPr>
              <a:t>Peterson’s algorithm in C++</a:t>
            </a:r>
          </a:p>
        </p:txBody>
      </p:sp>
      <p:sp>
        <p:nvSpPr>
          <p:cNvPr id="218" name="A subsequent post by Anthony Williams analyzed both algorithms:…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subsequent post by Anthony Williams analyzed both algorithms:</a:t>
            </a:r>
          </a:p>
          <a:p>
            <a:pPr lvl="2"/>
            <a:r>
              <a:rPr lang="en-US" dirty="0"/>
              <a:t>Bartosz’s implementation is indeed wrong.</a:t>
            </a:r>
          </a:p>
          <a:p>
            <a:pPr lvl="2"/>
            <a:r>
              <a:rPr lang="en-US" dirty="0"/>
              <a:t>Dmitriy’s implementation is correct.</a:t>
            </a:r>
          </a:p>
          <a:p>
            <a:pPr lvl="1"/>
            <a:r>
              <a:rPr lang="en-US" dirty="0">
                <a:hlinkClick r:id="rId2"/>
              </a:rPr>
              <a:t>https://www.justsoftwaresolutions.co.uk/threading/petersons_lock_with_C++0x_atomics.html</a:t>
            </a:r>
          </a:p>
        </p:txBody>
      </p:sp>
      <p:sp>
        <p:nvSpPr>
          <p:cNvPr id="220" name="&quot;Any time you deviate from SC, you increase the complexity of the problem by orders of magnitude.&quot;"/>
          <p:cNvSpPr txBox="1"/>
          <p:nvPr/>
        </p:nvSpPr>
        <p:spPr>
          <a:xfrm>
            <a:off x="3203250" y="5190188"/>
            <a:ext cx="7262344" cy="749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spcBef>
                <a:spcPts val="5900"/>
              </a:spcBef>
              <a:defRPr sz="4400" i="1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r>
              <a:rPr sz="2200"/>
              <a:t>"Any time you deviate from SC, you increase the complexity of the problem by orders of magnitude."</a:t>
            </a:r>
          </a:p>
        </p:txBody>
      </p:sp>
      <p:pic>
        <p:nvPicPr>
          <p:cNvPr id="2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774" y="5054734"/>
            <a:ext cx="1140453" cy="1020152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Rounded Rectangle"/>
          <p:cNvSpPr/>
          <p:nvPr/>
        </p:nvSpPr>
        <p:spPr>
          <a:xfrm>
            <a:off x="1391227" y="4805786"/>
            <a:ext cx="9560245" cy="1518047"/>
          </a:xfrm>
          <a:prstGeom prst="roundRect">
            <a:avLst>
              <a:gd name="adj" fmla="val 15000"/>
            </a:avLst>
          </a:prstGeom>
          <a:solidFill>
            <a:schemeClr val="accent1">
              <a:alpha val="1195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4EBB-2102-F9C3-E0B6-FBFD8F53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forward to 2020</a:t>
            </a:r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9A515-464C-367F-C933-BCD618410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solution in the future?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99466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AD4BD5-6B60-0FCB-3C1E-5073BE5B3C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8" t="1665" r="33135" b="52674"/>
          <a:stretch/>
        </p:blipFill>
        <p:spPr>
          <a:xfrm>
            <a:off x="153055" y="2178690"/>
            <a:ext cx="4962525" cy="3087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9BCF3E-0710-60EB-EF10-3ED199874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295" y="898451"/>
            <a:ext cx="6724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53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5BB4-F6E4-21F6-CA27-82528E3E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my research try to solve this problem?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69760-B864-1B57-5392-9C05EA664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5571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F600-BB9E-45C9-883A-1C7628D3C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6E5F4-0F79-4374-B5EF-F887E8AD1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Verifying programs under weak memory models (WMM) is difficult</a:t>
            </a:r>
          </a:p>
          <a:p>
            <a:endParaRPr lang="en-US" dirty="0"/>
          </a:p>
          <a:p>
            <a:r>
              <a:rPr lang="en-US" dirty="0"/>
              <a:t>We’d like to verify programs assuming SC:</a:t>
            </a:r>
            <a:endParaRPr lang="en-IL" dirty="0"/>
          </a:p>
        </p:txBody>
      </p:sp>
      <p:grpSp>
        <p:nvGrpSpPr>
          <p:cNvPr id="5" name="Group">
            <a:extLst>
              <a:ext uri="{FF2B5EF4-FFF2-40B4-BE49-F238E27FC236}">
                <a16:creationId xmlns:a16="http://schemas.microsoft.com/office/drawing/2014/main" id="{DDED639D-808D-4735-AAA3-B280892C8667}"/>
              </a:ext>
            </a:extLst>
          </p:cNvPr>
          <p:cNvGrpSpPr/>
          <p:nvPr/>
        </p:nvGrpSpPr>
        <p:grpSpPr>
          <a:xfrm>
            <a:off x="2280177" y="3811810"/>
            <a:ext cx="7631645" cy="1196580"/>
            <a:chOff x="0" y="0"/>
            <a:chExt cx="15263289" cy="2393157"/>
          </a:xfrm>
        </p:grpSpPr>
        <p:sp>
          <p:nvSpPr>
            <p:cNvPr id="6" name="verification under  weak memory">
              <a:extLst>
                <a:ext uri="{FF2B5EF4-FFF2-40B4-BE49-F238E27FC236}">
                  <a16:creationId xmlns:a16="http://schemas.microsoft.com/office/drawing/2014/main" id="{2E842985-8922-4B77-96E5-67BDBD938BED}"/>
                </a:ext>
              </a:extLst>
            </p:cNvPr>
            <p:cNvSpPr txBox="1"/>
            <p:nvPr/>
          </p:nvSpPr>
          <p:spPr>
            <a:xfrm>
              <a:off x="241244" y="108782"/>
              <a:ext cx="3918892" cy="21755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/>
            <a:p>
              <a:pPr algn="ctr">
                <a:spcBef>
                  <a:spcPts val="2950"/>
                </a:spcBef>
                <a:defRPr sz="4400" b="0"/>
              </a:pPr>
              <a:r>
                <a:rPr lang="en-US" sz="2200" dirty="0"/>
                <a:t>verification</a:t>
              </a:r>
              <a:r>
                <a:rPr sz="2200" dirty="0"/>
                <a:t> under </a:t>
              </a:r>
              <a:br>
                <a:rPr sz="2200" dirty="0"/>
              </a:br>
              <a:r>
                <a:rPr sz="2200" dirty="0"/>
                <a:t>weak memory</a:t>
              </a:r>
            </a:p>
          </p:txBody>
        </p:sp>
        <p:sp>
          <p:nvSpPr>
            <p:cNvPr id="7" name="=">
              <a:extLst>
                <a:ext uri="{FF2B5EF4-FFF2-40B4-BE49-F238E27FC236}">
                  <a16:creationId xmlns:a16="http://schemas.microsoft.com/office/drawing/2014/main" id="{0FC46982-9D00-43F9-84CA-787CA5D89327}"/>
                </a:ext>
              </a:extLst>
            </p:cNvPr>
            <p:cNvSpPr txBox="1"/>
            <p:nvPr/>
          </p:nvSpPr>
          <p:spPr>
            <a:xfrm>
              <a:off x="4460742" y="693557"/>
              <a:ext cx="503344" cy="10060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 algn="l">
                <a:spcBef>
                  <a:spcPts val="5900"/>
                </a:spcBef>
                <a:defRPr sz="5600" b="0"/>
              </a:lvl1pPr>
            </a:lstStyle>
            <a:p>
              <a:r>
                <a:rPr sz="2800" dirty="0"/>
                <a:t>=</a:t>
              </a:r>
            </a:p>
          </p:txBody>
        </p:sp>
        <p:sp>
          <p:nvSpPr>
            <p:cNvPr id="8" name="robustness">
              <a:extLst>
                <a:ext uri="{FF2B5EF4-FFF2-40B4-BE49-F238E27FC236}">
                  <a16:creationId xmlns:a16="http://schemas.microsoft.com/office/drawing/2014/main" id="{62419D03-D2DD-4162-A673-79251530DC59}"/>
                </a:ext>
              </a:extLst>
            </p:cNvPr>
            <p:cNvSpPr txBox="1"/>
            <p:nvPr/>
          </p:nvSpPr>
          <p:spPr>
            <a:xfrm>
              <a:off x="12647431" y="785889"/>
              <a:ext cx="932948" cy="821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 algn="l">
                <a:spcBef>
                  <a:spcPts val="5900"/>
                </a:spcBef>
                <a:defRPr sz="4400" b="0"/>
              </a:lvl1pPr>
            </a:lstStyle>
            <a:p>
              <a:pPr algn="ctr"/>
              <a:r>
                <a:rPr lang="en-US" sz="2200" dirty="0"/>
                <a:t>???</a:t>
              </a:r>
              <a:endParaRPr sz="2200" dirty="0"/>
            </a:p>
          </p:txBody>
        </p:sp>
        <p:sp>
          <p:nvSpPr>
            <p:cNvPr id="9" name="+">
              <a:extLst>
                <a:ext uri="{FF2B5EF4-FFF2-40B4-BE49-F238E27FC236}">
                  <a16:creationId xmlns:a16="http://schemas.microsoft.com/office/drawing/2014/main" id="{F41ADE89-26C6-46A9-A95A-A36A8D6075C2}"/>
                </a:ext>
              </a:extLst>
            </p:cNvPr>
            <p:cNvSpPr txBox="1"/>
            <p:nvPr/>
          </p:nvSpPr>
          <p:spPr>
            <a:xfrm>
              <a:off x="10988759" y="693557"/>
              <a:ext cx="503344" cy="10060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 algn="l">
                <a:spcBef>
                  <a:spcPts val="5900"/>
                </a:spcBef>
                <a:defRPr sz="5600" b="0"/>
              </a:lvl1pPr>
            </a:lstStyle>
            <a:p>
              <a:r>
                <a:rPr sz="2800"/>
                <a:t>+</a:t>
              </a:r>
            </a:p>
          </p:txBody>
        </p:sp>
        <p:sp>
          <p:nvSpPr>
            <p:cNvPr id="10" name="Rounded Rectangle">
              <a:extLst>
                <a:ext uri="{FF2B5EF4-FFF2-40B4-BE49-F238E27FC236}">
                  <a16:creationId xmlns:a16="http://schemas.microsoft.com/office/drawing/2014/main" id="{B64D0A6D-388B-4F11-9184-FC23C99A27BC}"/>
                </a:ext>
              </a:extLst>
            </p:cNvPr>
            <p:cNvSpPr/>
            <p:nvPr/>
          </p:nvSpPr>
          <p:spPr>
            <a:xfrm>
              <a:off x="0" y="0"/>
              <a:ext cx="15263289" cy="239315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1" name="verification under  sequential consistency">
              <a:extLst>
                <a:ext uri="{FF2B5EF4-FFF2-40B4-BE49-F238E27FC236}">
                  <a16:creationId xmlns:a16="http://schemas.microsoft.com/office/drawing/2014/main" id="{0AC7BE3F-878B-4C4A-A9F1-435A8ECFD68B}"/>
                </a:ext>
              </a:extLst>
            </p:cNvPr>
            <p:cNvSpPr txBox="1"/>
            <p:nvPr/>
          </p:nvSpPr>
          <p:spPr>
            <a:xfrm>
              <a:off x="5264692" y="447335"/>
              <a:ext cx="5423462" cy="14984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/>
            <a:p>
              <a:pPr algn="ctr">
                <a:spcBef>
                  <a:spcPts val="2950"/>
                </a:spcBef>
                <a:defRPr sz="4400" b="0"/>
              </a:pPr>
              <a:r>
                <a:rPr sz="2200" dirty="0"/>
                <a:t>verification under </a:t>
              </a:r>
              <a:br>
                <a:rPr sz="2200" dirty="0"/>
              </a:br>
              <a:r>
                <a:rPr sz="2200" dirty="0"/>
                <a:t>sequential consistency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232BA3-90A3-4369-A7E4-E598CB527B13}"/>
                  </a:ext>
                </a:extLst>
              </p:cNvPr>
              <p:cNvSpPr txBox="1"/>
              <p:nvPr/>
            </p:nvSpPr>
            <p:spPr>
              <a:xfrm>
                <a:off x="2606516" y="5389389"/>
                <a:ext cx="697896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0" dirty="0">
                    <a:solidFill>
                      <a:schemeClr val="accent2"/>
                    </a:solidFill>
                  </a:rPr>
                  <a:t>Robustness</a:t>
                </a:r>
                <a:r>
                  <a:rPr lang="en-US" sz="3200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𝑃𝑟𝑜𝑔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𝑆𝐶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𝑃𝑟𝑜𝑔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𝑊𝑀𝑀</m:t>
                        </m:r>
                      </m:sub>
                    </m:sSub>
                  </m:oMath>
                </a14:m>
                <a:endParaRPr lang="en-IL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232BA3-90A3-4369-A7E4-E598CB527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516" y="5389389"/>
                <a:ext cx="6978965" cy="584775"/>
              </a:xfrm>
              <a:prstGeom prst="rect">
                <a:avLst/>
              </a:prstGeom>
              <a:blipFill>
                <a:blip r:embed="rId3"/>
                <a:stretch>
                  <a:fillRect l="-2273" t="-12500" b="-3437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78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al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225" name="Automatically establish robustness of programs against a weak memory model"/>
          <p:cNvSpPr txBox="1">
            <a:spLocks noGrp="1"/>
          </p:cNvSpPr>
          <p:nvPr>
            <p:ph type="body" idx="1"/>
          </p:nvPr>
        </p:nvSpPr>
        <p:spPr>
          <a:xfrm>
            <a:off x="1239186" y="4103852"/>
            <a:ext cx="10058400" cy="1119679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Automatically</a:t>
            </a:r>
            <a:r>
              <a:rPr lang="en-US" dirty="0"/>
              <a:t> establish </a:t>
            </a:r>
            <a:r>
              <a:rPr lang="en-US" dirty="0">
                <a:solidFill>
                  <a:schemeClr val="accent2"/>
                </a:solidFill>
              </a:rPr>
              <a:t>robustness</a:t>
            </a:r>
            <a:r>
              <a:rPr lang="en-US" dirty="0"/>
              <a:t> of programs against WMM</a:t>
            </a:r>
          </a:p>
          <a:p>
            <a:r>
              <a:rPr lang="en-US" dirty="0"/>
              <a:t> Our focus is on </a:t>
            </a:r>
            <a:r>
              <a:rPr lang="en-US" dirty="0">
                <a:solidFill>
                  <a:schemeClr val="accent2"/>
                </a:solidFill>
              </a:rPr>
              <a:t>C/C++11 memory model</a:t>
            </a:r>
            <a:r>
              <a:rPr lang="en-US" dirty="0"/>
              <a:t>: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226" name="Key ingredient in automatic fence insertion…"/>
          <p:cNvSpPr txBox="1"/>
          <p:nvPr/>
        </p:nvSpPr>
        <p:spPr>
          <a:xfrm>
            <a:off x="1097280" y="3733633"/>
            <a:ext cx="8732867" cy="1832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normAutofit/>
          </a:bodyPr>
          <a:lstStyle/>
          <a:p>
            <a:pPr marL="305594" indent="-305594">
              <a:spcBef>
                <a:spcPts val="2950"/>
              </a:spcBef>
              <a:buSzPct val="145000"/>
              <a:buChar char="•"/>
              <a:defRPr sz="4400" b="0"/>
            </a:pPr>
            <a:endParaRPr sz="2200" dirty="0">
              <a:solidFill>
                <a:schemeClr val="accent1">
                  <a:hueOff val="114395"/>
                  <a:lumOff val="-24975"/>
                </a:schemeClr>
              </a:solidFill>
            </a:endParaRPr>
          </a:p>
        </p:txBody>
      </p:sp>
      <p:grpSp>
        <p:nvGrpSpPr>
          <p:cNvPr id="233" name="Group"/>
          <p:cNvGrpSpPr/>
          <p:nvPr/>
        </p:nvGrpSpPr>
        <p:grpSpPr>
          <a:xfrm>
            <a:off x="2280175" y="1445590"/>
            <a:ext cx="7631645" cy="1196580"/>
            <a:chOff x="0" y="0"/>
            <a:chExt cx="15263289" cy="2393157"/>
          </a:xfrm>
        </p:grpSpPr>
        <p:sp>
          <p:nvSpPr>
            <p:cNvPr id="227" name="verification under  weak memory"/>
            <p:cNvSpPr txBox="1"/>
            <p:nvPr/>
          </p:nvSpPr>
          <p:spPr>
            <a:xfrm>
              <a:off x="241244" y="108782"/>
              <a:ext cx="3918892" cy="21755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/>
            <a:p>
              <a:pPr algn="ctr">
                <a:spcBef>
                  <a:spcPts val="2950"/>
                </a:spcBef>
                <a:defRPr sz="4400" b="0"/>
              </a:pPr>
              <a:r>
                <a:rPr lang="en-US" sz="2200" dirty="0"/>
                <a:t>verification</a:t>
              </a:r>
              <a:r>
                <a:rPr sz="2200" dirty="0"/>
                <a:t> under </a:t>
              </a:r>
              <a:br>
                <a:rPr sz="2200" dirty="0"/>
              </a:br>
              <a:r>
                <a:rPr sz="2200" dirty="0"/>
                <a:t>weak memory</a:t>
              </a:r>
            </a:p>
          </p:txBody>
        </p:sp>
        <p:sp>
          <p:nvSpPr>
            <p:cNvPr id="228" name="="/>
            <p:cNvSpPr txBox="1"/>
            <p:nvPr/>
          </p:nvSpPr>
          <p:spPr>
            <a:xfrm>
              <a:off x="4460742" y="693557"/>
              <a:ext cx="503344" cy="10060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 algn="l">
                <a:spcBef>
                  <a:spcPts val="5900"/>
                </a:spcBef>
                <a:defRPr sz="5600" b="0"/>
              </a:lvl1pPr>
            </a:lstStyle>
            <a:p>
              <a:r>
                <a:rPr sz="2800" dirty="0"/>
                <a:t>=</a:t>
              </a:r>
            </a:p>
          </p:txBody>
        </p:sp>
        <p:sp>
          <p:nvSpPr>
            <p:cNvPr id="229" name="robustness"/>
            <p:cNvSpPr txBox="1"/>
            <p:nvPr/>
          </p:nvSpPr>
          <p:spPr>
            <a:xfrm>
              <a:off x="11792709" y="785889"/>
              <a:ext cx="2642392" cy="821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 algn="l">
                <a:spcBef>
                  <a:spcPts val="5900"/>
                </a:spcBef>
                <a:defRPr sz="4400" b="0"/>
              </a:lvl1pPr>
            </a:lstStyle>
            <a:p>
              <a:pPr algn="ctr"/>
              <a:r>
                <a:rPr sz="2200" dirty="0"/>
                <a:t>robustness</a:t>
              </a:r>
            </a:p>
          </p:txBody>
        </p:sp>
        <p:sp>
          <p:nvSpPr>
            <p:cNvPr id="230" name="+"/>
            <p:cNvSpPr txBox="1"/>
            <p:nvPr/>
          </p:nvSpPr>
          <p:spPr>
            <a:xfrm>
              <a:off x="10988759" y="693557"/>
              <a:ext cx="503344" cy="10060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 algn="l">
                <a:spcBef>
                  <a:spcPts val="5900"/>
                </a:spcBef>
                <a:defRPr sz="5600" b="0"/>
              </a:lvl1pPr>
            </a:lstStyle>
            <a:p>
              <a:r>
                <a:rPr sz="2800"/>
                <a:t>+</a:t>
              </a:r>
            </a:p>
          </p:txBody>
        </p:sp>
        <p:sp>
          <p:nvSpPr>
            <p:cNvPr id="231" name="Rounded Rectangle"/>
            <p:cNvSpPr/>
            <p:nvPr/>
          </p:nvSpPr>
          <p:spPr>
            <a:xfrm>
              <a:off x="0" y="0"/>
              <a:ext cx="15263289" cy="239315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232" name="verification under  sequential consistency"/>
            <p:cNvSpPr txBox="1"/>
            <p:nvPr/>
          </p:nvSpPr>
          <p:spPr>
            <a:xfrm>
              <a:off x="5264692" y="447335"/>
              <a:ext cx="5423462" cy="14984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/>
            <a:p>
              <a:pPr algn="ctr">
                <a:spcBef>
                  <a:spcPts val="2950"/>
                </a:spcBef>
                <a:defRPr sz="4400" b="0"/>
              </a:pPr>
              <a:r>
                <a:rPr sz="2200" dirty="0"/>
                <a:t>verification under </a:t>
              </a:r>
              <a:br>
                <a:rPr sz="2200" dirty="0"/>
              </a:br>
              <a:r>
                <a:rPr sz="2200" dirty="0"/>
                <a:t>sequential consistency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3D7643-5494-4906-8C9A-E79EB9736520}"/>
                  </a:ext>
                </a:extLst>
              </p:cNvPr>
              <p:cNvSpPr txBox="1"/>
              <p:nvPr/>
            </p:nvSpPr>
            <p:spPr>
              <a:xfrm>
                <a:off x="2765425" y="2998408"/>
                <a:ext cx="700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0" dirty="0"/>
                  <a:t>Robustness: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𝑃𝑟𝑜𝑔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𝑆𝐶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𝑃𝑟𝑜𝑔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𝑊𝑀𝑀</m:t>
                        </m:r>
                      </m:sub>
                    </m:sSub>
                  </m:oMath>
                </a14:m>
                <a:endParaRPr lang="en-IL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3D7643-5494-4906-8C9A-E79EB9736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425" y="2998408"/>
                <a:ext cx="7005925" cy="584775"/>
              </a:xfrm>
              <a:prstGeom prst="rect">
                <a:avLst/>
              </a:prstGeom>
              <a:blipFill>
                <a:blip r:embed="rId3"/>
                <a:stretch>
                  <a:fillRect l="-2263" t="-12500" b="-3437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630B6E-4E81-49F3-9491-01588E6D93EB}"/>
                  </a:ext>
                </a:extLst>
              </p:cNvPr>
              <p:cNvSpPr txBox="1"/>
              <p:nvPr/>
            </p:nvSpPr>
            <p:spPr>
              <a:xfrm>
                <a:off x="2593036" y="5415338"/>
                <a:ext cx="700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𝑃𝑟𝑜𝑔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𝑃𝑟𝑜𝑔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IL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630B6E-4E81-49F3-9491-01588E6D9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036" y="5415338"/>
                <a:ext cx="700592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05A1-8DAE-C3AB-9A03-E2E122E5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C++ model describe behaviors?</a:t>
            </a:r>
            <a:endParaRPr lang="en-IL" dirty="0"/>
          </a:p>
        </p:txBody>
      </p:sp>
      <p:grpSp>
        <p:nvGrpSpPr>
          <p:cNvPr id="6" name="Group">
            <a:extLst>
              <a:ext uri="{FF2B5EF4-FFF2-40B4-BE49-F238E27FC236}">
                <a16:creationId xmlns:a16="http://schemas.microsoft.com/office/drawing/2014/main" id="{412EB53C-1631-C9DD-B8F7-0C2516E70EE3}"/>
              </a:ext>
            </a:extLst>
          </p:cNvPr>
          <p:cNvGrpSpPr/>
          <p:nvPr/>
        </p:nvGrpSpPr>
        <p:grpSpPr>
          <a:xfrm>
            <a:off x="7305402" y="2024968"/>
            <a:ext cx="3327279" cy="3728703"/>
            <a:chOff x="-161" y="-96894"/>
            <a:chExt cx="3801106" cy="4767580"/>
          </a:xfrm>
        </p:grpSpPr>
        <p:sp>
          <p:nvSpPr>
            <p:cNvPr id="7" name="W x 0">
              <a:extLst>
                <a:ext uri="{FF2B5EF4-FFF2-40B4-BE49-F238E27FC236}">
                  <a16:creationId xmlns:a16="http://schemas.microsoft.com/office/drawing/2014/main" id="{2D631A7C-4F74-360B-772B-089AD66DADC2}"/>
                </a:ext>
              </a:extLst>
            </p:cNvPr>
            <p:cNvSpPr txBox="1"/>
            <p:nvPr/>
          </p:nvSpPr>
          <p:spPr>
            <a:xfrm>
              <a:off x="671607" y="166246"/>
              <a:ext cx="1054741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2000" dirty="0"/>
                <a:t>W x 0</a:t>
              </a:r>
            </a:p>
          </p:txBody>
        </p:sp>
        <p:sp>
          <p:nvSpPr>
            <p:cNvPr id="8" name="W y 0">
              <a:extLst>
                <a:ext uri="{FF2B5EF4-FFF2-40B4-BE49-F238E27FC236}">
                  <a16:creationId xmlns:a16="http://schemas.microsoft.com/office/drawing/2014/main" id="{BFE4657C-3028-7D2D-2886-EEF9B6274C53}"/>
                </a:ext>
              </a:extLst>
            </p:cNvPr>
            <p:cNvSpPr txBox="1"/>
            <p:nvPr/>
          </p:nvSpPr>
          <p:spPr>
            <a:xfrm>
              <a:off x="2225312" y="166246"/>
              <a:ext cx="1048263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2000" dirty="0"/>
                <a:t>W y 0</a:t>
              </a:r>
            </a:p>
          </p:txBody>
        </p:sp>
        <p:sp>
          <p:nvSpPr>
            <p:cNvPr id="9" name="W x 1">
              <a:extLst>
                <a:ext uri="{FF2B5EF4-FFF2-40B4-BE49-F238E27FC236}">
                  <a16:creationId xmlns:a16="http://schemas.microsoft.com/office/drawing/2014/main" id="{A26258ED-9E01-9E7B-C767-2F5ED340FB17}"/>
                </a:ext>
              </a:extLst>
            </p:cNvPr>
            <p:cNvSpPr txBox="1"/>
            <p:nvPr/>
          </p:nvSpPr>
          <p:spPr>
            <a:xfrm>
              <a:off x="144237" y="2286897"/>
              <a:ext cx="1054742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2000" dirty="0"/>
                <a:t>W x 1</a:t>
              </a:r>
            </a:p>
          </p:txBody>
        </p:sp>
        <p:sp>
          <p:nvSpPr>
            <p:cNvPr id="10" name="W y 1">
              <a:extLst>
                <a:ext uri="{FF2B5EF4-FFF2-40B4-BE49-F238E27FC236}">
                  <a16:creationId xmlns:a16="http://schemas.microsoft.com/office/drawing/2014/main" id="{53E6EA31-B063-8DDE-20B1-B6B5F976297E}"/>
                </a:ext>
              </a:extLst>
            </p:cNvPr>
            <p:cNvSpPr txBox="1"/>
            <p:nvPr/>
          </p:nvSpPr>
          <p:spPr>
            <a:xfrm>
              <a:off x="2752681" y="2286897"/>
              <a:ext cx="1048264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lang="en-US" sz="2000" dirty="0"/>
                <a:t>R</a:t>
              </a:r>
              <a:r>
                <a:rPr sz="2000" dirty="0"/>
                <a:t> y 1</a:t>
              </a:r>
            </a:p>
          </p:txBody>
        </p:sp>
        <p:sp>
          <p:nvSpPr>
            <p:cNvPr id="11" name="R x 0">
              <a:extLst>
                <a:ext uri="{FF2B5EF4-FFF2-40B4-BE49-F238E27FC236}">
                  <a16:creationId xmlns:a16="http://schemas.microsoft.com/office/drawing/2014/main" id="{06990998-3172-4985-248C-CC58708FDA66}"/>
                </a:ext>
              </a:extLst>
            </p:cNvPr>
            <p:cNvSpPr txBox="1"/>
            <p:nvPr/>
          </p:nvSpPr>
          <p:spPr>
            <a:xfrm>
              <a:off x="2792805" y="3697113"/>
              <a:ext cx="968016" cy="7533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2000" dirty="0"/>
                <a:t>R x 0</a:t>
              </a:r>
            </a:p>
          </p:txBody>
        </p:sp>
        <p:sp>
          <p:nvSpPr>
            <p:cNvPr id="12" name="R y 0">
              <a:extLst>
                <a:ext uri="{FF2B5EF4-FFF2-40B4-BE49-F238E27FC236}">
                  <a16:creationId xmlns:a16="http://schemas.microsoft.com/office/drawing/2014/main" id="{7EAA0FAE-0D92-648F-6D7A-13591B0A3A7E}"/>
                </a:ext>
              </a:extLst>
            </p:cNvPr>
            <p:cNvSpPr txBox="1"/>
            <p:nvPr/>
          </p:nvSpPr>
          <p:spPr>
            <a:xfrm>
              <a:off x="190838" y="3697113"/>
              <a:ext cx="961539" cy="7533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lang="en-US" sz="2000" dirty="0"/>
                <a:t>W</a:t>
              </a:r>
              <a:r>
                <a:rPr sz="2000" dirty="0"/>
                <a:t> y </a:t>
              </a:r>
              <a:r>
                <a:rPr lang="en-US" sz="2000" dirty="0"/>
                <a:t>1</a:t>
              </a:r>
              <a:endParaRPr sz="2000" dirty="0"/>
            </a:p>
          </p:txBody>
        </p:sp>
        <p:sp>
          <p:nvSpPr>
            <p:cNvPr id="13" name="Line">
              <a:extLst>
                <a:ext uri="{FF2B5EF4-FFF2-40B4-BE49-F238E27FC236}">
                  <a16:creationId xmlns:a16="http://schemas.microsoft.com/office/drawing/2014/main" id="{E03A08EA-CA2D-0EBD-B755-1B140635F24D}"/>
                </a:ext>
              </a:extLst>
            </p:cNvPr>
            <p:cNvSpPr/>
            <p:nvPr/>
          </p:nvSpPr>
          <p:spPr>
            <a:xfrm flipH="1">
              <a:off x="683731" y="3028083"/>
              <a:ext cx="1" cy="753389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4" name="Line">
              <a:extLst>
                <a:ext uri="{FF2B5EF4-FFF2-40B4-BE49-F238E27FC236}">
                  <a16:creationId xmlns:a16="http://schemas.microsoft.com/office/drawing/2014/main" id="{121DE1A6-9297-8F41-CC3E-CB6FC8F1DA6C}"/>
                </a:ext>
              </a:extLst>
            </p:cNvPr>
            <p:cNvSpPr/>
            <p:nvPr/>
          </p:nvSpPr>
          <p:spPr>
            <a:xfrm>
              <a:off x="3273574" y="3028083"/>
              <a:ext cx="1" cy="753389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5" name="Line">
              <a:extLst>
                <a:ext uri="{FF2B5EF4-FFF2-40B4-BE49-F238E27FC236}">
                  <a16:creationId xmlns:a16="http://schemas.microsoft.com/office/drawing/2014/main" id="{F89B5A15-A749-6429-80F9-2C275B32FA90}"/>
                </a:ext>
              </a:extLst>
            </p:cNvPr>
            <p:cNvSpPr/>
            <p:nvPr/>
          </p:nvSpPr>
          <p:spPr>
            <a:xfrm flipH="1">
              <a:off x="683732" y="900935"/>
              <a:ext cx="490204" cy="1385964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6" name="Line">
              <a:extLst>
                <a:ext uri="{FF2B5EF4-FFF2-40B4-BE49-F238E27FC236}">
                  <a16:creationId xmlns:a16="http://schemas.microsoft.com/office/drawing/2014/main" id="{53ED51B9-1839-8AAA-94FD-8C579C83A061}"/>
                </a:ext>
              </a:extLst>
            </p:cNvPr>
            <p:cNvSpPr/>
            <p:nvPr/>
          </p:nvSpPr>
          <p:spPr>
            <a:xfrm>
              <a:off x="2745381" y="875498"/>
              <a:ext cx="448922" cy="1385964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7" name="Line">
              <a:extLst>
                <a:ext uri="{FF2B5EF4-FFF2-40B4-BE49-F238E27FC236}">
                  <a16:creationId xmlns:a16="http://schemas.microsoft.com/office/drawing/2014/main" id="{68E4BE98-967F-C2DB-D0A4-391D2089257B}"/>
                </a:ext>
              </a:extLst>
            </p:cNvPr>
            <p:cNvSpPr/>
            <p:nvPr/>
          </p:nvSpPr>
          <p:spPr>
            <a:xfrm flipH="1">
              <a:off x="767063" y="866837"/>
              <a:ext cx="1979181" cy="1385965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8" name="Line">
              <a:extLst>
                <a:ext uri="{FF2B5EF4-FFF2-40B4-BE49-F238E27FC236}">
                  <a16:creationId xmlns:a16="http://schemas.microsoft.com/office/drawing/2014/main" id="{72E72B90-93CB-EBF9-C0E3-F434C5ED5C25}"/>
                </a:ext>
              </a:extLst>
            </p:cNvPr>
            <p:cNvSpPr/>
            <p:nvPr/>
          </p:nvSpPr>
          <p:spPr>
            <a:xfrm>
              <a:off x="1173936" y="875497"/>
              <a:ext cx="1960982" cy="1402740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9" name="Line">
              <a:extLst>
                <a:ext uri="{FF2B5EF4-FFF2-40B4-BE49-F238E27FC236}">
                  <a16:creationId xmlns:a16="http://schemas.microsoft.com/office/drawing/2014/main" id="{7A48F06D-5C27-BC2A-B1E4-E346A714BB49}"/>
                </a:ext>
              </a:extLst>
            </p:cNvPr>
            <p:cNvSpPr/>
            <p:nvPr/>
          </p:nvSpPr>
          <p:spPr>
            <a:xfrm rot="19760543" flipV="1">
              <a:off x="706503" y="3269011"/>
              <a:ext cx="2223775" cy="121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0" extrusionOk="0">
                  <a:moveTo>
                    <a:pt x="0" y="21130"/>
                  </a:moveTo>
                  <a:cubicBezTo>
                    <a:pt x="4432" y="8363"/>
                    <a:pt x="9259" y="1016"/>
                    <a:pt x="13819" y="97"/>
                  </a:cubicBezTo>
                  <a:cubicBezTo>
                    <a:pt x="16633" y="-470"/>
                    <a:pt x="19275" y="1449"/>
                    <a:pt x="21600" y="5750"/>
                  </a:cubicBezTo>
                </a:path>
              </a:pathLst>
            </a:custGeom>
            <a:noFill/>
            <a:ln w="50800" cap="flat">
              <a:solidFill>
                <a:srgbClr val="00B050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20" name="Line">
              <a:extLst>
                <a:ext uri="{FF2B5EF4-FFF2-40B4-BE49-F238E27FC236}">
                  <a16:creationId xmlns:a16="http://schemas.microsoft.com/office/drawing/2014/main" id="{29662D2C-D242-99C6-1298-9DC9498135A3}"/>
                </a:ext>
              </a:extLst>
            </p:cNvPr>
            <p:cNvSpPr/>
            <p:nvPr/>
          </p:nvSpPr>
          <p:spPr>
            <a:xfrm rot="13658987" flipH="1">
              <a:off x="131988" y="2058460"/>
              <a:ext cx="3510503" cy="928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51" extrusionOk="0">
                  <a:moveTo>
                    <a:pt x="0" y="20751"/>
                  </a:moveTo>
                  <a:cubicBezTo>
                    <a:pt x="3897" y="9773"/>
                    <a:pt x="8486" y="2558"/>
                    <a:pt x="12925" y="570"/>
                  </a:cubicBezTo>
                  <a:cubicBezTo>
                    <a:pt x="16095" y="-849"/>
                    <a:pt x="19022" y="483"/>
                    <a:pt x="21600" y="3432"/>
                  </a:cubicBezTo>
                </a:path>
              </a:pathLst>
            </a:custGeom>
            <a:noFill/>
            <a:ln w="50800" cap="flat">
              <a:solidFill>
                <a:srgbClr val="00B050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0338F67A-429B-0929-AA89-B64DB57CAF1A}"/>
                </a:ext>
              </a:extLst>
            </p:cNvPr>
            <p:cNvSpPr/>
            <p:nvPr/>
          </p:nvSpPr>
          <p:spPr>
            <a:xfrm>
              <a:off x="-161" y="-96894"/>
              <a:ext cx="3637102" cy="476758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003686-03A9-76FA-92B0-21B504B4692B}"/>
              </a:ext>
            </a:extLst>
          </p:cNvPr>
          <p:cNvCxnSpPr>
            <a:cxnSpLocks/>
          </p:cNvCxnSpPr>
          <p:nvPr/>
        </p:nvCxnSpPr>
        <p:spPr>
          <a:xfrm flipH="1" flipV="1">
            <a:off x="8118593" y="4216825"/>
            <a:ext cx="1606888" cy="968215"/>
          </a:xfrm>
          <a:prstGeom prst="straightConnector1">
            <a:avLst/>
          </a:prstGeom>
          <a:ln w="508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7C024B7-9559-4C58-411C-C6E2F52D1C99}"/>
              </a:ext>
            </a:extLst>
          </p:cNvPr>
          <p:cNvSpPr txBox="1"/>
          <p:nvPr/>
        </p:nvSpPr>
        <p:spPr>
          <a:xfrm>
            <a:off x="2114312" y="3338201"/>
            <a:ext cx="1528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x</a:t>
            </a:r>
            <a:r>
              <a:rPr lang="en-US" sz="3200" dirty="0"/>
              <a:t> = 1;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y</a:t>
            </a:r>
            <a:r>
              <a:rPr lang="en-US" sz="3200" dirty="0"/>
              <a:t> = 1;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D85FCF-39C1-2A9A-2A6F-18D5D1C2EB9F}"/>
              </a:ext>
            </a:extLst>
          </p:cNvPr>
          <p:cNvSpPr txBox="1"/>
          <p:nvPr/>
        </p:nvSpPr>
        <p:spPr>
          <a:xfrm>
            <a:off x="3969328" y="3338201"/>
            <a:ext cx="1528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= </a:t>
            </a:r>
            <a:r>
              <a:rPr lang="en-US" sz="3200" dirty="0">
                <a:solidFill>
                  <a:schemeClr val="accent1"/>
                </a:solidFill>
              </a:rPr>
              <a:t>y</a:t>
            </a:r>
            <a:r>
              <a:rPr lang="en-US" sz="3200" dirty="0"/>
              <a:t>;</a:t>
            </a:r>
          </a:p>
          <a:p>
            <a:r>
              <a:rPr lang="en-US" sz="3200" dirty="0"/>
              <a:t>b = </a:t>
            </a:r>
            <a:r>
              <a:rPr lang="en-US" sz="3200" dirty="0">
                <a:solidFill>
                  <a:schemeClr val="accent1"/>
                </a:solidFill>
              </a:rPr>
              <a:t>x</a:t>
            </a:r>
            <a:r>
              <a:rPr lang="en-US" sz="3200" dirty="0"/>
              <a:t>;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7DEEE2C-DDF8-1673-0BEB-4DE01FB312F0}"/>
              </a:ext>
            </a:extLst>
          </p:cNvPr>
          <p:cNvGrpSpPr/>
          <p:nvPr/>
        </p:nvGrpSpPr>
        <p:grpSpPr>
          <a:xfrm>
            <a:off x="3501928" y="3358672"/>
            <a:ext cx="113601" cy="1279594"/>
            <a:chOff x="5511567" y="1891444"/>
            <a:chExt cx="113601" cy="1279594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CA36921-282A-2A06-7BBF-08EB4F24CA58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493A40C-3CCB-32F7-83AF-C9D1804F3308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650CD1A-438A-7BAB-E28D-8D5130AFFB23}"/>
              </a:ext>
            </a:extLst>
          </p:cNvPr>
          <p:cNvSpPr txBox="1"/>
          <p:nvPr/>
        </p:nvSpPr>
        <p:spPr>
          <a:xfrm>
            <a:off x="2388642" y="2612571"/>
            <a:ext cx="2371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x</a:t>
            </a:r>
            <a:r>
              <a:rPr lang="en-US" sz="3200" dirty="0"/>
              <a:t> = 0;   </a:t>
            </a:r>
            <a:r>
              <a:rPr lang="en-US" sz="3200" dirty="0">
                <a:solidFill>
                  <a:schemeClr val="accent1"/>
                </a:solidFill>
              </a:rPr>
              <a:t>y</a:t>
            </a:r>
            <a:r>
              <a:rPr lang="en-US" sz="3200" dirty="0"/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3348492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Example: “store-buffer” litmus test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defTabSz="706516">
              <a:defRPr sz="9632"/>
            </a:lvl1pPr>
          </a:lstStyle>
          <a:p>
            <a:r>
              <a:rPr lang="en-US" sz="4800" dirty="0"/>
              <a:t>Example: “message-passing” litmus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0" name="Equation"/>
              <p:cNvSpPr txBox="1"/>
              <p:nvPr/>
            </p:nvSpPr>
            <p:spPr>
              <a:xfrm>
                <a:off x="716577" y="5924405"/>
                <a:ext cx="980012" cy="33855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200"/>
              </a:p>
            </p:txBody>
          </p:sp>
        </mc:Choice>
        <mc:Fallback xmlns="">
          <p:sp>
            <p:nvSpPr>
              <p:cNvPr id="40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77" y="5924405"/>
                <a:ext cx="980012" cy="338554"/>
              </a:xfrm>
              <a:prstGeom prst="rect">
                <a:avLst/>
              </a:prstGeom>
              <a:blipFill>
                <a:blip r:embed="rId3"/>
                <a:stretch>
                  <a:fillRect l="-10000" r="-10625" b="-3454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1" name="Equation"/>
              <p:cNvSpPr txBox="1"/>
              <p:nvPr/>
            </p:nvSpPr>
            <p:spPr>
              <a:xfrm>
                <a:off x="3191064" y="5927153"/>
                <a:ext cx="966931" cy="33855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200"/>
              </a:p>
            </p:txBody>
          </p:sp>
        </mc:Choice>
        <mc:Fallback xmlns="">
          <p:sp>
            <p:nvSpPr>
              <p:cNvPr id="40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064" y="5927153"/>
                <a:ext cx="966931" cy="338554"/>
              </a:xfrm>
              <a:prstGeom prst="rect">
                <a:avLst/>
              </a:prstGeom>
              <a:blipFill>
                <a:blip r:embed="rId4"/>
                <a:stretch>
                  <a:fillRect l="-9434" r="-10692" b="-3392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Equation"/>
              <p:cNvSpPr txBox="1"/>
              <p:nvPr/>
            </p:nvSpPr>
            <p:spPr>
              <a:xfrm>
                <a:off x="5665552" y="5927153"/>
                <a:ext cx="980012" cy="33855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200"/>
              </a:p>
            </p:txBody>
          </p:sp>
        </mc:Choice>
        <mc:Fallback xmlns="">
          <p:sp>
            <p:nvSpPr>
              <p:cNvPr id="40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552" y="5927153"/>
                <a:ext cx="980012" cy="338554"/>
              </a:xfrm>
              <a:prstGeom prst="rect">
                <a:avLst/>
              </a:prstGeom>
              <a:blipFill>
                <a:blip r:embed="rId5"/>
                <a:stretch>
                  <a:fillRect l="-9317" r="-10559" b="-3392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6" name="Group"/>
          <p:cNvGrpSpPr/>
          <p:nvPr/>
        </p:nvGrpSpPr>
        <p:grpSpPr>
          <a:xfrm>
            <a:off x="382892" y="3378413"/>
            <a:ext cx="1756178" cy="2383790"/>
            <a:chOff x="0" y="0"/>
            <a:chExt cx="3512356" cy="4767580"/>
          </a:xfrm>
        </p:grpSpPr>
        <p:sp>
          <p:nvSpPr>
            <p:cNvPr id="403" name="W x 0"/>
            <p:cNvSpPr txBox="1"/>
            <p:nvPr/>
          </p:nvSpPr>
          <p:spPr>
            <a:xfrm>
              <a:off x="499815" y="317077"/>
              <a:ext cx="1018566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 dirty="0"/>
                <a:t>W x 0</a:t>
              </a:r>
            </a:p>
          </p:txBody>
        </p:sp>
        <p:sp>
          <p:nvSpPr>
            <p:cNvPr id="404" name="W y 0"/>
            <p:cNvSpPr txBox="1"/>
            <p:nvPr/>
          </p:nvSpPr>
          <p:spPr>
            <a:xfrm>
              <a:off x="2000230" y="317077"/>
              <a:ext cx="1012311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 dirty="0"/>
                <a:t>W y 0</a:t>
              </a:r>
            </a:p>
          </p:txBody>
        </p:sp>
        <p:sp>
          <p:nvSpPr>
            <p:cNvPr id="405" name="Rectangle"/>
            <p:cNvSpPr/>
            <p:nvPr/>
          </p:nvSpPr>
          <p:spPr>
            <a:xfrm>
              <a:off x="0" y="0"/>
              <a:ext cx="3512356" cy="476758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</p:grpSp>
      <p:grpSp>
        <p:nvGrpSpPr>
          <p:cNvPr id="413" name="Group"/>
          <p:cNvGrpSpPr/>
          <p:nvPr/>
        </p:nvGrpSpPr>
        <p:grpSpPr>
          <a:xfrm>
            <a:off x="47724" y="1855305"/>
            <a:ext cx="2054224" cy="1360906"/>
            <a:chOff x="-679897" y="0"/>
            <a:chExt cx="4108444" cy="3135862"/>
          </a:xfrm>
        </p:grpSpPr>
        <p:sp>
          <p:nvSpPr>
            <p:cNvPr id="407" name="Rounded Rectangle"/>
            <p:cNvSpPr/>
            <p:nvPr/>
          </p:nvSpPr>
          <p:spPr>
            <a:xfrm>
              <a:off x="52906" y="0"/>
              <a:ext cx="3375641" cy="2075603"/>
            </a:xfrm>
            <a:prstGeom prst="roundRect">
              <a:avLst>
                <a:gd name="adj" fmla="val 15000"/>
              </a:avLst>
            </a:prstGeom>
            <a:solidFill>
              <a:srgbClr val="D6D5D5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08" name="Group"/>
            <p:cNvSpPr/>
            <p:nvPr/>
          </p:nvSpPr>
          <p:spPr>
            <a:xfrm>
              <a:off x="52906" y="2237697"/>
              <a:ext cx="3375641" cy="898165"/>
            </a:xfrm>
            <a:prstGeom prst="roundRect">
              <a:avLst>
                <a:gd name="adj" fmla="val 15000"/>
              </a:avLst>
            </a:prstGeom>
            <a:solidFill>
              <a:srgbClr val="D6D5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8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/>
              <a:r>
                <a:rPr sz="1400" dirty="0"/>
                <a:t>a = 0     b = 0</a:t>
              </a:r>
            </a:p>
          </p:txBody>
        </p:sp>
        <p:sp>
          <p:nvSpPr>
            <p:cNvPr id="409" name="Line"/>
            <p:cNvSpPr/>
            <p:nvPr/>
          </p:nvSpPr>
          <p:spPr>
            <a:xfrm flipV="1">
              <a:off x="1814084" y="324357"/>
              <a:ext cx="1" cy="142688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1681362" y="324357"/>
              <a:ext cx="1" cy="142688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11" name="y = 1 b = x"/>
            <p:cNvSpPr txBox="1"/>
            <p:nvPr/>
          </p:nvSpPr>
          <p:spPr>
            <a:xfrm>
              <a:off x="1016863" y="584419"/>
              <a:ext cx="2331964" cy="987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/>
            <a:p>
              <a:pPr lvl="1">
                <a:spcBef>
                  <a:spcPts val="2950"/>
                </a:spcBef>
                <a:defRPr sz="2800" b="0">
                  <a:latin typeface="Courier"/>
                  <a:ea typeface="Courier"/>
                  <a:cs typeface="Courier"/>
                  <a:sym typeface="Courier"/>
                </a:defRPr>
              </a:pPr>
              <a:r>
                <a:rPr lang="en-US" sz="1400" dirty="0"/>
                <a:t>a</a:t>
              </a:r>
              <a:r>
                <a:rPr sz="1400" dirty="0"/>
                <a:t> = </a:t>
              </a:r>
              <a:r>
                <a:rPr lang="en-US" sz="1400" dirty="0"/>
                <a:t>y</a:t>
              </a:r>
              <a:br>
                <a:rPr sz="1400" dirty="0"/>
              </a:br>
              <a:r>
                <a:rPr sz="1400" dirty="0"/>
                <a:t>b = x</a:t>
              </a:r>
            </a:p>
          </p:txBody>
        </p:sp>
        <p:sp>
          <p:nvSpPr>
            <p:cNvPr id="412" name="x = 1 a = y"/>
            <p:cNvSpPr txBox="1"/>
            <p:nvPr/>
          </p:nvSpPr>
          <p:spPr>
            <a:xfrm>
              <a:off x="-679897" y="584419"/>
              <a:ext cx="2142512" cy="987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/>
            <a:p>
              <a:pPr lvl="1">
                <a:spcBef>
                  <a:spcPts val="2950"/>
                </a:spcBef>
                <a:defRPr sz="2800" b="0">
                  <a:latin typeface="Courier"/>
                  <a:ea typeface="Courier"/>
                  <a:cs typeface="Courier"/>
                  <a:sym typeface="Courier"/>
                </a:defRPr>
              </a:pPr>
              <a:r>
                <a:rPr sz="1400" dirty="0"/>
                <a:t>x = 1</a:t>
              </a:r>
              <a:br>
                <a:rPr sz="1400" dirty="0"/>
              </a:br>
              <a:r>
                <a:rPr lang="en-US" sz="1400" dirty="0"/>
                <a:t>y</a:t>
              </a:r>
              <a:r>
                <a:rPr sz="1400" dirty="0"/>
                <a:t> = </a:t>
              </a:r>
              <a:r>
                <a:rPr lang="en-US" sz="1400" dirty="0"/>
                <a:t>1</a:t>
              </a:r>
              <a:endParaRPr sz="1400" dirty="0"/>
            </a:p>
          </p:txBody>
        </p:sp>
      </p:grpSp>
      <p:grpSp>
        <p:nvGrpSpPr>
          <p:cNvPr id="421" name="Group"/>
          <p:cNvGrpSpPr/>
          <p:nvPr/>
        </p:nvGrpSpPr>
        <p:grpSpPr>
          <a:xfrm>
            <a:off x="2832228" y="3381277"/>
            <a:ext cx="1823453" cy="2383791"/>
            <a:chOff x="144237" y="0"/>
            <a:chExt cx="3646905" cy="4767580"/>
          </a:xfrm>
        </p:grpSpPr>
        <p:sp>
          <p:nvSpPr>
            <p:cNvPr id="414" name="W x 0"/>
            <p:cNvSpPr txBox="1"/>
            <p:nvPr/>
          </p:nvSpPr>
          <p:spPr>
            <a:xfrm>
              <a:off x="671609" y="166246"/>
              <a:ext cx="1054742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 dirty="0"/>
                <a:t>W x 0</a:t>
              </a:r>
            </a:p>
          </p:txBody>
        </p:sp>
        <p:sp>
          <p:nvSpPr>
            <p:cNvPr id="415" name="W y 0"/>
            <p:cNvSpPr txBox="1"/>
            <p:nvPr/>
          </p:nvSpPr>
          <p:spPr>
            <a:xfrm>
              <a:off x="2225310" y="166246"/>
              <a:ext cx="1048264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 dirty="0"/>
                <a:t>W y 0</a:t>
              </a:r>
            </a:p>
          </p:txBody>
        </p:sp>
        <p:sp>
          <p:nvSpPr>
            <p:cNvPr id="416" name="W x 1"/>
            <p:cNvSpPr txBox="1"/>
            <p:nvPr/>
          </p:nvSpPr>
          <p:spPr>
            <a:xfrm>
              <a:off x="144237" y="2286897"/>
              <a:ext cx="1054742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/>
                <a:t>W x 1</a:t>
              </a:r>
            </a:p>
          </p:txBody>
        </p:sp>
        <p:sp>
          <p:nvSpPr>
            <p:cNvPr id="417" name="Line"/>
            <p:cNvSpPr/>
            <p:nvPr/>
          </p:nvSpPr>
          <p:spPr>
            <a:xfrm flipH="1">
              <a:off x="683732" y="1081279"/>
              <a:ext cx="502453" cy="1205619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18" name="Line"/>
            <p:cNvSpPr/>
            <p:nvPr/>
          </p:nvSpPr>
          <p:spPr>
            <a:xfrm flipH="1">
              <a:off x="767063" y="1087421"/>
              <a:ext cx="2009923" cy="1165379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19" name="Rectangle"/>
            <p:cNvSpPr/>
            <p:nvPr/>
          </p:nvSpPr>
          <p:spPr>
            <a:xfrm>
              <a:off x="154040" y="0"/>
              <a:ext cx="3637102" cy="476758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</p:grpSp>
      <p:grpSp>
        <p:nvGrpSpPr>
          <p:cNvPr id="428" name="Group"/>
          <p:cNvGrpSpPr/>
          <p:nvPr/>
        </p:nvGrpSpPr>
        <p:grpSpPr>
          <a:xfrm>
            <a:off x="2515873" y="1850292"/>
            <a:ext cx="2065463" cy="1360906"/>
            <a:chOff x="-702376" y="0"/>
            <a:chExt cx="4130923" cy="3135862"/>
          </a:xfrm>
        </p:grpSpPr>
        <p:sp>
          <p:nvSpPr>
            <p:cNvPr id="422" name="Rounded Rectangle"/>
            <p:cNvSpPr/>
            <p:nvPr/>
          </p:nvSpPr>
          <p:spPr>
            <a:xfrm>
              <a:off x="52906" y="0"/>
              <a:ext cx="3375641" cy="2075603"/>
            </a:xfrm>
            <a:prstGeom prst="roundRect">
              <a:avLst>
                <a:gd name="adj" fmla="val 15000"/>
              </a:avLst>
            </a:prstGeom>
            <a:solidFill>
              <a:srgbClr val="D6D5D5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23" name="Group"/>
            <p:cNvSpPr/>
            <p:nvPr/>
          </p:nvSpPr>
          <p:spPr>
            <a:xfrm>
              <a:off x="52905" y="2237697"/>
              <a:ext cx="3375642" cy="898165"/>
            </a:xfrm>
            <a:prstGeom prst="roundRect">
              <a:avLst>
                <a:gd name="adj" fmla="val 15000"/>
              </a:avLst>
            </a:prstGeom>
            <a:solidFill>
              <a:srgbClr val="D6D5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8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/>
              <a:r>
                <a:rPr sz="1400" dirty="0"/>
                <a:t>a = 0     b = 0</a:t>
              </a:r>
            </a:p>
          </p:txBody>
        </p:sp>
        <p:sp>
          <p:nvSpPr>
            <p:cNvPr id="424" name="Line"/>
            <p:cNvSpPr/>
            <p:nvPr/>
          </p:nvSpPr>
          <p:spPr>
            <a:xfrm flipV="1">
              <a:off x="1814084" y="324357"/>
              <a:ext cx="1" cy="142688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25" name="Line"/>
            <p:cNvSpPr/>
            <p:nvPr/>
          </p:nvSpPr>
          <p:spPr>
            <a:xfrm flipV="1">
              <a:off x="1681362" y="324357"/>
              <a:ext cx="1" cy="142688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26" name="y = 1 b = x"/>
            <p:cNvSpPr txBox="1"/>
            <p:nvPr/>
          </p:nvSpPr>
          <p:spPr>
            <a:xfrm>
              <a:off x="1104649" y="584419"/>
              <a:ext cx="2131126" cy="9875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/>
            <a:p>
              <a:pPr lvl="1">
                <a:spcBef>
                  <a:spcPts val="2950"/>
                </a:spcBef>
                <a:defRPr sz="2800" b="0">
                  <a:latin typeface="Courier"/>
                  <a:ea typeface="Courier"/>
                  <a:cs typeface="Courier"/>
                  <a:sym typeface="Courier"/>
                </a:defRPr>
              </a:pPr>
              <a:r>
                <a:rPr lang="en-US" sz="1400" dirty="0"/>
                <a:t>a</a:t>
              </a:r>
              <a:r>
                <a:rPr sz="1400" dirty="0"/>
                <a:t> = </a:t>
              </a:r>
              <a:r>
                <a:rPr lang="en-US" sz="1400" dirty="0"/>
                <a:t>y</a:t>
              </a:r>
              <a:br>
                <a:rPr sz="1400" dirty="0"/>
              </a:br>
              <a:r>
                <a:rPr sz="1400" dirty="0"/>
                <a:t>b = x</a:t>
              </a:r>
            </a:p>
          </p:txBody>
        </p:sp>
        <p:sp>
          <p:nvSpPr>
            <p:cNvPr id="427" name="a = y"/>
            <p:cNvSpPr txBox="1"/>
            <p:nvPr/>
          </p:nvSpPr>
          <p:spPr>
            <a:xfrm>
              <a:off x="-702376" y="584419"/>
              <a:ext cx="2164991" cy="987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/>
            <a:p>
              <a:pPr lvl="1">
                <a:spcBef>
                  <a:spcPts val="2950"/>
                </a:spcBef>
                <a:defRPr sz="2800" b="0">
                  <a:latin typeface="Courier"/>
                  <a:ea typeface="Courier"/>
                  <a:cs typeface="Courier"/>
                  <a:sym typeface="Courier"/>
                </a:defRPr>
              </a:pPr>
              <a:br>
                <a:rPr sz="1400" dirty="0"/>
              </a:br>
              <a:r>
                <a:rPr lang="en-US" sz="1400" dirty="0"/>
                <a:t>y</a:t>
              </a:r>
              <a:r>
                <a:rPr sz="1400" dirty="0"/>
                <a:t> = </a:t>
              </a:r>
              <a:r>
                <a:rPr lang="en-US" sz="1400" dirty="0"/>
                <a:t>1</a:t>
              </a:r>
              <a:endParaRPr sz="1400" dirty="0"/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5432312" y="1850518"/>
            <a:ext cx="1691163" cy="1360904"/>
            <a:chOff x="46224" y="0"/>
            <a:chExt cx="3382323" cy="3135862"/>
          </a:xfrm>
        </p:grpSpPr>
        <p:sp>
          <p:nvSpPr>
            <p:cNvPr id="440" name="Rounded Rectangle"/>
            <p:cNvSpPr/>
            <p:nvPr/>
          </p:nvSpPr>
          <p:spPr>
            <a:xfrm>
              <a:off x="52906" y="0"/>
              <a:ext cx="3375641" cy="2075603"/>
            </a:xfrm>
            <a:prstGeom prst="roundRect">
              <a:avLst>
                <a:gd name="adj" fmla="val 15000"/>
              </a:avLst>
            </a:prstGeom>
            <a:solidFill>
              <a:srgbClr val="D6D5D5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41" name="Group"/>
            <p:cNvSpPr/>
            <p:nvPr/>
          </p:nvSpPr>
          <p:spPr>
            <a:xfrm>
              <a:off x="46224" y="2237696"/>
              <a:ext cx="3382323" cy="898166"/>
            </a:xfrm>
            <a:prstGeom prst="roundRect">
              <a:avLst>
                <a:gd name="adj" fmla="val 15000"/>
              </a:avLst>
            </a:prstGeom>
            <a:solidFill>
              <a:srgbClr val="D6D5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800" b="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sz="1400" dirty="0"/>
                <a:t>a = </a:t>
              </a:r>
              <a:r>
                <a:rPr lang="en-US" sz="1400" dirty="0"/>
                <a:t>0</a:t>
              </a:r>
              <a:r>
                <a:rPr sz="1400" dirty="0"/>
                <a:t>     b = 0</a:t>
              </a:r>
            </a:p>
          </p:txBody>
        </p:sp>
        <p:sp>
          <p:nvSpPr>
            <p:cNvPr id="442" name="Line"/>
            <p:cNvSpPr/>
            <p:nvPr/>
          </p:nvSpPr>
          <p:spPr>
            <a:xfrm flipV="1">
              <a:off x="1814084" y="324357"/>
              <a:ext cx="1" cy="142688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43" name="Line"/>
            <p:cNvSpPr/>
            <p:nvPr/>
          </p:nvSpPr>
          <p:spPr>
            <a:xfrm flipV="1">
              <a:off x="1681362" y="324357"/>
              <a:ext cx="1" cy="142688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44" name="y = 1 b = x"/>
            <p:cNvSpPr txBox="1"/>
            <p:nvPr/>
          </p:nvSpPr>
          <p:spPr>
            <a:xfrm>
              <a:off x="1098109" y="584420"/>
              <a:ext cx="2137667" cy="9875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/>
            <a:p>
              <a:pPr lvl="1">
                <a:spcBef>
                  <a:spcPts val="2950"/>
                </a:spcBef>
                <a:defRPr sz="2800" b="0">
                  <a:latin typeface="Courier"/>
                  <a:ea typeface="Courier"/>
                  <a:cs typeface="Courier"/>
                  <a:sym typeface="Courier"/>
                </a:defRPr>
              </a:pPr>
              <a:r>
                <a:rPr lang="en-US" sz="1400" dirty="0"/>
                <a:t>a</a:t>
              </a:r>
              <a:r>
                <a:rPr sz="1400" dirty="0"/>
                <a:t> = </a:t>
              </a:r>
              <a:r>
                <a:rPr lang="en-US" sz="1400" dirty="0"/>
                <a:t>y</a:t>
              </a:r>
              <a:br>
                <a:rPr sz="1400" dirty="0"/>
              </a:br>
              <a:r>
                <a:rPr sz="1400" dirty="0"/>
                <a:t>b = x</a:t>
              </a:r>
            </a:p>
          </p:txBody>
        </p:sp>
      </p:grpSp>
      <p:grpSp>
        <p:nvGrpSpPr>
          <p:cNvPr id="466" name="Group"/>
          <p:cNvGrpSpPr/>
          <p:nvPr/>
        </p:nvGrpSpPr>
        <p:grpSpPr>
          <a:xfrm>
            <a:off x="7788258" y="1857043"/>
            <a:ext cx="1687822" cy="1360906"/>
            <a:chOff x="52906" y="0"/>
            <a:chExt cx="3375641" cy="3135862"/>
          </a:xfrm>
        </p:grpSpPr>
        <p:sp>
          <p:nvSpPr>
            <p:cNvPr id="461" name="Rounded Rectangle"/>
            <p:cNvSpPr/>
            <p:nvPr/>
          </p:nvSpPr>
          <p:spPr>
            <a:xfrm>
              <a:off x="52906" y="0"/>
              <a:ext cx="3375641" cy="2075603"/>
            </a:xfrm>
            <a:prstGeom prst="roundRect">
              <a:avLst>
                <a:gd name="adj" fmla="val 15000"/>
              </a:avLst>
            </a:prstGeom>
            <a:solidFill>
              <a:srgbClr val="D6D5D5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62" name="Group"/>
            <p:cNvSpPr/>
            <p:nvPr/>
          </p:nvSpPr>
          <p:spPr>
            <a:xfrm>
              <a:off x="61490" y="2237697"/>
              <a:ext cx="3367057" cy="898165"/>
            </a:xfrm>
            <a:prstGeom prst="roundRect">
              <a:avLst>
                <a:gd name="adj" fmla="val 15000"/>
              </a:avLst>
            </a:prstGeom>
            <a:solidFill>
              <a:srgbClr val="D6D5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8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/>
              <a:r>
                <a:rPr sz="1400" dirty="0"/>
                <a:t>a = </a:t>
              </a:r>
              <a:r>
                <a:rPr lang="en-US" sz="1400" dirty="0"/>
                <a:t>1</a:t>
              </a:r>
              <a:r>
                <a:rPr sz="1400" dirty="0"/>
                <a:t>     b = 0</a:t>
              </a:r>
            </a:p>
          </p:txBody>
        </p:sp>
        <p:sp>
          <p:nvSpPr>
            <p:cNvPr id="463" name="Line"/>
            <p:cNvSpPr/>
            <p:nvPr/>
          </p:nvSpPr>
          <p:spPr>
            <a:xfrm flipV="1">
              <a:off x="1814084" y="324357"/>
              <a:ext cx="1" cy="142688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64" name="Line"/>
            <p:cNvSpPr/>
            <p:nvPr/>
          </p:nvSpPr>
          <p:spPr>
            <a:xfrm flipV="1">
              <a:off x="1681362" y="324357"/>
              <a:ext cx="1" cy="142688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65" name="b = x"/>
            <p:cNvSpPr txBox="1"/>
            <p:nvPr/>
          </p:nvSpPr>
          <p:spPr>
            <a:xfrm>
              <a:off x="961131" y="584419"/>
              <a:ext cx="2274644" cy="987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/>
            <a:p>
              <a:pPr lvl="1">
                <a:spcBef>
                  <a:spcPts val="2950"/>
                </a:spcBef>
                <a:defRPr sz="2800" b="0">
                  <a:latin typeface="Courier"/>
                  <a:ea typeface="Courier"/>
                  <a:cs typeface="Courier"/>
                  <a:sym typeface="Courier"/>
                </a:defRPr>
              </a:pPr>
              <a:br>
                <a:rPr sz="1400" dirty="0"/>
              </a:br>
              <a:r>
                <a:rPr sz="1400" dirty="0"/>
                <a:t>b = x</a:t>
              </a:r>
            </a:p>
          </p:txBody>
        </p:sp>
      </p:grpSp>
      <p:grpSp>
        <p:nvGrpSpPr>
          <p:cNvPr id="484" name="Group"/>
          <p:cNvGrpSpPr/>
          <p:nvPr/>
        </p:nvGrpSpPr>
        <p:grpSpPr>
          <a:xfrm>
            <a:off x="7754670" y="3362344"/>
            <a:ext cx="1828355" cy="2383791"/>
            <a:chOff x="144237" y="0"/>
            <a:chExt cx="3656708" cy="4767580"/>
          </a:xfrm>
        </p:grpSpPr>
        <p:sp>
          <p:nvSpPr>
            <p:cNvPr id="467" name="W x 0"/>
            <p:cNvSpPr txBox="1"/>
            <p:nvPr/>
          </p:nvSpPr>
          <p:spPr>
            <a:xfrm>
              <a:off x="671607" y="166246"/>
              <a:ext cx="1054741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 dirty="0"/>
                <a:t>W x 0</a:t>
              </a:r>
            </a:p>
          </p:txBody>
        </p:sp>
        <p:sp>
          <p:nvSpPr>
            <p:cNvPr id="468" name="W y 0"/>
            <p:cNvSpPr txBox="1"/>
            <p:nvPr/>
          </p:nvSpPr>
          <p:spPr>
            <a:xfrm>
              <a:off x="2225312" y="166246"/>
              <a:ext cx="1048263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 dirty="0"/>
                <a:t>W y 0</a:t>
              </a:r>
            </a:p>
          </p:txBody>
        </p:sp>
        <p:sp>
          <p:nvSpPr>
            <p:cNvPr id="469" name="W x 1"/>
            <p:cNvSpPr txBox="1"/>
            <p:nvPr/>
          </p:nvSpPr>
          <p:spPr>
            <a:xfrm>
              <a:off x="144237" y="2286897"/>
              <a:ext cx="1054742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/>
                <a:t>W x 1</a:t>
              </a:r>
            </a:p>
          </p:txBody>
        </p:sp>
        <p:sp>
          <p:nvSpPr>
            <p:cNvPr id="470" name="W y 1"/>
            <p:cNvSpPr txBox="1"/>
            <p:nvPr/>
          </p:nvSpPr>
          <p:spPr>
            <a:xfrm>
              <a:off x="2752681" y="2286897"/>
              <a:ext cx="1048264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lang="en-US" sz="1200" dirty="0"/>
                <a:t>R</a:t>
              </a:r>
              <a:r>
                <a:rPr sz="1200" dirty="0"/>
                <a:t> y 1</a:t>
              </a:r>
            </a:p>
          </p:txBody>
        </p:sp>
        <p:sp>
          <p:nvSpPr>
            <p:cNvPr id="472" name="R y 0"/>
            <p:cNvSpPr txBox="1"/>
            <p:nvPr/>
          </p:nvSpPr>
          <p:spPr>
            <a:xfrm>
              <a:off x="190838" y="3697113"/>
              <a:ext cx="961539" cy="7533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lang="en-US" sz="1200" dirty="0"/>
                <a:t>W</a:t>
              </a:r>
              <a:r>
                <a:rPr sz="1200" dirty="0"/>
                <a:t> y </a:t>
              </a:r>
              <a:r>
                <a:rPr lang="en-US" sz="1200" dirty="0"/>
                <a:t>1</a:t>
              </a:r>
              <a:endParaRPr sz="1200" dirty="0"/>
            </a:p>
          </p:txBody>
        </p:sp>
        <p:sp>
          <p:nvSpPr>
            <p:cNvPr id="473" name="Line"/>
            <p:cNvSpPr/>
            <p:nvPr/>
          </p:nvSpPr>
          <p:spPr>
            <a:xfrm flipH="1">
              <a:off x="683731" y="3028083"/>
              <a:ext cx="1" cy="753389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75" name="Line"/>
            <p:cNvSpPr/>
            <p:nvPr/>
          </p:nvSpPr>
          <p:spPr>
            <a:xfrm flipH="1">
              <a:off x="683732" y="1081279"/>
              <a:ext cx="502453" cy="1205619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76" name="Line"/>
            <p:cNvSpPr/>
            <p:nvPr/>
          </p:nvSpPr>
          <p:spPr>
            <a:xfrm>
              <a:off x="2762817" y="1080936"/>
              <a:ext cx="438786" cy="1205962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77" name="Line"/>
            <p:cNvSpPr/>
            <p:nvPr/>
          </p:nvSpPr>
          <p:spPr>
            <a:xfrm flipH="1">
              <a:off x="767063" y="1087422"/>
              <a:ext cx="2009923" cy="1165380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78" name="Line"/>
            <p:cNvSpPr/>
            <p:nvPr/>
          </p:nvSpPr>
          <p:spPr>
            <a:xfrm>
              <a:off x="1192774" y="1095417"/>
              <a:ext cx="1942143" cy="1182820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79" name="Line"/>
            <p:cNvSpPr/>
            <p:nvPr/>
          </p:nvSpPr>
          <p:spPr>
            <a:xfrm rot="19760543">
              <a:off x="633901" y="3145297"/>
              <a:ext cx="2236483" cy="91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0" extrusionOk="0">
                  <a:moveTo>
                    <a:pt x="0" y="21130"/>
                  </a:moveTo>
                  <a:cubicBezTo>
                    <a:pt x="4432" y="8363"/>
                    <a:pt x="9259" y="1016"/>
                    <a:pt x="13819" y="97"/>
                  </a:cubicBezTo>
                  <a:cubicBezTo>
                    <a:pt x="16633" y="-470"/>
                    <a:pt x="19275" y="1449"/>
                    <a:pt x="21600" y="5750"/>
                  </a:cubicBezTo>
                </a:path>
              </a:pathLst>
            </a:custGeom>
            <a:noFill/>
            <a:ln w="50800" cap="flat">
              <a:solidFill>
                <a:srgbClr val="00B050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81" name="Rectangle"/>
            <p:cNvSpPr/>
            <p:nvPr/>
          </p:nvSpPr>
          <p:spPr>
            <a:xfrm>
              <a:off x="154040" y="0"/>
              <a:ext cx="3637102" cy="476758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</p:grpSp>
      <p:grpSp>
        <p:nvGrpSpPr>
          <p:cNvPr id="489" name="Group"/>
          <p:cNvGrpSpPr/>
          <p:nvPr/>
        </p:nvGrpSpPr>
        <p:grpSpPr>
          <a:xfrm>
            <a:off x="10189038" y="1854228"/>
            <a:ext cx="1691164" cy="1360904"/>
            <a:chOff x="46220" y="0"/>
            <a:chExt cx="3382327" cy="3135862"/>
          </a:xfrm>
        </p:grpSpPr>
        <p:sp>
          <p:nvSpPr>
            <p:cNvPr id="485" name="Rounded Rectangle"/>
            <p:cNvSpPr/>
            <p:nvPr/>
          </p:nvSpPr>
          <p:spPr>
            <a:xfrm>
              <a:off x="52906" y="0"/>
              <a:ext cx="3375641" cy="2075603"/>
            </a:xfrm>
            <a:prstGeom prst="roundRect">
              <a:avLst>
                <a:gd name="adj" fmla="val 15000"/>
              </a:avLst>
            </a:prstGeom>
            <a:solidFill>
              <a:srgbClr val="D6D5D5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86" name="Group"/>
            <p:cNvSpPr/>
            <p:nvPr/>
          </p:nvSpPr>
          <p:spPr>
            <a:xfrm>
              <a:off x="46220" y="2237696"/>
              <a:ext cx="3382327" cy="898166"/>
            </a:xfrm>
            <a:prstGeom prst="roundRect">
              <a:avLst>
                <a:gd name="adj" fmla="val 15000"/>
              </a:avLst>
            </a:prstGeom>
            <a:solidFill>
              <a:srgbClr val="D6D5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800" b="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sz="1400" dirty="0"/>
                <a:t>a = </a:t>
              </a:r>
              <a:r>
                <a:rPr lang="en-US" sz="1400" dirty="0"/>
                <a:t>1</a:t>
              </a:r>
              <a:r>
                <a:rPr sz="1400" dirty="0"/>
                <a:t>     b = 0</a:t>
              </a:r>
            </a:p>
          </p:txBody>
        </p:sp>
        <p:sp>
          <p:nvSpPr>
            <p:cNvPr id="487" name="Line"/>
            <p:cNvSpPr/>
            <p:nvPr/>
          </p:nvSpPr>
          <p:spPr>
            <a:xfrm flipV="1">
              <a:off x="1814084" y="324357"/>
              <a:ext cx="1" cy="142688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88" name="Line"/>
            <p:cNvSpPr/>
            <p:nvPr/>
          </p:nvSpPr>
          <p:spPr>
            <a:xfrm flipV="1">
              <a:off x="1681362" y="324357"/>
              <a:ext cx="1" cy="142688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0" name="Equation"/>
              <p:cNvSpPr txBox="1"/>
              <p:nvPr/>
            </p:nvSpPr>
            <p:spPr>
              <a:xfrm>
                <a:off x="8136176" y="5924405"/>
                <a:ext cx="980012" cy="33855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200"/>
              </a:p>
            </p:txBody>
          </p:sp>
        </mc:Choice>
        <mc:Fallback xmlns="">
          <p:sp>
            <p:nvSpPr>
              <p:cNvPr id="49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176" y="5924405"/>
                <a:ext cx="980012" cy="338554"/>
              </a:xfrm>
              <a:prstGeom prst="rect">
                <a:avLst/>
              </a:prstGeom>
              <a:blipFill>
                <a:blip r:embed="rId6"/>
                <a:stretch>
                  <a:fillRect l="-10000" r="-10625" b="-3454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" name="Equation"/>
              <p:cNvSpPr txBox="1"/>
              <p:nvPr/>
            </p:nvSpPr>
            <p:spPr>
              <a:xfrm>
                <a:off x="10606802" y="5927153"/>
                <a:ext cx="971741" cy="33855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200"/>
              </a:p>
            </p:txBody>
          </p:sp>
        </mc:Choice>
        <mc:Fallback xmlns="">
          <p:sp>
            <p:nvSpPr>
              <p:cNvPr id="49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802" y="5927153"/>
                <a:ext cx="971741" cy="338554"/>
              </a:xfrm>
              <a:prstGeom prst="rect">
                <a:avLst/>
              </a:prstGeom>
              <a:blipFill>
                <a:blip r:embed="rId7"/>
                <a:stretch>
                  <a:fillRect l="-10063" r="-10063" b="-3392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6" name="Group"/>
          <p:cNvGrpSpPr/>
          <p:nvPr/>
        </p:nvGrpSpPr>
        <p:grpSpPr>
          <a:xfrm>
            <a:off x="2139068" y="5762200"/>
            <a:ext cx="646294" cy="563748"/>
            <a:chOff x="0" y="-1"/>
            <a:chExt cx="1292583" cy="1127493"/>
          </a:xfrm>
        </p:grpSpPr>
        <p:grpSp>
          <p:nvGrpSpPr>
            <p:cNvPr id="494" name="Group"/>
            <p:cNvGrpSpPr/>
            <p:nvPr/>
          </p:nvGrpSpPr>
          <p:grpSpPr>
            <a:xfrm>
              <a:off x="0" y="-1"/>
              <a:ext cx="1292583" cy="569585"/>
              <a:chOff x="0" y="11675"/>
              <a:chExt cx="1292582" cy="569585"/>
            </a:xfrm>
          </p:grpSpPr>
          <p:sp>
            <p:nvSpPr>
              <p:cNvPr id="492" name="Line"/>
              <p:cNvSpPr/>
              <p:nvPr/>
            </p:nvSpPr>
            <p:spPr>
              <a:xfrm>
                <a:off x="0" y="581259"/>
                <a:ext cx="129258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493" name="Wx1"/>
              <p:cNvSpPr txBox="1"/>
              <p:nvPr/>
            </p:nvSpPr>
            <p:spPr>
              <a:xfrm>
                <a:off x="170975" y="11675"/>
                <a:ext cx="950632" cy="557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3000" b="0"/>
                </a:lvl1pPr>
              </a:lstStyle>
              <a:p>
                <a:r>
                  <a:rPr sz="1500"/>
                  <a:t>Wx1</a:t>
                </a:r>
              </a:p>
            </p:txBody>
          </p:sp>
        </p:grpSp>
        <p:sp>
          <p:nvSpPr>
            <p:cNvPr id="495" name="T1"/>
            <p:cNvSpPr txBox="1"/>
            <p:nvPr/>
          </p:nvSpPr>
          <p:spPr>
            <a:xfrm>
              <a:off x="170975" y="569583"/>
              <a:ext cx="950632" cy="5579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3000" b="0"/>
              </a:lvl1pPr>
            </a:lstStyle>
            <a:p>
              <a:r>
                <a:rPr sz="1500"/>
                <a:t>T1</a:t>
              </a:r>
            </a:p>
          </p:txBody>
        </p:sp>
      </p:grpSp>
      <p:grpSp>
        <p:nvGrpSpPr>
          <p:cNvPr id="501" name="Group"/>
          <p:cNvGrpSpPr/>
          <p:nvPr/>
        </p:nvGrpSpPr>
        <p:grpSpPr>
          <a:xfrm>
            <a:off x="4542530" y="5762200"/>
            <a:ext cx="652826" cy="563748"/>
            <a:chOff x="0" y="-1"/>
            <a:chExt cx="1305647" cy="1127493"/>
          </a:xfrm>
        </p:grpSpPr>
        <p:grpSp>
          <p:nvGrpSpPr>
            <p:cNvPr id="499" name="Group"/>
            <p:cNvGrpSpPr/>
            <p:nvPr/>
          </p:nvGrpSpPr>
          <p:grpSpPr>
            <a:xfrm>
              <a:off x="0" y="-1"/>
              <a:ext cx="1305647" cy="569585"/>
              <a:chOff x="0" y="11675"/>
              <a:chExt cx="1305646" cy="569585"/>
            </a:xfrm>
          </p:grpSpPr>
          <p:sp>
            <p:nvSpPr>
              <p:cNvPr id="497" name="Line"/>
              <p:cNvSpPr/>
              <p:nvPr/>
            </p:nvSpPr>
            <p:spPr>
              <a:xfrm>
                <a:off x="0" y="581259"/>
                <a:ext cx="130564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498" name="Ry0"/>
              <p:cNvSpPr txBox="1"/>
              <p:nvPr/>
            </p:nvSpPr>
            <p:spPr>
              <a:xfrm>
                <a:off x="172703" y="11675"/>
                <a:ext cx="960240" cy="557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3000" b="0"/>
                </a:lvl1pPr>
              </a:lstStyle>
              <a:p>
                <a:r>
                  <a:rPr lang="en-US" sz="1500" dirty="0"/>
                  <a:t>W</a:t>
                </a:r>
                <a:r>
                  <a:rPr sz="1500" dirty="0"/>
                  <a:t>y</a:t>
                </a:r>
                <a:r>
                  <a:rPr lang="en-US" sz="1500" dirty="0"/>
                  <a:t>1</a:t>
                </a:r>
                <a:endParaRPr sz="1500" dirty="0"/>
              </a:p>
            </p:txBody>
          </p:sp>
        </p:grpSp>
        <p:sp>
          <p:nvSpPr>
            <p:cNvPr id="500" name="T1"/>
            <p:cNvSpPr txBox="1"/>
            <p:nvPr/>
          </p:nvSpPr>
          <p:spPr>
            <a:xfrm>
              <a:off x="172703" y="569583"/>
              <a:ext cx="960240" cy="5579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3000" b="0"/>
              </a:lvl1pPr>
            </a:lstStyle>
            <a:p>
              <a:r>
                <a:rPr sz="1500"/>
                <a:t>T1</a:t>
              </a:r>
            </a:p>
          </p:txBody>
        </p:sp>
      </p:grpSp>
      <p:grpSp>
        <p:nvGrpSpPr>
          <p:cNvPr id="506" name="Group"/>
          <p:cNvGrpSpPr/>
          <p:nvPr/>
        </p:nvGrpSpPr>
        <p:grpSpPr>
          <a:xfrm>
            <a:off x="7047546" y="5762200"/>
            <a:ext cx="646293" cy="563748"/>
            <a:chOff x="0" y="-1"/>
            <a:chExt cx="1292583" cy="1127493"/>
          </a:xfrm>
        </p:grpSpPr>
        <p:grpSp>
          <p:nvGrpSpPr>
            <p:cNvPr id="504" name="Group"/>
            <p:cNvGrpSpPr/>
            <p:nvPr/>
          </p:nvGrpSpPr>
          <p:grpSpPr>
            <a:xfrm>
              <a:off x="0" y="-1"/>
              <a:ext cx="1292583" cy="569585"/>
              <a:chOff x="0" y="11675"/>
              <a:chExt cx="1292582" cy="569585"/>
            </a:xfrm>
          </p:grpSpPr>
          <p:sp>
            <p:nvSpPr>
              <p:cNvPr id="502" name="Line"/>
              <p:cNvSpPr/>
              <p:nvPr/>
            </p:nvSpPr>
            <p:spPr>
              <a:xfrm>
                <a:off x="0" y="581259"/>
                <a:ext cx="129258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503" name="Wy1"/>
              <p:cNvSpPr txBox="1"/>
              <p:nvPr/>
            </p:nvSpPr>
            <p:spPr>
              <a:xfrm>
                <a:off x="170975" y="11675"/>
                <a:ext cx="950632" cy="557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3000" b="0"/>
                </a:lvl1pPr>
              </a:lstStyle>
              <a:p>
                <a:r>
                  <a:rPr lang="en-US" sz="1500" dirty="0"/>
                  <a:t>R</a:t>
                </a:r>
                <a:r>
                  <a:rPr sz="1500" dirty="0"/>
                  <a:t>y1</a:t>
                </a:r>
              </a:p>
            </p:txBody>
          </p:sp>
        </p:grpSp>
        <p:sp>
          <p:nvSpPr>
            <p:cNvPr id="505" name="T2"/>
            <p:cNvSpPr txBox="1"/>
            <p:nvPr/>
          </p:nvSpPr>
          <p:spPr>
            <a:xfrm>
              <a:off x="170975" y="569583"/>
              <a:ext cx="950632" cy="5579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3000" b="0"/>
              </a:lvl1pPr>
            </a:lstStyle>
            <a:p>
              <a:r>
                <a:rPr sz="1500"/>
                <a:t>T2</a:t>
              </a:r>
            </a:p>
          </p:txBody>
        </p:sp>
      </p:grpSp>
      <p:grpSp>
        <p:nvGrpSpPr>
          <p:cNvPr id="511" name="Group"/>
          <p:cNvGrpSpPr/>
          <p:nvPr/>
        </p:nvGrpSpPr>
        <p:grpSpPr>
          <a:xfrm>
            <a:off x="9426073" y="5762438"/>
            <a:ext cx="646293" cy="563748"/>
            <a:chOff x="0" y="-1"/>
            <a:chExt cx="1292583" cy="1127493"/>
          </a:xfrm>
        </p:grpSpPr>
        <p:grpSp>
          <p:nvGrpSpPr>
            <p:cNvPr id="509" name="Group"/>
            <p:cNvGrpSpPr/>
            <p:nvPr/>
          </p:nvGrpSpPr>
          <p:grpSpPr>
            <a:xfrm>
              <a:off x="0" y="-1"/>
              <a:ext cx="1292583" cy="569585"/>
              <a:chOff x="0" y="11675"/>
              <a:chExt cx="1292582" cy="569585"/>
            </a:xfrm>
          </p:grpSpPr>
          <p:sp>
            <p:nvSpPr>
              <p:cNvPr id="507" name="Line"/>
              <p:cNvSpPr/>
              <p:nvPr/>
            </p:nvSpPr>
            <p:spPr>
              <a:xfrm>
                <a:off x="0" y="581259"/>
                <a:ext cx="129258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508" name="Rx0"/>
              <p:cNvSpPr txBox="1"/>
              <p:nvPr/>
            </p:nvSpPr>
            <p:spPr>
              <a:xfrm>
                <a:off x="170975" y="11675"/>
                <a:ext cx="950632" cy="557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3000" b="0"/>
                </a:lvl1pPr>
              </a:lstStyle>
              <a:p>
                <a:r>
                  <a:rPr sz="1500"/>
                  <a:t>Rx0</a:t>
                </a:r>
              </a:p>
            </p:txBody>
          </p:sp>
        </p:grpSp>
        <p:sp>
          <p:nvSpPr>
            <p:cNvPr id="510" name="T2"/>
            <p:cNvSpPr txBox="1"/>
            <p:nvPr/>
          </p:nvSpPr>
          <p:spPr>
            <a:xfrm>
              <a:off x="170975" y="569583"/>
              <a:ext cx="950632" cy="5579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3000" b="0"/>
              </a:lvl1pPr>
            </a:lstStyle>
            <a:p>
              <a:r>
                <a:rPr sz="1500"/>
                <a:t>T2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2" name="Equation"/>
              <p:cNvSpPr txBox="1"/>
              <p:nvPr/>
            </p:nvSpPr>
            <p:spPr>
              <a:xfrm>
                <a:off x="2785359" y="6130146"/>
                <a:ext cx="323807" cy="20005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sz="1300" dirty="0"/>
              </a:p>
            </p:txBody>
          </p:sp>
        </mc:Choice>
        <mc:Fallback xmlns="">
          <p:sp>
            <p:nvSpPr>
              <p:cNvPr id="51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359" y="6130146"/>
                <a:ext cx="323807" cy="200055"/>
              </a:xfrm>
              <a:prstGeom prst="rect">
                <a:avLst/>
              </a:prstGeom>
              <a:blipFill>
                <a:blip r:embed="rId8"/>
                <a:stretch>
                  <a:fillRect l="-13208" r="-9434" b="-62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3" name="Equation"/>
              <p:cNvSpPr txBox="1"/>
              <p:nvPr/>
            </p:nvSpPr>
            <p:spPr>
              <a:xfrm>
                <a:off x="5194019" y="6130146"/>
                <a:ext cx="323807" cy="20005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sz="1300" dirty="0"/>
              </a:p>
            </p:txBody>
          </p:sp>
        </mc:Choice>
        <mc:Fallback xmlns="">
          <p:sp>
            <p:nvSpPr>
              <p:cNvPr id="51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019" y="6130146"/>
                <a:ext cx="323807" cy="200055"/>
              </a:xfrm>
              <a:prstGeom prst="rect">
                <a:avLst/>
              </a:prstGeom>
              <a:blipFill>
                <a:blip r:embed="rId9"/>
                <a:stretch>
                  <a:fillRect l="-11321" r="-11321" b="-62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4" name="Equation"/>
              <p:cNvSpPr txBox="1"/>
              <p:nvPr/>
            </p:nvSpPr>
            <p:spPr>
              <a:xfrm>
                <a:off x="7693836" y="6130146"/>
                <a:ext cx="323807" cy="20005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sz="1300" dirty="0"/>
              </a:p>
            </p:txBody>
          </p:sp>
        </mc:Choice>
        <mc:Fallback xmlns="">
          <p:sp>
            <p:nvSpPr>
              <p:cNvPr id="51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836" y="6130146"/>
                <a:ext cx="323807" cy="200055"/>
              </a:xfrm>
              <a:prstGeom prst="rect">
                <a:avLst/>
              </a:prstGeom>
              <a:blipFill>
                <a:blip r:embed="rId9"/>
                <a:stretch>
                  <a:fillRect l="-11321" r="-11321" b="-62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5" name="Equation"/>
              <p:cNvSpPr txBox="1"/>
              <p:nvPr/>
            </p:nvSpPr>
            <p:spPr>
              <a:xfrm>
                <a:off x="10068499" y="6130384"/>
                <a:ext cx="323807" cy="20005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sz="1300" dirty="0"/>
              </a:p>
            </p:txBody>
          </p:sp>
        </mc:Choice>
        <mc:Fallback xmlns="">
          <p:sp>
            <p:nvSpPr>
              <p:cNvPr id="51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499" y="6130384"/>
                <a:ext cx="323807" cy="200055"/>
              </a:xfrm>
              <a:prstGeom prst="rect">
                <a:avLst/>
              </a:prstGeom>
              <a:blipFill>
                <a:blip r:embed="rId8"/>
                <a:stretch>
                  <a:fillRect l="-13208" r="-9434" b="-62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6" name="Initial state"/>
          <p:cNvSpPr txBox="1"/>
          <p:nvPr/>
        </p:nvSpPr>
        <p:spPr>
          <a:xfrm>
            <a:off x="282876" y="6418447"/>
            <a:ext cx="1110497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0"/>
            </a:lvl1pPr>
          </a:lstStyle>
          <a:p>
            <a:r>
              <a:rPr dirty="0"/>
              <a:t>Initial state</a:t>
            </a:r>
          </a:p>
        </p:txBody>
      </p:sp>
      <p:sp>
        <p:nvSpPr>
          <p:cNvPr id="517" name="final state"/>
          <p:cNvSpPr txBox="1"/>
          <p:nvPr/>
        </p:nvSpPr>
        <p:spPr>
          <a:xfrm>
            <a:off x="11163768" y="6418447"/>
            <a:ext cx="993478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0"/>
            </a:lvl1pPr>
          </a:lstStyle>
          <a:p>
            <a:r>
              <a:rPr dirty="0"/>
              <a:t>final state</a:t>
            </a:r>
          </a:p>
        </p:txBody>
      </p:sp>
      <p:grpSp>
        <p:nvGrpSpPr>
          <p:cNvPr id="122" name="Group">
            <a:extLst>
              <a:ext uri="{FF2B5EF4-FFF2-40B4-BE49-F238E27FC236}">
                <a16:creationId xmlns:a16="http://schemas.microsoft.com/office/drawing/2014/main" id="{1BD42E0A-AC8D-46DA-9131-66B48A904BF5}"/>
              </a:ext>
            </a:extLst>
          </p:cNvPr>
          <p:cNvGrpSpPr/>
          <p:nvPr/>
        </p:nvGrpSpPr>
        <p:grpSpPr>
          <a:xfrm>
            <a:off x="10123230" y="3360323"/>
            <a:ext cx="1828355" cy="2383791"/>
            <a:chOff x="144237" y="0"/>
            <a:chExt cx="3656708" cy="4767580"/>
          </a:xfrm>
        </p:grpSpPr>
        <p:sp>
          <p:nvSpPr>
            <p:cNvPr id="123" name="W x 0">
              <a:extLst>
                <a:ext uri="{FF2B5EF4-FFF2-40B4-BE49-F238E27FC236}">
                  <a16:creationId xmlns:a16="http://schemas.microsoft.com/office/drawing/2014/main" id="{F302B4BC-CE54-4206-9870-3F93D8CF4FE9}"/>
                </a:ext>
              </a:extLst>
            </p:cNvPr>
            <p:cNvSpPr txBox="1"/>
            <p:nvPr/>
          </p:nvSpPr>
          <p:spPr>
            <a:xfrm>
              <a:off x="671607" y="166246"/>
              <a:ext cx="1054741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 dirty="0"/>
                <a:t>W x 0</a:t>
              </a:r>
            </a:p>
          </p:txBody>
        </p:sp>
        <p:sp>
          <p:nvSpPr>
            <p:cNvPr id="124" name="W y 0">
              <a:extLst>
                <a:ext uri="{FF2B5EF4-FFF2-40B4-BE49-F238E27FC236}">
                  <a16:creationId xmlns:a16="http://schemas.microsoft.com/office/drawing/2014/main" id="{891D2740-A55F-4A26-A9AB-CD12477E34BB}"/>
                </a:ext>
              </a:extLst>
            </p:cNvPr>
            <p:cNvSpPr txBox="1"/>
            <p:nvPr/>
          </p:nvSpPr>
          <p:spPr>
            <a:xfrm>
              <a:off x="2225312" y="166246"/>
              <a:ext cx="1048263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 dirty="0"/>
                <a:t>W y 0</a:t>
              </a:r>
            </a:p>
          </p:txBody>
        </p:sp>
        <p:sp>
          <p:nvSpPr>
            <p:cNvPr id="125" name="W x 1">
              <a:extLst>
                <a:ext uri="{FF2B5EF4-FFF2-40B4-BE49-F238E27FC236}">
                  <a16:creationId xmlns:a16="http://schemas.microsoft.com/office/drawing/2014/main" id="{2AAE0939-3E97-4361-810E-D981607008A4}"/>
                </a:ext>
              </a:extLst>
            </p:cNvPr>
            <p:cNvSpPr txBox="1"/>
            <p:nvPr/>
          </p:nvSpPr>
          <p:spPr>
            <a:xfrm>
              <a:off x="144237" y="2286897"/>
              <a:ext cx="1054742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/>
                <a:t>W x 1</a:t>
              </a:r>
            </a:p>
          </p:txBody>
        </p:sp>
        <p:sp>
          <p:nvSpPr>
            <p:cNvPr id="126" name="W y 1">
              <a:extLst>
                <a:ext uri="{FF2B5EF4-FFF2-40B4-BE49-F238E27FC236}">
                  <a16:creationId xmlns:a16="http://schemas.microsoft.com/office/drawing/2014/main" id="{C6B846DC-45DB-4C4B-ABF5-ECDCA1BD9B97}"/>
                </a:ext>
              </a:extLst>
            </p:cNvPr>
            <p:cNvSpPr txBox="1"/>
            <p:nvPr/>
          </p:nvSpPr>
          <p:spPr>
            <a:xfrm>
              <a:off x="2752681" y="2286897"/>
              <a:ext cx="1048264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lang="en-US" sz="1200" dirty="0"/>
                <a:t>R</a:t>
              </a:r>
              <a:r>
                <a:rPr sz="1200" dirty="0"/>
                <a:t> y 1</a:t>
              </a:r>
            </a:p>
          </p:txBody>
        </p:sp>
        <p:sp>
          <p:nvSpPr>
            <p:cNvPr id="127" name="R x 0">
              <a:extLst>
                <a:ext uri="{FF2B5EF4-FFF2-40B4-BE49-F238E27FC236}">
                  <a16:creationId xmlns:a16="http://schemas.microsoft.com/office/drawing/2014/main" id="{487F3080-8FA7-4B23-8899-1358435EE114}"/>
                </a:ext>
              </a:extLst>
            </p:cNvPr>
            <p:cNvSpPr txBox="1"/>
            <p:nvPr/>
          </p:nvSpPr>
          <p:spPr>
            <a:xfrm>
              <a:off x="2792805" y="3697113"/>
              <a:ext cx="968016" cy="7533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/>
                <a:t>R x 0</a:t>
              </a:r>
            </a:p>
          </p:txBody>
        </p:sp>
        <p:sp>
          <p:nvSpPr>
            <p:cNvPr id="128" name="R y 0">
              <a:extLst>
                <a:ext uri="{FF2B5EF4-FFF2-40B4-BE49-F238E27FC236}">
                  <a16:creationId xmlns:a16="http://schemas.microsoft.com/office/drawing/2014/main" id="{2E45D69D-0D4F-425A-A5F8-6D40A53DEA2B}"/>
                </a:ext>
              </a:extLst>
            </p:cNvPr>
            <p:cNvSpPr txBox="1"/>
            <p:nvPr/>
          </p:nvSpPr>
          <p:spPr>
            <a:xfrm>
              <a:off x="190838" y="3697113"/>
              <a:ext cx="961539" cy="7533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lang="en-US" sz="1200" dirty="0"/>
                <a:t>W</a:t>
              </a:r>
              <a:r>
                <a:rPr sz="1200" dirty="0"/>
                <a:t> y </a:t>
              </a:r>
              <a:r>
                <a:rPr lang="en-US" sz="1200" dirty="0"/>
                <a:t>1</a:t>
              </a:r>
              <a:endParaRPr sz="1200" dirty="0"/>
            </a:p>
          </p:txBody>
        </p:sp>
        <p:sp>
          <p:nvSpPr>
            <p:cNvPr id="129" name="Line">
              <a:extLst>
                <a:ext uri="{FF2B5EF4-FFF2-40B4-BE49-F238E27FC236}">
                  <a16:creationId xmlns:a16="http://schemas.microsoft.com/office/drawing/2014/main" id="{118AB9A5-1557-4496-BD29-AD3869DA9885}"/>
                </a:ext>
              </a:extLst>
            </p:cNvPr>
            <p:cNvSpPr/>
            <p:nvPr/>
          </p:nvSpPr>
          <p:spPr>
            <a:xfrm flipH="1">
              <a:off x="683731" y="3028083"/>
              <a:ext cx="1" cy="753389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30" name="Line">
              <a:extLst>
                <a:ext uri="{FF2B5EF4-FFF2-40B4-BE49-F238E27FC236}">
                  <a16:creationId xmlns:a16="http://schemas.microsoft.com/office/drawing/2014/main" id="{3E703014-3709-49DB-A21D-B363290B981D}"/>
                </a:ext>
              </a:extLst>
            </p:cNvPr>
            <p:cNvSpPr/>
            <p:nvPr/>
          </p:nvSpPr>
          <p:spPr>
            <a:xfrm>
              <a:off x="3273574" y="3028083"/>
              <a:ext cx="1" cy="753389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31" name="Line">
              <a:extLst>
                <a:ext uri="{FF2B5EF4-FFF2-40B4-BE49-F238E27FC236}">
                  <a16:creationId xmlns:a16="http://schemas.microsoft.com/office/drawing/2014/main" id="{F6DB1ECF-AF8A-4DDF-BA50-84EEE9F692C8}"/>
                </a:ext>
              </a:extLst>
            </p:cNvPr>
            <p:cNvSpPr/>
            <p:nvPr/>
          </p:nvSpPr>
          <p:spPr>
            <a:xfrm flipH="1">
              <a:off x="683732" y="1081279"/>
              <a:ext cx="502453" cy="1205619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32" name="Line">
              <a:extLst>
                <a:ext uri="{FF2B5EF4-FFF2-40B4-BE49-F238E27FC236}">
                  <a16:creationId xmlns:a16="http://schemas.microsoft.com/office/drawing/2014/main" id="{F406E5EE-0F50-4D3D-9A1F-8C2DF193630C}"/>
                </a:ext>
              </a:extLst>
            </p:cNvPr>
            <p:cNvSpPr/>
            <p:nvPr/>
          </p:nvSpPr>
          <p:spPr>
            <a:xfrm>
              <a:off x="2762817" y="1080936"/>
              <a:ext cx="438786" cy="1205962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33" name="Line">
              <a:extLst>
                <a:ext uri="{FF2B5EF4-FFF2-40B4-BE49-F238E27FC236}">
                  <a16:creationId xmlns:a16="http://schemas.microsoft.com/office/drawing/2014/main" id="{367CADF2-66AD-48AC-B5D8-1A224C3DFFD4}"/>
                </a:ext>
              </a:extLst>
            </p:cNvPr>
            <p:cNvSpPr/>
            <p:nvPr/>
          </p:nvSpPr>
          <p:spPr>
            <a:xfrm flipH="1">
              <a:off x="767063" y="1087422"/>
              <a:ext cx="2009923" cy="1165380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34" name="Line">
              <a:extLst>
                <a:ext uri="{FF2B5EF4-FFF2-40B4-BE49-F238E27FC236}">
                  <a16:creationId xmlns:a16="http://schemas.microsoft.com/office/drawing/2014/main" id="{F91089E1-C0CC-4CC1-8616-4B1354564C87}"/>
                </a:ext>
              </a:extLst>
            </p:cNvPr>
            <p:cNvSpPr/>
            <p:nvPr/>
          </p:nvSpPr>
          <p:spPr>
            <a:xfrm>
              <a:off x="1192774" y="1095417"/>
              <a:ext cx="1942143" cy="1182820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35" name="Line">
              <a:extLst>
                <a:ext uri="{FF2B5EF4-FFF2-40B4-BE49-F238E27FC236}">
                  <a16:creationId xmlns:a16="http://schemas.microsoft.com/office/drawing/2014/main" id="{5B290712-8284-4B1D-B6A2-9FBBF63A251D}"/>
                </a:ext>
              </a:extLst>
            </p:cNvPr>
            <p:cNvSpPr/>
            <p:nvPr/>
          </p:nvSpPr>
          <p:spPr>
            <a:xfrm rot="19760543">
              <a:off x="634271" y="3146651"/>
              <a:ext cx="2231175" cy="91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0" extrusionOk="0">
                  <a:moveTo>
                    <a:pt x="0" y="21130"/>
                  </a:moveTo>
                  <a:cubicBezTo>
                    <a:pt x="4432" y="8363"/>
                    <a:pt x="9259" y="1016"/>
                    <a:pt x="13819" y="97"/>
                  </a:cubicBezTo>
                  <a:cubicBezTo>
                    <a:pt x="16633" y="-470"/>
                    <a:pt x="19275" y="1449"/>
                    <a:pt x="21600" y="5750"/>
                  </a:cubicBezTo>
                </a:path>
              </a:pathLst>
            </a:custGeom>
            <a:noFill/>
            <a:ln w="50800" cap="flat">
              <a:solidFill>
                <a:srgbClr val="00B050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36" name="Line">
              <a:extLst>
                <a:ext uri="{FF2B5EF4-FFF2-40B4-BE49-F238E27FC236}">
                  <a16:creationId xmlns:a16="http://schemas.microsoft.com/office/drawing/2014/main" id="{9A4152C8-1233-4599-A146-7E5A0DEDD878}"/>
                </a:ext>
              </a:extLst>
            </p:cNvPr>
            <p:cNvSpPr/>
            <p:nvPr/>
          </p:nvSpPr>
          <p:spPr>
            <a:xfrm rot="13658987" flipH="1">
              <a:off x="334805" y="2168112"/>
              <a:ext cx="3250199" cy="913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51" extrusionOk="0">
                  <a:moveTo>
                    <a:pt x="0" y="20751"/>
                  </a:moveTo>
                  <a:cubicBezTo>
                    <a:pt x="3897" y="9773"/>
                    <a:pt x="8486" y="2558"/>
                    <a:pt x="12925" y="570"/>
                  </a:cubicBezTo>
                  <a:cubicBezTo>
                    <a:pt x="16095" y="-849"/>
                    <a:pt x="19022" y="483"/>
                    <a:pt x="21600" y="3432"/>
                  </a:cubicBezTo>
                </a:path>
              </a:pathLst>
            </a:custGeom>
            <a:noFill/>
            <a:ln w="50800" cap="flat">
              <a:solidFill>
                <a:srgbClr val="00B050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37" name="Rectangle">
              <a:extLst>
                <a:ext uri="{FF2B5EF4-FFF2-40B4-BE49-F238E27FC236}">
                  <a16:creationId xmlns:a16="http://schemas.microsoft.com/office/drawing/2014/main" id="{FB314A50-1D58-45BA-8C02-5816215A704F}"/>
                </a:ext>
              </a:extLst>
            </p:cNvPr>
            <p:cNvSpPr/>
            <p:nvPr/>
          </p:nvSpPr>
          <p:spPr>
            <a:xfrm>
              <a:off x="154040" y="0"/>
              <a:ext cx="3637102" cy="476758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</p:grpSp>
      <p:grpSp>
        <p:nvGrpSpPr>
          <p:cNvPr id="140" name="Group">
            <a:extLst>
              <a:ext uri="{FF2B5EF4-FFF2-40B4-BE49-F238E27FC236}">
                <a16:creationId xmlns:a16="http://schemas.microsoft.com/office/drawing/2014/main" id="{A722CEB3-0C02-4FC7-896F-46A24D49ED1E}"/>
              </a:ext>
            </a:extLst>
          </p:cNvPr>
          <p:cNvGrpSpPr/>
          <p:nvPr/>
        </p:nvGrpSpPr>
        <p:grpSpPr>
          <a:xfrm>
            <a:off x="5356385" y="3362345"/>
            <a:ext cx="1823454" cy="2383791"/>
            <a:chOff x="144237" y="0"/>
            <a:chExt cx="3646905" cy="4767580"/>
          </a:xfrm>
        </p:grpSpPr>
        <p:sp>
          <p:nvSpPr>
            <p:cNvPr id="141" name="W x 0">
              <a:extLst>
                <a:ext uri="{FF2B5EF4-FFF2-40B4-BE49-F238E27FC236}">
                  <a16:creationId xmlns:a16="http://schemas.microsoft.com/office/drawing/2014/main" id="{3F7A35E6-C119-4901-85CE-97D602C1E678}"/>
                </a:ext>
              </a:extLst>
            </p:cNvPr>
            <p:cNvSpPr txBox="1"/>
            <p:nvPr/>
          </p:nvSpPr>
          <p:spPr>
            <a:xfrm>
              <a:off x="671607" y="166246"/>
              <a:ext cx="1054741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 dirty="0"/>
                <a:t>W x 0</a:t>
              </a:r>
            </a:p>
          </p:txBody>
        </p:sp>
        <p:sp>
          <p:nvSpPr>
            <p:cNvPr id="142" name="W y 0">
              <a:extLst>
                <a:ext uri="{FF2B5EF4-FFF2-40B4-BE49-F238E27FC236}">
                  <a16:creationId xmlns:a16="http://schemas.microsoft.com/office/drawing/2014/main" id="{B7B35C19-986E-449C-AE97-A598B0741533}"/>
                </a:ext>
              </a:extLst>
            </p:cNvPr>
            <p:cNvSpPr txBox="1"/>
            <p:nvPr/>
          </p:nvSpPr>
          <p:spPr>
            <a:xfrm>
              <a:off x="2225312" y="166246"/>
              <a:ext cx="1048263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 dirty="0"/>
                <a:t>W y 0</a:t>
              </a:r>
            </a:p>
          </p:txBody>
        </p:sp>
        <p:sp>
          <p:nvSpPr>
            <p:cNvPr id="143" name="W x 1">
              <a:extLst>
                <a:ext uri="{FF2B5EF4-FFF2-40B4-BE49-F238E27FC236}">
                  <a16:creationId xmlns:a16="http://schemas.microsoft.com/office/drawing/2014/main" id="{9F4CE2FF-923E-4CF3-95A4-92730F747041}"/>
                </a:ext>
              </a:extLst>
            </p:cNvPr>
            <p:cNvSpPr txBox="1"/>
            <p:nvPr/>
          </p:nvSpPr>
          <p:spPr>
            <a:xfrm>
              <a:off x="144237" y="2286897"/>
              <a:ext cx="1054742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/>
                <a:t>W x 1</a:t>
              </a:r>
            </a:p>
          </p:txBody>
        </p:sp>
        <p:sp>
          <p:nvSpPr>
            <p:cNvPr id="146" name="R y 0">
              <a:extLst>
                <a:ext uri="{FF2B5EF4-FFF2-40B4-BE49-F238E27FC236}">
                  <a16:creationId xmlns:a16="http://schemas.microsoft.com/office/drawing/2014/main" id="{B4904798-45C4-4FAA-ABCB-EE204675BD18}"/>
                </a:ext>
              </a:extLst>
            </p:cNvPr>
            <p:cNvSpPr txBox="1"/>
            <p:nvPr/>
          </p:nvSpPr>
          <p:spPr>
            <a:xfrm>
              <a:off x="190838" y="3697113"/>
              <a:ext cx="961539" cy="7533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lang="en-US" sz="1200" dirty="0"/>
                <a:t>W</a:t>
              </a:r>
              <a:r>
                <a:rPr sz="1200" dirty="0"/>
                <a:t> y </a:t>
              </a:r>
              <a:r>
                <a:rPr lang="en-US" sz="1200" dirty="0"/>
                <a:t>1</a:t>
              </a:r>
              <a:endParaRPr sz="1200" dirty="0"/>
            </a:p>
          </p:txBody>
        </p:sp>
        <p:sp>
          <p:nvSpPr>
            <p:cNvPr id="147" name="Line">
              <a:extLst>
                <a:ext uri="{FF2B5EF4-FFF2-40B4-BE49-F238E27FC236}">
                  <a16:creationId xmlns:a16="http://schemas.microsoft.com/office/drawing/2014/main" id="{06D3696D-65A8-4952-B4B0-612049FD6ED6}"/>
                </a:ext>
              </a:extLst>
            </p:cNvPr>
            <p:cNvSpPr/>
            <p:nvPr/>
          </p:nvSpPr>
          <p:spPr>
            <a:xfrm flipH="1">
              <a:off x="683731" y="3028083"/>
              <a:ext cx="1" cy="753389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49" name="Line">
              <a:extLst>
                <a:ext uri="{FF2B5EF4-FFF2-40B4-BE49-F238E27FC236}">
                  <a16:creationId xmlns:a16="http://schemas.microsoft.com/office/drawing/2014/main" id="{ABC41BA5-7D01-4E6E-9DC9-0F0835DAEF95}"/>
                </a:ext>
              </a:extLst>
            </p:cNvPr>
            <p:cNvSpPr/>
            <p:nvPr/>
          </p:nvSpPr>
          <p:spPr>
            <a:xfrm flipH="1">
              <a:off x="683732" y="1081279"/>
              <a:ext cx="502453" cy="1205619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51" name="Line">
              <a:extLst>
                <a:ext uri="{FF2B5EF4-FFF2-40B4-BE49-F238E27FC236}">
                  <a16:creationId xmlns:a16="http://schemas.microsoft.com/office/drawing/2014/main" id="{A9B9009B-8770-4D60-AE59-3CE6F09D7771}"/>
                </a:ext>
              </a:extLst>
            </p:cNvPr>
            <p:cNvSpPr/>
            <p:nvPr/>
          </p:nvSpPr>
          <p:spPr>
            <a:xfrm flipH="1">
              <a:off x="767063" y="1087422"/>
              <a:ext cx="2009923" cy="1165380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55" name="Rectangle">
              <a:extLst>
                <a:ext uri="{FF2B5EF4-FFF2-40B4-BE49-F238E27FC236}">
                  <a16:creationId xmlns:a16="http://schemas.microsoft.com/office/drawing/2014/main" id="{0E94DB01-C3AE-4AC3-B888-DAA15BC87F00}"/>
                </a:ext>
              </a:extLst>
            </p:cNvPr>
            <p:cNvSpPr/>
            <p:nvPr/>
          </p:nvSpPr>
          <p:spPr>
            <a:xfrm>
              <a:off x="154040" y="0"/>
              <a:ext cx="3637102" cy="476758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5407CA0-1A4B-4A87-BBC0-E89EC9DD43AF}"/>
              </a:ext>
            </a:extLst>
          </p:cNvPr>
          <p:cNvCxnSpPr>
            <a:cxnSpLocks/>
            <a:stCxn id="127" idx="1"/>
          </p:cNvCxnSpPr>
          <p:nvPr/>
        </p:nvCxnSpPr>
        <p:spPr>
          <a:xfrm flipH="1" flipV="1">
            <a:off x="10561379" y="4795844"/>
            <a:ext cx="886136" cy="601384"/>
          </a:xfrm>
          <a:prstGeom prst="straightConnector1">
            <a:avLst/>
          </a:prstGeom>
          <a:ln w="508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E0AF138F-C540-458C-9D32-DE99408FA592}"/>
              </a:ext>
            </a:extLst>
          </p:cNvPr>
          <p:cNvGrpSpPr/>
          <p:nvPr/>
        </p:nvGrpSpPr>
        <p:grpSpPr>
          <a:xfrm>
            <a:off x="282876" y="1822218"/>
            <a:ext cx="1890958" cy="4021086"/>
            <a:chOff x="321346" y="1792121"/>
            <a:chExt cx="1890958" cy="40210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6E80C5-F510-4801-84B8-BFDA7237815C}"/>
                </a:ext>
              </a:extLst>
            </p:cNvPr>
            <p:cNvSpPr/>
            <p:nvPr/>
          </p:nvSpPr>
          <p:spPr>
            <a:xfrm>
              <a:off x="321347" y="1792121"/>
              <a:ext cx="1885252" cy="1426905"/>
            </a:xfrm>
            <a:prstGeom prst="rect">
              <a:avLst/>
            </a:prstGeom>
            <a:solidFill>
              <a:schemeClr val="accent2">
                <a:alpha val="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FD23479-5DB7-4DC5-A81A-A4677FF01590}"/>
                </a:ext>
              </a:extLst>
            </p:cNvPr>
            <p:cNvSpPr/>
            <p:nvPr/>
          </p:nvSpPr>
          <p:spPr>
            <a:xfrm>
              <a:off x="321346" y="3330226"/>
              <a:ext cx="1890958" cy="2482981"/>
            </a:xfrm>
            <a:prstGeom prst="rect">
              <a:avLst/>
            </a:prstGeom>
            <a:solidFill>
              <a:schemeClr val="accent2">
                <a:alpha val="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2406292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6 L 0.20886 -0.0018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4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198 -0.00186 L 0.20677 -0.00186 " pathEditMode="relative" rAng="0" ptsTypes="AA">
                                      <p:cBhvr>
                                        <p:cTn id="42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198 -0.00209 L 0.61042 -0.0020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042 -0.00209 L 0.8043 -0.00162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" grpId="0" animBg="1"/>
      <p:bldP spid="401" grpId="0" animBg="1"/>
      <p:bldP spid="402" grpId="0" animBg="1"/>
      <p:bldP spid="490" grpId="0" animBg="1"/>
      <p:bldP spid="491" grpId="0" animBg="1"/>
      <p:bldP spid="512" grpId="0" animBg="1"/>
      <p:bldP spid="513" grpId="0" animBg="1"/>
      <p:bldP spid="514" grpId="0" animBg="1"/>
      <p:bldP spid="515" grpId="0" animBg="1"/>
      <p:bldP spid="516" grpId="0" animBg="1"/>
      <p:bldP spid="5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1B87-85C2-4280-99BA-DD0E9463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  <a:endParaRPr lang="en-IL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4DDA4E-96AD-C365-73CC-413402F90A92}"/>
              </a:ext>
            </a:extLst>
          </p:cNvPr>
          <p:cNvGrpSpPr/>
          <p:nvPr/>
        </p:nvGrpSpPr>
        <p:grpSpPr>
          <a:xfrm>
            <a:off x="3678572" y="1809652"/>
            <a:ext cx="4834856" cy="3238695"/>
            <a:chOff x="2642532" y="1534641"/>
            <a:chExt cx="4834856" cy="323869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EA3F20-BEB4-5F2D-3C45-3612D802ACFC}"/>
                </a:ext>
              </a:extLst>
            </p:cNvPr>
            <p:cNvSpPr>
              <a:spLocks/>
            </p:cNvSpPr>
            <p:nvPr/>
          </p:nvSpPr>
          <p:spPr>
            <a:xfrm>
              <a:off x="2642532" y="4060272"/>
              <a:ext cx="226502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 1</a:t>
              </a:r>
              <a:endParaRPr lang="en-IL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BD2D34-2726-ACD5-6548-D3C3455680CD}"/>
                </a:ext>
              </a:extLst>
            </p:cNvPr>
            <p:cNvSpPr>
              <a:spLocks/>
            </p:cNvSpPr>
            <p:nvPr/>
          </p:nvSpPr>
          <p:spPr>
            <a:xfrm>
              <a:off x="5212360" y="4053282"/>
              <a:ext cx="226502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 2</a:t>
              </a:r>
              <a:endParaRPr lang="en-IL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804F0FA-F9EC-3ED8-97EE-5914A24317A4}"/>
                </a:ext>
              </a:extLst>
            </p:cNvPr>
            <p:cNvSpPr>
              <a:spLocks/>
            </p:cNvSpPr>
            <p:nvPr/>
          </p:nvSpPr>
          <p:spPr>
            <a:xfrm>
              <a:off x="2687275" y="1534641"/>
              <a:ext cx="4790113" cy="8892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RAM</a:t>
              </a:r>
              <a:endParaRPr lang="en-IL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B63346-8BE2-8A4D-1478-964B6D3A8ABB}"/>
                </a:ext>
              </a:extLst>
            </p:cNvPr>
            <p:cNvSpPr>
              <a:spLocks/>
            </p:cNvSpPr>
            <p:nvPr/>
          </p:nvSpPr>
          <p:spPr>
            <a:xfrm>
              <a:off x="3775046" y="2764600"/>
              <a:ext cx="771787" cy="9479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Cache</a:t>
              </a:r>
              <a:endParaRPr lang="en-IL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14B4A0-9376-6F9E-ED3C-D72A99B99AE1}"/>
                </a:ext>
              </a:extLst>
            </p:cNvPr>
            <p:cNvSpPr>
              <a:spLocks/>
            </p:cNvSpPr>
            <p:nvPr/>
          </p:nvSpPr>
          <p:spPr>
            <a:xfrm>
              <a:off x="6344874" y="2764600"/>
              <a:ext cx="771787" cy="9479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Cache</a:t>
              </a:r>
              <a:endParaRPr lang="en-IL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80FEC77-C6B5-829A-11A6-49E6D711EE7C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4160939" y="3712556"/>
              <a:ext cx="1" cy="34072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AE2FBB2-9812-8B51-B779-35D4AE56AC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0766" y="3719546"/>
              <a:ext cx="1" cy="34072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BA1CD4A-E184-2920-9029-8D35E0FD3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939" y="2430864"/>
              <a:ext cx="1" cy="34072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A603858-3102-4417-D738-EA9718D278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0766" y="2411171"/>
              <a:ext cx="1" cy="34072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AEB978-B70B-CD28-2F05-653FC38E71FD}"/>
                </a:ext>
              </a:extLst>
            </p:cNvPr>
            <p:cNvCxnSpPr>
              <a:cxnSpLocks/>
            </p:cNvCxnSpPr>
            <p:nvPr/>
          </p:nvCxnSpPr>
          <p:spPr>
            <a:xfrm>
              <a:off x="5984145" y="2430864"/>
              <a:ext cx="0" cy="162940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8D7C8A7-EF4D-5025-3274-8AF5F4085E5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5984145" y="3235083"/>
              <a:ext cx="360729" cy="34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8EF08D0-D997-C841-55C9-E328DBB849F2}"/>
                </a:ext>
              </a:extLst>
            </p:cNvPr>
            <p:cNvCxnSpPr>
              <a:cxnSpLocks/>
            </p:cNvCxnSpPr>
            <p:nvPr/>
          </p:nvCxnSpPr>
          <p:spPr>
            <a:xfrm>
              <a:off x="3414318" y="2430864"/>
              <a:ext cx="0" cy="162940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CAEDAA-5227-351E-F704-E25B6C0984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14318" y="3235083"/>
              <a:ext cx="360729" cy="34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3784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">
            <a:extLst>
              <a:ext uri="{FF2B5EF4-FFF2-40B4-BE49-F238E27FC236}">
                <a16:creationId xmlns:a16="http://schemas.microsoft.com/office/drawing/2014/main" id="{4284E7BF-DCFF-479F-B65C-A5D595B6D8A0}"/>
              </a:ext>
            </a:extLst>
          </p:cNvPr>
          <p:cNvGrpSpPr/>
          <p:nvPr/>
        </p:nvGrpSpPr>
        <p:grpSpPr>
          <a:xfrm>
            <a:off x="786403" y="1609410"/>
            <a:ext cx="1828355" cy="2383791"/>
            <a:chOff x="144237" y="0"/>
            <a:chExt cx="3656708" cy="4767580"/>
          </a:xfrm>
        </p:grpSpPr>
        <p:sp>
          <p:nvSpPr>
            <p:cNvPr id="6" name="W x 0">
              <a:extLst>
                <a:ext uri="{FF2B5EF4-FFF2-40B4-BE49-F238E27FC236}">
                  <a16:creationId xmlns:a16="http://schemas.microsoft.com/office/drawing/2014/main" id="{8726430B-A03C-4B9E-A9F0-5533F06FAEF7}"/>
                </a:ext>
              </a:extLst>
            </p:cNvPr>
            <p:cNvSpPr txBox="1"/>
            <p:nvPr/>
          </p:nvSpPr>
          <p:spPr>
            <a:xfrm>
              <a:off x="671607" y="166246"/>
              <a:ext cx="1054741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 dirty="0"/>
                <a:t>W x 0</a:t>
              </a:r>
            </a:p>
          </p:txBody>
        </p:sp>
        <p:sp>
          <p:nvSpPr>
            <p:cNvPr id="7" name="W y 0">
              <a:extLst>
                <a:ext uri="{FF2B5EF4-FFF2-40B4-BE49-F238E27FC236}">
                  <a16:creationId xmlns:a16="http://schemas.microsoft.com/office/drawing/2014/main" id="{804F3A4E-1A50-49BF-9713-84AFBE9F8011}"/>
                </a:ext>
              </a:extLst>
            </p:cNvPr>
            <p:cNvSpPr txBox="1"/>
            <p:nvPr/>
          </p:nvSpPr>
          <p:spPr>
            <a:xfrm>
              <a:off x="2225312" y="166246"/>
              <a:ext cx="1048263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 dirty="0"/>
                <a:t>W y 0</a:t>
              </a:r>
            </a:p>
          </p:txBody>
        </p:sp>
        <p:sp>
          <p:nvSpPr>
            <p:cNvPr id="8" name="W x 1">
              <a:extLst>
                <a:ext uri="{FF2B5EF4-FFF2-40B4-BE49-F238E27FC236}">
                  <a16:creationId xmlns:a16="http://schemas.microsoft.com/office/drawing/2014/main" id="{FD890752-10DC-4CFF-B3F0-1EC8A74FD334}"/>
                </a:ext>
              </a:extLst>
            </p:cNvPr>
            <p:cNvSpPr txBox="1"/>
            <p:nvPr/>
          </p:nvSpPr>
          <p:spPr>
            <a:xfrm>
              <a:off x="144237" y="2286897"/>
              <a:ext cx="1054742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/>
                <a:t>W x 1</a:t>
              </a:r>
            </a:p>
          </p:txBody>
        </p:sp>
        <p:sp>
          <p:nvSpPr>
            <p:cNvPr id="9" name="W y 1">
              <a:extLst>
                <a:ext uri="{FF2B5EF4-FFF2-40B4-BE49-F238E27FC236}">
                  <a16:creationId xmlns:a16="http://schemas.microsoft.com/office/drawing/2014/main" id="{A30B387A-9BB1-4612-AFBC-E00289DC8F8A}"/>
                </a:ext>
              </a:extLst>
            </p:cNvPr>
            <p:cNvSpPr txBox="1"/>
            <p:nvPr/>
          </p:nvSpPr>
          <p:spPr>
            <a:xfrm>
              <a:off x="2752681" y="2286897"/>
              <a:ext cx="1048264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lang="en-US" sz="1200" dirty="0"/>
                <a:t>R</a:t>
              </a:r>
              <a:r>
                <a:rPr sz="1200" dirty="0"/>
                <a:t> y 1</a:t>
              </a:r>
            </a:p>
          </p:txBody>
        </p:sp>
        <p:sp>
          <p:nvSpPr>
            <p:cNvPr id="10" name="R y 0">
              <a:extLst>
                <a:ext uri="{FF2B5EF4-FFF2-40B4-BE49-F238E27FC236}">
                  <a16:creationId xmlns:a16="http://schemas.microsoft.com/office/drawing/2014/main" id="{AA99733B-B03A-4CBF-B610-A9112EECDF21}"/>
                </a:ext>
              </a:extLst>
            </p:cNvPr>
            <p:cNvSpPr txBox="1"/>
            <p:nvPr/>
          </p:nvSpPr>
          <p:spPr>
            <a:xfrm>
              <a:off x="190838" y="3697113"/>
              <a:ext cx="961539" cy="7533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lang="en-US" sz="1200" dirty="0"/>
                <a:t>W</a:t>
              </a:r>
              <a:r>
                <a:rPr sz="1200" dirty="0"/>
                <a:t> y </a:t>
              </a:r>
              <a:r>
                <a:rPr lang="en-US" sz="1200" dirty="0"/>
                <a:t>1</a:t>
              </a:r>
              <a:endParaRPr sz="1200" dirty="0"/>
            </a:p>
          </p:txBody>
        </p:sp>
        <p:sp>
          <p:nvSpPr>
            <p:cNvPr id="11" name="Line">
              <a:extLst>
                <a:ext uri="{FF2B5EF4-FFF2-40B4-BE49-F238E27FC236}">
                  <a16:creationId xmlns:a16="http://schemas.microsoft.com/office/drawing/2014/main" id="{F568750E-B0E2-4BAC-9FD8-FE068C4EB446}"/>
                </a:ext>
              </a:extLst>
            </p:cNvPr>
            <p:cNvSpPr/>
            <p:nvPr/>
          </p:nvSpPr>
          <p:spPr>
            <a:xfrm flipH="1">
              <a:off x="683731" y="3028083"/>
              <a:ext cx="1" cy="753389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2" name="Line">
              <a:extLst>
                <a:ext uri="{FF2B5EF4-FFF2-40B4-BE49-F238E27FC236}">
                  <a16:creationId xmlns:a16="http://schemas.microsoft.com/office/drawing/2014/main" id="{D7DB07D1-791F-4AAB-B18A-768255F5B4CF}"/>
                </a:ext>
              </a:extLst>
            </p:cNvPr>
            <p:cNvSpPr/>
            <p:nvPr/>
          </p:nvSpPr>
          <p:spPr>
            <a:xfrm flipH="1">
              <a:off x="683732" y="1081279"/>
              <a:ext cx="502453" cy="1205619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3" name="Line">
              <a:extLst>
                <a:ext uri="{FF2B5EF4-FFF2-40B4-BE49-F238E27FC236}">
                  <a16:creationId xmlns:a16="http://schemas.microsoft.com/office/drawing/2014/main" id="{ADD6192A-527C-4B79-BD53-14192D9FB05E}"/>
                </a:ext>
              </a:extLst>
            </p:cNvPr>
            <p:cNvSpPr/>
            <p:nvPr/>
          </p:nvSpPr>
          <p:spPr>
            <a:xfrm>
              <a:off x="2762817" y="1080936"/>
              <a:ext cx="438786" cy="1205962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4" name="Line">
              <a:extLst>
                <a:ext uri="{FF2B5EF4-FFF2-40B4-BE49-F238E27FC236}">
                  <a16:creationId xmlns:a16="http://schemas.microsoft.com/office/drawing/2014/main" id="{5E8EC891-2197-418B-95B7-76EE2F18C1D3}"/>
                </a:ext>
              </a:extLst>
            </p:cNvPr>
            <p:cNvSpPr/>
            <p:nvPr/>
          </p:nvSpPr>
          <p:spPr>
            <a:xfrm flipH="1">
              <a:off x="767063" y="1087422"/>
              <a:ext cx="2009923" cy="1165380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5" name="Line">
              <a:extLst>
                <a:ext uri="{FF2B5EF4-FFF2-40B4-BE49-F238E27FC236}">
                  <a16:creationId xmlns:a16="http://schemas.microsoft.com/office/drawing/2014/main" id="{20150998-0EB0-4779-8D19-212B2A7E01F9}"/>
                </a:ext>
              </a:extLst>
            </p:cNvPr>
            <p:cNvSpPr/>
            <p:nvPr/>
          </p:nvSpPr>
          <p:spPr>
            <a:xfrm>
              <a:off x="1192774" y="1095417"/>
              <a:ext cx="1942143" cy="1182820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6" name="Line">
              <a:extLst>
                <a:ext uri="{FF2B5EF4-FFF2-40B4-BE49-F238E27FC236}">
                  <a16:creationId xmlns:a16="http://schemas.microsoft.com/office/drawing/2014/main" id="{FBBDD387-82F8-40BF-8E69-519389C78C91}"/>
                </a:ext>
              </a:extLst>
            </p:cNvPr>
            <p:cNvSpPr/>
            <p:nvPr/>
          </p:nvSpPr>
          <p:spPr>
            <a:xfrm rot="19760543">
              <a:off x="635237" y="3150173"/>
              <a:ext cx="2217361" cy="91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0" extrusionOk="0">
                  <a:moveTo>
                    <a:pt x="0" y="21130"/>
                  </a:moveTo>
                  <a:cubicBezTo>
                    <a:pt x="4432" y="8363"/>
                    <a:pt x="9259" y="1016"/>
                    <a:pt x="13819" y="97"/>
                  </a:cubicBezTo>
                  <a:cubicBezTo>
                    <a:pt x="16633" y="-470"/>
                    <a:pt x="19275" y="1449"/>
                    <a:pt x="21600" y="5750"/>
                  </a:cubicBezTo>
                </a:path>
              </a:pathLst>
            </a:custGeom>
            <a:noFill/>
            <a:ln w="50800" cap="flat">
              <a:solidFill>
                <a:srgbClr val="00B050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7" name="Rectangle">
              <a:extLst>
                <a:ext uri="{FF2B5EF4-FFF2-40B4-BE49-F238E27FC236}">
                  <a16:creationId xmlns:a16="http://schemas.microsoft.com/office/drawing/2014/main" id="{4D66ED84-327D-495D-B1F1-69BEC93335EE}"/>
                </a:ext>
              </a:extLst>
            </p:cNvPr>
            <p:cNvSpPr/>
            <p:nvPr/>
          </p:nvSpPr>
          <p:spPr>
            <a:xfrm>
              <a:off x="154040" y="0"/>
              <a:ext cx="3637102" cy="476758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</p:grpSp>
      <p:grpSp>
        <p:nvGrpSpPr>
          <p:cNvPr id="20" name="Group">
            <a:extLst>
              <a:ext uri="{FF2B5EF4-FFF2-40B4-BE49-F238E27FC236}">
                <a16:creationId xmlns:a16="http://schemas.microsoft.com/office/drawing/2014/main" id="{25F52485-D4B7-45B6-A8DE-6E38D57BE061}"/>
              </a:ext>
            </a:extLst>
          </p:cNvPr>
          <p:cNvGrpSpPr/>
          <p:nvPr/>
        </p:nvGrpSpPr>
        <p:grpSpPr>
          <a:xfrm>
            <a:off x="755073" y="4125699"/>
            <a:ext cx="1828355" cy="2383791"/>
            <a:chOff x="144237" y="0"/>
            <a:chExt cx="3656708" cy="4767580"/>
          </a:xfrm>
        </p:grpSpPr>
        <p:sp>
          <p:nvSpPr>
            <p:cNvPr id="21" name="W x 0">
              <a:extLst>
                <a:ext uri="{FF2B5EF4-FFF2-40B4-BE49-F238E27FC236}">
                  <a16:creationId xmlns:a16="http://schemas.microsoft.com/office/drawing/2014/main" id="{153F3B00-BC2C-4BEC-ABC1-844FCCD08D61}"/>
                </a:ext>
              </a:extLst>
            </p:cNvPr>
            <p:cNvSpPr txBox="1"/>
            <p:nvPr/>
          </p:nvSpPr>
          <p:spPr>
            <a:xfrm>
              <a:off x="671607" y="166246"/>
              <a:ext cx="1054741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 dirty="0"/>
                <a:t>W x 0</a:t>
              </a:r>
            </a:p>
          </p:txBody>
        </p:sp>
        <p:sp>
          <p:nvSpPr>
            <p:cNvPr id="22" name="W y 0">
              <a:extLst>
                <a:ext uri="{FF2B5EF4-FFF2-40B4-BE49-F238E27FC236}">
                  <a16:creationId xmlns:a16="http://schemas.microsoft.com/office/drawing/2014/main" id="{63BECA1F-E3FA-4A3C-B567-C23E1B38F9D1}"/>
                </a:ext>
              </a:extLst>
            </p:cNvPr>
            <p:cNvSpPr txBox="1"/>
            <p:nvPr/>
          </p:nvSpPr>
          <p:spPr>
            <a:xfrm>
              <a:off x="2225312" y="166246"/>
              <a:ext cx="1048263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 dirty="0"/>
                <a:t>W y 0</a:t>
              </a:r>
            </a:p>
          </p:txBody>
        </p:sp>
        <p:sp>
          <p:nvSpPr>
            <p:cNvPr id="23" name="W x 1">
              <a:extLst>
                <a:ext uri="{FF2B5EF4-FFF2-40B4-BE49-F238E27FC236}">
                  <a16:creationId xmlns:a16="http://schemas.microsoft.com/office/drawing/2014/main" id="{2D73733B-D672-4EC5-865C-224311AC6F0B}"/>
                </a:ext>
              </a:extLst>
            </p:cNvPr>
            <p:cNvSpPr txBox="1"/>
            <p:nvPr/>
          </p:nvSpPr>
          <p:spPr>
            <a:xfrm>
              <a:off x="144237" y="2286897"/>
              <a:ext cx="1054742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/>
                <a:t>W x 1</a:t>
              </a:r>
            </a:p>
          </p:txBody>
        </p:sp>
        <p:sp>
          <p:nvSpPr>
            <p:cNvPr id="24" name="W y 1">
              <a:extLst>
                <a:ext uri="{FF2B5EF4-FFF2-40B4-BE49-F238E27FC236}">
                  <a16:creationId xmlns:a16="http://schemas.microsoft.com/office/drawing/2014/main" id="{6DEB4B15-3221-4FF5-821C-B43FD6274D3D}"/>
                </a:ext>
              </a:extLst>
            </p:cNvPr>
            <p:cNvSpPr txBox="1"/>
            <p:nvPr/>
          </p:nvSpPr>
          <p:spPr>
            <a:xfrm>
              <a:off x="2752681" y="2286897"/>
              <a:ext cx="1048264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lang="en-US" sz="1200" dirty="0"/>
                <a:t>R</a:t>
              </a:r>
              <a:r>
                <a:rPr sz="1200" dirty="0"/>
                <a:t> y 1</a:t>
              </a:r>
            </a:p>
          </p:txBody>
        </p:sp>
        <p:sp>
          <p:nvSpPr>
            <p:cNvPr id="25" name="R x 0">
              <a:extLst>
                <a:ext uri="{FF2B5EF4-FFF2-40B4-BE49-F238E27FC236}">
                  <a16:creationId xmlns:a16="http://schemas.microsoft.com/office/drawing/2014/main" id="{AB0FF193-14F8-4ED8-A0AC-E36BEC71E900}"/>
                </a:ext>
              </a:extLst>
            </p:cNvPr>
            <p:cNvSpPr txBox="1"/>
            <p:nvPr/>
          </p:nvSpPr>
          <p:spPr>
            <a:xfrm>
              <a:off x="2792805" y="3697113"/>
              <a:ext cx="968016" cy="7533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/>
                <a:t>R x 0</a:t>
              </a:r>
            </a:p>
          </p:txBody>
        </p:sp>
        <p:sp>
          <p:nvSpPr>
            <p:cNvPr id="26" name="R y 0">
              <a:extLst>
                <a:ext uri="{FF2B5EF4-FFF2-40B4-BE49-F238E27FC236}">
                  <a16:creationId xmlns:a16="http://schemas.microsoft.com/office/drawing/2014/main" id="{EB456142-912E-4ABA-A63C-B911114AA337}"/>
                </a:ext>
              </a:extLst>
            </p:cNvPr>
            <p:cNvSpPr txBox="1"/>
            <p:nvPr/>
          </p:nvSpPr>
          <p:spPr>
            <a:xfrm>
              <a:off x="190838" y="3697113"/>
              <a:ext cx="961539" cy="7533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lang="en-US" sz="1200" dirty="0"/>
                <a:t>W</a:t>
              </a:r>
              <a:r>
                <a:rPr sz="1200" dirty="0"/>
                <a:t> y </a:t>
              </a:r>
              <a:r>
                <a:rPr lang="en-US" sz="1200" dirty="0"/>
                <a:t>1</a:t>
              </a:r>
              <a:endParaRPr sz="1200" dirty="0"/>
            </a:p>
          </p:txBody>
        </p:sp>
        <p:sp>
          <p:nvSpPr>
            <p:cNvPr id="27" name="Line">
              <a:extLst>
                <a:ext uri="{FF2B5EF4-FFF2-40B4-BE49-F238E27FC236}">
                  <a16:creationId xmlns:a16="http://schemas.microsoft.com/office/drawing/2014/main" id="{917B445D-847E-4F2E-9AC6-CC1458CC62AA}"/>
                </a:ext>
              </a:extLst>
            </p:cNvPr>
            <p:cNvSpPr/>
            <p:nvPr/>
          </p:nvSpPr>
          <p:spPr>
            <a:xfrm flipH="1">
              <a:off x="683731" y="3028083"/>
              <a:ext cx="1" cy="753389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28" name="Line">
              <a:extLst>
                <a:ext uri="{FF2B5EF4-FFF2-40B4-BE49-F238E27FC236}">
                  <a16:creationId xmlns:a16="http://schemas.microsoft.com/office/drawing/2014/main" id="{5123D1FA-1466-49A9-AA55-6DE71BC1DDDD}"/>
                </a:ext>
              </a:extLst>
            </p:cNvPr>
            <p:cNvSpPr/>
            <p:nvPr/>
          </p:nvSpPr>
          <p:spPr>
            <a:xfrm>
              <a:off x="3273574" y="3028083"/>
              <a:ext cx="1" cy="753389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29" name="Line">
              <a:extLst>
                <a:ext uri="{FF2B5EF4-FFF2-40B4-BE49-F238E27FC236}">
                  <a16:creationId xmlns:a16="http://schemas.microsoft.com/office/drawing/2014/main" id="{7887B489-2152-44AE-969E-D1FC730E98C0}"/>
                </a:ext>
              </a:extLst>
            </p:cNvPr>
            <p:cNvSpPr/>
            <p:nvPr/>
          </p:nvSpPr>
          <p:spPr>
            <a:xfrm flipH="1">
              <a:off x="683732" y="1081279"/>
              <a:ext cx="502453" cy="1205619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30" name="Line">
              <a:extLst>
                <a:ext uri="{FF2B5EF4-FFF2-40B4-BE49-F238E27FC236}">
                  <a16:creationId xmlns:a16="http://schemas.microsoft.com/office/drawing/2014/main" id="{114B5B96-C8AC-40E6-A7AA-C0E2FF5F0C63}"/>
                </a:ext>
              </a:extLst>
            </p:cNvPr>
            <p:cNvSpPr/>
            <p:nvPr/>
          </p:nvSpPr>
          <p:spPr>
            <a:xfrm>
              <a:off x="2762817" y="1080936"/>
              <a:ext cx="438786" cy="1205962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31" name="Line">
              <a:extLst>
                <a:ext uri="{FF2B5EF4-FFF2-40B4-BE49-F238E27FC236}">
                  <a16:creationId xmlns:a16="http://schemas.microsoft.com/office/drawing/2014/main" id="{988E6843-375E-4F11-8856-2614FD5801FE}"/>
                </a:ext>
              </a:extLst>
            </p:cNvPr>
            <p:cNvSpPr/>
            <p:nvPr/>
          </p:nvSpPr>
          <p:spPr>
            <a:xfrm flipH="1">
              <a:off x="767063" y="1087422"/>
              <a:ext cx="2009923" cy="1165380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32" name="Line">
              <a:extLst>
                <a:ext uri="{FF2B5EF4-FFF2-40B4-BE49-F238E27FC236}">
                  <a16:creationId xmlns:a16="http://schemas.microsoft.com/office/drawing/2014/main" id="{F2D38923-FB3E-438B-8BAB-1452571FE8DE}"/>
                </a:ext>
              </a:extLst>
            </p:cNvPr>
            <p:cNvSpPr/>
            <p:nvPr/>
          </p:nvSpPr>
          <p:spPr>
            <a:xfrm>
              <a:off x="1192774" y="1095417"/>
              <a:ext cx="1942143" cy="1182820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33" name="Line">
              <a:extLst>
                <a:ext uri="{FF2B5EF4-FFF2-40B4-BE49-F238E27FC236}">
                  <a16:creationId xmlns:a16="http://schemas.microsoft.com/office/drawing/2014/main" id="{6F9B5ACC-53CE-4CC2-A48F-62610E7A3DAB}"/>
                </a:ext>
              </a:extLst>
            </p:cNvPr>
            <p:cNvSpPr/>
            <p:nvPr/>
          </p:nvSpPr>
          <p:spPr>
            <a:xfrm rot="19760543">
              <a:off x="630645" y="3133423"/>
              <a:ext cx="2283061" cy="91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0" extrusionOk="0">
                  <a:moveTo>
                    <a:pt x="0" y="21130"/>
                  </a:moveTo>
                  <a:cubicBezTo>
                    <a:pt x="4432" y="8363"/>
                    <a:pt x="9259" y="1016"/>
                    <a:pt x="13819" y="97"/>
                  </a:cubicBezTo>
                  <a:cubicBezTo>
                    <a:pt x="16633" y="-470"/>
                    <a:pt x="19275" y="1449"/>
                    <a:pt x="21600" y="5750"/>
                  </a:cubicBezTo>
                </a:path>
              </a:pathLst>
            </a:custGeom>
            <a:noFill/>
            <a:ln w="50800" cap="flat">
              <a:solidFill>
                <a:srgbClr val="00B050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34" name="Line">
              <a:extLst>
                <a:ext uri="{FF2B5EF4-FFF2-40B4-BE49-F238E27FC236}">
                  <a16:creationId xmlns:a16="http://schemas.microsoft.com/office/drawing/2014/main" id="{AD5697AF-5FB6-4D17-BA6D-1D78A64A05E4}"/>
                </a:ext>
              </a:extLst>
            </p:cNvPr>
            <p:cNvSpPr/>
            <p:nvPr/>
          </p:nvSpPr>
          <p:spPr>
            <a:xfrm rot="13658987" flipH="1">
              <a:off x="334805" y="2168112"/>
              <a:ext cx="3250199" cy="913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51" extrusionOk="0">
                  <a:moveTo>
                    <a:pt x="0" y="20751"/>
                  </a:moveTo>
                  <a:cubicBezTo>
                    <a:pt x="3897" y="9773"/>
                    <a:pt x="8486" y="2558"/>
                    <a:pt x="12925" y="570"/>
                  </a:cubicBezTo>
                  <a:cubicBezTo>
                    <a:pt x="16095" y="-849"/>
                    <a:pt x="19022" y="483"/>
                    <a:pt x="21600" y="3432"/>
                  </a:cubicBezTo>
                </a:path>
              </a:pathLst>
            </a:custGeom>
            <a:noFill/>
            <a:ln w="50800" cap="flat">
              <a:solidFill>
                <a:srgbClr val="00B050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1A666E1B-815D-4050-BB6E-F4794456C9C7}"/>
                </a:ext>
              </a:extLst>
            </p:cNvPr>
            <p:cNvSpPr/>
            <p:nvPr/>
          </p:nvSpPr>
          <p:spPr>
            <a:xfrm>
              <a:off x="154040" y="0"/>
              <a:ext cx="3637102" cy="476758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</p:grpSp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3AF371A4-1A44-4911-B8D3-9A83B4F0FA94}"/>
              </a:ext>
            </a:extLst>
          </p:cNvPr>
          <p:cNvGraphicFramePr>
            <a:graphicFrameLocks noGrp="1"/>
          </p:cNvGraphicFramePr>
          <p:nvPr/>
        </p:nvGraphicFramePr>
        <p:xfrm>
          <a:off x="3894820" y="2904923"/>
          <a:ext cx="717118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5198">
                  <a:extLst>
                    <a:ext uri="{9D8B030D-6E8A-4147-A177-3AD203B41FA5}">
                      <a16:colId xmlns:a16="http://schemas.microsoft.com/office/drawing/2014/main" val="1879913052"/>
                    </a:ext>
                  </a:extLst>
                </a:gridCol>
                <a:gridCol w="1195198">
                  <a:extLst>
                    <a:ext uri="{9D8B030D-6E8A-4147-A177-3AD203B41FA5}">
                      <a16:colId xmlns:a16="http://schemas.microsoft.com/office/drawing/2014/main" val="3452635406"/>
                    </a:ext>
                  </a:extLst>
                </a:gridCol>
                <a:gridCol w="1195198">
                  <a:extLst>
                    <a:ext uri="{9D8B030D-6E8A-4147-A177-3AD203B41FA5}">
                      <a16:colId xmlns:a16="http://schemas.microsoft.com/office/drawing/2014/main" val="1606687597"/>
                    </a:ext>
                  </a:extLst>
                </a:gridCol>
                <a:gridCol w="1195198">
                  <a:extLst>
                    <a:ext uri="{9D8B030D-6E8A-4147-A177-3AD203B41FA5}">
                      <a16:colId xmlns:a16="http://schemas.microsoft.com/office/drawing/2014/main" val="1765726753"/>
                    </a:ext>
                  </a:extLst>
                </a:gridCol>
                <a:gridCol w="1195198">
                  <a:extLst>
                    <a:ext uri="{9D8B030D-6E8A-4147-A177-3AD203B41FA5}">
                      <a16:colId xmlns:a16="http://schemas.microsoft.com/office/drawing/2014/main" val="2901302500"/>
                    </a:ext>
                  </a:extLst>
                </a:gridCol>
                <a:gridCol w="1195198">
                  <a:extLst>
                    <a:ext uri="{9D8B030D-6E8A-4147-A177-3AD203B41FA5}">
                      <a16:colId xmlns:a16="http://schemas.microsoft.com/office/drawing/2014/main" val="1070297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Init:</a:t>
                      </a:r>
                      <a:endParaRPr lang="en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 x 0</a:t>
                      </a:r>
                      <a:endParaRPr lang="en-IL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 y 0</a:t>
                      </a:r>
                      <a:endParaRPr lang="en-IL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112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T1:</a:t>
                      </a:r>
                      <a:endParaRPr lang="en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 x 1</a:t>
                      </a:r>
                      <a:endParaRPr lang="en-IL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 y 1</a:t>
                      </a:r>
                      <a:endParaRPr lang="en-IL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87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T2: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 y 1</a:t>
                      </a:r>
                      <a:endParaRPr lang="en-IL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10478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3335395E-870D-46E8-8DDB-20C774FD3CDA}"/>
              </a:ext>
            </a:extLst>
          </p:cNvPr>
          <p:cNvSpPr txBox="1"/>
          <p:nvPr/>
        </p:nvSpPr>
        <p:spPr>
          <a:xfrm>
            <a:off x="2875901" y="5190701"/>
            <a:ext cx="161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SC-</a:t>
            </a:r>
            <a:r>
              <a:rPr lang="en-US" b="1" dirty="0">
                <a:solidFill>
                  <a:srgbClr val="C00000"/>
                </a:solidFill>
              </a:rPr>
              <a:t>in</a:t>
            </a:r>
            <a:r>
              <a:rPr lang="en-US" dirty="0"/>
              <a:t>consistent</a:t>
            </a:r>
            <a:endParaRPr lang="en-IL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7758794-760B-40BC-8570-EC59073EF775}"/>
              </a:ext>
            </a:extLst>
          </p:cNvPr>
          <p:cNvSpPr txBox="1"/>
          <p:nvPr/>
        </p:nvSpPr>
        <p:spPr>
          <a:xfrm>
            <a:off x="3253135" y="2435768"/>
            <a:ext cx="147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Linearization</a:t>
            </a:r>
            <a:r>
              <a:rPr lang="en-US" dirty="0"/>
              <a:t>:</a:t>
            </a:r>
            <a:endParaRPr lang="en-IL" dirty="0"/>
          </a:p>
        </p:txBody>
      </p:sp>
      <p:grpSp>
        <p:nvGrpSpPr>
          <p:cNvPr id="42" name="Group">
            <a:extLst>
              <a:ext uri="{FF2B5EF4-FFF2-40B4-BE49-F238E27FC236}">
                <a16:creationId xmlns:a16="http://schemas.microsoft.com/office/drawing/2014/main" id="{A02445B6-06FE-4E59-B82C-E17E7138D41D}"/>
              </a:ext>
            </a:extLst>
          </p:cNvPr>
          <p:cNvGrpSpPr/>
          <p:nvPr/>
        </p:nvGrpSpPr>
        <p:grpSpPr>
          <a:xfrm>
            <a:off x="1953878" y="280753"/>
            <a:ext cx="8751170" cy="911702"/>
            <a:chOff x="0" y="0"/>
            <a:chExt cx="17502338" cy="18234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Equation">
                  <a:extLst>
                    <a:ext uri="{FF2B5EF4-FFF2-40B4-BE49-F238E27FC236}">
                      <a16:creationId xmlns:a16="http://schemas.microsoft.com/office/drawing/2014/main" id="{158C2906-60BF-48A7-8A28-A6309D64806A}"/>
                    </a:ext>
                  </a:extLst>
                </p:cNvPr>
                <p:cNvSpPr txBox="1"/>
                <p:nvPr/>
              </p:nvSpPr>
              <p:spPr>
                <a:xfrm>
                  <a:off x="2389812" y="557757"/>
                  <a:ext cx="12722713" cy="70788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ar-AE" sz="23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ar-AE" sz="23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ar-AE" sz="23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3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ar-AE" sz="23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.(</m:t>
                        </m:r>
                        <m:sSub>
                          <m:sSubPr>
                            <m:ctrlPr>
                              <a:rPr lang="ar-AE"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ar-AE"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ar-AE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ar-AE"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ar-AE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ar-AE"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ar-AE"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b>
                            <m:r>
                              <a:rPr lang="ar-AE" sz="23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3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ar-AE"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ar-AE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ar-AE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ar-AE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)⟹</m:t>
                        </m:r>
                        <m:r>
                          <a:rPr lang="ar-AE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m:rPr>
                            <m:nor/>
                          </m:rPr>
                          <a:rPr lang="en-US" sz="2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sz="2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sz="2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nor/>
                          </m:rPr>
                          <a:rPr lang="en-US" sz="23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SC</m:t>
                        </m:r>
                        <m:r>
                          <m:rPr>
                            <m:nor/>
                          </m:rPr>
                          <a:rPr lang="en-US" sz="2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consistent</m:t>
                        </m:r>
                      </m:oMath>
                    </m:oMathPara>
                  </a14:m>
                  <a:endParaRPr sz="2300" dirty="0"/>
                </a:p>
              </p:txBody>
            </p:sp>
          </mc:Choice>
          <mc:Fallback xmlns="">
            <p:sp>
              <p:nvSpPr>
                <p:cNvPr id="43" name="Equation">
                  <a:extLst>
                    <a:ext uri="{FF2B5EF4-FFF2-40B4-BE49-F238E27FC236}">
                      <a16:creationId xmlns:a16="http://schemas.microsoft.com/office/drawing/2014/main" id="{158C2906-60BF-48A7-8A28-A6309D648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9812" y="557757"/>
                  <a:ext cx="12722713" cy="707885"/>
                </a:xfrm>
                <a:prstGeom prst="rect">
                  <a:avLst/>
                </a:prstGeom>
                <a:blipFill>
                  <a:blip r:embed="rId3"/>
                  <a:stretch>
                    <a:fillRect l="-671" t="-1724" r="-767" b="-3620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Shape">
              <a:extLst>
                <a:ext uri="{FF2B5EF4-FFF2-40B4-BE49-F238E27FC236}">
                  <a16:creationId xmlns:a16="http://schemas.microsoft.com/office/drawing/2014/main" id="{17421749-9877-4D13-B16A-2371586BBB8B}"/>
                </a:ext>
              </a:extLst>
            </p:cNvPr>
            <p:cNvSpPr/>
            <p:nvPr/>
          </p:nvSpPr>
          <p:spPr>
            <a:xfrm>
              <a:off x="0" y="0"/>
              <a:ext cx="17502338" cy="1823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9" y="0"/>
                  </a:moveTo>
                  <a:lnTo>
                    <a:pt x="20881" y="0"/>
                  </a:lnTo>
                  <a:cubicBezTo>
                    <a:pt x="20984" y="0"/>
                    <a:pt x="21062" y="0"/>
                    <a:pt x="21127" y="30"/>
                  </a:cubicBezTo>
                  <a:cubicBezTo>
                    <a:pt x="21193" y="61"/>
                    <a:pt x="21247" y="121"/>
                    <a:pt x="21303" y="243"/>
                  </a:cubicBezTo>
                  <a:cubicBezTo>
                    <a:pt x="21364" y="395"/>
                    <a:pt x="21418" y="637"/>
                    <a:pt x="21463" y="944"/>
                  </a:cubicBezTo>
                  <a:cubicBezTo>
                    <a:pt x="21508" y="1252"/>
                    <a:pt x="21543" y="1627"/>
                    <a:pt x="21565" y="2046"/>
                  </a:cubicBezTo>
                  <a:cubicBezTo>
                    <a:pt x="21582" y="2429"/>
                    <a:pt x="21591" y="2801"/>
                    <a:pt x="21596" y="3257"/>
                  </a:cubicBezTo>
                  <a:cubicBezTo>
                    <a:pt x="21600" y="3713"/>
                    <a:pt x="21600" y="4254"/>
                    <a:pt x="21600" y="4975"/>
                  </a:cubicBezTo>
                  <a:lnTo>
                    <a:pt x="21600" y="16647"/>
                  </a:lnTo>
                  <a:cubicBezTo>
                    <a:pt x="21600" y="17357"/>
                    <a:pt x="21600" y="17892"/>
                    <a:pt x="21596" y="18346"/>
                  </a:cubicBezTo>
                  <a:cubicBezTo>
                    <a:pt x="21591" y="18799"/>
                    <a:pt x="21582" y="19171"/>
                    <a:pt x="21565" y="19554"/>
                  </a:cubicBezTo>
                  <a:cubicBezTo>
                    <a:pt x="21543" y="19973"/>
                    <a:pt x="21508" y="20348"/>
                    <a:pt x="21463" y="20656"/>
                  </a:cubicBezTo>
                  <a:cubicBezTo>
                    <a:pt x="21418" y="20963"/>
                    <a:pt x="21364" y="21205"/>
                    <a:pt x="21303" y="21357"/>
                  </a:cubicBezTo>
                  <a:cubicBezTo>
                    <a:pt x="21247" y="21479"/>
                    <a:pt x="21193" y="21539"/>
                    <a:pt x="21127" y="21570"/>
                  </a:cubicBezTo>
                  <a:cubicBezTo>
                    <a:pt x="21061" y="21600"/>
                    <a:pt x="20982" y="21600"/>
                    <a:pt x="20878" y="21600"/>
                  </a:cubicBezTo>
                  <a:lnTo>
                    <a:pt x="719" y="21600"/>
                  </a:lnTo>
                  <a:cubicBezTo>
                    <a:pt x="616" y="21600"/>
                    <a:pt x="538" y="21600"/>
                    <a:pt x="473" y="21570"/>
                  </a:cubicBezTo>
                  <a:cubicBezTo>
                    <a:pt x="407" y="21539"/>
                    <a:pt x="353" y="21479"/>
                    <a:pt x="297" y="21357"/>
                  </a:cubicBezTo>
                  <a:cubicBezTo>
                    <a:pt x="236" y="21205"/>
                    <a:pt x="182" y="20963"/>
                    <a:pt x="137" y="20656"/>
                  </a:cubicBezTo>
                  <a:cubicBezTo>
                    <a:pt x="92" y="20348"/>
                    <a:pt x="57" y="19973"/>
                    <a:pt x="35" y="19554"/>
                  </a:cubicBezTo>
                  <a:cubicBezTo>
                    <a:pt x="18" y="19171"/>
                    <a:pt x="9" y="18799"/>
                    <a:pt x="4" y="18343"/>
                  </a:cubicBezTo>
                  <a:cubicBezTo>
                    <a:pt x="0" y="17887"/>
                    <a:pt x="0" y="17346"/>
                    <a:pt x="0" y="16625"/>
                  </a:cubicBezTo>
                  <a:lnTo>
                    <a:pt x="0" y="4953"/>
                  </a:lnTo>
                  <a:cubicBezTo>
                    <a:pt x="0" y="4243"/>
                    <a:pt x="0" y="3708"/>
                    <a:pt x="4" y="3254"/>
                  </a:cubicBezTo>
                  <a:cubicBezTo>
                    <a:pt x="9" y="2801"/>
                    <a:pt x="18" y="2429"/>
                    <a:pt x="35" y="2046"/>
                  </a:cubicBezTo>
                  <a:cubicBezTo>
                    <a:pt x="57" y="1627"/>
                    <a:pt x="92" y="1252"/>
                    <a:pt x="137" y="944"/>
                  </a:cubicBezTo>
                  <a:cubicBezTo>
                    <a:pt x="182" y="637"/>
                    <a:pt x="236" y="395"/>
                    <a:pt x="297" y="243"/>
                  </a:cubicBezTo>
                  <a:cubicBezTo>
                    <a:pt x="353" y="121"/>
                    <a:pt x="407" y="61"/>
                    <a:pt x="473" y="30"/>
                  </a:cubicBezTo>
                  <a:cubicBezTo>
                    <a:pt x="539" y="0"/>
                    <a:pt x="618" y="0"/>
                    <a:pt x="722" y="0"/>
                  </a:cubicBezTo>
                  <a:lnTo>
                    <a:pt x="719" y="0"/>
                  </a:lnTo>
                  <a:close/>
                </a:path>
              </a:pathLst>
            </a:custGeom>
            <a:noFill/>
            <a:ln w="889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088032D-6A0A-4115-AE6D-CA4C7DAD334F}"/>
              </a:ext>
            </a:extLst>
          </p:cNvPr>
          <p:cNvSpPr txBox="1"/>
          <p:nvPr/>
        </p:nvSpPr>
        <p:spPr>
          <a:xfrm>
            <a:off x="2844766" y="1612721"/>
            <a:ext cx="14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SC-consistent</a:t>
            </a:r>
            <a:endParaRPr lang="en-IL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C33316-1887-4DB8-A2E7-B974527C70AE}"/>
              </a:ext>
            </a:extLst>
          </p:cNvPr>
          <p:cNvCxnSpPr>
            <a:cxnSpLocks/>
          </p:cNvCxnSpPr>
          <p:nvPr/>
        </p:nvCxnSpPr>
        <p:spPr>
          <a:xfrm>
            <a:off x="466928" y="4046627"/>
            <a:ext cx="11138170" cy="8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C5D0CC5-BF9C-442C-B275-61A55B2CDAD4}"/>
              </a:ext>
            </a:extLst>
          </p:cNvPr>
          <p:cNvCxnSpPr>
            <a:cxnSpLocks/>
          </p:cNvCxnSpPr>
          <p:nvPr/>
        </p:nvCxnSpPr>
        <p:spPr>
          <a:xfrm flipH="1" flipV="1">
            <a:off x="1157885" y="5556720"/>
            <a:ext cx="886136" cy="601384"/>
          </a:xfrm>
          <a:prstGeom prst="straightConnector1">
            <a:avLst/>
          </a:prstGeom>
          <a:ln w="317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BE6917E9-025F-4D21-B11E-601B2C9F347A}"/>
              </a:ext>
            </a:extLst>
          </p:cNvPr>
          <p:cNvSpPr/>
          <p:nvPr/>
        </p:nvSpPr>
        <p:spPr>
          <a:xfrm>
            <a:off x="5692877" y="2483142"/>
            <a:ext cx="1061884" cy="397708"/>
          </a:xfrm>
          <a:custGeom>
            <a:avLst/>
            <a:gdLst>
              <a:gd name="connsiteX0" fmla="*/ 0 w 1061884"/>
              <a:gd name="connsiteY0" fmla="*/ 570278 h 570278"/>
              <a:gd name="connsiteX1" fmla="*/ 501446 w 1061884"/>
              <a:gd name="connsiteY1" fmla="*/ 7 h 570278"/>
              <a:gd name="connsiteX2" fmla="*/ 1061884 w 1061884"/>
              <a:gd name="connsiteY2" fmla="*/ 560446 h 57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1884" h="570278">
                <a:moveTo>
                  <a:pt x="0" y="570278"/>
                </a:moveTo>
                <a:cubicBezTo>
                  <a:pt x="162232" y="285962"/>
                  <a:pt x="324465" y="1646"/>
                  <a:pt x="501446" y="7"/>
                </a:cubicBezTo>
                <a:cubicBezTo>
                  <a:pt x="678427" y="-1632"/>
                  <a:pt x="870155" y="279407"/>
                  <a:pt x="1061884" y="560446"/>
                </a:cubicBezTo>
              </a:path>
            </a:pathLst>
          </a:custGeom>
          <a:noFill/>
          <a:ln w="22225">
            <a:miter lim="800000"/>
            <a:headEnd type="triangl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495794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8" name="Equation"/>
              <p:cNvSpPr txBox="1"/>
              <p:nvPr/>
            </p:nvSpPr>
            <p:spPr>
              <a:xfrm>
                <a:off x="932124" y="5709652"/>
                <a:ext cx="7110665" cy="35394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3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𝖲𝖢</m:t>
                          </m:r>
                          <m:r>
                            <a:rPr lang="en-US" sz="23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ar-AE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ar-AE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𝖲𝖢</m:t>
                          </m:r>
                          <m:r>
                            <a:rPr lang="ar-AE" sz="23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ar-AE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ar-AE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𝖲𝖢</m:t>
                          </m:r>
                          <m:r>
                            <a:rPr lang="en-US" sz="23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ar-AE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𝖲𝖢</m:t>
                          </m:r>
                          <m:r>
                            <a:rPr lang="en-US" sz="23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ar-AE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ar-AE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ar-AE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300" dirty="0"/>
              </a:p>
            </p:txBody>
          </p:sp>
        </mc:Choice>
        <mc:Fallback xmlns="">
          <p:sp>
            <p:nvSpPr>
              <p:cNvPr id="57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24" y="5709652"/>
                <a:ext cx="7110665" cy="353943"/>
              </a:xfrm>
              <a:prstGeom prst="rect">
                <a:avLst/>
              </a:prstGeom>
              <a:blipFill>
                <a:blip r:embed="rId3"/>
                <a:stretch>
                  <a:fillRect l="-1029" t="-1724" r="-1115" b="-3620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99AB1B8-6A08-4219-9E3A-6ECC6118F600}"/>
              </a:ext>
            </a:extLst>
          </p:cNvPr>
          <p:cNvGrpSpPr/>
          <p:nvPr/>
        </p:nvGrpSpPr>
        <p:grpSpPr>
          <a:xfrm>
            <a:off x="499932" y="3854296"/>
            <a:ext cx="11612578" cy="727720"/>
            <a:chOff x="499932" y="3510176"/>
            <a:chExt cx="11612578" cy="727720"/>
          </a:xfrm>
        </p:grpSpPr>
        <p:grpSp>
          <p:nvGrpSpPr>
            <p:cNvPr id="581" name="Group"/>
            <p:cNvGrpSpPr/>
            <p:nvPr/>
          </p:nvGrpSpPr>
          <p:grpSpPr>
            <a:xfrm>
              <a:off x="499932" y="3515366"/>
              <a:ext cx="9874303" cy="722530"/>
              <a:chOff x="0" y="393814"/>
              <a:chExt cx="19748602" cy="14450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9" name="Equation"/>
                  <p:cNvSpPr txBox="1"/>
                  <p:nvPr/>
                </p:nvSpPr>
                <p:spPr>
                  <a:xfrm>
                    <a:off x="328418" y="1130987"/>
                    <a:ext cx="19420184" cy="70788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latinLnBrk="1">
                      <a:defRPr sz="1800" b="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ar-AE" sz="23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e>
                            <m:sub>
                              <m:r>
                                <a:rPr lang="ar-AE" sz="23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3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3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3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3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3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sz="2300" dirty="0"/>
                  </a:p>
                </p:txBody>
              </p:sp>
            </mc:Choice>
            <mc:Fallback xmlns="">
              <p:sp>
                <p:nvSpPr>
                  <p:cNvPr id="579" name="Equation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418" y="1130987"/>
                    <a:ext cx="19420184" cy="70788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28" t="-1724" r="-628" b="-36207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0" name="a “minimal” robustness violation:"/>
              <p:cNvSpPr/>
              <p:nvPr/>
            </p:nvSpPr>
            <p:spPr>
              <a:xfrm>
                <a:off x="0" y="393814"/>
                <a:ext cx="1270000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 algn="l">
                  <a:spcBef>
                    <a:spcPts val="5900"/>
                  </a:spcBef>
                  <a:defRPr sz="4400" b="0"/>
                </a:lvl1pPr>
              </a:lstStyle>
              <a:p>
                <a:r>
                  <a:rPr sz="2200" dirty="0"/>
                  <a:t>a “minimal” robustness violation:</a:t>
                </a:r>
              </a:p>
            </p:txBody>
          </p:sp>
        </p:grpSp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5126EC9D-AEE7-4B7B-B291-64E26D2622A9}"/>
                </a:ext>
              </a:extLst>
            </p:cNvPr>
            <p:cNvSpPr/>
            <p:nvPr/>
          </p:nvSpPr>
          <p:spPr>
            <a:xfrm>
              <a:off x="10400880" y="3510176"/>
              <a:ext cx="1711630" cy="446485"/>
            </a:xfrm>
            <a:prstGeom prst="wedgeRoundRectCallout">
              <a:avLst>
                <a:gd name="adj1" fmla="val -71766"/>
                <a:gd name="adj2" fmla="val 47356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SC-inconsistent</a:t>
              </a:r>
              <a:endParaRPr lang="en-IL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860444E-3331-4BDF-BB97-4780D7927EEA}"/>
              </a:ext>
            </a:extLst>
          </p:cNvPr>
          <p:cNvGrpSpPr/>
          <p:nvPr/>
        </p:nvGrpSpPr>
        <p:grpSpPr>
          <a:xfrm>
            <a:off x="7004792" y="3689836"/>
            <a:ext cx="2282751" cy="928821"/>
            <a:chOff x="7004792" y="3345716"/>
            <a:chExt cx="2282751" cy="928821"/>
          </a:xfrm>
        </p:grpSpPr>
        <p:sp>
          <p:nvSpPr>
            <p:cNvPr id="589" name="Rectangle"/>
            <p:cNvSpPr/>
            <p:nvPr/>
          </p:nvSpPr>
          <p:spPr>
            <a:xfrm>
              <a:off x="7004792" y="3828052"/>
              <a:ext cx="942222" cy="446485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  <a:alpha val="3008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36" name="Speech Bubble: Rectangle with Corners Rounded 35">
              <a:extLst>
                <a:ext uri="{FF2B5EF4-FFF2-40B4-BE49-F238E27FC236}">
                  <a16:creationId xmlns:a16="http://schemas.microsoft.com/office/drawing/2014/main" id="{28909C55-FD03-4D7C-B42F-B7894F1411D2}"/>
                </a:ext>
              </a:extLst>
            </p:cNvPr>
            <p:cNvSpPr/>
            <p:nvPr/>
          </p:nvSpPr>
          <p:spPr>
            <a:xfrm>
              <a:off x="7637991" y="3345716"/>
              <a:ext cx="1649552" cy="353943"/>
            </a:xfrm>
            <a:prstGeom prst="wedgeRoundRectCallout">
              <a:avLst>
                <a:gd name="adj1" fmla="val -47076"/>
                <a:gd name="adj2" fmla="val 86730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SC-consistent</a:t>
              </a:r>
              <a:endParaRPr lang="en-IL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3C66AAA-016F-4033-A235-EBA467B27334}"/>
              </a:ext>
            </a:extLst>
          </p:cNvPr>
          <p:cNvGrpSpPr/>
          <p:nvPr/>
        </p:nvGrpSpPr>
        <p:grpSpPr>
          <a:xfrm>
            <a:off x="1467563" y="5917823"/>
            <a:ext cx="9466326" cy="536722"/>
            <a:chOff x="1467563" y="5573703"/>
            <a:chExt cx="9466326" cy="536722"/>
          </a:xfrm>
        </p:grpSpPr>
        <p:grpSp>
          <p:nvGrpSpPr>
            <p:cNvPr id="601" name="Group"/>
            <p:cNvGrpSpPr/>
            <p:nvPr/>
          </p:nvGrpSpPr>
          <p:grpSpPr>
            <a:xfrm>
              <a:off x="1467563" y="5756482"/>
              <a:ext cx="5972157" cy="353943"/>
              <a:chOff x="0" y="581443"/>
              <a:chExt cx="11944312" cy="7078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4" name="Equation"/>
                  <p:cNvSpPr txBox="1"/>
                  <p:nvPr/>
                </p:nvSpPr>
                <p:spPr>
                  <a:xfrm>
                    <a:off x="0" y="581443"/>
                    <a:ext cx="599012" cy="70788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latinLnBrk="1">
                      <a:defRPr sz="1800" b="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sz="2300"/>
                  </a:p>
                </p:txBody>
              </p:sp>
            </mc:Choice>
            <mc:Fallback xmlns="">
              <p:sp>
                <p:nvSpPr>
                  <p:cNvPr id="594" name="Equation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581443"/>
                    <a:ext cx="599012" cy="70788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2449" r="-6122" b="-13793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5" name="Equation"/>
                  <p:cNvSpPr txBox="1"/>
                  <p:nvPr/>
                </p:nvSpPr>
                <p:spPr>
                  <a:xfrm>
                    <a:off x="3052267" y="581443"/>
                    <a:ext cx="585418" cy="70788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latinLnBrk="1">
                      <a:defRPr sz="1800" b="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sz="2300"/>
                  </a:p>
                </p:txBody>
              </p:sp>
            </mc:Choice>
            <mc:Fallback xmlns="">
              <p:sp>
                <p:nvSpPr>
                  <p:cNvPr id="595" name="Equation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2267" y="581443"/>
                    <a:ext cx="585418" cy="70788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833" r="-8333" b="-13793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6" name="Equation"/>
                  <p:cNvSpPr txBox="1"/>
                  <p:nvPr/>
                </p:nvSpPr>
                <p:spPr>
                  <a:xfrm>
                    <a:off x="11309138" y="581443"/>
                    <a:ext cx="635174" cy="70788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latinLnBrk="1">
                      <a:defRPr sz="1800" b="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sz="2300" dirty="0"/>
                  </a:p>
                </p:txBody>
              </p:sp>
            </mc:Choice>
            <mc:Fallback xmlns="">
              <p:sp>
                <p:nvSpPr>
                  <p:cNvPr id="596" name="Equation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09138" y="581443"/>
                    <a:ext cx="635174" cy="70788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9231" r="-1923" b="-10345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7" name="Equation"/>
                  <p:cNvSpPr txBox="1"/>
                  <p:nvPr/>
                </p:nvSpPr>
                <p:spPr>
                  <a:xfrm>
                    <a:off x="6095781" y="581443"/>
                    <a:ext cx="599012" cy="70788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latinLnBrk="1">
                      <a:defRPr sz="1800" b="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sz="2300" dirty="0"/>
                  </a:p>
                </p:txBody>
              </p:sp>
            </mc:Choice>
            <mc:Fallback xmlns="">
              <p:sp>
                <p:nvSpPr>
                  <p:cNvPr id="597" name="Equation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5781" y="581443"/>
                    <a:ext cx="599012" cy="70788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449" r="-6122" b="-13793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8" name="Speech Bubble: Rectangle with Corners Rounded 37">
              <a:extLst>
                <a:ext uri="{FF2B5EF4-FFF2-40B4-BE49-F238E27FC236}">
                  <a16:creationId xmlns:a16="http://schemas.microsoft.com/office/drawing/2014/main" id="{6B302626-57E4-491C-B020-49CAC86D06B9}"/>
                </a:ext>
              </a:extLst>
            </p:cNvPr>
            <p:cNvSpPr/>
            <p:nvPr/>
          </p:nvSpPr>
          <p:spPr>
            <a:xfrm>
              <a:off x="8462767" y="5573703"/>
              <a:ext cx="2471122" cy="446485"/>
            </a:xfrm>
            <a:prstGeom prst="wedgeRoundRectCallout">
              <a:avLst>
                <a:gd name="adj1" fmla="val -71766"/>
                <a:gd name="adj2" fmla="val 10318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Robustness information</a:t>
              </a:r>
              <a:endParaRPr lang="en-IL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FEA61CB-5617-4F82-82B2-9F782BF5A2D4}"/>
              </a:ext>
            </a:extLst>
          </p:cNvPr>
          <p:cNvGrpSpPr/>
          <p:nvPr/>
        </p:nvGrpSpPr>
        <p:grpSpPr>
          <a:xfrm>
            <a:off x="3125197" y="4618657"/>
            <a:ext cx="6574037" cy="960042"/>
            <a:chOff x="3125197" y="4274537"/>
            <a:chExt cx="6574037" cy="960042"/>
          </a:xfrm>
        </p:grpSpPr>
        <p:sp>
          <p:nvSpPr>
            <p:cNvPr id="587" name="can take an RA-step to a non-SC execution graph"/>
            <p:cNvSpPr/>
            <p:nvPr/>
          </p:nvSpPr>
          <p:spPr>
            <a:xfrm>
              <a:off x="3125197" y="4274537"/>
              <a:ext cx="6574037" cy="960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500" y="0"/>
                  </a:moveTo>
                  <a:lnTo>
                    <a:pt x="13940" y="6340"/>
                  </a:lnTo>
                  <a:lnTo>
                    <a:pt x="21380" y="6340"/>
                  </a:lnTo>
                  <a:cubicBezTo>
                    <a:pt x="21502" y="6340"/>
                    <a:pt x="21600" y="7013"/>
                    <a:pt x="21600" y="7844"/>
                  </a:cubicBezTo>
                  <a:lnTo>
                    <a:pt x="21600" y="20095"/>
                  </a:lnTo>
                  <a:cubicBezTo>
                    <a:pt x="21600" y="20927"/>
                    <a:pt x="21502" y="21600"/>
                    <a:pt x="21380" y="21600"/>
                  </a:cubicBezTo>
                  <a:lnTo>
                    <a:pt x="220" y="21600"/>
                  </a:lnTo>
                  <a:cubicBezTo>
                    <a:pt x="99" y="21600"/>
                    <a:pt x="0" y="20927"/>
                    <a:pt x="0" y="20095"/>
                  </a:cubicBezTo>
                  <a:lnTo>
                    <a:pt x="0" y="7844"/>
                  </a:lnTo>
                  <a:cubicBezTo>
                    <a:pt x="0" y="7013"/>
                    <a:pt x="99" y="6340"/>
                    <a:pt x="220" y="6340"/>
                  </a:cubicBezTo>
                  <a:lnTo>
                    <a:pt x="13061" y="6340"/>
                  </a:lnTo>
                  <a:lnTo>
                    <a:pt x="1350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400" b="0"/>
              </a:lvl1pPr>
            </a:lstStyle>
            <a:p>
              <a:endParaRPr sz="2200" dirty="0"/>
            </a:p>
          </p:txBody>
        </p:sp>
        <p:sp>
          <p:nvSpPr>
            <p:cNvPr id="39" name="Speech Bubble: Rectangle with Corners Rounded 38">
              <a:extLst>
                <a:ext uri="{FF2B5EF4-FFF2-40B4-BE49-F238E27FC236}">
                  <a16:creationId xmlns:a16="http://schemas.microsoft.com/office/drawing/2014/main" id="{FD5BD81B-8871-41E3-952E-3578E92910A8}"/>
                </a:ext>
              </a:extLst>
            </p:cNvPr>
            <p:cNvSpPr/>
            <p:nvPr/>
          </p:nvSpPr>
          <p:spPr>
            <a:xfrm>
              <a:off x="3620546" y="4332910"/>
              <a:ext cx="5011288" cy="626217"/>
            </a:xfrm>
            <a:custGeom>
              <a:avLst/>
              <a:gdLst>
                <a:gd name="connsiteX0" fmla="*/ 0 w 5011288"/>
                <a:gd name="connsiteY0" fmla="*/ 64650 h 387892"/>
                <a:gd name="connsiteX1" fmla="*/ 64650 w 5011288"/>
                <a:gd name="connsiteY1" fmla="*/ 0 h 387892"/>
                <a:gd name="connsiteX2" fmla="*/ 2923251 w 5011288"/>
                <a:gd name="connsiteY2" fmla="*/ 0 h 387892"/>
                <a:gd name="connsiteX3" fmla="*/ 4047216 w 5011288"/>
                <a:gd name="connsiteY3" fmla="*/ -238325 h 387892"/>
                <a:gd name="connsiteX4" fmla="*/ 4176073 w 5011288"/>
                <a:gd name="connsiteY4" fmla="*/ 0 h 387892"/>
                <a:gd name="connsiteX5" fmla="*/ 4946638 w 5011288"/>
                <a:gd name="connsiteY5" fmla="*/ 0 h 387892"/>
                <a:gd name="connsiteX6" fmla="*/ 5011288 w 5011288"/>
                <a:gd name="connsiteY6" fmla="*/ 64650 h 387892"/>
                <a:gd name="connsiteX7" fmla="*/ 5011288 w 5011288"/>
                <a:gd name="connsiteY7" fmla="*/ 64649 h 387892"/>
                <a:gd name="connsiteX8" fmla="*/ 5011288 w 5011288"/>
                <a:gd name="connsiteY8" fmla="*/ 64649 h 387892"/>
                <a:gd name="connsiteX9" fmla="*/ 5011288 w 5011288"/>
                <a:gd name="connsiteY9" fmla="*/ 161622 h 387892"/>
                <a:gd name="connsiteX10" fmla="*/ 5011288 w 5011288"/>
                <a:gd name="connsiteY10" fmla="*/ 323242 h 387892"/>
                <a:gd name="connsiteX11" fmla="*/ 4946638 w 5011288"/>
                <a:gd name="connsiteY11" fmla="*/ 387892 h 387892"/>
                <a:gd name="connsiteX12" fmla="*/ 4176073 w 5011288"/>
                <a:gd name="connsiteY12" fmla="*/ 387892 h 387892"/>
                <a:gd name="connsiteX13" fmla="*/ 2923251 w 5011288"/>
                <a:gd name="connsiteY13" fmla="*/ 387892 h 387892"/>
                <a:gd name="connsiteX14" fmla="*/ 2923251 w 5011288"/>
                <a:gd name="connsiteY14" fmla="*/ 387892 h 387892"/>
                <a:gd name="connsiteX15" fmla="*/ 64650 w 5011288"/>
                <a:gd name="connsiteY15" fmla="*/ 387892 h 387892"/>
                <a:gd name="connsiteX16" fmla="*/ 0 w 5011288"/>
                <a:gd name="connsiteY16" fmla="*/ 323242 h 387892"/>
                <a:gd name="connsiteX17" fmla="*/ 0 w 5011288"/>
                <a:gd name="connsiteY17" fmla="*/ 161622 h 387892"/>
                <a:gd name="connsiteX18" fmla="*/ 0 w 5011288"/>
                <a:gd name="connsiteY18" fmla="*/ 64649 h 387892"/>
                <a:gd name="connsiteX19" fmla="*/ 0 w 5011288"/>
                <a:gd name="connsiteY19" fmla="*/ 64649 h 387892"/>
                <a:gd name="connsiteX20" fmla="*/ 0 w 5011288"/>
                <a:gd name="connsiteY20" fmla="*/ 64650 h 387892"/>
                <a:gd name="connsiteX0" fmla="*/ 0 w 5011288"/>
                <a:gd name="connsiteY0" fmla="*/ 302975 h 626217"/>
                <a:gd name="connsiteX1" fmla="*/ 64650 w 5011288"/>
                <a:gd name="connsiteY1" fmla="*/ 238325 h 626217"/>
                <a:gd name="connsiteX2" fmla="*/ 3625895 w 5011288"/>
                <a:gd name="connsiteY2" fmla="*/ 257576 h 626217"/>
                <a:gd name="connsiteX3" fmla="*/ 4047216 w 5011288"/>
                <a:gd name="connsiteY3" fmla="*/ 0 h 626217"/>
                <a:gd name="connsiteX4" fmla="*/ 4176073 w 5011288"/>
                <a:gd name="connsiteY4" fmla="*/ 238325 h 626217"/>
                <a:gd name="connsiteX5" fmla="*/ 4946638 w 5011288"/>
                <a:gd name="connsiteY5" fmla="*/ 238325 h 626217"/>
                <a:gd name="connsiteX6" fmla="*/ 5011288 w 5011288"/>
                <a:gd name="connsiteY6" fmla="*/ 302975 h 626217"/>
                <a:gd name="connsiteX7" fmla="*/ 5011288 w 5011288"/>
                <a:gd name="connsiteY7" fmla="*/ 302974 h 626217"/>
                <a:gd name="connsiteX8" fmla="*/ 5011288 w 5011288"/>
                <a:gd name="connsiteY8" fmla="*/ 302974 h 626217"/>
                <a:gd name="connsiteX9" fmla="*/ 5011288 w 5011288"/>
                <a:gd name="connsiteY9" fmla="*/ 399947 h 626217"/>
                <a:gd name="connsiteX10" fmla="*/ 5011288 w 5011288"/>
                <a:gd name="connsiteY10" fmla="*/ 561567 h 626217"/>
                <a:gd name="connsiteX11" fmla="*/ 4946638 w 5011288"/>
                <a:gd name="connsiteY11" fmla="*/ 626217 h 626217"/>
                <a:gd name="connsiteX12" fmla="*/ 4176073 w 5011288"/>
                <a:gd name="connsiteY12" fmla="*/ 626217 h 626217"/>
                <a:gd name="connsiteX13" fmla="*/ 2923251 w 5011288"/>
                <a:gd name="connsiteY13" fmla="*/ 626217 h 626217"/>
                <a:gd name="connsiteX14" fmla="*/ 2923251 w 5011288"/>
                <a:gd name="connsiteY14" fmla="*/ 626217 h 626217"/>
                <a:gd name="connsiteX15" fmla="*/ 64650 w 5011288"/>
                <a:gd name="connsiteY15" fmla="*/ 626217 h 626217"/>
                <a:gd name="connsiteX16" fmla="*/ 0 w 5011288"/>
                <a:gd name="connsiteY16" fmla="*/ 561567 h 626217"/>
                <a:gd name="connsiteX17" fmla="*/ 0 w 5011288"/>
                <a:gd name="connsiteY17" fmla="*/ 399947 h 626217"/>
                <a:gd name="connsiteX18" fmla="*/ 0 w 5011288"/>
                <a:gd name="connsiteY18" fmla="*/ 302974 h 626217"/>
                <a:gd name="connsiteX19" fmla="*/ 0 w 5011288"/>
                <a:gd name="connsiteY19" fmla="*/ 302974 h 626217"/>
                <a:gd name="connsiteX20" fmla="*/ 0 w 5011288"/>
                <a:gd name="connsiteY20" fmla="*/ 302975 h 626217"/>
                <a:gd name="connsiteX0" fmla="*/ 0 w 5011288"/>
                <a:gd name="connsiteY0" fmla="*/ 302975 h 626217"/>
                <a:gd name="connsiteX1" fmla="*/ 64650 w 5011288"/>
                <a:gd name="connsiteY1" fmla="*/ 238325 h 626217"/>
                <a:gd name="connsiteX2" fmla="*/ 3876152 w 5011288"/>
                <a:gd name="connsiteY2" fmla="*/ 267201 h 626217"/>
                <a:gd name="connsiteX3" fmla="*/ 4047216 w 5011288"/>
                <a:gd name="connsiteY3" fmla="*/ 0 h 626217"/>
                <a:gd name="connsiteX4" fmla="*/ 4176073 w 5011288"/>
                <a:gd name="connsiteY4" fmla="*/ 238325 h 626217"/>
                <a:gd name="connsiteX5" fmla="*/ 4946638 w 5011288"/>
                <a:gd name="connsiteY5" fmla="*/ 238325 h 626217"/>
                <a:gd name="connsiteX6" fmla="*/ 5011288 w 5011288"/>
                <a:gd name="connsiteY6" fmla="*/ 302975 h 626217"/>
                <a:gd name="connsiteX7" fmla="*/ 5011288 w 5011288"/>
                <a:gd name="connsiteY7" fmla="*/ 302974 h 626217"/>
                <a:gd name="connsiteX8" fmla="*/ 5011288 w 5011288"/>
                <a:gd name="connsiteY8" fmla="*/ 302974 h 626217"/>
                <a:gd name="connsiteX9" fmla="*/ 5011288 w 5011288"/>
                <a:gd name="connsiteY9" fmla="*/ 399947 h 626217"/>
                <a:gd name="connsiteX10" fmla="*/ 5011288 w 5011288"/>
                <a:gd name="connsiteY10" fmla="*/ 561567 h 626217"/>
                <a:gd name="connsiteX11" fmla="*/ 4946638 w 5011288"/>
                <a:gd name="connsiteY11" fmla="*/ 626217 h 626217"/>
                <a:gd name="connsiteX12" fmla="*/ 4176073 w 5011288"/>
                <a:gd name="connsiteY12" fmla="*/ 626217 h 626217"/>
                <a:gd name="connsiteX13" fmla="*/ 2923251 w 5011288"/>
                <a:gd name="connsiteY13" fmla="*/ 626217 h 626217"/>
                <a:gd name="connsiteX14" fmla="*/ 2923251 w 5011288"/>
                <a:gd name="connsiteY14" fmla="*/ 626217 h 626217"/>
                <a:gd name="connsiteX15" fmla="*/ 64650 w 5011288"/>
                <a:gd name="connsiteY15" fmla="*/ 626217 h 626217"/>
                <a:gd name="connsiteX16" fmla="*/ 0 w 5011288"/>
                <a:gd name="connsiteY16" fmla="*/ 561567 h 626217"/>
                <a:gd name="connsiteX17" fmla="*/ 0 w 5011288"/>
                <a:gd name="connsiteY17" fmla="*/ 399947 h 626217"/>
                <a:gd name="connsiteX18" fmla="*/ 0 w 5011288"/>
                <a:gd name="connsiteY18" fmla="*/ 302974 h 626217"/>
                <a:gd name="connsiteX19" fmla="*/ 0 w 5011288"/>
                <a:gd name="connsiteY19" fmla="*/ 302974 h 626217"/>
                <a:gd name="connsiteX20" fmla="*/ 0 w 5011288"/>
                <a:gd name="connsiteY20" fmla="*/ 302975 h 62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011288" h="626217">
                  <a:moveTo>
                    <a:pt x="0" y="302975"/>
                  </a:moveTo>
                  <a:cubicBezTo>
                    <a:pt x="0" y="267270"/>
                    <a:pt x="28945" y="238325"/>
                    <a:pt x="64650" y="238325"/>
                  </a:cubicBezTo>
                  <a:lnTo>
                    <a:pt x="3876152" y="267201"/>
                  </a:lnTo>
                  <a:lnTo>
                    <a:pt x="4047216" y="0"/>
                  </a:lnTo>
                  <a:lnTo>
                    <a:pt x="4176073" y="238325"/>
                  </a:lnTo>
                  <a:lnTo>
                    <a:pt x="4946638" y="238325"/>
                  </a:lnTo>
                  <a:cubicBezTo>
                    <a:pt x="4982343" y="238325"/>
                    <a:pt x="5011288" y="267270"/>
                    <a:pt x="5011288" y="302975"/>
                  </a:cubicBezTo>
                  <a:lnTo>
                    <a:pt x="5011288" y="302974"/>
                  </a:lnTo>
                  <a:lnTo>
                    <a:pt x="5011288" y="302974"/>
                  </a:lnTo>
                  <a:lnTo>
                    <a:pt x="5011288" y="399947"/>
                  </a:lnTo>
                  <a:lnTo>
                    <a:pt x="5011288" y="561567"/>
                  </a:lnTo>
                  <a:cubicBezTo>
                    <a:pt x="5011288" y="597272"/>
                    <a:pt x="4982343" y="626217"/>
                    <a:pt x="4946638" y="626217"/>
                  </a:cubicBezTo>
                  <a:lnTo>
                    <a:pt x="4176073" y="626217"/>
                  </a:lnTo>
                  <a:lnTo>
                    <a:pt x="2923251" y="626217"/>
                  </a:lnTo>
                  <a:lnTo>
                    <a:pt x="2923251" y="626217"/>
                  </a:lnTo>
                  <a:lnTo>
                    <a:pt x="64650" y="626217"/>
                  </a:lnTo>
                  <a:cubicBezTo>
                    <a:pt x="28945" y="626217"/>
                    <a:pt x="0" y="597272"/>
                    <a:pt x="0" y="561567"/>
                  </a:cubicBezTo>
                  <a:lnTo>
                    <a:pt x="0" y="399947"/>
                  </a:lnTo>
                  <a:lnTo>
                    <a:pt x="0" y="302974"/>
                  </a:lnTo>
                  <a:lnTo>
                    <a:pt x="0" y="302974"/>
                  </a:lnTo>
                  <a:lnTo>
                    <a:pt x="0" y="302975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r>
                <a:rPr lang="en-US" sz="1800" dirty="0"/>
                <a:t>Can take a C11-step to a non-SC execution graph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E1B5307-C003-41BC-86E0-AF421F4D5B51}"/>
              </a:ext>
            </a:extLst>
          </p:cNvPr>
          <p:cNvSpPr txBox="1"/>
          <p:nvPr/>
        </p:nvSpPr>
        <p:spPr>
          <a:xfrm>
            <a:off x="419645" y="3059668"/>
            <a:ext cx="1351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Proof idea:</a:t>
            </a:r>
            <a:endParaRPr lang="en-IL" sz="2000" b="1" u="sng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8A7A30C-3506-4590-A724-B3B4EC4A5D67}"/>
              </a:ext>
            </a:extLst>
          </p:cNvPr>
          <p:cNvSpPr/>
          <p:nvPr/>
        </p:nvSpPr>
        <p:spPr>
          <a:xfrm>
            <a:off x="1241861" y="306196"/>
            <a:ext cx="9768657" cy="13161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Robustness against C11 is </a:t>
            </a:r>
            <a:r>
              <a:rPr lang="en-US" sz="2800" b="1" dirty="0">
                <a:solidFill>
                  <a:schemeClr val="accent2"/>
                </a:solidFill>
              </a:rPr>
              <a:t>decidable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accent2"/>
                </a:solidFill>
              </a:rPr>
              <a:t>PSPACE-complete</a:t>
            </a:r>
            <a:r>
              <a:rPr lang="en-US" sz="2800" dirty="0"/>
              <a:t>.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63DE5CF-3368-42D5-94F5-C60F208B0314}"/>
              </a:ext>
            </a:extLst>
          </p:cNvPr>
          <p:cNvSpPr/>
          <p:nvPr/>
        </p:nvSpPr>
        <p:spPr>
          <a:xfrm>
            <a:off x="1767069" y="1989017"/>
            <a:ext cx="8958694" cy="60072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SzTx/>
              <a:buNone/>
            </a:pPr>
            <a:r>
              <a:rPr lang="en-US" sz="2600" dirty="0"/>
              <a:t>Reduction to</a:t>
            </a:r>
            <a:r>
              <a:rPr lang="en-US" sz="2600" b="1" dirty="0"/>
              <a:t> </a:t>
            </a:r>
            <a:r>
              <a:rPr lang="en-US" sz="2600" b="1" i="1" dirty="0">
                <a:solidFill>
                  <a:schemeClr val="accent2"/>
                </a:solidFill>
              </a:rPr>
              <a:t>reachability</a:t>
            </a:r>
            <a:r>
              <a:rPr lang="en-US" sz="2600" b="1" i="1" dirty="0">
                <a:solidFill>
                  <a:srgbClr val="C82506"/>
                </a:solidFill>
              </a:rPr>
              <a:t> </a:t>
            </a:r>
            <a:r>
              <a:rPr lang="en-US" sz="2600" dirty="0"/>
              <a:t>under</a:t>
            </a:r>
            <a:r>
              <a:rPr lang="en-US" sz="2600" b="1" i="1" dirty="0">
                <a:solidFill>
                  <a:srgbClr val="C82506"/>
                </a:solidFill>
              </a:rPr>
              <a:t> </a:t>
            </a:r>
            <a:r>
              <a:rPr lang="en-US" sz="2600" b="1" i="1" dirty="0">
                <a:solidFill>
                  <a:schemeClr val="accent2"/>
                </a:solidFill>
              </a:rPr>
              <a:t>an instrumented SC semantics</a:t>
            </a:r>
          </a:p>
        </p:txBody>
      </p:sp>
    </p:spTree>
    <p:extLst>
      <p:ext uri="{BB962C8B-B14F-4D97-AF65-F5344CB8AC3E}">
        <p14:creationId xmlns:p14="http://schemas.microsoft.com/office/powerpoint/2010/main" val="19616956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" grpId="0" animBg="1" advAuto="0"/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0" name="Equation"/>
              <p:cNvSpPr txBox="1"/>
              <p:nvPr/>
            </p:nvSpPr>
            <p:spPr>
              <a:xfrm>
                <a:off x="1471919" y="3738785"/>
                <a:ext cx="980012" cy="33855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200"/>
              </a:p>
            </p:txBody>
          </p:sp>
        </mc:Choice>
        <mc:Fallback xmlns="">
          <p:sp>
            <p:nvSpPr>
              <p:cNvPr id="61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919" y="3738785"/>
                <a:ext cx="980012" cy="338554"/>
              </a:xfrm>
              <a:prstGeom prst="rect">
                <a:avLst/>
              </a:prstGeom>
              <a:blipFill>
                <a:blip r:embed="rId3"/>
                <a:stretch>
                  <a:fillRect l="-9317" r="-10559" b="-3392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1" name="Equation"/>
              <p:cNvSpPr txBox="1"/>
              <p:nvPr/>
            </p:nvSpPr>
            <p:spPr>
              <a:xfrm>
                <a:off x="3531167" y="3741562"/>
                <a:ext cx="966931" cy="33855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200"/>
              </a:p>
            </p:txBody>
          </p:sp>
        </mc:Choice>
        <mc:Fallback xmlns="">
          <p:sp>
            <p:nvSpPr>
              <p:cNvPr id="61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167" y="3741562"/>
                <a:ext cx="966931" cy="338554"/>
              </a:xfrm>
              <a:prstGeom prst="rect">
                <a:avLst/>
              </a:prstGeom>
              <a:blipFill>
                <a:blip r:embed="rId4"/>
                <a:stretch>
                  <a:fillRect l="-9434" r="-10692" b="-3454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2" name="Equation"/>
              <p:cNvSpPr txBox="1"/>
              <p:nvPr/>
            </p:nvSpPr>
            <p:spPr>
              <a:xfrm>
                <a:off x="5590331" y="3792144"/>
                <a:ext cx="980012" cy="33855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200"/>
              </a:p>
            </p:txBody>
          </p:sp>
        </mc:Choice>
        <mc:Fallback xmlns="">
          <p:sp>
            <p:nvSpPr>
              <p:cNvPr id="61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331" y="3792144"/>
                <a:ext cx="980012" cy="338554"/>
              </a:xfrm>
              <a:prstGeom prst="rect">
                <a:avLst/>
              </a:prstGeom>
              <a:blipFill>
                <a:blip r:embed="rId5"/>
                <a:stretch>
                  <a:fillRect l="-9317" r="-10559" b="-3392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0" name="Group"/>
          <p:cNvGrpSpPr/>
          <p:nvPr/>
        </p:nvGrpSpPr>
        <p:grpSpPr>
          <a:xfrm>
            <a:off x="706498" y="140148"/>
            <a:ext cx="10269656" cy="3447333"/>
            <a:chOff x="-800531" y="0"/>
            <a:chExt cx="20539310" cy="6894664"/>
          </a:xfrm>
        </p:grpSpPr>
        <p:grpSp>
          <p:nvGrpSpPr>
            <p:cNvPr id="616" name="Group"/>
            <p:cNvGrpSpPr/>
            <p:nvPr/>
          </p:nvGrpSpPr>
          <p:grpSpPr>
            <a:xfrm>
              <a:off x="0" y="2795110"/>
              <a:ext cx="3012932" cy="4089675"/>
              <a:chOff x="0" y="-184720"/>
              <a:chExt cx="3012931" cy="4089673"/>
            </a:xfrm>
          </p:grpSpPr>
          <p:sp>
            <p:nvSpPr>
              <p:cNvPr id="613" name="W x 0"/>
              <p:cNvSpPr txBox="1"/>
              <p:nvPr/>
            </p:nvSpPr>
            <p:spPr>
              <a:xfrm>
                <a:off x="312512" y="90244"/>
                <a:ext cx="969752" cy="6462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400" b="0">
                    <a:latin typeface="Apple Braille Outline 6 Dot"/>
                    <a:ea typeface="Apple Braille Outline 6 Dot"/>
                    <a:cs typeface="Apple Braille Outline 6 Dot"/>
                    <a:sym typeface="Apple Braille Outline 6 Dot"/>
                  </a:defRPr>
                </a:lvl1pPr>
              </a:lstStyle>
              <a:p>
                <a:r>
                  <a:rPr sz="1200" dirty="0"/>
                  <a:t>W x 0</a:t>
                </a:r>
              </a:p>
            </p:txBody>
          </p:sp>
          <p:sp>
            <p:nvSpPr>
              <p:cNvPr id="614" name="W y 0"/>
              <p:cNvSpPr txBox="1"/>
              <p:nvPr/>
            </p:nvSpPr>
            <p:spPr>
              <a:xfrm>
                <a:off x="1695597" y="90244"/>
                <a:ext cx="1053760" cy="6462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400" b="0">
                    <a:latin typeface="Apple Braille Outline 6 Dot"/>
                    <a:ea typeface="Apple Braille Outline 6 Dot"/>
                    <a:cs typeface="Apple Braille Outline 6 Dot"/>
                    <a:sym typeface="Apple Braille Outline 6 Dot"/>
                  </a:defRPr>
                </a:lvl1pPr>
              </a:lstStyle>
              <a:p>
                <a:r>
                  <a:rPr sz="1200" dirty="0"/>
                  <a:t>W y 0</a:t>
                </a:r>
              </a:p>
            </p:txBody>
          </p:sp>
          <p:sp>
            <p:nvSpPr>
              <p:cNvPr id="615" name="Rectangle"/>
              <p:cNvSpPr/>
              <p:nvPr/>
            </p:nvSpPr>
            <p:spPr>
              <a:xfrm>
                <a:off x="0" y="-184720"/>
                <a:ext cx="3012931" cy="4089673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</p:grpSp>
        <p:grpSp>
          <p:nvGrpSpPr>
            <p:cNvPr id="623" name="Group"/>
            <p:cNvGrpSpPr/>
            <p:nvPr/>
          </p:nvGrpSpPr>
          <p:grpSpPr>
            <a:xfrm>
              <a:off x="-800531" y="0"/>
              <a:ext cx="3813462" cy="2689971"/>
              <a:chOff x="-872421" y="0"/>
              <a:chExt cx="3813459" cy="2689971"/>
            </a:xfrm>
          </p:grpSpPr>
          <p:sp>
            <p:nvSpPr>
              <p:cNvPr id="617" name="Rounded Rectangle"/>
              <p:cNvSpPr/>
              <p:nvPr/>
            </p:nvSpPr>
            <p:spPr>
              <a:xfrm>
                <a:off x="45384" y="0"/>
                <a:ext cx="2895654" cy="1780471"/>
              </a:xfrm>
              <a:prstGeom prst="roundRect">
                <a:avLst>
                  <a:gd name="adj" fmla="val 15000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18" name="Group"/>
              <p:cNvSpPr/>
              <p:nvPr/>
            </p:nvSpPr>
            <p:spPr>
              <a:xfrm>
                <a:off x="0" y="1919515"/>
                <a:ext cx="2941038" cy="770456"/>
              </a:xfrm>
              <a:prstGeom prst="roundRect">
                <a:avLst>
                  <a:gd name="adj" fmla="val 15000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300" b="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 algn="ctr"/>
                <a:r>
                  <a:rPr sz="1150" dirty="0"/>
                  <a:t>a = 0   b = 0</a:t>
                </a:r>
              </a:p>
            </p:txBody>
          </p:sp>
          <p:sp>
            <p:nvSpPr>
              <p:cNvPr id="619" name="Line"/>
              <p:cNvSpPr/>
              <p:nvPr/>
            </p:nvSpPr>
            <p:spPr>
              <a:xfrm flipV="1">
                <a:off x="1556137" y="278236"/>
                <a:ext cx="1" cy="122399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20" name="Line"/>
              <p:cNvSpPr/>
              <p:nvPr/>
            </p:nvSpPr>
            <p:spPr>
              <a:xfrm flipV="1">
                <a:off x="1442287" y="278236"/>
                <a:ext cx="1" cy="122399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21" name="y = 1 b = x"/>
              <p:cNvSpPr txBox="1"/>
              <p:nvPr/>
            </p:nvSpPr>
            <p:spPr>
              <a:xfrm>
                <a:off x="836480" y="501320"/>
                <a:ext cx="1939198" cy="8471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lvl="1">
                  <a:spcBef>
                    <a:spcPts val="2950"/>
                  </a:spcBef>
                  <a:defRPr sz="2300" b="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rPr sz="1150" dirty="0"/>
                  <a:t>y = 1</a:t>
                </a:r>
                <a:br>
                  <a:rPr sz="1150" dirty="0"/>
                </a:br>
                <a:r>
                  <a:rPr sz="1150" dirty="0"/>
                  <a:t>b = x</a:t>
                </a:r>
              </a:p>
            </p:txBody>
          </p:sp>
          <p:sp>
            <p:nvSpPr>
              <p:cNvPr id="622" name="x = 1 a = y"/>
              <p:cNvSpPr txBox="1"/>
              <p:nvPr/>
            </p:nvSpPr>
            <p:spPr>
              <a:xfrm>
                <a:off x="-872421" y="501320"/>
                <a:ext cx="2127066" cy="8471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lvl="1">
                  <a:spcBef>
                    <a:spcPts val="2950"/>
                  </a:spcBef>
                  <a:defRPr sz="2300" b="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rPr sz="1150" dirty="0"/>
                  <a:t>x = 1</a:t>
                </a:r>
                <a:br>
                  <a:rPr sz="1150" dirty="0"/>
                </a:br>
                <a:r>
                  <a:rPr lang="en-US" sz="1150" dirty="0"/>
                  <a:t>y</a:t>
                </a:r>
                <a:r>
                  <a:rPr sz="1150" dirty="0"/>
                  <a:t> = </a:t>
                </a:r>
                <a:r>
                  <a:rPr lang="en-US" sz="1150" dirty="0"/>
                  <a:t>1</a:t>
                </a:r>
                <a:endParaRPr sz="1150" dirty="0"/>
              </a:p>
            </p:txBody>
          </p:sp>
        </p:grpSp>
        <p:grpSp>
          <p:nvGrpSpPr>
            <p:cNvPr id="631" name="Group"/>
            <p:cNvGrpSpPr/>
            <p:nvPr/>
          </p:nvGrpSpPr>
          <p:grpSpPr>
            <a:xfrm>
              <a:off x="4202126" y="2800028"/>
              <a:ext cx="3128349" cy="4089675"/>
              <a:chOff x="123728" y="-184720"/>
              <a:chExt cx="3128348" cy="4089673"/>
            </a:xfrm>
          </p:grpSpPr>
          <p:sp>
            <p:nvSpPr>
              <p:cNvPr id="624" name="W x 0"/>
              <p:cNvSpPr txBox="1"/>
              <p:nvPr/>
            </p:nvSpPr>
            <p:spPr>
              <a:xfrm>
                <a:off x="553906" y="86658"/>
                <a:ext cx="904767" cy="6462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400" b="0">
                    <a:latin typeface="Apple Braille Outline 6 Dot"/>
                    <a:ea typeface="Apple Braille Outline 6 Dot"/>
                    <a:cs typeface="Apple Braille Outline 6 Dot"/>
                    <a:sym typeface="Apple Braille Outline 6 Dot"/>
                  </a:defRPr>
                </a:lvl1pPr>
              </a:lstStyle>
              <a:p>
                <a:r>
                  <a:rPr sz="1200" dirty="0"/>
                  <a:t>W x 0</a:t>
                </a:r>
              </a:p>
            </p:txBody>
          </p:sp>
          <p:sp>
            <p:nvSpPr>
              <p:cNvPr id="625" name="W y 0"/>
              <p:cNvSpPr txBox="1"/>
              <p:nvPr/>
            </p:nvSpPr>
            <p:spPr>
              <a:xfrm>
                <a:off x="1886687" y="86658"/>
                <a:ext cx="1004121" cy="6462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400" b="0">
                    <a:latin typeface="Apple Braille Outline 6 Dot"/>
                    <a:ea typeface="Apple Braille Outline 6 Dot"/>
                    <a:cs typeface="Apple Braille Outline 6 Dot"/>
                    <a:sym typeface="Apple Braille Outline 6 Dot"/>
                  </a:defRPr>
                </a:lvl1pPr>
              </a:lstStyle>
              <a:p>
                <a:r>
                  <a:rPr sz="1200" dirty="0"/>
                  <a:t>W y 0</a:t>
                </a:r>
              </a:p>
            </p:txBody>
          </p:sp>
          <p:sp>
            <p:nvSpPr>
              <p:cNvPr id="626" name="W x 1"/>
              <p:cNvSpPr txBox="1"/>
              <p:nvPr/>
            </p:nvSpPr>
            <p:spPr>
              <a:xfrm>
                <a:off x="123728" y="1961720"/>
                <a:ext cx="904767" cy="6462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400" b="0">
                    <a:latin typeface="Apple Braille Outline 6 Dot"/>
                    <a:ea typeface="Apple Braille Outline 6 Dot"/>
                    <a:cs typeface="Apple Braille Outline 6 Dot"/>
                    <a:sym typeface="Apple Braille Outline 6 Dot"/>
                  </a:defRPr>
                </a:lvl1pPr>
              </a:lstStyle>
              <a:p>
                <a:r>
                  <a:rPr sz="1200"/>
                  <a:t>W x 1</a:t>
                </a:r>
              </a:p>
            </p:txBody>
          </p:sp>
          <p:sp>
            <p:nvSpPr>
              <p:cNvPr id="627" name="Line"/>
              <p:cNvSpPr/>
              <p:nvPr/>
            </p:nvSpPr>
            <p:spPr>
              <a:xfrm flipH="1">
                <a:off x="586511" y="927531"/>
                <a:ext cx="431009" cy="1034190"/>
              </a:xfrm>
              <a:prstGeom prst="line">
                <a:avLst/>
              </a:prstGeom>
              <a:noFill/>
              <a:ln w="25400" cap="flat">
                <a:solidFill>
                  <a:srgbClr val="5E5E5E"/>
                </a:solidFill>
                <a:prstDash val="solid"/>
                <a:miter lim="400000"/>
                <a:tailEnd type="arrow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28" name="Line"/>
              <p:cNvSpPr/>
              <p:nvPr/>
            </p:nvSpPr>
            <p:spPr>
              <a:xfrm flipH="1">
                <a:off x="657994" y="932799"/>
                <a:ext cx="1724129" cy="999673"/>
              </a:xfrm>
              <a:prstGeom prst="line">
                <a:avLst/>
              </a:prstGeom>
              <a:noFill/>
              <a:ln w="25400" cap="flat">
                <a:solidFill>
                  <a:srgbClr val="5E5E5E"/>
                </a:solidFill>
                <a:prstDash val="solid"/>
                <a:miter lim="400000"/>
                <a:tailEnd type="arrow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29" name="Rectangle"/>
              <p:cNvSpPr/>
              <p:nvPr/>
            </p:nvSpPr>
            <p:spPr>
              <a:xfrm>
                <a:off x="132138" y="-184720"/>
                <a:ext cx="3119938" cy="4089673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</p:grpSp>
        <p:grpSp>
          <p:nvGrpSpPr>
            <p:cNvPr id="638" name="Group"/>
            <p:cNvGrpSpPr/>
            <p:nvPr/>
          </p:nvGrpSpPr>
          <p:grpSpPr>
            <a:xfrm>
              <a:off x="3453379" y="4918"/>
              <a:ext cx="3770088" cy="2689972"/>
              <a:chOff x="-829047" y="0"/>
              <a:chExt cx="3770085" cy="2689971"/>
            </a:xfrm>
          </p:grpSpPr>
          <p:sp>
            <p:nvSpPr>
              <p:cNvPr id="632" name="Rounded Rectangle"/>
              <p:cNvSpPr/>
              <p:nvPr/>
            </p:nvSpPr>
            <p:spPr>
              <a:xfrm>
                <a:off x="45384" y="0"/>
                <a:ext cx="2895654" cy="1780471"/>
              </a:xfrm>
              <a:prstGeom prst="roundRect">
                <a:avLst>
                  <a:gd name="adj" fmla="val 15000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33" name="Group"/>
              <p:cNvSpPr/>
              <p:nvPr/>
            </p:nvSpPr>
            <p:spPr>
              <a:xfrm>
                <a:off x="0" y="1919515"/>
                <a:ext cx="2941038" cy="770456"/>
              </a:xfrm>
              <a:prstGeom prst="roundRect">
                <a:avLst>
                  <a:gd name="adj" fmla="val 15000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300" b="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 algn="ctr"/>
                <a:r>
                  <a:rPr sz="1150" dirty="0"/>
                  <a:t>a = 0   b = 0</a:t>
                </a:r>
              </a:p>
            </p:txBody>
          </p:sp>
          <p:sp>
            <p:nvSpPr>
              <p:cNvPr id="634" name="Line"/>
              <p:cNvSpPr/>
              <p:nvPr/>
            </p:nvSpPr>
            <p:spPr>
              <a:xfrm flipV="1">
                <a:off x="1556137" y="278236"/>
                <a:ext cx="1" cy="122399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35" name="Line"/>
              <p:cNvSpPr/>
              <p:nvPr/>
            </p:nvSpPr>
            <p:spPr>
              <a:xfrm flipV="1">
                <a:off x="1442287" y="278236"/>
                <a:ext cx="1" cy="122399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36" name="y = 1 b = x"/>
              <p:cNvSpPr txBox="1"/>
              <p:nvPr/>
            </p:nvSpPr>
            <p:spPr>
              <a:xfrm>
                <a:off x="813496" y="501320"/>
                <a:ext cx="1962182" cy="8471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lvl="1">
                  <a:spcBef>
                    <a:spcPts val="2950"/>
                  </a:spcBef>
                  <a:defRPr sz="2300" b="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rPr lang="en-US" sz="1150" dirty="0"/>
                  <a:t>a</a:t>
                </a:r>
                <a:r>
                  <a:rPr sz="1150" dirty="0"/>
                  <a:t> = </a:t>
                </a:r>
                <a:r>
                  <a:rPr lang="en-US" sz="1150" dirty="0"/>
                  <a:t>y</a:t>
                </a:r>
                <a:br>
                  <a:rPr sz="1150" dirty="0"/>
                </a:br>
                <a:r>
                  <a:rPr sz="1150" dirty="0"/>
                  <a:t>b = x</a:t>
                </a:r>
              </a:p>
            </p:txBody>
          </p:sp>
          <p:sp>
            <p:nvSpPr>
              <p:cNvPr id="637" name="a = y"/>
              <p:cNvSpPr txBox="1"/>
              <p:nvPr/>
            </p:nvSpPr>
            <p:spPr>
              <a:xfrm>
                <a:off x="-829047" y="501320"/>
                <a:ext cx="2083692" cy="847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lvl="1">
                  <a:spcBef>
                    <a:spcPts val="2950"/>
                  </a:spcBef>
                  <a:defRPr sz="2300" b="0">
                    <a:latin typeface="Courier"/>
                    <a:ea typeface="Courier"/>
                    <a:cs typeface="Courier"/>
                    <a:sym typeface="Courier"/>
                  </a:defRPr>
                </a:pPr>
                <a:br>
                  <a:rPr sz="1150" dirty="0"/>
                </a:br>
                <a:r>
                  <a:rPr lang="en-US" sz="1150" dirty="0"/>
                  <a:t>y</a:t>
                </a:r>
                <a:r>
                  <a:rPr sz="1150" dirty="0"/>
                  <a:t> = </a:t>
                </a:r>
                <a:r>
                  <a:rPr lang="en-US" sz="1150" dirty="0"/>
                  <a:t>1</a:t>
                </a:r>
                <a:endParaRPr sz="1150" dirty="0"/>
              </a:p>
            </p:txBody>
          </p:sp>
        </p:grpSp>
        <p:grpSp>
          <p:nvGrpSpPr>
            <p:cNvPr id="655" name="Group"/>
            <p:cNvGrpSpPr/>
            <p:nvPr/>
          </p:nvGrpSpPr>
          <p:grpSpPr>
            <a:xfrm>
              <a:off x="8492963" y="4918"/>
              <a:ext cx="2941040" cy="2689972"/>
              <a:chOff x="0" y="0"/>
              <a:chExt cx="2941038" cy="2689971"/>
            </a:xfrm>
          </p:grpSpPr>
          <p:sp>
            <p:nvSpPr>
              <p:cNvPr id="650" name="Rounded Rectangle"/>
              <p:cNvSpPr/>
              <p:nvPr/>
            </p:nvSpPr>
            <p:spPr>
              <a:xfrm>
                <a:off x="45384" y="0"/>
                <a:ext cx="2895654" cy="1780471"/>
              </a:xfrm>
              <a:prstGeom prst="roundRect">
                <a:avLst>
                  <a:gd name="adj" fmla="val 15000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51" name="Group"/>
              <p:cNvSpPr/>
              <p:nvPr/>
            </p:nvSpPr>
            <p:spPr>
              <a:xfrm>
                <a:off x="0" y="1919515"/>
                <a:ext cx="2941038" cy="770456"/>
              </a:xfrm>
              <a:prstGeom prst="roundRect">
                <a:avLst>
                  <a:gd name="adj" fmla="val 15000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 sz="2300" b="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rPr sz="1150" dirty="0"/>
                  <a:t>a = </a:t>
                </a:r>
                <a:r>
                  <a:rPr sz="1150" dirty="0">
                    <a:solidFill>
                      <a:schemeClr val="accent5">
                        <a:lumOff val="-29866"/>
                      </a:schemeClr>
                    </a:solidFill>
                  </a:rPr>
                  <a:t>0</a:t>
                </a:r>
                <a:r>
                  <a:rPr sz="1150" dirty="0"/>
                  <a:t>   b = 0</a:t>
                </a:r>
              </a:p>
            </p:txBody>
          </p:sp>
          <p:sp>
            <p:nvSpPr>
              <p:cNvPr id="652" name="Line"/>
              <p:cNvSpPr/>
              <p:nvPr/>
            </p:nvSpPr>
            <p:spPr>
              <a:xfrm flipV="1">
                <a:off x="1556137" y="278236"/>
                <a:ext cx="1" cy="122399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53" name="Line"/>
              <p:cNvSpPr/>
              <p:nvPr/>
            </p:nvSpPr>
            <p:spPr>
              <a:xfrm flipV="1">
                <a:off x="1442287" y="278236"/>
                <a:ext cx="1" cy="122399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54" name="y = 1 b = x"/>
              <p:cNvSpPr txBox="1"/>
              <p:nvPr/>
            </p:nvSpPr>
            <p:spPr>
              <a:xfrm>
                <a:off x="813495" y="501320"/>
                <a:ext cx="1962182" cy="847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lvl="1">
                  <a:spcBef>
                    <a:spcPts val="2950"/>
                  </a:spcBef>
                  <a:defRPr sz="2300" b="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rPr lang="en-US" sz="1150" dirty="0"/>
                  <a:t>a</a:t>
                </a:r>
                <a:r>
                  <a:rPr sz="1150" dirty="0"/>
                  <a:t> = </a:t>
                </a:r>
                <a:r>
                  <a:rPr lang="en-US" sz="1150" dirty="0"/>
                  <a:t>y</a:t>
                </a:r>
                <a:br>
                  <a:rPr sz="1150" dirty="0"/>
                </a:br>
                <a:r>
                  <a:rPr sz="1150" dirty="0"/>
                  <a:t>b = x</a:t>
                </a:r>
              </a:p>
            </p:txBody>
          </p:sp>
        </p:grpSp>
        <p:sp>
          <p:nvSpPr>
            <p:cNvPr id="658" name="W x 1"/>
            <p:cNvSpPr txBox="1"/>
            <p:nvPr/>
          </p:nvSpPr>
          <p:spPr>
            <a:xfrm>
              <a:off x="12507342" y="4941551"/>
              <a:ext cx="904768" cy="6462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/>
                <a:t>W x 1</a:t>
              </a:r>
            </a:p>
          </p:txBody>
        </p:sp>
        <p:grpSp>
          <p:nvGrpSpPr>
            <p:cNvPr id="676" name="Group"/>
            <p:cNvGrpSpPr/>
            <p:nvPr/>
          </p:nvGrpSpPr>
          <p:grpSpPr>
            <a:xfrm>
              <a:off x="12587643" y="0"/>
              <a:ext cx="2941040" cy="2689971"/>
              <a:chOff x="0" y="0"/>
              <a:chExt cx="2941038" cy="2689971"/>
            </a:xfrm>
          </p:grpSpPr>
          <p:sp>
            <p:nvSpPr>
              <p:cNvPr id="671" name="Rounded Rectangle"/>
              <p:cNvSpPr/>
              <p:nvPr/>
            </p:nvSpPr>
            <p:spPr>
              <a:xfrm>
                <a:off x="45384" y="0"/>
                <a:ext cx="2895654" cy="1780471"/>
              </a:xfrm>
              <a:prstGeom prst="roundRect">
                <a:avLst>
                  <a:gd name="adj" fmla="val 15000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72" name="Group"/>
              <p:cNvSpPr/>
              <p:nvPr/>
            </p:nvSpPr>
            <p:spPr>
              <a:xfrm>
                <a:off x="0" y="1919515"/>
                <a:ext cx="2941038" cy="770456"/>
              </a:xfrm>
              <a:prstGeom prst="roundRect">
                <a:avLst>
                  <a:gd name="adj" fmla="val 15000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300" b="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 algn="ctr"/>
                <a:r>
                  <a:rPr sz="1150" dirty="0"/>
                  <a:t>a = </a:t>
                </a:r>
                <a:r>
                  <a:rPr lang="en-US" sz="1150" dirty="0"/>
                  <a:t>1</a:t>
                </a:r>
                <a:r>
                  <a:rPr sz="1150" dirty="0"/>
                  <a:t>   b = 0</a:t>
                </a:r>
              </a:p>
            </p:txBody>
          </p:sp>
          <p:sp>
            <p:nvSpPr>
              <p:cNvPr id="673" name="Line"/>
              <p:cNvSpPr/>
              <p:nvPr/>
            </p:nvSpPr>
            <p:spPr>
              <a:xfrm flipV="1">
                <a:off x="1556137" y="278236"/>
                <a:ext cx="1" cy="122399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74" name="Line"/>
              <p:cNvSpPr/>
              <p:nvPr/>
            </p:nvSpPr>
            <p:spPr>
              <a:xfrm flipV="1">
                <a:off x="1442287" y="278236"/>
                <a:ext cx="1" cy="122399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75" name="b = x"/>
              <p:cNvSpPr txBox="1"/>
              <p:nvPr/>
            </p:nvSpPr>
            <p:spPr>
              <a:xfrm>
                <a:off x="813491" y="501320"/>
                <a:ext cx="1962184" cy="8471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lvl="1">
                  <a:spcBef>
                    <a:spcPts val="2950"/>
                  </a:spcBef>
                  <a:defRPr sz="2300" b="0">
                    <a:latin typeface="Courier"/>
                    <a:ea typeface="Courier"/>
                    <a:cs typeface="Courier"/>
                    <a:sym typeface="Courier"/>
                  </a:defRPr>
                </a:pPr>
                <a:br>
                  <a:rPr sz="1150" dirty="0"/>
                </a:br>
                <a:r>
                  <a:rPr sz="1150" dirty="0"/>
                  <a:t>b = x</a:t>
                </a:r>
              </a:p>
            </p:txBody>
          </p:sp>
        </p:grpSp>
        <p:grpSp>
          <p:nvGrpSpPr>
            <p:cNvPr id="694" name="Group"/>
            <p:cNvGrpSpPr/>
            <p:nvPr/>
          </p:nvGrpSpPr>
          <p:grpSpPr>
            <a:xfrm>
              <a:off x="16602022" y="2804990"/>
              <a:ext cx="3136757" cy="4089674"/>
              <a:chOff x="123728" y="-184720"/>
              <a:chExt cx="3136756" cy="4089673"/>
            </a:xfrm>
          </p:grpSpPr>
          <p:sp>
            <p:nvSpPr>
              <p:cNvPr id="677" name="W x 0"/>
              <p:cNvSpPr txBox="1"/>
              <p:nvPr/>
            </p:nvSpPr>
            <p:spPr>
              <a:xfrm>
                <a:off x="581230" y="68932"/>
                <a:ext cx="904767" cy="6462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400" b="0">
                    <a:latin typeface="Apple Braille Outline 6 Dot"/>
                    <a:ea typeface="Apple Braille Outline 6 Dot"/>
                    <a:cs typeface="Apple Braille Outline 6 Dot"/>
                    <a:sym typeface="Apple Braille Outline 6 Dot"/>
                  </a:defRPr>
                </a:lvl1pPr>
              </a:lstStyle>
              <a:p>
                <a:r>
                  <a:rPr sz="1200" dirty="0"/>
                  <a:t>W x 0</a:t>
                </a:r>
              </a:p>
            </p:txBody>
          </p:sp>
          <p:sp>
            <p:nvSpPr>
              <p:cNvPr id="678" name="W y 0"/>
              <p:cNvSpPr txBox="1"/>
              <p:nvPr/>
            </p:nvSpPr>
            <p:spPr>
              <a:xfrm>
                <a:off x="1856925" y="68932"/>
                <a:ext cx="956295" cy="6462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400" b="0">
                    <a:latin typeface="Apple Braille Outline 6 Dot"/>
                    <a:ea typeface="Apple Braille Outline 6 Dot"/>
                    <a:cs typeface="Apple Braille Outline 6 Dot"/>
                    <a:sym typeface="Apple Braille Outline 6 Dot"/>
                  </a:defRPr>
                </a:lvl1pPr>
              </a:lstStyle>
              <a:p>
                <a:r>
                  <a:rPr sz="1200" dirty="0"/>
                  <a:t>W y 0</a:t>
                </a:r>
              </a:p>
            </p:txBody>
          </p:sp>
          <p:sp>
            <p:nvSpPr>
              <p:cNvPr id="679" name="W x 1"/>
              <p:cNvSpPr txBox="1"/>
              <p:nvPr/>
            </p:nvSpPr>
            <p:spPr>
              <a:xfrm>
                <a:off x="123728" y="1961720"/>
                <a:ext cx="904767" cy="6462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400" b="0">
                    <a:latin typeface="Apple Braille Outline 6 Dot"/>
                    <a:ea typeface="Apple Braille Outline 6 Dot"/>
                    <a:cs typeface="Apple Braille Outline 6 Dot"/>
                    <a:sym typeface="Apple Braille Outline 6 Dot"/>
                  </a:defRPr>
                </a:lvl1pPr>
              </a:lstStyle>
              <a:p>
                <a:r>
                  <a:rPr sz="1200" dirty="0"/>
                  <a:t>W x 1</a:t>
                </a:r>
              </a:p>
            </p:txBody>
          </p:sp>
          <p:sp>
            <p:nvSpPr>
              <p:cNvPr id="680" name="W y 1"/>
              <p:cNvSpPr txBox="1"/>
              <p:nvPr/>
            </p:nvSpPr>
            <p:spPr>
              <a:xfrm>
                <a:off x="2326064" y="1961720"/>
                <a:ext cx="934420" cy="6462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400" b="0">
                    <a:latin typeface="Apple Braille Outline 6 Dot"/>
                    <a:ea typeface="Apple Braille Outline 6 Dot"/>
                    <a:cs typeface="Apple Braille Outline 6 Dot"/>
                    <a:sym typeface="Apple Braille Outline 6 Dot"/>
                  </a:defRPr>
                </a:lvl1pPr>
              </a:lstStyle>
              <a:p>
                <a:r>
                  <a:rPr lang="en-US" sz="1200" dirty="0"/>
                  <a:t>R</a:t>
                </a:r>
                <a:r>
                  <a:rPr sz="1200" dirty="0"/>
                  <a:t> y 1</a:t>
                </a:r>
              </a:p>
            </p:txBody>
          </p:sp>
          <p:sp>
            <p:nvSpPr>
              <p:cNvPr id="681" name="R x 0"/>
              <p:cNvSpPr txBox="1"/>
              <p:nvPr/>
            </p:nvSpPr>
            <p:spPr>
              <a:xfrm>
                <a:off x="2324194" y="3171417"/>
                <a:ext cx="901872" cy="6462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400" b="0">
                    <a:latin typeface="Apple Braille Outline 6 Dot"/>
                    <a:ea typeface="Apple Braille Outline 6 Dot"/>
                    <a:cs typeface="Apple Braille Outline 6 Dot"/>
                    <a:sym typeface="Apple Braille Outline 6 Dot"/>
                  </a:defRPr>
                </a:lvl1pPr>
              </a:lstStyle>
              <a:p>
                <a:r>
                  <a:rPr sz="1200"/>
                  <a:t>R x 0</a:t>
                </a:r>
              </a:p>
            </p:txBody>
          </p:sp>
          <p:sp>
            <p:nvSpPr>
              <p:cNvPr id="682" name="R y 0"/>
              <p:cNvSpPr txBox="1"/>
              <p:nvPr/>
            </p:nvSpPr>
            <p:spPr>
              <a:xfrm>
                <a:off x="163703" y="3171417"/>
                <a:ext cx="908495" cy="6462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400" b="0">
                    <a:latin typeface="Apple Braille Outline 6 Dot"/>
                    <a:ea typeface="Apple Braille Outline 6 Dot"/>
                    <a:cs typeface="Apple Braille Outline 6 Dot"/>
                    <a:sym typeface="Apple Braille Outline 6 Dot"/>
                  </a:defRPr>
                </a:lvl1pPr>
              </a:lstStyle>
              <a:p>
                <a:r>
                  <a:rPr lang="en-US" sz="1200" dirty="0"/>
                  <a:t>W</a:t>
                </a:r>
                <a:r>
                  <a:rPr sz="1200" dirty="0"/>
                  <a:t> y </a:t>
                </a:r>
                <a:r>
                  <a:rPr lang="en-US" sz="1200" dirty="0"/>
                  <a:t>1</a:t>
                </a:r>
                <a:endParaRPr sz="1200" dirty="0"/>
              </a:p>
            </p:txBody>
          </p:sp>
          <p:sp>
            <p:nvSpPr>
              <p:cNvPr id="683" name="Line"/>
              <p:cNvSpPr/>
              <p:nvPr/>
            </p:nvSpPr>
            <p:spPr>
              <a:xfrm flipH="1">
                <a:off x="586511" y="2597517"/>
                <a:ext cx="1" cy="646264"/>
              </a:xfrm>
              <a:prstGeom prst="line">
                <a:avLst/>
              </a:prstGeom>
              <a:noFill/>
              <a:ln w="25400" cap="flat">
                <a:solidFill>
                  <a:srgbClr val="5E5E5E"/>
                </a:solidFill>
                <a:prstDash val="solid"/>
                <a:miter lim="400000"/>
                <a:tailEnd type="arrow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84" name="Line"/>
              <p:cNvSpPr/>
              <p:nvPr/>
            </p:nvSpPr>
            <p:spPr>
              <a:xfrm>
                <a:off x="2808100" y="2597517"/>
                <a:ext cx="1" cy="646264"/>
              </a:xfrm>
              <a:prstGeom prst="line">
                <a:avLst/>
              </a:prstGeom>
              <a:noFill/>
              <a:ln w="25400" cap="flat">
                <a:solidFill>
                  <a:srgbClr val="5E5E5E"/>
                </a:solidFill>
                <a:prstDash val="solid"/>
                <a:miter lim="400000"/>
                <a:tailEnd type="arrow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85" name="Line"/>
              <p:cNvSpPr/>
              <p:nvPr/>
            </p:nvSpPr>
            <p:spPr>
              <a:xfrm flipH="1">
                <a:off x="586511" y="927531"/>
                <a:ext cx="431009" cy="1034190"/>
              </a:xfrm>
              <a:prstGeom prst="line">
                <a:avLst/>
              </a:prstGeom>
              <a:noFill/>
              <a:ln w="25400" cap="flat">
                <a:solidFill>
                  <a:srgbClr val="5E5E5E"/>
                </a:solidFill>
                <a:prstDash val="solid"/>
                <a:miter lim="400000"/>
                <a:tailEnd type="arrow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86" name="Line"/>
              <p:cNvSpPr/>
              <p:nvPr/>
            </p:nvSpPr>
            <p:spPr>
              <a:xfrm>
                <a:off x="2369969" y="927237"/>
                <a:ext cx="376395" cy="1034484"/>
              </a:xfrm>
              <a:prstGeom prst="line">
                <a:avLst/>
              </a:prstGeom>
              <a:noFill/>
              <a:ln w="25400" cap="flat">
                <a:solidFill>
                  <a:srgbClr val="5E5E5E"/>
                </a:solidFill>
                <a:prstDash val="solid"/>
                <a:miter lim="400000"/>
                <a:tailEnd type="arrow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87" name="Line"/>
              <p:cNvSpPr/>
              <p:nvPr/>
            </p:nvSpPr>
            <p:spPr>
              <a:xfrm flipH="1">
                <a:off x="657994" y="932799"/>
                <a:ext cx="1724129" cy="999673"/>
              </a:xfrm>
              <a:prstGeom prst="line">
                <a:avLst/>
              </a:prstGeom>
              <a:noFill/>
              <a:ln w="25400" cap="flat">
                <a:solidFill>
                  <a:srgbClr val="5E5E5E"/>
                </a:solidFill>
                <a:prstDash val="solid"/>
                <a:miter lim="400000"/>
                <a:tailEnd type="arrow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88" name="Line"/>
              <p:cNvSpPr/>
              <p:nvPr/>
            </p:nvSpPr>
            <p:spPr>
              <a:xfrm>
                <a:off x="1023172" y="939658"/>
                <a:ext cx="1665988" cy="1014634"/>
              </a:xfrm>
              <a:prstGeom prst="line">
                <a:avLst/>
              </a:prstGeom>
              <a:noFill/>
              <a:ln w="25400" cap="flat">
                <a:solidFill>
                  <a:srgbClr val="5E5E5E"/>
                </a:solidFill>
                <a:prstDash val="solid"/>
                <a:miter lim="400000"/>
                <a:tailEnd type="arrow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89" name="Line"/>
              <p:cNvSpPr/>
              <p:nvPr/>
            </p:nvSpPr>
            <p:spPr>
              <a:xfrm rot="19687476">
                <a:off x="547012" y="2681698"/>
                <a:ext cx="1860189" cy="118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130" extrusionOk="0">
                    <a:moveTo>
                      <a:pt x="0" y="21130"/>
                    </a:moveTo>
                    <a:cubicBezTo>
                      <a:pt x="4432" y="8363"/>
                      <a:pt x="9259" y="1016"/>
                      <a:pt x="13819" y="97"/>
                    </a:cubicBezTo>
                    <a:cubicBezTo>
                      <a:pt x="16633" y="-470"/>
                      <a:pt x="19275" y="1449"/>
                      <a:pt x="21600" y="5750"/>
                    </a:cubicBezTo>
                  </a:path>
                </a:pathLst>
              </a:custGeom>
              <a:noFill/>
              <a:ln w="50800" cap="flat">
                <a:solidFill>
                  <a:srgbClr val="00B050"/>
                </a:solidFill>
                <a:custDash>
                  <a:ds d="200000" sp="200000"/>
                </a:custDash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90" name="Line"/>
              <p:cNvSpPr/>
              <p:nvPr/>
            </p:nvSpPr>
            <p:spPr>
              <a:xfrm rot="13658987" flipH="1">
                <a:off x="287199" y="1859826"/>
                <a:ext cx="2788049" cy="7834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751" extrusionOk="0">
                    <a:moveTo>
                      <a:pt x="0" y="20751"/>
                    </a:moveTo>
                    <a:cubicBezTo>
                      <a:pt x="3897" y="9773"/>
                      <a:pt x="8486" y="2558"/>
                      <a:pt x="12925" y="570"/>
                    </a:cubicBezTo>
                    <a:cubicBezTo>
                      <a:pt x="16095" y="-849"/>
                      <a:pt x="19022" y="483"/>
                      <a:pt x="21600" y="3432"/>
                    </a:cubicBezTo>
                  </a:path>
                </a:pathLst>
              </a:custGeom>
              <a:noFill/>
              <a:ln w="50800" cap="flat">
                <a:solidFill>
                  <a:srgbClr val="00B050"/>
                </a:solidFill>
                <a:custDash>
                  <a:ds d="200000" sp="200000"/>
                </a:custDash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91" name="Rectangle"/>
              <p:cNvSpPr/>
              <p:nvPr/>
            </p:nvSpPr>
            <p:spPr>
              <a:xfrm>
                <a:off x="132138" y="-184720"/>
                <a:ext cx="3119938" cy="4089673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</p:grpSp>
        <p:grpSp>
          <p:nvGrpSpPr>
            <p:cNvPr id="699" name="Group"/>
            <p:cNvGrpSpPr/>
            <p:nvPr/>
          </p:nvGrpSpPr>
          <p:grpSpPr>
            <a:xfrm>
              <a:off x="16682322" y="9880"/>
              <a:ext cx="2941039" cy="2689971"/>
              <a:chOff x="0" y="0"/>
              <a:chExt cx="2941037" cy="2689970"/>
            </a:xfrm>
          </p:grpSpPr>
          <p:sp>
            <p:nvSpPr>
              <p:cNvPr id="695" name="Rounded Rectangle"/>
              <p:cNvSpPr/>
              <p:nvPr/>
            </p:nvSpPr>
            <p:spPr>
              <a:xfrm>
                <a:off x="45384" y="0"/>
                <a:ext cx="2895654" cy="1780471"/>
              </a:xfrm>
              <a:prstGeom prst="roundRect">
                <a:avLst>
                  <a:gd name="adj" fmla="val 15000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96" name="Group"/>
              <p:cNvSpPr/>
              <p:nvPr/>
            </p:nvSpPr>
            <p:spPr>
              <a:xfrm>
                <a:off x="0" y="1919515"/>
                <a:ext cx="2941038" cy="770456"/>
              </a:xfrm>
              <a:prstGeom prst="roundRect">
                <a:avLst>
                  <a:gd name="adj" fmla="val 15000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 sz="2300" b="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rPr sz="1150" dirty="0"/>
                  <a:t>a = </a:t>
                </a:r>
                <a:r>
                  <a:rPr lang="en-US" sz="1150" dirty="0"/>
                  <a:t>1</a:t>
                </a:r>
                <a:r>
                  <a:rPr sz="1150" dirty="0"/>
                  <a:t>   b = </a:t>
                </a:r>
                <a:r>
                  <a:rPr sz="1150" dirty="0">
                    <a:solidFill>
                      <a:schemeClr val="accent5">
                        <a:lumOff val="-29866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697" name="Line"/>
              <p:cNvSpPr/>
              <p:nvPr/>
            </p:nvSpPr>
            <p:spPr>
              <a:xfrm flipV="1">
                <a:off x="1556137" y="278236"/>
                <a:ext cx="1" cy="122399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98" name="Line"/>
              <p:cNvSpPr/>
              <p:nvPr/>
            </p:nvSpPr>
            <p:spPr>
              <a:xfrm flipV="1">
                <a:off x="1442287" y="278236"/>
                <a:ext cx="1" cy="122399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1" name="Equation"/>
              <p:cNvSpPr txBox="1"/>
              <p:nvPr/>
            </p:nvSpPr>
            <p:spPr>
              <a:xfrm>
                <a:off x="7770889" y="3738785"/>
                <a:ext cx="980012" cy="33855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200"/>
              </a:p>
            </p:txBody>
          </p:sp>
        </mc:Choice>
        <mc:Fallback xmlns="">
          <p:sp>
            <p:nvSpPr>
              <p:cNvPr id="70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889" y="3738785"/>
                <a:ext cx="980012" cy="338554"/>
              </a:xfrm>
              <a:prstGeom prst="rect">
                <a:avLst/>
              </a:prstGeom>
              <a:blipFill>
                <a:blip r:embed="rId6"/>
                <a:stretch>
                  <a:fillRect l="-9938" r="-9938" b="-3392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2" name="Equation"/>
              <p:cNvSpPr txBox="1"/>
              <p:nvPr/>
            </p:nvSpPr>
            <p:spPr>
              <a:xfrm>
                <a:off x="9951448" y="3741562"/>
                <a:ext cx="971741" cy="33855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200"/>
              </a:p>
            </p:txBody>
          </p:sp>
        </mc:Choice>
        <mc:Fallback xmlns="">
          <p:sp>
            <p:nvSpPr>
              <p:cNvPr id="70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448" y="3741562"/>
                <a:ext cx="971741" cy="338554"/>
              </a:xfrm>
              <a:prstGeom prst="rect">
                <a:avLst/>
              </a:prstGeom>
              <a:blipFill>
                <a:blip r:embed="rId7"/>
                <a:stretch>
                  <a:fillRect l="-9375" r="-10000" b="-3454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9" name="Group"/>
          <p:cNvGrpSpPr/>
          <p:nvPr/>
        </p:nvGrpSpPr>
        <p:grpSpPr>
          <a:xfrm>
            <a:off x="2481443" y="3639732"/>
            <a:ext cx="970099" cy="568001"/>
            <a:chOff x="0" y="-1"/>
            <a:chExt cx="1940195" cy="1135999"/>
          </a:xfrm>
        </p:grpSpPr>
        <p:grpSp>
          <p:nvGrpSpPr>
            <p:cNvPr id="707" name="Group"/>
            <p:cNvGrpSpPr/>
            <p:nvPr/>
          </p:nvGrpSpPr>
          <p:grpSpPr>
            <a:xfrm>
              <a:off x="0" y="-1"/>
              <a:ext cx="1292582" cy="1127493"/>
              <a:chOff x="0" y="0"/>
              <a:chExt cx="1292581" cy="1127491"/>
            </a:xfrm>
          </p:grpSpPr>
          <p:grpSp>
            <p:nvGrpSpPr>
              <p:cNvPr id="705" name="Group"/>
              <p:cNvGrpSpPr/>
              <p:nvPr/>
            </p:nvGrpSpPr>
            <p:grpSpPr>
              <a:xfrm>
                <a:off x="0" y="-1"/>
                <a:ext cx="1292582" cy="569585"/>
                <a:chOff x="0" y="11675"/>
                <a:chExt cx="1292581" cy="569583"/>
              </a:xfrm>
            </p:grpSpPr>
            <p:sp>
              <p:nvSpPr>
                <p:cNvPr id="703" name="Line"/>
                <p:cNvSpPr/>
                <p:nvPr/>
              </p:nvSpPr>
              <p:spPr>
                <a:xfrm>
                  <a:off x="0" y="581259"/>
                  <a:ext cx="1292582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00"/>
                </a:p>
              </p:txBody>
            </p:sp>
            <p:sp>
              <p:nvSpPr>
                <p:cNvPr id="704" name="Wx1"/>
                <p:cNvSpPr txBox="1"/>
                <p:nvPr/>
              </p:nvSpPr>
              <p:spPr>
                <a:xfrm>
                  <a:off x="170975" y="11675"/>
                  <a:ext cx="950632" cy="55790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35719" tIns="35719" rIns="35719" bIns="35719" numCol="1" anchor="ctr">
                  <a:noAutofit/>
                </a:bodyPr>
                <a:lstStyle>
                  <a:lvl1pPr>
                    <a:defRPr sz="3000" b="0"/>
                  </a:lvl1pPr>
                </a:lstStyle>
                <a:p>
                  <a:r>
                    <a:rPr sz="1500"/>
                    <a:t>Wx1</a:t>
                  </a:r>
                </a:p>
              </p:txBody>
            </p:sp>
          </p:grpSp>
          <p:sp>
            <p:nvSpPr>
              <p:cNvPr id="706" name="T1"/>
              <p:cNvSpPr txBox="1"/>
              <p:nvPr/>
            </p:nvSpPr>
            <p:spPr>
              <a:xfrm>
                <a:off x="170975" y="569583"/>
                <a:ext cx="950632" cy="557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3000" b="0"/>
                </a:lvl1pPr>
              </a:lstStyle>
              <a:p>
                <a:r>
                  <a:rPr sz="1500"/>
                  <a:t>T1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8" name="Equation"/>
                <p:cNvSpPr txBox="1"/>
                <p:nvPr/>
              </p:nvSpPr>
              <p:spPr>
                <a:xfrm>
                  <a:off x="1292582" y="735889"/>
                  <a:ext cx="647613" cy="40010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sz="1300" dirty="0"/>
                </a:p>
              </p:txBody>
            </p:sp>
          </mc:Choice>
          <mc:Fallback xmlns="">
            <p:sp>
              <p:nvSpPr>
                <p:cNvPr id="708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2582" y="735889"/>
                  <a:ext cx="647613" cy="400109"/>
                </a:xfrm>
                <a:prstGeom prst="rect">
                  <a:avLst/>
                </a:prstGeom>
                <a:blipFill>
                  <a:blip r:embed="rId8"/>
                  <a:stretch>
                    <a:fillRect l="-11321" r="-11321" b="-606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6" name="Group"/>
          <p:cNvGrpSpPr/>
          <p:nvPr/>
        </p:nvGrpSpPr>
        <p:grpSpPr>
          <a:xfrm>
            <a:off x="4538051" y="3642894"/>
            <a:ext cx="975296" cy="568001"/>
            <a:chOff x="0" y="-1"/>
            <a:chExt cx="1950589" cy="1136001"/>
          </a:xfrm>
        </p:grpSpPr>
        <p:grpSp>
          <p:nvGrpSpPr>
            <p:cNvPr id="714" name="Group"/>
            <p:cNvGrpSpPr/>
            <p:nvPr/>
          </p:nvGrpSpPr>
          <p:grpSpPr>
            <a:xfrm>
              <a:off x="0" y="-1"/>
              <a:ext cx="1305646" cy="1127493"/>
              <a:chOff x="0" y="0"/>
              <a:chExt cx="1305645" cy="1127491"/>
            </a:xfrm>
          </p:grpSpPr>
          <p:grpSp>
            <p:nvGrpSpPr>
              <p:cNvPr id="712" name="Group"/>
              <p:cNvGrpSpPr/>
              <p:nvPr/>
            </p:nvGrpSpPr>
            <p:grpSpPr>
              <a:xfrm>
                <a:off x="0" y="-1"/>
                <a:ext cx="1305646" cy="569585"/>
                <a:chOff x="0" y="11675"/>
                <a:chExt cx="1305645" cy="569583"/>
              </a:xfrm>
            </p:grpSpPr>
            <p:sp>
              <p:nvSpPr>
                <p:cNvPr id="710" name="Line"/>
                <p:cNvSpPr/>
                <p:nvPr/>
              </p:nvSpPr>
              <p:spPr>
                <a:xfrm>
                  <a:off x="0" y="581259"/>
                  <a:ext cx="130564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00"/>
                </a:p>
              </p:txBody>
            </p:sp>
            <p:sp>
              <p:nvSpPr>
                <p:cNvPr id="711" name="Ry0"/>
                <p:cNvSpPr txBox="1"/>
                <p:nvPr/>
              </p:nvSpPr>
              <p:spPr>
                <a:xfrm>
                  <a:off x="172703" y="11675"/>
                  <a:ext cx="960240" cy="55790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35719" tIns="35719" rIns="35719" bIns="35719" numCol="1" anchor="ctr">
                  <a:noAutofit/>
                </a:bodyPr>
                <a:lstStyle>
                  <a:lvl1pPr>
                    <a:defRPr sz="3000" b="0"/>
                  </a:lvl1pPr>
                </a:lstStyle>
                <a:p>
                  <a:r>
                    <a:rPr lang="en-US" sz="1500" dirty="0"/>
                    <a:t>W</a:t>
                  </a:r>
                  <a:r>
                    <a:rPr sz="1500" dirty="0"/>
                    <a:t>y</a:t>
                  </a:r>
                  <a:r>
                    <a:rPr lang="en-US" sz="1500" dirty="0"/>
                    <a:t>1</a:t>
                  </a:r>
                  <a:endParaRPr sz="1500" dirty="0"/>
                </a:p>
              </p:txBody>
            </p:sp>
          </p:grpSp>
          <p:sp>
            <p:nvSpPr>
              <p:cNvPr id="713" name="T1"/>
              <p:cNvSpPr txBox="1"/>
              <p:nvPr/>
            </p:nvSpPr>
            <p:spPr>
              <a:xfrm>
                <a:off x="172703" y="569583"/>
                <a:ext cx="960240" cy="557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3000" b="0"/>
                </a:lvl1pPr>
              </a:lstStyle>
              <a:p>
                <a:r>
                  <a:rPr sz="1500"/>
                  <a:t>T1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5" name="Equation"/>
                <p:cNvSpPr txBox="1"/>
                <p:nvPr/>
              </p:nvSpPr>
              <p:spPr>
                <a:xfrm>
                  <a:off x="1302976" y="735890"/>
                  <a:ext cx="647613" cy="40011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sz="1300" dirty="0"/>
                </a:p>
              </p:txBody>
            </p:sp>
          </mc:Choice>
          <mc:Fallback xmlns="">
            <p:sp>
              <p:nvSpPr>
                <p:cNvPr id="715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2976" y="735890"/>
                  <a:ext cx="647613" cy="400110"/>
                </a:xfrm>
                <a:prstGeom prst="rect">
                  <a:avLst/>
                </a:prstGeom>
                <a:blipFill>
                  <a:blip r:embed="rId9"/>
                  <a:stretch>
                    <a:fillRect l="-11321" r="-11321" b="-3030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3" name="Group"/>
          <p:cNvGrpSpPr/>
          <p:nvPr/>
        </p:nvGrpSpPr>
        <p:grpSpPr>
          <a:xfrm>
            <a:off x="6783185" y="3642894"/>
            <a:ext cx="970098" cy="568000"/>
            <a:chOff x="0" y="-1"/>
            <a:chExt cx="1940193" cy="1135999"/>
          </a:xfrm>
        </p:grpSpPr>
        <p:grpSp>
          <p:nvGrpSpPr>
            <p:cNvPr id="721" name="Group"/>
            <p:cNvGrpSpPr/>
            <p:nvPr/>
          </p:nvGrpSpPr>
          <p:grpSpPr>
            <a:xfrm>
              <a:off x="0" y="-1"/>
              <a:ext cx="1292582" cy="1127493"/>
              <a:chOff x="0" y="0"/>
              <a:chExt cx="1292581" cy="1127491"/>
            </a:xfrm>
          </p:grpSpPr>
          <p:grpSp>
            <p:nvGrpSpPr>
              <p:cNvPr id="719" name="Group"/>
              <p:cNvGrpSpPr/>
              <p:nvPr/>
            </p:nvGrpSpPr>
            <p:grpSpPr>
              <a:xfrm>
                <a:off x="0" y="-1"/>
                <a:ext cx="1292582" cy="569585"/>
                <a:chOff x="0" y="11675"/>
                <a:chExt cx="1292581" cy="569583"/>
              </a:xfrm>
            </p:grpSpPr>
            <p:sp>
              <p:nvSpPr>
                <p:cNvPr id="717" name="Line"/>
                <p:cNvSpPr/>
                <p:nvPr/>
              </p:nvSpPr>
              <p:spPr>
                <a:xfrm>
                  <a:off x="0" y="581259"/>
                  <a:ext cx="1292582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00"/>
                </a:p>
              </p:txBody>
            </p:sp>
            <p:sp>
              <p:nvSpPr>
                <p:cNvPr id="718" name="Wy1"/>
                <p:cNvSpPr txBox="1"/>
                <p:nvPr/>
              </p:nvSpPr>
              <p:spPr>
                <a:xfrm>
                  <a:off x="170975" y="11675"/>
                  <a:ext cx="950632" cy="55790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35719" tIns="35719" rIns="35719" bIns="35719" numCol="1" anchor="ctr">
                  <a:noAutofit/>
                </a:bodyPr>
                <a:lstStyle>
                  <a:lvl1pPr>
                    <a:defRPr sz="3000" b="0"/>
                  </a:lvl1pPr>
                </a:lstStyle>
                <a:p>
                  <a:r>
                    <a:rPr lang="en-US" sz="1500" dirty="0"/>
                    <a:t>R</a:t>
                  </a:r>
                  <a:r>
                    <a:rPr sz="1500" dirty="0"/>
                    <a:t>y1</a:t>
                  </a:r>
                </a:p>
              </p:txBody>
            </p:sp>
          </p:grpSp>
          <p:sp>
            <p:nvSpPr>
              <p:cNvPr id="720" name="T2"/>
              <p:cNvSpPr txBox="1"/>
              <p:nvPr/>
            </p:nvSpPr>
            <p:spPr>
              <a:xfrm>
                <a:off x="170975" y="569583"/>
                <a:ext cx="950632" cy="557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3000" b="0"/>
                </a:lvl1pPr>
              </a:lstStyle>
              <a:p>
                <a:r>
                  <a:rPr sz="1500"/>
                  <a:t>T2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2" name="Equation"/>
                <p:cNvSpPr txBox="1"/>
                <p:nvPr/>
              </p:nvSpPr>
              <p:spPr>
                <a:xfrm>
                  <a:off x="1292580" y="735888"/>
                  <a:ext cx="647613" cy="40011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sz="1300" dirty="0"/>
                </a:p>
              </p:txBody>
            </p:sp>
          </mc:Choice>
          <mc:Fallback xmlns="">
            <p:sp>
              <p:nvSpPr>
                <p:cNvPr id="722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2580" y="735888"/>
                  <a:ext cx="647613" cy="400110"/>
                </a:xfrm>
                <a:prstGeom prst="rect">
                  <a:avLst/>
                </a:prstGeom>
                <a:blipFill>
                  <a:blip r:embed="rId10"/>
                  <a:stretch>
                    <a:fillRect l="-13208" r="-9434" b="-3030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0" name="Group"/>
          <p:cNvGrpSpPr/>
          <p:nvPr/>
        </p:nvGrpSpPr>
        <p:grpSpPr>
          <a:xfrm>
            <a:off x="8843001" y="3642894"/>
            <a:ext cx="966233" cy="568000"/>
            <a:chOff x="0" y="-1"/>
            <a:chExt cx="1932465" cy="1135999"/>
          </a:xfrm>
        </p:grpSpPr>
        <p:grpSp>
          <p:nvGrpSpPr>
            <p:cNvPr id="728" name="Group"/>
            <p:cNvGrpSpPr/>
            <p:nvPr/>
          </p:nvGrpSpPr>
          <p:grpSpPr>
            <a:xfrm>
              <a:off x="0" y="-1"/>
              <a:ext cx="1292582" cy="1127493"/>
              <a:chOff x="0" y="0"/>
              <a:chExt cx="1292581" cy="1127491"/>
            </a:xfrm>
          </p:grpSpPr>
          <p:grpSp>
            <p:nvGrpSpPr>
              <p:cNvPr id="726" name="Group"/>
              <p:cNvGrpSpPr/>
              <p:nvPr/>
            </p:nvGrpSpPr>
            <p:grpSpPr>
              <a:xfrm>
                <a:off x="0" y="-1"/>
                <a:ext cx="1292582" cy="569585"/>
                <a:chOff x="0" y="11675"/>
                <a:chExt cx="1292581" cy="569583"/>
              </a:xfrm>
            </p:grpSpPr>
            <p:sp>
              <p:nvSpPr>
                <p:cNvPr id="724" name="Line"/>
                <p:cNvSpPr/>
                <p:nvPr/>
              </p:nvSpPr>
              <p:spPr>
                <a:xfrm>
                  <a:off x="0" y="581259"/>
                  <a:ext cx="1292582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00"/>
                </a:p>
              </p:txBody>
            </p:sp>
            <p:sp>
              <p:nvSpPr>
                <p:cNvPr id="725" name="Rx0"/>
                <p:cNvSpPr txBox="1"/>
                <p:nvPr/>
              </p:nvSpPr>
              <p:spPr>
                <a:xfrm>
                  <a:off x="170975" y="11675"/>
                  <a:ext cx="950632" cy="55790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35719" tIns="35719" rIns="35719" bIns="35719" numCol="1" anchor="ctr">
                  <a:noAutofit/>
                </a:bodyPr>
                <a:lstStyle>
                  <a:lvl1pPr>
                    <a:defRPr sz="3000" b="0"/>
                  </a:lvl1pPr>
                </a:lstStyle>
                <a:p>
                  <a:r>
                    <a:rPr sz="1500"/>
                    <a:t>Rx0</a:t>
                  </a:r>
                </a:p>
              </p:txBody>
            </p:sp>
          </p:grpSp>
          <p:sp>
            <p:nvSpPr>
              <p:cNvPr id="727" name="T2"/>
              <p:cNvSpPr txBox="1"/>
              <p:nvPr/>
            </p:nvSpPr>
            <p:spPr>
              <a:xfrm>
                <a:off x="170975" y="569583"/>
                <a:ext cx="950632" cy="557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3000" b="0"/>
                </a:lvl1pPr>
              </a:lstStyle>
              <a:p>
                <a:r>
                  <a:rPr sz="1500"/>
                  <a:t>T2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9" name="Equation"/>
                <p:cNvSpPr txBox="1"/>
                <p:nvPr/>
              </p:nvSpPr>
              <p:spPr>
                <a:xfrm>
                  <a:off x="1284851" y="735888"/>
                  <a:ext cx="647614" cy="40011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sz="1300" dirty="0"/>
                </a:p>
              </p:txBody>
            </p:sp>
          </mc:Choice>
          <mc:Fallback xmlns="">
            <p:sp>
              <p:nvSpPr>
                <p:cNvPr id="729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4851" y="735888"/>
                  <a:ext cx="647614" cy="400110"/>
                </a:xfrm>
                <a:prstGeom prst="rect">
                  <a:avLst/>
                </a:prstGeom>
                <a:blipFill>
                  <a:blip r:embed="rId9"/>
                  <a:stretch>
                    <a:fillRect l="-11321" r="-11321" b="-3030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2" name="Group"/>
          <p:cNvGrpSpPr/>
          <p:nvPr/>
        </p:nvGrpSpPr>
        <p:grpSpPr>
          <a:xfrm>
            <a:off x="1437614" y="4442239"/>
            <a:ext cx="7416201" cy="800090"/>
            <a:chOff x="0" y="0"/>
            <a:chExt cx="14832400" cy="16001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1" name="Equation"/>
                <p:cNvSpPr txBox="1"/>
                <p:nvPr/>
              </p:nvSpPr>
              <p:spPr>
                <a:xfrm>
                  <a:off x="0" y="0"/>
                  <a:ext cx="2165850" cy="70788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300"/>
                </a:p>
              </p:txBody>
            </p:sp>
          </mc:Choice>
          <mc:Fallback xmlns="">
            <p:sp>
              <p:nvSpPr>
                <p:cNvPr id="731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0"/>
                  <a:ext cx="2165850" cy="707885"/>
                </a:xfrm>
                <a:prstGeom prst="rect">
                  <a:avLst/>
                </a:prstGeom>
                <a:blipFill>
                  <a:blip r:embed="rId11"/>
                  <a:stretch>
                    <a:fillRect l="-9605" t="-1724" r="-10169" b="-3620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2" name="Equation"/>
                <p:cNvSpPr txBox="1"/>
                <p:nvPr/>
              </p:nvSpPr>
              <p:spPr>
                <a:xfrm>
                  <a:off x="4118495" y="5806"/>
                  <a:ext cx="2138664" cy="70788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300"/>
                </a:p>
              </p:txBody>
            </p:sp>
          </mc:Choice>
          <mc:Fallback xmlns="">
            <p:sp>
              <p:nvSpPr>
                <p:cNvPr id="732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8495" y="5806"/>
                  <a:ext cx="2138664" cy="707885"/>
                </a:xfrm>
                <a:prstGeom prst="rect">
                  <a:avLst/>
                </a:prstGeom>
                <a:blipFill>
                  <a:blip r:embed="rId12"/>
                  <a:stretch>
                    <a:fillRect l="-9714" t="-1724" r="-9714" b="-3620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3" name="Equation"/>
                <p:cNvSpPr txBox="1"/>
                <p:nvPr/>
              </p:nvSpPr>
              <p:spPr>
                <a:xfrm>
                  <a:off x="11032912" y="133198"/>
                  <a:ext cx="1079270" cy="70788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b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𝖲𝖢</m:t>
                            </m:r>
                          </m:sub>
                        </m:sSub>
                      </m:oMath>
                    </m:oMathPara>
                  </a14:m>
                  <a:endParaRPr sz="2300"/>
                </a:p>
              </p:txBody>
            </p:sp>
          </mc:Choice>
          <mc:Fallback xmlns="">
            <p:sp>
              <p:nvSpPr>
                <p:cNvPr id="733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2912" y="133198"/>
                  <a:ext cx="1079270" cy="707885"/>
                </a:xfrm>
                <a:prstGeom prst="rect">
                  <a:avLst/>
                </a:prstGeom>
                <a:blipFill>
                  <a:blip r:embed="rId13"/>
                  <a:stretch>
                    <a:fillRect l="-6818" r="-5682" b="-1551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4" name="Equation"/>
                <p:cNvSpPr txBox="1"/>
                <p:nvPr/>
              </p:nvSpPr>
              <p:spPr>
                <a:xfrm>
                  <a:off x="8305435" y="5806"/>
                  <a:ext cx="2165850" cy="70788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300"/>
                </a:p>
              </p:txBody>
            </p:sp>
          </mc:Choice>
          <mc:Fallback xmlns="">
            <p:sp>
              <p:nvSpPr>
                <p:cNvPr id="734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5435" y="5806"/>
                  <a:ext cx="2165850" cy="707885"/>
                </a:xfrm>
                <a:prstGeom prst="rect">
                  <a:avLst/>
                </a:prstGeom>
                <a:blipFill>
                  <a:blip r:embed="rId14"/>
                  <a:stretch>
                    <a:fillRect l="-9551" t="-1724" r="-9551" b="-3620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5" name="Equation"/>
                <p:cNvSpPr txBox="1"/>
                <p:nvPr/>
              </p:nvSpPr>
              <p:spPr>
                <a:xfrm>
                  <a:off x="12666550" y="0"/>
                  <a:ext cx="2165850" cy="70788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300" dirty="0"/>
                </a:p>
              </p:txBody>
            </p:sp>
          </mc:Choice>
          <mc:Fallback xmlns="">
            <p:sp>
              <p:nvSpPr>
                <p:cNvPr id="735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66550" y="0"/>
                  <a:ext cx="2165850" cy="707885"/>
                </a:xfrm>
                <a:prstGeom prst="rect">
                  <a:avLst/>
                </a:prstGeom>
                <a:blipFill>
                  <a:blip r:embed="rId15"/>
                  <a:stretch>
                    <a:fillRect l="-9605" t="-1724" r="-10169" b="-3620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6" name="Equation"/>
                <p:cNvSpPr txBox="1"/>
                <p:nvPr/>
              </p:nvSpPr>
              <p:spPr>
                <a:xfrm>
                  <a:off x="6703455" y="139238"/>
                  <a:ext cx="1079270" cy="70788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b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𝖲𝖢</m:t>
                            </m:r>
                          </m:sub>
                        </m:sSub>
                      </m:oMath>
                    </m:oMathPara>
                  </a14:m>
                  <a:endParaRPr sz="2300"/>
                </a:p>
              </p:txBody>
            </p:sp>
          </mc:Choice>
          <mc:Fallback xmlns="">
            <p:sp>
              <p:nvSpPr>
                <p:cNvPr id="736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3455" y="139238"/>
                  <a:ext cx="1079270" cy="707885"/>
                </a:xfrm>
                <a:prstGeom prst="rect">
                  <a:avLst/>
                </a:prstGeom>
                <a:blipFill>
                  <a:blip r:embed="rId16"/>
                  <a:stretch>
                    <a:fillRect l="-6818" r="-5682" b="-1724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7" name="Equation"/>
                <p:cNvSpPr txBox="1"/>
                <p:nvPr/>
              </p:nvSpPr>
              <p:spPr>
                <a:xfrm>
                  <a:off x="2429428" y="133198"/>
                  <a:ext cx="1079270" cy="70788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b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𝖲𝖢</m:t>
                            </m:r>
                          </m:sub>
                        </m:sSub>
                      </m:oMath>
                    </m:oMathPara>
                  </a14:m>
                  <a:endParaRPr sz="2300"/>
                </a:p>
              </p:txBody>
            </p:sp>
          </mc:Choice>
          <mc:Fallback xmlns="">
            <p:sp>
              <p:nvSpPr>
                <p:cNvPr id="737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9428" y="133198"/>
                  <a:ext cx="1079270" cy="707885"/>
                </a:xfrm>
                <a:prstGeom prst="rect">
                  <a:avLst/>
                </a:prstGeom>
                <a:blipFill>
                  <a:blip r:embed="rId17"/>
                  <a:stretch>
                    <a:fillRect l="-6742" r="-5618" b="-1551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8" name="Equation"/>
                <p:cNvSpPr txBox="1"/>
                <p:nvPr/>
              </p:nvSpPr>
              <p:spPr>
                <a:xfrm>
                  <a:off x="676462" y="892293"/>
                  <a:ext cx="599012" cy="70788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sz="2300" dirty="0"/>
                </a:p>
              </p:txBody>
            </p:sp>
          </mc:Choice>
          <mc:Fallback xmlns="">
            <p:sp>
              <p:nvSpPr>
                <p:cNvPr id="738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462" y="892293"/>
                  <a:ext cx="599012" cy="707885"/>
                </a:xfrm>
                <a:prstGeom prst="rect">
                  <a:avLst/>
                </a:prstGeom>
                <a:blipFill>
                  <a:blip r:embed="rId18"/>
                  <a:stretch>
                    <a:fillRect l="-20408" r="-8163" b="-1379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9" name="Equation"/>
                <p:cNvSpPr txBox="1"/>
                <p:nvPr/>
              </p:nvSpPr>
              <p:spPr>
                <a:xfrm>
                  <a:off x="4640703" y="892293"/>
                  <a:ext cx="585418" cy="70788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sz="2300"/>
                </a:p>
              </p:txBody>
            </p:sp>
          </mc:Choice>
          <mc:Fallback xmlns="">
            <p:sp>
              <p:nvSpPr>
                <p:cNvPr id="739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0703" y="892293"/>
                  <a:ext cx="585418" cy="707885"/>
                </a:xfrm>
                <a:prstGeom prst="rect">
                  <a:avLst/>
                </a:prstGeom>
                <a:blipFill>
                  <a:blip r:embed="rId19"/>
                  <a:stretch>
                    <a:fillRect l="-20833" r="-8333" b="-1379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0" name="Equation"/>
                <p:cNvSpPr txBox="1"/>
                <p:nvPr/>
              </p:nvSpPr>
              <p:spPr>
                <a:xfrm>
                  <a:off x="9035097" y="797599"/>
                  <a:ext cx="599012" cy="70788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sz="2300"/>
                </a:p>
              </p:txBody>
            </p:sp>
          </mc:Choice>
          <mc:Fallback xmlns="">
            <p:sp>
              <p:nvSpPr>
                <p:cNvPr id="740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5097" y="797599"/>
                  <a:ext cx="599012" cy="707885"/>
                </a:xfrm>
                <a:prstGeom prst="rect">
                  <a:avLst/>
                </a:prstGeom>
                <a:blipFill>
                  <a:blip r:embed="rId20"/>
                  <a:stretch>
                    <a:fillRect l="-22449" r="-6122" b="-1551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1" name="Equation"/>
                <p:cNvSpPr txBox="1"/>
                <p:nvPr/>
              </p:nvSpPr>
              <p:spPr>
                <a:xfrm>
                  <a:off x="13462672" y="748379"/>
                  <a:ext cx="599012" cy="70788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sz="2300" dirty="0"/>
                </a:p>
              </p:txBody>
            </p:sp>
          </mc:Choice>
          <mc:Fallback xmlns="">
            <p:sp>
              <p:nvSpPr>
                <p:cNvPr id="741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62672" y="748379"/>
                  <a:ext cx="599012" cy="707885"/>
                </a:xfrm>
                <a:prstGeom prst="rect">
                  <a:avLst/>
                </a:prstGeom>
                <a:blipFill>
                  <a:blip r:embed="rId21"/>
                  <a:stretch>
                    <a:fillRect l="-20408" r="-8163" b="-1551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3" name="robustness  viloation!"/>
          <p:cNvSpPr txBox="1"/>
          <p:nvPr/>
        </p:nvSpPr>
        <p:spPr>
          <a:xfrm>
            <a:off x="9492069" y="4376126"/>
            <a:ext cx="1714879" cy="733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>
              <a:defRPr sz="4300" b="0"/>
            </a:pPr>
            <a:r>
              <a:rPr sz="2150" b="1" dirty="0">
                <a:solidFill>
                  <a:srgbClr val="C82506"/>
                </a:solidFill>
              </a:rPr>
              <a:t>robustness </a:t>
            </a:r>
            <a:br>
              <a:rPr sz="2150" b="1" dirty="0">
                <a:solidFill>
                  <a:srgbClr val="C82506"/>
                </a:solidFill>
              </a:rPr>
            </a:br>
            <a:r>
              <a:rPr sz="2150" b="1" dirty="0">
                <a:solidFill>
                  <a:srgbClr val="C82506"/>
                </a:solidFill>
              </a:rPr>
              <a:t>vio</a:t>
            </a:r>
            <a:r>
              <a:rPr lang="en-US" sz="2150" b="1" dirty="0">
                <a:solidFill>
                  <a:srgbClr val="C82506"/>
                </a:solidFill>
              </a:rPr>
              <a:t>l</a:t>
            </a:r>
            <a:r>
              <a:rPr sz="2150" b="1" dirty="0">
                <a:solidFill>
                  <a:srgbClr val="C82506"/>
                </a:solidFill>
              </a:rPr>
              <a:t>ation!</a:t>
            </a:r>
          </a:p>
        </p:txBody>
      </p:sp>
      <p:sp>
        <p:nvSpPr>
          <p:cNvPr id="744" name="Line"/>
          <p:cNvSpPr/>
          <p:nvPr/>
        </p:nvSpPr>
        <p:spPr>
          <a:xfrm flipV="1">
            <a:off x="18379" y="4249585"/>
            <a:ext cx="12090467" cy="599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grpSp>
        <p:nvGrpSpPr>
          <p:cNvPr id="752" name="Group"/>
          <p:cNvGrpSpPr/>
          <p:nvPr/>
        </p:nvGrpSpPr>
        <p:grpSpPr>
          <a:xfrm>
            <a:off x="3862554" y="2562260"/>
            <a:ext cx="7894594" cy="3297699"/>
            <a:chOff x="5114064" y="-38100"/>
            <a:chExt cx="15789186" cy="6595398"/>
          </a:xfrm>
        </p:grpSpPr>
        <p:pic>
          <p:nvPicPr>
            <p:cNvPr id="745" name="Rectangle" descr="Rectangle"/>
            <p:cNvPicPr>
              <a:picLocks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2016334" y="-38100"/>
              <a:ext cx="1147064" cy="855772"/>
            </a:xfrm>
            <a:prstGeom prst="rect">
              <a:avLst/>
            </a:prstGeom>
            <a:effectLst/>
          </p:spPr>
        </p:pic>
        <p:grpSp>
          <p:nvGrpSpPr>
            <p:cNvPr id="749" name="For w = the mo-maximal write to x (W x 1):…"/>
            <p:cNvGrpSpPr/>
            <p:nvPr/>
          </p:nvGrpSpPr>
          <p:grpSpPr>
            <a:xfrm>
              <a:off x="5114064" y="5289736"/>
              <a:ext cx="15789186" cy="1267562"/>
              <a:chOff x="5139390" y="76086"/>
              <a:chExt cx="15789183" cy="1267561"/>
            </a:xfrm>
          </p:grpSpPr>
          <p:pic>
            <p:nvPicPr>
              <p:cNvPr id="747" name="For w = the mo-maximal write to x (W x 1):… For w = the mo-maximal write to x (W x 1):&#10;w has no hb T2&#10;Every SC-run producing      executes w before the current last event of T2" descr="For w = the mo-maximal write to x (W x 1):… For w = the mo-maximal write to x (W x 1):w has no hb T2Every SC-run producing      executes w before the current last event of T2"/>
              <p:cNvPicPr>
                <a:picLocks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39390" y="76086"/>
                <a:ext cx="12755028" cy="1267561"/>
              </a:xfrm>
              <a:prstGeom prst="rect">
                <a:avLst/>
              </a:prstGeom>
              <a:effectLst/>
            </p:spPr>
          </p:pic>
          <p:sp>
            <p:nvSpPr>
              <p:cNvPr id="748" name="For w = the mo-maximal write to x (W x 1):…"/>
              <p:cNvSpPr/>
              <p:nvPr/>
            </p:nvSpPr>
            <p:spPr>
              <a:xfrm>
                <a:off x="5348970" y="368508"/>
                <a:ext cx="15579603" cy="901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779" y="0"/>
                    </a:moveTo>
                    <a:lnTo>
                      <a:pt x="15066" y="3955"/>
                    </a:lnTo>
                    <a:lnTo>
                      <a:pt x="21457" y="3955"/>
                    </a:lnTo>
                    <a:cubicBezTo>
                      <a:pt x="21536" y="3955"/>
                      <a:pt x="21600" y="4389"/>
                      <a:pt x="21600" y="4926"/>
                    </a:cubicBezTo>
                    <a:lnTo>
                      <a:pt x="21600" y="20626"/>
                    </a:lnTo>
                    <a:cubicBezTo>
                      <a:pt x="21600" y="21163"/>
                      <a:pt x="21536" y="21600"/>
                      <a:pt x="21457" y="21600"/>
                    </a:cubicBezTo>
                    <a:lnTo>
                      <a:pt x="143" y="21600"/>
                    </a:lnTo>
                    <a:cubicBezTo>
                      <a:pt x="64" y="21600"/>
                      <a:pt x="0" y="21163"/>
                      <a:pt x="0" y="20626"/>
                    </a:cubicBezTo>
                    <a:lnTo>
                      <a:pt x="0" y="4926"/>
                    </a:lnTo>
                    <a:cubicBezTo>
                      <a:pt x="0" y="4389"/>
                      <a:pt x="64" y="3955"/>
                      <a:pt x="143" y="3955"/>
                    </a:cubicBezTo>
                    <a:lnTo>
                      <a:pt x="14492" y="3955"/>
                    </a:lnTo>
                    <a:lnTo>
                      <a:pt x="14779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l">
                  <a:defRPr sz="4400" b="0"/>
                </a:pPr>
                <a:r>
                  <a:rPr lang="en-US" sz="2200" dirty="0"/>
                  <a:t>In C11, T2 may not read from Wx1, but in SC it must.</a:t>
                </a:r>
                <a:endParaRPr sz="2200" dirty="0"/>
              </a:p>
            </p:txBody>
          </p:sp>
        </p:grpSp>
      </p:grpSp>
      <p:sp>
        <p:nvSpPr>
          <p:cNvPr id="753" name="Rectangle"/>
          <p:cNvSpPr/>
          <p:nvPr/>
        </p:nvSpPr>
        <p:spPr>
          <a:xfrm>
            <a:off x="7787593" y="3671672"/>
            <a:ext cx="970411" cy="44648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30083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3" name="W x 0">
            <a:extLst>
              <a:ext uri="{FF2B5EF4-FFF2-40B4-BE49-F238E27FC236}">
                <a16:creationId xmlns:a16="http://schemas.microsoft.com/office/drawing/2014/main" id="{9B62FB5F-C1C1-4B2A-BC5A-79DBE78BD11C}"/>
              </a:ext>
            </a:extLst>
          </p:cNvPr>
          <p:cNvSpPr txBox="1"/>
          <p:nvPr/>
        </p:nvSpPr>
        <p:spPr>
          <a:xfrm>
            <a:off x="5540540" y="1693575"/>
            <a:ext cx="452384" cy="323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noAutofit/>
          </a:bodyPr>
          <a:lstStyle>
            <a:lvl1pPr>
              <a:defRPr sz="2400" b="0"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r>
              <a:rPr sz="1200" dirty="0"/>
              <a:t>W x 0</a:t>
            </a:r>
          </a:p>
        </p:txBody>
      </p:sp>
      <p:sp>
        <p:nvSpPr>
          <p:cNvPr id="4" name="W y 0">
            <a:extLst>
              <a:ext uri="{FF2B5EF4-FFF2-40B4-BE49-F238E27FC236}">
                <a16:creationId xmlns:a16="http://schemas.microsoft.com/office/drawing/2014/main" id="{B2CCE94E-E6A9-4CCE-B56B-EC09705C23AC}"/>
              </a:ext>
            </a:extLst>
          </p:cNvPr>
          <p:cNvSpPr txBox="1"/>
          <p:nvPr/>
        </p:nvSpPr>
        <p:spPr>
          <a:xfrm>
            <a:off x="6178387" y="1693575"/>
            <a:ext cx="478148" cy="323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noAutofit/>
          </a:bodyPr>
          <a:lstStyle>
            <a:lvl1pPr>
              <a:defRPr sz="2400" b="0"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r>
              <a:rPr sz="1200" dirty="0"/>
              <a:t>W y 0</a:t>
            </a:r>
          </a:p>
        </p:txBody>
      </p:sp>
      <p:sp>
        <p:nvSpPr>
          <p:cNvPr id="7" name="R y 0">
            <a:extLst>
              <a:ext uri="{FF2B5EF4-FFF2-40B4-BE49-F238E27FC236}">
                <a16:creationId xmlns:a16="http://schemas.microsoft.com/office/drawing/2014/main" id="{E6036895-B5A5-4827-BD6D-DA72892397FA}"/>
              </a:ext>
            </a:extLst>
          </p:cNvPr>
          <p:cNvSpPr txBox="1"/>
          <p:nvPr/>
        </p:nvSpPr>
        <p:spPr>
          <a:xfrm>
            <a:off x="5331776" y="3244819"/>
            <a:ext cx="454248" cy="323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noAutofit/>
          </a:bodyPr>
          <a:lstStyle>
            <a:lvl1pPr>
              <a:defRPr sz="2400" b="0"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r>
              <a:rPr lang="en-US" sz="1200" dirty="0"/>
              <a:t>W</a:t>
            </a:r>
            <a:r>
              <a:rPr sz="1200" dirty="0"/>
              <a:t> y </a:t>
            </a:r>
            <a:r>
              <a:rPr lang="en-US" sz="1200" dirty="0"/>
              <a:t>1</a:t>
            </a:r>
            <a:endParaRPr sz="1200" dirty="0"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A81556E0-2048-4013-B573-620014044479}"/>
              </a:ext>
            </a:extLst>
          </p:cNvPr>
          <p:cNvSpPr/>
          <p:nvPr/>
        </p:nvSpPr>
        <p:spPr>
          <a:xfrm flipH="1">
            <a:off x="5543180" y="2957869"/>
            <a:ext cx="1" cy="323132"/>
          </a:xfrm>
          <a:prstGeom prst="line">
            <a:avLst/>
          </a:prstGeom>
          <a:noFill/>
          <a:ln w="25400" cap="flat">
            <a:solidFill>
              <a:srgbClr val="5E5E5E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4BE47DB3-CD44-4567-9B63-4958CDA8F18F}"/>
              </a:ext>
            </a:extLst>
          </p:cNvPr>
          <p:cNvSpPr/>
          <p:nvPr/>
        </p:nvSpPr>
        <p:spPr>
          <a:xfrm flipH="1">
            <a:off x="5543180" y="2122875"/>
            <a:ext cx="215505" cy="517095"/>
          </a:xfrm>
          <a:prstGeom prst="line">
            <a:avLst/>
          </a:prstGeom>
          <a:noFill/>
          <a:ln w="25400" cap="flat">
            <a:solidFill>
              <a:srgbClr val="5E5E5E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DD5319D2-00B3-465A-A76F-76E95B38433C}"/>
              </a:ext>
            </a:extLst>
          </p:cNvPr>
          <p:cNvSpPr/>
          <p:nvPr/>
        </p:nvSpPr>
        <p:spPr>
          <a:xfrm flipH="1">
            <a:off x="5578922" y="2125509"/>
            <a:ext cx="862065" cy="499837"/>
          </a:xfrm>
          <a:prstGeom prst="line">
            <a:avLst/>
          </a:prstGeom>
          <a:noFill/>
          <a:ln w="25400" cap="flat">
            <a:solidFill>
              <a:srgbClr val="5E5E5E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B4D7832E-6EEC-4157-A02D-B7A39DC50562}"/>
              </a:ext>
            </a:extLst>
          </p:cNvPr>
          <p:cNvSpPr/>
          <p:nvPr/>
        </p:nvSpPr>
        <p:spPr>
          <a:xfrm>
            <a:off x="5315994" y="1566749"/>
            <a:ext cx="1559969" cy="2044838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19" name="W x 0">
            <a:extLst>
              <a:ext uri="{FF2B5EF4-FFF2-40B4-BE49-F238E27FC236}">
                <a16:creationId xmlns:a16="http://schemas.microsoft.com/office/drawing/2014/main" id="{B98DEF71-06DB-4E01-9BC5-1F08321A74CD}"/>
              </a:ext>
            </a:extLst>
          </p:cNvPr>
          <p:cNvSpPr txBox="1"/>
          <p:nvPr/>
        </p:nvSpPr>
        <p:spPr>
          <a:xfrm>
            <a:off x="7599717" y="1701829"/>
            <a:ext cx="452384" cy="323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noAutofit/>
          </a:bodyPr>
          <a:lstStyle>
            <a:lvl1pPr>
              <a:defRPr sz="2400" b="0"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r>
              <a:rPr sz="1200" dirty="0"/>
              <a:t>W x 0</a:t>
            </a:r>
          </a:p>
        </p:txBody>
      </p:sp>
      <p:sp>
        <p:nvSpPr>
          <p:cNvPr id="20" name="W y 0">
            <a:extLst>
              <a:ext uri="{FF2B5EF4-FFF2-40B4-BE49-F238E27FC236}">
                <a16:creationId xmlns:a16="http://schemas.microsoft.com/office/drawing/2014/main" id="{AC41B89E-95BB-4C53-AAC3-ECE27F82659A}"/>
              </a:ext>
            </a:extLst>
          </p:cNvPr>
          <p:cNvSpPr txBox="1"/>
          <p:nvPr/>
        </p:nvSpPr>
        <p:spPr>
          <a:xfrm>
            <a:off x="8237564" y="1701829"/>
            <a:ext cx="478148" cy="323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noAutofit/>
          </a:bodyPr>
          <a:lstStyle>
            <a:lvl1pPr>
              <a:defRPr sz="2400" b="0"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r>
              <a:rPr sz="1200" dirty="0"/>
              <a:t>W y 0</a:t>
            </a:r>
          </a:p>
        </p:txBody>
      </p:sp>
      <p:sp>
        <p:nvSpPr>
          <p:cNvPr id="21" name="W y 1">
            <a:extLst>
              <a:ext uri="{FF2B5EF4-FFF2-40B4-BE49-F238E27FC236}">
                <a16:creationId xmlns:a16="http://schemas.microsoft.com/office/drawing/2014/main" id="{6E446A0F-06C8-40F9-9230-6791A9CE7436}"/>
              </a:ext>
            </a:extLst>
          </p:cNvPr>
          <p:cNvSpPr txBox="1"/>
          <p:nvPr/>
        </p:nvSpPr>
        <p:spPr>
          <a:xfrm>
            <a:off x="8472134" y="2648224"/>
            <a:ext cx="467210" cy="323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noAutofit/>
          </a:bodyPr>
          <a:lstStyle>
            <a:lvl1pPr>
              <a:defRPr sz="2400" b="0"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r>
              <a:rPr lang="en-US" sz="1200" dirty="0"/>
              <a:t>R</a:t>
            </a:r>
            <a:r>
              <a:rPr sz="1200" dirty="0"/>
              <a:t> y 1</a:t>
            </a:r>
          </a:p>
        </p:txBody>
      </p:sp>
      <p:sp>
        <p:nvSpPr>
          <p:cNvPr id="23" name="R y 0">
            <a:extLst>
              <a:ext uri="{FF2B5EF4-FFF2-40B4-BE49-F238E27FC236}">
                <a16:creationId xmlns:a16="http://schemas.microsoft.com/office/drawing/2014/main" id="{3CB76449-7953-4095-B703-1C71EB4C9412}"/>
              </a:ext>
            </a:extLst>
          </p:cNvPr>
          <p:cNvSpPr txBox="1"/>
          <p:nvPr/>
        </p:nvSpPr>
        <p:spPr>
          <a:xfrm>
            <a:off x="7390953" y="3253073"/>
            <a:ext cx="454248" cy="323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noAutofit/>
          </a:bodyPr>
          <a:lstStyle>
            <a:lvl1pPr>
              <a:defRPr sz="2400" b="0"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r>
              <a:rPr lang="en-US" sz="1200" dirty="0"/>
              <a:t>W</a:t>
            </a:r>
            <a:r>
              <a:rPr sz="1200" dirty="0"/>
              <a:t> y </a:t>
            </a:r>
            <a:r>
              <a:rPr lang="en-US" sz="1200" dirty="0"/>
              <a:t>1</a:t>
            </a:r>
            <a:endParaRPr sz="1200" dirty="0"/>
          </a:p>
        </p:txBody>
      </p:sp>
      <p:sp>
        <p:nvSpPr>
          <p:cNvPr id="24" name="Line">
            <a:extLst>
              <a:ext uri="{FF2B5EF4-FFF2-40B4-BE49-F238E27FC236}">
                <a16:creationId xmlns:a16="http://schemas.microsoft.com/office/drawing/2014/main" id="{6E42137E-6EBD-4E2F-A3C8-21E1DA9A75D5}"/>
              </a:ext>
            </a:extLst>
          </p:cNvPr>
          <p:cNvSpPr/>
          <p:nvPr/>
        </p:nvSpPr>
        <p:spPr>
          <a:xfrm flipH="1">
            <a:off x="7602357" y="2966123"/>
            <a:ext cx="1" cy="323132"/>
          </a:xfrm>
          <a:prstGeom prst="line">
            <a:avLst/>
          </a:prstGeom>
          <a:noFill/>
          <a:ln w="25400" cap="flat">
            <a:solidFill>
              <a:srgbClr val="5E5E5E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26" name="Line">
            <a:extLst>
              <a:ext uri="{FF2B5EF4-FFF2-40B4-BE49-F238E27FC236}">
                <a16:creationId xmlns:a16="http://schemas.microsoft.com/office/drawing/2014/main" id="{4A598993-88F6-48EB-AF34-7239626181E9}"/>
              </a:ext>
            </a:extLst>
          </p:cNvPr>
          <p:cNvSpPr/>
          <p:nvPr/>
        </p:nvSpPr>
        <p:spPr>
          <a:xfrm flipH="1">
            <a:off x="7602357" y="2131129"/>
            <a:ext cx="215505" cy="517095"/>
          </a:xfrm>
          <a:prstGeom prst="line">
            <a:avLst/>
          </a:prstGeom>
          <a:noFill/>
          <a:ln w="25400" cap="flat">
            <a:solidFill>
              <a:srgbClr val="5E5E5E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27" name="Line">
            <a:extLst>
              <a:ext uri="{FF2B5EF4-FFF2-40B4-BE49-F238E27FC236}">
                <a16:creationId xmlns:a16="http://schemas.microsoft.com/office/drawing/2014/main" id="{BAE18417-AF4E-470D-8B83-C1C74BC3FEDA}"/>
              </a:ext>
            </a:extLst>
          </p:cNvPr>
          <p:cNvSpPr/>
          <p:nvPr/>
        </p:nvSpPr>
        <p:spPr>
          <a:xfrm>
            <a:off x="8494086" y="2130982"/>
            <a:ext cx="188198" cy="517242"/>
          </a:xfrm>
          <a:prstGeom prst="line">
            <a:avLst/>
          </a:prstGeom>
          <a:noFill/>
          <a:ln w="25400" cap="flat">
            <a:solidFill>
              <a:srgbClr val="5E5E5E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28" name="Line">
            <a:extLst>
              <a:ext uri="{FF2B5EF4-FFF2-40B4-BE49-F238E27FC236}">
                <a16:creationId xmlns:a16="http://schemas.microsoft.com/office/drawing/2014/main" id="{C8995929-22C7-4D99-94C1-D77D7B6C837E}"/>
              </a:ext>
            </a:extLst>
          </p:cNvPr>
          <p:cNvSpPr/>
          <p:nvPr/>
        </p:nvSpPr>
        <p:spPr>
          <a:xfrm flipH="1">
            <a:off x="7638099" y="2133763"/>
            <a:ext cx="862065" cy="499837"/>
          </a:xfrm>
          <a:prstGeom prst="line">
            <a:avLst/>
          </a:prstGeom>
          <a:noFill/>
          <a:ln w="25400" cap="flat">
            <a:solidFill>
              <a:srgbClr val="5E5E5E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29" name="Line">
            <a:extLst>
              <a:ext uri="{FF2B5EF4-FFF2-40B4-BE49-F238E27FC236}">
                <a16:creationId xmlns:a16="http://schemas.microsoft.com/office/drawing/2014/main" id="{C9C6E791-41B1-443D-8C74-1D6104279856}"/>
              </a:ext>
            </a:extLst>
          </p:cNvPr>
          <p:cNvSpPr/>
          <p:nvPr/>
        </p:nvSpPr>
        <p:spPr>
          <a:xfrm>
            <a:off x="7820688" y="2137192"/>
            <a:ext cx="832994" cy="507317"/>
          </a:xfrm>
          <a:prstGeom prst="line">
            <a:avLst/>
          </a:prstGeom>
          <a:noFill/>
          <a:ln w="25400" cap="flat">
            <a:solidFill>
              <a:srgbClr val="5E5E5E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30" name="Line">
            <a:extLst>
              <a:ext uri="{FF2B5EF4-FFF2-40B4-BE49-F238E27FC236}">
                <a16:creationId xmlns:a16="http://schemas.microsoft.com/office/drawing/2014/main" id="{F231C5DD-FB04-4027-9FB7-3ABFAAD6F51A}"/>
              </a:ext>
            </a:extLst>
          </p:cNvPr>
          <p:cNvSpPr/>
          <p:nvPr/>
        </p:nvSpPr>
        <p:spPr>
          <a:xfrm rot="19687476">
            <a:off x="7582608" y="3008213"/>
            <a:ext cx="930095" cy="59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30" extrusionOk="0">
                <a:moveTo>
                  <a:pt x="0" y="21130"/>
                </a:moveTo>
                <a:cubicBezTo>
                  <a:pt x="4432" y="8363"/>
                  <a:pt x="9259" y="1016"/>
                  <a:pt x="13819" y="97"/>
                </a:cubicBezTo>
                <a:cubicBezTo>
                  <a:pt x="16633" y="-470"/>
                  <a:pt x="19275" y="1449"/>
                  <a:pt x="21600" y="5750"/>
                </a:cubicBezTo>
              </a:path>
            </a:pathLst>
          </a:custGeom>
          <a:noFill/>
          <a:ln w="50800" cap="flat">
            <a:solidFill>
              <a:srgbClr val="00B050"/>
            </a:solidFill>
            <a:custDash>
              <a:ds d="200000" sp="200000"/>
            </a:custDash>
            <a:miter lim="400000"/>
            <a:tailEnd type="triangle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128" name="Rectangle">
            <a:extLst>
              <a:ext uri="{FF2B5EF4-FFF2-40B4-BE49-F238E27FC236}">
                <a16:creationId xmlns:a16="http://schemas.microsoft.com/office/drawing/2014/main" id="{C390E54E-BBF6-4AE6-8030-313F265234F3}"/>
              </a:ext>
            </a:extLst>
          </p:cNvPr>
          <p:cNvSpPr/>
          <p:nvPr/>
        </p:nvSpPr>
        <p:spPr>
          <a:xfrm>
            <a:off x="7375171" y="1575003"/>
            <a:ext cx="1559969" cy="2044838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131" name="W x 1">
            <a:extLst>
              <a:ext uri="{FF2B5EF4-FFF2-40B4-BE49-F238E27FC236}">
                <a16:creationId xmlns:a16="http://schemas.microsoft.com/office/drawing/2014/main" id="{A0782107-C277-4322-B2C7-E15F03F1706D}"/>
              </a:ext>
            </a:extLst>
          </p:cNvPr>
          <p:cNvSpPr txBox="1"/>
          <p:nvPr/>
        </p:nvSpPr>
        <p:spPr>
          <a:xfrm>
            <a:off x="5375660" y="2647843"/>
            <a:ext cx="452384" cy="323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noAutofit/>
          </a:bodyPr>
          <a:lstStyle>
            <a:lvl1pPr>
              <a:defRPr sz="2400" b="0"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r>
              <a:rPr sz="1200" dirty="0"/>
              <a:t>W x 1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0AB4E97-C6D1-4F9D-9A2A-FFF0F1917220}"/>
              </a:ext>
            </a:extLst>
          </p:cNvPr>
          <p:cNvCxnSpPr>
            <a:cxnSpLocks/>
            <a:stCxn id="681" idx="1"/>
          </p:cNvCxnSpPr>
          <p:nvPr/>
        </p:nvCxnSpPr>
        <p:spPr>
          <a:xfrm flipH="1" flipV="1">
            <a:off x="9729665" y="2858213"/>
            <a:ext cx="778344" cy="524066"/>
          </a:xfrm>
          <a:prstGeom prst="straightConnector1">
            <a:avLst/>
          </a:prstGeom>
          <a:ln w="508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32693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" grpId="0" animBg="1" advAuto="0"/>
      <p:bldP spid="743" grpId="0" animBg="1" advAuto="0"/>
      <p:bldP spid="752" grpId="0" animBg="1" advAuto="0"/>
      <p:bldP spid="753" grpId="0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F233-80A9-6D5B-E7C0-B8B9DDA4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Rocker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3029B-5288-815B-7FD5-523B2203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static automated tool for checking robustness of simple programs.</a:t>
            </a:r>
          </a:p>
          <a:p>
            <a:endParaRPr lang="en-US" dirty="0"/>
          </a:p>
          <a:p>
            <a:r>
              <a:rPr lang="en-US" dirty="0"/>
              <a:t>Robustness is verified under SC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4F2B525-5E45-25FC-D6A1-0A65593EA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440" y="3849442"/>
            <a:ext cx="2643433" cy="264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2491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3B4F-E4D5-4767-8F8F-91067B3E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(Release/Acquire)</a:t>
            </a:r>
            <a:endParaRPr lang="en-IL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8DC377B-472C-9F6A-F97B-3F65E337C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913520"/>
              </p:ext>
            </p:extLst>
          </p:nvPr>
        </p:nvGraphicFramePr>
        <p:xfrm>
          <a:off x="3237801" y="2316480"/>
          <a:ext cx="5716398" cy="2225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73777">
                  <a:extLst>
                    <a:ext uri="{9D8B030D-6E8A-4147-A177-3AD203B41FA5}">
                      <a16:colId xmlns:a16="http://schemas.microsoft.com/office/drawing/2014/main" val="3368914968"/>
                    </a:ext>
                  </a:extLst>
                </a:gridCol>
                <a:gridCol w="1298543">
                  <a:extLst>
                    <a:ext uri="{9D8B030D-6E8A-4147-A177-3AD203B41FA5}">
                      <a16:colId xmlns:a16="http://schemas.microsoft.com/office/drawing/2014/main" val="2635316243"/>
                    </a:ext>
                  </a:extLst>
                </a:gridCol>
                <a:gridCol w="2044078">
                  <a:extLst>
                    <a:ext uri="{9D8B030D-6E8A-4147-A177-3AD203B41FA5}">
                      <a16:colId xmlns:a16="http://schemas.microsoft.com/office/drawing/2014/main" val="4130756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Robustness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(seconds)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3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Peterson (SC)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IL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83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Peterson (</a:t>
                      </a:r>
                      <a:r>
                        <a:rPr lang="en-US" dirty="0" err="1"/>
                        <a:t>Bratosz</a:t>
                      </a:r>
                      <a:r>
                        <a:rPr lang="en-US" dirty="0"/>
                        <a:t>)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005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Peterson (Dmitriy)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IL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4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Store-Buffer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24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Message-Passing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785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3438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F233-80A9-6D5B-E7C0-B8B9DDA4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(Relaxed)</a:t>
            </a:r>
            <a:endParaRPr lang="en-IL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E62DCF-3B3A-5866-0515-3124A049B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263081"/>
              </p:ext>
            </p:extLst>
          </p:nvPr>
        </p:nvGraphicFramePr>
        <p:xfrm>
          <a:off x="3237801" y="2316480"/>
          <a:ext cx="5716398" cy="2225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73777">
                  <a:extLst>
                    <a:ext uri="{9D8B030D-6E8A-4147-A177-3AD203B41FA5}">
                      <a16:colId xmlns:a16="http://schemas.microsoft.com/office/drawing/2014/main" val="3368914968"/>
                    </a:ext>
                  </a:extLst>
                </a:gridCol>
                <a:gridCol w="1298543">
                  <a:extLst>
                    <a:ext uri="{9D8B030D-6E8A-4147-A177-3AD203B41FA5}">
                      <a16:colId xmlns:a16="http://schemas.microsoft.com/office/drawing/2014/main" val="2635316243"/>
                    </a:ext>
                  </a:extLst>
                </a:gridCol>
                <a:gridCol w="2044078">
                  <a:extLst>
                    <a:ext uri="{9D8B030D-6E8A-4147-A177-3AD203B41FA5}">
                      <a16:colId xmlns:a16="http://schemas.microsoft.com/office/drawing/2014/main" val="4130756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Robustness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(seconds)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3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Peterson (Dmitriy)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IL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83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Peterson (Fix1)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IL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005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Peterson (Fix2)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4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Store-Buffer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24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Message-Passing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785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2922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6A10DE-43E1-4CDB-9688-099B58EC7E95}"/>
              </a:ext>
            </a:extLst>
          </p:cNvPr>
          <p:cNvSpPr txBox="1"/>
          <p:nvPr/>
        </p:nvSpPr>
        <p:spPr>
          <a:xfrm>
            <a:off x="8792423" y="6070131"/>
            <a:ext cx="2216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B0F0"/>
                </a:solidFill>
              </a:rPr>
              <a:t>Thank you!</a:t>
            </a:r>
            <a:endParaRPr lang="en-IL" sz="3200" i="1" dirty="0">
              <a:solidFill>
                <a:srgbClr val="00B0F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A236A5-DA3A-4CE2-BE29-869EB8F9E0AB}"/>
              </a:ext>
            </a:extLst>
          </p:cNvPr>
          <p:cNvSpPr txBox="1"/>
          <p:nvPr/>
        </p:nvSpPr>
        <p:spPr>
          <a:xfrm>
            <a:off x="463630" y="5619308"/>
            <a:ext cx="6094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hlinkClick r:id="rId3"/>
              </a:rPr>
              <a:t>Rocker – https://github.com/rymrg/rocker/</a:t>
            </a:r>
            <a:endParaRPr lang="en-IL" sz="2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2B1D12E-5A8A-4F9D-9A26-EA5AC4FDAF11}"/>
              </a:ext>
            </a:extLst>
          </p:cNvPr>
          <p:cNvSpPr/>
          <p:nvPr/>
        </p:nvSpPr>
        <p:spPr>
          <a:xfrm>
            <a:off x="1211671" y="709103"/>
            <a:ext cx="9768657" cy="13161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Robustness against C11 is </a:t>
            </a:r>
            <a:r>
              <a:rPr lang="en-US" sz="2800" b="1" dirty="0">
                <a:solidFill>
                  <a:schemeClr val="accent2"/>
                </a:solidFill>
              </a:rPr>
              <a:t>decidable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accent2"/>
                </a:solidFill>
              </a:rPr>
              <a:t>PSPACE-complete</a:t>
            </a:r>
            <a:r>
              <a:rPr lang="en-US" sz="2800" dirty="0"/>
              <a:t>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67F7592-8D48-77A4-D556-A2869886E969}"/>
              </a:ext>
            </a:extLst>
          </p:cNvPr>
          <p:cNvGrpSpPr/>
          <p:nvPr/>
        </p:nvGrpSpPr>
        <p:grpSpPr>
          <a:xfrm>
            <a:off x="549016" y="2493882"/>
            <a:ext cx="11093966" cy="1336938"/>
            <a:chOff x="513963" y="3377282"/>
            <a:chExt cx="11093966" cy="133693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7FC34B-B564-4EF0-A794-39ADF2600E26}"/>
                </a:ext>
              </a:extLst>
            </p:cNvPr>
            <p:cNvGrpSpPr/>
            <p:nvPr/>
          </p:nvGrpSpPr>
          <p:grpSpPr>
            <a:xfrm>
              <a:off x="513963" y="3377282"/>
              <a:ext cx="11093966" cy="1336938"/>
              <a:chOff x="513963" y="3377282"/>
              <a:chExt cx="11093966" cy="133693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E31FE7B-0361-4EC5-A08A-D804C4FD5778}"/>
                  </a:ext>
                </a:extLst>
              </p:cNvPr>
              <p:cNvGrpSpPr/>
              <p:nvPr/>
            </p:nvGrpSpPr>
            <p:grpSpPr>
              <a:xfrm>
                <a:off x="513963" y="3377282"/>
                <a:ext cx="11093966" cy="1336938"/>
                <a:chOff x="513963" y="3377282"/>
                <a:chExt cx="11093966" cy="1336938"/>
              </a:xfrm>
            </p:grpSpPr>
            <p:grpSp>
              <p:nvGrpSpPr>
                <p:cNvPr id="35" name="Group">
                  <a:extLst>
                    <a:ext uri="{FF2B5EF4-FFF2-40B4-BE49-F238E27FC236}">
                      <a16:creationId xmlns:a16="http://schemas.microsoft.com/office/drawing/2014/main" id="{3ED02BC3-4DDE-488B-921E-64EF849DD014}"/>
                    </a:ext>
                  </a:extLst>
                </p:cNvPr>
                <p:cNvGrpSpPr/>
                <p:nvPr/>
              </p:nvGrpSpPr>
              <p:grpSpPr>
                <a:xfrm>
                  <a:off x="513963" y="3531693"/>
                  <a:ext cx="11093966" cy="1182527"/>
                  <a:chOff x="-252944" y="2277619"/>
                  <a:chExt cx="22187932" cy="2365050"/>
                </a:xfrm>
              </p:grpSpPr>
              <p:sp>
                <p:nvSpPr>
                  <p:cNvPr id="57" name="input program with  Release/Acquire atomics and non-atomics">
                    <a:extLst>
                      <a:ext uri="{FF2B5EF4-FFF2-40B4-BE49-F238E27FC236}">
                        <a16:creationId xmlns:a16="http://schemas.microsoft.com/office/drawing/2014/main" id="{5ABC5CAD-3802-4962-8BD9-05D5EF0B2AA2}"/>
                      </a:ext>
                    </a:extLst>
                  </p:cNvPr>
                  <p:cNvSpPr/>
                  <p:nvPr/>
                </p:nvSpPr>
                <p:spPr>
                  <a:xfrm>
                    <a:off x="-252944" y="2389787"/>
                    <a:ext cx="5978376" cy="2252882"/>
                  </a:xfrm>
                  <a:prstGeom prst="rect">
                    <a:avLst/>
                  </a:prstGeom>
                  <a:solidFill>
                    <a:schemeClr val="bg2"/>
                  </a:solidFill>
                  <a:ln w="12700" cap="flat">
                    <a:noFill/>
                    <a:miter lim="400000"/>
                  </a:ln>
                  <a:effectLst>
                    <a:outerShdw blurRad="63500" dist="69538" dir="5400000" rotWithShape="0">
                      <a:srgbClr val="000000">
                        <a:alpha val="50000"/>
                      </a:srgbClr>
                    </a:outerShdw>
                  </a:effectLst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35719" tIns="35719" rIns="35719" bIns="35719" numCol="1" anchor="ctr">
                    <a:noAutofit/>
                  </a:bodyPr>
                  <a:lstStyle/>
                  <a:p>
                    <a:pPr algn="ctr">
                      <a:defRPr sz="3800" b="0"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rPr sz="2400" dirty="0"/>
                      <a:t>input program with </a:t>
                    </a:r>
                    <a:br>
                      <a:rPr sz="2400" dirty="0"/>
                    </a:br>
                    <a:r>
                      <a:rPr lang="en-US" sz="2400" i="1" dirty="0">
                        <a:solidFill>
                          <a:schemeClr val="accent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rPr>
                      <a:t>C11-like</a:t>
                    </a:r>
                    <a:r>
                      <a:rPr sz="2400" i="1" dirty="0">
                        <a:solidFill>
                          <a:schemeClr val="accent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rPr>
                      <a:t> atomics</a:t>
                    </a:r>
                    <a:br>
                      <a:rPr sz="2400" i="1" dirty="0">
                        <a:latin typeface="Helvetica Neue"/>
                        <a:ea typeface="Helvetica Neue"/>
                        <a:cs typeface="Helvetica Neue"/>
                        <a:sym typeface="Helvetica Neue"/>
                      </a:rPr>
                    </a:br>
                    <a:r>
                      <a:rPr sz="2400" dirty="0"/>
                      <a:t>and </a:t>
                    </a:r>
                    <a:r>
                      <a:rPr sz="2400" i="1" dirty="0">
                        <a:latin typeface="Helvetica Neue"/>
                        <a:ea typeface="Helvetica Neue"/>
                        <a:cs typeface="Helvetica Neue"/>
                        <a:sym typeface="Helvetica Neue"/>
                      </a:rPr>
                      <a:t>non-atomics</a:t>
                    </a:r>
                  </a:p>
                </p:txBody>
              </p:sp>
              <p:sp>
                <p:nvSpPr>
                  <p:cNvPr id="58" name="verification problem in Promela">
                    <a:extLst>
                      <a:ext uri="{FF2B5EF4-FFF2-40B4-BE49-F238E27FC236}">
                        <a16:creationId xmlns:a16="http://schemas.microsoft.com/office/drawing/2014/main" id="{252BCD7B-D5DF-4509-9D53-DA6903A4CF36}"/>
                      </a:ext>
                    </a:extLst>
                  </p:cNvPr>
                  <p:cNvSpPr/>
                  <p:nvPr/>
                </p:nvSpPr>
                <p:spPr>
                  <a:xfrm>
                    <a:off x="10361946" y="2277619"/>
                    <a:ext cx="4723076" cy="2252884"/>
                  </a:xfrm>
                  <a:prstGeom prst="rect">
                    <a:avLst/>
                  </a:prstGeom>
                  <a:solidFill>
                    <a:schemeClr val="bg2"/>
                  </a:solidFill>
                  <a:ln w="12700" cap="flat">
                    <a:noFill/>
                    <a:miter lim="400000"/>
                  </a:ln>
                  <a:effectLst>
                    <a:outerShdw blurRad="63500" dist="69538" dir="5400000" rotWithShape="0">
                      <a:srgbClr val="000000">
                        <a:alpha val="50000"/>
                      </a:srgbClr>
                    </a:outerShdw>
                  </a:effectLst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35719" tIns="35719" rIns="35719" bIns="35719" numCol="1" anchor="ctr">
                    <a:noAutofit/>
                  </a:bodyPr>
                  <a:lstStyle>
                    <a:lvl1pPr>
                      <a:defRPr sz="3800" b="0">
                        <a:latin typeface="+mn-lt"/>
                        <a:ea typeface="+mn-ea"/>
                        <a:cs typeface="+mn-cs"/>
                        <a:sym typeface="Helvetica Neue Medium"/>
                      </a:defRPr>
                    </a:lvl1pPr>
                  </a:lstStyle>
                  <a:p>
                    <a:pPr algn="ctr"/>
                    <a:r>
                      <a:rPr sz="2400" dirty="0"/>
                      <a:t>verification problem </a:t>
                    </a:r>
                    <a:r>
                      <a:rPr lang="en-US" sz="2400" dirty="0"/>
                      <a:t>assuming </a:t>
                    </a:r>
                    <a:r>
                      <a:rPr lang="en-US" sz="2400" dirty="0">
                        <a:solidFill>
                          <a:schemeClr val="accent2"/>
                        </a:solidFill>
                      </a:rPr>
                      <a:t>SC</a:t>
                    </a:r>
                    <a:endParaRPr sz="2400" dirty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0" name="SPIN model checker">
                    <a:extLst>
                      <a:ext uri="{FF2B5EF4-FFF2-40B4-BE49-F238E27FC236}">
                        <a16:creationId xmlns:a16="http://schemas.microsoft.com/office/drawing/2014/main" id="{6B2CD93C-AF9A-49B5-B6E5-8BA644F10FA7}"/>
                      </a:ext>
                    </a:extLst>
                  </p:cNvPr>
                  <p:cNvSpPr/>
                  <p:nvPr/>
                </p:nvSpPr>
                <p:spPr>
                  <a:xfrm>
                    <a:off x="16106884" y="2277619"/>
                    <a:ext cx="2252884" cy="2252884"/>
                  </a:xfrm>
                  <a:prstGeom prst="rect">
                    <a:avLst/>
                  </a:prstGeom>
                  <a:solidFill>
                    <a:schemeClr val="accent5"/>
                  </a:solidFill>
                  <a:ln w="12700" cap="flat">
                    <a:noFill/>
                    <a:miter lim="400000"/>
                  </a:ln>
                  <a:effectLst>
                    <a:outerShdw blurRad="355600" dist="177800" dir="5400000" rotWithShape="0">
                      <a:srgbClr val="000000">
                        <a:alpha val="70000"/>
                      </a:srgbClr>
                    </a:outerShdw>
                  </a:effectLst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35719" tIns="35719" rIns="35719" bIns="35719" numCol="1" anchor="ctr">
                    <a:noAutofit/>
                  </a:bodyPr>
                  <a:lstStyle/>
                  <a:p>
                    <a:pPr algn="ctr">
                      <a:defRPr sz="3800" b="0"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rPr sz="1900" dirty="0"/>
                      <a:t>SPIN</a:t>
                    </a:r>
                    <a:br>
                      <a:rPr sz="1900" dirty="0"/>
                    </a:br>
                    <a:r>
                      <a:rPr sz="1900" dirty="0"/>
                      <a:t>model checker</a:t>
                    </a:r>
                  </a:p>
                </p:txBody>
              </p:sp>
              <p:sp>
                <p:nvSpPr>
                  <p:cNvPr id="61" name="not robust">
                    <a:extLst>
                      <a:ext uri="{FF2B5EF4-FFF2-40B4-BE49-F238E27FC236}">
                        <a16:creationId xmlns:a16="http://schemas.microsoft.com/office/drawing/2014/main" id="{B894287B-1507-4711-AAD9-7C094F878217}"/>
                      </a:ext>
                    </a:extLst>
                  </p:cNvPr>
                  <p:cNvSpPr txBox="1"/>
                  <p:nvPr/>
                </p:nvSpPr>
                <p:spPr>
                  <a:xfrm>
                    <a:off x="19494100" y="3851992"/>
                    <a:ext cx="2440888" cy="790677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35719" tIns="35719" rIns="35719" bIns="35719" numCol="1" anchor="ctr">
                    <a:noAutofit/>
                  </a:bodyPr>
                  <a:lstStyle>
                    <a:lvl1pPr>
                      <a:defRPr b="0" i="1"/>
                    </a:lvl1pPr>
                  </a:lstStyle>
                  <a:p>
                    <a:r>
                      <a:rPr lang="en-US" sz="2400" dirty="0"/>
                      <a:t> not</a:t>
                    </a:r>
                    <a:endParaRPr lang="en-US" sz="2400" dirty="0">
                      <a:solidFill>
                        <a:schemeClr val="accent2"/>
                      </a:solidFill>
                    </a:endParaRPr>
                  </a:p>
                  <a:p>
                    <a:r>
                      <a:rPr sz="2400" dirty="0"/>
                      <a:t> robust</a:t>
                    </a:r>
                  </a:p>
                </p:txBody>
              </p:sp>
              <p:sp>
                <p:nvSpPr>
                  <p:cNvPr id="62" name="Line">
                    <a:extLst>
                      <a:ext uri="{FF2B5EF4-FFF2-40B4-BE49-F238E27FC236}">
                        <a16:creationId xmlns:a16="http://schemas.microsoft.com/office/drawing/2014/main" id="{37FC936D-3D60-41F2-A92C-1AEE9D0F88B7}"/>
                      </a:ext>
                    </a:extLst>
                  </p:cNvPr>
                  <p:cNvSpPr/>
                  <p:nvPr/>
                </p:nvSpPr>
                <p:spPr>
                  <a:xfrm>
                    <a:off x="5866986" y="3344217"/>
                    <a:ext cx="853754" cy="2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35719" tIns="35719" rIns="35719" bIns="35719" numCol="1" anchor="ctr">
                    <a:noAutofit/>
                  </a:bodyPr>
                  <a:lstStyle/>
                  <a:p>
                    <a:pPr>
                      <a:defRPr sz="3000" b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endParaRPr sz="1500"/>
                  </a:p>
                </p:txBody>
              </p:sp>
              <p:sp>
                <p:nvSpPr>
                  <p:cNvPr id="64" name="Line">
                    <a:extLst>
                      <a:ext uri="{FF2B5EF4-FFF2-40B4-BE49-F238E27FC236}">
                        <a16:creationId xmlns:a16="http://schemas.microsoft.com/office/drawing/2014/main" id="{2056F22D-C668-4709-A646-A2333AD6FF9C}"/>
                      </a:ext>
                    </a:extLst>
                  </p:cNvPr>
                  <p:cNvSpPr/>
                  <p:nvPr/>
                </p:nvSpPr>
                <p:spPr>
                  <a:xfrm>
                    <a:off x="15169074" y="3404061"/>
                    <a:ext cx="853754" cy="2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35719" tIns="35719" rIns="35719" bIns="35719" numCol="1" anchor="ctr">
                    <a:noAutofit/>
                  </a:bodyPr>
                  <a:lstStyle/>
                  <a:p>
                    <a:pPr>
                      <a:defRPr sz="3000" b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endParaRPr sz="1500"/>
                  </a:p>
                </p:txBody>
              </p:sp>
              <p:sp>
                <p:nvSpPr>
                  <p:cNvPr id="65" name="Line">
                    <a:extLst>
                      <a:ext uri="{FF2B5EF4-FFF2-40B4-BE49-F238E27FC236}">
                        <a16:creationId xmlns:a16="http://schemas.microsoft.com/office/drawing/2014/main" id="{B6E831F2-4981-4823-9E96-79A9F02BE27C}"/>
                      </a:ext>
                    </a:extLst>
                  </p:cNvPr>
                  <p:cNvSpPr/>
                  <p:nvPr/>
                </p:nvSpPr>
                <p:spPr>
                  <a:xfrm flipV="1">
                    <a:off x="18523282" y="2449682"/>
                    <a:ext cx="911706" cy="927727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35719" tIns="35719" rIns="35719" bIns="35719" numCol="1" anchor="ctr">
                    <a:noAutofit/>
                  </a:bodyPr>
                  <a:lstStyle/>
                  <a:p>
                    <a:pPr>
                      <a:defRPr sz="3000" b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endParaRPr sz="1500"/>
                  </a:p>
                </p:txBody>
              </p:sp>
              <p:sp>
                <p:nvSpPr>
                  <p:cNvPr id="66" name="Line">
                    <a:extLst>
                      <a:ext uri="{FF2B5EF4-FFF2-40B4-BE49-F238E27FC236}">
                        <a16:creationId xmlns:a16="http://schemas.microsoft.com/office/drawing/2014/main" id="{7AEC37A3-151E-4596-B797-7229F75E7909}"/>
                      </a:ext>
                    </a:extLst>
                  </p:cNvPr>
                  <p:cNvSpPr/>
                  <p:nvPr/>
                </p:nvSpPr>
                <p:spPr>
                  <a:xfrm>
                    <a:off x="18523280" y="3370229"/>
                    <a:ext cx="970820" cy="100286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35719" tIns="35719" rIns="35719" bIns="35719" numCol="1" anchor="ctr">
                    <a:noAutofit/>
                  </a:bodyPr>
                  <a:lstStyle/>
                  <a:p>
                    <a:pPr>
                      <a:defRPr sz="3000" b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endParaRPr sz="1500"/>
                  </a:p>
                </p:txBody>
              </p:sp>
            </p:grpSp>
            <p:sp>
              <p:nvSpPr>
                <p:cNvPr id="43" name="not robust">
                  <a:extLst>
                    <a:ext uri="{FF2B5EF4-FFF2-40B4-BE49-F238E27FC236}">
                      <a16:creationId xmlns:a16="http://schemas.microsoft.com/office/drawing/2014/main" id="{026A0BEF-DE10-4674-9B70-0359B920A7D2}"/>
                    </a:ext>
                  </a:extLst>
                </p:cNvPr>
                <p:cNvSpPr txBox="1"/>
                <p:nvPr/>
              </p:nvSpPr>
              <p:spPr>
                <a:xfrm>
                  <a:off x="10387485" y="3377282"/>
                  <a:ext cx="1220444" cy="3953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35719" tIns="35719" rIns="35719" bIns="35719" numCol="1" anchor="ctr">
                  <a:noAutofit/>
                </a:bodyPr>
                <a:lstStyle>
                  <a:lvl1pPr>
                    <a:defRPr b="0" i="1"/>
                  </a:lvl1pPr>
                </a:lstStyle>
                <a:p>
                  <a:r>
                    <a:rPr sz="2400" dirty="0"/>
                    <a:t>robust</a:t>
                  </a:r>
                  <a:endParaRPr sz="1500" dirty="0"/>
                </a:p>
              </p:txBody>
            </p:sp>
          </p:grpSp>
          <p:sp>
            <p:nvSpPr>
              <p:cNvPr id="41" name="SPIN model checker">
                <a:extLst>
                  <a:ext uri="{FF2B5EF4-FFF2-40B4-BE49-F238E27FC236}">
                    <a16:creationId xmlns:a16="http://schemas.microsoft.com/office/drawing/2014/main" id="{677CAB22-D670-4544-B2D1-EF4BBED2A04E}"/>
                  </a:ext>
                </a:extLst>
              </p:cNvPr>
              <p:cNvSpPr/>
              <p:nvPr/>
            </p:nvSpPr>
            <p:spPr>
              <a:xfrm>
                <a:off x="4063383" y="3587776"/>
                <a:ext cx="1126442" cy="112644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>
                <a:outerShdw blurRad="355600" dist="177800" dir="5400000" rotWithShape="0">
                  <a:srgbClr val="000000">
                    <a:alpha val="7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 sz="3800"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rPr lang="en-US" sz="2400" i="1" dirty="0">
                    <a:solidFill>
                      <a:schemeClr val="bg1"/>
                    </a:solidFill>
                  </a:rPr>
                  <a:t>Rocker</a:t>
                </a:r>
                <a:endParaRPr sz="2400" i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" name="Line">
              <a:extLst>
                <a:ext uri="{FF2B5EF4-FFF2-40B4-BE49-F238E27FC236}">
                  <a16:creationId xmlns:a16="http://schemas.microsoft.com/office/drawing/2014/main" id="{50FAB47D-A580-47B5-7DC8-D5F177C7E6BE}"/>
                </a:ext>
              </a:extLst>
            </p:cNvPr>
            <p:cNvSpPr/>
            <p:nvPr/>
          </p:nvSpPr>
          <p:spPr>
            <a:xfrm>
              <a:off x="5299592" y="4094914"/>
              <a:ext cx="42687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E8ADBBC-CEA2-5E48-936A-7F026DDB673B}"/>
              </a:ext>
            </a:extLst>
          </p:cNvPr>
          <p:cNvSpPr txBox="1"/>
          <p:nvPr/>
        </p:nvSpPr>
        <p:spPr>
          <a:xfrm>
            <a:off x="463630" y="5133196"/>
            <a:ext cx="8953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can try the tool without having to understand the memory model!</a:t>
            </a:r>
            <a:endParaRPr lang="en-IL" sz="2400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056734BA-ADE4-2DFD-CEA6-D2AF4136A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620" y="5128532"/>
            <a:ext cx="1314380" cy="131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57932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50B94-D330-4CB3-8368-3B3D091D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(Single Thread)</a:t>
            </a:r>
            <a:endParaRPr lang="en-IL" dirty="0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6E0E2A9F-8D35-3D86-256A-F81E0CA7E01C}"/>
              </a:ext>
            </a:extLst>
          </p:cNvPr>
          <p:cNvCxnSpPr>
            <a:cxnSpLocks/>
          </p:cNvCxnSpPr>
          <p:nvPr/>
        </p:nvCxnSpPr>
        <p:spPr>
          <a:xfrm>
            <a:off x="5835941" y="3348680"/>
            <a:ext cx="520118" cy="1258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4548F3-01B5-A7B5-CDEA-38D0DBDCA276}"/>
              </a:ext>
            </a:extLst>
          </p:cNvPr>
          <p:cNvSpPr txBox="1"/>
          <p:nvPr/>
        </p:nvSpPr>
        <p:spPr>
          <a:xfrm>
            <a:off x="7087648" y="2874350"/>
            <a:ext cx="3399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(int 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&lt;</a:t>
            </a:r>
            <a:r>
              <a:rPr lang="en-US" sz="2400" dirty="0">
                <a:solidFill>
                  <a:schemeClr val="accent1"/>
                </a:solidFill>
              </a:rPr>
              <a:t>ROWS</a:t>
            </a:r>
            <a:r>
              <a:rPr lang="en-US" sz="2400" dirty="0"/>
              <a:t>; ++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r>
              <a:rPr lang="en-US" sz="2400" dirty="0"/>
              <a:t>  for (int j=0; j&lt;</a:t>
            </a:r>
            <a:r>
              <a:rPr lang="en-US" sz="2400" dirty="0">
                <a:solidFill>
                  <a:schemeClr val="accent6"/>
                </a:solidFill>
              </a:rPr>
              <a:t>COLS</a:t>
            </a:r>
            <a:r>
              <a:rPr lang="en-US" sz="2400" dirty="0"/>
              <a:t>; ++j)</a:t>
            </a:r>
          </a:p>
          <a:p>
            <a:r>
              <a:rPr lang="en-US" sz="2400" dirty="0"/>
              <a:t>     c[</a:t>
            </a:r>
            <a:r>
              <a:rPr lang="en-US" sz="2400" dirty="0" err="1"/>
              <a:t>i</a:t>
            </a:r>
            <a:r>
              <a:rPr lang="en-US" sz="2400" dirty="0"/>
              <a:t>][j] = a[</a:t>
            </a:r>
            <a:r>
              <a:rPr lang="en-US" sz="2400" dirty="0" err="1"/>
              <a:t>i</a:t>
            </a:r>
            <a:r>
              <a:rPr lang="en-US" sz="2400" dirty="0"/>
              <a:t>][j] + b[</a:t>
            </a:r>
            <a:r>
              <a:rPr lang="en-US" sz="2400" dirty="0" err="1"/>
              <a:t>i</a:t>
            </a:r>
            <a:r>
              <a:rPr lang="en-US" sz="2400" dirty="0"/>
              <a:t>][j];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568AF2-2DC5-9D12-E34E-B1DF32EE0535}"/>
              </a:ext>
            </a:extLst>
          </p:cNvPr>
          <p:cNvSpPr txBox="1"/>
          <p:nvPr/>
        </p:nvSpPr>
        <p:spPr>
          <a:xfrm>
            <a:off x="1704713" y="2879669"/>
            <a:ext cx="3399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(int j=0; j&lt;</a:t>
            </a:r>
            <a:r>
              <a:rPr lang="en-US" sz="2400" dirty="0">
                <a:solidFill>
                  <a:schemeClr val="accent6"/>
                </a:solidFill>
              </a:rPr>
              <a:t>COLS</a:t>
            </a:r>
            <a:r>
              <a:rPr lang="en-US" sz="2400" dirty="0"/>
              <a:t>; ++j)</a:t>
            </a:r>
          </a:p>
          <a:p>
            <a:r>
              <a:rPr lang="en-US" sz="2400" dirty="0"/>
              <a:t>  for (int 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&lt;</a:t>
            </a:r>
            <a:r>
              <a:rPr lang="en-US" sz="2400" dirty="0">
                <a:solidFill>
                  <a:schemeClr val="accent1"/>
                </a:solidFill>
              </a:rPr>
              <a:t>ROWS</a:t>
            </a:r>
            <a:r>
              <a:rPr lang="en-US" sz="2400" dirty="0"/>
              <a:t>; ++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r>
              <a:rPr lang="en-US" sz="2400" dirty="0"/>
              <a:t>    c[</a:t>
            </a:r>
            <a:r>
              <a:rPr lang="en-US" sz="2400" dirty="0" err="1"/>
              <a:t>i</a:t>
            </a:r>
            <a:r>
              <a:rPr lang="en-US" sz="2400" dirty="0"/>
              <a:t>][j] = a[</a:t>
            </a:r>
            <a:r>
              <a:rPr lang="en-US" sz="2400" dirty="0" err="1"/>
              <a:t>i</a:t>
            </a:r>
            <a:r>
              <a:rPr lang="en-US" sz="2400" dirty="0"/>
              <a:t>][j] + b[</a:t>
            </a:r>
            <a:r>
              <a:rPr lang="en-US" sz="2400" dirty="0" err="1"/>
              <a:t>i</a:t>
            </a:r>
            <a:r>
              <a:rPr lang="en-US" sz="2400" dirty="0"/>
              <a:t>][j];</a:t>
            </a:r>
          </a:p>
        </p:txBody>
      </p:sp>
    </p:spTree>
    <p:extLst>
      <p:ext uri="{BB962C8B-B14F-4D97-AF65-F5344CB8AC3E}">
        <p14:creationId xmlns:p14="http://schemas.microsoft.com/office/powerpoint/2010/main" val="1075601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EC24-FC9C-AD52-E02B-AC86C307C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a live demo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C4A1A-3278-F248-9B1B-8C4E84F4A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Matrix summing with optimization from previous slide</a:t>
            </a:r>
          </a:p>
          <a:p>
            <a:pPr marL="0" indent="0">
              <a:buNone/>
            </a:pPr>
            <a:r>
              <a:rPr lang="en-US" dirty="0"/>
              <a:t>Watch for sentinel value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BCF05B-15BE-1B38-67E7-4F9596123013}"/>
                  </a:ext>
                </a:extLst>
              </p:cNvPr>
              <p:cNvSpPr txBox="1"/>
              <p:nvPr/>
            </p:nvSpPr>
            <p:spPr>
              <a:xfrm>
                <a:off x="1435621" y="3429000"/>
                <a:ext cx="9320757" cy="1387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IL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L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L" sz="28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IL" sz="2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L" sz="28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IL" sz="2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IL" sz="28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L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L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L" sz="28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IL" sz="2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L" sz="28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IL" sz="2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IL" sz="28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+</a:t>
                </a:r>
                <a:r>
                  <a:rPr lang="en-IL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L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L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L" sz="28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IL" sz="2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L" sz="28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IL" sz="2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IL" sz="28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IL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BCF05B-15BE-1B38-67E7-4F9596123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621" y="3429000"/>
                <a:ext cx="9320757" cy="1387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79080AA-ED6B-5E15-E7B0-00DE10D0EC6F}"/>
              </a:ext>
            </a:extLst>
          </p:cNvPr>
          <p:cNvSpPr txBox="1"/>
          <p:nvPr/>
        </p:nvSpPr>
        <p:spPr>
          <a:xfrm>
            <a:off x="1295400" y="5429250"/>
            <a:ext cx="272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 for value to change</a:t>
            </a:r>
            <a:endParaRPr lang="en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507DAA-E814-E170-8E77-C4438A848F17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657475" y="4816175"/>
            <a:ext cx="866775" cy="613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09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D9B3E0-13B7-8318-2940-3867C660B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47085"/>
              </p:ext>
            </p:extLst>
          </p:nvPr>
        </p:nvGraphicFramePr>
        <p:xfrm>
          <a:off x="2032000" y="1120882"/>
          <a:ext cx="8128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67390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089138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80453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801050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203579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189535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218023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2563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61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03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73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91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264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8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92163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7E66F4-69C8-1467-99D3-57C511DBC44D}"/>
              </a:ext>
            </a:extLst>
          </p:cNvPr>
          <p:cNvCxnSpPr/>
          <p:nvPr/>
        </p:nvCxnSpPr>
        <p:spPr>
          <a:xfrm flipV="1">
            <a:off x="2541779" y="1290503"/>
            <a:ext cx="0" cy="22566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A016E1-95A9-4A75-5249-0F7E44C8BA3B}"/>
              </a:ext>
            </a:extLst>
          </p:cNvPr>
          <p:cNvCxnSpPr/>
          <p:nvPr/>
        </p:nvCxnSpPr>
        <p:spPr>
          <a:xfrm flipV="1">
            <a:off x="3562096" y="1290503"/>
            <a:ext cx="0" cy="22566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571B74-7479-7F56-95B5-53D137D31DD6}"/>
              </a:ext>
            </a:extLst>
          </p:cNvPr>
          <p:cNvCxnSpPr/>
          <p:nvPr/>
        </p:nvCxnSpPr>
        <p:spPr>
          <a:xfrm flipV="1">
            <a:off x="4600448" y="1290503"/>
            <a:ext cx="0" cy="22566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1E52551D-6724-BB10-D871-260E0DA7F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091756"/>
              </p:ext>
            </p:extLst>
          </p:nvPr>
        </p:nvGraphicFramePr>
        <p:xfrm>
          <a:off x="2032000" y="4033260"/>
          <a:ext cx="8128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67390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089138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80453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801050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203579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189535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218023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2563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61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03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73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91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264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8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9216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926756-CC70-AB98-7553-73C5E584F6BF}"/>
              </a:ext>
            </a:extLst>
          </p:cNvPr>
          <p:cNvCxnSpPr>
            <a:cxnSpLocks/>
          </p:cNvCxnSpPr>
          <p:nvPr/>
        </p:nvCxnSpPr>
        <p:spPr>
          <a:xfrm>
            <a:off x="6627303" y="6516388"/>
            <a:ext cx="32004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0A3612-C30F-A967-6E7A-3B54F3EC1F85}"/>
              </a:ext>
            </a:extLst>
          </p:cNvPr>
          <p:cNvCxnSpPr>
            <a:cxnSpLocks/>
          </p:cNvCxnSpPr>
          <p:nvPr/>
        </p:nvCxnSpPr>
        <p:spPr>
          <a:xfrm>
            <a:off x="2541779" y="6516388"/>
            <a:ext cx="32004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EF0A77-5B34-1EAC-B32F-6CABBFDA3360}"/>
              </a:ext>
            </a:extLst>
          </p:cNvPr>
          <p:cNvCxnSpPr>
            <a:cxnSpLocks/>
          </p:cNvCxnSpPr>
          <p:nvPr/>
        </p:nvCxnSpPr>
        <p:spPr>
          <a:xfrm>
            <a:off x="6636828" y="6141086"/>
            <a:ext cx="32004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55CD5A-512C-C167-A89F-545D4BFFC834}"/>
              </a:ext>
            </a:extLst>
          </p:cNvPr>
          <p:cNvSpPr txBox="1"/>
          <p:nvPr/>
        </p:nvSpPr>
        <p:spPr>
          <a:xfrm>
            <a:off x="438539" y="1349172"/>
            <a:ext cx="1455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compiler optimizations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464E0B-2CCB-15B3-36EF-1C7892F4D3FF}"/>
              </a:ext>
            </a:extLst>
          </p:cNvPr>
          <p:cNvSpPr txBox="1"/>
          <p:nvPr/>
        </p:nvSpPr>
        <p:spPr>
          <a:xfrm>
            <a:off x="467103" y="4244772"/>
            <a:ext cx="1455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compiler optimizations</a:t>
            </a:r>
            <a:endParaRPr lang="en-IL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5D457DC-94F7-46A5-6972-B373F4E5518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Memory Access Order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A33159-B091-B4C7-5015-35ACC790C9D1}"/>
              </a:ext>
            </a:extLst>
          </p:cNvPr>
          <p:cNvSpPr txBox="1"/>
          <p:nvPr/>
        </p:nvSpPr>
        <p:spPr>
          <a:xfrm>
            <a:off x="2203989" y="2244449"/>
            <a:ext cx="22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  <a:endParaRPr lang="en-IL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C1DF9F-302A-7933-F028-192DC10F1823}"/>
              </a:ext>
            </a:extLst>
          </p:cNvPr>
          <p:cNvSpPr txBox="1"/>
          <p:nvPr/>
        </p:nvSpPr>
        <p:spPr>
          <a:xfrm>
            <a:off x="3290425" y="2244449"/>
            <a:ext cx="22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</a:t>
            </a:r>
            <a:endParaRPr lang="en-IL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2AD547-B8C5-8548-6938-DDEFB0125AE6}"/>
              </a:ext>
            </a:extLst>
          </p:cNvPr>
          <p:cNvSpPr txBox="1"/>
          <p:nvPr/>
        </p:nvSpPr>
        <p:spPr>
          <a:xfrm>
            <a:off x="4350201" y="2247871"/>
            <a:ext cx="22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3</a:t>
            </a:r>
            <a:endParaRPr lang="en-IL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6CBD5-606A-F8C6-B13B-F90D46EA50A9}"/>
              </a:ext>
            </a:extLst>
          </p:cNvPr>
          <p:cNvSpPr txBox="1"/>
          <p:nvPr/>
        </p:nvSpPr>
        <p:spPr>
          <a:xfrm>
            <a:off x="8227503" y="6204084"/>
            <a:ext cx="22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  <a:endParaRPr lang="en-IL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754C3B-6AFC-F726-4798-FEE89D9F6D55}"/>
              </a:ext>
            </a:extLst>
          </p:cNvPr>
          <p:cNvSpPr txBox="1"/>
          <p:nvPr/>
        </p:nvSpPr>
        <p:spPr>
          <a:xfrm>
            <a:off x="4141979" y="6199524"/>
            <a:ext cx="22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</a:t>
            </a:r>
            <a:endParaRPr lang="en-IL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FFB906-5A12-631E-94ED-7F0FA5A71BCB}"/>
              </a:ext>
            </a:extLst>
          </p:cNvPr>
          <p:cNvSpPr txBox="1"/>
          <p:nvPr/>
        </p:nvSpPr>
        <p:spPr>
          <a:xfrm>
            <a:off x="8227503" y="5836569"/>
            <a:ext cx="22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3</a:t>
            </a:r>
            <a:endParaRPr lang="en-I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0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AD66-9701-45D1-86FA-A150C924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core.atomic</a:t>
            </a:r>
            <a:r>
              <a:rPr lang="en-US" dirty="0"/>
              <a:t> To The Rescue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C9A8-49AE-432B-AEA9-CEC9647E0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behavior for race</a:t>
            </a:r>
          </a:p>
          <a:p>
            <a:r>
              <a:rPr lang="en-US" dirty="0"/>
              <a:t>Sequential Consistency</a:t>
            </a:r>
          </a:p>
          <a:p>
            <a:endParaRPr lang="en-US" dirty="0"/>
          </a:p>
          <a:p>
            <a:r>
              <a:rPr lang="en-US" dirty="0" err="1"/>
              <a:t>atomicLoad</a:t>
            </a:r>
            <a:r>
              <a:rPr lang="en-US" dirty="0"/>
              <a:t>(foo);</a:t>
            </a:r>
          </a:p>
          <a:p>
            <a:r>
              <a:rPr lang="en-US" dirty="0" err="1"/>
              <a:t>atomicStore</a:t>
            </a:r>
            <a:r>
              <a:rPr lang="en-US" dirty="0"/>
              <a:t>(foo);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A50D01-C69D-58CA-638A-7E834F718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224" y="1748330"/>
            <a:ext cx="3566953" cy="336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4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0AD-4BDC-C8D1-A4A1-6ED06D1D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(SC) Access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D599-A6B7-16C6-3451-1726906CF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considered in terms of interleaving the statements from various threads.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2310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000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36631</TotalTime>
  <Words>2390</Words>
  <Application>Microsoft Office PowerPoint</Application>
  <PresentationFormat>Widescreen</PresentationFormat>
  <Paragraphs>573</Paragraphs>
  <Slides>46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Apple Braille Outline 6 Dot</vt:lpstr>
      <vt:lpstr>Arial</vt:lpstr>
      <vt:lpstr>Calibri</vt:lpstr>
      <vt:lpstr>Calibri Light</vt:lpstr>
      <vt:lpstr>Cambria Math</vt:lpstr>
      <vt:lpstr>Courier</vt:lpstr>
      <vt:lpstr>Helvetica Neue</vt:lpstr>
      <vt:lpstr>Office Theme</vt:lpstr>
      <vt:lpstr>Atomics Variables: Not radioactive, but you probably still don’t want to touch them!</vt:lpstr>
      <vt:lpstr>Parallelism for faster programs!</vt:lpstr>
      <vt:lpstr>Races Prior To Atomics</vt:lpstr>
      <vt:lpstr>Cache</vt:lpstr>
      <vt:lpstr>Optimization (Single Thread)</vt:lpstr>
      <vt:lpstr>Let’s see a live demo</vt:lpstr>
      <vt:lpstr>PowerPoint Presentation</vt:lpstr>
      <vt:lpstr>core.atomic To The Rescue</vt:lpstr>
      <vt:lpstr>Sequential Consistency (SC) Access</vt:lpstr>
      <vt:lpstr>Sequential Consistency Example (Store-Buffer)</vt:lpstr>
      <vt:lpstr>Sequential Consistency Example</vt:lpstr>
      <vt:lpstr>Sequential Consistency Example</vt:lpstr>
      <vt:lpstr>Sequential Consistency Example</vt:lpstr>
      <vt:lpstr>Sequential Consistency Example</vt:lpstr>
      <vt:lpstr>Sequential Consistency Example</vt:lpstr>
      <vt:lpstr>Sequential Consistency Example</vt:lpstr>
      <vt:lpstr>Sequential Consistency Example</vt:lpstr>
      <vt:lpstr>Sequential Consistency Example</vt:lpstr>
      <vt:lpstr>Sequential Consistency Example</vt:lpstr>
      <vt:lpstr>Sequential Consistency Example</vt:lpstr>
      <vt:lpstr>Sequential Consistency Example</vt:lpstr>
      <vt:lpstr>Lost Performance</vt:lpstr>
      <vt:lpstr>C++ Memory Model</vt:lpstr>
      <vt:lpstr>Relaxed</vt:lpstr>
      <vt:lpstr>Release / Acquire</vt:lpstr>
      <vt:lpstr>Store Buffer</vt:lpstr>
      <vt:lpstr>Testing Is Not Enough</vt:lpstr>
      <vt:lpstr>Message-Passing</vt:lpstr>
      <vt:lpstr>Current compilers are afraid of optimizing atomics</vt:lpstr>
      <vt:lpstr>A Short Story: Peterson’s algorithm in C++</vt:lpstr>
      <vt:lpstr>A Short Story: Peterson’s algorithm in C++</vt:lpstr>
      <vt:lpstr>A Short Story: Peterson’s algorithm in C++</vt:lpstr>
      <vt:lpstr>Fast forward to 2020</vt:lpstr>
      <vt:lpstr>PowerPoint Presentation</vt:lpstr>
      <vt:lpstr>How does my research try to solve this problem?</vt:lpstr>
      <vt:lpstr>Verification</vt:lpstr>
      <vt:lpstr>Goal</vt:lpstr>
      <vt:lpstr>How does the C++ model describe behaviors?</vt:lpstr>
      <vt:lpstr>Example: “message-passing” litmus test</vt:lpstr>
      <vt:lpstr>PowerPoint Presentation</vt:lpstr>
      <vt:lpstr>PowerPoint Presentation</vt:lpstr>
      <vt:lpstr>PowerPoint Presentation</vt:lpstr>
      <vt:lpstr>Rocker</vt:lpstr>
      <vt:lpstr>Results (Release/Acquire)</vt:lpstr>
      <vt:lpstr>Results (Relaxed)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Atomics variables are not radioactive, but you probably still don’t want to touch them</dc:title>
  <dc:creator>Roy David Margalit</dc:creator>
  <cp:lastModifiedBy>Roy David Margalit</cp:lastModifiedBy>
  <cp:revision>107</cp:revision>
  <dcterms:created xsi:type="dcterms:W3CDTF">2022-05-12T20:00:37Z</dcterms:created>
  <dcterms:modified xsi:type="dcterms:W3CDTF">2022-08-05T11:04:42Z</dcterms:modified>
</cp:coreProperties>
</file>