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7"/>
  </p:notesMasterIdLst>
  <p:sldIdLst>
    <p:sldId id="257" r:id="rId3"/>
    <p:sldId id="267" r:id="rId4"/>
    <p:sldId id="294" r:id="rId5"/>
    <p:sldId id="278" r:id="rId6"/>
    <p:sldId id="292" r:id="rId7"/>
    <p:sldId id="277" r:id="rId8"/>
    <p:sldId id="331" r:id="rId9"/>
    <p:sldId id="268" r:id="rId10"/>
    <p:sldId id="319" r:id="rId11"/>
    <p:sldId id="309" r:id="rId12"/>
    <p:sldId id="310" r:id="rId13"/>
    <p:sldId id="311" r:id="rId14"/>
    <p:sldId id="312" r:id="rId15"/>
    <p:sldId id="269" r:id="rId16"/>
    <p:sldId id="313" r:id="rId17"/>
    <p:sldId id="272" r:id="rId18"/>
    <p:sldId id="322" r:id="rId19"/>
    <p:sldId id="283" r:id="rId20"/>
    <p:sldId id="318" r:id="rId21"/>
    <p:sldId id="280" r:id="rId22"/>
    <p:sldId id="273" r:id="rId23"/>
    <p:sldId id="325" r:id="rId24"/>
    <p:sldId id="282" r:id="rId25"/>
    <p:sldId id="281" r:id="rId26"/>
    <p:sldId id="335" r:id="rId27"/>
    <p:sldId id="336" r:id="rId28"/>
    <p:sldId id="337" r:id="rId29"/>
    <p:sldId id="288" r:id="rId30"/>
    <p:sldId id="289" r:id="rId31"/>
    <p:sldId id="290" r:id="rId32"/>
    <p:sldId id="329" r:id="rId33"/>
    <p:sldId id="299" r:id="rId34"/>
    <p:sldId id="301" r:id="rId35"/>
    <p:sldId id="300" r:id="rId36"/>
    <p:sldId id="338" r:id="rId37"/>
    <p:sldId id="295" r:id="rId38"/>
    <p:sldId id="340" r:id="rId39"/>
    <p:sldId id="303" r:id="rId40"/>
    <p:sldId id="307" r:id="rId41"/>
    <p:sldId id="314" r:id="rId42"/>
    <p:sldId id="315" r:id="rId43"/>
    <p:sldId id="316" r:id="rId44"/>
    <p:sldId id="317" r:id="rId45"/>
    <p:sldId id="330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293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yoonho" initials="ky" lastIdx="1" clrIdx="0">
    <p:extLst>
      <p:ext uri="{19B8F6BF-5375-455C-9EA6-DF929625EA0E}">
        <p15:presenceInfo xmlns:p15="http://schemas.microsoft.com/office/powerpoint/2012/main" userId="5d3ec6b7a87480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5" autoAdjust="0"/>
    <p:restoredTop sz="91920" autoAdjust="0"/>
  </p:normalViewPr>
  <p:slideViewPr>
    <p:cSldViewPr snapToGrid="0">
      <p:cViewPr varScale="1">
        <p:scale>
          <a:sx n="84" d="100"/>
          <a:sy n="84" d="100"/>
        </p:scale>
        <p:origin x="726" y="96"/>
      </p:cViewPr>
      <p:guideLst>
        <p:guide orient="horz" pos="1979"/>
        <p:guide pos="29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dirty="0"/>
              <a:t>보유</a:t>
            </a:r>
            <a:r>
              <a:rPr lang="ko-KR" altLang="en-US" sz="1200" baseline="0" dirty="0"/>
              <a:t> 카페 매출 현황</a:t>
            </a:r>
            <a:endParaRPr lang="ko-KR" altLang="en-US" sz="1200" dirty="0"/>
          </a:p>
        </c:rich>
      </c:tx>
      <c:layout>
        <c:manualLayout>
          <c:xMode val="edge"/>
          <c:yMode val="edge"/>
          <c:x val="1.5430581635604979E-2"/>
          <c:y val="2.48618811569453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488334879785872"/>
          <c:y val="0.25873258141885863"/>
          <c:w val="0.56583645036894537"/>
          <c:h val="0.5815541956266903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일매출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5"/>
                <c:pt idx="0">
                  <c:v>CAFE4</c:v>
                </c:pt>
                <c:pt idx="1">
                  <c:v>CAFE3</c:v>
                </c:pt>
                <c:pt idx="2">
                  <c:v>CAFE2</c:v>
                </c:pt>
                <c:pt idx="3">
                  <c:v>CAFE1</c:v>
                </c:pt>
                <c:pt idx="4">
                  <c:v>합계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5"/>
                <c:pt idx="0">
                  <c:v>0.5</c:v>
                </c:pt>
                <c:pt idx="1">
                  <c:v>0.7</c:v>
                </c:pt>
                <c:pt idx="2">
                  <c:v>0.6</c:v>
                </c:pt>
                <c:pt idx="3">
                  <c:v>1.1000000000000001</c:v>
                </c:pt>
                <c:pt idx="4">
                  <c:v>2.9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B8B-4A92-B8FC-6A99F81EEF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월매출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5"/>
                <c:pt idx="0">
                  <c:v>CAFE4</c:v>
                </c:pt>
                <c:pt idx="1">
                  <c:v>CAFE3</c:v>
                </c:pt>
                <c:pt idx="2">
                  <c:v>CAFE2</c:v>
                </c:pt>
                <c:pt idx="3">
                  <c:v>CAFE1</c:v>
                </c:pt>
                <c:pt idx="4">
                  <c:v>합계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5"/>
                <c:pt idx="0">
                  <c:v>2</c:v>
                </c:pt>
                <c:pt idx="1">
                  <c:v>1.5</c:v>
                </c:pt>
                <c:pt idx="2">
                  <c:v>1.3</c:v>
                </c:pt>
                <c:pt idx="3">
                  <c:v>1.9</c:v>
                </c:pt>
                <c:pt idx="4">
                  <c:v>6.6999999999999993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B8B-4A92-B8FC-6A99F81EEF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45309648"/>
        <c:axId val="245310432"/>
      </c:barChart>
      <c:catAx>
        <c:axId val="2453096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5310432"/>
        <c:crosses val="autoZero"/>
        <c:auto val="1"/>
        <c:lblAlgn val="ctr"/>
        <c:lblOffset val="100"/>
        <c:noMultiLvlLbl val="0"/>
      </c:catAx>
      <c:valAx>
        <c:axId val="2453104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45309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281519768738249"/>
          <c:y val="3.6341688793714383E-2"/>
          <c:w val="0.20263204927078221"/>
          <c:h val="0.283497991387117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dirty="0"/>
              <a:t>연간 매출</a:t>
            </a:r>
          </a:p>
        </c:rich>
      </c:tx>
      <c:layout>
        <c:manualLayout>
          <c:xMode val="edge"/>
          <c:yMode val="edge"/>
          <c:x val="4.7136477042424262E-2"/>
          <c:y val="0.202190877315873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연간 매출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3AA-4CCE-A296-DD9FFBB561E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3AA-4CCE-A296-DD9FFBB561E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3AA-4CCE-A296-DD9FFBB561E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3AA-4CCE-A296-DD9FFBB561E8}"/>
              </c:ext>
            </c:extLst>
          </c:dPt>
          <c:cat>
            <c:strRef>
              <c:f>Sheet1!$A$2:$A$5</c:f>
              <c:strCache>
                <c:ptCount val="4"/>
                <c:pt idx="0">
                  <c:v>CAFE1</c:v>
                </c:pt>
                <c:pt idx="1">
                  <c:v>CAFE2</c:v>
                </c:pt>
                <c:pt idx="2">
                  <c:v>CAFE3</c:v>
                </c:pt>
                <c:pt idx="3">
                  <c:v>CAFE4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</c:v>
                </c:pt>
                <c:pt idx="1">
                  <c:v>9.8000000000000007</c:v>
                </c:pt>
                <c:pt idx="2">
                  <c:v>11.6</c:v>
                </c:pt>
                <c:pt idx="3">
                  <c:v>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73AA-4CCE-A296-DD9FFBB561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5.3613626628988831E-2"/>
          <c:y val="0.42251919173147301"/>
          <c:w val="0.22502298306738139"/>
          <c:h val="0.493954783279963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0BCC0-9BA2-4F7A-B455-491365931FF3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64852-54B6-4009-ACCC-4DCCC1BE3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121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693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949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619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86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387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436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757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821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022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001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836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6194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6757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2983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1710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903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39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5681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3946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8271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1238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9206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1978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1245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889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9852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3570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3058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4464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6502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7286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076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8699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123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4172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0567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7068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561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217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631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914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115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64852-54B6-4009-ACCC-4DCCC1BE351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193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15058F9-BA46-45AB-9B20-DA7B5F359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D758F98-E8FF-4DDD-8B9D-4DD313305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85E79A0-E7C8-4D11-9889-F1B929D4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9F9C-B899-499F-9ED9-31CD00FD98A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C4264D7-1E97-4AEA-8FB5-326C33DE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2433E7-D987-425E-AF13-9C508F70C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A603-2D30-45CD-8FC3-E2DB23B53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88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4D8D66F-1861-4402-972D-3059572F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816A675-DA53-4DD0-AF06-0820CC077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F9637D4-11A1-425B-846D-ACAF83BF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9F9C-B899-499F-9ED9-31CD00FD98A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BED76F3-4A12-4D1E-8F4A-7307DACF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37C2D0-B76C-4AE6-8E6B-54EAB641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A603-2D30-45CD-8FC3-E2DB23B53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78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97F610A3-C646-4348-8307-6E0520162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2C44354-9B85-4B3D-A301-8F8BA2474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C5F9E10-1B38-45C4-ADB2-A6D5B4B33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9F9C-B899-499F-9ED9-31CD00FD98A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7EB735-4135-438A-A59C-912CB0DF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B76E52A-E602-4E8C-8F58-11E5B009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A603-2D30-45CD-8FC3-E2DB23B53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96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02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254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6880EDB-0E41-4E21-A0EE-491D53F9A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F3A75B5-6CB6-47FD-805E-A1593CC0F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C418C1A-607C-489F-95E1-B5996EC0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44B68CA-0AA9-4E58-AAC1-BBE4CD9DB3DF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2019-07-15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744F3B1-219A-4E01-BF3F-8ADDB6CD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EA70E5C-7DE6-4406-B0F6-4A024800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95C1EB-B876-4867-B30F-0767A433DD5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70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66D3720-DB53-485F-A318-1DAD521F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9435A5D-1685-4D94-8B5E-156E03999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E908CE-2ADF-4197-A765-84345181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44B68CA-0AA9-4E58-AAC1-BBE4CD9DB3DF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2019-07-15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79E497B-FA83-4E40-B32D-A96A60D5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09946EC-A83C-48F6-9515-733C6EF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95C1EB-B876-4867-B30F-0767A433DD5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52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352D04-C43D-4CE7-9E2E-71772A8A4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9E07D2A-90D9-45BD-B9D8-24CDF756B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1FB0B2F-3071-495B-94BD-8E4B28027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1BFCAB8-DA15-4706-BAB0-7BEBB8FA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44B68CA-0AA9-4E58-AAC1-BBE4CD9DB3DF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2019-07-15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7FD9A7D-0B21-4034-8ED7-7B4BAFC6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7499718-9C08-4209-B6AA-C3128DB3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95C1EB-B876-4867-B30F-0767A433DD5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531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3886A57-1012-445C-8E85-51C72A09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5A6F393-C65C-4A94-A89B-14BDBDD28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70EC725-C9F4-4BE3-B38E-641DC098B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845BE4A-8FD8-44E5-A85E-3368AB9B3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EC35106-F44A-4C7A-A40D-05260DC19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5E6A712-193A-484D-89DC-075C4B8E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44B68CA-0AA9-4E58-AAC1-BBE4CD9DB3DF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2019-07-15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7CE8CBE-300B-4A9E-97C5-17AE6815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B876172E-5FF1-4901-81A7-8CC9A863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95C1EB-B876-4867-B30F-0767A433DD5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060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13645B-FA33-45BA-94FD-AE5976D3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4B54A4C2-366F-4C50-A760-EB73120C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44B68CA-0AA9-4E58-AAC1-BBE4CD9DB3DF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2019-07-15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DCFAC665-1E6B-4411-B71F-322C6594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2C39C59-A90C-4770-8FD9-82879EA4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95C1EB-B876-4867-B30F-0767A433DD5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966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179E6EA6-0639-463A-AEB3-3C5C10A3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44B68CA-0AA9-4E58-AAC1-BBE4CD9DB3DF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2019-07-15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03881B2-AA49-4BC6-BB6A-4E65548C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AFE081D-11BD-4841-857E-E83C648D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95C1EB-B876-4867-B30F-0767A433DD5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6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776D568-784B-4227-ABFF-76115740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47F96A7-B829-4F6E-98A0-73235C122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A39DD2C-679D-4DF3-8966-32A93975E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9F9C-B899-499F-9ED9-31CD00FD98A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ACC8D2C-491B-4593-81EB-389CEFD01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04B39F3-D98D-430E-8948-592016F5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A603-2D30-45CD-8FC3-E2DB23B53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514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D5DB202-3C58-4E17-9C0D-03D7D5077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4DF4FFE-5852-4C8B-86BD-ED4487871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9B1C8D6-4A65-41A3-91C7-B48317FA1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66BDCB7-0B02-4D84-8DB5-345349F3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44B68CA-0AA9-4E58-AAC1-BBE4CD9DB3DF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2019-07-15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2B80DEC-761B-4EAD-853E-51F0A756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5CFEA4F-B546-4270-A3E3-6002C413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95C1EB-B876-4867-B30F-0767A433DD5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492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6EF3A0-3234-4C5D-8C6C-103F81C6C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FF12C4D-1E2D-4CEB-BFFC-04F6E2A0F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8939E24-A30D-4DFB-A23D-70D053CF1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E1AC390-3DCA-431F-97CB-885B897B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44B68CA-0AA9-4E58-AAC1-BBE4CD9DB3DF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2019-07-15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03FE1F6-CEB9-4DE2-ADBA-8611430DB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A92C248-C9C2-4576-850B-952A308B2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95C1EB-B876-4867-B30F-0767A433DD5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173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4CF533B-214E-441C-A072-BBB4FEF47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BF83B7E-96D8-4F25-93D2-B11B44F74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AC875D1-DB23-4B62-8D59-98885C3A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44B68CA-0AA9-4E58-AAC1-BBE4CD9DB3DF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2019-07-15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50B71B6-EFDA-492D-8B02-E5474935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0B9DFA9-6DF5-464D-8000-1D256FF9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95C1EB-B876-4867-B30F-0767A433DD5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558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BF4BA858-2065-4960-9878-0A2B328AA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AE2CFDC-B924-44D3-9158-A3929AD09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50A5EFE-C67C-4E5E-BD47-8774E05F2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44B68CA-0AA9-4E58-AAC1-BBE4CD9DB3DF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2019-07-15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04F0B6F-0966-4D9B-ADD9-6689C631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59F3BB4-AEEC-45BF-92DA-5300AC5B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95C1EB-B876-4867-B30F-0767A433DD5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55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3E330F-65C0-4A14-A3F0-45D3F235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5A1568E-9628-4A05-8231-4256B84AF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278CAFF-9626-42F8-A016-7B24F46B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9F9C-B899-499F-9ED9-31CD00FD98A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BC32083-8E07-462F-9C5B-ED8F7346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D2367BA-6806-4CBC-8503-A090DCFE8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A603-2D30-45CD-8FC3-E2DB23B53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07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1623FDF-FBEC-4339-937C-53C0795FD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F115EEE-AFFC-4E21-A843-D333E1DB9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EDDD847-E4A9-4017-AA0E-F54388DE3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592FCC7-463B-424B-A395-D00C53927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9F9C-B899-499F-9ED9-31CD00FD98A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6576CA4-7BAD-413C-A06F-3CD7ECC4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F246FFB-F2C0-4C8B-8634-91877CB6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A603-2D30-45CD-8FC3-E2DB23B53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2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91263FB-9627-485A-B44F-767A1EC32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3EEFACB-ADA4-444E-9534-1D6F9DA05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47632EC-F4FB-4AC0-B2ED-4B2D1BCA3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8D6652F-BBDF-4B2F-90DC-8A5B40A98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75450C5-5937-4E34-92BE-2FD21769B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6DC618DF-C6C6-4706-94D2-1F1A3279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9F9C-B899-499F-9ED9-31CD00FD98A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37C5972C-6FBC-4D10-A34E-EDF4CE79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E0B22AE4-9C0E-4108-B054-57AA090C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A603-2D30-45CD-8FC3-E2DB23B53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85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3B0F1C6-1E9C-466E-BD06-8848E97EB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49D208A-028A-4E79-8EC6-A81B98B6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9F9C-B899-499F-9ED9-31CD00FD98A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1D814FD-EF53-45DB-8E06-5497D121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35EC7DB-6D25-4922-A020-F248012D0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A603-2D30-45CD-8FC3-E2DB23B53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3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C8F3DB0C-CC5C-4257-974A-D48B9C01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9F9C-B899-499F-9ED9-31CD00FD98A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FC6045E7-8FD9-4CA9-AB94-CEA460F5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46AA797-3531-4FE4-96AA-721E81DD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A603-2D30-45CD-8FC3-E2DB23B53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19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25708AF-5FE1-41C4-8E90-9563384E2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3D33A58-6821-4192-8EE2-63A4DA84C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067B939-6A16-4B5A-9A22-C4998523C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25E957E-18F1-4ACD-B515-88108D06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9F9C-B899-499F-9ED9-31CD00FD98A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2A1E8DC-C4A7-481F-A021-0E519B025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921619F-4B02-4BF6-9B1E-1AFB17932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A603-2D30-45CD-8FC3-E2DB23B53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18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8684176-A248-4625-8F81-620447DF0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F22D9769-1515-4081-B7A8-3384DD845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F220E55-72DB-4CA0-9DDA-F9FE93901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563402E-2B0A-4213-A3BB-B2B18FAF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9F9C-B899-499F-9ED9-31CD00FD98A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D8B2212-40A9-411C-863A-28ED1090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53900E6-5A25-4CEA-8490-CAEF13DE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A603-2D30-45CD-8FC3-E2DB23B53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52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84C1F57-2BA2-4D36-97AF-D2057845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B477E4E-54E4-4C03-A92C-17103EEC9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90F67CF-9176-4DA4-AF8E-590646BE3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09F9C-B899-499F-9ED9-31CD00FD98A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4DDCBF2-8DCE-480A-9C90-3D9C1811D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C78614C-74D8-40A9-9E74-66249A49C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EA603-2D30-45CD-8FC3-E2DB23B53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67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7F6AED17-423B-4397-8B84-5E58271F8D31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2C6EC83-E405-497E-AC56-4E2852C48ADF}"/>
              </a:ext>
            </a:extLst>
          </p:cNvPr>
          <p:cNvSpPr txBox="1"/>
          <p:nvPr userDrawn="1"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‹#›</a:t>
            </a:fld>
            <a:r>
              <a:rPr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600DAE3F-2F23-45B7-8D63-EF2542409A41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8C3EE7A4-B58C-425A-9867-6C15A9BF2C69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Button">
            <a:extLst>
              <a:ext uri="{FF2B5EF4-FFF2-40B4-BE49-F238E27FC236}">
                <a16:creationId xmlns:a16="http://schemas.microsoft.com/office/drawing/2014/main" xmlns="" id="{A1AE0890-528A-4761-B835-CC86FEEC8300}"/>
              </a:ext>
            </a:extLst>
          </p:cNvPr>
          <p:cNvSpPr/>
          <p:nvPr userDrawn="1"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Button">
            <a:extLst>
              <a:ext uri="{FF2B5EF4-FFF2-40B4-BE49-F238E27FC236}">
                <a16:creationId xmlns:a16="http://schemas.microsoft.com/office/drawing/2014/main" xmlns="" id="{2AEC0CA8-3940-4603-9168-7A7CC5671394}"/>
              </a:ext>
            </a:extLst>
          </p:cNvPr>
          <p:cNvSpPr/>
          <p:nvPr userDrawn="1"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Button">
            <a:extLst>
              <a:ext uri="{FF2B5EF4-FFF2-40B4-BE49-F238E27FC236}">
                <a16:creationId xmlns:a16="http://schemas.microsoft.com/office/drawing/2014/main" xmlns="" id="{81312DCB-30F2-4AA6-8DE3-A2953F268629}"/>
              </a:ext>
            </a:extLst>
          </p:cNvPr>
          <p:cNvSpPr/>
          <p:nvPr userDrawn="1"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C782931F-3B63-436B-B8E2-B6E5E3FCBB11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맛집찾기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53FBBCE-429A-446B-88DD-F72D858DABF0}"/>
              </a:ext>
            </a:extLst>
          </p:cNvPr>
          <p:cNvSpPr txBox="1"/>
          <p:nvPr userDrawn="1"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8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LOGO</a:t>
            </a:r>
            <a:endParaRPr lang="ko-KR" altLang="en-US" sz="8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05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86ABF5B-0305-4A30-ABF6-C8A07A3EC384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910AB9AA-3E6C-463F-A475-669BE64C0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171566"/>
              </p:ext>
            </p:extLst>
          </p:nvPr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9CA0C52-0EEB-41C3-BBC5-F1D652B5A5B1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8DADCA08-0AB5-44C3-8A8E-529E828FC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447851"/>
              </p:ext>
            </p:extLst>
          </p:nvPr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홍보용 이미지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홍보용 이미지에는 이벤트관련 이미지를 삽입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A51B7563-5B3E-4A21-8D49-FE993FD3DA67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Button">
            <a:extLst>
              <a:ext uri="{FF2B5EF4-FFF2-40B4-BE49-F238E27FC236}">
                <a16:creationId xmlns:a16="http://schemas.microsoft.com/office/drawing/2014/main" xmlns="" id="{B03200EC-71CF-4DE9-A944-9DD63DC84E9C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Button">
            <a:extLst>
              <a:ext uri="{FF2B5EF4-FFF2-40B4-BE49-F238E27FC236}">
                <a16:creationId xmlns:a16="http://schemas.microsoft.com/office/drawing/2014/main" xmlns="" id="{FE05B5B1-6384-42A1-BC09-CF5D8F005C13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xmlns="" id="{2671B470-5EA2-4C6C-A240-774FF949A67E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C0FE5C61-0A0A-483D-BA38-EE63879BD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178121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416FBFA-464A-44D0-A7A9-1EFBC51D6943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EE71584B-F928-46DE-91A1-1D47EC9BDC51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2EF2F709-9CCF-4D5C-916C-1C96E1F9039B}"/>
              </a:ext>
            </a:extLst>
          </p:cNvPr>
          <p:cNvSpPr/>
          <p:nvPr/>
        </p:nvSpPr>
        <p:spPr>
          <a:xfrm>
            <a:off x="4589415" y="302227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9793716B-336C-49DD-A786-54565B5A20DA}"/>
              </a:ext>
            </a:extLst>
          </p:cNvPr>
          <p:cNvSpPr/>
          <p:nvPr/>
        </p:nvSpPr>
        <p:spPr>
          <a:xfrm>
            <a:off x="76676" y="1309890"/>
            <a:ext cx="9411294" cy="18531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Text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2691E03-DEB1-4B1F-96C6-B33DE77F1770}"/>
              </a:ext>
            </a:extLst>
          </p:cNvPr>
          <p:cNvSpPr txBox="1"/>
          <p:nvPr/>
        </p:nvSpPr>
        <p:spPr>
          <a:xfrm>
            <a:off x="992204" y="1824431"/>
            <a:ext cx="2152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B050"/>
                </a:solidFill>
              </a:rPr>
              <a:t>Visual Image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EC84E954-795A-475C-9F16-01FD6CB330B3}"/>
              </a:ext>
            </a:extLst>
          </p:cNvPr>
          <p:cNvSpPr/>
          <p:nvPr/>
        </p:nvSpPr>
        <p:spPr>
          <a:xfrm>
            <a:off x="823880" y="4358229"/>
            <a:ext cx="7962504" cy="23823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CONTENTS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5558E475-9358-4DEA-8F2C-D1529905D3C2}"/>
              </a:ext>
            </a:extLst>
          </p:cNvPr>
          <p:cNvSpPr/>
          <p:nvPr/>
        </p:nvSpPr>
        <p:spPr>
          <a:xfrm>
            <a:off x="815254" y="2887120"/>
            <a:ext cx="4002503" cy="1431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Do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Study</a:t>
            </a:r>
          </a:p>
          <a:p>
            <a:pPr algn="ctr"/>
            <a:r>
              <a:rPr lang="en-US" altLang="ko-KR" sz="1400" b="1" dirty="0">
                <a:solidFill>
                  <a:srgbClr val="00B050"/>
                </a:solidFill>
              </a:rPr>
              <a:t>Image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84CC13A-07C6-453C-8640-2A60B2CA759F}"/>
              </a:ext>
            </a:extLst>
          </p:cNvPr>
          <p:cNvSpPr/>
          <p:nvPr/>
        </p:nvSpPr>
        <p:spPr>
          <a:xfrm>
            <a:off x="4787377" y="2885844"/>
            <a:ext cx="3960000" cy="14324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Sutdy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Together</a:t>
            </a:r>
          </a:p>
          <a:p>
            <a:pPr algn="ctr"/>
            <a:r>
              <a:rPr lang="en-US" altLang="ko-KR" sz="1400" b="1" dirty="0">
                <a:solidFill>
                  <a:srgbClr val="00B050"/>
                </a:solidFill>
              </a:rPr>
              <a:t>Image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93A405E-3BFC-479D-BDE7-50EADD7C4A7F}"/>
              </a:ext>
            </a:extLst>
          </p:cNvPr>
          <p:cNvSpPr txBox="1"/>
          <p:nvPr/>
        </p:nvSpPr>
        <p:spPr>
          <a:xfrm>
            <a:off x="2786124" y="4658894"/>
            <a:ext cx="409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홍보용 </a:t>
            </a:r>
            <a:r>
              <a:rPr lang="en-US" altLang="ko-KR" b="1" dirty="0">
                <a:solidFill>
                  <a:srgbClr val="00B050"/>
                </a:solidFill>
              </a:rPr>
              <a:t>Image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FE783D8-6664-4CF2-981F-E211F4522698}"/>
              </a:ext>
            </a:extLst>
          </p:cNvPr>
          <p:cNvSpPr txBox="1"/>
          <p:nvPr/>
        </p:nvSpPr>
        <p:spPr>
          <a:xfrm>
            <a:off x="1600202" y="32578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메인페이지</a:t>
            </a:r>
            <a:endParaRPr lang="ko-KR" altLang="en-US" sz="8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F7C345AE-BF3B-43CA-9EBB-19317BD38732}"/>
              </a:ext>
            </a:extLst>
          </p:cNvPr>
          <p:cNvSpPr/>
          <p:nvPr/>
        </p:nvSpPr>
        <p:spPr>
          <a:xfrm>
            <a:off x="3763901" y="4740311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962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C3640CDE-F129-4994-91B2-27C656B3190C}"/>
              </a:ext>
            </a:extLst>
          </p:cNvPr>
          <p:cNvGraphicFramePr>
            <a:graphicFrameLocks noGrp="1"/>
          </p:cNvGraphicFramePr>
          <p:nvPr/>
        </p:nvGraphicFramePr>
        <p:xfrm>
          <a:off x="1814735" y="1566156"/>
          <a:ext cx="5723908" cy="2954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0977">
                  <a:extLst>
                    <a:ext uri="{9D8B030D-6E8A-4147-A177-3AD203B41FA5}">
                      <a16:colId xmlns:a16="http://schemas.microsoft.com/office/drawing/2014/main" xmlns="" val="3543111497"/>
                    </a:ext>
                  </a:extLst>
                </a:gridCol>
                <a:gridCol w="1430977">
                  <a:extLst>
                    <a:ext uri="{9D8B030D-6E8A-4147-A177-3AD203B41FA5}">
                      <a16:colId xmlns:a16="http://schemas.microsoft.com/office/drawing/2014/main" xmlns="" val="400292283"/>
                    </a:ext>
                  </a:extLst>
                </a:gridCol>
                <a:gridCol w="1430977">
                  <a:extLst>
                    <a:ext uri="{9D8B030D-6E8A-4147-A177-3AD203B41FA5}">
                      <a16:colId xmlns:a16="http://schemas.microsoft.com/office/drawing/2014/main" xmlns="" val="3668097636"/>
                    </a:ext>
                  </a:extLst>
                </a:gridCol>
                <a:gridCol w="1430977">
                  <a:extLst>
                    <a:ext uri="{9D8B030D-6E8A-4147-A177-3AD203B41FA5}">
                      <a16:colId xmlns:a16="http://schemas.microsoft.com/office/drawing/2014/main" xmlns="" val="3775409926"/>
                    </a:ext>
                  </a:extLst>
                </a:gridCol>
              </a:tblGrid>
              <a:tr h="2954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카페설명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카페문의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사용리뷰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취소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환불규정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2637100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46A064FE-C6B7-4F39-A19A-D0DAF83F624F}"/>
              </a:ext>
            </a:extLst>
          </p:cNvPr>
          <p:cNvSpPr/>
          <p:nvPr/>
        </p:nvSpPr>
        <p:spPr>
          <a:xfrm>
            <a:off x="9518718" y="876692"/>
            <a:ext cx="2396762" cy="26932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800" b="1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800" b="1" dirty="0">
              <a:solidFill>
                <a:prstClr val="black"/>
              </a:solidFill>
            </a:endParaRPr>
          </a:p>
          <a:p>
            <a:pPr>
              <a:defRPr/>
            </a:pPr>
            <a:endParaRPr lang="en-US" altLang="ko-KR" sz="800" b="1" dirty="0">
              <a:solidFill>
                <a:prstClr val="black"/>
              </a:solidFill>
            </a:endParaRPr>
          </a:p>
          <a:p>
            <a:pPr>
              <a:defRPr/>
            </a:pPr>
            <a:endParaRPr lang="en-US" altLang="ko-KR" sz="800" b="1" dirty="0">
              <a:solidFill>
                <a:prstClr val="black"/>
              </a:solidFill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ko-KR" altLang="en-US" sz="800" b="1" dirty="0">
              <a:solidFill>
                <a:prstClr val="black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46FF382-69F5-4E57-9F42-EF9C7C519F9B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prstClr val="black"/>
                </a:solidFill>
              </a:rPr>
              <a:t>스터디카페상세</a:t>
            </a:r>
            <a:r>
              <a:rPr lang="ko-KR" altLang="en-US" sz="800" dirty="0">
                <a:solidFill>
                  <a:prstClr val="black"/>
                </a:solidFill>
              </a:rPr>
              <a:t> </a:t>
            </a:r>
            <a:r>
              <a:rPr lang="en-US" altLang="ko-KR" sz="800" dirty="0">
                <a:solidFill>
                  <a:prstClr val="black"/>
                </a:solidFill>
              </a:rPr>
              <a:t>– </a:t>
            </a:r>
            <a:r>
              <a:rPr lang="ko-KR" altLang="en-US" sz="800" dirty="0">
                <a:solidFill>
                  <a:prstClr val="black"/>
                </a:solidFill>
              </a:rPr>
              <a:t>업체설명 탭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43131" y="2011744"/>
            <a:ext cx="5695512" cy="5813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E7E6E6">
                    <a:lumMod val="75000"/>
                  </a:srgbClr>
                </a:solidFill>
              </a:rPr>
              <a:t>이용관련공지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843131" y="2690281"/>
            <a:ext cx="5695512" cy="17979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E7E6E6">
                    <a:lumMod val="75000"/>
                  </a:srgbClr>
                </a:solidFill>
              </a:rPr>
              <a:t>카페시설 이미지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855078" y="4585448"/>
            <a:ext cx="5695512" cy="9663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E7E6E6">
                    <a:lumMod val="75000"/>
                  </a:srgbClr>
                </a:solidFill>
              </a:rPr>
              <a:t>업체 정보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863214" y="5649023"/>
            <a:ext cx="5695512" cy="9663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E7E6E6">
                    <a:lumMod val="75000"/>
                  </a:srgbClr>
                </a:solidFill>
              </a:rPr>
              <a:t>위치</a:t>
            </a:r>
            <a:r>
              <a:rPr lang="en-US" altLang="ko-KR" sz="1000" dirty="0">
                <a:solidFill>
                  <a:srgbClr val="E7E6E6">
                    <a:lumMod val="75000"/>
                  </a:srgbClr>
                </a:solidFill>
              </a:rPr>
              <a:t>(</a:t>
            </a:r>
            <a:r>
              <a:rPr lang="ko-KR" altLang="en-US" sz="1000" dirty="0">
                <a:solidFill>
                  <a:srgbClr val="E7E6E6">
                    <a:lumMod val="75000"/>
                  </a:srgbClr>
                </a:solidFill>
              </a:rPr>
              <a:t>지도첨부</a:t>
            </a:r>
            <a:r>
              <a:rPr lang="en-US" altLang="ko-KR" sz="1000" dirty="0">
                <a:solidFill>
                  <a:srgbClr val="E7E6E6">
                    <a:lumMod val="75000"/>
                  </a:srgbClr>
                </a:solidFill>
              </a:rPr>
              <a:t>)</a:t>
            </a:r>
            <a:endParaRPr lang="ko-KR" altLang="en-US" sz="100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86ABF5B-0305-4A30-ABF6-C8A07A3EC384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910AB9AA-3E6C-463F-A475-669BE64C0487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9CA0C52-0EEB-41C3-BBC5-F1D652B5A5B1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10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xmlns="" id="{C0FE5C61-0A0A-483D-BA38-EE63879BD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878081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스터디카페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416FBFA-464A-44D0-A7A9-1EFBC51D6943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6F6D71E-2298-44D2-A5E1-264CBA9BDC5E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스터디카페 목록 게시판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282E3E98-5100-457B-8D1F-3F9F3BBD345E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CCD92FDC-BB11-40CB-AED2-AFCA99A86753}"/>
              </a:ext>
            </a:extLst>
          </p:cNvPr>
          <p:cNvSpPr txBox="1"/>
          <p:nvPr/>
        </p:nvSpPr>
        <p:spPr>
          <a:xfrm>
            <a:off x="1600116" y="334458"/>
            <a:ext cx="16353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스터디카페</a:t>
            </a:r>
            <a:r>
              <a:rPr lang="ko-KR" altLang="en-US" sz="800" dirty="0"/>
              <a:t> </a:t>
            </a:r>
            <a:r>
              <a:rPr lang="en-US" altLang="ko-KR" sz="800" dirty="0"/>
              <a:t>&gt; </a:t>
            </a:r>
            <a:r>
              <a:rPr lang="ko-KR" altLang="en-US" sz="800" dirty="0" err="1"/>
              <a:t>스터디카페</a:t>
            </a:r>
            <a:r>
              <a:rPr lang="ko-KR" altLang="en-US" sz="800" dirty="0"/>
              <a:t> 목록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9CA0C52-0EEB-41C3-BBC5-F1D652B5A5B1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10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8DADCA08-0AB5-44C3-8A8E-529E828FC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45324"/>
              </p:ext>
            </p:extLst>
          </p:nvPr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A51B7563-5B3E-4A21-8D49-FE993FD3DA67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A99710AE-996A-4246-9B55-9A84F96A55D0}"/>
              </a:ext>
            </a:extLst>
          </p:cNvPr>
          <p:cNvSpPr/>
          <p:nvPr/>
        </p:nvSpPr>
        <p:spPr>
          <a:xfrm>
            <a:off x="2003601" y="1598138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910A50F3-D214-4446-B17D-D05FB72E2508}"/>
              </a:ext>
            </a:extLst>
          </p:cNvPr>
          <p:cNvSpPr/>
          <p:nvPr/>
        </p:nvSpPr>
        <p:spPr>
          <a:xfrm>
            <a:off x="9524774" y="846082"/>
            <a:ext cx="2396762" cy="26932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228600" indent="-228600">
              <a:buFontTx/>
              <a:buAutoNum type="arabicPeriod"/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카페설명 탭을 클릭하면 표시되는 내용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3" name="Button">
            <a:extLst>
              <a:ext uri="{FF2B5EF4-FFF2-40B4-BE49-F238E27FC236}">
                <a16:creationId xmlns:a16="http://schemas.microsoft.com/office/drawing/2014/main" xmlns="" id="{020860E8-A1AF-42BB-9CF3-48AEDB8DFE99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Button">
            <a:extLst>
              <a:ext uri="{FF2B5EF4-FFF2-40B4-BE49-F238E27FC236}">
                <a16:creationId xmlns:a16="http://schemas.microsoft.com/office/drawing/2014/main" xmlns="" id="{860F3747-64DB-4B1B-AFB3-B82792BF85C8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Button">
            <a:extLst>
              <a:ext uri="{FF2B5EF4-FFF2-40B4-BE49-F238E27FC236}">
                <a16:creationId xmlns:a16="http://schemas.microsoft.com/office/drawing/2014/main" xmlns="" id="{420C68B2-86D8-410D-934B-53206C2E9FA3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C51EBDC5-8B4B-4707-B5D1-22FCF8A7A492}"/>
              </a:ext>
            </a:extLst>
          </p:cNvPr>
          <p:cNvSpPr/>
          <p:nvPr/>
        </p:nvSpPr>
        <p:spPr>
          <a:xfrm>
            <a:off x="191344" y="6773047"/>
            <a:ext cx="7488832" cy="11085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이전페이지 연장</a:t>
            </a:r>
          </a:p>
        </p:txBody>
      </p:sp>
    </p:spTree>
    <p:extLst>
      <p:ext uri="{BB962C8B-B14F-4D97-AF65-F5344CB8AC3E}">
        <p14:creationId xmlns:p14="http://schemas.microsoft.com/office/powerpoint/2010/main" val="3436190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FDBB11A9-DCE3-46A5-B0E5-14E446906128}"/>
              </a:ext>
            </a:extLst>
          </p:cNvPr>
          <p:cNvGraphicFramePr>
            <a:graphicFrameLocks noGrp="1"/>
          </p:cNvGraphicFramePr>
          <p:nvPr/>
        </p:nvGraphicFramePr>
        <p:xfrm>
          <a:off x="1814735" y="1566156"/>
          <a:ext cx="5723908" cy="2954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0977">
                  <a:extLst>
                    <a:ext uri="{9D8B030D-6E8A-4147-A177-3AD203B41FA5}">
                      <a16:colId xmlns:a16="http://schemas.microsoft.com/office/drawing/2014/main" xmlns="" val="3543111497"/>
                    </a:ext>
                  </a:extLst>
                </a:gridCol>
                <a:gridCol w="1430977">
                  <a:extLst>
                    <a:ext uri="{9D8B030D-6E8A-4147-A177-3AD203B41FA5}">
                      <a16:colId xmlns:a16="http://schemas.microsoft.com/office/drawing/2014/main" xmlns="" val="400292283"/>
                    </a:ext>
                  </a:extLst>
                </a:gridCol>
                <a:gridCol w="1430977">
                  <a:extLst>
                    <a:ext uri="{9D8B030D-6E8A-4147-A177-3AD203B41FA5}">
                      <a16:colId xmlns:a16="http://schemas.microsoft.com/office/drawing/2014/main" xmlns="" val="3668097636"/>
                    </a:ext>
                  </a:extLst>
                </a:gridCol>
                <a:gridCol w="1430977">
                  <a:extLst>
                    <a:ext uri="{9D8B030D-6E8A-4147-A177-3AD203B41FA5}">
                      <a16:colId xmlns:a16="http://schemas.microsoft.com/office/drawing/2014/main" xmlns="" val="3775409926"/>
                    </a:ext>
                  </a:extLst>
                </a:gridCol>
              </a:tblGrid>
              <a:tr h="2954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카페설명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카페문의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사용리뷰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취소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환불규정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2637100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46A064FE-C6B7-4F39-A19A-D0DAF83F624F}"/>
              </a:ext>
            </a:extLst>
          </p:cNvPr>
          <p:cNvSpPr/>
          <p:nvPr/>
        </p:nvSpPr>
        <p:spPr>
          <a:xfrm>
            <a:off x="9518718" y="876692"/>
            <a:ext cx="2396762" cy="26932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28600" indent="-228600">
              <a:buFontTx/>
              <a:buAutoNum type="arabicPeriod"/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카페문의 탭을 클릭하면 표시되는 내용</a:t>
            </a: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궁금한 사항을 입력하고 등록하기 버튼을 클릭하면 하단에 문의 글 등록</a:t>
            </a:r>
            <a:r>
              <a:rPr lang="en-US" altLang="ko-KR" sz="800" dirty="0">
                <a:solidFill>
                  <a:prstClr val="black"/>
                </a:solidFill>
              </a:rPr>
              <a:t>(</a:t>
            </a:r>
            <a:r>
              <a:rPr lang="ko-KR" altLang="en-US" sz="800" dirty="0">
                <a:solidFill>
                  <a:prstClr val="black"/>
                </a:solidFill>
              </a:rPr>
              <a:t>로그인 필요</a:t>
            </a:r>
            <a:r>
              <a:rPr lang="en-US" altLang="ko-KR" sz="800" dirty="0">
                <a:solidFill>
                  <a:prstClr val="black"/>
                </a:solidFill>
              </a:rPr>
              <a:t>)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비밀 글로 문의하기를 체크하면 등록된 글이 관리자에게만 보이도록 전환</a:t>
            </a: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댓글쓰기 클릭 시 문의 글에 대한 댓글이 등록되며 댓글보기 클릭 시 문의 글에 대한 댓글 확인가능</a:t>
            </a: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46FF382-69F5-4E57-9F42-EF9C7C519F9B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prstClr val="black"/>
                </a:solidFill>
              </a:rPr>
              <a:t>스터디카페</a:t>
            </a:r>
            <a:r>
              <a:rPr lang="ko-KR" altLang="en-US" sz="800" dirty="0">
                <a:solidFill>
                  <a:prstClr val="black"/>
                </a:solidFill>
              </a:rPr>
              <a:t> 상세 </a:t>
            </a:r>
            <a:r>
              <a:rPr lang="en-US" altLang="ko-KR" sz="800" dirty="0">
                <a:solidFill>
                  <a:prstClr val="black"/>
                </a:solidFill>
              </a:rPr>
              <a:t>&gt; </a:t>
            </a:r>
            <a:r>
              <a:rPr lang="ko-KR" altLang="en-US" sz="800" dirty="0">
                <a:solidFill>
                  <a:prstClr val="black"/>
                </a:solidFill>
              </a:rPr>
              <a:t>문의 탭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BE3335C4-5640-454E-9A90-6EB7E9CE4157}"/>
              </a:ext>
            </a:extLst>
          </p:cNvPr>
          <p:cNvSpPr/>
          <p:nvPr/>
        </p:nvSpPr>
        <p:spPr>
          <a:xfrm>
            <a:off x="1814735" y="2139193"/>
            <a:ext cx="5723908" cy="9269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3CBE4DA-E1CF-4253-8E91-A7DB7D9F6A1C}"/>
              </a:ext>
            </a:extLst>
          </p:cNvPr>
          <p:cNvSpPr txBox="1"/>
          <p:nvPr/>
        </p:nvSpPr>
        <p:spPr>
          <a:xfrm>
            <a:off x="3595939" y="2484696"/>
            <a:ext cx="1685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궁금한 사항을 물어보세요</a:t>
            </a:r>
            <a:endParaRPr lang="en-US" altLang="ko-KR" sz="1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FED0506F-8EAF-4FCA-B88A-D5ED1A129175}"/>
              </a:ext>
            </a:extLst>
          </p:cNvPr>
          <p:cNvSpPr/>
          <p:nvPr/>
        </p:nvSpPr>
        <p:spPr>
          <a:xfrm>
            <a:off x="1810339" y="3471031"/>
            <a:ext cx="5723908" cy="8659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ACFE692-BFEC-4B7D-9BC2-D06B268D0AE7}"/>
              </a:ext>
            </a:extLst>
          </p:cNvPr>
          <p:cNvSpPr txBox="1"/>
          <p:nvPr/>
        </p:nvSpPr>
        <p:spPr>
          <a:xfrm>
            <a:off x="4270936" y="3759977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문의 글</a:t>
            </a:r>
            <a:r>
              <a:rPr lang="en-US" altLang="ko-KR" sz="1000" dirty="0">
                <a:solidFill>
                  <a:prstClr val="white">
                    <a:lumMod val="65000"/>
                  </a:prstClr>
                </a:solidFill>
              </a:rPr>
              <a:t>1</a:t>
            </a:r>
            <a:endParaRPr lang="ko-KR" altLang="en-US" sz="1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CF0DEFF1-A8F1-44E0-9E4C-4EDDE78ACF2F}"/>
              </a:ext>
            </a:extLst>
          </p:cNvPr>
          <p:cNvSpPr/>
          <p:nvPr/>
        </p:nvSpPr>
        <p:spPr>
          <a:xfrm>
            <a:off x="3172340" y="1458859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A29562B7-2C63-49E9-8867-34B536FEDECA}"/>
              </a:ext>
            </a:extLst>
          </p:cNvPr>
          <p:cNvSpPr/>
          <p:nvPr/>
        </p:nvSpPr>
        <p:spPr>
          <a:xfrm>
            <a:off x="1731971" y="2079187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99390488-093D-4507-B5E9-7A92DA9EEF03}"/>
              </a:ext>
            </a:extLst>
          </p:cNvPr>
          <p:cNvSpPr/>
          <p:nvPr/>
        </p:nvSpPr>
        <p:spPr>
          <a:xfrm>
            <a:off x="1731493" y="3391010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12D9FF19-97E3-403B-A4A3-8C7F6DEF0D6B}"/>
              </a:ext>
            </a:extLst>
          </p:cNvPr>
          <p:cNvSpPr/>
          <p:nvPr/>
        </p:nvSpPr>
        <p:spPr>
          <a:xfrm>
            <a:off x="1885840" y="4064160"/>
            <a:ext cx="633341" cy="20462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prstClr val="black"/>
                </a:solidFill>
              </a:rPr>
              <a:t>댓글보기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77AF3775-407B-4331-94AB-3DB756322621}"/>
              </a:ext>
            </a:extLst>
          </p:cNvPr>
          <p:cNvSpPr/>
          <p:nvPr/>
        </p:nvSpPr>
        <p:spPr>
          <a:xfrm>
            <a:off x="1731492" y="4069706"/>
            <a:ext cx="197133" cy="17910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C66FA45A-85E7-4F36-B731-0F4302654146}"/>
              </a:ext>
            </a:extLst>
          </p:cNvPr>
          <p:cNvSpPr/>
          <p:nvPr/>
        </p:nvSpPr>
        <p:spPr>
          <a:xfrm>
            <a:off x="6526635" y="2139194"/>
            <a:ext cx="1016001" cy="9269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8D5D1A85-A328-4738-AC97-ACC61B3FFC01}"/>
              </a:ext>
            </a:extLst>
          </p:cNvPr>
          <p:cNvSpPr txBox="1"/>
          <p:nvPr/>
        </p:nvSpPr>
        <p:spPr>
          <a:xfrm>
            <a:off x="6697249" y="24629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등록하기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F841A04-1933-4DA8-B37F-93C80F859A3D}"/>
              </a:ext>
            </a:extLst>
          </p:cNvPr>
          <p:cNvSpPr/>
          <p:nvPr/>
        </p:nvSpPr>
        <p:spPr>
          <a:xfrm>
            <a:off x="1852284" y="3131697"/>
            <a:ext cx="152685" cy="14001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B65E670-4C2F-46FD-9B69-3AC66F6858EB}"/>
              </a:ext>
            </a:extLst>
          </p:cNvPr>
          <p:cNvSpPr txBox="1"/>
          <p:nvPr/>
        </p:nvSpPr>
        <p:spPr>
          <a:xfrm>
            <a:off x="2015013" y="3096140"/>
            <a:ext cx="12638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prstClr val="black"/>
                </a:solidFill>
              </a:rPr>
              <a:t>비밀 글로 문의하기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B4CA9D0D-6D63-4A19-96E1-DC0CCF720429}"/>
              </a:ext>
            </a:extLst>
          </p:cNvPr>
          <p:cNvSpPr/>
          <p:nvPr/>
        </p:nvSpPr>
        <p:spPr>
          <a:xfrm>
            <a:off x="2594682" y="4056949"/>
            <a:ext cx="633341" cy="20462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black"/>
                </a:solidFill>
              </a:rPr>
              <a:t>댓글쓰기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75ACBAE7-1DF3-4E0B-8E95-BE7B8FCA2F3C}"/>
              </a:ext>
            </a:extLst>
          </p:cNvPr>
          <p:cNvSpPr/>
          <p:nvPr/>
        </p:nvSpPr>
        <p:spPr>
          <a:xfrm>
            <a:off x="1818728" y="4603550"/>
            <a:ext cx="5723908" cy="8659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22CD04EF-9BA7-4797-B0E7-349868901C8C}"/>
              </a:ext>
            </a:extLst>
          </p:cNvPr>
          <p:cNvSpPr txBox="1"/>
          <p:nvPr/>
        </p:nvSpPr>
        <p:spPr>
          <a:xfrm>
            <a:off x="4279325" y="4892496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문의 글</a:t>
            </a:r>
            <a:r>
              <a:rPr lang="en-US" altLang="ko-KR" sz="1000" dirty="0">
                <a:solidFill>
                  <a:prstClr val="white">
                    <a:lumMod val="65000"/>
                  </a:prstClr>
                </a:solidFill>
              </a:rPr>
              <a:t>2</a:t>
            </a:r>
            <a:endParaRPr lang="ko-KR" altLang="en-US" sz="1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9EB921F9-0DBB-4A50-A7ED-44063AA2EC24}"/>
              </a:ext>
            </a:extLst>
          </p:cNvPr>
          <p:cNvSpPr/>
          <p:nvPr/>
        </p:nvSpPr>
        <p:spPr>
          <a:xfrm>
            <a:off x="1894229" y="5196679"/>
            <a:ext cx="633341" cy="20462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prstClr val="black"/>
                </a:solidFill>
              </a:rPr>
              <a:t>댓글보기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F8E3471C-33B0-4523-822B-5BD4D09A93B7}"/>
              </a:ext>
            </a:extLst>
          </p:cNvPr>
          <p:cNvSpPr/>
          <p:nvPr/>
        </p:nvSpPr>
        <p:spPr>
          <a:xfrm>
            <a:off x="2603071" y="5189468"/>
            <a:ext cx="633341" cy="20462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black"/>
                </a:solidFill>
              </a:rPr>
              <a:t>댓글쓰기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xmlns="" id="{C0FE5C61-0A0A-483D-BA38-EE63879BD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359447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스터디카페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22ED6368-1B01-4367-82CF-AFC2ACCD750B}"/>
              </a:ext>
            </a:extLst>
          </p:cNvPr>
          <p:cNvSpPr/>
          <p:nvPr/>
        </p:nvSpPr>
        <p:spPr>
          <a:xfrm>
            <a:off x="191344" y="6773047"/>
            <a:ext cx="7488832" cy="11085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이전페이지 연장</a:t>
            </a:r>
          </a:p>
        </p:txBody>
      </p:sp>
    </p:spTree>
    <p:extLst>
      <p:ext uri="{BB962C8B-B14F-4D97-AF65-F5344CB8AC3E}">
        <p14:creationId xmlns:p14="http://schemas.microsoft.com/office/powerpoint/2010/main" val="4220470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FDBB11A9-DCE3-46A5-B0E5-14E446906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264266"/>
              </p:ext>
            </p:extLst>
          </p:nvPr>
        </p:nvGraphicFramePr>
        <p:xfrm>
          <a:off x="1810339" y="1383506"/>
          <a:ext cx="5723908" cy="2954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0977">
                  <a:extLst>
                    <a:ext uri="{9D8B030D-6E8A-4147-A177-3AD203B41FA5}">
                      <a16:colId xmlns:a16="http://schemas.microsoft.com/office/drawing/2014/main" xmlns="" val="3543111497"/>
                    </a:ext>
                  </a:extLst>
                </a:gridCol>
                <a:gridCol w="1430977">
                  <a:extLst>
                    <a:ext uri="{9D8B030D-6E8A-4147-A177-3AD203B41FA5}">
                      <a16:colId xmlns:a16="http://schemas.microsoft.com/office/drawing/2014/main" xmlns="" val="400292283"/>
                    </a:ext>
                  </a:extLst>
                </a:gridCol>
                <a:gridCol w="1430977">
                  <a:extLst>
                    <a:ext uri="{9D8B030D-6E8A-4147-A177-3AD203B41FA5}">
                      <a16:colId xmlns:a16="http://schemas.microsoft.com/office/drawing/2014/main" xmlns="" val="3668097636"/>
                    </a:ext>
                  </a:extLst>
                </a:gridCol>
                <a:gridCol w="1430977">
                  <a:extLst>
                    <a:ext uri="{9D8B030D-6E8A-4147-A177-3AD203B41FA5}">
                      <a16:colId xmlns:a16="http://schemas.microsoft.com/office/drawing/2014/main" xmlns="" val="3775409926"/>
                    </a:ext>
                  </a:extLst>
                </a:gridCol>
              </a:tblGrid>
              <a:tr h="2954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카페설명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카페문의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사용리뷰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취소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환불규정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2637100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46A064FE-C6B7-4F39-A19A-D0DAF83F624F}"/>
              </a:ext>
            </a:extLst>
          </p:cNvPr>
          <p:cNvSpPr/>
          <p:nvPr/>
        </p:nvSpPr>
        <p:spPr>
          <a:xfrm>
            <a:off x="9518718" y="876692"/>
            <a:ext cx="2396762" cy="26932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228600" indent="-228600">
              <a:buFontTx/>
              <a:buAutoNum type="arabicPeriod"/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사용리뷰 탭을 클릭하면 표시되는 내용</a:t>
            </a: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카페 평균 만족도는 별점으로 표시되며 리뷰 작성하기를 클릭하면 구매내역 페이지로 이동</a:t>
            </a:r>
            <a:r>
              <a:rPr lang="en-US" altLang="ko-KR" sz="800" dirty="0">
                <a:solidFill>
                  <a:prstClr val="black"/>
                </a:solidFill>
              </a:rPr>
              <a:t>(</a:t>
            </a:r>
            <a:r>
              <a:rPr lang="ko-KR" altLang="en-US" sz="800" dirty="0">
                <a:solidFill>
                  <a:prstClr val="black"/>
                </a:solidFill>
              </a:rPr>
              <a:t>로그인 필요</a:t>
            </a:r>
            <a:r>
              <a:rPr lang="en-US" altLang="ko-KR" sz="800" dirty="0">
                <a:solidFill>
                  <a:prstClr val="black"/>
                </a:solidFill>
              </a:rPr>
              <a:t>).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고객들이 후기와 함께 사진을 등록하면 사용자에 관계없이 등록된 모든 사진이 표시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46FF382-69F5-4E57-9F42-EF9C7C519F9B}"/>
              </a:ext>
            </a:extLst>
          </p:cNvPr>
          <p:cNvSpPr/>
          <p:nvPr/>
        </p:nvSpPr>
        <p:spPr>
          <a:xfrm>
            <a:off x="1581631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prstClr val="black"/>
                </a:solidFill>
              </a:rPr>
              <a:t>스터디카페상세</a:t>
            </a:r>
            <a:r>
              <a:rPr lang="ko-KR" altLang="en-US" sz="800" dirty="0">
                <a:solidFill>
                  <a:prstClr val="black"/>
                </a:solidFill>
              </a:rPr>
              <a:t> </a:t>
            </a:r>
            <a:r>
              <a:rPr lang="en-US" altLang="ko-KR" sz="800" dirty="0">
                <a:solidFill>
                  <a:prstClr val="black"/>
                </a:solidFill>
              </a:rPr>
              <a:t>&gt; </a:t>
            </a:r>
            <a:r>
              <a:rPr lang="ko-KR" altLang="en-US" sz="800" dirty="0">
                <a:solidFill>
                  <a:prstClr val="black"/>
                </a:solidFill>
              </a:rPr>
              <a:t>리뷰 탭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BE3335C4-5640-454E-9A90-6EB7E9CE4157}"/>
              </a:ext>
            </a:extLst>
          </p:cNvPr>
          <p:cNvSpPr/>
          <p:nvPr/>
        </p:nvSpPr>
        <p:spPr>
          <a:xfrm>
            <a:off x="1810339" y="1793736"/>
            <a:ext cx="5723908" cy="46518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3CBE4DA-E1CF-4253-8E91-A7DB7D9F6A1C}"/>
              </a:ext>
            </a:extLst>
          </p:cNvPr>
          <p:cNvSpPr txBox="1"/>
          <p:nvPr/>
        </p:nvSpPr>
        <p:spPr>
          <a:xfrm>
            <a:off x="3973997" y="1903555"/>
            <a:ext cx="1849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상품 평균 만족도 </a:t>
            </a:r>
            <a:r>
              <a:rPr lang="en-US" altLang="ko-KR" sz="1000" dirty="0">
                <a:solidFill>
                  <a:prstClr val="white">
                    <a:lumMod val="65000"/>
                  </a:prstClr>
                </a:solidFill>
              </a:rPr>
              <a:t>(</a:t>
            </a:r>
            <a:r>
              <a:rPr lang="ko-KR" altLang="en-US" sz="1000" dirty="0" err="1">
                <a:solidFill>
                  <a:prstClr val="white">
                    <a:lumMod val="65000"/>
                  </a:prstClr>
                </a:solidFill>
              </a:rPr>
              <a:t>별점</a:t>
            </a:r>
            <a:r>
              <a:rPr lang="en-US" altLang="ko-KR" sz="1000" dirty="0">
                <a:solidFill>
                  <a:prstClr val="white">
                    <a:lumMod val="65000"/>
                  </a:prstClr>
                </a:solidFill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B069B33-D90C-4EE0-A326-EA59850FDFDE}"/>
              </a:ext>
            </a:extLst>
          </p:cNvPr>
          <p:cNvSpPr/>
          <p:nvPr/>
        </p:nvSpPr>
        <p:spPr>
          <a:xfrm>
            <a:off x="1810339" y="3500270"/>
            <a:ext cx="5723908" cy="8659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FED0506F-8EAF-4FCA-B88A-D5ED1A129175}"/>
              </a:ext>
            </a:extLst>
          </p:cNvPr>
          <p:cNvSpPr/>
          <p:nvPr/>
        </p:nvSpPr>
        <p:spPr>
          <a:xfrm>
            <a:off x="1810339" y="4573499"/>
            <a:ext cx="5723908" cy="8659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ACFE692-BFEC-4B7D-9BC2-D06B268D0AE7}"/>
              </a:ext>
            </a:extLst>
          </p:cNvPr>
          <p:cNvSpPr txBox="1"/>
          <p:nvPr/>
        </p:nvSpPr>
        <p:spPr>
          <a:xfrm>
            <a:off x="4335057" y="5007919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후기</a:t>
            </a:r>
            <a:r>
              <a:rPr lang="en-US" altLang="ko-KR" sz="1000" dirty="0">
                <a:solidFill>
                  <a:prstClr val="white">
                    <a:lumMod val="65000"/>
                  </a:prstClr>
                </a:solidFill>
              </a:rPr>
              <a:t>1</a:t>
            </a:r>
            <a:endParaRPr lang="ko-KR" altLang="en-US" sz="1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CF0DEFF1-A8F1-44E0-9E4C-4EDDE78ACF2F}"/>
              </a:ext>
            </a:extLst>
          </p:cNvPr>
          <p:cNvSpPr/>
          <p:nvPr/>
        </p:nvSpPr>
        <p:spPr>
          <a:xfrm>
            <a:off x="4616649" y="1295379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A29562B7-2C63-49E9-8867-34B536FEDECA}"/>
              </a:ext>
            </a:extLst>
          </p:cNvPr>
          <p:cNvSpPr/>
          <p:nvPr/>
        </p:nvSpPr>
        <p:spPr>
          <a:xfrm>
            <a:off x="1727575" y="1733729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99390488-093D-4507-B5E9-7A92DA9EEF03}"/>
              </a:ext>
            </a:extLst>
          </p:cNvPr>
          <p:cNvSpPr/>
          <p:nvPr/>
        </p:nvSpPr>
        <p:spPr>
          <a:xfrm>
            <a:off x="1727575" y="3408399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12D9FF19-97E3-403B-A4A3-8C7F6DEF0D6B}"/>
              </a:ext>
            </a:extLst>
          </p:cNvPr>
          <p:cNvSpPr/>
          <p:nvPr/>
        </p:nvSpPr>
        <p:spPr>
          <a:xfrm>
            <a:off x="1930201" y="4639464"/>
            <a:ext cx="1000637" cy="16838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prstClr val="black"/>
                </a:solidFill>
              </a:rPr>
              <a:t>별점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E40E7BF9-C04B-4EF4-BF1D-BD3124D2076F}"/>
              </a:ext>
            </a:extLst>
          </p:cNvPr>
          <p:cNvSpPr/>
          <p:nvPr/>
        </p:nvSpPr>
        <p:spPr>
          <a:xfrm>
            <a:off x="1942079" y="4911952"/>
            <a:ext cx="5411867" cy="41261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67A773C-B2F5-48C9-9B16-ECC96708F062}"/>
              </a:ext>
            </a:extLst>
          </p:cNvPr>
          <p:cNvSpPr/>
          <p:nvPr/>
        </p:nvSpPr>
        <p:spPr>
          <a:xfrm>
            <a:off x="1810339" y="5673135"/>
            <a:ext cx="5723908" cy="8659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52E13B23-8ED3-46FB-8C5B-48ADE7FADC9A}"/>
              </a:ext>
            </a:extLst>
          </p:cNvPr>
          <p:cNvSpPr txBox="1"/>
          <p:nvPr/>
        </p:nvSpPr>
        <p:spPr>
          <a:xfrm>
            <a:off x="4335057" y="6112289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후기</a:t>
            </a:r>
            <a:r>
              <a:rPr lang="en-US" altLang="ko-KR" sz="1000" dirty="0">
                <a:solidFill>
                  <a:prstClr val="white">
                    <a:lumMod val="65000"/>
                  </a:prstClr>
                </a:solidFill>
              </a:rPr>
              <a:t>2</a:t>
            </a:r>
            <a:endParaRPr lang="ko-KR" altLang="en-US" sz="1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8907B9EB-C6E4-402C-AE7B-5D6408FBBF0C}"/>
              </a:ext>
            </a:extLst>
          </p:cNvPr>
          <p:cNvSpPr/>
          <p:nvPr/>
        </p:nvSpPr>
        <p:spPr>
          <a:xfrm>
            <a:off x="1930201" y="5739100"/>
            <a:ext cx="1000637" cy="16838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prstClr val="black"/>
                </a:solidFill>
              </a:rPr>
              <a:t>별점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04D3753-925C-4D37-A1BC-CD899360DDB4}"/>
              </a:ext>
            </a:extLst>
          </p:cNvPr>
          <p:cNvSpPr/>
          <p:nvPr/>
        </p:nvSpPr>
        <p:spPr>
          <a:xfrm>
            <a:off x="1942079" y="6011588"/>
            <a:ext cx="5411867" cy="41261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46ADA20D-BDB2-41BA-853C-CE7C7A70AB27}"/>
              </a:ext>
            </a:extLst>
          </p:cNvPr>
          <p:cNvSpPr/>
          <p:nvPr/>
        </p:nvSpPr>
        <p:spPr>
          <a:xfrm>
            <a:off x="1952663" y="3559829"/>
            <a:ext cx="868343" cy="75379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C00A6BA9-94FE-4E88-8C23-541A3ED5470B}"/>
              </a:ext>
            </a:extLst>
          </p:cNvPr>
          <p:cNvSpPr/>
          <p:nvPr/>
        </p:nvSpPr>
        <p:spPr>
          <a:xfrm>
            <a:off x="2963330" y="3568218"/>
            <a:ext cx="868343" cy="75379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83BB9F3-D00F-4FEF-A1AB-B0260ED3415B}"/>
              </a:ext>
            </a:extLst>
          </p:cNvPr>
          <p:cNvSpPr/>
          <p:nvPr/>
        </p:nvSpPr>
        <p:spPr>
          <a:xfrm>
            <a:off x="3973997" y="3563487"/>
            <a:ext cx="868343" cy="75379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5677F213-11EE-44C6-B03C-780931EF0111}"/>
              </a:ext>
            </a:extLst>
          </p:cNvPr>
          <p:cNvSpPr txBox="1"/>
          <p:nvPr/>
        </p:nvSpPr>
        <p:spPr>
          <a:xfrm>
            <a:off x="2072673" y="3825662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이미지</a:t>
            </a:r>
            <a:r>
              <a:rPr lang="en-US" altLang="ko-KR" sz="1000" dirty="0">
                <a:solidFill>
                  <a:prstClr val="white">
                    <a:lumMod val="65000"/>
                  </a:prstClr>
                </a:solidFill>
              </a:rPr>
              <a:t>1</a:t>
            </a:r>
            <a:endParaRPr lang="ko-KR" altLang="en-US" sz="1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9784984F-3945-4F8D-981F-BDDE0C8FC674}"/>
              </a:ext>
            </a:extLst>
          </p:cNvPr>
          <p:cNvSpPr txBox="1"/>
          <p:nvPr/>
        </p:nvSpPr>
        <p:spPr>
          <a:xfrm>
            <a:off x="3079488" y="3830362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이미지</a:t>
            </a:r>
            <a:r>
              <a:rPr lang="en-US" altLang="ko-KR" sz="1000" dirty="0">
                <a:solidFill>
                  <a:prstClr val="white">
                    <a:lumMod val="65000"/>
                  </a:prstClr>
                </a:solidFill>
              </a:rPr>
              <a:t>2</a:t>
            </a:r>
            <a:endParaRPr lang="ko-KR" altLang="en-US" sz="1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298E54EB-6471-49CA-8D16-D1127BACFB98}"/>
              </a:ext>
            </a:extLst>
          </p:cNvPr>
          <p:cNvSpPr txBox="1"/>
          <p:nvPr/>
        </p:nvSpPr>
        <p:spPr>
          <a:xfrm>
            <a:off x="4088208" y="3830362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이미지</a:t>
            </a:r>
            <a:r>
              <a:rPr lang="en-US" altLang="ko-KR" sz="1000" dirty="0">
                <a:solidFill>
                  <a:prstClr val="white">
                    <a:lumMod val="65000"/>
                  </a:prstClr>
                </a:solidFill>
              </a:rPr>
              <a:t>3</a:t>
            </a:r>
            <a:endParaRPr lang="ko-KR" altLang="en-US" sz="1000" dirty="0">
              <a:solidFill>
                <a:prstClr val="white">
                  <a:lumMod val="65000"/>
                </a:prstClr>
              </a:solidFill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C0FE5C61-0A0A-483D-BA38-EE63879BD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746507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스터디카페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BE3335C4-5640-454E-9A90-6EB7E9CE4157}"/>
              </a:ext>
            </a:extLst>
          </p:cNvPr>
          <p:cNvSpPr/>
          <p:nvPr/>
        </p:nvSpPr>
        <p:spPr>
          <a:xfrm>
            <a:off x="1810339" y="2385129"/>
            <a:ext cx="5723908" cy="9269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3CBE4DA-E1CF-4253-8E91-A7DB7D9F6A1C}"/>
              </a:ext>
            </a:extLst>
          </p:cNvPr>
          <p:cNvSpPr txBox="1"/>
          <p:nvPr/>
        </p:nvSpPr>
        <p:spPr>
          <a:xfrm>
            <a:off x="3583903" y="2727721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리뷰를 작성해주세요</a:t>
            </a:r>
            <a:r>
              <a:rPr lang="en-US" altLang="ko-KR" sz="1000" dirty="0">
                <a:solidFill>
                  <a:prstClr val="white">
                    <a:lumMod val="65000"/>
                  </a:prstClr>
                </a:solidFill>
              </a:rPr>
              <a:t>.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C66FA45A-85E7-4F36-B731-0F4302654146}"/>
              </a:ext>
            </a:extLst>
          </p:cNvPr>
          <p:cNvSpPr/>
          <p:nvPr/>
        </p:nvSpPr>
        <p:spPr>
          <a:xfrm>
            <a:off x="6518246" y="2392521"/>
            <a:ext cx="1016001" cy="9074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D5D1A85-A328-4738-AC97-ACC61B3FFC01}"/>
              </a:ext>
            </a:extLst>
          </p:cNvPr>
          <p:cNvSpPr txBox="1"/>
          <p:nvPr/>
        </p:nvSpPr>
        <p:spPr>
          <a:xfrm>
            <a:off x="6654990" y="2765641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리뷰 등록</a:t>
            </a:r>
          </a:p>
        </p:txBody>
      </p:sp>
      <p:pic>
        <p:nvPicPr>
          <p:cNvPr id="1026" name="Picture 2" descr="ì¨ë²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922" y="2953619"/>
            <a:ext cx="339322" cy="3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8933959-94D3-4272-87C0-07A437059379}"/>
              </a:ext>
            </a:extLst>
          </p:cNvPr>
          <p:cNvSpPr/>
          <p:nvPr/>
        </p:nvSpPr>
        <p:spPr>
          <a:xfrm>
            <a:off x="191344" y="6773047"/>
            <a:ext cx="7488832" cy="11085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이전페이지 연장</a:t>
            </a:r>
          </a:p>
        </p:txBody>
      </p:sp>
    </p:spTree>
    <p:extLst>
      <p:ext uri="{BB962C8B-B14F-4D97-AF65-F5344CB8AC3E}">
        <p14:creationId xmlns:p14="http://schemas.microsoft.com/office/powerpoint/2010/main" val="4170298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FDBB11A9-DCE3-46A5-B0E5-14E446906128}"/>
              </a:ext>
            </a:extLst>
          </p:cNvPr>
          <p:cNvGraphicFramePr>
            <a:graphicFrameLocks noGrp="1"/>
          </p:cNvGraphicFramePr>
          <p:nvPr/>
        </p:nvGraphicFramePr>
        <p:xfrm>
          <a:off x="1814735" y="1566156"/>
          <a:ext cx="5723908" cy="2954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0977">
                  <a:extLst>
                    <a:ext uri="{9D8B030D-6E8A-4147-A177-3AD203B41FA5}">
                      <a16:colId xmlns:a16="http://schemas.microsoft.com/office/drawing/2014/main" xmlns="" val="3543111497"/>
                    </a:ext>
                  </a:extLst>
                </a:gridCol>
                <a:gridCol w="1430977">
                  <a:extLst>
                    <a:ext uri="{9D8B030D-6E8A-4147-A177-3AD203B41FA5}">
                      <a16:colId xmlns:a16="http://schemas.microsoft.com/office/drawing/2014/main" xmlns="" val="400292283"/>
                    </a:ext>
                  </a:extLst>
                </a:gridCol>
                <a:gridCol w="1430977">
                  <a:extLst>
                    <a:ext uri="{9D8B030D-6E8A-4147-A177-3AD203B41FA5}">
                      <a16:colId xmlns:a16="http://schemas.microsoft.com/office/drawing/2014/main" xmlns="" val="3668097636"/>
                    </a:ext>
                  </a:extLst>
                </a:gridCol>
                <a:gridCol w="1430977">
                  <a:extLst>
                    <a:ext uri="{9D8B030D-6E8A-4147-A177-3AD203B41FA5}">
                      <a16:colId xmlns:a16="http://schemas.microsoft.com/office/drawing/2014/main" xmlns="" val="3775409926"/>
                    </a:ext>
                  </a:extLst>
                </a:gridCol>
              </a:tblGrid>
              <a:tr h="2954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카페설명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카페문의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사용리뷰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취소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환불규정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637100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46A064FE-C6B7-4F39-A19A-D0DAF83F624F}"/>
              </a:ext>
            </a:extLst>
          </p:cNvPr>
          <p:cNvSpPr/>
          <p:nvPr/>
        </p:nvSpPr>
        <p:spPr>
          <a:xfrm>
            <a:off x="9518718" y="876692"/>
            <a:ext cx="2396762" cy="26932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228600" indent="-228600">
              <a:buFontTx/>
              <a:buAutoNum type="arabicPeriod"/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취소</a:t>
            </a:r>
            <a:r>
              <a:rPr lang="en-US" altLang="ko-KR" sz="800" dirty="0">
                <a:solidFill>
                  <a:prstClr val="black"/>
                </a:solidFill>
              </a:rPr>
              <a:t>/</a:t>
            </a:r>
            <a:r>
              <a:rPr lang="ko-KR" altLang="en-US" sz="800" dirty="0">
                <a:solidFill>
                  <a:prstClr val="black"/>
                </a:solidFill>
              </a:rPr>
              <a:t>환불규정 탭을 클릭하면 표시되는 화면입니다</a:t>
            </a:r>
            <a:r>
              <a:rPr lang="en-US" altLang="ko-KR" sz="800" dirty="0">
                <a:solidFill>
                  <a:prstClr val="black"/>
                </a:solidFill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46FF382-69F5-4E57-9F42-EF9C7C519F9B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prstClr val="black"/>
                </a:solidFill>
              </a:rPr>
              <a:t>스터디카페</a:t>
            </a:r>
            <a:r>
              <a:rPr lang="ko-KR" altLang="en-US" sz="800" dirty="0">
                <a:solidFill>
                  <a:prstClr val="black"/>
                </a:solidFill>
              </a:rPr>
              <a:t> 상세 </a:t>
            </a:r>
            <a:r>
              <a:rPr lang="en-US" altLang="ko-KR" sz="800" dirty="0">
                <a:solidFill>
                  <a:prstClr val="black"/>
                </a:solidFill>
              </a:rPr>
              <a:t>&gt; </a:t>
            </a:r>
            <a:r>
              <a:rPr lang="ko-KR" altLang="en-US" sz="800" dirty="0">
                <a:solidFill>
                  <a:prstClr val="black"/>
                </a:solidFill>
              </a:rPr>
              <a:t>취소</a:t>
            </a:r>
            <a:r>
              <a:rPr lang="en-US" altLang="ko-KR" sz="800" dirty="0">
                <a:solidFill>
                  <a:prstClr val="black"/>
                </a:solidFill>
              </a:rPr>
              <a:t>·</a:t>
            </a:r>
            <a:r>
              <a:rPr lang="ko-KR" altLang="en-US" sz="800" dirty="0">
                <a:solidFill>
                  <a:prstClr val="black"/>
                </a:solidFill>
              </a:rPr>
              <a:t>환불 탭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BE3335C4-5640-454E-9A90-6EB7E9CE4157}"/>
              </a:ext>
            </a:extLst>
          </p:cNvPr>
          <p:cNvSpPr/>
          <p:nvPr/>
        </p:nvSpPr>
        <p:spPr>
          <a:xfrm>
            <a:off x="1814735" y="2139193"/>
            <a:ext cx="5723908" cy="160068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3CBE4DA-E1CF-4253-8E91-A7DB7D9F6A1C}"/>
              </a:ext>
            </a:extLst>
          </p:cNvPr>
          <p:cNvSpPr txBox="1"/>
          <p:nvPr/>
        </p:nvSpPr>
        <p:spPr>
          <a:xfrm>
            <a:off x="4048953" y="2799125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상품정보 제공고시</a:t>
            </a:r>
            <a:endParaRPr lang="en-US" altLang="ko-KR" sz="1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CF0DEFF1-A8F1-44E0-9E4C-4EDDE78ACF2F}"/>
              </a:ext>
            </a:extLst>
          </p:cNvPr>
          <p:cNvSpPr/>
          <p:nvPr/>
        </p:nvSpPr>
        <p:spPr>
          <a:xfrm>
            <a:off x="6048379" y="1467963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CBD6DCB8-0E98-4F72-8C59-B11EFAA1EB52}"/>
              </a:ext>
            </a:extLst>
          </p:cNvPr>
          <p:cNvSpPr/>
          <p:nvPr/>
        </p:nvSpPr>
        <p:spPr>
          <a:xfrm>
            <a:off x="1814735" y="3843598"/>
            <a:ext cx="5723908" cy="18123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20A9929-7FF4-46CB-9647-EA2C84C6508E}"/>
              </a:ext>
            </a:extLst>
          </p:cNvPr>
          <p:cNvSpPr txBox="1"/>
          <p:nvPr/>
        </p:nvSpPr>
        <p:spPr>
          <a:xfrm>
            <a:off x="4151545" y="4680041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취소</a:t>
            </a:r>
            <a:r>
              <a:rPr lang="en-US" altLang="ko-KR" sz="1000" dirty="0">
                <a:solidFill>
                  <a:prstClr val="white">
                    <a:lumMod val="65000"/>
                  </a:prstClr>
                </a:solidFill>
              </a:rPr>
              <a:t>/</a:t>
            </a:r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환불 정보</a:t>
            </a:r>
            <a:endParaRPr lang="en-US" altLang="ko-KR" sz="1000" dirty="0">
              <a:solidFill>
                <a:prstClr val="white">
                  <a:lumMod val="65000"/>
                </a:prstClr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C0FE5C61-0A0A-483D-BA38-EE63879BD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969672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스터디카페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67FAB0D-AE7D-4129-A06C-3B18FC5DD887}"/>
              </a:ext>
            </a:extLst>
          </p:cNvPr>
          <p:cNvSpPr/>
          <p:nvPr/>
        </p:nvSpPr>
        <p:spPr>
          <a:xfrm>
            <a:off x="191344" y="6773047"/>
            <a:ext cx="7488832" cy="11085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이전페이지 연장</a:t>
            </a:r>
          </a:p>
        </p:txBody>
      </p:sp>
    </p:spTree>
    <p:extLst>
      <p:ext uri="{BB962C8B-B14F-4D97-AF65-F5344CB8AC3E}">
        <p14:creationId xmlns:p14="http://schemas.microsoft.com/office/powerpoint/2010/main" val="2023655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4DE82D9-3B8B-42F2-BE85-485BA1306E1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567E1A32-96C5-4EE3-AAB8-1B06BF8D33EC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D5464F1-CB90-4251-BBA8-471B3A3A4AD8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14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86DF7D12-52E1-47B6-A3C4-2F3253370C06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A55E7039-C30D-4253-A8E3-9482EB9247D1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E9319DFA-CDE4-40E9-B37B-57B3A89CB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968944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맛집찾기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CB161DA-EDF0-4EE5-BCC3-8F4A5453959B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60F7B512-6B36-4C1F-AED3-BB2111808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75169"/>
              </p:ext>
            </p:extLst>
          </p:nvPr>
        </p:nvGraphicFramePr>
        <p:xfrm>
          <a:off x="1664737" y="2368106"/>
          <a:ext cx="6586855" cy="3098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5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41281">
                  <a:extLst>
                    <a:ext uri="{9D8B030D-6E8A-4147-A177-3AD203B41FA5}">
                      <a16:colId xmlns:a16="http://schemas.microsoft.com/office/drawing/2014/main" xmlns="" val="2907528264"/>
                    </a:ext>
                  </a:extLst>
                </a:gridCol>
              </a:tblGrid>
              <a:tr h="30985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예약날짜</a:t>
                      </a:r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5403445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FE55B044-6275-4ADA-AB58-A9EA49E74740}"/>
              </a:ext>
            </a:extLst>
          </p:cNvPr>
          <p:cNvSpPr/>
          <p:nvPr/>
        </p:nvSpPr>
        <p:spPr>
          <a:xfrm>
            <a:off x="5273890" y="5549810"/>
            <a:ext cx="1059543" cy="278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white"/>
                </a:solidFill>
              </a:rPr>
              <a:t>다음 </a:t>
            </a:r>
            <a:r>
              <a:rPr lang="en-US" altLang="ko-KR" sz="800" dirty="0">
                <a:solidFill>
                  <a:prstClr val="white"/>
                </a:solidFill>
              </a:rPr>
              <a:t>&gt;</a:t>
            </a:r>
            <a:endParaRPr lang="ko-KR" altLang="en-US" sz="800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4FDC76B0-7EA5-4240-8997-6DFA7E9223BF}"/>
              </a:ext>
            </a:extLst>
          </p:cNvPr>
          <p:cNvSpPr/>
          <p:nvPr/>
        </p:nvSpPr>
        <p:spPr>
          <a:xfrm>
            <a:off x="4052293" y="5549810"/>
            <a:ext cx="966060" cy="278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black"/>
                </a:solidFill>
              </a:rPr>
              <a:t>예약취소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20C9F980-D744-4876-880F-DCEB0E4FF46F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카페예약 </a:t>
            </a:r>
            <a:r>
              <a:rPr lang="en-US" altLang="ko-KR" sz="800" dirty="0">
                <a:solidFill>
                  <a:prstClr val="black"/>
                </a:solidFill>
              </a:rPr>
              <a:t>&gt; </a:t>
            </a:r>
            <a:r>
              <a:rPr lang="ko-KR" altLang="en-US" sz="800" dirty="0">
                <a:solidFill>
                  <a:prstClr val="black"/>
                </a:solidFill>
              </a:rPr>
              <a:t>상세페이지 </a:t>
            </a:r>
            <a:r>
              <a:rPr lang="en-US" altLang="ko-KR" sz="800" dirty="0">
                <a:solidFill>
                  <a:prstClr val="black"/>
                </a:solidFill>
              </a:rPr>
              <a:t>&gt; </a:t>
            </a:r>
            <a:r>
              <a:rPr lang="ko-KR" altLang="en-US" sz="800" dirty="0">
                <a:solidFill>
                  <a:prstClr val="black"/>
                </a:solidFill>
              </a:rPr>
              <a:t>예약하기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53F75DD8-53F1-4105-B6CE-20996FE4BDDE}"/>
              </a:ext>
            </a:extLst>
          </p:cNvPr>
          <p:cNvSpPr/>
          <p:nvPr/>
        </p:nvSpPr>
        <p:spPr>
          <a:xfrm>
            <a:off x="4506406" y="2524781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6C76F937-7D96-46A9-9006-AE8D2F4196EE}"/>
              </a:ext>
            </a:extLst>
          </p:cNvPr>
          <p:cNvSpPr/>
          <p:nvPr/>
        </p:nvSpPr>
        <p:spPr>
          <a:xfrm>
            <a:off x="9516348" y="899605"/>
            <a:ext cx="2396762" cy="25141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228600" indent="-228600">
              <a:buFontTx/>
              <a:buAutoNum type="arabicPeriod"/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룸 예약하기 선택 시 보이는 화면</a:t>
            </a: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en-US" altLang="ko-KR" sz="800" dirty="0">
                <a:solidFill>
                  <a:prstClr val="black"/>
                </a:solidFill>
              </a:rPr>
              <a:t>&lt; </a:t>
            </a:r>
            <a:r>
              <a:rPr lang="ko-KR" altLang="en-US" sz="800" dirty="0">
                <a:solidFill>
                  <a:prstClr val="black"/>
                </a:solidFill>
              </a:rPr>
              <a:t>버튼 </a:t>
            </a:r>
            <a:r>
              <a:rPr lang="en-US" altLang="ko-KR" sz="800" dirty="0">
                <a:solidFill>
                  <a:prstClr val="black"/>
                </a:solidFill>
              </a:rPr>
              <a:t>: </a:t>
            </a:r>
            <a:r>
              <a:rPr lang="ko-KR" altLang="en-US" sz="800" dirty="0">
                <a:solidFill>
                  <a:prstClr val="black"/>
                </a:solidFill>
              </a:rPr>
              <a:t>지난달 보기</a:t>
            </a: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altLang="ko-KR" sz="800" dirty="0">
                <a:solidFill>
                  <a:prstClr val="black"/>
                </a:solidFill>
              </a:rPr>
              <a:t>      &gt; </a:t>
            </a:r>
            <a:r>
              <a:rPr lang="ko-KR" altLang="en-US" sz="800" dirty="0">
                <a:solidFill>
                  <a:prstClr val="black"/>
                </a:solidFill>
              </a:rPr>
              <a:t>버튼 </a:t>
            </a:r>
            <a:r>
              <a:rPr lang="en-US" altLang="ko-KR" sz="800" dirty="0">
                <a:solidFill>
                  <a:prstClr val="black"/>
                </a:solidFill>
              </a:rPr>
              <a:t>: </a:t>
            </a:r>
            <a:r>
              <a:rPr lang="ko-KR" altLang="en-US" sz="800" dirty="0">
                <a:solidFill>
                  <a:prstClr val="black"/>
                </a:solidFill>
              </a:rPr>
              <a:t>다음달 보기</a:t>
            </a: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610418A2-26A7-456C-9153-89F5A81FD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82971"/>
              </p:ext>
            </p:extLst>
          </p:nvPr>
        </p:nvGraphicFramePr>
        <p:xfrm>
          <a:off x="3732824" y="2889792"/>
          <a:ext cx="2966880" cy="2344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38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38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38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238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2384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2384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08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0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ko-KR" altLang="en-US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0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0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0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0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D4113622-D46E-4C32-840E-BD01FD9F0A26}"/>
              </a:ext>
            </a:extLst>
          </p:cNvPr>
          <p:cNvSpPr txBox="1"/>
          <p:nvPr/>
        </p:nvSpPr>
        <p:spPr>
          <a:xfrm>
            <a:off x="4703539" y="2499864"/>
            <a:ext cx="128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  2019</a:t>
            </a:r>
            <a:r>
              <a:rPr lang="ko-KR" altLang="en-US" sz="1000" dirty="0"/>
              <a:t>년 </a:t>
            </a:r>
            <a:r>
              <a:rPr lang="en-US" altLang="ko-KR" sz="1000" dirty="0"/>
              <a:t>7</a:t>
            </a:r>
            <a:r>
              <a:rPr lang="ko-KR" altLang="en-US" sz="1000" dirty="0"/>
              <a:t>월  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ECAAFB47-8119-45A8-B298-0B036B4EFFD0}"/>
              </a:ext>
            </a:extLst>
          </p:cNvPr>
          <p:cNvSpPr/>
          <p:nvPr/>
        </p:nvSpPr>
        <p:spPr>
          <a:xfrm>
            <a:off x="1664737" y="345165"/>
            <a:ext cx="1624563" cy="179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187751F-DDA1-484F-B63A-7FA70CEE927E}"/>
              </a:ext>
            </a:extLst>
          </p:cNvPr>
          <p:cNvSpPr txBox="1"/>
          <p:nvPr/>
        </p:nvSpPr>
        <p:spPr>
          <a:xfrm>
            <a:off x="1600116" y="334458"/>
            <a:ext cx="1217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스터디카페</a:t>
            </a:r>
            <a:r>
              <a:rPr lang="ko-KR" altLang="en-US" sz="800" dirty="0"/>
              <a:t> 상세</a:t>
            </a:r>
            <a:r>
              <a:rPr lang="en-US" altLang="ko-KR" sz="800" dirty="0"/>
              <a:t>&gt;</a:t>
            </a:r>
            <a:r>
              <a:rPr lang="ko-KR" altLang="en-US" sz="800" dirty="0"/>
              <a:t>예약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DF044673-E127-431A-84AE-D45195096CFF}"/>
              </a:ext>
            </a:extLst>
          </p:cNvPr>
          <p:cNvSpPr/>
          <p:nvPr/>
        </p:nvSpPr>
        <p:spPr>
          <a:xfrm>
            <a:off x="154634" y="319069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C0FE5C61-0A0A-483D-BA38-EE63879BD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151104"/>
              </p:ext>
            </p:extLst>
          </p:nvPr>
        </p:nvGraphicFramePr>
        <p:xfrm>
          <a:off x="206963" y="988655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스터디카페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5A312EE-08D0-41D5-AA77-0DBB851C1A8D}"/>
              </a:ext>
            </a:extLst>
          </p:cNvPr>
          <p:cNvSpPr/>
          <p:nvPr/>
        </p:nvSpPr>
        <p:spPr>
          <a:xfrm>
            <a:off x="1757646" y="2006907"/>
            <a:ext cx="27679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1" dirty="0" err="1">
                <a:solidFill>
                  <a:prstClr val="black"/>
                </a:solidFill>
              </a:rPr>
              <a:t>스터디카페</a:t>
            </a:r>
            <a:r>
              <a:rPr lang="ko-KR" altLang="en-US" sz="1100" b="1" dirty="0">
                <a:solidFill>
                  <a:prstClr val="black"/>
                </a:solidFill>
              </a:rPr>
              <a:t> 이름 </a:t>
            </a:r>
            <a:r>
              <a:rPr lang="en-US" altLang="ko-KR" sz="1100" b="1" dirty="0">
                <a:solidFill>
                  <a:prstClr val="black"/>
                </a:solidFill>
              </a:rPr>
              <a:t>- </a:t>
            </a:r>
            <a:r>
              <a:rPr lang="ko-KR" altLang="en-US" sz="1100" b="1" dirty="0" err="1">
                <a:solidFill>
                  <a:prstClr val="black"/>
                </a:solidFill>
              </a:rPr>
              <a:t>스터디룸</a:t>
            </a:r>
            <a:r>
              <a:rPr lang="ko-KR" altLang="en-US" sz="1100" b="1" dirty="0">
                <a:solidFill>
                  <a:prstClr val="black"/>
                </a:solidFill>
              </a:rPr>
              <a:t> 예약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53F75DD8-53F1-4105-B6CE-20996FE4BDDE}"/>
              </a:ext>
            </a:extLst>
          </p:cNvPr>
          <p:cNvSpPr/>
          <p:nvPr/>
        </p:nvSpPr>
        <p:spPr>
          <a:xfrm>
            <a:off x="1566170" y="2047574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8" name="Button">
            <a:extLst>
              <a:ext uri="{FF2B5EF4-FFF2-40B4-BE49-F238E27FC236}">
                <a16:creationId xmlns:a16="http://schemas.microsoft.com/office/drawing/2014/main" xmlns="" id="{001728CB-DF99-423C-BA13-F97D7BF5E4BC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Button">
            <a:extLst>
              <a:ext uri="{FF2B5EF4-FFF2-40B4-BE49-F238E27FC236}">
                <a16:creationId xmlns:a16="http://schemas.microsoft.com/office/drawing/2014/main" xmlns="" id="{409B7D46-CB8F-48E7-A407-88F8722C225E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Button">
            <a:extLst>
              <a:ext uri="{FF2B5EF4-FFF2-40B4-BE49-F238E27FC236}">
                <a16:creationId xmlns:a16="http://schemas.microsoft.com/office/drawing/2014/main" xmlns="" id="{1F0E2041-B6F1-472C-856B-7007BBDE4EC2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2469046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17493DC3-AE38-4694-8C2D-4D2B80EB0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503014"/>
              </p:ext>
            </p:extLst>
          </p:nvPr>
        </p:nvGraphicFramePr>
        <p:xfrm>
          <a:off x="1360482" y="2080611"/>
          <a:ext cx="7301365" cy="376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9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45434">
                  <a:extLst>
                    <a:ext uri="{9D8B030D-6E8A-4147-A177-3AD203B41FA5}">
                      <a16:colId xmlns:a16="http://schemas.microsoft.com/office/drawing/2014/main" xmlns="" val="2907528264"/>
                    </a:ext>
                  </a:extLst>
                </a:gridCol>
              </a:tblGrid>
              <a:tr h="4461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사용인원</a:t>
                      </a:r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5403445"/>
                  </a:ext>
                </a:extLst>
              </a:tr>
              <a:tr h="33150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룸 현황 및 예약</a:t>
                      </a:r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46566DE0-85AF-47C7-A409-F4C059856AB7}"/>
              </a:ext>
            </a:extLst>
          </p:cNvPr>
          <p:cNvSpPr/>
          <p:nvPr/>
        </p:nvSpPr>
        <p:spPr>
          <a:xfrm>
            <a:off x="7593189" y="5929433"/>
            <a:ext cx="1059543" cy="278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white"/>
                </a:solidFill>
              </a:rPr>
              <a:t>다음 </a:t>
            </a:r>
            <a:r>
              <a:rPr lang="en-US" altLang="ko-KR" sz="800" dirty="0">
                <a:solidFill>
                  <a:prstClr val="white"/>
                </a:solidFill>
              </a:rPr>
              <a:t>&gt;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BB9B4DF3-D318-4378-8C24-2CD742777EAF}"/>
              </a:ext>
            </a:extLst>
          </p:cNvPr>
          <p:cNvSpPr/>
          <p:nvPr/>
        </p:nvSpPr>
        <p:spPr>
          <a:xfrm>
            <a:off x="1362472" y="5929433"/>
            <a:ext cx="964594" cy="278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</a:rPr>
              <a:t>&lt; </a:t>
            </a:r>
            <a:r>
              <a:rPr lang="ko-KR" altLang="en-US" sz="800" dirty="0">
                <a:solidFill>
                  <a:prstClr val="black"/>
                </a:solidFill>
              </a:rPr>
              <a:t>뒤로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15A312EE-08D0-41D5-AA77-0DBB851C1A8D}"/>
              </a:ext>
            </a:extLst>
          </p:cNvPr>
          <p:cNvSpPr/>
          <p:nvPr/>
        </p:nvSpPr>
        <p:spPr>
          <a:xfrm>
            <a:off x="1289838" y="1750616"/>
            <a:ext cx="27679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 dirty="0" err="1">
                <a:solidFill>
                  <a:prstClr val="black"/>
                </a:solidFill>
              </a:rPr>
              <a:t>스터디카페</a:t>
            </a:r>
            <a:r>
              <a:rPr lang="ko-KR" altLang="en-US" sz="1000" b="1" dirty="0">
                <a:solidFill>
                  <a:prstClr val="black"/>
                </a:solidFill>
              </a:rPr>
              <a:t> 이름 </a:t>
            </a:r>
            <a:r>
              <a:rPr lang="en-US" altLang="ko-KR" sz="1000" b="1" dirty="0">
                <a:solidFill>
                  <a:prstClr val="black"/>
                </a:solidFill>
              </a:rPr>
              <a:t>- </a:t>
            </a:r>
            <a:r>
              <a:rPr lang="ko-KR" altLang="en-US" sz="1000" b="1" dirty="0" err="1">
                <a:solidFill>
                  <a:prstClr val="black"/>
                </a:solidFill>
              </a:rPr>
              <a:t>스터디룸</a:t>
            </a:r>
            <a:r>
              <a:rPr lang="ko-KR" altLang="en-US" sz="1000" b="1" dirty="0">
                <a:solidFill>
                  <a:prstClr val="black"/>
                </a:solidFill>
              </a:rPr>
              <a:t> 예약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F422F9AC-258B-41FD-A17B-CB580D5FA61D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prstClr val="black"/>
                </a:solidFill>
              </a:rPr>
              <a:t>스터디카페</a:t>
            </a:r>
            <a:r>
              <a:rPr lang="ko-KR" altLang="en-US" sz="800" dirty="0">
                <a:solidFill>
                  <a:prstClr val="black"/>
                </a:solidFill>
              </a:rPr>
              <a:t> 상세</a:t>
            </a:r>
            <a:r>
              <a:rPr lang="en-US" altLang="ko-KR" sz="800" dirty="0">
                <a:solidFill>
                  <a:prstClr val="black"/>
                </a:solidFill>
              </a:rPr>
              <a:t> &gt; </a:t>
            </a:r>
            <a:r>
              <a:rPr lang="ko-KR" altLang="en-US" sz="800" dirty="0">
                <a:solidFill>
                  <a:prstClr val="black"/>
                </a:solidFill>
              </a:rPr>
              <a:t>예약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46A064FE-C6B7-4F39-A19A-D0DAF83F624F}"/>
              </a:ext>
            </a:extLst>
          </p:cNvPr>
          <p:cNvSpPr/>
          <p:nvPr/>
        </p:nvSpPr>
        <p:spPr>
          <a:xfrm>
            <a:off x="9486069" y="1093389"/>
            <a:ext cx="2396762" cy="25141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800" b="1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en-US" altLang="ko-KR" sz="800" b="1" dirty="0">
                <a:solidFill>
                  <a:prstClr val="black"/>
                </a:solidFill>
              </a:rPr>
              <a:t>  : </a:t>
            </a:r>
            <a:r>
              <a:rPr lang="ko-KR" altLang="en-US" sz="800" b="1" dirty="0">
                <a:solidFill>
                  <a:prstClr val="black"/>
                </a:solidFill>
              </a:rPr>
              <a:t>예약된 상태 </a:t>
            </a:r>
            <a:r>
              <a:rPr lang="en-US" altLang="ko-KR" sz="800" b="1" dirty="0">
                <a:solidFill>
                  <a:prstClr val="black"/>
                </a:solidFill>
              </a:rPr>
              <a:t>(</a:t>
            </a:r>
            <a:r>
              <a:rPr lang="ko-KR" altLang="en-US" sz="800" b="1" dirty="0">
                <a:solidFill>
                  <a:prstClr val="black"/>
                </a:solidFill>
              </a:rPr>
              <a:t>예약불가</a:t>
            </a:r>
            <a:r>
              <a:rPr lang="en-US" altLang="ko-KR" sz="800" b="1" dirty="0">
                <a:solidFill>
                  <a:prstClr val="black"/>
                </a:solidFill>
              </a:rPr>
              <a:t>)</a:t>
            </a:r>
          </a:p>
          <a:p>
            <a:pPr>
              <a:defRPr/>
            </a:pPr>
            <a:r>
              <a:rPr lang="en-US" altLang="ko-KR" sz="800" b="1" dirty="0">
                <a:solidFill>
                  <a:prstClr val="black"/>
                </a:solidFill>
              </a:rPr>
              <a:t>        : </a:t>
            </a:r>
            <a:r>
              <a:rPr lang="ko-KR" altLang="en-US" sz="800" b="1" dirty="0">
                <a:solidFill>
                  <a:prstClr val="black"/>
                </a:solidFill>
              </a:rPr>
              <a:t>예약 가능한 상태</a:t>
            </a:r>
            <a:endParaRPr lang="en-US" altLang="ko-KR" sz="800" b="1" dirty="0">
              <a:solidFill>
                <a:prstClr val="black"/>
              </a:solidFill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ko-KR" altLang="en-US" sz="800" b="1" dirty="0">
              <a:solidFill>
                <a:prstClr val="black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BB9B4DF3-D318-4378-8C24-2CD742777EAF}"/>
              </a:ext>
            </a:extLst>
          </p:cNvPr>
          <p:cNvSpPr/>
          <p:nvPr/>
        </p:nvSpPr>
        <p:spPr>
          <a:xfrm>
            <a:off x="2509307" y="5929433"/>
            <a:ext cx="964594" cy="278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black"/>
                </a:solidFill>
              </a:rPr>
              <a:t>예약취소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6B2FCA68-25BB-4175-9F17-F4402B146D7B}"/>
              </a:ext>
            </a:extLst>
          </p:cNvPr>
          <p:cNvSpPr/>
          <p:nvPr/>
        </p:nvSpPr>
        <p:spPr>
          <a:xfrm>
            <a:off x="2101863" y="2674634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7ECFAD1-6E60-475B-93B7-8EFEAC0A9944}"/>
              </a:ext>
            </a:extLst>
          </p:cNvPr>
          <p:cNvSpPr/>
          <p:nvPr/>
        </p:nvSpPr>
        <p:spPr>
          <a:xfrm>
            <a:off x="3234406" y="2210536"/>
            <a:ext cx="969228" cy="2302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1</a:t>
            </a: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xmlns="" id="{9A61B9AC-2746-4B25-910A-2745F88E06A1}"/>
              </a:ext>
            </a:extLst>
          </p:cNvPr>
          <p:cNvSpPr/>
          <p:nvPr/>
        </p:nvSpPr>
        <p:spPr>
          <a:xfrm flipV="1">
            <a:off x="3985571" y="2283577"/>
            <a:ext cx="144463" cy="10795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03634" y="2204043"/>
            <a:ext cx="343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prstClr val="black"/>
                </a:solidFill>
              </a:rPr>
              <a:t>명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xmlns="" id="{05F2956A-60FE-4B91-B718-B51C5BAA4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769446"/>
              </p:ext>
            </p:extLst>
          </p:nvPr>
        </p:nvGraphicFramePr>
        <p:xfrm>
          <a:off x="2371095" y="2621916"/>
          <a:ext cx="2957918" cy="316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1584">
                  <a:extLst>
                    <a:ext uri="{9D8B030D-6E8A-4147-A177-3AD203B41FA5}">
                      <a16:colId xmlns:a16="http://schemas.microsoft.com/office/drawing/2014/main" xmlns="" val="2354592745"/>
                    </a:ext>
                  </a:extLst>
                </a:gridCol>
                <a:gridCol w="598289">
                  <a:extLst>
                    <a:ext uri="{9D8B030D-6E8A-4147-A177-3AD203B41FA5}">
                      <a16:colId xmlns:a16="http://schemas.microsoft.com/office/drawing/2014/main" xmlns="" val="2499555898"/>
                    </a:ext>
                  </a:extLst>
                </a:gridCol>
                <a:gridCol w="584877">
                  <a:extLst>
                    <a:ext uri="{9D8B030D-6E8A-4147-A177-3AD203B41FA5}">
                      <a16:colId xmlns:a16="http://schemas.microsoft.com/office/drawing/2014/main" xmlns="" val="155629599"/>
                    </a:ext>
                  </a:extLst>
                </a:gridCol>
                <a:gridCol w="591584">
                  <a:extLst>
                    <a:ext uri="{9D8B030D-6E8A-4147-A177-3AD203B41FA5}">
                      <a16:colId xmlns:a16="http://schemas.microsoft.com/office/drawing/2014/main" xmlns="" val="986594252"/>
                    </a:ext>
                  </a:extLst>
                </a:gridCol>
                <a:gridCol w="591584">
                  <a:extLst>
                    <a:ext uri="{9D8B030D-6E8A-4147-A177-3AD203B41FA5}">
                      <a16:colId xmlns:a16="http://schemas.microsoft.com/office/drawing/2014/main" xmlns="" val="2050123979"/>
                    </a:ext>
                  </a:extLst>
                </a:gridCol>
              </a:tblGrid>
              <a:tr h="233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룸</a:t>
                      </a: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룸</a:t>
                      </a: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룸</a:t>
                      </a:r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룸</a:t>
                      </a:r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5405510"/>
                  </a:ext>
                </a:extLst>
              </a:tr>
              <a:tr h="23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00:00~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8158415"/>
                  </a:ext>
                </a:extLst>
              </a:tr>
              <a:tr h="23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01:00~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97023230"/>
                  </a:ext>
                </a:extLst>
              </a:tr>
              <a:tr h="23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02:00~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8230266"/>
                  </a:ext>
                </a:extLst>
              </a:tr>
              <a:tr h="23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03:00~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0212417"/>
                  </a:ext>
                </a:extLst>
              </a:tr>
              <a:tr h="23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04:00~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14495325"/>
                  </a:ext>
                </a:extLst>
              </a:tr>
              <a:tr h="23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05:00~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647352"/>
                  </a:ext>
                </a:extLst>
              </a:tr>
              <a:tr h="23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06:00~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3001962"/>
                  </a:ext>
                </a:extLst>
              </a:tr>
              <a:tr h="23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07:00~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3738699"/>
                  </a:ext>
                </a:extLst>
              </a:tr>
              <a:tr h="23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08:00~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0466530"/>
                  </a:ext>
                </a:extLst>
              </a:tr>
              <a:tr h="23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09:00~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9220555"/>
                  </a:ext>
                </a:extLst>
              </a:tr>
              <a:tr h="23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10:00~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4868035"/>
                  </a:ext>
                </a:extLst>
              </a:tr>
              <a:tr h="23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11:00~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9545066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BA97A011-B48A-42D9-B1CB-243004994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109895"/>
              </p:ext>
            </p:extLst>
          </p:nvPr>
        </p:nvGraphicFramePr>
        <p:xfrm>
          <a:off x="5423327" y="2619123"/>
          <a:ext cx="3044538" cy="316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8908">
                  <a:extLst>
                    <a:ext uri="{9D8B030D-6E8A-4147-A177-3AD203B41FA5}">
                      <a16:colId xmlns:a16="http://schemas.microsoft.com/office/drawing/2014/main" xmlns="" val="2354592745"/>
                    </a:ext>
                  </a:extLst>
                </a:gridCol>
                <a:gridCol w="608908">
                  <a:extLst>
                    <a:ext uri="{9D8B030D-6E8A-4147-A177-3AD203B41FA5}">
                      <a16:colId xmlns:a16="http://schemas.microsoft.com/office/drawing/2014/main" xmlns="" val="2499555898"/>
                    </a:ext>
                  </a:extLst>
                </a:gridCol>
                <a:gridCol w="583511">
                  <a:extLst>
                    <a:ext uri="{9D8B030D-6E8A-4147-A177-3AD203B41FA5}">
                      <a16:colId xmlns:a16="http://schemas.microsoft.com/office/drawing/2014/main" xmlns="" val="155629599"/>
                    </a:ext>
                  </a:extLst>
                </a:gridCol>
                <a:gridCol w="634303">
                  <a:extLst>
                    <a:ext uri="{9D8B030D-6E8A-4147-A177-3AD203B41FA5}">
                      <a16:colId xmlns:a16="http://schemas.microsoft.com/office/drawing/2014/main" xmlns="" val="986594252"/>
                    </a:ext>
                  </a:extLst>
                </a:gridCol>
                <a:gridCol w="608908">
                  <a:extLst>
                    <a:ext uri="{9D8B030D-6E8A-4147-A177-3AD203B41FA5}">
                      <a16:colId xmlns:a16="http://schemas.microsoft.com/office/drawing/2014/main" xmlns="" val="2050123979"/>
                    </a:ext>
                  </a:extLst>
                </a:gridCol>
              </a:tblGrid>
              <a:tr h="242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룸</a:t>
                      </a: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룸</a:t>
                      </a: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룸</a:t>
                      </a:r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룸</a:t>
                      </a:r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5405510"/>
                  </a:ext>
                </a:extLst>
              </a:tr>
              <a:tr h="242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12:00~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8158415"/>
                  </a:ext>
                </a:extLst>
              </a:tr>
              <a:tr h="242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13:00~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97023230"/>
                  </a:ext>
                </a:extLst>
              </a:tr>
              <a:tr h="242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14:00~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8230266"/>
                  </a:ext>
                </a:extLst>
              </a:tr>
              <a:tr h="242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15:00~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0212417"/>
                  </a:ext>
                </a:extLst>
              </a:tr>
              <a:tr h="242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16:00~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14495325"/>
                  </a:ext>
                </a:extLst>
              </a:tr>
              <a:tr h="242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17:00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647352"/>
                  </a:ext>
                </a:extLst>
              </a:tr>
              <a:tr h="242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18:00~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3001962"/>
                  </a:ext>
                </a:extLst>
              </a:tr>
              <a:tr h="242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19:00~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3738699"/>
                  </a:ext>
                </a:extLst>
              </a:tr>
              <a:tr h="242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20:00~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0466530"/>
                  </a:ext>
                </a:extLst>
              </a:tr>
              <a:tr h="242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21:00~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9220555"/>
                  </a:ext>
                </a:extLst>
              </a:tr>
              <a:tr h="242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22:00~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4868035"/>
                  </a:ext>
                </a:extLst>
              </a:tr>
              <a:tr h="242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23:00~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9545066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>
          <a:xfrm>
            <a:off x="9694718" y="2247219"/>
            <a:ext cx="155864" cy="147563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694718" y="2404019"/>
            <a:ext cx="155864" cy="14756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E9319DFA-CDE4-40E9-B37B-57B3A89CB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178774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스터디카페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스투더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092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4DE82D9-3B8B-42F2-BE85-485BA1306E1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567E1A32-96C5-4EE3-AAB8-1B06BF8D33EC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D5464F1-CB90-4251-BBA8-471B3A3A4AD8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16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86DF7D12-52E1-47B6-A3C4-2F3253370C06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A55E7039-C30D-4253-A8E3-9482EB9247D1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E9319DFA-CDE4-40E9-B37B-57B3A89CB8D7}"/>
              </a:ext>
            </a:extLst>
          </p:cNvPr>
          <p:cNvGraphicFramePr>
            <a:graphicFrameLocks noGrp="1"/>
          </p:cNvGraphicFramePr>
          <p:nvPr/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맛집찾기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CB161DA-EDF0-4EE5-BCC3-8F4A5453959B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7FE6DF0-BC5D-4E18-A233-9C61E0CD7417}"/>
              </a:ext>
            </a:extLst>
          </p:cNvPr>
          <p:cNvSpPr/>
          <p:nvPr/>
        </p:nvSpPr>
        <p:spPr>
          <a:xfrm>
            <a:off x="1731984" y="1843154"/>
            <a:ext cx="13062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 dirty="0">
                <a:solidFill>
                  <a:prstClr val="black"/>
                </a:solidFill>
              </a:rPr>
              <a:t>카페 예약 </a:t>
            </a:r>
            <a:r>
              <a:rPr lang="en-US" altLang="ko-KR" sz="1000" b="1" dirty="0">
                <a:solidFill>
                  <a:prstClr val="black"/>
                </a:solidFill>
              </a:rPr>
              <a:t>– </a:t>
            </a:r>
            <a:r>
              <a:rPr lang="ko-KR" altLang="en-US" sz="1000" b="1" dirty="0">
                <a:solidFill>
                  <a:prstClr val="black"/>
                </a:solidFill>
              </a:rPr>
              <a:t>확인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B2EF5905-D611-4BAF-B1E1-BDAC2DF5D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016532"/>
              </p:ext>
            </p:extLst>
          </p:nvPr>
        </p:nvGraphicFramePr>
        <p:xfrm>
          <a:off x="1748296" y="2164373"/>
          <a:ext cx="6586855" cy="285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8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89046">
                  <a:extLst>
                    <a:ext uri="{9D8B030D-6E8A-4147-A177-3AD203B41FA5}">
                      <a16:colId xmlns:a16="http://schemas.microsoft.com/office/drawing/2014/main" xmlns="" val="3384625361"/>
                    </a:ext>
                  </a:extLst>
                </a:gridCol>
              </a:tblGrid>
              <a:tr h="28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카페명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카페명</a:t>
                      </a:r>
                      <a:endParaRPr lang="ko-KR" altLang="en-US" sz="8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1AF13675-B931-4009-81AE-10BE465778A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카페예약 </a:t>
            </a:r>
            <a:r>
              <a:rPr lang="en-US" altLang="ko-KR" sz="800" dirty="0">
                <a:solidFill>
                  <a:prstClr val="black"/>
                </a:solidFill>
              </a:rPr>
              <a:t>&gt; </a:t>
            </a:r>
            <a:r>
              <a:rPr lang="ko-KR" altLang="en-US" sz="800" dirty="0">
                <a:solidFill>
                  <a:prstClr val="black"/>
                </a:solidFill>
              </a:rPr>
              <a:t>상세페이지 </a:t>
            </a:r>
            <a:r>
              <a:rPr lang="en-US" altLang="ko-KR" sz="800" dirty="0">
                <a:solidFill>
                  <a:prstClr val="black"/>
                </a:solidFill>
              </a:rPr>
              <a:t>&gt; </a:t>
            </a:r>
            <a:r>
              <a:rPr lang="ko-KR" altLang="en-US" sz="800" dirty="0">
                <a:solidFill>
                  <a:prstClr val="black"/>
                </a:solidFill>
              </a:rPr>
              <a:t>예약하기 </a:t>
            </a:r>
            <a:r>
              <a:rPr lang="en-US" altLang="ko-KR" sz="800" dirty="0">
                <a:solidFill>
                  <a:prstClr val="black"/>
                </a:solidFill>
              </a:rPr>
              <a:t>&gt; </a:t>
            </a:r>
            <a:r>
              <a:rPr lang="ko-KR" altLang="en-US" sz="800" dirty="0">
                <a:solidFill>
                  <a:prstClr val="black"/>
                </a:solidFill>
              </a:rPr>
              <a:t>예약확인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ECA7279-2E14-4F78-8C00-DF98B64B7FFF}"/>
              </a:ext>
            </a:extLst>
          </p:cNvPr>
          <p:cNvSpPr/>
          <p:nvPr/>
        </p:nvSpPr>
        <p:spPr>
          <a:xfrm>
            <a:off x="9486069" y="1093389"/>
            <a:ext cx="2396762" cy="25141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800" b="1" dirty="0">
              <a:solidFill>
                <a:prstClr val="black"/>
              </a:solidFill>
            </a:endParaRPr>
          </a:p>
          <a:p>
            <a:pPr>
              <a:defRPr/>
            </a:pPr>
            <a:endParaRPr lang="en-US" altLang="ko-KR" sz="800" b="1" dirty="0">
              <a:solidFill>
                <a:prstClr val="black"/>
              </a:solidFill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ko-KR" altLang="en-US" sz="800" b="1" dirty="0">
              <a:solidFill>
                <a:prstClr val="black"/>
              </a:solidFill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26C624D2-2366-4788-A9B2-BD141F5D1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6634"/>
              </p:ext>
            </p:extLst>
          </p:nvPr>
        </p:nvGraphicFramePr>
        <p:xfrm>
          <a:off x="1750031" y="2516165"/>
          <a:ext cx="6586855" cy="2747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1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90740">
                  <a:extLst>
                    <a:ext uri="{9D8B030D-6E8A-4147-A177-3AD203B41FA5}">
                      <a16:colId xmlns:a16="http://schemas.microsoft.com/office/drawing/2014/main" xmlns="" val="2907528264"/>
                    </a:ext>
                  </a:extLst>
                </a:gridCol>
              </a:tblGrid>
              <a:tr h="4057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예약종류</a:t>
                      </a:r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(</a:t>
                      </a:r>
                      <a:r>
                        <a:rPr lang="ko-KR" altLang="en-US" sz="800" b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개인좌석 또는</a:t>
                      </a:r>
                      <a:r>
                        <a:rPr lang="en-US" altLang="ko-KR" sz="800" b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룸</a:t>
                      </a:r>
                      <a:r>
                        <a:rPr lang="en-US" altLang="ko-KR" sz="800" b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02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예약날짜</a:t>
                      </a:r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예약날짜</a:t>
                      </a:r>
                      <a:endParaRPr lang="en-US" altLang="ko-KR" sz="8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5403445"/>
                  </a:ext>
                </a:extLst>
              </a:tr>
              <a:tr h="4230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예약시간</a:t>
                      </a:r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예약시간</a:t>
                      </a:r>
                      <a:endParaRPr lang="en-US" altLang="ko-KR" sz="8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95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예약인원</a:t>
                      </a:r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예약인원</a:t>
                      </a:r>
                      <a:endParaRPr lang="en-US" altLang="ko-KR" sz="8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95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예약좌석</a:t>
                      </a:r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또는 예약 룸</a:t>
                      </a:r>
                      <a:r>
                        <a:rPr lang="en-US" altLang="ko-KR" sz="8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예약좌석</a:t>
                      </a:r>
                      <a:endParaRPr lang="en-US" altLang="ko-KR" sz="8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95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가격</a:t>
                      </a:r>
                      <a:endParaRPr lang="en-US" altLang="ko-KR" sz="8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62188C0C-EBCC-4289-9215-8598A455BC38}"/>
              </a:ext>
            </a:extLst>
          </p:cNvPr>
          <p:cNvSpPr/>
          <p:nvPr/>
        </p:nvSpPr>
        <p:spPr>
          <a:xfrm>
            <a:off x="7254079" y="5348139"/>
            <a:ext cx="1059543" cy="278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white"/>
                </a:solidFill>
              </a:rPr>
              <a:t>예약 신청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5EF7BE01-14B1-4A01-B82F-37125228643D}"/>
              </a:ext>
            </a:extLst>
          </p:cNvPr>
          <p:cNvSpPr/>
          <p:nvPr/>
        </p:nvSpPr>
        <p:spPr>
          <a:xfrm>
            <a:off x="1756087" y="5348139"/>
            <a:ext cx="964594" cy="278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</a:rPr>
              <a:t>&lt; </a:t>
            </a:r>
            <a:r>
              <a:rPr lang="ko-KR" altLang="en-US" sz="800" dirty="0">
                <a:solidFill>
                  <a:prstClr val="black"/>
                </a:solidFill>
              </a:rPr>
              <a:t>뒤로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6BFE2EED-558E-4CBC-AD0F-F87F2AF0433D}"/>
              </a:ext>
            </a:extLst>
          </p:cNvPr>
          <p:cNvSpPr/>
          <p:nvPr/>
        </p:nvSpPr>
        <p:spPr>
          <a:xfrm>
            <a:off x="2902922" y="5348139"/>
            <a:ext cx="964594" cy="278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black"/>
                </a:solidFill>
              </a:rPr>
              <a:t>예약취소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BAEA7525-BE7B-4082-B5DE-0E504D48C918}"/>
              </a:ext>
            </a:extLst>
          </p:cNvPr>
          <p:cNvSpPr/>
          <p:nvPr/>
        </p:nvSpPr>
        <p:spPr>
          <a:xfrm>
            <a:off x="1810712" y="4916560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71E1D8C-F45B-41A4-8D87-0FCBAA431ED1}"/>
              </a:ext>
            </a:extLst>
          </p:cNvPr>
          <p:cNvSpPr/>
          <p:nvPr/>
        </p:nvSpPr>
        <p:spPr>
          <a:xfrm>
            <a:off x="9534490" y="854192"/>
            <a:ext cx="2396762" cy="25141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228600" indent="-228600">
              <a:buFontTx/>
              <a:buAutoNum type="arabicPeriod"/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예약인원 </a:t>
            </a:r>
            <a:r>
              <a:rPr lang="en-US" altLang="ko-KR" sz="800" dirty="0">
                <a:solidFill>
                  <a:prstClr val="black"/>
                </a:solidFill>
              </a:rPr>
              <a:t>* </a:t>
            </a:r>
            <a:r>
              <a:rPr lang="ko-KR" altLang="en-US" sz="800" dirty="0">
                <a:solidFill>
                  <a:prstClr val="black"/>
                </a:solidFill>
              </a:rPr>
              <a:t>예약시간을 계산해서 가격을 도출해 냅니다</a:t>
            </a:r>
            <a:r>
              <a:rPr lang="en-US" altLang="ko-KR" sz="800" dirty="0">
                <a:solidFill>
                  <a:prstClr val="black"/>
                </a:solidFill>
              </a:rPr>
              <a:t>.</a:t>
            </a:r>
          </a:p>
          <a:p>
            <a:pPr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020AA090-006C-4DD3-A197-CF19F6E77A0F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C6A4CF4-DBC2-48A4-8271-8994CD865D6D}"/>
              </a:ext>
            </a:extLst>
          </p:cNvPr>
          <p:cNvSpPr txBox="1"/>
          <p:nvPr/>
        </p:nvSpPr>
        <p:spPr>
          <a:xfrm>
            <a:off x="1600116" y="334458"/>
            <a:ext cx="1422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스터디카페</a:t>
            </a:r>
            <a:r>
              <a:rPr lang="ko-KR" altLang="en-US" sz="800" dirty="0"/>
              <a:t> 상세</a:t>
            </a:r>
            <a:r>
              <a:rPr lang="en-US" altLang="ko-KR" sz="800" dirty="0"/>
              <a:t>&gt;</a:t>
            </a:r>
            <a:r>
              <a:rPr lang="ko-KR" altLang="en-US" sz="800" dirty="0"/>
              <a:t>예약확인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E2DC5DC1-365F-4120-A2C2-A7823334A2F3}"/>
              </a:ext>
            </a:extLst>
          </p:cNvPr>
          <p:cNvSpPr/>
          <p:nvPr/>
        </p:nvSpPr>
        <p:spPr>
          <a:xfrm>
            <a:off x="154634" y="319069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E9319DFA-CDE4-40E9-B37B-57B3A89CB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096513"/>
              </p:ext>
            </p:extLst>
          </p:nvPr>
        </p:nvGraphicFramePr>
        <p:xfrm>
          <a:off x="214035" y="1004422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스터디카페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스투더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Button">
            <a:extLst>
              <a:ext uri="{FF2B5EF4-FFF2-40B4-BE49-F238E27FC236}">
                <a16:creationId xmlns:a16="http://schemas.microsoft.com/office/drawing/2014/main" xmlns="" id="{B228A775-902B-48F9-8943-829B2DC9629F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Button">
            <a:extLst>
              <a:ext uri="{FF2B5EF4-FFF2-40B4-BE49-F238E27FC236}">
                <a16:creationId xmlns:a16="http://schemas.microsoft.com/office/drawing/2014/main" xmlns="" id="{614015CC-1344-49B7-AED6-7872984E19BB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Button">
            <a:extLst>
              <a:ext uri="{FF2B5EF4-FFF2-40B4-BE49-F238E27FC236}">
                <a16:creationId xmlns:a16="http://schemas.microsoft.com/office/drawing/2014/main" xmlns="" id="{A685681F-C137-40E4-8A3F-D37C80A0A52B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4029690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4DE82D9-3B8B-42F2-BE85-485BA1306E1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567E1A32-96C5-4EE3-AAB8-1B06BF8D33EC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D5464F1-CB90-4251-BBA8-471B3A3A4AD8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17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86DF7D12-52E1-47B6-A3C4-2F3253370C06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A55E7039-C30D-4253-A8E3-9482EB9247D1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ko-KR" altLang="en-US" sz="800" b="1" dirty="0">
                          <a:solidFill>
                            <a:prstClr val="black"/>
                          </a:solidFill>
                        </a:rPr>
                        <a:t>좌석도 더 깊은 논의 필요</a:t>
                      </a:r>
                      <a:endParaRPr lang="en-US" altLang="ko-KR" sz="800" b="1" dirty="0">
                        <a:solidFill>
                          <a:prstClr val="black"/>
                        </a:solidFill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800" b="1" dirty="0">
                        <a:solidFill>
                          <a:prstClr val="black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800" b="1" dirty="0">
                          <a:solidFill>
                            <a:prstClr val="black"/>
                          </a:solidFill>
                        </a:rPr>
                        <a:t>예약시간 먼저인지</a:t>
                      </a:r>
                      <a:r>
                        <a:rPr lang="en-US" altLang="ko-KR" sz="1800" b="1" dirty="0">
                          <a:solidFill>
                            <a:prstClr val="black"/>
                          </a:solidFill>
                        </a:rPr>
                        <a:t>?</a:t>
                      </a:r>
                    </a:p>
                    <a:p>
                      <a:pPr>
                        <a:defRPr/>
                      </a:pPr>
                      <a:r>
                        <a:rPr lang="ko-KR" altLang="en-US" sz="1800" b="1" dirty="0">
                          <a:solidFill>
                            <a:prstClr val="black"/>
                          </a:solidFill>
                        </a:rPr>
                        <a:t>좌석이 먼저인지</a:t>
                      </a:r>
                      <a:r>
                        <a:rPr lang="en-US" altLang="ko-KR" sz="1800" b="1" dirty="0">
                          <a:solidFill>
                            <a:prstClr val="black"/>
                          </a:solidFill>
                        </a:rPr>
                        <a:t>?</a:t>
                      </a:r>
                    </a:p>
                    <a:p>
                      <a:pPr marL="0" indent="0">
                        <a:buNone/>
                        <a:defRPr/>
                      </a:pPr>
                      <a:endParaRPr lang="en-US" altLang="ko-KR" dirty="0"/>
                    </a:p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E9319DFA-CDE4-40E9-B37B-57B3A89CB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861596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스터디카페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CB161DA-EDF0-4EE5-BCC3-8F4A5453959B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59F87176-B936-4441-B6D1-F80CDE017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853319"/>
              </p:ext>
            </p:extLst>
          </p:nvPr>
        </p:nvGraphicFramePr>
        <p:xfrm>
          <a:off x="1507992" y="2006867"/>
          <a:ext cx="6586855" cy="284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5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41281">
                  <a:extLst>
                    <a:ext uri="{9D8B030D-6E8A-4147-A177-3AD203B41FA5}">
                      <a16:colId xmlns:a16="http://schemas.microsoft.com/office/drawing/2014/main" xmlns="" val="2907528264"/>
                    </a:ext>
                  </a:extLst>
                </a:gridCol>
              </a:tblGrid>
              <a:tr h="50084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구매내용</a:t>
                      </a:r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5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구매자 정보</a:t>
                      </a:r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5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5403445"/>
                  </a:ext>
                </a:extLst>
              </a:tr>
              <a:tr h="7172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결제정보</a:t>
                      </a:r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카드 계좌이체 무통장입금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799E49A-B504-473A-896D-A83C438D5AFB}"/>
              </a:ext>
            </a:extLst>
          </p:cNvPr>
          <p:cNvSpPr/>
          <p:nvPr/>
        </p:nvSpPr>
        <p:spPr>
          <a:xfrm>
            <a:off x="1516859" y="4977601"/>
            <a:ext cx="964594" cy="24770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black"/>
                </a:solidFill>
              </a:rPr>
              <a:t>결제취소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EB93027F-04F5-4214-AD2D-B9AA3EB337FB}"/>
              </a:ext>
            </a:extLst>
          </p:cNvPr>
          <p:cNvSpPr/>
          <p:nvPr/>
        </p:nvSpPr>
        <p:spPr>
          <a:xfrm>
            <a:off x="1489758" y="1685698"/>
            <a:ext cx="2580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 dirty="0" err="1">
                <a:solidFill>
                  <a:prstClr val="black"/>
                </a:solidFill>
              </a:rPr>
              <a:t>스터디카페이름</a:t>
            </a:r>
            <a:r>
              <a:rPr lang="ko-KR" altLang="en-US" sz="1000" b="1" dirty="0">
                <a:solidFill>
                  <a:prstClr val="black"/>
                </a:solidFill>
              </a:rPr>
              <a:t> </a:t>
            </a:r>
            <a:r>
              <a:rPr lang="en-US" altLang="ko-KR" sz="1000" b="1" dirty="0">
                <a:solidFill>
                  <a:prstClr val="black"/>
                </a:solidFill>
              </a:rPr>
              <a:t>- </a:t>
            </a:r>
            <a:r>
              <a:rPr lang="ko-KR" altLang="en-US" sz="1000" b="1" dirty="0">
                <a:solidFill>
                  <a:prstClr val="black"/>
                </a:solidFill>
              </a:rPr>
              <a:t> 이용권 구매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A43F155-45B7-4AED-8E6A-019714E94B7A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카페예약 </a:t>
            </a:r>
            <a:r>
              <a:rPr lang="en-US" altLang="ko-KR" sz="800" dirty="0">
                <a:solidFill>
                  <a:prstClr val="black"/>
                </a:solidFill>
              </a:rPr>
              <a:t>&gt; </a:t>
            </a:r>
            <a:r>
              <a:rPr lang="ko-KR" altLang="en-US" sz="800" dirty="0">
                <a:solidFill>
                  <a:prstClr val="black"/>
                </a:solidFill>
              </a:rPr>
              <a:t>상세페이지 </a:t>
            </a:r>
            <a:r>
              <a:rPr lang="en-US" altLang="ko-KR" sz="800" dirty="0">
                <a:solidFill>
                  <a:prstClr val="black"/>
                </a:solidFill>
              </a:rPr>
              <a:t>&gt; </a:t>
            </a:r>
            <a:r>
              <a:rPr lang="ko-KR" altLang="en-US" sz="800" dirty="0">
                <a:solidFill>
                  <a:prstClr val="black"/>
                </a:solidFill>
              </a:rPr>
              <a:t>예약하기</a:t>
            </a:r>
            <a:r>
              <a:rPr lang="en-US" altLang="ko-KR" sz="800" dirty="0">
                <a:solidFill>
                  <a:prstClr val="black"/>
                </a:solidFill>
              </a:rPr>
              <a:t>(</a:t>
            </a:r>
            <a:r>
              <a:rPr lang="ko-KR" altLang="en-US" sz="800" dirty="0">
                <a:solidFill>
                  <a:prstClr val="black"/>
                </a:solidFill>
              </a:rPr>
              <a:t>개인 좌석</a:t>
            </a:r>
            <a:r>
              <a:rPr lang="en-US" altLang="ko-KR" sz="8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6E1294D-EEC1-44C1-8305-507486779D5F}"/>
              </a:ext>
            </a:extLst>
          </p:cNvPr>
          <p:cNvSpPr/>
          <p:nvPr/>
        </p:nvSpPr>
        <p:spPr>
          <a:xfrm>
            <a:off x="9516349" y="832994"/>
            <a:ext cx="2396762" cy="25141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구매이용권</a:t>
            </a:r>
            <a:r>
              <a:rPr lang="en-US" altLang="ko-KR" sz="800" dirty="0">
                <a:solidFill>
                  <a:prstClr val="black"/>
                </a:solidFill>
              </a:rPr>
              <a:t>, </a:t>
            </a: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실시간으로 잔여 좌석 현황을 볼 수 있습니다</a:t>
            </a:r>
            <a:r>
              <a:rPr lang="en-US" altLang="ko-KR" sz="800" dirty="0">
                <a:solidFill>
                  <a:prstClr val="black"/>
                </a:solidFill>
              </a:rPr>
              <a:t>.</a:t>
            </a:r>
          </a:p>
          <a:p>
            <a:pPr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83BCA118-87C9-4126-BD61-E21968623315}"/>
              </a:ext>
            </a:extLst>
          </p:cNvPr>
          <p:cNvSpPr/>
          <p:nvPr/>
        </p:nvSpPr>
        <p:spPr>
          <a:xfrm>
            <a:off x="1507605" y="2163632"/>
            <a:ext cx="197133" cy="17469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56239455-6DF4-4AD4-956F-C75C4FDE8280}"/>
              </a:ext>
            </a:extLst>
          </p:cNvPr>
          <p:cNvSpPr/>
          <p:nvPr/>
        </p:nvSpPr>
        <p:spPr>
          <a:xfrm>
            <a:off x="7036703" y="5012276"/>
            <a:ext cx="1059543" cy="2477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white"/>
                </a:solidFill>
              </a:rPr>
              <a:t>결제하기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437BAC7-1EA0-4E97-8B12-B6168201B17A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51AD2B7-74FF-47BE-9DF4-EFA4448F5273}"/>
              </a:ext>
            </a:extLst>
          </p:cNvPr>
          <p:cNvSpPr txBox="1"/>
          <p:nvPr/>
        </p:nvSpPr>
        <p:spPr>
          <a:xfrm>
            <a:off x="1600116" y="334458"/>
            <a:ext cx="12907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스터디카페</a:t>
            </a:r>
            <a:r>
              <a:rPr lang="ko-KR" altLang="en-US" sz="800" dirty="0"/>
              <a:t> 상세 </a:t>
            </a:r>
            <a:r>
              <a:rPr lang="en-US" altLang="ko-KR" sz="800" dirty="0"/>
              <a:t>&gt; </a:t>
            </a:r>
            <a:r>
              <a:rPr lang="ko-KR" altLang="en-US" sz="800" dirty="0"/>
              <a:t>예약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CAA69D63-75BC-4F17-9D40-609195777A93}"/>
              </a:ext>
            </a:extLst>
          </p:cNvPr>
          <p:cNvSpPr/>
          <p:nvPr/>
        </p:nvSpPr>
        <p:spPr>
          <a:xfrm>
            <a:off x="154634" y="319069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sp>
        <p:nvSpPr>
          <p:cNvPr id="33" name="Button">
            <a:extLst>
              <a:ext uri="{FF2B5EF4-FFF2-40B4-BE49-F238E27FC236}">
                <a16:creationId xmlns:a16="http://schemas.microsoft.com/office/drawing/2014/main" xmlns="" id="{FB416500-03F7-47AC-8707-7EEC45AC561C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xmlns="" id="{AD3E555F-15D1-4CDD-B099-9CF18C139985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Button">
            <a:extLst>
              <a:ext uri="{FF2B5EF4-FFF2-40B4-BE49-F238E27FC236}">
                <a16:creationId xmlns:a16="http://schemas.microsoft.com/office/drawing/2014/main" xmlns="" id="{0FCC1ADA-BC41-4D8A-80C8-667A67F77391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2525318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86ABF5B-0305-4A30-ABF6-C8A07A3EC384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910AB9AA-3E6C-463F-A475-669BE64C0487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9CA0C52-0EEB-41C3-BBC5-F1D652B5A5B1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18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8DADCA08-0AB5-44C3-8A8E-529E828FC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213381"/>
              </p:ext>
            </p:extLst>
          </p:nvPr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A51B7563-5B3E-4A21-8D49-FE993FD3D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372397"/>
              </p:ext>
            </p:extLst>
          </p:nvPr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Button">
            <a:extLst>
              <a:ext uri="{FF2B5EF4-FFF2-40B4-BE49-F238E27FC236}">
                <a16:creationId xmlns:a16="http://schemas.microsoft.com/office/drawing/2014/main" xmlns="" id="{B03200EC-71CF-4DE9-A944-9DD63DC84E9C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Button">
            <a:extLst>
              <a:ext uri="{FF2B5EF4-FFF2-40B4-BE49-F238E27FC236}">
                <a16:creationId xmlns:a16="http://schemas.microsoft.com/office/drawing/2014/main" xmlns="" id="{FE05B5B1-6384-42A1-BC09-CF5D8F005C13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xmlns="" id="{2671B470-5EA2-4C6C-A240-774FF949A67E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C0FE5C61-0A0A-483D-BA38-EE63879BD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002863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스터디카페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416FBFA-464A-44D0-A7A9-1EFBC51D6943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">
            <a:extLst>
              <a:ext uri="{FF2B5EF4-FFF2-40B4-BE49-F238E27FC236}">
                <a16:creationId xmlns:a16="http://schemas.microsoft.com/office/drawing/2014/main" xmlns="" id="{EAFDD3C2-BD5F-4058-9767-0269773276D7}"/>
              </a:ext>
            </a:extLst>
          </p:cNvPr>
          <p:cNvSpPr/>
          <p:nvPr/>
        </p:nvSpPr>
        <p:spPr>
          <a:xfrm>
            <a:off x="210403" y="1261121"/>
            <a:ext cx="9254873" cy="2225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3" name="Header">
            <a:extLst>
              <a:ext uri="{FF2B5EF4-FFF2-40B4-BE49-F238E27FC236}">
                <a16:creationId xmlns:a16="http://schemas.microsoft.com/office/drawing/2014/main" xmlns="" id="{7D0EA23E-D28B-4634-8FC4-9475FBD56D0A}"/>
              </a:ext>
            </a:extLst>
          </p:cNvPr>
          <p:cNvSpPr txBox="1"/>
          <p:nvPr/>
        </p:nvSpPr>
        <p:spPr>
          <a:xfrm>
            <a:off x="3130675" y="1268177"/>
            <a:ext cx="1614318" cy="196977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스투더 찾기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스투더 개설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263BA84-A08C-466D-8581-BDAACA8CBCCD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모임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게시판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BB3F48C3-CE4C-4C70-8F1B-41E86D7273C6}"/>
              </a:ext>
            </a:extLst>
          </p:cNvPr>
          <p:cNvSpPr/>
          <p:nvPr/>
        </p:nvSpPr>
        <p:spPr>
          <a:xfrm>
            <a:off x="1760608" y="1752314"/>
            <a:ext cx="1306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err="1"/>
              <a:t>스투더</a:t>
            </a:r>
            <a:r>
              <a:rPr lang="ko-KR" altLang="en-US" sz="1200" b="1" dirty="0"/>
              <a:t> 목록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949E925C-4A28-4E3D-9CD1-C986D464DB9E}"/>
              </a:ext>
            </a:extLst>
          </p:cNvPr>
          <p:cNvCxnSpPr>
            <a:cxnSpLocks/>
          </p:cNvCxnSpPr>
          <p:nvPr/>
        </p:nvCxnSpPr>
        <p:spPr>
          <a:xfrm>
            <a:off x="1766505" y="2022566"/>
            <a:ext cx="5619041" cy="674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15">
            <a:extLst>
              <a:ext uri="{FF2B5EF4-FFF2-40B4-BE49-F238E27FC236}">
                <a16:creationId xmlns:a16="http://schemas.microsoft.com/office/drawing/2014/main" xmlns="" id="{EAF2A3D3-AFC4-4217-95AC-59A08CFCA803}"/>
              </a:ext>
            </a:extLst>
          </p:cNvPr>
          <p:cNvSpPr/>
          <p:nvPr/>
        </p:nvSpPr>
        <p:spPr>
          <a:xfrm>
            <a:off x="3091734" y="1259016"/>
            <a:ext cx="720573" cy="20273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AC7DE883-F067-4638-9026-437D9E263848}"/>
              </a:ext>
            </a:extLst>
          </p:cNvPr>
          <p:cNvSpPr/>
          <p:nvPr/>
        </p:nvSpPr>
        <p:spPr>
          <a:xfrm>
            <a:off x="1539230" y="1743335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617FCC6-25B3-4058-B1B7-2EC27D8F7312}"/>
              </a:ext>
            </a:extLst>
          </p:cNvPr>
          <p:cNvSpPr/>
          <p:nvPr/>
        </p:nvSpPr>
        <p:spPr>
          <a:xfrm>
            <a:off x="9513896" y="858116"/>
            <a:ext cx="2396762" cy="26127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228600" indent="-228600"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</a:rPr>
              <a:t>사용자가 지역을 설정합니다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</a:rPr>
              <a:t>스투더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</a:rPr>
              <a:t> 명을 알고 있거나 관심 키워드로 검색합니다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</a:rPr>
              <a:t>스투더를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</a:rPr>
              <a:t> 이용하는 사용자들의 최다검색키워드 입니다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</a:rPr>
              <a:t>최다키워드 다음 인기 순으로 키워드를 나열합니다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</a:rPr>
              <a:t>지역별 최다키워드를 나열합니다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FF79E83B-9ECD-4370-BCF7-7A8FD4C4D60C}"/>
              </a:ext>
            </a:extLst>
          </p:cNvPr>
          <p:cNvSpPr txBox="1"/>
          <p:nvPr/>
        </p:nvSpPr>
        <p:spPr>
          <a:xfrm>
            <a:off x="4482439" y="2505181"/>
            <a:ext cx="7968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/>
              <a:t>스투더</a:t>
            </a:r>
            <a:endParaRPr lang="ko-KR" altLang="en-US" sz="105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A8C18B0-3629-443B-A4D9-A4A74527EB03}"/>
              </a:ext>
            </a:extLst>
          </p:cNvPr>
          <p:cNvSpPr/>
          <p:nvPr/>
        </p:nvSpPr>
        <p:spPr>
          <a:xfrm>
            <a:off x="5072470" y="2533066"/>
            <a:ext cx="2349104" cy="2084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스투더명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관심키워드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1C9C8EE-F9F4-4370-AC82-A21176D769F2}"/>
              </a:ext>
            </a:extLst>
          </p:cNvPr>
          <p:cNvSpPr/>
          <p:nvPr/>
        </p:nvSpPr>
        <p:spPr>
          <a:xfrm>
            <a:off x="6730934" y="2835931"/>
            <a:ext cx="690640" cy="2434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1E1542D2-21A5-4FE8-B495-81D377C79273}"/>
              </a:ext>
            </a:extLst>
          </p:cNvPr>
          <p:cNvSpPr txBox="1"/>
          <p:nvPr/>
        </p:nvSpPr>
        <p:spPr>
          <a:xfrm>
            <a:off x="4615959" y="2226149"/>
            <a:ext cx="7968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지역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40DE9DE4-AE38-462B-894F-6617B2F3B34E}"/>
              </a:ext>
            </a:extLst>
          </p:cNvPr>
          <p:cNvSpPr/>
          <p:nvPr/>
        </p:nvSpPr>
        <p:spPr>
          <a:xfrm>
            <a:off x="5096146" y="2243121"/>
            <a:ext cx="1080724" cy="2302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시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도</a:t>
            </a:r>
            <a:endParaRPr kumimoji="0"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606B358-2DF1-48F5-BC46-EB2CF0712690}"/>
              </a:ext>
            </a:extLst>
          </p:cNvPr>
          <p:cNvSpPr/>
          <p:nvPr/>
        </p:nvSpPr>
        <p:spPr>
          <a:xfrm>
            <a:off x="6344628" y="2243121"/>
            <a:ext cx="1080724" cy="2302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구</a:t>
            </a:r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xmlns="" id="{E0D4DF39-C529-4532-A621-84CC2C4E70F1}"/>
              </a:ext>
            </a:extLst>
          </p:cNvPr>
          <p:cNvSpPr/>
          <p:nvPr/>
        </p:nvSpPr>
        <p:spPr>
          <a:xfrm flipV="1">
            <a:off x="5973869" y="2301933"/>
            <a:ext cx="144463" cy="10795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xmlns="" id="{A65C035A-32D1-45AC-84EA-D8FEE1456A56}"/>
              </a:ext>
            </a:extLst>
          </p:cNvPr>
          <p:cNvSpPr/>
          <p:nvPr/>
        </p:nvSpPr>
        <p:spPr>
          <a:xfrm flipV="1">
            <a:off x="7241083" y="2291495"/>
            <a:ext cx="144463" cy="10795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F581DFA3-3AE0-439C-AB55-BE948F84C6AA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9CD3AF19-FC38-4284-8B42-802F64D8A35C}"/>
              </a:ext>
            </a:extLst>
          </p:cNvPr>
          <p:cNvSpPr txBox="1"/>
          <p:nvPr/>
        </p:nvSpPr>
        <p:spPr>
          <a:xfrm>
            <a:off x="1600116" y="334458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스투더</a:t>
            </a:r>
            <a:r>
              <a:rPr lang="ko-KR" altLang="en-US" sz="800" dirty="0"/>
              <a:t> 목록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8EA5BCBE-25A1-442E-B8AF-CE5474F5C68B}"/>
              </a:ext>
            </a:extLst>
          </p:cNvPr>
          <p:cNvSpPr/>
          <p:nvPr/>
        </p:nvSpPr>
        <p:spPr>
          <a:xfrm>
            <a:off x="3203850" y="3721480"/>
            <a:ext cx="2249563" cy="625214"/>
          </a:xfrm>
          <a:prstGeom prst="rect">
            <a:avLst/>
          </a:prstGeom>
          <a:solidFill>
            <a:schemeClr val="bg1"/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전체최다키워드</a:t>
            </a: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ko-KR" altLang="en-US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2C05C9F-0353-47F7-8C70-C0724D8DB14D}"/>
              </a:ext>
            </a:extLst>
          </p:cNvPr>
          <p:cNvSpPr/>
          <p:nvPr/>
        </p:nvSpPr>
        <p:spPr>
          <a:xfrm>
            <a:off x="2130494" y="3609567"/>
            <a:ext cx="1676501" cy="245194"/>
          </a:xfrm>
          <a:prstGeom prst="rect">
            <a:avLst/>
          </a:prstGeom>
          <a:solidFill>
            <a:schemeClr val="bg1"/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인기키워드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ko-KR" altLang="en-US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5E19256A-E05A-482C-A199-F3BF8D551832}"/>
              </a:ext>
            </a:extLst>
          </p:cNvPr>
          <p:cNvSpPr/>
          <p:nvPr/>
        </p:nvSpPr>
        <p:spPr>
          <a:xfrm>
            <a:off x="2477385" y="4409324"/>
            <a:ext cx="1676501" cy="245194"/>
          </a:xfrm>
          <a:prstGeom prst="rect">
            <a:avLst/>
          </a:prstGeom>
          <a:solidFill>
            <a:schemeClr val="bg1"/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인기키워드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ko-KR" altLang="en-US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97237ADB-4FF4-4AF7-9015-C2828415F0BE}"/>
              </a:ext>
            </a:extLst>
          </p:cNvPr>
          <p:cNvSpPr/>
          <p:nvPr/>
        </p:nvSpPr>
        <p:spPr>
          <a:xfrm>
            <a:off x="4153886" y="4707766"/>
            <a:ext cx="1676501" cy="245194"/>
          </a:xfrm>
          <a:prstGeom prst="rect">
            <a:avLst/>
          </a:prstGeom>
          <a:solidFill>
            <a:schemeClr val="bg1"/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인기키워드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ko-KR" altLang="en-US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1BB3B96C-DF86-452D-BC42-3A5BBCF24812}"/>
              </a:ext>
            </a:extLst>
          </p:cNvPr>
          <p:cNvSpPr/>
          <p:nvPr/>
        </p:nvSpPr>
        <p:spPr>
          <a:xfrm>
            <a:off x="5146441" y="3614034"/>
            <a:ext cx="1676501" cy="245194"/>
          </a:xfrm>
          <a:prstGeom prst="rect">
            <a:avLst/>
          </a:prstGeom>
          <a:solidFill>
            <a:schemeClr val="bg1"/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인기키워드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ko-KR" altLang="en-US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CB13694F-2193-46DE-ABB6-3F45F83181EB}"/>
              </a:ext>
            </a:extLst>
          </p:cNvPr>
          <p:cNvSpPr/>
          <p:nvPr/>
        </p:nvSpPr>
        <p:spPr>
          <a:xfrm>
            <a:off x="4936324" y="4411233"/>
            <a:ext cx="1676501" cy="245194"/>
          </a:xfrm>
          <a:prstGeom prst="rect">
            <a:avLst/>
          </a:prstGeom>
          <a:solidFill>
            <a:schemeClr val="bg1"/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지역키워드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ko-KR" altLang="en-US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C3770A01-4A74-4CE6-BD8C-C360E0C0F81C}"/>
              </a:ext>
            </a:extLst>
          </p:cNvPr>
          <p:cNvSpPr/>
          <p:nvPr/>
        </p:nvSpPr>
        <p:spPr>
          <a:xfrm>
            <a:off x="1989975" y="4925771"/>
            <a:ext cx="1676501" cy="245194"/>
          </a:xfrm>
          <a:prstGeom prst="rect">
            <a:avLst/>
          </a:prstGeom>
          <a:solidFill>
            <a:schemeClr val="bg1"/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지역키워드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ko-KR" altLang="en-US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8A49221C-007D-40D7-A576-0D6CDB616717}"/>
              </a:ext>
            </a:extLst>
          </p:cNvPr>
          <p:cNvSpPr/>
          <p:nvPr/>
        </p:nvSpPr>
        <p:spPr>
          <a:xfrm>
            <a:off x="5099162" y="5245414"/>
            <a:ext cx="1676501" cy="245194"/>
          </a:xfrm>
          <a:prstGeom prst="rect">
            <a:avLst/>
          </a:prstGeom>
          <a:solidFill>
            <a:schemeClr val="bg1"/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지역키워드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ko-KR" altLang="en-US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6BA2D746-916A-483A-B012-3E7FEF23B024}"/>
              </a:ext>
            </a:extLst>
          </p:cNvPr>
          <p:cNvSpPr/>
          <p:nvPr/>
        </p:nvSpPr>
        <p:spPr>
          <a:xfrm>
            <a:off x="3120050" y="5247488"/>
            <a:ext cx="1676501" cy="245194"/>
          </a:xfrm>
          <a:prstGeom prst="rect">
            <a:avLst/>
          </a:prstGeom>
          <a:solidFill>
            <a:schemeClr val="bg1"/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지역키워드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ko-KR" altLang="en-US" sz="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B6DFBB7C-8BD4-41A8-AE69-56FC2A09A63C}"/>
              </a:ext>
            </a:extLst>
          </p:cNvPr>
          <p:cNvSpPr/>
          <p:nvPr/>
        </p:nvSpPr>
        <p:spPr>
          <a:xfrm>
            <a:off x="5099162" y="3241344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4</a:t>
            </a:r>
            <a:endParaRPr lang="ko-KR" altLang="en-US" sz="8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E013F16B-BDE6-4929-91DB-85F6B7576FCB}"/>
              </a:ext>
            </a:extLst>
          </p:cNvPr>
          <p:cNvSpPr/>
          <p:nvPr/>
        </p:nvSpPr>
        <p:spPr>
          <a:xfrm>
            <a:off x="3784360" y="3595746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3</a:t>
            </a:r>
            <a:endParaRPr lang="ko-KR" altLang="en-US" sz="8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A496FB04-8BD4-4712-B895-DBDF9147FCF9}"/>
              </a:ext>
            </a:extLst>
          </p:cNvPr>
          <p:cNvSpPr/>
          <p:nvPr/>
        </p:nvSpPr>
        <p:spPr>
          <a:xfrm>
            <a:off x="2145643" y="4541065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5</a:t>
            </a:r>
            <a:endParaRPr lang="ko-KR" altLang="en-US" sz="8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8" name="모서리가 둥근 직사각형 67">
            <a:extLst>
              <a:ext uri="{FF2B5EF4-FFF2-40B4-BE49-F238E27FC236}">
                <a16:creationId xmlns:a16="http://schemas.microsoft.com/office/drawing/2014/main" xmlns="" id="{3B55D92F-A8D4-4085-B775-668D20D7BABF}"/>
              </a:ext>
            </a:extLst>
          </p:cNvPr>
          <p:cNvSpPr/>
          <p:nvPr/>
        </p:nvSpPr>
        <p:spPr>
          <a:xfrm>
            <a:off x="2151958" y="4847716"/>
            <a:ext cx="1266733" cy="34747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9" name="모서리가 둥근 직사각형 68">
            <a:extLst>
              <a:ext uri="{FF2B5EF4-FFF2-40B4-BE49-F238E27FC236}">
                <a16:creationId xmlns:a16="http://schemas.microsoft.com/office/drawing/2014/main" xmlns="" id="{CD2BA19D-EF75-4E8F-89B7-6B8511523368}"/>
              </a:ext>
            </a:extLst>
          </p:cNvPr>
          <p:cNvSpPr/>
          <p:nvPr/>
        </p:nvSpPr>
        <p:spPr>
          <a:xfrm>
            <a:off x="3406579" y="3838880"/>
            <a:ext cx="1770142" cy="37350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0" name="모서리가 둥근 직사각형 69">
            <a:extLst>
              <a:ext uri="{FF2B5EF4-FFF2-40B4-BE49-F238E27FC236}">
                <a16:creationId xmlns:a16="http://schemas.microsoft.com/office/drawing/2014/main" xmlns="" id="{EB452A9E-C1F1-4E92-BD1A-7219645F6499}"/>
              </a:ext>
            </a:extLst>
          </p:cNvPr>
          <p:cNvSpPr/>
          <p:nvPr/>
        </p:nvSpPr>
        <p:spPr>
          <a:xfrm>
            <a:off x="5325855" y="3544432"/>
            <a:ext cx="1250560" cy="34507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ECC180B0-9D90-4AA3-84A9-1E0E37E86A6A}"/>
              </a:ext>
            </a:extLst>
          </p:cNvPr>
          <p:cNvSpPr/>
          <p:nvPr/>
        </p:nvSpPr>
        <p:spPr>
          <a:xfrm>
            <a:off x="9271427" y="2008640"/>
            <a:ext cx="178823" cy="46249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6F0631DC-C13C-41EA-82D5-C720A5002692}"/>
              </a:ext>
            </a:extLst>
          </p:cNvPr>
          <p:cNvSpPr/>
          <p:nvPr/>
        </p:nvSpPr>
        <p:spPr>
          <a:xfrm>
            <a:off x="9274506" y="2679506"/>
            <a:ext cx="175392" cy="3338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화살표: 아래쪽 62">
            <a:extLst>
              <a:ext uri="{FF2B5EF4-FFF2-40B4-BE49-F238E27FC236}">
                <a16:creationId xmlns:a16="http://schemas.microsoft.com/office/drawing/2014/main" xmlns="" id="{843F7E1B-361A-4D80-9478-21AC1A7277A4}"/>
              </a:ext>
            </a:extLst>
          </p:cNvPr>
          <p:cNvSpPr/>
          <p:nvPr/>
        </p:nvSpPr>
        <p:spPr>
          <a:xfrm>
            <a:off x="4615067" y="6550874"/>
            <a:ext cx="285226" cy="2852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681897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86ABF5B-0305-4A30-ABF6-C8A07A3EC384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910AB9AA-3E6C-463F-A475-669BE64C0487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9CA0C52-0EEB-41C3-BBC5-F1D652B5A5B1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19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8DADCA08-0AB5-44C3-8A8E-529E828FCCB4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A51B7563-5B3E-4A21-8D49-FE993FD3D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918127"/>
              </p:ext>
            </p:extLst>
          </p:nvPr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Button">
            <a:extLst>
              <a:ext uri="{FF2B5EF4-FFF2-40B4-BE49-F238E27FC236}">
                <a16:creationId xmlns:a16="http://schemas.microsoft.com/office/drawing/2014/main" xmlns="" id="{B03200EC-71CF-4DE9-A944-9DD63DC84E9C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Button">
            <a:extLst>
              <a:ext uri="{FF2B5EF4-FFF2-40B4-BE49-F238E27FC236}">
                <a16:creationId xmlns:a16="http://schemas.microsoft.com/office/drawing/2014/main" xmlns="" id="{FE05B5B1-6384-42A1-BC09-CF5D8F005C13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xmlns="" id="{2671B470-5EA2-4C6C-A240-774FF949A67E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C0FE5C61-0A0A-483D-BA38-EE63879BD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087195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416FBFA-464A-44D0-A7A9-1EFBC51D6943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">
            <a:extLst>
              <a:ext uri="{FF2B5EF4-FFF2-40B4-BE49-F238E27FC236}">
                <a16:creationId xmlns:a16="http://schemas.microsoft.com/office/drawing/2014/main" xmlns="" id="{EAFDD3C2-BD5F-4058-9767-0269773276D7}"/>
              </a:ext>
            </a:extLst>
          </p:cNvPr>
          <p:cNvSpPr/>
          <p:nvPr/>
        </p:nvSpPr>
        <p:spPr>
          <a:xfrm>
            <a:off x="210403" y="1261121"/>
            <a:ext cx="9254873" cy="2225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3" name="Header">
            <a:extLst>
              <a:ext uri="{FF2B5EF4-FFF2-40B4-BE49-F238E27FC236}">
                <a16:creationId xmlns:a16="http://schemas.microsoft.com/office/drawing/2014/main" xmlns="" id="{7D0EA23E-D28B-4634-8FC4-9475FBD56D0A}"/>
              </a:ext>
            </a:extLst>
          </p:cNvPr>
          <p:cNvSpPr txBox="1"/>
          <p:nvPr/>
        </p:nvSpPr>
        <p:spPr>
          <a:xfrm>
            <a:off x="3130675" y="1268177"/>
            <a:ext cx="1614318" cy="196977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스투더 찾기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스투더 개설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263BA84-A08C-466D-8581-BDAACA8CBCCD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모임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게시판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BB3F48C3-CE4C-4C70-8F1B-41E86D7273C6}"/>
              </a:ext>
            </a:extLst>
          </p:cNvPr>
          <p:cNvSpPr/>
          <p:nvPr/>
        </p:nvSpPr>
        <p:spPr>
          <a:xfrm>
            <a:off x="1760608" y="1758370"/>
            <a:ext cx="1306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err="1"/>
              <a:t>스투더</a:t>
            </a:r>
            <a:r>
              <a:rPr lang="ko-KR" altLang="en-US" sz="1200" b="1" dirty="0"/>
              <a:t> 목록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0FF4558B-C441-4173-AD8F-FCF8907160FD}"/>
              </a:ext>
            </a:extLst>
          </p:cNvPr>
          <p:cNvSpPr/>
          <p:nvPr/>
        </p:nvSpPr>
        <p:spPr>
          <a:xfrm>
            <a:off x="6516990" y="2991287"/>
            <a:ext cx="1059543" cy="278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참여하기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57A032E-FE1E-43E7-96BA-D2F803449DF9}"/>
              </a:ext>
            </a:extLst>
          </p:cNvPr>
          <p:cNvSpPr/>
          <p:nvPr/>
        </p:nvSpPr>
        <p:spPr>
          <a:xfrm>
            <a:off x="6531981" y="4206140"/>
            <a:ext cx="1059543" cy="278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참여하기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D8D4FAA-9EFC-42B3-9082-8D768CABA856}"/>
              </a:ext>
            </a:extLst>
          </p:cNvPr>
          <p:cNvSpPr/>
          <p:nvPr/>
        </p:nvSpPr>
        <p:spPr>
          <a:xfrm>
            <a:off x="6531981" y="5446872"/>
            <a:ext cx="1059543" cy="278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참여하기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E7A8D93-720D-40CD-9114-E5D78C8C88C7}"/>
              </a:ext>
            </a:extLst>
          </p:cNvPr>
          <p:cNvSpPr txBox="1"/>
          <p:nvPr/>
        </p:nvSpPr>
        <p:spPr>
          <a:xfrm>
            <a:off x="2352473" y="2320624"/>
            <a:ext cx="7968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/>
              <a:t>스투더</a:t>
            </a:r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69AC36D-2C00-425D-AC04-0347963655D0}"/>
              </a:ext>
            </a:extLst>
          </p:cNvPr>
          <p:cNvSpPr txBox="1"/>
          <p:nvPr/>
        </p:nvSpPr>
        <p:spPr>
          <a:xfrm>
            <a:off x="2367463" y="3684729"/>
            <a:ext cx="7968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/>
              <a:t>스투더</a:t>
            </a:r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1DB9E8D-6765-4C1F-B93B-8292E7FC2EC8}"/>
              </a:ext>
            </a:extLst>
          </p:cNvPr>
          <p:cNvSpPr txBox="1"/>
          <p:nvPr/>
        </p:nvSpPr>
        <p:spPr>
          <a:xfrm>
            <a:off x="2367463" y="4890596"/>
            <a:ext cx="7968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/>
              <a:t>스투더</a:t>
            </a:r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24" name="모서리가 둥근 직사각형 15">
            <a:extLst>
              <a:ext uri="{FF2B5EF4-FFF2-40B4-BE49-F238E27FC236}">
                <a16:creationId xmlns:a16="http://schemas.microsoft.com/office/drawing/2014/main" xmlns="" id="{EAF2A3D3-AFC4-4217-95AC-59A08CFCA803}"/>
              </a:ext>
            </a:extLst>
          </p:cNvPr>
          <p:cNvSpPr/>
          <p:nvPr/>
        </p:nvSpPr>
        <p:spPr>
          <a:xfrm>
            <a:off x="3066893" y="1264255"/>
            <a:ext cx="853519" cy="24244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AC7DE883-F067-4638-9026-437D9E263848}"/>
              </a:ext>
            </a:extLst>
          </p:cNvPr>
          <p:cNvSpPr/>
          <p:nvPr/>
        </p:nvSpPr>
        <p:spPr>
          <a:xfrm>
            <a:off x="1539230" y="1785727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9BD9C6D8-1B20-45E9-B1C2-0414F94D3876}"/>
              </a:ext>
            </a:extLst>
          </p:cNvPr>
          <p:cNvSpPr/>
          <p:nvPr/>
        </p:nvSpPr>
        <p:spPr>
          <a:xfrm>
            <a:off x="2079122" y="2345950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AE44E624-1D58-49C9-B3A7-B2A8F6A5D801}"/>
              </a:ext>
            </a:extLst>
          </p:cNvPr>
          <p:cNvSpPr/>
          <p:nvPr/>
        </p:nvSpPr>
        <p:spPr>
          <a:xfrm>
            <a:off x="6545595" y="2767540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617FCC6-25B3-4058-B1B7-2EC27D8F7312}"/>
              </a:ext>
            </a:extLst>
          </p:cNvPr>
          <p:cNvSpPr/>
          <p:nvPr/>
        </p:nvSpPr>
        <p:spPr>
          <a:xfrm>
            <a:off x="9526008" y="839948"/>
            <a:ext cx="2396762" cy="26127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228600" indent="-228600">
              <a:buAutoNum type="arabicPeriod"/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모임게시판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상단부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입니다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</a:rPr>
              <a:t>모임명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</a:rPr>
              <a:t> 입니다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</a:rPr>
              <a:t>.</a:t>
            </a:r>
          </a:p>
          <a:p>
            <a:pPr marL="228600" indent="-228600"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</a:rPr>
              <a:t>참여하기 버튼을 누르면 사용자는 로그인여부에 따라 다음페이지가 나뉩니다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</a:rPr>
              <a:t>.</a:t>
            </a:r>
          </a:p>
          <a:p>
            <a:pPr marL="228600" indent="-228600"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</a:rPr>
              <a:t>*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</a:rPr>
              <a:t>본 페이지는 모임참여신청의 순서를 위해 만든</a:t>
            </a:r>
          </a:p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</a:rPr>
              <a:t>가상 페이지입니다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</a:rPr>
              <a:t>. </a:t>
            </a:r>
          </a:p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</a:rPr>
              <a:t>*</a:t>
            </a: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</a:rPr>
              <a:t>스투더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</a:rPr>
              <a:t> 모임 목록 조회는 성빈님 담당이라 언제든 변경될 수 있습니다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</a:rPr>
              <a:t>.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0766B4E-8C62-4632-87DD-2A62E91CB0AB}"/>
              </a:ext>
            </a:extLst>
          </p:cNvPr>
          <p:cNvSpPr/>
          <p:nvPr/>
        </p:nvSpPr>
        <p:spPr>
          <a:xfrm>
            <a:off x="3315451" y="2574540"/>
            <a:ext cx="3091833" cy="9369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모임명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스터디시작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및 종료일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모집마감일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모집현황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조회수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5158057C-E022-479A-B770-6C1A73AA07C7}"/>
              </a:ext>
            </a:extLst>
          </p:cNvPr>
          <p:cNvSpPr/>
          <p:nvPr/>
        </p:nvSpPr>
        <p:spPr>
          <a:xfrm>
            <a:off x="2352473" y="2580061"/>
            <a:ext cx="962978" cy="9262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사진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5DD93979-C90B-42F3-A0DE-C1BC9B893984}"/>
              </a:ext>
            </a:extLst>
          </p:cNvPr>
          <p:cNvSpPr/>
          <p:nvPr/>
        </p:nvSpPr>
        <p:spPr>
          <a:xfrm>
            <a:off x="3315451" y="3916644"/>
            <a:ext cx="3091833" cy="9369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모임명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스터디시작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및 종료일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모집마감일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모집현황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조회수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2733F96-690E-4714-AB3D-AA2408EFCF1B}"/>
              </a:ext>
            </a:extLst>
          </p:cNvPr>
          <p:cNvSpPr/>
          <p:nvPr/>
        </p:nvSpPr>
        <p:spPr>
          <a:xfrm>
            <a:off x="2352473" y="3922165"/>
            <a:ext cx="962978" cy="9262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사진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16840C22-3E82-4234-87C0-A2A6970016DD}"/>
              </a:ext>
            </a:extLst>
          </p:cNvPr>
          <p:cNvSpPr/>
          <p:nvPr/>
        </p:nvSpPr>
        <p:spPr>
          <a:xfrm>
            <a:off x="3315451" y="5148960"/>
            <a:ext cx="3091833" cy="9369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모임명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스터디시작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및 종료일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모집마감일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모집현황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조회수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639E9C43-0FCC-4DE0-8199-FB5523D8C298}"/>
              </a:ext>
            </a:extLst>
          </p:cNvPr>
          <p:cNvSpPr/>
          <p:nvPr/>
        </p:nvSpPr>
        <p:spPr>
          <a:xfrm>
            <a:off x="2352473" y="5154481"/>
            <a:ext cx="962978" cy="9262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사진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F581DFA3-3AE0-439C-AB55-BE948F84C6AA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9CD3AF19-FC38-4284-8B42-802F64D8A35C}"/>
              </a:ext>
            </a:extLst>
          </p:cNvPr>
          <p:cNvSpPr txBox="1"/>
          <p:nvPr/>
        </p:nvSpPr>
        <p:spPr>
          <a:xfrm>
            <a:off x="1600116" y="334458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스투더</a:t>
            </a:r>
            <a:r>
              <a:rPr lang="ko-KR" altLang="en-US" sz="800" dirty="0"/>
              <a:t> 목록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ECC180B0-9D90-4AA3-84A9-1E0E37E86A6A}"/>
              </a:ext>
            </a:extLst>
          </p:cNvPr>
          <p:cNvSpPr/>
          <p:nvPr/>
        </p:nvSpPr>
        <p:spPr>
          <a:xfrm>
            <a:off x="9271347" y="2051155"/>
            <a:ext cx="178823" cy="46249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6F0631DC-C13C-41EA-82D5-C720A5002692}"/>
              </a:ext>
            </a:extLst>
          </p:cNvPr>
          <p:cNvSpPr/>
          <p:nvPr/>
        </p:nvSpPr>
        <p:spPr>
          <a:xfrm>
            <a:off x="9270580" y="5148960"/>
            <a:ext cx="175392" cy="3338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81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4DE82D9-3B8B-42F2-BE85-485BA1306E1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567E1A32-96C5-4EE3-AAB8-1B06BF8D3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66124"/>
              </p:ext>
            </p:extLst>
          </p:nvPr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D5464F1-CB90-4251-BBA8-471B3A3A4AD8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86DF7D12-52E1-47B6-A3C4-2F3253370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62973"/>
              </p:ext>
            </p:extLst>
          </p:nvPr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A55E7039-C30D-4253-A8E3-9482EB924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363273"/>
              </p:ext>
            </p:extLst>
          </p:nvPr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팀원사진 제작과정 </a:t>
                      </a: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</a:rPr>
                        <a:t>이유등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포트폴리오 용으로 제작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성빈님 형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…)</a:t>
                      </a:r>
                    </a:p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E9319DFA-CDE4-40E9-B37B-57B3A89CB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489301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CB161DA-EDF0-4EE5-BCC3-8F4A5453959B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60EE9F8-FDDF-4C7E-B06C-1557EB500360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2D4DA61-CC80-4C26-98E9-F1A98474C9D2}"/>
              </a:ext>
            </a:extLst>
          </p:cNvPr>
          <p:cNvSpPr/>
          <p:nvPr/>
        </p:nvSpPr>
        <p:spPr>
          <a:xfrm>
            <a:off x="820526" y="4196304"/>
            <a:ext cx="7962504" cy="23823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제작 과정</a:t>
            </a:r>
            <a:r>
              <a:rPr lang="en-US" altLang="ko-KR" sz="1400" dirty="0">
                <a:solidFill>
                  <a:schemeClr val="tx1"/>
                </a:solidFill>
              </a:rPr>
              <a:t/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제작 이유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Text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D678B652-E1E3-4E85-A15A-F97592B7269E}"/>
              </a:ext>
            </a:extLst>
          </p:cNvPr>
          <p:cNvSpPr/>
          <p:nvPr/>
        </p:nvSpPr>
        <p:spPr>
          <a:xfrm>
            <a:off x="820526" y="1663948"/>
            <a:ext cx="7962504" cy="23823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팀원 사진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Image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8B05765-057C-4333-8277-4BF96D57075A}"/>
              </a:ext>
            </a:extLst>
          </p:cNvPr>
          <p:cNvSpPr txBox="1"/>
          <p:nvPr/>
        </p:nvSpPr>
        <p:spPr>
          <a:xfrm>
            <a:off x="1600116" y="334458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웹사이트 소개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602FAB2-839C-4193-8052-D39B52B6CB19}"/>
              </a:ext>
            </a:extLst>
          </p:cNvPr>
          <p:cNvSpPr/>
          <p:nvPr/>
        </p:nvSpPr>
        <p:spPr>
          <a:xfrm>
            <a:off x="154634" y="319069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sp>
        <p:nvSpPr>
          <p:cNvPr id="27" name="Button">
            <a:extLst>
              <a:ext uri="{FF2B5EF4-FFF2-40B4-BE49-F238E27FC236}">
                <a16:creationId xmlns:a16="http://schemas.microsoft.com/office/drawing/2014/main" xmlns="" id="{AF132141-F6CA-4F48-82AE-3A0392D54E4C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Button">
            <a:extLst>
              <a:ext uri="{FF2B5EF4-FFF2-40B4-BE49-F238E27FC236}">
                <a16:creationId xmlns:a16="http://schemas.microsoft.com/office/drawing/2014/main" xmlns="" id="{EE77AF1F-E68C-4376-AD95-EDFF232A66C8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Button">
            <a:extLst>
              <a:ext uri="{FF2B5EF4-FFF2-40B4-BE49-F238E27FC236}">
                <a16:creationId xmlns:a16="http://schemas.microsoft.com/office/drawing/2014/main" xmlns="" id="{FE1AD690-E9ED-4881-B858-6F4FAD1137F7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2000978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4DE82D9-3B8B-42F2-BE85-485BA1306E1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567E1A32-96C5-4EE3-AAB8-1B06BF8D3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74124"/>
              </p:ext>
            </p:extLst>
          </p:nvPr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D5464F1-CB90-4251-BBA8-471B3A3A4AD8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20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86DF7D12-52E1-47B6-A3C4-2F3253370C06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A55E7039-C30D-4253-A8E3-9482EB9247D1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E9319DFA-CDE4-40E9-B37B-57B3A89CB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329466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CB161DA-EDF0-4EE5-BCC3-8F4A5453959B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06CF0A42-1F39-47BA-ABFD-11AF56EAC9D4}"/>
              </a:ext>
            </a:extLst>
          </p:cNvPr>
          <p:cNvSpPr/>
          <p:nvPr/>
        </p:nvSpPr>
        <p:spPr>
          <a:xfrm>
            <a:off x="9518718" y="840356"/>
            <a:ext cx="2396762" cy="26932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228600" indent="-228600"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상태표시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모임개설에서 받아온 정보들을 불러옵니다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모집중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마감임박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마감 상태를 표시합니다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현재 </a:t>
            </a: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신청인원의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수를 나타냅니다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정원에 가까운 숫자가 되면 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모집상태에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반영이 됩니다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스투더개설자가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설정한 정원에 도달하면 더 이상 신청을 받지 않도록 변경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(?)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됩니다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개설자가 입력한 내용들을 차례대로 보여줍니다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회비와 관련된 규정에 대한 설명입니다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스크롤바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기능이 있는 </a:t>
            </a:r>
            <a:r>
              <a:rPr lang="en-US" altLang="ko-KR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textarea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구현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02E65C3F-5DC6-4AB2-8D56-941DFD7F723A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상세페이지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C7183053-DA72-4E61-9B7E-C620BF77FF84}"/>
              </a:ext>
            </a:extLst>
          </p:cNvPr>
          <p:cNvSpPr/>
          <p:nvPr/>
        </p:nvSpPr>
        <p:spPr>
          <a:xfrm>
            <a:off x="1669772" y="1879484"/>
            <a:ext cx="1306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err="1"/>
              <a:t>스투더</a:t>
            </a:r>
            <a:endParaRPr lang="ko-KR" altLang="en-US" sz="1200" b="1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3AC01C18-299E-4ECD-9F96-40C0B0E77D49}"/>
              </a:ext>
            </a:extLst>
          </p:cNvPr>
          <p:cNvCxnSpPr>
            <a:cxnSpLocks/>
          </p:cNvCxnSpPr>
          <p:nvPr/>
        </p:nvCxnSpPr>
        <p:spPr>
          <a:xfrm>
            <a:off x="1697295" y="2150961"/>
            <a:ext cx="547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F7BDED4C-BF67-40A8-B8AF-F6191C04C895}"/>
              </a:ext>
            </a:extLst>
          </p:cNvPr>
          <p:cNvSpPr/>
          <p:nvPr/>
        </p:nvSpPr>
        <p:spPr>
          <a:xfrm>
            <a:off x="1697295" y="2326308"/>
            <a:ext cx="2519095" cy="15881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EEDC1A98-E798-4DC4-80E1-06A284927FD8}"/>
              </a:ext>
            </a:extLst>
          </p:cNvPr>
          <p:cNvSpPr/>
          <p:nvPr/>
        </p:nvSpPr>
        <p:spPr>
          <a:xfrm>
            <a:off x="3695711" y="2417662"/>
            <a:ext cx="610089" cy="3193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bg1"/>
                </a:solidFill>
              </a:rPr>
              <a:t>모집상태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FE729771-340D-4E12-A694-FAD2C45BD842}"/>
              </a:ext>
            </a:extLst>
          </p:cNvPr>
          <p:cNvSpPr/>
          <p:nvPr/>
        </p:nvSpPr>
        <p:spPr>
          <a:xfrm>
            <a:off x="4433295" y="2279162"/>
            <a:ext cx="1306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err="1"/>
              <a:t>스투더이름</a:t>
            </a:r>
            <a:endParaRPr lang="ko-KR" altLang="en-US" sz="1200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20A87E58-68E5-41AA-A9D3-365F2D42A29E}"/>
              </a:ext>
            </a:extLst>
          </p:cNvPr>
          <p:cNvSpPr/>
          <p:nvPr/>
        </p:nvSpPr>
        <p:spPr>
          <a:xfrm>
            <a:off x="4445821" y="2553844"/>
            <a:ext cx="27234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1" dirty="0" err="1">
                <a:solidFill>
                  <a:schemeClr val="bg1">
                    <a:lumMod val="65000"/>
                  </a:schemeClr>
                </a:solidFill>
              </a:rPr>
              <a:t>스투더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100" b="1" dirty="0" err="1">
                <a:solidFill>
                  <a:schemeClr val="bg1">
                    <a:lumMod val="65000"/>
                  </a:schemeClr>
                </a:solidFill>
              </a:rPr>
              <a:t>한줄소개</a:t>
            </a:r>
            <a:endParaRPr lang="ko-KR" altLang="en-US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CE36DE5C-F5F0-4D72-8461-2CA2CBBCF2BB}"/>
              </a:ext>
            </a:extLst>
          </p:cNvPr>
          <p:cNvSpPr/>
          <p:nvPr/>
        </p:nvSpPr>
        <p:spPr>
          <a:xfrm>
            <a:off x="4433295" y="2830843"/>
            <a:ext cx="1306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회비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B03E454A-F9D0-40D3-9040-6184C5F8FDFD}"/>
              </a:ext>
            </a:extLst>
          </p:cNvPr>
          <p:cNvSpPr/>
          <p:nvPr/>
        </p:nvSpPr>
        <p:spPr>
          <a:xfrm>
            <a:off x="4433295" y="3260699"/>
            <a:ext cx="2973146" cy="620492"/>
          </a:xfrm>
          <a:prstGeom prst="rect">
            <a:avLst/>
          </a:prstGeom>
          <a:solidFill>
            <a:schemeClr val="bg1"/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기간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시간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장소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정원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000" dirty="0" err="1">
                <a:solidFill>
                  <a:schemeClr val="tx1"/>
                </a:solidFill>
                <a:latin typeface="맑은 고딕" pitchFamily="50" charset="-127"/>
              </a:rPr>
              <a:t>스투더개설자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</a:rPr>
              <a:t>닉네임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</a:rPr>
              <a:t>)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95EB76E1-5150-45AD-9BE7-64CE39839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201651"/>
              </p:ext>
            </p:extLst>
          </p:nvPr>
        </p:nvGraphicFramePr>
        <p:xfrm>
          <a:off x="5498514" y="4183667"/>
          <a:ext cx="107436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3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08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                                                                                                                      현재신정자수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_____                    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82B4201A-6275-4F0F-B46B-1E14CB9699D2}"/>
              </a:ext>
            </a:extLst>
          </p:cNvPr>
          <p:cNvSpPr/>
          <p:nvPr/>
        </p:nvSpPr>
        <p:spPr>
          <a:xfrm>
            <a:off x="6578419" y="4174489"/>
            <a:ext cx="821310" cy="318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신청가능여부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B1B4CB2F-9ADB-4ACC-962A-C9A529927148}"/>
              </a:ext>
            </a:extLst>
          </p:cNvPr>
          <p:cNvSpPr/>
          <p:nvPr/>
        </p:nvSpPr>
        <p:spPr>
          <a:xfrm>
            <a:off x="1924112" y="4349426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1" dirty="0" err="1"/>
              <a:t>스투더내용</a:t>
            </a:r>
            <a:endParaRPr lang="ko-KR" altLang="en-US" sz="11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582B1386-FAB6-467D-B654-B9859A6ADD4B}"/>
              </a:ext>
            </a:extLst>
          </p:cNvPr>
          <p:cNvSpPr/>
          <p:nvPr/>
        </p:nvSpPr>
        <p:spPr>
          <a:xfrm>
            <a:off x="1924112" y="5166227"/>
            <a:ext cx="19345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1" dirty="0" err="1"/>
              <a:t>스투더개설자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간략소개</a:t>
            </a:r>
            <a:endParaRPr lang="ko-KR" altLang="en-US" sz="1100" b="1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1F37DE7C-F06C-45C2-BA7F-3A2B9876EA7F}"/>
              </a:ext>
            </a:extLst>
          </p:cNvPr>
          <p:cNvSpPr/>
          <p:nvPr/>
        </p:nvSpPr>
        <p:spPr>
          <a:xfrm>
            <a:off x="7079910" y="630391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7750FD33-8B42-42C9-A396-17FB83BB0800}"/>
              </a:ext>
            </a:extLst>
          </p:cNvPr>
          <p:cNvSpPr/>
          <p:nvPr/>
        </p:nvSpPr>
        <p:spPr>
          <a:xfrm>
            <a:off x="3636255" y="2326308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D51F4BF9-44B6-4462-9FB0-D1B14591E58A}"/>
              </a:ext>
            </a:extLst>
          </p:cNvPr>
          <p:cNvSpPr/>
          <p:nvPr/>
        </p:nvSpPr>
        <p:spPr>
          <a:xfrm>
            <a:off x="4348344" y="2111434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B8E60688-5BA4-4364-BCD7-2A9E42F3CC2D}"/>
              </a:ext>
            </a:extLst>
          </p:cNvPr>
          <p:cNvSpPr/>
          <p:nvPr/>
        </p:nvSpPr>
        <p:spPr>
          <a:xfrm>
            <a:off x="6057346" y="3999458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B9BD28E9-1568-494B-BB1B-A4684D0B27AD}"/>
              </a:ext>
            </a:extLst>
          </p:cNvPr>
          <p:cNvSpPr/>
          <p:nvPr/>
        </p:nvSpPr>
        <p:spPr>
          <a:xfrm>
            <a:off x="7301162" y="4055527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010945A1-0778-445B-9D9A-73EB7DAE8C65}"/>
              </a:ext>
            </a:extLst>
          </p:cNvPr>
          <p:cNvSpPr/>
          <p:nvPr/>
        </p:nvSpPr>
        <p:spPr>
          <a:xfrm>
            <a:off x="1754503" y="4387805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47" name="꺾인 연결선 47">
            <a:extLst>
              <a:ext uri="{FF2B5EF4-FFF2-40B4-BE49-F238E27FC236}">
                <a16:creationId xmlns:a16="http://schemas.microsoft.com/office/drawing/2014/main" xmlns="" id="{020BB26B-2C47-4A3B-AD71-2119FDD174FE}"/>
              </a:ext>
            </a:extLst>
          </p:cNvPr>
          <p:cNvCxnSpPr>
            <a:stCxn id="29" idx="2"/>
          </p:cNvCxnSpPr>
          <p:nvPr/>
        </p:nvCxnSpPr>
        <p:spPr>
          <a:xfrm rot="16200000" flipH="1">
            <a:off x="4333204" y="2404535"/>
            <a:ext cx="1268530" cy="1933427"/>
          </a:xfrm>
          <a:prstGeom prst="bentConnector2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347A1007-687A-417E-B233-5543167ED192}"/>
              </a:ext>
            </a:extLst>
          </p:cNvPr>
          <p:cNvSpPr/>
          <p:nvPr/>
        </p:nvSpPr>
        <p:spPr>
          <a:xfrm>
            <a:off x="1716494" y="5198840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7</a:t>
            </a:r>
            <a:endParaRPr lang="ko-KR" altLang="en-US" sz="9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D1C786D5-5931-41F8-921F-E1712A1D1A74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1497DA78-F47A-4F7A-B708-D71DE5A1FBD1}"/>
              </a:ext>
            </a:extLst>
          </p:cNvPr>
          <p:cNvSpPr txBox="1"/>
          <p:nvPr/>
        </p:nvSpPr>
        <p:spPr>
          <a:xfrm>
            <a:off x="1600116" y="334458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스투더</a:t>
            </a:r>
            <a:r>
              <a:rPr lang="ko-KR" altLang="en-US" sz="800" dirty="0"/>
              <a:t> 상세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CB82A9A4-04CB-4E82-AD44-1E64A69FC383}"/>
              </a:ext>
            </a:extLst>
          </p:cNvPr>
          <p:cNvSpPr/>
          <p:nvPr/>
        </p:nvSpPr>
        <p:spPr>
          <a:xfrm>
            <a:off x="154634" y="31906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sp>
        <p:nvSpPr>
          <p:cNvPr id="54" name="Rectangle">
            <a:extLst>
              <a:ext uri="{FF2B5EF4-FFF2-40B4-BE49-F238E27FC236}">
                <a16:creationId xmlns:a16="http://schemas.microsoft.com/office/drawing/2014/main" xmlns="" id="{EAFDD3C2-BD5F-4058-9767-0269773276D7}"/>
              </a:ext>
            </a:extLst>
          </p:cNvPr>
          <p:cNvSpPr/>
          <p:nvPr/>
        </p:nvSpPr>
        <p:spPr>
          <a:xfrm>
            <a:off x="210403" y="1261121"/>
            <a:ext cx="9254873" cy="2225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5" name="Header">
            <a:extLst>
              <a:ext uri="{FF2B5EF4-FFF2-40B4-BE49-F238E27FC236}">
                <a16:creationId xmlns:a16="http://schemas.microsoft.com/office/drawing/2014/main" xmlns="" id="{7D0EA23E-D28B-4634-8FC4-9475FBD56D0A}"/>
              </a:ext>
            </a:extLst>
          </p:cNvPr>
          <p:cNvSpPr txBox="1"/>
          <p:nvPr/>
        </p:nvSpPr>
        <p:spPr>
          <a:xfrm>
            <a:off x="3130675" y="1268177"/>
            <a:ext cx="1614318" cy="196977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스투더 찾기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스투더 개설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6" name="모서리가 둥근 직사각형 15">
            <a:extLst>
              <a:ext uri="{FF2B5EF4-FFF2-40B4-BE49-F238E27FC236}">
                <a16:creationId xmlns:a16="http://schemas.microsoft.com/office/drawing/2014/main" xmlns="" id="{EAF2A3D3-AFC4-4217-95AC-59A08CFCA803}"/>
              </a:ext>
            </a:extLst>
          </p:cNvPr>
          <p:cNvSpPr/>
          <p:nvPr/>
        </p:nvSpPr>
        <p:spPr>
          <a:xfrm>
            <a:off x="3066894" y="1264255"/>
            <a:ext cx="719654" cy="19697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Button">
            <a:extLst>
              <a:ext uri="{FF2B5EF4-FFF2-40B4-BE49-F238E27FC236}">
                <a16:creationId xmlns:a16="http://schemas.microsoft.com/office/drawing/2014/main" xmlns="" id="{26F36AA1-22FD-49A2-861D-26400954233D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utton">
            <a:extLst>
              <a:ext uri="{FF2B5EF4-FFF2-40B4-BE49-F238E27FC236}">
                <a16:creationId xmlns:a16="http://schemas.microsoft.com/office/drawing/2014/main" xmlns="" id="{B8A7B838-479D-4381-AC35-3B8575FD6C07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Button">
            <a:extLst>
              <a:ext uri="{FF2B5EF4-FFF2-40B4-BE49-F238E27FC236}">
                <a16:creationId xmlns:a16="http://schemas.microsoft.com/office/drawing/2014/main" xmlns="" id="{5C02E584-5714-4D82-BEB0-60684455CB28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4074929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4DE82D9-3B8B-42F2-BE85-485BA1306E1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567E1A32-96C5-4EE3-AAB8-1B06BF8D3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5579"/>
              </p:ext>
            </p:extLst>
          </p:nvPr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D5464F1-CB90-4251-BBA8-471B3A3A4AD8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21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86DF7D12-52E1-47B6-A3C4-2F3253370C06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A55E7039-C30D-4253-A8E3-9482EB924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603317"/>
              </p:ext>
            </p:extLst>
          </p:nvPr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E9319DFA-CDE4-40E9-B37B-57B3A89CB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708414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CB161DA-EDF0-4EE5-BCC3-8F4A5453959B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478DE73C-6826-45DD-810E-2E9358D1B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952406"/>
              </p:ext>
            </p:extLst>
          </p:nvPr>
        </p:nvGraphicFramePr>
        <p:xfrm>
          <a:off x="1757045" y="2339164"/>
          <a:ext cx="6578106" cy="3100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50178">
                  <a:extLst>
                    <a:ext uri="{9D8B030D-6E8A-4147-A177-3AD203B41FA5}">
                      <a16:colId xmlns:a16="http://schemas.microsoft.com/office/drawing/2014/main" xmlns="" val="2907528264"/>
                    </a:ext>
                  </a:extLst>
                </a:gridCol>
              </a:tblGrid>
              <a:tr h="344456"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 모임 정보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닉네임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(*)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45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핸드폰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(*)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5403445"/>
                  </a:ext>
                </a:extLst>
              </a:tr>
              <a:tr h="34445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4396790"/>
                  </a:ext>
                </a:extLst>
              </a:tr>
              <a:tr h="206673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        </a:t>
                      </a:r>
                      <a:r>
                        <a:rPr lang="ko-KR" altLang="en-US" sz="800" b="1" dirty="0" err="1"/>
                        <a:t>신청동기</a:t>
                      </a:r>
                      <a:r>
                        <a:rPr lang="ko-KR" altLang="en-US" sz="800" b="1" dirty="0"/>
                        <a:t> 및 기타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13A70AC-B7A1-4757-977A-4AC175EA019D}"/>
              </a:ext>
            </a:extLst>
          </p:cNvPr>
          <p:cNvSpPr/>
          <p:nvPr/>
        </p:nvSpPr>
        <p:spPr>
          <a:xfrm>
            <a:off x="3466224" y="2758678"/>
            <a:ext cx="764794" cy="2481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010</a:t>
            </a:r>
            <a:endParaRPr kumimoji="0"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xmlns="" id="{CF3387B4-245D-4083-BEC4-19A1C62420D4}"/>
              </a:ext>
            </a:extLst>
          </p:cNvPr>
          <p:cNvSpPr/>
          <p:nvPr/>
        </p:nvSpPr>
        <p:spPr>
          <a:xfrm flipV="1">
            <a:off x="4053761" y="2829267"/>
            <a:ext cx="144463" cy="118842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96752840-23AB-4F1A-A400-892598AA1FBC}"/>
              </a:ext>
            </a:extLst>
          </p:cNvPr>
          <p:cNvSpPr/>
          <p:nvPr/>
        </p:nvSpPr>
        <p:spPr>
          <a:xfrm>
            <a:off x="4441515" y="2758678"/>
            <a:ext cx="764794" cy="2481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1234</a:t>
            </a:r>
            <a:endParaRPr kumimoji="0"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6A81E7AB-45FE-4BC7-981B-3DB79CAA66BA}"/>
              </a:ext>
            </a:extLst>
          </p:cNvPr>
          <p:cNvSpPr/>
          <p:nvPr/>
        </p:nvSpPr>
        <p:spPr>
          <a:xfrm>
            <a:off x="5413033" y="2758678"/>
            <a:ext cx="764794" cy="2481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5678</a:t>
            </a:r>
            <a:endParaRPr kumimoji="0"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EFE0152-04F3-4952-8695-84A69B9A4EAF}"/>
              </a:ext>
            </a:extLst>
          </p:cNvPr>
          <p:cNvSpPr/>
          <p:nvPr/>
        </p:nvSpPr>
        <p:spPr>
          <a:xfrm>
            <a:off x="5022543" y="5546648"/>
            <a:ext cx="1059543" cy="278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신청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C4A7610D-4FA4-4DA3-ABF4-A4B8ED96D4EA}"/>
              </a:ext>
            </a:extLst>
          </p:cNvPr>
          <p:cNvSpPr/>
          <p:nvPr/>
        </p:nvSpPr>
        <p:spPr>
          <a:xfrm>
            <a:off x="3824732" y="5546648"/>
            <a:ext cx="1059543" cy="278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A6938EE-598C-44BB-89FE-9098C4A04665}"/>
              </a:ext>
            </a:extLst>
          </p:cNvPr>
          <p:cNvSpPr/>
          <p:nvPr/>
        </p:nvSpPr>
        <p:spPr>
          <a:xfrm>
            <a:off x="1744097" y="2018764"/>
            <a:ext cx="18575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 dirty="0" err="1"/>
              <a:t>스투더</a:t>
            </a:r>
            <a:r>
              <a:rPr lang="ko-KR" altLang="en-US" sz="1000" b="1" dirty="0"/>
              <a:t> 이름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참여신청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6B8B9B4C-9F91-4A1C-ACCC-8D3B36CB3BD9}"/>
              </a:ext>
            </a:extLst>
          </p:cNvPr>
          <p:cNvSpPr/>
          <p:nvPr/>
        </p:nvSpPr>
        <p:spPr>
          <a:xfrm>
            <a:off x="3466224" y="3505028"/>
            <a:ext cx="4774170" cy="17592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Text area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85B611BA-1DE2-4BA7-BC0E-2BFB64CFDB4F}"/>
              </a:ext>
            </a:extLst>
          </p:cNvPr>
          <p:cNvSpPr/>
          <p:nvPr/>
        </p:nvSpPr>
        <p:spPr>
          <a:xfrm>
            <a:off x="3466224" y="2377906"/>
            <a:ext cx="764794" cy="2481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라이언</a:t>
            </a:r>
            <a:endParaRPr kumimoji="0"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5D492DF-DC65-4B73-993F-648854C394BA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 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참여신청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3C4E4917-4A55-4A5E-80FA-63A7C8DABA39}"/>
              </a:ext>
            </a:extLst>
          </p:cNvPr>
          <p:cNvSpPr/>
          <p:nvPr/>
        </p:nvSpPr>
        <p:spPr>
          <a:xfrm>
            <a:off x="3466224" y="3077437"/>
            <a:ext cx="1080724" cy="2534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시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도</a:t>
            </a:r>
            <a:endParaRPr kumimoji="0"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026F7E7C-7239-41FB-B84F-B0BFABE37E62}"/>
              </a:ext>
            </a:extLst>
          </p:cNvPr>
          <p:cNvSpPr/>
          <p:nvPr/>
        </p:nvSpPr>
        <p:spPr>
          <a:xfrm>
            <a:off x="4714706" y="3077437"/>
            <a:ext cx="1080724" cy="2534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구</a:t>
            </a: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xmlns="" id="{B6FD4C31-EF62-4DB5-BF23-5F7C5C81EAD8}"/>
              </a:ext>
            </a:extLst>
          </p:cNvPr>
          <p:cNvSpPr/>
          <p:nvPr/>
        </p:nvSpPr>
        <p:spPr>
          <a:xfrm flipV="1">
            <a:off x="4343947" y="3148583"/>
            <a:ext cx="144463" cy="118842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xmlns="" id="{68F84154-CC26-41BD-A3D3-4083AB896010}"/>
              </a:ext>
            </a:extLst>
          </p:cNvPr>
          <p:cNvSpPr/>
          <p:nvPr/>
        </p:nvSpPr>
        <p:spPr>
          <a:xfrm flipV="1">
            <a:off x="5611161" y="3138145"/>
            <a:ext cx="144463" cy="118842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DA5EC6C1-18A0-4FFE-9B85-C1CDB94CDC02}"/>
              </a:ext>
            </a:extLst>
          </p:cNvPr>
          <p:cNvSpPr/>
          <p:nvPr/>
        </p:nvSpPr>
        <p:spPr>
          <a:xfrm>
            <a:off x="3362919" y="2390488"/>
            <a:ext cx="197133" cy="21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5D3801C4-93D0-4419-AA7E-63EF70DAB6A6}"/>
              </a:ext>
            </a:extLst>
          </p:cNvPr>
          <p:cNvSpPr/>
          <p:nvPr/>
        </p:nvSpPr>
        <p:spPr>
          <a:xfrm>
            <a:off x="3362918" y="2775931"/>
            <a:ext cx="197133" cy="21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044D097B-0445-4B02-B790-C19DE32D8CEF}"/>
              </a:ext>
            </a:extLst>
          </p:cNvPr>
          <p:cNvSpPr/>
          <p:nvPr/>
        </p:nvSpPr>
        <p:spPr>
          <a:xfrm>
            <a:off x="9522403" y="839049"/>
            <a:ext cx="2396762" cy="25141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228600" indent="-228600"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닉네임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핸드폰에 관한 정보는 회원가입 정보를 불러온 형태입니다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신청하는 모임마다 해당 정보는 변경 가능합니다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</a:rPr>
              <a:t>주소는 시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</a:rPr>
              <a:t>,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</a:rPr>
              <a:t>도 및 구로 콤보 박스로 설정할 수 있도록 구현합니다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E54F064-A314-45CE-8BC0-4187E498B147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스투더</a:t>
            </a:r>
            <a:r>
              <a:rPr lang="ko-KR" altLang="en-US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F630286-B449-4976-A3D0-6CB0046544A4}"/>
              </a:ext>
            </a:extLst>
          </p:cNvPr>
          <p:cNvSpPr txBox="1"/>
          <p:nvPr/>
        </p:nvSpPr>
        <p:spPr>
          <a:xfrm>
            <a:off x="1600116" y="334458"/>
            <a:ext cx="1430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스투더</a:t>
            </a:r>
            <a:r>
              <a:rPr lang="ko-KR" altLang="en-US" sz="800" dirty="0"/>
              <a:t> 목록 </a:t>
            </a:r>
            <a:r>
              <a:rPr lang="en-US" altLang="ko-KR" sz="800" dirty="0"/>
              <a:t>&gt; </a:t>
            </a:r>
            <a:r>
              <a:rPr lang="ko-KR" altLang="en-US" sz="800" dirty="0" err="1"/>
              <a:t>스투더</a:t>
            </a:r>
            <a:r>
              <a:rPr lang="ko-KR" altLang="en-US" sz="800" dirty="0"/>
              <a:t> 신청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0011949-79D1-497C-BDA8-97CF1277435B}"/>
              </a:ext>
            </a:extLst>
          </p:cNvPr>
          <p:cNvSpPr/>
          <p:nvPr/>
        </p:nvSpPr>
        <p:spPr>
          <a:xfrm>
            <a:off x="154634" y="331181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sp>
        <p:nvSpPr>
          <p:cNvPr id="48" name="Rectangle">
            <a:extLst>
              <a:ext uri="{FF2B5EF4-FFF2-40B4-BE49-F238E27FC236}">
                <a16:creationId xmlns:a16="http://schemas.microsoft.com/office/drawing/2014/main" xmlns="" id="{EAFDD3C2-BD5F-4058-9767-0269773276D7}"/>
              </a:ext>
            </a:extLst>
          </p:cNvPr>
          <p:cNvSpPr/>
          <p:nvPr/>
        </p:nvSpPr>
        <p:spPr>
          <a:xfrm>
            <a:off x="210403" y="1261121"/>
            <a:ext cx="9254873" cy="2225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9" name="Header">
            <a:extLst>
              <a:ext uri="{FF2B5EF4-FFF2-40B4-BE49-F238E27FC236}">
                <a16:creationId xmlns:a16="http://schemas.microsoft.com/office/drawing/2014/main" xmlns="" id="{7D0EA23E-D28B-4634-8FC4-9475FBD56D0A}"/>
              </a:ext>
            </a:extLst>
          </p:cNvPr>
          <p:cNvSpPr txBox="1"/>
          <p:nvPr/>
        </p:nvSpPr>
        <p:spPr>
          <a:xfrm>
            <a:off x="3130675" y="1268177"/>
            <a:ext cx="1614318" cy="196977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스투더 찾기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스투더 개설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0" name="모서리가 둥근 직사각형 15">
            <a:extLst>
              <a:ext uri="{FF2B5EF4-FFF2-40B4-BE49-F238E27FC236}">
                <a16:creationId xmlns:a16="http://schemas.microsoft.com/office/drawing/2014/main" xmlns="" id="{EAF2A3D3-AFC4-4217-95AC-59A08CFCA803}"/>
              </a:ext>
            </a:extLst>
          </p:cNvPr>
          <p:cNvSpPr/>
          <p:nvPr/>
        </p:nvSpPr>
        <p:spPr>
          <a:xfrm>
            <a:off x="3066893" y="1264255"/>
            <a:ext cx="790543" cy="19598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Button">
            <a:extLst>
              <a:ext uri="{FF2B5EF4-FFF2-40B4-BE49-F238E27FC236}">
                <a16:creationId xmlns:a16="http://schemas.microsoft.com/office/drawing/2014/main" xmlns="" id="{FC75F97F-C3F5-4F0B-9547-79258752428E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Button">
            <a:extLst>
              <a:ext uri="{FF2B5EF4-FFF2-40B4-BE49-F238E27FC236}">
                <a16:creationId xmlns:a16="http://schemas.microsoft.com/office/drawing/2014/main" xmlns="" id="{C7036E1B-8D8C-40CF-97D9-C8AB6A6DB84D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Button">
            <a:extLst>
              <a:ext uri="{FF2B5EF4-FFF2-40B4-BE49-F238E27FC236}">
                <a16:creationId xmlns:a16="http://schemas.microsoft.com/office/drawing/2014/main" xmlns="" id="{E5C7C2A3-2C4C-4915-AEC0-E145ADA591F6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1376625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4DE82D9-3B8B-42F2-BE85-485BA1306E1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567E1A32-96C5-4EE3-AAB8-1B06BF8D33EC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D5464F1-CB90-4251-BBA8-471B3A3A4AD8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22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86DF7D12-52E1-47B6-A3C4-2F3253370C06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A55E7039-C30D-4253-A8E3-9482EB9247D1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E9319DFA-CDE4-40E9-B37B-57B3A89CB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250363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CB161DA-EDF0-4EE5-BCC3-8F4A5453959B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60EE9F8-FDDF-4C7E-B06C-1557EB500360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9764714-B050-4015-8951-2F142F6C5785}"/>
              </a:ext>
            </a:extLst>
          </p:cNvPr>
          <p:cNvSpPr/>
          <p:nvPr/>
        </p:nvSpPr>
        <p:spPr>
          <a:xfrm>
            <a:off x="9518718" y="876692"/>
            <a:ext cx="2396762" cy="26932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228600" indent="-228600"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상태표시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이름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회비 기간 등 상세한 사항들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기입하는 곳입니다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개설자가 </a:t>
            </a: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스투더에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대한 내용을 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입력하는 란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본인의 간략한 소개를 입력하는 란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31ED9386-E540-4C2D-B9CB-DC2F70D24DD8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개설 페이지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FDA9290-CAA2-49F2-BC3E-6E32E1F4EBF2}"/>
              </a:ext>
            </a:extLst>
          </p:cNvPr>
          <p:cNvSpPr/>
          <p:nvPr/>
        </p:nvSpPr>
        <p:spPr>
          <a:xfrm>
            <a:off x="1664737" y="1694713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 err="1"/>
              <a:t>스투더</a:t>
            </a:r>
            <a:r>
              <a:rPr lang="ko-KR" altLang="en-US" sz="1050" b="1" dirty="0"/>
              <a:t> 개설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EC6E3361-11B4-472B-8790-12758EDD73E0}"/>
              </a:ext>
            </a:extLst>
          </p:cNvPr>
          <p:cNvSpPr/>
          <p:nvPr/>
        </p:nvSpPr>
        <p:spPr>
          <a:xfrm>
            <a:off x="1692260" y="1959865"/>
            <a:ext cx="2519095" cy="140683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5BC3A4D9-F0FF-4EA2-A245-6A7162D970C5}"/>
              </a:ext>
            </a:extLst>
          </p:cNvPr>
          <p:cNvSpPr/>
          <p:nvPr/>
        </p:nvSpPr>
        <p:spPr>
          <a:xfrm>
            <a:off x="4464595" y="2033834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 err="1"/>
              <a:t>스투더</a:t>
            </a:r>
            <a:r>
              <a:rPr lang="ko-KR" altLang="en-US" sz="1050" b="1" dirty="0"/>
              <a:t> 이름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8B8CE5A3-B280-4C9F-89DA-993595D78476}"/>
              </a:ext>
            </a:extLst>
          </p:cNvPr>
          <p:cNvSpPr/>
          <p:nvPr/>
        </p:nvSpPr>
        <p:spPr>
          <a:xfrm>
            <a:off x="4477121" y="2256868"/>
            <a:ext cx="1340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 dirty="0" err="1">
                <a:solidFill>
                  <a:schemeClr val="bg1">
                    <a:lumMod val="65000"/>
                  </a:schemeClr>
                </a:solidFill>
              </a:rPr>
              <a:t>스투더</a:t>
            </a: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000" b="1" dirty="0" err="1">
                <a:solidFill>
                  <a:schemeClr val="bg1">
                    <a:lumMod val="65000"/>
                  </a:schemeClr>
                </a:solidFill>
              </a:rPr>
              <a:t>한줄</a:t>
            </a: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</a:rPr>
              <a:t> 소개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EE75FDD0-AAC3-412F-B2DB-D8314482FCEC}"/>
              </a:ext>
            </a:extLst>
          </p:cNvPr>
          <p:cNvSpPr/>
          <p:nvPr/>
        </p:nvSpPr>
        <p:spPr>
          <a:xfrm>
            <a:off x="1664736" y="3999218"/>
            <a:ext cx="1306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err="1"/>
              <a:t>스투더</a:t>
            </a:r>
            <a:r>
              <a:rPr lang="ko-KR" altLang="en-US" sz="1200" b="1" dirty="0"/>
              <a:t> 내용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1E3C0AD-BECB-4324-B893-CC4082DA9F04}"/>
              </a:ext>
            </a:extLst>
          </p:cNvPr>
          <p:cNvSpPr/>
          <p:nvPr/>
        </p:nvSpPr>
        <p:spPr>
          <a:xfrm>
            <a:off x="1748361" y="5063719"/>
            <a:ext cx="19345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err="1"/>
              <a:t>스투더</a:t>
            </a:r>
            <a:r>
              <a:rPr lang="ko-KR" altLang="en-US" sz="1200" b="1" dirty="0"/>
              <a:t> </a:t>
            </a:r>
            <a:r>
              <a:rPr lang="ko-KR" altLang="en-US" sz="1200" b="1" dirty="0" err="1"/>
              <a:t>개설자</a:t>
            </a:r>
            <a:r>
              <a:rPr lang="ko-KR" altLang="en-US" sz="1200" b="1" dirty="0"/>
              <a:t> 간략소개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DEF57C19-3C7C-4DD6-A79A-D5EF0B319BB7}"/>
              </a:ext>
            </a:extLst>
          </p:cNvPr>
          <p:cNvSpPr/>
          <p:nvPr/>
        </p:nvSpPr>
        <p:spPr>
          <a:xfrm>
            <a:off x="4323553" y="2050918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35770C5E-23A2-457C-944B-36E2A9180E95}"/>
              </a:ext>
            </a:extLst>
          </p:cNvPr>
          <p:cNvSpPr/>
          <p:nvPr/>
        </p:nvSpPr>
        <p:spPr>
          <a:xfrm>
            <a:off x="1467603" y="4006118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A5242BB8-F369-4953-B6D0-8C9D91510940}"/>
              </a:ext>
            </a:extLst>
          </p:cNvPr>
          <p:cNvSpPr/>
          <p:nvPr/>
        </p:nvSpPr>
        <p:spPr>
          <a:xfrm>
            <a:off x="1480366" y="5147631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F5A0447A-A868-4024-8923-6731C09872D8}"/>
              </a:ext>
            </a:extLst>
          </p:cNvPr>
          <p:cNvSpPr/>
          <p:nvPr/>
        </p:nvSpPr>
        <p:spPr>
          <a:xfrm>
            <a:off x="4758558" y="2535526"/>
            <a:ext cx="2609223" cy="2084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기간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ex)2019-06-21~2019-08-21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8EF0BAE-56DD-41E3-9396-D7B1E882B739}"/>
              </a:ext>
            </a:extLst>
          </p:cNvPr>
          <p:cNvSpPr/>
          <p:nvPr/>
        </p:nvSpPr>
        <p:spPr>
          <a:xfrm>
            <a:off x="4758558" y="2745555"/>
            <a:ext cx="2609223" cy="2084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시간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ex)09:00~13:00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639D15CA-7BF2-4EAC-9AF3-291938CACC66}"/>
              </a:ext>
            </a:extLst>
          </p:cNvPr>
          <p:cNvSpPr/>
          <p:nvPr/>
        </p:nvSpPr>
        <p:spPr>
          <a:xfrm>
            <a:off x="4761394" y="2942432"/>
            <a:ext cx="2612443" cy="2084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장소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ex)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신촌 </a:t>
            </a: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윙스터디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카페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184D46A5-C831-48F9-BFBF-636E1821B3D8}"/>
              </a:ext>
            </a:extLst>
          </p:cNvPr>
          <p:cNvSpPr/>
          <p:nvPr/>
        </p:nvSpPr>
        <p:spPr>
          <a:xfrm>
            <a:off x="4756947" y="3158246"/>
            <a:ext cx="2609223" cy="2084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정원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ex)10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BE81EFA9-9D8B-497E-B64E-50F5BB191991}"/>
              </a:ext>
            </a:extLst>
          </p:cNvPr>
          <p:cNvSpPr/>
          <p:nvPr/>
        </p:nvSpPr>
        <p:spPr>
          <a:xfrm>
            <a:off x="4301318" y="2497338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/>
              <a:t>기간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FE47323B-A93A-4B23-BEA2-DEF032B336CD}"/>
              </a:ext>
            </a:extLst>
          </p:cNvPr>
          <p:cNvSpPr/>
          <p:nvPr/>
        </p:nvSpPr>
        <p:spPr>
          <a:xfrm>
            <a:off x="4292587" y="2698976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/>
              <a:t>시간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810E816A-A2A0-4D95-AEA7-B896A0B248EA}"/>
              </a:ext>
            </a:extLst>
          </p:cNvPr>
          <p:cNvSpPr/>
          <p:nvPr/>
        </p:nvSpPr>
        <p:spPr>
          <a:xfrm>
            <a:off x="4301318" y="2904032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/>
              <a:t>장소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D627E891-52E2-4772-8633-AC5FC73213B7}"/>
              </a:ext>
            </a:extLst>
          </p:cNvPr>
          <p:cNvSpPr/>
          <p:nvPr/>
        </p:nvSpPr>
        <p:spPr>
          <a:xfrm>
            <a:off x="4301319" y="3116876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/>
              <a:t>정원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884A20D5-483C-4CDD-BD5B-BC5A3EB01247}"/>
              </a:ext>
            </a:extLst>
          </p:cNvPr>
          <p:cNvSpPr/>
          <p:nvPr/>
        </p:nvSpPr>
        <p:spPr>
          <a:xfrm>
            <a:off x="1752780" y="4279795"/>
            <a:ext cx="5965854" cy="7158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관련 내용 입력란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3BC7AD95-DE00-438F-850D-CACA1D01D5A7}"/>
              </a:ext>
            </a:extLst>
          </p:cNvPr>
          <p:cNvSpPr/>
          <p:nvPr/>
        </p:nvSpPr>
        <p:spPr>
          <a:xfrm>
            <a:off x="1752780" y="5336736"/>
            <a:ext cx="5965854" cy="43359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관련 내용 입력란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313EFC68-F444-4403-90BF-DF8350B1BD3D}"/>
              </a:ext>
            </a:extLst>
          </p:cNvPr>
          <p:cNvSpPr/>
          <p:nvPr/>
        </p:nvSpPr>
        <p:spPr>
          <a:xfrm>
            <a:off x="2379662" y="3598216"/>
            <a:ext cx="5083528" cy="2084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자바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#SQL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1DB2171C-D695-45E8-90D5-F870DD2C635F}"/>
              </a:ext>
            </a:extLst>
          </p:cNvPr>
          <p:cNvSpPr/>
          <p:nvPr/>
        </p:nvSpPr>
        <p:spPr>
          <a:xfrm>
            <a:off x="1593693" y="3575905"/>
            <a:ext cx="1306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/>
              <a:t>해시태그</a:t>
            </a:r>
            <a:endParaRPr lang="ko-KR" altLang="en-US" sz="12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CDA43411-D4B6-4EF5-AD4B-0C74342E776A}"/>
              </a:ext>
            </a:extLst>
          </p:cNvPr>
          <p:cNvSpPr/>
          <p:nvPr/>
        </p:nvSpPr>
        <p:spPr>
          <a:xfrm>
            <a:off x="3604242" y="5820609"/>
            <a:ext cx="1059543" cy="278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3D5CDED-70B0-422C-9B25-045FB8B09C90}"/>
              </a:ext>
            </a:extLst>
          </p:cNvPr>
          <p:cNvSpPr/>
          <p:nvPr/>
        </p:nvSpPr>
        <p:spPr>
          <a:xfrm>
            <a:off x="4712231" y="5820609"/>
            <a:ext cx="1059543" cy="278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31669F3F-A971-4514-B5EC-C8CFAD07C2E0}"/>
              </a:ext>
            </a:extLst>
          </p:cNvPr>
          <p:cNvSpPr/>
          <p:nvPr/>
        </p:nvSpPr>
        <p:spPr>
          <a:xfrm>
            <a:off x="154634" y="31906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sp>
        <p:nvSpPr>
          <p:cNvPr id="46" name="Rectangle">
            <a:extLst>
              <a:ext uri="{FF2B5EF4-FFF2-40B4-BE49-F238E27FC236}">
                <a16:creationId xmlns:a16="http://schemas.microsoft.com/office/drawing/2014/main" xmlns="" id="{EAFDD3C2-BD5F-4058-9767-0269773276D7}"/>
              </a:ext>
            </a:extLst>
          </p:cNvPr>
          <p:cNvSpPr/>
          <p:nvPr/>
        </p:nvSpPr>
        <p:spPr>
          <a:xfrm>
            <a:off x="210403" y="1261121"/>
            <a:ext cx="9254873" cy="2225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0" name="Header">
            <a:extLst>
              <a:ext uri="{FF2B5EF4-FFF2-40B4-BE49-F238E27FC236}">
                <a16:creationId xmlns:a16="http://schemas.microsoft.com/office/drawing/2014/main" xmlns="" id="{7D0EA23E-D28B-4634-8FC4-9475FBD56D0A}"/>
              </a:ext>
            </a:extLst>
          </p:cNvPr>
          <p:cNvSpPr txBox="1"/>
          <p:nvPr/>
        </p:nvSpPr>
        <p:spPr>
          <a:xfrm>
            <a:off x="3128601" y="1290579"/>
            <a:ext cx="1614318" cy="196977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스투더 찾기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스투더 개설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모서리가 둥근 직사각형 15">
            <a:extLst>
              <a:ext uri="{FF2B5EF4-FFF2-40B4-BE49-F238E27FC236}">
                <a16:creationId xmlns:a16="http://schemas.microsoft.com/office/drawing/2014/main" xmlns="" id="{EAF2A3D3-AFC4-4217-95AC-59A08CFCA803}"/>
              </a:ext>
            </a:extLst>
          </p:cNvPr>
          <p:cNvSpPr/>
          <p:nvPr/>
        </p:nvSpPr>
        <p:spPr>
          <a:xfrm>
            <a:off x="3980885" y="1276859"/>
            <a:ext cx="853519" cy="24244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Button">
            <a:extLst>
              <a:ext uri="{FF2B5EF4-FFF2-40B4-BE49-F238E27FC236}">
                <a16:creationId xmlns:a16="http://schemas.microsoft.com/office/drawing/2014/main" xmlns="" id="{C6B337B9-DEA7-4A6D-92FD-A3C1D2F0CE52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Button">
            <a:extLst>
              <a:ext uri="{FF2B5EF4-FFF2-40B4-BE49-F238E27FC236}">
                <a16:creationId xmlns:a16="http://schemas.microsoft.com/office/drawing/2014/main" xmlns="" id="{E9F07C75-EFD7-40D0-B590-B3AE4452B2B2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Button">
            <a:extLst>
              <a:ext uri="{FF2B5EF4-FFF2-40B4-BE49-F238E27FC236}">
                <a16:creationId xmlns:a16="http://schemas.microsoft.com/office/drawing/2014/main" xmlns="" id="{0866F6A0-82DC-4B19-BC52-0D0A948F355B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87293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4DE82D9-3B8B-42F2-BE85-485BA1306E1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567E1A32-96C5-4EE3-AAB8-1B06BF8D3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50348"/>
              </p:ext>
            </p:extLst>
          </p:nvPr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D5464F1-CB90-4251-BBA8-471B3A3A4AD8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23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86DF7D12-52E1-47B6-A3C4-2F3253370C06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A55E7039-C30D-4253-A8E3-9482EB924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07113"/>
              </p:ext>
            </p:extLst>
          </p:nvPr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 marL="0" indent="0">
                        <a:buNone/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E9319DFA-CDE4-40E9-B37B-57B3A89CB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499197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CB161DA-EDF0-4EE5-BCC3-8F4A5453959B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366622A3-46B3-481D-92BA-B501C62DACBA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27CDBFE-99E9-47F4-84BC-8FCC40FA1A6A}"/>
              </a:ext>
            </a:extLst>
          </p:cNvPr>
          <p:cNvSpPr/>
          <p:nvPr/>
        </p:nvSpPr>
        <p:spPr>
          <a:xfrm>
            <a:off x="1600200" y="348615"/>
            <a:ext cx="2396490" cy="17907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 마이페이지</a:t>
            </a:r>
          </a:p>
        </p:txBody>
      </p:sp>
      <p:sp>
        <p:nvSpPr>
          <p:cNvPr id="25" name="도형 3">
            <a:extLst>
              <a:ext uri="{FF2B5EF4-FFF2-40B4-BE49-F238E27FC236}">
                <a16:creationId xmlns:a16="http://schemas.microsoft.com/office/drawing/2014/main" xmlns="" id="{C93A3AE6-FD26-42F9-A955-2CE14B9B0C2C}"/>
              </a:ext>
            </a:extLst>
          </p:cNvPr>
          <p:cNvSpPr>
            <a:spLocks/>
          </p:cNvSpPr>
          <p:nvPr/>
        </p:nvSpPr>
        <p:spPr>
          <a:xfrm>
            <a:off x="357505" y="2306222"/>
            <a:ext cx="8628379" cy="749758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4">
            <a:extLst>
              <a:ext uri="{FF2B5EF4-FFF2-40B4-BE49-F238E27FC236}">
                <a16:creationId xmlns:a16="http://schemas.microsoft.com/office/drawing/2014/main" xmlns="" id="{BC7CE81F-0A46-4A84-B7BA-CBB970E28452}"/>
              </a:ext>
            </a:extLst>
          </p:cNvPr>
          <p:cNvSpPr txBox="1">
            <a:spLocks/>
          </p:cNvSpPr>
          <p:nvPr/>
        </p:nvSpPr>
        <p:spPr>
          <a:xfrm>
            <a:off x="352107" y="1954920"/>
            <a:ext cx="2494915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스</a:t>
            </a:r>
            <a:r>
              <a:rPr lang="ko-KR" altLang="en-US" sz="11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터디카페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5">
            <a:extLst>
              <a:ext uri="{FF2B5EF4-FFF2-40B4-BE49-F238E27FC236}">
                <a16:creationId xmlns:a16="http://schemas.microsoft.com/office/drawing/2014/main" xmlns="" id="{B3B45449-4212-4175-81FE-A4858701C685}"/>
              </a:ext>
            </a:extLst>
          </p:cNvPr>
          <p:cNvCxnSpPr/>
          <p:nvPr/>
        </p:nvCxnSpPr>
        <p:spPr>
          <a:xfrm>
            <a:off x="4784090" y="2336412"/>
            <a:ext cx="635" cy="728980"/>
          </a:xfrm>
          <a:prstGeom prst="line">
            <a:avLst/>
          </a:prstGeom>
          <a:ln w="635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상자 6">
            <a:extLst>
              <a:ext uri="{FF2B5EF4-FFF2-40B4-BE49-F238E27FC236}">
                <a16:creationId xmlns:a16="http://schemas.microsoft.com/office/drawing/2014/main" xmlns="" id="{083E1B52-72D0-48B0-B6CC-ED42E70DC8FB}"/>
              </a:ext>
            </a:extLst>
          </p:cNvPr>
          <p:cNvSpPr txBox="1">
            <a:spLocks/>
          </p:cNvSpPr>
          <p:nvPr/>
        </p:nvSpPr>
        <p:spPr>
          <a:xfrm>
            <a:off x="1599565" y="2450017"/>
            <a:ext cx="1833880" cy="43088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별명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아이디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7">
            <a:extLst>
              <a:ext uri="{FF2B5EF4-FFF2-40B4-BE49-F238E27FC236}">
                <a16:creationId xmlns:a16="http://schemas.microsoft.com/office/drawing/2014/main" xmlns="" id="{856E72E5-9422-4154-9027-992F6C6100CF}"/>
              </a:ext>
            </a:extLst>
          </p:cNvPr>
          <p:cNvSpPr>
            <a:spLocks/>
          </p:cNvSpPr>
          <p:nvPr/>
        </p:nvSpPr>
        <p:spPr>
          <a:xfrm>
            <a:off x="436246" y="2317645"/>
            <a:ext cx="739778" cy="716434"/>
          </a:xfrm>
          <a:prstGeom prst="ellipse">
            <a:avLst/>
          </a:prstGeom>
          <a:solidFill>
            <a:schemeClr val="bg1"/>
          </a:solidFill>
          <a:ln w="3175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8">
            <a:extLst>
              <a:ext uri="{FF2B5EF4-FFF2-40B4-BE49-F238E27FC236}">
                <a16:creationId xmlns:a16="http://schemas.microsoft.com/office/drawing/2014/main" xmlns="" id="{2A601BAA-4504-4D28-9C1F-2CF83D5D1D29}"/>
              </a:ext>
            </a:extLst>
          </p:cNvPr>
          <p:cNvSpPr txBox="1">
            <a:spLocks/>
          </p:cNvSpPr>
          <p:nvPr/>
        </p:nvSpPr>
        <p:spPr>
          <a:xfrm>
            <a:off x="530222" y="2520321"/>
            <a:ext cx="741680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이미지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9">
            <a:extLst>
              <a:ext uri="{FF2B5EF4-FFF2-40B4-BE49-F238E27FC236}">
                <a16:creationId xmlns:a16="http://schemas.microsoft.com/office/drawing/2014/main" xmlns="" id="{0AC2EAEC-7B22-4C82-BF6A-146AC212C6CB}"/>
              </a:ext>
            </a:extLst>
          </p:cNvPr>
          <p:cNvSpPr txBox="1">
            <a:spLocks/>
          </p:cNvSpPr>
          <p:nvPr/>
        </p:nvSpPr>
        <p:spPr>
          <a:xfrm>
            <a:off x="3484880" y="2472215"/>
            <a:ext cx="1291590" cy="43088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>
                <a:solidFill>
                  <a:srgbClr val="000000"/>
                </a:solidFill>
                <a:latin typeface="맑은 고딕" charset="0"/>
                <a:ea typeface="맑은 고딕" charset="0"/>
              </a:rPr>
              <a:t>전체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>
                <a:solidFill>
                  <a:srgbClr val="000000"/>
                </a:solidFill>
                <a:latin typeface="맑은 고딕" charset="0"/>
                <a:ea typeface="맑은 고딕" charset="0"/>
              </a:rPr>
              <a:t>7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10">
            <a:extLst>
              <a:ext uri="{FF2B5EF4-FFF2-40B4-BE49-F238E27FC236}">
                <a16:creationId xmlns:a16="http://schemas.microsoft.com/office/drawing/2014/main" xmlns="" id="{6F28F21E-3ACF-4696-AB47-0A9A407E1ACF}"/>
              </a:ext>
            </a:extLst>
          </p:cNvPr>
          <p:cNvCxnSpPr/>
          <p:nvPr/>
        </p:nvCxnSpPr>
        <p:spPr>
          <a:xfrm>
            <a:off x="6196965" y="2324100"/>
            <a:ext cx="635" cy="728980"/>
          </a:xfrm>
          <a:prstGeom prst="line">
            <a:avLst/>
          </a:prstGeom>
          <a:ln w="635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상자 11">
            <a:extLst>
              <a:ext uri="{FF2B5EF4-FFF2-40B4-BE49-F238E27FC236}">
                <a16:creationId xmlns:a16="http://schemas.microsoft.com/office/drawing/2014/main" xmlns="" id="{516DA9B5-E095-4BCF-9244-A8ED2189AD2A}"/>
              </a:ext>
            </a:extLst>
          </p:cNvPr>
          <p:cNvSpPr txBox="1">
            <a:spLocks/>
          </p:cNvSpPr>
          <p:nvPr/>
        </p:nvSpPr>
        <p:spPr>
          <a:xfrm>
            <a:off x="4820285" y="2472215"/>
            <a:ext cx="1291590" cy="43088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예약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12">
            <a:extLst>
              <a:ext uri="{FF2B5EF4-FFF2-40B4-BE49-F238E27FC236}">
                <a16:creationId xmlns:a16="http://schemas.microsoft.com/office/drawing/2014/main" xmlns="" id="{258BE41F-B16B-49E9-921F-2181C37D1B7D}"/>
              </a:ext>
            </a:extLst>
          </p:cNvPr>
          <p:cNvCxnSpPr/>
          <p:nvPr/>
        </p:nvCxnSpPr>
        <p:spPr>
          <a:xfrm>
            <a:off x="7573645" y="2336118"/>
            <a:ext cx="635" cy="728980"/>
          </a:xfrm>
          <a:prstGeom prst="line">
            <a:avLst/>
          </a:prstGeom>
          <a:ln w="635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텍스트 상자 13">
            <a:extLst>
              <a:ext uri="{FF2B5EF4-FFF2-40B4-BE49-F238E27FC236}">
                <a16:creationId xmlns:a16="http://schemas.microsoft.com/office/drawing/2014/main" xmlns="" id="{4ACC7528-72B7-4314-BAAE-006790A2B9C5}"/>
              </a:ext>
            </a:extLst>
          </p:cNvPr>
          <p:cNvSpPr txBox="1">
            <a:spLocks/>
          </p:cNvSpPr>
          <p:nvPr/>
        </p:nvSpPr>
        <p:spPr>
          <a:xfrm>
            <a:off x="6196965" y="2480470"/>
            <a:ext cx="1291590" cy="43088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취소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14">
            <a:extLst>
              <a:ext uri="{FF2B5EF4-FFF2-40B4-BE49-F238E27FC236}">
                <a16:creationId xmlns:a16="http://schemas.microsoft.com/office/drawing/2014/main" xmlns="" id="{B82C0FD2-47D7-44A2-BD81-01B1E99CC0C8}"/>
              </a:ext>
            </a:extLst>
          </p:cNvPr>
          <p:cNvSpPr txBox="1">
            <a:spLocks/>
          </p:cNvSpPr>
          <p:nvPr/>
        </p:nvSpPr>
        <p:spPr>
          <a:xfrm>
            <a:off x="7695564" y="2466500"/>
            <a:ext cx="1291590" cy="43088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이용</a:t>
            </a:r>
            <a:r>
              <a:rPr lang="en-US" altLang="ko-KR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완료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19">
            <a:extLst>
              <a:ext uri="{FF2B5EF4-FFF2-40B4-BE49-F238E27FC236}">
                <a16:creationId xmlns:a16="http://schemas.microsoft.com/office/drawing/2014/main" xmlns="" id="{8527D22A-3679-4EBA-90A8-1CDDB403569D}"/>
              </a:ext>
            </a:extLst>
          </p:cNvPr>
          <p:cNvSpPr txBox="1">
            <a:spLocks/>
          </p:cNvSpPr>
          <p:nvPr/>
        </p:nvSpPr>
        <p:spPr>
          <a:xfrm>
            <a:off x="8004612" y="3091103"/>
            <a:ext cx="966470" cy="247504"/>
          </a:xfrm>
          <a:prstGeom prst="rect">
            <a:avLst/>
          </a:prstGeom>
          <a:noFill/>
          <a:ln w="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err="1">
                <a:ln w="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latin typeface="맑은 고딕" charset="0"/>
                <a:ea typeface="맑은 고딕" charset="0"/>
              </a:rPr>
              <a:t>알림</a:t>
            </a:r>
            <a:r>
              <a:rPr lang="en-US" altLang="ko-KR" sz="1000" dirty="0">
                <a:ln w="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latin typeface="맑은 고딕" charset="0"/>
                <a:ea typeface="맑은 고딕" charset="0"/>
              </a:rPr>
              <a:t> </a:t>
            </a:r>
            <a:r>
              <a:rPr lang="en-US" altLang="ko-KR" sz="1000" dirty="0" err="1">
                <a:ln w="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latin typeface="맑은 고딕" charset="0"/>
                <a:ea typeface="맑은 고딕" charset="0"/>
              </a:rPr>
              <a:t>설정</a:t>
            </a:r>
            <a:endParaRPr lang="ko-KR" altLang="en-US" sz="1000" dirty="0"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  <a:latin typeface="맑은 고딕" charset="0"/>
              <a:ea typeface="맑은 고딕" charset="0"/>
            </a:endParaRPr>
          </a:p>
        </p:txBody>
      </p:sp>
      <p:sp>
        <p:nvSpPr>
          <p:cNvPr id="39" name="도형 20">
            <a:extLst>
              <a:ext uri="{FF2B5EF4-FFF2-40B4-BE49-F238E27FC236}">
                <a16:creationId xmlns:a16="http://schemas.microsoft.com/office/drawing/2014/main" xmlns="" id="{F07E5BA0-1C93-4C58-A928-0C4453B5A5D7}"/>
              </a:ext>
            </a:extLst>
          </p:cNvPr>
          <p:cNvSpPr>
            <a:spLocks/>
          </p:cNvSpPr>
          <p:nvPr/>
        </p:nvSpPr>
        <p:spPr>
          <a:xfrm rot="10800000">
            <a:off x="368300" y="3225217"/>
            <a:ext cx="4144010" cy="373380"/>
          </a:xfrm>
          <a:prstGeom prst="snip2Same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21">
            <a:extLst>
              <a:ext uri="{FF2B5EF4-FFF2-40B4-BE49-F238E27FC236}">
                <a16:creationId xmlns:a16="http://schemas.microsoft.com/office/drawing/2014/main" xmlns="" id="{08843AAD-66BA-4202-99F4-2C01A8C3E890}"/>
              </a:ext>
            </a:extLst>
          </p:cNvPr>
          <p:cNvSpPr>
            <a:spLocks/>
          </p:cNvSpPr>
          <p:nvPr/>
        </p:nvSpPr>
        <p:spPr>
          <a:xfrm>
            <a:off x="368299" y="3597327"/>
            <a:ext cx="8609329" cy="797800"/>
          </a:xfrm>
          <a:prstGeom prst="snip2Same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22">
            <a:extLst>
              <a:ext uri="{FF2B5EF4-FFF2-40B4-BE49-F238E27FC236}">
                <a16:creationId xmlns:a16="http://schemas.microsoft.com/office/drawing/2014/main" xmlns="" id="{DF048D1C-DDC8-4448-8963-EB63B1DB4AFC}"/>
              </a:ext>
            </a:extLst>
          </p:cNvPr>
          <p:cNvSpPr txBox="1">
            <a:spLocks/>
          </p:cNvSpPr>
          <p:nvPr/>
        </p:nvSpPr>
        <p:spPr>
          <a:xfrm>
            <a:off x="562610" y="3260777"/>
            <a:ext cx="1719580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sz="105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카페명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23">
            <a:extLst>
              <a:ext uri="{FF2B5EF4-FFF2-40B4-BE49-F238E27FC236}">
                <a16:creationId xmlns:a16="http://schemas.microsoft.com/office/drawing/2014/main" xmlns="" id="{4FCC03D0-BD30-49DE-B060-B3A97ED3B21D}"/>
              </a:ext>
            </a:extLst>
          </p:cNvPr>
          <p:cNvSpPr txBox="1">
            <a:spLocks/>
          </p:cNvSpPr>
          <p:nvPr/>
        </p:nvSpPr>
        <p:spPr>
          <a:xfrm>
            <a:off x="523240" y="3640619"/>
            <a:ext cx="3366770" cy="90024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날짜</a:t>
            </a:r>
            <a:r>
              <a:rPr lang="en-US" altLang="ko-KR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: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시간</a:t>
            </a:r>
            <a:r>
              <a:rPr lang="en-US" altLang="ko-KR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: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인원 </a:t>
            </a:r>
            <a:r>
              <a:rPr lang="en-US" altLang="ko-KR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:</a:t>
            </a:r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 </a:t>
            </a:r>
            <a:endParaRPr lang="en-US" altLang="ko-KR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주소 </a:t>
            </a:r>
            <a:r>
              <a:rPr lang="en-US" altLang="ko-KR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: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30">
            <a:extLst>
              <a:ext uri="{FF2B5EF4-FFF2-40B4-BE49-F238E27FC236}">
                <a16:creationId xmlns:a16="http://schemas.microsoft.com/office/drawing/2014/main" xmlns="" id="{3F7E8983-D705-4BA4-B062-EC61772DBCCD}"/>
              </a:ext>
            </a:extLst>
          </p:cNvPr>
          <p:cNvSpPr>
            <a:spLocks/>
          </p:cNvSpPr>
          <p:nvPr/>
        </p:nvSpPr>
        <p:spPr>
          <a:xfrm rot="10800000">
            <a:off x="331943" y="4571695"/>
            <a:ext cx="4144010" cy="373380"/>
          </a:xfrm>
          <a:prstGeom prst="snip2Same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31">
            <a:extLst>
              <a:ext uri="{FF2B5EF4-FFF2-40B4-BE49-F238E27FC236}">
                <a16:creationId xmlns:a16="http://schemas.microsoft.com/office/drawing/2014/main" xmlns="" id="{FF955F61-4DC6-43D4-9F5A-F7B2B76B4DD2}"/>
              </a:ext>
            </a:extLst>
          </p:cNvPr>
          <p:cNvSpPr>
            <a:spLocks/>
          </p:cNvSpPr>
          <p:nvPr/>
        </p:nvSpPr>
        <p:spPr>
          <a:xfrm>
            <a:off x="321309" y="4944440"/>
            <a:ext cx="8656319" cy="834114"/>
          </a:xfrm>
          <a:prstGeom prst="snip2Same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32">
            <a:extLst>
              <a:ext uri="{FF2B5EF4-FFF2-40B4-BE49-F238E27FC236}">
                <a16:creationId xmlns:a16="http://schemas.microsoft.com/office/drawing/2014/main" xmlns="" id="{1DDFF0C5-7C5C-4338-BDB6-230B1181BFA6}"/>
              </a:ext>
            </a:extLst>
          </p:cNvPr>
          <p:cNvSpPr txBox="1">
            <a:spLocks/>
          </p:cNvSpPr>
          <p:nvPr/>
        </p:nvSpPr>
        <p:spPr>
          <a:xfrm>
            <a:off x="516255" y="4607255"/>
            <a:ext cx="1719580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sz="105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카페명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36">
            <a:extLst>
              <a:ext uri="{FF2B5EF4-FFF2-40B4-BE49-F238E27FC236}">
                <a16:creationId xmlns:a16="http://schemas.microsoft.com/office/drawing/2014/main" xmlns="" id="{2968950C-F8E8-4E73-AED0-3F6303E31223}"/>
              </a:ext>
            </a:extLst>
          </p:cNvPr>
          <p:cNvSpPr txBox="1">
            <a:spLocks/>
          </p:cNvSpPr>
          <p:nvPr/>
        </p:nvSpPr>
        <p:spPr>
          <a:xfrm>
            <a:off x="526415" y="4987730"/>
            <a:ext cx="3366770" cy="73866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날짜</a:t>
            </a:r>
            <a:r>
              <a:rPr lang="en-US" altLang="ko-KR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: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시간</a:t>
            </a:r>
            <a:r>
              <a:rPr lang="en-US" altLang="ko-KR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: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인원 </a:t>
            </a:r>
            <a:r>
              <a:rPr lang="en-US" altLang="ko-KR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:</a:t>
            </a:r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 </a:t>
            </a:r>
            <a:endParaRPr lang="en-US" altLang="ko-KR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주소 </a:t>
            </a:r>
            <a:r>
              <a:rPr lang="en-US" altLang="ko-KR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: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텍스트 상자 33">
            <a:extLst>
              <a:ext uri="{FF2B5EF4-FFF2-40B4-BE49-F238E27FC236}">
                <a16:creationId xmlns:a16="http://schemas.microsoft.com/office/drawing/2014/main" xmlns="" id="{0874BD4A-92F2-45D8-A5F7-7903B527B053}"/>
              </a:ext>
            </a:extLst>
          </p:cNvPr>
          <p:cNvSpPr txBox="1">
            <a:spLocks/>
          </p:cNvSpPr>
          <p:nvPr/>
        </p:nvSpPr>
        <p:spPr>
          <a:xfrm>
            <a:off x="2672079" y="4608525"/>
            <a:ext cx="1719580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예약완료</a:t>
            </a:r>
          </a:p>
        </p:txBody>
      </p:sp>
      <p:sp>
        <p:nvSpPr>
          <p:cNvPr id="48" name="텍스트 상자 33">
            <a:extLst>
              <a:ext uri="{FF2B5EF4-FFF2-40B4-BE49-F238E27FC236}">
                <a16:creationId xmlns:a16="http://schemas.microsoft.com/office/drawing/2014/main" xmlns="" id="{670D7B1B-C4E7-4054-8088-DF72927A396E}"/>
              </a:ext>
            </a:extLst>
          </p:cNvPr>
          <p:cNvSpPr txBox="1">
            <a:spLocks/>
          </p:cNvSpPr>
          <p:nvPr/>
        </p:nvSpPr>
        <p:spPr>
          <a:xfrm>
            <a:off x="2672079" y="3271572"/>
            <a:ext cx="1719580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이용중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9C29A876-7A36-42EA-9C75-878B3F949580}"/>
              </a:ext>
            </a:extLst>
          </p:cNvPr>
          <p:cNvSpPr/>
          <p:nvPr/>
        </p:nvSpPr>
        <p:spPr>
          <a:xfrm>
            <a:off x="3682731" y="2536858"/>
            <a:ext cx="192432" cy="17296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8799BA8B-0A26-4E15-9426-8BD70EE424B9}"/>
              </a:ext>
            </a:extLst>
          </p:cNvPr>
          <p:cNvSpPr/>
          <p:nvPr/>
        </p:nvSpPr>
        <p:spPr>
          <a:xfrm>
            <a:off x="9518718" y="846412"/>
            <a:ext cx="2396762" cy="230148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endParaRPr lang="en-US" altLang="ko-KR" sz="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</a:rPr>
              <a:t>1. </a:t>
            </a:r>
            <a:r>
              <a:rPr lang="ko-KR" altLang="en-US" sz="800" dirty="0">
                <a:solidFill>
                  <a:schemeClr val="tx1"/>
                </a:solidFill>
              </a:rPr>
              <a:t>이용 중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예약완료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예약취소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이용완료</a:t>
            </a:r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분류</a:t>
            </a:r>
            <a:endParaRPr lang="en-US" altLang="ko-KR" sz="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</a:rPr>
              <a:t>*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</a:rPr>
              <a:t>예약 취소는 최근 한달 간 내역 표시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defRPr/>
            </a:pPr>
            <a:endParaRPr lang="en-US" altLang="ko-KR" sz="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2" name="텍스트 상자 19">
            <a:extLst>
              <a:ext uri="{FF2B5EF4-FFF2-40B4-BE49-F238E27FC236}">
                <a16:creationId xmlns:a16="http://schemas.microsoft.com/office/drawing/2014/main" xmlns="" id="{890096C4-1ADE-4909-BB19-A02635673DBF}"/>
              </a:ext>
            </a:extLst>
          </p:cNvPr>
          <p:cNvSpPr txBox="1">
            <a:spLocks/>
          </p:cNvSpPr>
          <p:nvPr/>
        </p:nvSpPr>
        <p:spPr>
          <a:xfrm>
            <a:off x="7987728" y="4636466"/>
            <a:ext cx="966470" cy="247504"/>
          </a:xfrm>
          <a:prstGeom prst="rect">
            <a:avLst/>
          </a:prstGeom>
          <a:solidFill>
            <a:schemeClr val="bg1">
              <a:lumMod val="75000"/>
            </a:schemeClr>
          </a:solidFill>
          <a:ln w="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>
                <a:ln w="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latin typeface="맑은 고딕" charset="0"/>
                <a:ea typeface="맑은 고딕" charset="0"/>
              </a:rPr>
              <a:t>예약취소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EC693148-2799-485E-9E6C-4441F635A434}"/>
              </a:ext>
            </a:extLst>
          </p:cNvPr>
          <p:cNvSpPr/>
          <p:nvPr/>
        </p:nvSpPr>
        <p:spPr>
          <a:xfrm>
            <a:off x="154634" y="31906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xmlns="" id="{8A9F5545-0920-41A8-9FDF-013952DF8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151371"/>
              </p:ext>
            </p:extLst>
          </p:nvPr>
        </p:nvGraphicFramePr>
        <p:xfrm>
          <a:off x="1986851" y="1546697"/>
          <a:ext cx="5835044" cy="237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5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17522">
                  <a:extLst>
                    <a:ext uri="{9D8B030D-6E8A-4147-A177-3AD203B41FA5}">
                      <a16:colId xmlns:a16="http://schemas.microsoft.com/office/drawing/2014/main" xmlns="" val="3384625361"/>
                    </a:ext>
                  </a:extLst>
                </a:gridCol>
              </a:tblGrid>
              <a:tr h="237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스터디카페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스투더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9" name="Button">
            <a:extLst>
              <a:ext uri="{FF2B5EF4-FFF2-40B4-BE49-F238E27FC236}">
                <a16:creationId xmlns:a16="http://schemas.microsoft.com/office/drawing/2014/main" xmlns="" id="{D8340C4A-39C2-4183-BD2C-DF515CE5771C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utton">
            <a:extLst>
              <a:ext uri="{FF2B5EF4-FFF2-40B4-BE49-F238E27FC236}">
                <a16:creationId xmlns:a16="http://schemas.microsoft.com/office/drawing/2014/main" xmlns="" id="{FB6E0076-51C0-40D6-9A1F-CD760778259F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Button">
            <a:extLst>
              <a:ext uri="{FF2B5EF4-FFF2-40B4-BE49-F238E27FC236}">
                <a16:creationId xmlns:a16="http://schemas.microsoft.com/office/drawing/2014/main" xmlns="" id="{16032796-914D-442C-A97A-31FA500AC057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1657241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4DE82D9-3B8B-42F2-BE85-485BA1306E1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567E1A32-96C5-4EE3-AAB8-1B06BF8D33EC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D5464F1-CB90-4251-BBA8-471B3A3A4AD8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24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86DF7D12-52E1-47B6-A3C4-2F3253370C06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A55E7039-C30D-4253-A8E3-9482EB924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333195"/>
              </p:ext>
            </p:extLst>
          </p:nvPr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E9319DFA-CDE4-40E9-B37B-57B3A89CB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562976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CB161DA-EDF0-4EE5-BCC3-8F4A5453959B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8B7C3657-1C40-4B18-95D1-8654750F17FE}"/>
              </a:ext>
            </a:extLst>
          </p:cNvPr>
          <p:cNvSpPr/>
          <p:nvPr/>
        </p:nvSpPr>
        <p:spPr>
          <a:xfrm>
            <a:off x="1600200" y="348615"/>
            <a:ext cx="2396490" cy="17907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개인마이페이지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도형 3">
            <a:extLst>
              <a:ext uri="{FF2B5EF4-FFF2-40B4-BE49-F238E27FC236}">
                <a16:creationId xmlns:a16="http://schemas.microsoft.com/office/drawing/2014/main" xmlns="" id="{A34CD60B-89EC-4BDD-8103-6A1A8117AB50}"/>
              </a:ext>
            </a:extLst>
          </p:cNvPr>
          <p:cNvSpPr>
            <a:spLocks/>
          </p:cNvSpPr>
          <p:nvPr/>
        </p:nvSpPr>
        <p:spPr>
          <a:xfrm>
            <a:off x="352411" y="2243116"/>
            <a:ext cx="8831580" cy="81986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4">
            <a:extLst>
              <a:ext uri="{FF2B5EF4-FFF2-40B4-BE49-F238E27FC236}">
                <a16:creationId xmlns:a16="http://schemas.microsoft.com/office/drawing/2014/main" xmlns="" id="{85F1C01E-33EE-4F5E-BAA4-36700FC05C39}"/>
              </a:ext>
            </a:extLst>
          </p:cNvPr>
          <p:cNvSpPr txBox="1">
            <a:spLocks/>
          </p:cNvSpPr>
          <p:nvPr/>
        </p:nvSpPr>
        <p:spPr>
          <a:xfrm>
            <a:off x="352411" y="1956466"/>
            <a:ext cx="2494915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스투더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6" name="도형 5">
            <a:extLst>
              <a:ext uri="{FF2B5EF4-FFF2-40B4-BE49-F238E27FC236}">
                <a16:creationId xmlns:a16="http://schemas.microsoft.com/office/drawing/2014/main" xmlns="" id="{CBC04568-148C-4876-9F78-0C23C5659000}"/>
              </a:ext>
            </a:extLst>
          </p:cNvPr>
          <p:cNvCxnSpPr/>
          <p:nvPr/>
        </p:nvCxnSpPr>
        <p:spPr>
          <a:xfrm>
            <a:off x="3858658" y="2272320"/>
            <a:ext cx="635" cy="728980"/>
          </a:xfrm>
          <a:prstGeom prst="line">
            <a:avLst/>
          </a:prstGeom>
          <a:ln w="635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 상자 6">
            <a:extLst>
              <a:ext uri="{FF2B5EF4-FFF2-40B4-BE49-F238E27FC236}">
                <a16:creationId xmlns:a16="http://schemas.microsoft.com/office/drawing/2014/main" xmlns="" id="{C3E79104-48EA-43E7-BDF5-BF290CEF86B7}"/>
              </a:ext>
            </a:extLst>
          </p:cNvPr>
          <p:cNvSpPr txBox="1">
            <a:spLocks/>
          </p:cNvSpPr>
          <p:nvPr/>
        </p:nvSpPr>
        <p:spPr>
          <a:xfrm>
            <a:off x="1594471" y="2462191"/>
            <a:ext cx="1833880" cy="43088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>
                <a:solidFill>
                  <a:srgbClr val="000000"/>
                </a:solidFill>
                <a:latin typeface="맑은 고딕" charset="0"/>
                <a:ea typeface="맑은 고딕" charset="0"/>
              </a:rPr>
              <a:t>별명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>
                <a:solidFill>
                  <a:srgbClr val="000000"/>
                </a:solidFill>
                <a:latin typeface="맑은 고딕" charset="0"/>
                <a:ea typeface="맑은 고딕" charset="0"/>
              </a:rPr>
              <a:t>아이디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7">
            <a:extLst>
              <a:ext uri="{FF2B5EF4-FFF2-40B4-BE49-F238E27FC236}">
                <a16:creationId xmlns:a16="http://schemas.microsoft.com/office/drawing/2014/main" xmlns="" id="{51894ABF-3A9D-4686-9B03-A7980A356AEE}"/>
              </a:ext>
            </a:extLst>
          </p:cNvPr>
          <p:cNvSpPr>
            <a:spLocks/>
          </p:cNvSpPr>
          <p:nvPr/>
        </p:nvSpPr>
        <p:spPr>
          <a:xfrm>
            <a:off x="431151" y="2305593"/>
            <a:ext cx="767405" cy="689355"/>
          </a:xfrm>
          <a:prstGeom prst="ellipse">
            <a:avLst/>
          </a:prstGeom>
          <a:solidFill>
            <a:schemeClr val="bg1"/>
          </a:solidFill>
          <a:ln w="3175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8">
            <a:extLst>
              <a:ext uri="{FF2B5EF4-FFF2-40B4-BE49-F238E27FC236}">
                <a16:creationId xmlns:a16="http://schemas.microsoft.com/office/drawing/2014/main" xmlns="" id="{A87EDDD8-57C3-4BB0-B192-2337B6BF64F7}"/>
              </a:ext>
            </a:extLst>
          </p:cNvPr>
          <p:cNvSpPr txBox="1">
            <a:spLocks/>
          </p:cNvSpPr>
          <p:nvPr/>
        </p:nvSpPr>
        <p:spPr>
          <a:xfrm>
            <a:off x="553505" y="2499440"/>
            <a:ext cx="741680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이미지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9">
            <a:extLst>
              <a:ext uri="{FF2B5EF4-FFF2-40B4-BE49-F238E27FC236}">
                <a16:creationId xmlns:a16="http://schemas.microsoft.com/office/drawing/2014/main" xmlns="" id="{B0CFF26F-7AAB-4C8D-A80E-096FCC83FBB1}"/>
              </a:ext>
            </a:extLst>
          </p:cNvPr>
          <p:cNvSpPr txBox="1">
            <a:spLocks/>
          </p:cNvSpPr>
          <p:nvPr/>
        </p:nvSpPr>
        <p:spPr>
          <a:xfrm>
            <a:off x="2698412" y="2501341"/>
            <a:ext cx="1125854" cy="43088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전체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7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1" name="도형 10">
            <a:extLst>
              <a:ext uri="{FF2B5EF4-FFF2-40B4-BE49-F238E27FC236}">
                <a16:creationId xmlns:a16="http://schemas.microsoft.com/office/drawing/2014/main" xmlns="" id="{DE7AADD8-751E-48E0-A050-09ACD136F0CF}"/>
              </a:ext>
            </a:extLst>
          </p:cNvPr>
          <p:cNvCxnSpPr/>
          <p:nvPr/>
        </p:nvCxnSpPr>
        <p:spPr>
          <a:xfrm>
            <a:off x="5271533" y="2278174"/>
            <a:ext cx="635" cy="728980"/>
          </a:xfrm>
          <a:prstGeom prst="line">
            <a:avLst/>
          </a:prstGeom>
          <a:ln w="635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텍스트 상자 11">
            <a:extLst>
              <a:ext uri="{FF2B5EF4-FFF2-40B4-BE49-F238E27FC236}">
                <a16:creationId xmlns:a16="http://schemas.microsoft.com/office/drawing/2014/main" xmlns="" id="{1998D949-FF83-4B61-84CC-3ED2C4BA58A1}"/>
              </a:ext>
            </a:extLst>
          </p:cNvPr>
          <p:cNvSpPr txBox="1">
            <a:spLocks/>
          </p:cNvSpPr>
          <p:nvPr/>
        </p:nvSpPr>
        <p:spPr>
          <a:xfrm>
            <a:off x="5338493" y="2524112"/>
            <a:ext cx="1291590" cy="43088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진행중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3" name="도형 12">
            <a:extLst>
              <a:ext uri="{FF2B5EF4-FFF2-40B4-BE49-F238E27FC236}">
                <a16:creationId xmlns:a16="http://schemas.microsoft.com/office/drawing/2014/main" xmlns="" id="{99788D9B-C0E7-45E1-B0A9-2D0015840795}"/>
              </a:ext>
            </a:extLst>
          </p:cNvPr>
          <p:cNvCxnSpPr/>
          <p:nvPr/>
        </p:nvCxnSpPr>
        <p:spPr>
          <a:xfrm>
            <a:off x="6648213" y="2284136"/>
            <a:ext cx="635" cy="728980"/>
          </a:xfrm>
          <a:prstGeom prst="line">
            <a:avLst/>
          </a:prstGeom>
          <a:ln w="635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텍스트 상자 13">
            <a:extLst>
              <a:ext uri="{FF2B5EF4-FFF2-40B4-BE49-F238E27FC236}">
                <a16:creationId xmlns:a16="http://schemas.microsoft.com/office/drawing/2014/main" xmlns="" id="{074BC50A-286B-4C7E-94D3-8B4B182FEE53}"/>
              </a:ext>
            </a:extLst>
          </p:cNvPr>
          <p:cNvSpPr txBox="1">
            <a:spLocks/>
          </p:cNvSpPr>
          <p:nvPr/>
        </p:nvSpPr>
        <p:spPr>
          <a:xfrm>
            <a:off x="3945342" y="2514789"/>
            <a:ext cx="1291590" cy="43088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승인대기중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14">
            <a:extLst>
              <a:ext uri="{FF2B5EF4-FFF2-40B4-BE49-F238E27FC236}">
                <a16:creationId xmlns:a16="http://schemas.microsoft.com/office/drawing/2014/main" xmlns="" id="{6AA72504-A468-4DC5-9012-CDA8CAC10643}"/>
              </a:ext>
            </a:extLst>
          </p:cNvPr>
          <p:cNvSpPr txBox="1">
            <a:spLocks/>
          </p:cNvSpPr>
          <p:nvPr/>
        </p:nvSpPr>
        <p:spPr>
          <a:xfrm>
            <a:off x="6653265" y="2503814"/>
            <a:ext cx="1291590" cy="43088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이용완료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17">
            <a:extLst>
              <a:ext uri="{FF2B5EF4-FFF2-40B4-BE49-F238E27FC236}">
                <a16:creationId xmlns:a16="http://schemas.microsoft.com/office/drawing/2014/main" xmlns="" id="{09C0B2C0-1DA2-4255-8798-5E7E3ACC6FFB}"/>
              </a:ext>
            </a:extLst>
          </p:cNvPr>
          <p:cNvSpPr txBox="1">
            <a:spLocks/>
          </p:cNvSpPr>
          <p:nvPr/>
        </p:nvSpPr>
        <p:spPr>
          <a:xfrm>
            <a:off x="7942565" y="3500173"/>
            <a:ext cx="180883" cy="27828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19">
            <a:extLst>
              <a:ext uri="{FF2B5EF4-FFF2-40B4-BE49-F238E27FC236}">
                <a16:creationId xmlns:a16="http://schemas.microsoft.com/office/drawing/2014/main" xmlns="" id="{4F87E3E0-E906-4917-B8B8-BDB37B296B8C}"/>
              </a:ext>
            </a:extLst>
          </p:cNvPr>
          <p:cNvSpPr txBox="1">
            <a:spLocks/>
          </p:cNvSpPr>
          <p:nvPr/>
        </p:nvSpPr>
        <p:spPr>
          <a:xfrm>
            <a:off x="8222702" y="3080515"/>
            <a:ext cx="966470" cy="232115"/>
          </a:xfrm>
          <a:prstGeom prst="rect">
            <a:avLst/>
          </a:prstGeom>
          <a:noFill/>
          <a:ln w="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err="1">
                <a:ln w="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latin typeface="맑은 고딕" charset="0"/>
                <a:ea typeface="맑은 고딕" charset="0"/>
              </a:rPr>
              <a:t>알림설정</a:t>
            </a:r>
            <a:endParaRPr lang="ko-KR" altLang="en-US" sz="900" dirty="0"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  <a:latin typeface="맑은 고딕" charset="0"/>
              <a:ea typeface="맑은 고딕" charset="0"/>
            </a:endParaRPr>
          </a:p>
        </p:txBody>
      </p:sp>
      <p:sp>
        <p:nvSpPr>
          <p:cNvPr id="39" name="도형 20">
            <a:extLst>
              <a:ext uri="{FF2B5EF4-FFF2-40B4-BE49-F238E27FC236}">
                <a16:creationId xmlns:a16="http://schemas.microsoft.com/office/drawing/2014/main" xmlns="" id="{AED714CD-42C4-46F8-A10B-9BD79CB18DA1}"/>
              </a:ext>
            </a:extLst>
          </p:cNvPr>
          <p:cNvSpPr>
            <a:spLocks/>
          </p:cNvSpPr>
          <p:nvPr/>
        </p:nvSpPr>
        <p:spPr>
          <a:xfrm rot="10800000">
            <a:off x="377811" y="3417623"/>
            <a:ext cx="4144010" cy="373380"/>
          </a:xfrm>
          <a:prstGeom prst="snip2Same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21">
            <a:extLst>
              <a:ext uri="{FF2B5EF4-FFF2-40B4-BE49-F238E27FC236}">
                <a16:creationId xmlns:a16="http://schemas.microsoft.com/office/drawing/2014/main" xmlns="" id="{7ED15ED1-F2C8-47EB-9496-B384DE2C969F}"/>
              </a:ext>
            </a:extLst>
          </p:cNvPr>
          <p:cNvSpPr>
            <a:spLocks/>
          </p:cNvSpPr>
          <p:nvPr/>
        </p:nvSpPr>
        <p:spPr>
          <a:xfrm>
            <a:off x="377811" y="3789733"/>
            <a:ext cx="4144010" cy="649043"/>
          </a:xfrm>
          <a:prstGeom prst="snip2Same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22">
            <a:extLst>
              <a:ext uri="{FF2B5EF4-FFF2-40B4-BE49-F238E27FC236}">
                <a16:creationId xmlns:a16="http://schemas.microsoft.com/office/drawing/2014/main" xmlns="" id="{63E0A49E-7566-419C-ADB1-0595F952AAE9}"/>
              </a:ext>
            </a:extLst>
          </p:cNvPr>
          <p:cNvSpPr txBox="1">
            <a:spLocks/>
          </p:cNvSpPr>
          <p:nvPr/>
        </p:nvSpPr>
        <p:spPr>
          <a:xfrm>
            <a:off x="572121" y="3453183"/>
            <a:ext cx="1719580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05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모임명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23">
            <a:extLst>
              <a:ext uri="{FF2B5EF4-FFF2-40B4-BE49-F238E27FC236}">
                <a16:creationId xmlns:a16="http://schemas.microsoft.com/office/drawing/2014/main" xmlns="" id="{600323A6-9ADB-43E7-97CD-9B752E27BE94}"/>
              </a:ext>
            </a:extLst>
          </p:cNvPr>
          <p:cNvSpPr txBox="1">
            <a:spLocks/>
          </p:cNvSpPr>
          <p:nvPr/>
        </p:nvSpPr>
        <p:spPr>
          <a:xfrm>
            <a:off x="553505" y="3819975"/>
            <a:ext cx="3366770" cy="70788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기간</a:t>
            </a:r>
            <a:r>
              <a:rPr lang="en-US" altLang="ko-KR" sz="10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   :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인원    </a:t>
            </a:r>
            <a:r>
              <a:rPr lang="en-US" altLang="ko-KR" sz="10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: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장소</a:t>
            </a:r>
            <a:r>
              <a:rPr lang="en-US" altLang="ko-KR" sz="10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   :</a:t>
            </a:r>
            <a:endParaRPr lang="ko-KR" altLang="en-US" sz="10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24">
            <a:extLst>
              <a:ext uri="{FF2B5EF4-FFF2-40B4-BE49-F238E27FC236}">
                <a16:creationId xmlns:a16="http://schemas.microsoft.com/office/drawing/2014/main" xmlns="" id="{9DEAF68E-E6DB-443C-AD4D-857DFD25FA20}"/>
              </a:ext>
            </a:extLst>
          </p:cNvPr>
          <p:cNvSpPr>
            <a:spLocks/>
          </p:cNvSpPr>
          <p:nvPr/>
        </p:nvSpPr>
        <p:spPr>
          <a:xfrm rot="10800000">
            <a:off x="5039981" y="3417623"/>
            <a:ext cx="4144010" cy="373380"/>
          </a:xfrm>
          <a:prstGeom prst="snip2Same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25">
            <a:extLst>
              <a:ext uri="{FF2B5EF4-FFF2-40B4-BE49-F238E27FC236}">
                <a16:creationId xmlns:a16="http://schemas.microsoft.com/office/drawing/2014/main" xmlns="" id="{09E7B106-490F-4B38-AD58-0014D9F843B0}"/>
              </a:ext>
            </a:extLst>
          </p:cNvPr>
          <p:cNvSpPr>
            <a:spLocks/>
          </p:cNvSpPr>
          <p:nvPr/>
        </p:nvSpPr>
        <p:spPr>
          <a:xfrm>
            <a:off x="5039981" y="3789733"/>
            <a:ext cx="4144010" cy="649043"/>
          </a:xfrm>
          <a:prstGeom prst="snip2Same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26">
            <a:extLst>
              <a:ext uri="{FF2B5EF4-FFF2-40B4-BE49-F238E27FC236}">
                <a16:creationId xmlns:a16="http://schemas.microsoft.com/office/drawing/2014/main" xmlns="" id="{1466DA3C-17F2-4854-B037-AD8B5C2A25BB}"/>
              </a:ext>
            </a:extLst>
          </p:cNvPr>
          <p:cNvSpPr txBox="1">
            <a:spLocks/>
          </p:cNvSpPr>
          <p:nvPr/>
        </p:nvSpPr>
        <p:spPr>
          <a:xfrm>
            <a:off x="5234926" y="3453183"/>
            <a:ext cx="1719580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05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모임명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27">
            <a:extLst>
              <a:ext uri="{FF2B5EF4-FFF2-40B4-BE49-F238E27FC236}">
                <a16:creationId xmlns:a16="http://schemas.microsoft.com/office/drawing/2014/main" xmlns="" id="{7E4EC498-54EB-4D56-848B-0DACBFC78AF9}"/>
              </a:ext>
            </a:extLst>
          </p:cNvPr>
          <p:cNvSpPr>
            <a:spLocks/>
          </p:cNvSpPr>
          <p:nvPr/>
        </p:nvSpPr>
        <p:spPr>
          <a:xfrm rot="10800000">
            <a:off x="5038711" y="4509764"/>
            <a:ext cx="4144010" cy="373380"/>
          </a:xfrm>
          <a:prstGeom prst="snip2Same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28">
            <a:extLst>
              <a:ext uri="{FF2B5EF4-FFF2-40B4-BE49-F238E27FC236}">
                <a16:creationId xmlns:a16="http://schemas.microsoft.com/office/drawing/2014/main" xmlns="" id="{777D89DE-F886-49D2-A383-8E645620DA80}"/>
              </a:ext>
            </a:extLst>
          </p:cNvPr>
          <p:cNvSpPr>
            <a:spLocks/>
          </p:cNvSpPr>
          <p:nvPr/>
        </p:nvSpPr>
        <p:spPr>
          <a:xfrm>
            <a:off x="5038711" y="4882509"/>
            <a:ext cx="4144010" cy="1059180"/>
          </a:xfrm>
          <a:prstGeom prst="snip2Same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29">
            <a:extLst>
              <a:ext uri="{FF2B5EF4-FFF2-40B4-BE49-F238E27FC236}">
                <a16:creationId xmlns:a16="http://schemas.microsoft.com/office/drawing/2014/main" xmlns="" id="{7CBBA6E1-2E91-4323-BCE0-37676F185DB3}"/>
              </a:ext>
            </a:extLst>
          </p:cNvPr>
          <p:cNvSpPr txBox="1">
            <a:spLocks/>
          </p:cNvSpPr>
          <p:nvPr/>
        </p:nvSpPr>
        <p:spPr>
          <a:xfrm>
            <a:off x="5233656" y="4545324"/>
            <a:ext cx="1719580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050">
                <a:solidFill>
                  <a:srgbClr val="000000"/>
                </a:solidFill>
                <a:latin typeface="맑은 고딕" charset="0"/>
                <a:ea typeface="맑은 고딕" charset="0"/>
              </a:rPr>
              <a:t>모임명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30">
            <a:extLst>
              <a:ext uri="{FF2B5EF4-FFF2-40B4-BE49-F238E27FC236}">
                <a16:creationId xmlns:a16="http://schemas.microsoft.com/office/drawing/2014/main" xmlns="" id="{C8016952-F0C0-4B85-B7DD-DB6FD6E9C625}"/>
              </a:ext>
            </a:extLst>
          </p:cNvPr>
          <p:cNvSpPr>
            <a:spLocks/>
          </p:cNvSpPr>
          <p:nvPr/>
        </p:nvSpPr>
        <p:spPr>
          <a:xfrm rot="10800000">
            <a:off x="330821" y="4509764"/>
            <a:ext cx="4144010" cy="373380"/>
          </a:xfrm>
          <a:prstGeom prst="snip2Same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31">
            <a:extLst>
              <a:ext uri="{FF2B5EF4-FFF2-40B4-BE49-F238E27FC236}">
                <a16:creationId xmlns:a16="http://schemas.microsoft.com/office/drawing/2014/main" xmlns="" id="{748C74BE-E28F-43AD-B9A0-DB7B1F426169}"/>
              </a:ext>
            </a:extLst>
          </p:cNvPr>
          <p:cNvSpPr>
            <a:spLocks/>
          </p:cNvSpPr>
          <p:nvPr/>
        </p:nvSpPr>
        <p:spPr>
          <a:xfrm>
            <a:off x="330821" y="4882509"/>
            <a:ext cx="4144010" cy="1059180"/>
          </a:xfrm>
          <a:prstGeom prst="snip2Same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32">
            <a:extLst>
              <a:ext uri="{FF2B5EF4-FFF2-40B4-BE49-F238E27FC236}">
                <a16:creationId xmlns:a16="http://schemas.microsoft.com/office/drawing/2014/main" xmlns="" id="{65923379-E746-4C06-8D5E-70A93717565D}"/>
              </a:ext>
            </a:extLst>
          </p:cNvPr>
          <p:cNvSpPr txBox="1">
            <a:spLocks/>
          </p:cNvSpPr>
          <p:nvPr/>
        </p:nvSpPr>
        <p:spPr>
          <a:xfrm>
            <a:off x="525766" y="4545324"/>
            <a:ext cx="1719580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050">
                <a:solidFill>
                  <a:srgbClr val="000000"/>
                </a:solidFill>
                <a:latin typeface="맑은 고딕" charset="0"/>
                <a:ea typeface="맑은 고딕" charset="0"/>
              </a:rPr>
              <a:t>모임명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33">
            <a:extLst>
              <a:ext uri="{FF2B5EF4-FFF2-40B4-BE49-F238E27FC236}">
                <a16:creationId xmlns:a16="http://schemas.microsoft.com/office/drawing/2014/main" xmlns="" id="{700B5CE2-6E8C-430C-BF3C-43866EC0B711}"/>
              </a:ext>
            </a:extLst>
          </p:cNvPr>
          <p:cNvSpPr txBox="1">
            <a:spLocks/>
          </p:cNvSpPr>
          <p:nvPr/>
        </p:nvSpPr>
        <p:spPr>
          <a:xfrm>
            <a:off x="7389480" y="3453183"/>
            <a:ext cx="1719580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진행중</a:t>
            </a:r>
          </a:p>
        </p:txBody>
      </p:sp>
      <p:sp>
        <p:nvSpPr>
          <p:cNvPr id="53" name="텍스트 상자 34">
            <a:extLst>
              <a:ext uri="{FF2B5EF4-FFF2-40B4-BE49-F238E27FC236}">
                <a16:creationId xmlns:a16="http://schemas.microsoft.com/office/drawing/2014/main" xmlns="" id="{B445B74B-DBC0-4695-9F87-E8B0CDC5486C}"/>
              </a:ext>
            </a:extLst>
          </p:cNvPr>
          <p:cNvSpPr txBox="1">
            <a:spLocks/>
          </p:cNvSpPr>
          <p:nvPr/>
        </p:nvSpPr>
        <p:spPr>
          <a:xfrm>
            <a:off x="5233656" y="3797338"/>
            <a:ext cx="3366770" cy="70788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0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기간</a:t>
            </a:r>
            <a:r>
              <a:rPr lang="en-US" altLang="ko-KR" sz="10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   :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인원    </a:t>
            </a:r>
            <a:r>
              <a:rPr lang="en-US" altLang="ko-KR" sz="10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: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장소    </a:t>
            </a:r>
            <a:r>
              <a:rPr lang="en-US" altLang="ko-KR" sz="10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:</a:t>
            </a:r>
            <a:endParaRPr lang="ko-KR" altLang="en-US" sz="10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35">
            <a:extLst>
              <a:ext uri="{FF2B5EF4-FFF2-40B4-BE49-F238E27FC236}">
                <a16:creationId xmlns:a16="http://schemas.microsoft.com/office/drawing/2014/main" xmlns="" id="{450C163B-55D3-4482-A3B6-DDF046342093}"/>
              </a:ext>
            </a:extLst>
          </p:cNvPr>
          <p:cNvSpPr txBox="1">
            <a:spLocks/>
          </p:cNvSpPr>
          <p:nvPr/>
        </p:nvSpPr>
        <p:spPr>
          <a:xfrm>
            <a:off x="5227306" y="5042529"/>
            <a:ext cx="3366770" cy="73866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05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기간</a:t>
            </a:r>
            <a:r>
              <a:rPr lang="en-US" altLang="ko-KR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   :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인원    </a:t>
            </a:r>
            <a:r>
              <a:rPr lang="en-US" altLang="ko-KR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: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장소    </a:t>
            </a:r>
            <a:r>
              <a:rPr lang="en-US" altLang="ko-KR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: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36">
            <a:extLst>
              <a:ext uri="{FF2B5EF4-FFF2-40B4-BE49-F238E27FC236}">
                <a16:creationId xmlns:a16="http://schemas.microsoft.com/office/drawing/2014/main" xmlns="" id="{D8D22A44-3A91-4BC8-A774-946FD2CFC876}"/>
              </a:ext>
            </a:extLst>
          </p:cNvPr>
          <p:cNvSpPr txBox="1">
            <a:spLocks/>
          </p:cNvSpPr>
          <p:nvPr/>
        </p:nvSpPr>
        <p:spPr>
          <a:xfrm>
            <a:off x="535926" y="4980299"/>
            <a:ext cx="3366770" cy="57708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기간</a:t>
            </a:r>
            <a:r>
              <a:rPr lang="en-US" altLang="ko-KR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    :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마감일</a:t>
            </a:r>
            <a:r>
              <a:rPr lang="en-US" altLang="ko-KR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 :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장소     </a:t>
            </a:r>
            <a:r>
              <a:rPr lang="en-US" altLang="ko-KR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: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6" name="텍스트 상자 33">
            <a:extLst>
              <a:ext uri="{FF2B5EF4-FFF2-40B4-BE49-F238E27FC236}">
                <a16:creationId xmlns:a16="http://schemas.microsoft.com/office/drawing/2014/main" xmlns="" id="{CE0E291E-3622-4350-83BA-74C3298D05FF}"/>
              </a:ext>
            </a:extLst>
          </p:cNvPr>
          <p:cNvSpPr txBox="1">
            <a:spLocks/>
          </p:cNvSpPr>
          <p:nvPr/>
        </p:nvSpPr>
        <p:spPr>
          <a:xfrm>
            <a:off x="7389480" y="4529767"/>
            <a:ext cx="1719580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이용완료</a:t>
            </a:r>
          </a:p>
        </p:txBody>
      </p:sp>
      <p:sp>
        <p:nvSpPr>
          <p:cNvPr id="57" name="텍스트 상자 33">
            <a:extLst>
              <a:ext uri="{FF2B5EF4-FFF2-40B4-BE49-F238E27FC236}">
                <a16:creationId xmlns:a16="http://schemas.microsoft.com/office/drawing/2014/main" xmlns="" id="{67970786-27D4-4896-AD29-E85DEBCC05CA}"/>
              </a:ext>
            </a:extLst>
          </p:cNvPr>
          <p:cNvSpPr txBox="1">
            <a:spLocks/>
          </p:cNvSpPr>
          <p:nvPr/>
        </p:nvSpPr>
        <p:spPr>
          <a:xfrm>
            <a:off x="2383764" y="4546594"/>
            <a:ext cx="2017406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승인 </a:t>
            </a:r>
            <a:r>
              <a:rPr lang="ko-KR" altLang="en-US" sz="105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대기중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텍스트 상자 33">
            <a:extLst>
              <a:ext uri="{FF2B5EF4-FFF2-40B4-BE49-F238E27FC236}">
                <a16:creationId xmlns:a16="http://schemas.microsoft.com/office/drawing/2014/main" xmlns="" id="{38DF3082-9181-41B4-8BDC-16391DD21D49}"/>
              </a:ext>
            </a:extLst>
          </p:cNvPr>
          <p:cNvSpPr txBox="1">
            <a:spLocks/>
          </p:cNvSpPr>
          <p:nvPr/>
        </p:nvSpPr>
        <p:spPr>
          <a:xfrm>
            <a:off x="2681590" y="3463978"/>
            <a:ext cx="1719580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진행중</a:t>
            </a:r>
          </a:p>
        </p:txBody>
      </p:sp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xmlns="" id="{62B7D8BF-7A25-4383-AA0C-DB5935EF60FC}"/>
              </a:ext>
            </a:extLst>
          </p:cNvPr>
          <p:cNvSpPr/>
          <p:nvPr/>
        </p:nvSpPr>
        <p:spPr>
          <a:xfrm>
            <a:off x="4615067" y="6550874"/>
            <a:ext cx="285226" cy="2852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54548830-3CC1-4887-809D-4292C112B116}"/>
              </a:ext>
            </a:extLst>
          </p:cNvPr>
          <p:cNvSpPr/>
          <p:nvPr/>
        </p:nvSpPr>
        <p:spPr>
          <a:xfrm>
            <a:off x="4646466" y="6215979"/>
            <a:ext cx="192432" cy="17296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8A44CFE4-3AE7-4D34-A6A5-6BB6028D2887}"/>
              </a:ext>
            </a:extLst>
          </p:cNvPr>
          <p:cNvSpPr/>
          <p:nvPr/>
        </p:nvSpPr>
        <p:spPr>
          <a:xfrm>
            <a:off x="9518718" y="840357"/>
            <a:ext cx="2396762" cy="199414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스크롤바를 내리면 다른 모임목록이 나타남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진행중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완료된 모임 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기간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인원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장소 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승인 대기중 모임 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기간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마감일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장소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7DF53E69-E9B0-4657-AE25-0B1D1E04371C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BC0B6D0-AD98-43DC-8FF4-D17F690834FD}"/>
              </a:ext>
            </a:extLst>
          </p:cNvPr>
          <p:cNvSpPr txBox="1"/>
          <p:nvPr/>
        </p:nvSpPr>
        <p:spPr>
          <a:xfrm>
            <a:off x="1600116" y="334458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개인 마이페이지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84298456-5A19-428A-9F3F-27B3227FD466}"/>
              </a:ext>
            </a:extLst>
          </p:cNvPr>
          <p:cNvSpPr/>
          <p:nvPr/>
        </p:nvSpPr>
        <p:spPr>
          <a:xfrm>
            <a:off x="154634" y="331181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sp>
        <p:nvSpPr>
          <p:cNvPr id="68" name="텍스트 상자 14">
            <a:extLst>
              <a:ext uri="{FF2B5EF4-FFF2-40B4-BE49-F238E27FC236}">
                <a16:creationId xmlns:a16="http://schemas.microsoft.com/office/drawing/2014/main" xmlns="" id="{6AA72504-A468-4DC5-9012-CDA8CAC10643}"/>
              </a:ext>
            </a:extLst>
          </p:cNvPr>
          <p:cNvSpPr txBox="1">
            <a:spLocks/>
          </p:cNvSpPr>
          <p:nvPr/>
        </p:nvSpPr>
        <p:spPr>
          <a:xfrm>
            <a:off x="7941985" y="2512259"/>
            <a:ext cx="1189059" cy="43088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나의 </a:t>
            </a:r>
            <a:r>
              <a:rPr lang="ko-KR" altLang="en-US" sz="11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스투더</a:t>
            </a:r>
            <a:endParaRPr lang="en-US" altLang="ko-KR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9" name="도형 12">
            <a:extLst>
              <a:ext uri="{FF2B5EF4-FFF2-40B4-BE49-F238E27FC236}">
                <a16:creationId xmlns:a16="http://schemas.microsoft.com/office/drawing/2014/main" xmlns="" id="{99788D9B-C0E7-45E1-B0A9-2D0015840795}"/>
              </a:ext>
            </a:extLst>
          </p:cNvPr>
          <p:cNvCxnSpPr/>
          <p:nvPr/>
        </p:nvCxnSpPr>
        <p:spPr>
          <a:xfrm>
            <a:off x="7936298" y="2273315"/>
            <a:ext cx="635" cy="728980"/>
          </a:xfrm>
          <a:prstGeom prst="line">
            <a:avLst/>
          </a:prstGeom>
          <a:ln w="635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8A9F5545-0920-41A8-9FDF-013952DF8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937919"/>
              </p:ext>
            </p:extLst>
          </p:nvPr>
        </p:nvGraphicFramePr>
        <p:xfrm>
          <a:off x="2089799" y="1546697"/>
          <a:ext cx="5835044" cy="237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5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17522">
                  <a:extLst>
                    <a:ext uri="{9D8B030D-6E8A-4147-A177-3AD203B41FA5}">
                      <a16:colId xmlns:a16="http://schemas.microsoft.com/office/drawing/2014/main" xmlns="" val="3384625361"/>
                    </a:ext>
                  </a:extLst>
                </a:gridCol>
              </a:tblGrid>
              <a:tr h="237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스터디카페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스투더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63E594C1-40CC-4A2D-B1FA-C5F56C1B0BE2}"/>
              </a:ext>
            </a:extLst>
          </p:cNvPr>
          <p:cNvSpPr/>
          <p:nvPr/>
        </p:nvSpPr>
        <p:spPr>
          <a:xfrm>
            <a:off x="2831000" y="2359079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93C50653-646E-4BC0-B8F6-0C66056E0B24}"/>
              </a:ext>
            </a:extLst>
          </p:cNvPr>
          <p:cNvSpPr/>
          <p:nvPr/>
        </p:nvSpPr>
        <p:spPr>
          <a:xfrm>
            <a:off x="3293900" y="4576822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4" name="Button">
            <a:extLst>
              <a:ext uri="{FF2B5EF4-FFF2-40B4-BE49-F238E27FC236}">
                <a16:creationId xmlns:a16="http://schemas.microsoft.com/office/drawing/2014/main" xmlns="" id="{4D17851A-4FBD-4264-B6FB-45FFEAEAEE92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utton">
            <a:extLst>
              <a:ext uri="{FF2B5EF4-FFF2-40B4-BE49-F238E27FC236}">
                <a16:creationId xmlns:a16="http://schemas.microsoft.com/office/drawing/2014/main" xmlns="" id="{99D6B8B9-779F-438F-A5F9-7832D2E9816B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xmlns="" id="{5D4270D2-0243-4861-8EDE-34BB39DD3A5D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3970920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4DE82D9-3B8B-42F2-BE85-485BA1306E1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567E1A32-96C5-4EE3-AAB8-1B06BF8D33EC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D5464F1-CB90-4251-BBA8-471B3A3A4AD8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25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86DF7D12-52E1-47B6-A3C4-2F3253370C06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A55E7039-C30D-4253-A8E3-9482EB9247D1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E9319DFA-CDE4-40E9-B37B-57B3A89CB8D7}"/>
              </a:ext>
            </a:extLst>
          </p:cNvPr>
          <p:cNvGraphicFramePr>
            <a:graphicFrameLocks noGrp="1"/>
          </p:cNvGraphicFramePr>
          <p:nvPr/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CB161DA-EDF0-4EE5-BCC3-8F4A5453959B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8B7C3657-1C40-4B18-95D1-8654750F17FE}"/>
              </a:ext>
            </a:extLst>
          </p:cNvPr>
          <p:cNvSpPr/>
          <p:nvPr/>
        </p:nvSpPr>
        <p:spPr>
          <a:xfrm>
            <a:off x="1600200" y="348615"/>
            <a:ext cx="2396490" cy="17907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개인마이페이지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도형 3">
            <a:extLst>
              <a:ext uri="{FF2B5EF4-FFF2-40B4-BE49-F238E27FC236}">
                <a16:creationId xmlns:a16="http://schemas.microsoft.com/office/drawing/2014/main" xmlns="" id="{A34CD60B-89EC-4BDD-8103-6A1A8117AB50}"/>
              </a:ext>
            </a:extLst>
          </p:cNvPr>
          <p:cNvSpPr>
            <a:spLocks/>
          </p:cNvSpPr>
          <p:nvPr/>
        </p:nvSpPr>
        <p:spPr>
          <a:xfrm>
            <a:off x="352411" y="2243116"/>
            <a:ext cx="8831580" cy="81986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4">
            <a:extLst>
              <a:ext uri="{FF2B5EF4-FFF2-40B4-BE49-F238E27FC236}">
                <a16:creationId xmlns:a16="http://schemas.microsoft.com/office/drawing/2014/main" xmlns="" id="{85F1C01E-33EE-4F5E-BAA4-36700FC05C39}"/>
              </a:ext>
            </a:extLst>
          </p:cNvPr>
          <p:cNvSpPr txBox="1">
            <a:spLocks/>
          </p:cNvSpPr>
          <p:nvPr/>
        </p:nvSpPr>
        <p:spPr>
          <a:xfrm>
            <a:off x="352411" y="1956466"/>
            <a:ext cx="2494915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스투더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6" name="도형 5">
            <a:extLst>
              <a:ext uri="{FF2B5EF4-FFF2-40B4-BE49-F238E27FC236}">
                <a16:creationId xmlns:a16="http://schemas.microsoft.com/office/drawing/2014/main" xmlns="" id="{CBC04568-148C-4876-9F78-0C23C5659000}"/>
              </a:ext>
            </a:extLst>
          </p:cNvPr>
          <p:cNvCxnSpPr/>
          <p:nvPr/>
        </p:nvCxnSpPr>
        <p:spPr>
          <a:xfrm>
            <a:off x="3858658" y="2272320"/>
            <a:ext cx="635" cy="728980"/>
          </a:xfrm>
          <a:prstGeom prst="line">
            <a:avLst/>
          </a:prstGeom>
          <a:ln w="635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 상자 6">
            <a:extLst>
              <a:ext uri="{FF2B5EF4-FFF2-40B4-BE49-F238E27FC236}">
                <a16:creationId xmlns:a16="http://schemas.microsoft.com/office/drawing/2014/main" xmlns="" id="{C3E79104-48EA-43E7-BDF5-BF290CEF86B7}"/>
              </a:ext>
            </a:extLst>
          </p:cNvPr>
          <p:cNvSpPr txBox="1">
            <a:spLocks/>
          </p:cNvSpPr>
          <p:nvPr/>
        </p:nvSpPr>
        <p:spPr>
          <a:xfrm>
            <a:off x="1594471" y="2462191"/>
            <a:ext cx="1833880" cy="43088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>
                <a:solidFill>
                  <a:srgbClr val="000000"/>
                </a:solidFill>
                <a:latin typeface="맑은 고딕" charset="0"/>
                <a:ea typeface="맑은 고딕" charset="0"/>
              </a:rPr>
              <a:t>별명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>
                <a:solidFill>
                  <a:srgbClr val="000000"/>
                </a:solidFill>
                <a:latin typeface="맑은 고딕" charset="0"/>
                <a:ea typeface="맑은 고딕" charset="0"/>
              </a:rPr>
              <a:t>아이디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7">
            <a:extLst>
              <a:ext uri="{FF2B5EF4-FFF2-40B4-BE49-F238E27FC236}">
                <a16:creationId xmlns:a16="http://schemas.microsoft.com/office/drawing/2014/main" xmlns="" id="{51894ABF-3A9D-4686-9B03-A7980A356AEE}"/>
              </a:ext>
            </a:extLst>
          </p:cNvPr>
          <p:cNvSpPr>
            <a:spLocks/>
          </p:cNvSpPr>
          <p:nvPr/>
        </p:nvSpPr>
        <p:spPr>
          <a:xfrm>
            <a:off x="431151" y="2305593"/>
            <a:ext cx="767405" cy="689355"/>
          </a:xfrm>
          <a:prstGeom prst="ellipse">
            <a:avLst/>
          </a:prstGeom>
          <a:solidFill>
            <a:schemeClr val="bg1"/>
          </a:solidFill>
          <a:ln w="3175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8">
            <a:extLst>
              <a:ext uri="{FF2B5EF4-FFF2-40B4-BE49-F238E27FC236}">
                <a16:creationId xmlns:a16="http://schemas.microsoft.com/office/drawing/2014/main" xmlns="" id="{A87EDDD8-57C3-4BB0-B192-2337B6BF64F7}"/>
              </a:ext>
            </a:extLst>
          </p:cNvPr>
          <p:cNvSpPr txBox="1">
            <a:spLocks/>
          </p:cNvSpPr>
          <p:nvPr/>
        </p:nvSpPr>
        <p:spPr>
          <a:xfrm>
            <a:off x="553505" y="2499440"/>
            <a:ext cx="741680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이미지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9">
            <a:extLst>
              <a:ext uri="{FF2B5EF4-FFF2-40B4-BE49-F238E27FC236}">
                <a16:creationId xmlns:a16="http://schemas.microsoft.com/office/drawing/2014/main" xmlns="" id="{B0CFF26F-7AAB-4C8D-A80E-096FCC83FBB1}"/>
              </a:ext>
            </a:extLst>
          </p:cNvPr>
          <p:cNvSpPr txBox="1">
            <a:spLocks/>
          </p:cNvSpPr>
          <p:nvPr/>
        </p:nvSpPr>
        <p:spPr>
          <a:xfrm>
            <a:off x="2698412" y="2501341"/>
            <a:ext cx="1125854" cy="43088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전체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7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1" name="도형 10">
            <a:extLst>
              <a:ext uri="{FF2B5EF4-FFF2-40B4-BE49-F238E27FC236}">
                <a16:creationId xmlns:a16="http://schemas.microsoft.com/office/drawing/2014/main" xmlns="" id="{DE7AADD8-751E-48E0-A050-09ACD136F0CF}"/>
              </a:ext>
            </a:extLst>
          </p:cNvPr>
          <p:cNvCxnSpPr/>
          <p:nvPr/>
        </p:nvCxnSpPr>
        <p:spPr>
          <a:xfrm>
            <a:off x="5271533" y="2278174"/>
            <a:ext cx="635" cy="728980"/>
          </a:xfrm>
          <a:prstGeom prst="line">
            <a:avLst/>
          </a:prstGeom>
          <a:ln w="635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텍스트 상자 11">
            <a:extLst>
              <a:ext uri="{FF2B5EF4-FFF2-40B4-BE49-F238E27FC236}">
                <a16:creationId xmlns:a16="http://schemas.microsoft.com/office/drawing/2014/main" xmlns="" id="{1998D949-FF83-4B61-84CC-3ED2C4BA58A1}"/>
              </a:ext>
            </a:extLst>
          </p:cNvPr>
          <p:cNvSpPr txBox="1">
            <a:spLocks/>
          </p:cNvSpPr>
          <p:nvPr/>
        </p:nvSpPr>
        <p:spPr>
          <a:xfrm>
            <a:off x="5338493" y="2524112"/>
            <a:ext cx="1291590" cy="43088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진행중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3" name="도형 12">
            <a:extLst>
              <a:ext uri="{FF2B5EF4-FFF2-40B4-BE49-F238E27FC236}">
                <a16:creationId xmlns:a16="http://schemas.microsoft.com/office/drawing/2014/main" xmlns="" id="{99788D9B-C0E7-45E1-B0A9-2D0015840795}"/>
              </a:ext>
            </a:extLst>
          </p:cNvPr>
          <p:cNvCxnSpPr/>
          <p:nvPr/>
        </p:nvCxnSpPr>
        <p:spPr>
          <a:xfrm>
            <a:off x="6648213" y="2284136"/>
            <a:ext cx="635" cy="728980"/>
          </a:xfrm>
          <a:prstGeom prst="line">
            <a:avLst/>
          </a:prstGeom>
          <a:ln w="635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텍스트 상자 13">
            <a:extLst>
              <a:ext uri="{FF2B5EF4-FFF2-40B4-BE49-F238E27FC236}">
                <a16:creationId xmlns:a16="http://schemas.microsoft.com/office/drawing/2014/main" xmlns="" id="{074BC50A-286B-4C7E-94D3-8B4B182FEE53}"/>
              </a:ext>
            </a:extLst>
          </p:cNvPr>
          <p:cNvSpPr txBox="1">
            <a:spLocks/>
          </p:cNvSpPr>
          <p:nvPr/>
        </p:nvSpPr>
        <p:spPr>
          <a:xfrm>
            <a:off x="3945342" y="2514789"/>
            <a:ext cx="1291590" cy="43088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승인대기중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14">
            <a:extLst>
              <a:ext uri="{FF2B5EF4-FFF2-40B4-BE49-F238E27FC236}">
                <a16:creationId xmlns:a16="http://schemas.microsoft.com/office/drawing/2014/main" xmlns="" id="{6AA72504-A468-4DC5-9012-CDA8CAC10643}"/>
              </a:ext>
            </a:extLst>
          </p:cNvPr>
          <p:cNvSpPr txBox="1">
            <a:spLocks/>
          </p:cNvSpPr>
          <p:nvPr/>
        </p:nvSpPr>
        <p:spPr>
          <a:xfrm>
            <a:off x="6653265" y="2503814"/>
            <a:ext cx="1291590" cy="43088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이용완료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17">
            <a:extLst>
              <a:ext uri="{FF2B5EF4-FFF2-40B4-BE49-F238E27FC236}">
                <a16:creationId xmlns:a16="http://schemas.microsoft.com/office/drawing/2014/main" xmlns="" id="{09C0B2C0-1DA2-4255-8798-5E7E3ACC6FFB}"/>
              </a:ext>
            </a:extLst>
          </p:cNvPr>
          <p:cNvSpPr txBox="1">
            <a:spLocks/>
          </p:cNvSpPr>
          <p:nvPr/>
        </p:nvSpPr>
        <p:spPr>
          <a:xfrm>
            <a:off x="7942565" y="3500173"/>
            <a:ext cx="180883" cy="27828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19">
            <a:extLst>
              <a:ext uri="{FF2B5EF4-FFF2-40B4-BE49-F238E27FC236}">
                <a16:creationId xmlns:a16="http://schemas.microsoft.com/office/drawing/2014/main" xmlns="" id="{4F87E3E0-E906-4917-B8B8-BDB37B296B8C}"/>
              </a:ext>
            </a:extLst>
          </p:cNvPr>
          <p:cNvSpPr txBox="1">
            <a:spLocks/>
          </p:cNvSpPr>
          <p:nvPr/>
        </p:nvSpPr>
        <p:spPr>
          <a:xfrm>
            <a:off x="8222702" y="3080515"/>
            <a:ext cx="966470" cy="232115"/>
          </a:xfrm>
          <a:prstGeom prst="rect">
            <a:avLst/>
          </a:prstGeom>
          <a:noFill/>
          <a:ln w="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900" dirty="0">
                <a:ln w="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latin typeface="맑은 고딕" charset="0"/>
                <a:ea typeface="맑은 고딕" charset="0"/>
              </a:rPr>
              <a:t>개설하기</a:t>
            </a:r>
          </a:p>
        </p:txBody>
      </p:sp>
      <p:sp>
        <p:nvSpPr>
          <p:cNvPr id="39" name="도형 20">
            <a:extLst>
              <a:ext uri="{FF2B5EF4-FFF2-40B4-BE49-F238E27FC236}">
                <a16:creationId xmlns:a16="http://schemas.microsoft.com/office/drawing/2014/main" xmlns="" id="{AED714CD-42C4-46F8-A10B-9BD79CB18DA1}"/>
              </a:ext>
            </a:extLst>
          </p:cNvPr>
          <p:cNvSpPr>
            <a:spLocks/>
          </p:cNvSpPr>
          <p:nvPr/>
        </p:nvSpPr>
        <p:spPr>
          <a:xfrm rot="10800000">
            <a:off x="377811" y="3417623"/>
            <a:ext cx="4144010" cy="373380"/>
          </a:xfrm>
          <a:prstGeom prst="snip2Same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21">
            <a:extLst>
              <a:ext uri="{FF2B5EF4-FFF2-40B4-BE49-F238E27FC236}">
                <a16:creationId xmlns:a16="http://schemas.microsoft.com/office/drawing/2014/main" xmlns="" id="{7ED15ED1-F2C8-47EB-9496-B384DE2C969F}"/>
              </a:ext>
            </a:extLst>
          </p:cNvPr>
          <p:cNvSpPr>
            <a:spLocks/>
          </p:cNvSpPr>
          <p:nvPr/>
        </p:nvSpPr>
        <p:spPr>
          <a:xfrm>
            <a:off x="377811" y="3789733"/>
            <a:ext cx="4144010" cy="649043"/>
          </a:xfrm>
          <a:prstGeom prst="snip2Same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22">
            <a:extLst>
              <a:ext uri="{FF2B5EF4-FFF2-40B4-BE49-F238E27FC236}">
                <a16:creationId xmlns:a16="http://schemas.microsoft.com/office/drawing/2014/main" xmlns="" id="{63E0A49E-7566-419C-ADB1-0595F952AAE9}"/>
              </a:ext>
            </a:extLst>
          </p:cNvPr>
          <p:cNvSpPr txBox="1">
            <a:spLocks/>
          </p:cNvSpPr>
          <p:nvPr/>
        </p:nvSpPr>
        <p:spPr>
          <a:xfrm>
            <a:off x="572121" y="3453183"/>
            <a:ext cx="1719580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05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모임명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23">
            <a:extLst>
              <a:ext uri="{FF2B5EF4-FFF2-40B4-BE49-F238E27FC236}">
                <a16:creationId xmlns:a16="http://schemas.microsoft.com/office/drawing/2014/main" xmlns="" id="{600323A6-9ADB-43E7-97CD-9B752E27BE94}"/>
              </a:ext>
            </a:extLst>
          </p:cNvPr>
          <p:cNvSpPr txBox="1">
            <a:spLocks/>
          </p:cNvSpPr>
          <p:nvPr/>
        </p:nvSpPr>
        <p:spPr>
          <a:xfrm>
            <a:off x="553505" y="3819975"/>
            <a:ext cx="3366770" cy="70788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기간</a:t>
            </a:r>
            <a:r>
              <a:rPr lang="en-US" altLang="ko-KR" sz="10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   :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인원    </a:t>
            </a:r>
            <a:r>
              <a:rPr lang="en-US" altLang="ko-KR" sz="10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: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장소</a:t>
            </a:r>
            <a:r>
              <a:rPr lang="en-US" altLang="ko-KR" sz="10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   :</a:t>
            </a:r>
            <a:endParaRPr lang="ko-KR" altLang="en-US" sz="10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24">
            <a:extLst>
              <a:ext uri="{FF2B5EF4-FFF2-40B4-BE49-F238E27FC236}">
                <a16:creationId xmlns:a16="http://schemas.microsoft.com/office/drawing/2014/main" xmlns="" id="{9DEAF68E-E6DB-443C-AD4D-857DFD25FA20}"/>
              </a:ext>
            </a:extLst>
          </p:cNvPr>
          <p:cNvSpPr>
            <a:spLocks/>
          </p:cNvSpPr>
          <p:nvPr/>
        </p:nvSpPr>
        <p:spPr>
          <a:xfrm rot="10800000">
            <a:off x="5039981" y="3417623"/>
            <a:ext cx="4144010" cy="373380"/>
          </a:xfrm>
          <a:prstGeom prst="snip2Same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25">
            <a:extLst>
              <a:ext uri="{FF2B5EF4-FFF2-40B4-BE49-F238E27FC236}">
                <a16:creationId xmlns:a16="http://schemas.microsoft.com/office/drawing/2014/main" xmlns="" id="{09E7B106-490F-4B38-AD58-0014D9F843B0}"/>
              </a:ext>
            </a:extLst>
          </p:cNvPr>
          <p:cNvSpPr>
            <a:spLocks/>
          </p:cNvSpPr>
          <p:nvPr/>
        </p:nvSpPr>
        <p:spPr>
          <a:xfrm>
            <a:off x="5039981" y="3789733"/>
            <a:ext cx="4144010" cy="649043"/>
          </a:xfrm>
          <a:prstGeom prst="snip2Same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26">
            <a:extLst>
              <a:ext uri="{FF2B5EF4-FFF2-40B4-BE49-F238E27FC236}">
                <a16:creationId xmlns:a16="http://schemas.microsoft.com/office/drawing/2014/main" xmlns="" id="{1466DA3C-17F2-4854-B037-AD8B5C2A25BB}"/>
              </a:ext>
            </a:extLst>
          </p:cNvPr>
          <p:cNvSpPr txBox="1">
            <a:spLocks/>
          </p:cNvSpPr>
          <p:nvPr/>
        </p:nvSpPr>
        <p:spPr>
          <a:xfrm>
            <a:off x="5234926" y="3453183"/>
            <a:ext cx="1719580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05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모임명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27">
            <a:extLst>
              <a:ext uri="{FF2B5EF4-FFF2-40B4-BE49-F238E27FC236}">
                <a16:creationId xmlns:a16="http://schemas.microsoft.com/office/drawing/2014/main" xmlns="" id="{7E4EC498-54EB-4D56-848B-0DACBFC78AF9}"/>
              </a:ext>
            </a:extLst>
          </p:cNvPr>
          <p:cNvSpPr>
            <a:spLocks/>
          </p:cNvSpPr>
          <p:nvPr/>
        </p:nvSpPr>
        <p:spPr>
          <a:xfrm rot="10800000">
            <a:off x="5038711" y="4509764"/>
            <a:ext cx="4144010" cy="373380"/>
          </a:xfrm>
          <a:prstGeom prst="snip2Same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28">
            <a:extLst>
              <a:ext uri="{FF2B5EF4-FFF2-40B4-BE49-F238E27FC236}">
                <a16:creationId xmlns:a16="http://schemas.microsoft.com/office/drawing/2014/main" xmlns="" id="{777D89DE-F886-49D2-A383-8E645620DA80}"/>
              </a:ext>
            </a:extLst>
          </p:cNvPr>
          <p:cNvSpPr>
            <a:spLocks/>
          </p:cNvSpPr>
          <p:nvPr/>
        </p:nvSpPr>
        <p:spPr>
          <a:xfrm>
            <a:off x="5038711" y="4882509"/>
            <a:ext cx="4144010" cy="1059180"/>
          </a:xfrm>
          <a:prstGeom prst="snip2Same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29">
            <a:extLst>
              <a:ext uri="{FF2B5EF4-FFF2-40B4-BE49-F238E27FC236}">
                <a16:creationId xmlns:a16="http://schemas.microsoft.com/office/drawing/2014/main" xmlns="" id="{7CBBA6E1-2E91-4323-BCE0-37676F185DB3}"/>
              </a:ext>
            </a:extLst>
          </p:cNvPr>
          <p:cNvSpPr txBox="1">
            <a:spLocks/>
          </p:cNvSpPr>
          <p:nvPr/>
        </p:nvSpPr>
        <p:spPr>
          <a:xfrm>
            <a:off x="5233656" y="4545324"/>
            <a:ext cx="1719580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050">
                <a:solidFill>
                  <a:srgbClr val="000000"/>
                </a:solidFill>
                <a:latin typeface="맑은 고딕" charset="0"/>
                <a:ea typeface="맑은 고딕" charset="0"/>
              </a:rPr>
              <a:t>모임명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30">
            <a:extLst>
              <a:ext uri="{FF2B5EF4-FFF2-40B4-BE49-F238E27FC236}">
                <a16:creationId xmlns:a16="http://schemas.microsoft.com/office/drawing/2014/main" xmlns="" id="{C8016952-F0C0-4B85-B7DD-DB6FD6E9C625}"/>
              </a:ext>
            </a:extLst>
          </p:cNvPr>
          <p:cNvSpPr>
            <a:spLocks/>
          </p:cNvSpPr>
          <p:nvPr/>
        </p:nvSpPr>
        <p:spPr>
          <a:xfrm rot="10800000">
            <a:off x="330821" y="4509764"/>
            <a:ext cx="4144010" cy="373380"/>
          </a:xfrm>
          <a:prstGeom prst="snip2Same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31">
            <a:extLst>
              <a:ext uri="{FF2B5EF4-FFF2-40B4-BE49-F238E27FC236}">
                <a16:creationId xmlns:a16="http://schemas.microsoft.com/office/drawing/2014/main" xmlns="" id="{748C74BE-E28F-43AD-B9A0-DB7B1F426169}"/>
              </a:ext>
            </a:extLst>
          </p:cNvPr>
          <p:cNvSpPr>
            <a:spLocks/>
          </p:cNvSpPr>
          <p:nvPr/>
        </p:nvSpPr>
        <p:spPr>
          <a:xfrm>
            <a:off x="330821" y="4882509"/>
            <a:ext cx="4144010" cy="1059180"/>
          </a:xfrm>
          <a:prstGeom prst="snip2Same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32">
            <a:extLst>
              <a:ext uri="{FF2B5EF4-FFF2-40B4-BE49-F238E27FC236}">
                <a16:creationId xmlns:a16="http://schemas.microsoft.com/office/drawing/2014/main" xmlns="" id="{65923379-E746-4C06-8D5E-70A93717565D}"/>
              </a:ext>
            </a:extLst>
          </p:cNvPr>
          <p:cNvSpPr txBox="1">
            <a:spLocks/>
          </p:cNvSpPr>
          <p:nvPr/>
        </p:nvSpPr>
        <p:spPr>
          <a:xfrm>
            <a:off x="525766" y="4545324"/>
            <a:ext cx="1719580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050">
                <a:solidFill>
                  <a:srgbClr val="000000"/>
                </a:solidFill>
                <a:latin typeface="맑은 고딕" charset="0"/>
                <a:ea typeface="맑은 고딕" charset="0"/>
              </a:rPr>
              <a:t>모임명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33">
            <a:extLst>
              <a:ext uri="{FF2B5EF4-FFF2-40B4-BE49-F238E27FC236}">
                <a16:creationId xmlns:a16="http://schemas.microsoft.com/office/drawing/2014/main" xmlns="" id="{700B5CE2-6E8C-430C-BF3C-43866EC0B711}"/>
              </a:ext>
            </a:extLst>
          </p:cNvPr>
          <p:cNvSpPr txBox="1">
            <a:spLocks/>
          </p:cNvSpPr>
          <p:nvPr/>
        </p:nvSpPr>
        <p:spPr>
          <a:xfrm>
            <a:off x="7389480" y="3453183"/>
            <a:ext cx="1719580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진행중</a:t>
            </a:r>
          </a:p>
        </p:txBody>
      </p:sp>
      <p:sp>
        <p:nvSpPr>
          <p:cNvPr id="53" name="텍스트 상자 34">
            <a:extLst>
              <a:ext uri="{FF2B5EF4-FFF2-40B4-BE49-F238E27FC236}">
                <a16:creationId xmlns:a16="http://schemas.microsoft.com/office/drawing/2014/main" xmlns="" id="{B445B74B-DBC0-4695-9F87-E8B0CDC5486C}"/>
              </a:ext>
            </a:extLst>
          </p:cNvPr>
          <p:cNvSpPr txBox="1">
            <a:spLocks/>
          </p:cNvSpPr>
          <p:nvPr/>
        </p:nvSpPr>
        <p:spPr>
          <a:xfrm>
            <a:off x="5233656" y="3797338"/>
            <a:ext cx="3366770" cy="70788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0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기간</a:t>
            </a:r>
            <a:r>
              <a:rPr lang="en-US" altLang="ko-KR" sz="10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   :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인원    </a:t>
            </a:r>
            <a:r>
              <a:rPr lang="en-US" altLang="ko-KR" sz="10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: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장소    </a:t>
            </a:r>
            <a:r>
              <a:rPr lang="en-US" altLang="ko-KR" sz="10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:</a:t>
            </a:r>
            <a:endParaRPr lang="ko-KR" altLang="en-US" sz="10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35">
            <a:extLst>
              <a:ext uri="{FF2B5EF4-FFF2-40B4-BE49-F238E27FC236}">
                <a16:creationId xmlns:a16="http://schemas.microsoft.com/office/drawing/2014/main" xmlns="" id="{450C163B-55D3-4482-A3B6-DDF046342093}"/>
              </a:ext>
            </a:extLst>
          </p:cNvPr>
          <p:cNvSpPr txBox="1">
            <a:spLocks/>
          </p:cNvSpPr>
          <p:nvPr/>
        </p:nvSpPr>
        <p:spPr>
          <a:xfrm>
            <a:off x="5227306" y="5042529"/>
            <a:ext cx="3366770" cy="73866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05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기간</a:t>
            </a:r>
            <a:r>
              <a:rPr lang="en-US" altLang="ko-KR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   :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인원    </a:t>
            </a:r>
            <a:r>
              <a:rPr lang="en-US" altLang="ko-KR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: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마감일 </a:t>
            </a:r>
            <a:r>
              <a:rPr lang="en-US" altLang="ko-KR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: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36">
            <a:extLst>
              <a:ext uri="{FF2B5EF4-FFF2-40B4-BE49-F238E27FC236}">
                <a16:creationId xmlns:a16="http://schemas.microsoft.com/office/drawing/2014/main" xmlns="" id="{D8D22A44-3A91-4BC8-A774-946FD2CFC876}"/>
              </a:ext>
            </a:extLst>
          </p:cNvPr>
          <p:cNvSpPr txBox="1">
            <a:spLocks/>
          </p:cNvSpPr>
          <p:nvPr/>
        </p:nvSpPr>
        <p:spPr>
          <a:xfrm>
            <a:off x="535926" y="4980299"/>
            <a:ext cx="3366770" cy="57708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기간</a:t>
            </a:r>
            <a:r>
              <a:rPr lang="en-US" altLang="ko-KR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    :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인원</a:t>
            </a:r>
            <a:r>
              <a:rPr lang="en-US" altLang="ko-KR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    :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마감일  </a:t>
            </a:r>
            <a:r>
              <a:rPr lang="en-US" altLang="ko-KR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: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6" name="텍스트 상자 33">
            <a:extLst>
              <a:ext uri="{FF2B5EF4-FFF2-40B4-BE49-F238E27FC236}">
                <a16:creationId xmlns:a16="http://schemas.microsoft.com/office/drawing/2014/main" xmlns="" id="{CE0E291E-3622-4350-83BA-74C3298D05FF}"/>
              </a:ext>
            </a:extLst>
          </p:cNvPr>
          <p:cNvSpPr txBox="1">
            <a:spLocks/>
          </p:cNvSpPr>
          <p:nvPr/>
        </p:nvSpPr>
        <p:spPr>
          <a:xfrm>
            <a:off x="7389480" y="4529767"/>
            <a:ext cx="1719580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5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모집중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텍스트 상자 33">
            <a:extLst>
              <a:ext uri="{FF2B5EF4-FFF2-40B4-BE49-F238E27FC236}">
                <a16:creationId xmlns:a16="http://schemas.microsoft.com/office/drawing/2014/main" xmlns="" id="{67970786-27D4-4896-AD29-E85DEBCC05CA}"/>
              </a:ext>
            </a:extLst>
          </p:cNvPr>
          <p:cNvSpPr txBox="1">
            <a:spLocks/>
          </p:cNvSpPr>
          <p:nvPr/>
        </p:nvSpPr>
        <p:spPr>
          <a:xfrm>
            <a:off x="2383764" y="4546594"/>
            <a:ext cx="2017406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5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모집중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텍스트 상자 33">
            <a:extLst>
              <a:ext uri="{FF2B5EF4-FFF2-40B4-BE49-F238E27FC236}">
                <a16:creationId xmlns:a16="http://schemas.microsoft.com/office/drawing/2014/main" xmlns="" id="{38DF3082-9181-41B4-8BDC-16391DD21D49}"/>
              </a:ext>
            </a:extLst>
          </p:cNvPr>
          <p:cNvSpPr txBox="1">
            <a:spLocks/>
          </p:cNvSpPr>
          <p:nvPr/>
        </p:nvSpPr>
        <p:spPr>
          <a:xfrm>
            <a:off x="2681590" y="3463978"/>
            <a:ext cx="1719580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진행중</a:t>
            </a:r>
          </a:p>
        </p:txBody>
      </p:sp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xmlns="" id="{62B7D8BF-7A25-4383-AA0C-DB5935EF60FC}"/>
              </a:ext>
            </a:extLst>
          </p:cNvPr>
          <p:cNvSpPr/>
          <p:nvPr/>
        </p:nvSpPr>
        <p:spPr>
          <a:xfrm>
            <a:off x="4615067" y="6550874"/>
            <a:ext cx="285226" cy="2852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54548830-3CC1-4887-809D-4292C112B116}"/>
              </a:ext>
            </a:extLst>
          </p:cNvPr>
          <p:cNvSpPr/>
          <p:nvPr/>
        </p:nvSpPr>
        <p:spPr>
          <a:xfrm>
            <a:off x="4646466" y="6215979"/>
            <a:ext cx="192432" cy="17296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8A44CFE4-3AE7-4D34-A6A5-6BB6028D2887}"/>
              </a:ext>
            </a:extLst>
          </p:cNvPr>
          <p:cNvSpPr/>
          <p:nvPr/>
        </p:nvSpPr>
        <p:spPr>
          <a:xfrm>
            <a:off x="9518718" y="840357"/>
            <a:ext cx="2396762" cy="199414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스크롤바를 내리면 다른 모임목록이 나타남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진행 중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완료된 모임 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기간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인원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장소 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모집중인 모임 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기간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모집마감일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장소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7DF53E69-E9B0-4657-AE25-0B1D1E04371C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BC0B6D0-AD98-43DC-8FF4-D17F690834FD}"/>
              </a:ext>
            </a:extLst>
          </p:cNvPr>
          <p:cNvSpPr txBox="1"/>
          <p:nvPr/>
        </p:nvSpPr>
        <p:spPr>
          <a:xfrm>
            <a:off x="1600116" y="334458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개인 마이페이지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84298456-5A19-428A-9F3F-27B3227FD466}"/>
              </a:ext>
            </a:extLst>
          </p:cNvPr>
          <p:cNvSpPr/>
          <p:nvPr/>
        </p:nvSpPr>
        <p:spPr>
          <a:xfrm>
            <a:off x="154634" y="331181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sp>
        <p:nvSpPr>
          <p:cNvPr id="68" name="텍스트 상자 14">
            <a:extLst>
              <a:ext uri="{FF2B5EF4-FFF2-40B4-BE49-F238E27FC236}">
                <a16:creationId xmlns:a16="http://schemas.microsoft.com/office/drawing/2014/main" xmlns="" id="{6AA72504-A468-4DC5-9012-CDA8CAC10643}"/>
              </a:ext>
            </a:extLst>
          </p:cNvPr>
          <p:cNvSpPr txBox="1">
            <a:spLocks/>
          </p:cNvSpPr>
          <p:nvPr/>
        </p:nvSpPr>
        <p:spPr>
          <a:xfrm>
            <a:off x="7941985" y="2512259"/>
            <a:ext cx="1189059" cy="43088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나의 </a:t>
            </a:r>
            <a:r>
              <a:rPr lang="ko-KR" altLang="en-US" sz="11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스투더</a:t>
            </a:r>
            <a:endParaRPr lang="en-US" altLang="ko-KR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9" name="도형 12">
            <a:extLst>
              <a:ext uri="{FF2B5EF4-FFF2-40B4-BE49-F238E27FC236}">
                <a16:creationId xmlns:a16="http://schemas.microsoft.com/office/drawing/2014/main" xmlns="" id="{99788D9B-C0E7-45E1-B0A9-2D0015840795}"/>
              </a:ext>
            </a:extLst>
          </p:cNvPr>
          <p:cNvCxnSpPr/>
          <p:nvPr/>
        </p:nvCxnSpPr>
        <p:spPr>
          <a:xfrm>
            <a:off x="7936298" y="2273315"/>
            <a:ext cx="635" cy="728980"/>
          </a:xfrm>
          <a:prstGeom prst="line">
            <a:avLst/>
          </a:prstGeom>
          <a:ln w="635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8A9F5545-0920-41A8-9FDF-013952DF8597}"/>
              </a:ext>
            </a:extLst>
          </p:cNvPr>
          <p:cNvGraphicFramePr>
            <a:graphicFrameLocks noGrp="1"/>
          </p:cNvGraphicFramePr>
          <p:nvPr/>
        </p:nvGraphicFramePr>
        <p:xfrm>
          <a:off x="2089799" y="1546697"/>
          <a:ext cx="5835044" cy="237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5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17522">
                  <a:extLst>
                    <a:ext uri="{9D8B030D-6E8A-4147-A177-3AD203B41FA5}">
                      <a16:colId xmlns:a16="http://schemas.microsoft.com/office/drawing/2014/main" xmlns="" val="3384625361"/>
                    </a:ext>
                  </a:extLst>
                </a:gridCol>
              </a:tblGrid>
              <a:tr h="237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스터디카페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스투더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63E594C1-40CC-4A2D-B1FA-C5F56C1B0BE2}"/>
              </a:ext>
            </a:extLst>
          </p:cNvPr>
          <p:cNvSpPr/>
          <p:nvPr/>
        </p:nvSpPr>
        <p:spPr>
          <a:xfrm>
            <a:off x="3541380" y="3485795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93C50653-646E-4BC0-B8F6-0C66056E0B24}"/>
              </a:ext>
            </a:extLst>
          </p:cNvPr>
          <p:cNvSpPr/>
          <p:nvPr/>
        </p:nvSpPr>
        <p:spPr>
          <a:xfrm>
            <a:off x="3559225" y="4570386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5" name="Button">
            <a:extLst>
              <a:ext uri="{FF2B5EF4-FFF2-40B4-BE49-F238E27FC236}">
                <a16:creationId xmlns:a16="http://schemas.microsoft.com/office/drawing/2014/main" xmlns="" id="{CF85A1B4-AE31-49E8-A1A9-E4B84F8B7137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Button">
            <a:extLst>
              <a:ext uri="{FF2B5EF4-FFF2-40B4-BE49-F238E27FC236}">
                <a16:creationId xmlns:a16="http://schemas.microsoft.com/office/drawing/2014/main" xmlns="" id="{2029DB93-D89F-4AEB-B093-5BD59015D820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utton">
            <a:extLst>
              <a:ext uri="{FF2B5EF4-FFF2-40B4-BE49-F238E27FC236}">
                <a16:creationId xmlns:a16="http://schemas.microsoft.com/office/drawing/2014/main" xmlns="" id="{F8A5B415-11AE-4942-8A37-985328B316B3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1237771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4DE82D9-3B8B-42F2-BE85-485BA1306E1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567E1A32-96C5-4EE3-AAB8-1B06BF8D33EC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D5464F1-CB90-4251-BBA8-471B3A3A4AD8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26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86DF7D12-52E1-47B6-A3C4-2F3253370C06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A55E7039-C30D-4253-A8E3-9482EB9247D1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E9319DFA-CDE4-40E9-B37B-57B3A89CB8D7}"/>
              </a:ext>
            </a:extLst>
          </p:cNvPr>
          <p:cNvGraphicFramePr>
            <a:graphicFrameLocks noGrp="1"/>
          </p:cNvGraphicFramePr>
          <p:nvPr/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CB161DA-EDF0-4EE5-BCC3-8F4A5453959B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60EE9F8-FDDF-4C7E-B06C-1557EB500360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9764714-B050-4015-8951-2F142F6C5785}"/>
              </a:ext>
            </a:extLst>
          </p:cNvPr>
          <p:cNvSpPr/>
          <p:nvPr/>
        </p:nvSpPr>
        <p:spPr>
          <a:xfrm>
            <a:off x="9518718" y="876692"/>
            <a:ext cx="2396762" cy="26932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228600" indent="-228600"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상태표시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이름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회비 기간 등 상세한 사항들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기입하는 곳입니다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개설자가 </a:t>
            </a: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스투더에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대한 내용을 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입력하는 란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본인의 간략한 소개를 입력하는 란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31ED9386-E540-4C2D-B9CB-DC2F70D24DD8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개설 페이지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FDA9290-CAA2-49F2-BC3E-6E32E1F4EBF2}"/>
              </a:ext>
            </a:extLst>
          </p:cNvPr>
          <p:cNvSpPr/>
          <p:nvPr/>
        </p:nvSpPr>
        <p:spPr>
          <a:xfrm>
            <a:off x="1664737" y="1694713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 err="1"/>
              <a:t>스투더</a:t>
            </a:r>
            <a:r>
              <a:rPr lang="ko-KR" altLang="en-US" sz="1050" b="1" dirty="0"/>
              <a:t> 개설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EC6E3361-11B4-472B-8790-12758EDD73E0}"/>
              </a:ext>
            </a:extLst>
          </p:cNvPr>
          <p:cNvSpPr/>
          <p:nvPr/>
        </p:nvSpPr>
        <p:spPr>
          <a:xfrm>
            <a:off x="1692260" y="1959865"/>
            <a:ext cx="2519095" cy="140683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5BC3A4D9-F0FF-4EA2-A245-6A7162D970C5}"/>
              </a:ext>
            </a:extLst>
          </p:cNvPr>
          <p:cNvSpPr/>
          <p:nvPr/>
        </p:nvSpPr>
        <p:spPr>
          <a:xfrm>
            <a:off x="4464595" y="2033834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 err="1"/>
              <a:t>스투더</a:t>
            </a:r>
            <a:r>
              <a:rPr lang="ko-KR" altLang="en-US" sz="1050" b="1" dirty="0"/>
              <a:t> 이름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8B8CE5A3-B280-4C9F-89DA-993595D78476}"/>
              </a:ext>
            </a:extLst>
          </p:cNvPr>
          <p:cNvSpPr/>
          <p:nvPr/>
        </p:nvSpPr>
        <p:spPr>
          <a:xfrm>
            <a:off x="4477121" y="2256868"/>
            <a:ext cx="1340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 dirty="0" err="1">
                <a:solidFill>
                  <a:schemeClr val="bg1">
                    <a:lumMod val="65000"/>
                  </a:schemeClr>
                </a:solidFill>
              </a:rPr>
              <a:t>스투더</a:t>
            </a: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000" b="1" dirty="0" err="1">
                <a:solidFill>
                  <a:schemeClr val="bg1">
                    <a:lumMod val="65000"/>
                  </a:schemeClr>
                </a:solidFill>
              </a:rPr>
              <a:t>한줄</a:t>
            </a: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</a:rPr>
              <a:t> 소개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EE75FDD0-AAC3-412F-B2DB-D8314482FCEC}"/>
              </a:ext>
            </a:extLst>
          </p:cNvPr>
          <p:cNvSpPr/>
          <p:nvPr/>
        </p:nvSpPr>
        <p:spPr>
          <a:xfrm>
            <a:off x="1664736" y="3999218"/>
            <a:ext cx="1306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err="1"/>
              <a:t>스투더</a:t>
            </a:r>
            <a:r>
              <a:rPr lang="ko-KR" altLang="en-US" sz="1200" b="1" dirty="0"/>
              <a:t> 내용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1E3C0AD-BECB-4324-B893-CC4082DA9F04}"/>
              </a:ext>
            </a:extLst>
          </p:cNvPr>
          <p:cNvSpPr/>
          <p:nvPr/>
        </p:nvSpPr>
        <p:spPr>
          <a:xfrm>
            <a:off x="1748361" y="5063719"/>
            <a:ext cx="19345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err="1"/>
              <a:t>스투더</a:t>
            </a:r>
            <a:r>
              <a:rPr lang="ko-KR" altLang="en-US" sz="1200" b="1" dirty="0"/>
              <a:t> </a:t>
            </a:r>
            <a:r>
              <a:rPr lang="ko-KR" altLang="en-US" sz="1200" b="1" dirty="0" err="1"/>
              <a:t>개설자</a:t>
            </a:r>
            <a:r>
              <a:rPr lang="ko-KR" altLang="en-US" sz="1200" b="1" dirty="0"/>
              <a:t> 간략소개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DEF57C19-3C7C-4DD6-A79A-D5EF0B319BB7}"/>
              </a:ext>
            </a:extLst>
          </p:cNvPr>
          <p:cNvSpPr/>
          <p:nvPr/>
        </p:nvSpPr>
        <p:spPr>
          <a:xfrm>
            <a:off x="4323553" y="2050918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35770C5E-23A2-457C-944B-36E2A9180E95}"/>
              </a:ext>
            </a:extLst>
          </p:cNvPr>
          <p:cNvSpPr/>
          <p:nvPr/>
        </p:nvSpPr>
        <p:spPr>
          <a:xfrm>
            <a:off x="1467603" y="4006118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A5242BB8-F369-4953-B6D0-8C9D91510940}"/>
              </a:ext>
            </a:extLst>
          </p:cNvPr>
          <p:cNvSpPr/>
          <p:nvPr/>
        </p:nvSpPr>
        <p:spPr>
          <a:xfrm>
            <a:off x="1480366" y="5147631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F5A0447A-A868-4024-8923-6731C09872D8}"/>
              </a:ext>
            </a:extLst>
          </p:cNvPr>
          <p:cNvSpPr/>
          <p:nvPr/>
        </p:nvSpPr>
        <p:spPr>
          <a:xfrm>
            <a:off x="4758558" y="2535526"/>
            <a:ext cx="2609223" cy="2084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기간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ex)2019-06-21~2019-08-21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8EF0BAE-56DD-41E3-9396-D7B1E882B739}"/>
              </a:ext>
            </a:extLst>
          </p:cNvPr>
          <p:cNvSpPr/>
          <p:nvPr/>
        </p:nvSpPr>
        <p:spPr>
          <a:xfrm>
            <a:off x="4758558" y="2745555"/>
            <a:ext cx="2609223" cy="2084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시간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ex)09:00~13:00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639D15CA-7BF2-4EAC-9AF3-291938CACC66}"/>
              </a:ext>
            </a:extLst>
          </p:cNvPr>
          <p:cNvSpPr/>
          <p:nvPr/>
        </p:nvSpPr>
        <p:spPr>
          <a:xfrm>
            <a:off x="4761394" y="2942432"/>
            <a:ext cx="2612443" cy="2084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장소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ex)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신촌 </a:t>
            </a: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윙스터디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카페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184D46A5-C831-48F9-BFBF-636E1821B3D8}"/>
              </a:ext>
            </a:extLst>
          </p:cNvPr>
          <p:cNvSpPr/>
          <p:nvPr/>
        </p:nvSpPr>
        <p:spPr>
          <a:xfrm>
            <a:off x="4756947" y="3158246"/>
            <a:ext cx="2609223" cy="2084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정원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ex)10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BE81EFA9-9D8B-497E-B64E-50F5BB191991}"/>
              </a:ext>
            </a:extLst>
          </p:cNvPr>
          <p:cNvSpPr/>
          <p:nvPr/>
        </p:nvSpPr>
        <p:spPr>
          <a:xfrm>
            <a:off x="4301318" y="2497338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/>
              <a:t>기간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FE47323B-A93A-4B23-BEA2-DEF032B336CD}"/>
              </a:ext>
            </a:extLst>
          </p:cNvPr>
          <p:cNvSpPr/>
          <p:nvPr/>
        </p:nvSpPr>
        <p:spPr>
          <a:xfrm>
            <a:off x="4292587" y="2698976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/>
              <a:t>시간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810E816A-A2A0-4D95-AEA7-B896A0B248EA}"/>
              </a:ext>
            </a:extLst>
          </p:cNvPr>
          <p:cNvSpPr/>
          <p:nvPr/>
        </p:nvSpPr>
        <p:spPr>
          <a:xfrm>
            <a:off x="4301318" y="2904032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/>
              <a:t>장소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D627E891-52E2-4772-8633-AC5FC73213B7}"/>
              </a:ext>
            </a:extLst>
          </p:cNvPr>
          <p:cNvSpPr/>
          <p:nvPr/>
        </p:nvSpPr>
        <p:spPr>
          <a:xfrm>
            <a:off x="4301319" y="3116876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/>
              <a:t>정원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884A20D5-483C-4CDD-BD5B-BC5A3EB01247}"/>
              </a:ext>
            </a:extLst>
          </p:cNvPr>
          <p:cNvSpPr/>
          <p:nvPr/>
        </p:nvSpPr>
        <p:spPr>
          <a:xfrm>
            <a:off x="1752780" y="4279795"/>
            <a:ext cx="5965854" cy="7158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관련 내용 입력란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3BC7AD95-DE00-438F-850D-CACA1D01D5A7}"/>
              </a:ext>
            </a:extLst>
          </p:cNvPr>
          <p:cNvSpPr/>
          <p:nvPr/>
        </p:nvSpPr>
        <p:spPr>
          <a:xfrm>
            <a:off x="1752780" y="5336736"/>
            <a:ext cx="5965854" cy="43359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관련 내용 입력란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313EFC68-F444-4403-90BF-DF8350B1BD3D}"/>
              </a:ext>
            </a:extLst>
          </p:cNvPr>
          <p:cNvSpPr/>
          <p:nvPr/>
        </p:nvSpPr>
        <p:spPr>
          <a:xfrm>
            <a:off x="2379662" y="3598216"/>
            <a:ext cx="5083528" cy="2084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자바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#SQL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1DB2171C-D695-45E8-90D5-F870DD2C635F}"/>
              </a:ext>
            </a:extLst>
          </p:cNvPr>
          <p:cNvSpPr/>
          <p:nvPr/>
        </p:nvSpPr>
        <p:spPr>
          <a:xfrm>
            <a:off x="1593693" y="3575905"/>
            <a:ext cx="1306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/>
              <a:t>해시태그</a:t>
            </a:r>
            <a:endParaRPr lang="ko-KR" altLang="en-US" sz="12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CDA43411-D4B6-4EF5-AD4B-0C74342E776A}"/>
              </a:ext>
            </a:extLst>
          </p:cNvPr>
          <p:cNvSpPr/>
          <p:nvPr/>
        </p:nvSpPr>
        <p:spPr>
          <a:xfrm>
            <a:off x="3604242" y="5820609"/>
            <a:ext cx="1059543" cy="278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3D5CDED-70B0-422C-9B25-045FB8B09C90}"/>
              </a:ext>
            </a:extLst>
          </p:cNvPr>
          <p:cNvSpPr/>
          <p:nvPr/>
        </p:nvSpPr>
        <p:spPr>
          <a:xfrm>
            <a:off x="4712231" y="5820609"/>
            <a:ext cx="1059543" cy="278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31669F3F-A971-4514-B5EC-C8CFAD07C2E0}"/>
              </a:ext>
            </a:extLst>
          </p:cNvPr>
          <p:cNvSpPr/>
          <p:nvPr/>
        </p:nvSpPr>
        <p:spPr>
          <a:xfrm>
            <a:off x="154634" y="31906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sp>
        <p:nvSpPr>
          <p:cNvPr id="46" name="Rectangle">
            <a:extLst>
              <a:ext uri="{FF2B5EF4-FFF2-40B4-BE49-F238E27FC236}">
                <a16:creationId xmlns:a16="http://schemas.microsoft.com/office/drawing/2014/main" xmlns="" id="{EAFDD3C2-BD5F-4058-9767-0269773276D7}"/>
              </a:ext>
            </a:extLst>
          </p:cNvPr>
          <p:cNvSpPr/>
          <p:nvPr/>
        </p:nvSpPr>
        <p:spPr>
          <a:xfrm>
            <a:off x="210403" y="1261121"/>
            <a:ext cx="9254873" cy="2225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0" name="Header">
            <a:extLst>
              <a:ext uri="{FF2B5EF4-FFF2-40B4-BE49-F238E27FC236}">
                <a16:creationId xmlns:a16="http://schemas.microsoft.com/office/drawing/2014/main" xmlns="" id="{7D0EA23E-D28B-4634-8FC4-9475FBD56D0A}"/>
              </a:ext>
            </a:extLst>
          </p:cNvPr>
          <p:cNvSpPr txBox="1"/>
          <p:nvPr/>
        </p:nvSpPr>
        <p:spPr>
          <a:xfrm>
            <a:off x="3128601" y="1290579"/>
            <a:ext cx="1614318" cy="196977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스투더 찾기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스투더 개설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모서리가 둥근 직사각형 15">
            <a:extLst>
              <a:ext uri="{FF2B5EF4-FFF2-40B4-BE49-F238E27FC236}">
                <a16:creationId xmlns:a16="http://schemas.microsoft.com/office/drawing/2014/main" xmlns="" id="{EAF2A3D3-AFC4-4217-95AC-59A08CFCA803}"/>
              </a:ext>
            </a:extLst>
          </p:cNvPr>
          <p:cNvSpPr/>
          <p:nvPr/>
        </p:nvSpPr>
        <p:spPr>
          <a:xfrm>
            <a:off x="3980885" y="1276859"/>
            <a:ext cx="853519" cy="24244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Button">
            <a:extLst>
              <a:ext uri="{FF2B5EF4-FFF2-40B4-BE49-F238E27FC236}">
                <a16:creationId xmlns:a16="http://schemas.microsoft.com/office/drawing/2014/main" xmlns="" id="{7891F7C8-9045-46FF-9E4C-C54D08456B6F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Button">
            <a:extLst>
              <a:ext uri="{FF2B5EF4-FFF2-40B4-BE49-F238E27FC236}">
                <a16:creationId xmlns:a16="http://schemas.microsoft.com/office/drawing/2014/main" xmlns="" id="{F7AE7BA1-4DEC-402D-BC51-643B6D29EB0B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Button">
            <a:extLst>
              <a:ext uri="{FF2B5EF4-FFF2-40B4-BE49-F238E27FC236}">
                <a16:creationId xmlns:a16="http://schemas.microsoft.com/office/drawing/2014/main" xmlns="" id="{CDAD5AE4-D0AC-49DE-B956-5F1C0BF3DC5B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411098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4DE82D9-3B8B-42F2-BE85-485BA1306E1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567E1A32-96C5-4EE3-AAB8-1B06BF8D33EC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D5464F1-CB90-4251-BBA8-471B3A3A4AD8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27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86DF7D12-52E1-47B6-A3C4-2F3253370C06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A55E7039-C30D-4253-A8E3-9482EB9247D1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E9319DFA-CDE4-40E9-B37B-57B3A89CB8D7}"/>
              </a:ext>
            </a:extLst>
          </p:cNvPr>
          <p:cNvGraphicFramePr>
            <a:graphicFrameLocks noGrp="1"/>
          </p:cNvGraphicFramePr>
          <p:nvPr/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CB161DA-EDF0-4EE5-BCC3-8F4A5453959B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60EE9F8-FDDF-4C7E-B06C-1557EB500360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9764714-B050-4015-8951-2F142F6C5785}"/>
              </a:ext>
            </a:extLst>
          </p:cNvPr>
          <p:cNvSpPr/>
          <p:nvPr/>
        </p:nvSpPr>
        <p:spPr>
          <a:xfrm>
            <a:off x="9518718" y="876692"/>
            <a:ext cx="2396762" cy="26932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228600" indent="-228600"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상태표시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이름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회비 기간 등 상세한 사항들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기입하는 곳입니다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개설자가 </a:t>
            </a: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스투더에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대한 내용을 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입력하는 란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본인의 간략한 소개를 입력하는 란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31ED9386-E540-4C2D-B9CB-DC2F70D24DD8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수정 페이지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FDA9290-CAA2-49F2-BC3E-6E32E1F4EBF2}"/>
              </a:ext>
            </a:extLst>
          </p:cNvPr>
          <p:cNvSpPr/>
          <p:nvPr/>
        </p:nvSpPr>
        <p:spPr>
          <a:xfrm>
            <a:off x="1664737" y="1694713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 err="1"/>
              <a:t>스투더</a:t>
            </a:r>
            <a:r>
              <a:rPr lang="ko-KR" altLang="en-US" sz="1050" b="1" dirty="0"/>
              <a:t> 수정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EC6E3361-11B4-472B-8790-12758EDD73E0}"/>
              </a:ext>
            </a:extLst>
          </p:cNvPr>
          <p:cNvSpPr/>
          <p:nvPr/>
        </p:nvSpPr>
        <p:spPr>
          <a:xfrm>
            <a:off x="1692260" y="1959865"/>
            <a:ext cx="2519095" cy="140683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5BC3A4D9-F0FF-4EA2-A245-6A7162D970C5}"/>
              </a:ext>
            </a:extLst>
          </p:cNvPr>
          <p:cNvSpPr/>
          <p:nvPr/>
        </p:nvSpPr>
        <p:spPr>
          <a:xfrm>
            <a:off x="4464595" y="2033834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50" b="1" dirty="0"/>
              <a:t>JAVA</a:t>
            </a:r>
            <a:r>
              <a:rPr lang="ko-KR" altLang="en-US" sz="1050" b="1" dirty="0"/>
              <a:t>공부 </a:t>
            </a:r>
            <a:r>
              <a:rPr lang="ko-KR" altLang="en-US" sz="1050" b="1" dirty="0" err="1"/>
              <a:t>하실분</a:t>
            </a:r>
            <a:endParaRPr lang="ko-KR" altLang="en-US" sz="1050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8B8CE5A3-B280-4C9F-89DA-993595D78476}"/>
              </a:ext>
            </a:extLst>
          </p:cNvPr>
          <p:cNvSpPr/>
          <p:nvPr/>
        </p:nvSpPr>
        <p:spPr>
          <a:xfrm>
            <a:off x="4477120" y="2256868"/>
            <a:ext cx="31794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</a:rPr>
              <a:t>객체지향부분을 중점으로 공부합니다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EE75FDD0-AAC3-412F-B2DB-D8314482FCEC}"/>
              </a:ext>
            </a:extLst>
          </p:cNvPr>
          <p:cNvSpPr/>
          <p:nvPr/>
        </p:nvSpPr>
        <p:spPr>
          <a:xfrm>
            <a:off x="1664736" y="3999218"/>
            <a:ext cx="1306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err="1"/>
              <a:t>스투더</a:t>
            </a:r>
            <a:r>
              <a:rPr lang="ko-KR" altLang="en-US" sz="1200" b="1" dirty="0"/>
              <a:t> 내용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1E3C0AD-BECB-4324-B893-CC4082DA9F04}"/>
              </a:ext>
            </a:extLst>
          </p:cNvPr>
          <p:cNvSpPr/>
          <p:nvPr/>
        </p:nvSpPr>
        <p:spPr>
          <a:xfrm>
            <a:off x="1748361" y="5063719"/>
            <a:ext cx="19345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err="1"/>
              <a:t>스투더</a:t>
            </a:r>
            <a:r>
              <a:rPr lang="ko-KR" altLang="en-US" sz="1200" b="1" dirty="0"/>
              <a:t> </a:t>
            </a:r>
            <a:r>
              <a:rPr lang="ko-KR" altLang="en-US" sz="1200" b="1" dirty="0" err="1"/>
              <a:t>개설자</a:t>
            </a:r>
            <a:r>
              <a:rPr lang="ko-KR" altLang="en-US" sz="1200" b="1" dirty="0"/>
              <a:t> 간략소개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DEF57C19-3C7C-4DD6-A79A-D5EF0B319BB7}"/>
              </a:ext>
            </a:extLst>
          </p:cNvPr>
          <p:cNvSpPr/>
          <p:nvPr/>
        </p:nvSpPr>
        <p:spPr>
          <a:xfrm>
            <a:off x="4323553" y="2050918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35770C5E-23A2-457C-944B-36E2A9180E95}"/>
              </a:ext>
            </a:extLst>
          </p:cNvPr>
          <p:cNvSpPr/>
          <p:nvPr/>
        </p:nvSpPr>
        <p:spPr>
          <a:xfrm>
            <a:off x="1467603" y="4006118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A5242BB8-F369-4953-B6D0-8C9D91510940}"/>
              </a:ext>
            </a:extLst>
          </p:cNvPr>
          <p:cNvSpPr/>
          <p:nvPr/>
        </p:nvSpPr>
        <p:spPr>
          <a:xfrm>
            <a:off x="1480366" y="5147631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F5A0447A-A868-4024-8923-6731C09872D8}"/>
              </a:ext>
            </a:extLst>
          </p:cNvPr>
          <p:cNvSpPr/>
          <p:nvPr/>
        </p:nvSpPr>
        <p:spPr>
          <a:xfrm>
            <a:off x="4758558" y="2535526"/>
            <a:ext cx="2609223" cy="2084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2019-06-21~2019-08-21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매주 월 화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8EF0BAE-56DD-41E3-9396-D7B1E882B739}"/>
              </a:ext>
            </a:extLst>
          </p:cNvPr>
          <p:cNvSpPr/>
          <p:nvPr/>
        </p:nvSpPr>
        <p:spPr>
          <a:xfrm>
            <a:off x="4758558" y="2745555"/>
            <a:ext cx="2609223" cy="2084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09:00~13:00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639D15CA-7BF2-4EAC-9AF3-291938CACC66}"/>
              </a:ext>
            </a:extLst>
          </p:cNvPr>
          <p:cNvSpPr/>
          <p:nvPr/>
        </p:nvSpPr>
        <p:spPr>
          <a:xfrm>
            <a:off x="4761394" y="2942432"/>
            <a:ext cx="2612443" cy="2084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신촌 </a:t>
            </a: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윙스터디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카페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184D46A5-C831-48F9-BFBF-636E1821B3D8}"/>
              </a:ext>
            </a:extLst>
          </p:cNvPr>
          <p:cNvSpPr/>
          <p:nvPr/>
        </p:nvSpPr>
        <p:spPr>
          <a:xfrm>
            <a:off x="4756947" y="3158246"/>
            <a:ext cx="2609223" cy="2084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BE81EFA9-9D8B-497E-B64E-50F5BB191991}"/>
              </a:ext>
            </a:extLst>
          </p:cNvPr>
          <p:cNvSpPr/>
          <p:nvPr/>
        </p:nvSpPr>
        <p:spPr>
          <a:xfrm>
            <a:off x="4301318" y="2497338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/>
              <a:t>기간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FE47323B-A93A-4B23-BEA2-DEF032B336CD}"/>
              </a:ext>
            </a:extLst>
          </p:cNvPr>
          <p:cNvSpPr/>
          <p:nvPr/>
        </p:nvSpPr>
        <p:spPr>
          <a:xfrm>
            <a:off x="4292587" y="2698976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/>
              <a:t>시간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810E816A-A2A0-4D95-AEA7-B896A0B248EA}"/>
              </a:ext>
            </a:extLst>
          </p:cNvPr>
          <p:cNvSpPr/>
          <p:nvPr/>
        </p:nvSpPr>
        <p:spPr>
          <a:xfrm>
            <a:off x="4301318" y="2904032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/>
              <a:t>장소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D627E891-52E2-4772-8633-AC5FC73213B7}"/>
              </a:ext>
            </a:extLst>
          </p:cNvPr>
          <p:cNvSpPr/>
          <p:nvPr/>
        </p:nvSpPr>
        <p:spPr>
          <a:xfrm>
            <a:off x="4301319" y="3116876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/>
              <a:t>정원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884A20D5-483C-4CDD-BD5B-BC5A3EB01247}"/>
              </a:ext>
            </a:extLst>
          </p:cNvPr>
          <p:cNvSpPr/>
          <p:nvPr/>
        </p:nvSpPr>
        <p:spPr>
          <a:xfrm>
            <a:off x="1752780" y="4279795"/>
            <a:ext cx="5965854" cy="7158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자바 공부하시다가 혼자 공부하기 </a:t>
            </a:r>
            <a:r>
              <a:rPr lang="ko-KR" altLang="en-US" sz="105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어려우신분들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같이 공부하면서 서로 도우며 해봐요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b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참가 </a:t>
            </a:r>
            <a:r>
              <a:rPr lang="ko-KR" altLang="en-US" sz="105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신청해주실때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자바를 얼마나 공부하셨는지 </a:t>
            </a:r>
            <a:r>
              <a:rPr lang="ko-KR" altLang="en-US" sz="105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적어주시고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해당 모임에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5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일이상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미참여시 모임원에서 제외될 수 있습니다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3BC7AD95-DE00-438F-850D-CACA1D01D5A7}"/>
              </a:ext>
            </a:extLst>
          </p:cNvPr>
          <p:cNvSpPr/>
          <p:nvPr/>
        </p:nvSpPr>
        <p:spPr>
          <a:xfrm>
            <a:off x="1752780" y="5336736"/>
            <a:ext cx="5965854" cy="43359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비트캠프 수강생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313EFC68-F444-4403-90BF-DF8350B1BD3D}"/>
              </a:ext>
            </a:extLst>
          </p:cNvPr>
          <p:cNvSpPr/>
          <p:nvPr/>
        </p:nvSpPr>
        <p:spPr>
          <a:xfrm>
            <a:off x="2379662" y="3598216"/>
            <a:ext cx="5083528" cy="2084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자바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객체지향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1DB2171C-D695-45E8-90D5-F870DD2C635F}"/>
              </a:ext>
            </a:extLst>
          </p:cNvPr>
          <p:cNvSpPr/>
          <p:nvPr/>
        </p:nvSpPr>
        <p:spPr>
          <a:xfrm>
            <a:off x="1593693" y="3575905"/>
            <a:ext cx="1306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/>
              <a:t>해시태그</a:t>
            </a:r>
            <a:endParaRPr lang="ko-KR" altLang="en-US" sz="12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CDA43411-D4B6-4EF5-AD4B-0C74342E776A}"/>
              </a:ext>
            </a:extLst>
          </p:cNvPr>
          <p:cNvSpPr/>
          <p:nvPr/>
        </p:nvSpPr>
        <p:spPr>
          <a:xfrm>
            <a:off x="3604242" y="5820609"/>
            <a:ext cx="1059543" cy="278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3D5CDED-70B0-422C-9B25-045FB8B09C90}"/>
              </a:ext>
            </a:extLst>
          </p:cNvPr>
          <p:cNvSpPr/>
          <p:nvPr/>
        </p:nvSpPr>
        <p:spPr>
          <a:xfrm>
            <a:off x="4712231" y="5820609"/>
            <a:ext cx="1059543" cy="278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31669F3F-A971-4514-B5EC-C8CFAD07C2E0}"/>
              </a:ext>
            </a:extLst>
          </p:cNvPr>
          <p:cNvSpPr/>
          <p:nvPr/>
        </p:nvSpPr>
        <p:spPr>
          <a:xfrm>
            <a:off x="154634" y="319069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sp>
        <p:nvSpPr>
          <p:cNvPr id="46" name="Rectangle">
            <a:extLst>
              <a:ext uri="{FF2B5EF4-FFF2-40B4-BE49-F238E27FC236}">
                <a16:creationId xmlns:a16="http://schemas.microsoft.com/office/drawing/2014/main" xmlns="" id="{EAFDD3C2-BD5F-4058-9767-0269773276D7}"/>
              </a:ext>
            </a:extLst>
          </p:cNvPr>
          <p:cNvSpPr/>
          <p:nvPr/>
        </p:nvSpPr>
        <p:spPr>
          <a:xfrm>
            <a:off x="210403" y="1261121"/>
            <a:ext cx="9254873" cy="2225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0" name="Header">
            <a:extLst>
              <a:ext uri="{FF2B5EF4-FFF2-40B4-BE49-F238E27FC236}">
                <a16:creationId xmlns:a16="http://schemas.microsoft.com/office/drawing/2014/main" xmlns="" id="{7D0EA23E-D28B-4634-8FC4-9475FBD56D0A}"/>
              </a:ext>
            </a:extLst>
          </p:cNvPr>
          <p:cNvSpPr txBox="1"/>
          <p:nvPr/>
        </p:nvSpPr>
        <p:spPr>
          <a:xfrm>
            <a:off x="3128601" y="1290579"/>
            <a:ext cx="1614318" cy="196977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스투더 찾기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스투더 개설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모서리가 둥근 직사각형 15">
            <a:extLst>
              <a:ext uri="{FF2B5EF4-FFF2-40B4-BE49-F238E27FC236}">
                <a16:creationId xmlns:a16="http://schemas.microsoft.com/office/drawing/2014/main" xmlns="" id="{EAF2A3D3-AFC4-4217-95AC-59A08CFCA803}"/>
              </a:ext>
            </a:extLst>
          </p:cNvPr>
          <p:cNvSpPr/>
          <p:nvPr/>
        </p:nvSpPr>
        <p:spPr>
          <a:xfrm>
            <a:off x="3980885" y="1276859"/>
            <a:ext cx="853519" cy="24244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Button">
            <a:extLst>
              <a:ext uri="{FF2B5EF4-FFF2-40B4-BE49-F238E27FC236}">
                <a16:creationId xmlns:a16="http://schemas.microsoft.com/office/drawing/2014/main" xmlns="" id="{28DE1D30-527F-458E-84DA-516183259AA8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Button">
            <a:extLst>
              <a:ext uri="{FF2B5EF4-FFF2-40B4-BE49-F238E27FC236}">
                <a16:creationId xmlns:a16="http://schemas.microsoft.com/office/drawing/2014/main" xmlns="" id="{B17E07C0-965C-4AA2-ACDC-C21D15A6385D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Button">
            <a:extLst>
              <a:ext uri="{FF2B5EF4-FFF2-40B4-BE49-F238E27FC236}">
                <a16:creationId xmlns:a16="http://schemas.microsoft.com/office/drawing/2014/main" xmlns="" id="{AC3A1D90-3EF6-4878-BB65-93EDE5A5319A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1875154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4DE82D9-3B8B-42F2-BE85-485BA1306E1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567E1A32-96C5-4EE3-AAB8-1B06BF8D33EC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D5464F1-CB90-4251-BBA8-471B3A3A4AD8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28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86DF7D12-52E1-47B6-A3C4-2F3253370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517199"/>
              </p:ext>
            </p:extLst>
          </p:nvPr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A55E7039-C30D-4253-A8E3-9482EB924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649850"/>
              </p:ext>
            </p:extLst>
          </p:nvPr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E9319DFA-CDE4-40E9-B37B-57B3A89CB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148048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CB161DA-EDF0-4EE5-BCC3-8F4A5453959B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60EE9F8-FDDF-4C7E-B06C-1557EB500360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1C3B07EF-B250-4046-AC4A-0B5AB11D9EA7}"/>
              </a:ext>
            </a:extLst>
          </p:cNvPr>
          <p:cNvSpPr/>
          <p:nvPr/>
        </p:nvSpPr>
        <p:spPr>
          <a:xfrm>
            <a:off x="9518718" y="840356"/>
            <a:ext cx="2396762" cy="26932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현재 참여중인 </a:t>
            </a: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피커들의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수를 보여줍니다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참가중인 </a:t>
            </a: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피커들의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목록을 보여 줍니다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신청대기중인 </a:t>
            </a: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피커들을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보여줍니다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신청대기중인 </a:t>
            </a: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피커들의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신청서를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확인하러 이동합니다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CA498D25-4E58-4C4C-8F4B-129B094ACE8C}"/>
              </a:ext>
            </a:extLst>
          </p:cNvPr>
          <p:cNvSpPr/>
          <p:nvPr/>
        </p:nvSpPr>
        <p:spPr>
          <a:xfrm>
            <a:off x="1594652" y="372558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수정 페이지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B5B5394A-020A-4297-BB21-46319F5B7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75564"/>
              </p:ext>
            </p:extLst>
          </p:nvPr>
        </p:nvGraphicFramePr>
        <p:xfrm>
          <a:off x="1739862" y="1729567"/>
          <a:ext cx="110603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023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                                                                                                                      현재참여자수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_____                    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4676EDC8-5FB1-4A6D-B38D-E175DA071FCE}"/>
              </a:ext>
            </a:extLst>
          </p:cNvPr>
          <p:cNvSpPr/>
          <p:nvPr/>
        </p:nvSpPr>
        <p:spPr>
          <a:xfrm>
            <a:off x="1553262" y="1872532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CD7EAA2E-F807-46D2-99B0-B9F88945DC17}"/>
              </a:ext>
            </a:extLst>
          </p:cNvPr>
          <p:cNvSpPr/>
          <p:nvPr/>
        </p:nvSpPr>
        <p:spPr>
          <a:xfrm>
            <a:off x="1730163" y="2245965"/>
            <a:ext cx="11922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 dirty="0"/>
              <a:t>참가한 </a:t>
            </a:r>
            <a:r>
              <a:rPr lang="ko-KR" altLang="en-US" sz="1000" b="1" dirty="0" err="1"/>
              <a:t>피커</a:t>
            </a:r>
            <a:endParaRPr lang="ko-KR" altLang="en-US" sz="10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C77AEEDB-ADEE-4036-A64A-08B5E64DA9AA}"/>
              </a:ext>
            </a:extLst>
          </p:cNvPr>
          <p:cNvSpPr/>
          <p:nvPr/>
        </p:nvSpPr>
        <p:spPr>
          <a:xfrm>
            <a:off x="1812657" y="2513391"/>
            <a:ext cx="2778069" cy="29963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17F33D07-BDFB-46D4-BD0E-860D81D6F941}"/>
              </a:ext>
            </a:extLst>
          </p:cNvPr>
          <p:cNvSpPr/>
          <p:nvPr/>
        </p:nvSpPr>
        <p:spPr>
          <a:xfrm>
            <a:off x="4733362" y="2242387"/>
            <a:ext cx="142053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 dirty="0"/>
              <a:t>신청 대기중 </a:t>
            </a:r>
            <a:r>
              <a:rPr lang="ko-KR" altLang="en-US" sz="1000" b="1" dirty="0" err="1"/>
              <a:t>피커</a:t>
            </a:r>
            <a:endParaRPr lang="ko-KR" altLang="en-US" sz="10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BA635F23-F0FE-4D48-ACE2-025526324642}"/>
              </a:ext>
            </a:extLst>
          </p:cNvPr>
          <p:cNvSpPr/>
          <p:nvPr/>
        </p:nvSpPr>
        <p:spPr>
          <a:xfrm>
            <a:off x="4733362" y="2522964"/>
            <a:ext cx="2783619" cy="29963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A20AED4-5AE5-409A-8D30-EA9D94FC7DA0}"/>
              </a:ext>
            </a:extLst>
          </p:cNvPr>
          <p:cNvSpPr/>
          <p:nvPr/>
        </p:nvSpPr>
        <p:spPr>
          <a:xfrm>
            <a:off x="1846988" y="2672516"/>
            <a:ext cx="2664048" cy="5204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피커이름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defRPr/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전화번호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defRPr/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지역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BB06461D-8457-440F-9183-0ACDA7BB5169}"/>
              </a:ext>
            </a:extLst>
          </p:cNvPr>
          <p:cNvSpPr/>
          <p:nvPr/>
        </p:nvSpPr>
        <p:spPr>
          <a:xfrm>
            <a:off x="1846988" y="3336648"/>
            <a:ext cx="2664048" cy="5204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피커이름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defRPr/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전화번호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defRPr/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지역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04161103-0AAE-4263-8E33-A6DD89DA2D70}"/>
              </a:ext>
            </a:extLst>
          </p:cNvPr>
          <p:cNvSpPr/>
          <p:nvPr/>
        </p:nvSpPr>
        <p:spPr>
          <a:xfrm>
            <a:off x="1844484" y="4012477"/>
            <a:ext cx="2664048" cy="5204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피커이름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defRPr/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전화번호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defRPr/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지역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69C70178-8324-433E-8DED-B06B769B8CE8}"/>
              </a:ext>
            </a:extLst>
          </p:cNvPr>
          <p:cNvSpPr/>
          <p:nvPr/>
        </p:nvSpPr>
        <p:spPr>
          <a:xfrm>
            <a:off x="1844484" y="4676474"/>
            <a:ext cx="2664048" cy="5204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피커이름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defRPr/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전화번호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defRPr/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지역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87EC7B9F-FF49-4C1E-A206-4F484FE148EC}"/>
              </a:ext>
            </a:extLst>
          </p:cNvPr>
          <p:cNvSpPr/>
          <p:nvPr/>
        </p:nvSpPr>
        <p:spPr>
          <a:xfrm>
            <a:off x="4756225" y="2690928"/>
            <a:ext cx="1557677" cy="5204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피커이름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defRPr/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전화번호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defRPr/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지역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A9C8FEE9-C3D8-478E-9773-F7B92EA2A993}"/>
              </a:ext>
            </a:extLst>
          </p:cNvPr>
          <p:cNvSpPr/>
          <p:nvPr/>
        </p:nvSpPr>
        <p:spPr>
          <a:xfrm>
            <a:off x="6360391" y="2793518"/>
            <a:ext cx="1059543" cy="278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신청서 </a:t>
            </a:r>
            <a:r>
              <a:rPr lang="ko-KR" altLang="en-US" sz="800" dirty="0" err="1">
                <a:solidFill>
                  <a:schemeClr val="bg1"/>
                </a:solidFill>
              </a:rPr>
              <a:t>보러가기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6A35636D-B609-487B-BB38-81044476598C}"/>
              </a:ext>
            </a:extLst>
          </p:cNvPr>
          <p:cNvSpPr/>
          <p:nvPr/>
        </p:nvSpPr>
        <p:spPr>
          <a:xfrm>
            <a:off x="4769525" y="3361297"/>
            <a:ext cx="1557677" cy="5204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피커이름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defRPr/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전화번호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defRPr/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지역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42C9236F-D2DA-4FD0-BFC5-97FBB573C7C8}"/>
              </a:ext>
            </a:extLst>
          </p:cNvPr>
          <p:cNvSpPr/>
          <p:nvPr/>
        </p:nvSpPr>
        <p:spPr>
          <a:xfrm>
            <a:off x="6373691" y="3463887"/>
            <a:ext cx="1059543" cy="278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신청서 </a:t>
            </a:r>
            <a:r>
              <a:rPr lang="ko-KR" altLang="en-US" sz="800" dirty="0" err="1">
                <a:solidFill>
                  <a:schemeClr val="bg1"/>
                </a:solidFill>
              </a:rPr>
              <a:t>보러가기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ACD0C5DE-32AC-4F44-B67D-BC33DB562536}"/>
              </a:ext>
            </a:extLst>
          </p:cNvPr>
          <p:cNvSpPr/>
          <p:nvPr/>
        </p:nvSpPr>
        <p:spPr>
          <a:xfrm>
            <a:off x="4766758" y="4092910"/>
            <a:ext cx="1557677" cy="5204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피커이름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defRPr/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전화번호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defRPr/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지역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20FA1A71-7725-44BB-B563-4FACBF3D3F81}"/>
              </a:ext>
            </a:extLst>
          </p:cNvPr>
          <p:cNvSpPr/>
          <p:nvPr/>
        </p:nvSpPr>
        <p:spPr>
          <a:xfrm>
            <a:off x="6373691" y="4213912"/>
            <a:ext cx="1059543" cy="278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신청서 </a:t>
            </a:r>
            <a:r>
              <a:rPr lang="ko-KR" altLang="en-US" sz="800" dirty="0" err="1">
                <a:solidFill>
                  <a:schemeClr val="bg1"/>
                </a:solidFill>
              </a:rPr>
              <a:t>보러가기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24038BF5-B6FB-40E2-A2BE-3B71F2B20424}"/>
              </a:ext>
            </a:extLst>
          </p:cNvPr>
          <p:cNvSpPr/>
          <p:nvPr/>
        </p:nvSpPr>
        <p:spPr>
          <a:xfrm>
            <a:off x="4769525" y="4912267"/>
            <a:ext cx="1557677" cy="5204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피커이름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defRPr/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전화번호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defRPr/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지역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79D9735E-94CF-42D9-BD44-CAB873320FFF}"/>
              </a:ext>
            </a:extLst>
          </p:cNvPr>
          <p:cNvSpPr/>
          <p:nvPr/>
        </p:nvSpPr>
        <p:spPr>
          <a:xfrm>
            <a:off x="6373691" y="5014857"/>
            <a:ext cx="1059543" cy="278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신청서 </a:t>
            </a:r>
            <a:r>
              <a:rPr lang="ko-KR" altLang="en-US" sz="800" dirty="0" err="1">
                <a:solidFill>
                  <a:schemeClr val="bg1"/>
                </a:solidFill>
              </a:rPr>
              <a:t>보러가기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762FCC1A-2DA1-4DDF-AEFF-50A5A1AF7498}"/>
              </a:ext>
            </a:extLst>
          </p:cNvPr>
          <p:cNvSpPr/>
          <p:nvPr/>
        </p:nvSpPr>
        <p:spPr>
          <a:xfrm>
            <a:off x="1543312" y="2245606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780A8542-A9B2-4C6A-8F70-1E712EC8CFA7}"/>
              </a:ext>
            </a:extLst>
          </p:cNvPr>
          <p:cNvSpPr/>
          <p:nvPr/>
        </p:nvSpPr>
        <p:spPr>
          <a:xfrm>
            <a:off x="4472143" y="2257924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0E57F0B1-C544-4AE7-8510-88E93C18E11A}"/>
              </a:ext>
            </a:extLst>
          </p:cNvPr>
          <p:cNvSpPr/>
          <p:nvPr/>
        </p:nvSpPr>
        <p:spPr>
          <a:xfrm>
            <a:off x="6353096" y="2574323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BBD64E14-96B9-47AE-B93B-E7E37879E7D2}"/>
              </a:ext>
            </a:extLst>
          </p:cNvPr>
          <p:cNvSpPr/>
          <p:nvPr/>
        </p:nvSpPr>
        <p:spPr>
          <a:xfrm>
            <a:off x="4777708" y="5701330"/>
            <a:ext cx="1059543" cy="278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C2FA49E-A17D-4481-ADCE-828E9CDBED12}"/>
              </a:ext>
            </a:extLst>
          </p:cNvPr>
          <p:cNvSpPr/>
          <p:nvPr/>
        </p:nvSpPr>
        <p:spPr>
          <a:xfrm>
            <a:off x="3594326" y="5700661"/>
            <a:ext cx="1059543" cy="278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48652609-CBC9-42F4-9743-834BC9EC1141}"/>
              </a:ext>
            </a:extLst>
          </p:cNvPr>
          <p:cNvSpPr/>
          <p:nvPr/>
        </p:nvSpPr>
        <p:spPr>
          <a:xfrm>
            <a:off x="154634" y="319069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31075B35-423E-4943-B6D2-ADFCE1D3F0D9}"/>
              </a:ext>
            </a:extLst>
          </p:cNvPr>
          <p:cNvSpPr/>
          <p:nvPr/>
        </p:nvSpPr>
        <p:spPr>
          <a:xfrm>
            <a:off x="1730163" y="1480969"/>
            <a:ext cx="1306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err="1"/>
              <a:t>스투더</a:t>
            </a:r>
            <a:r>
              <a:rPr lang="ko-KR" altLang="en-US" sz="1200" b="1" dirty="0"/>
              <a:t> 수정</a:t>
            </a:r>
          </a:p>
        </p:txBody>
      </p:sp>
      <p:sp>
        <p:nvSpPr>
          <p:cNvPr id="48" name="Button">
            <a:extLst>
              <a:ext uri="{FF2B5EF4-FFF2-40B4-BE49-F238E27FC236}">
                <a16:creationId xmlns:a16="http://schemas.microsoft.com/office/drawing/2014/main" xmlns="" id="{9593FD5E-F35C-4EF4-BE4E-F2CDF0D5BED9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Button">
            <a:extLst>
              <a:ext uri="{FF2B5EF4-FFF2-40B4-BE49-F238E27FC236}">
                <a16:creationId xmlns:a16="http://schemas.microsoft.com/office/drawing/2014/main" xmlns="" id="{56CCC6F3-D237-46B8-B902-648A12807E77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Button">
            <a:extLst>
              <a:ext uri="{FF2B5EF4-FFF2-40B4-BE49-F238E27FC236}">
                <a16:creationId xmlns:a16="http://schemas.microsoft.com/office/drawing/2014/main" xmlns="" id="{8BDD1BB1-4B1B-4275-9022-EC87043EDC7D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83BDFCF4-97C1-40DD-B603-97FFAE69316D}"/>
              </a:ext>
            </a:extLst>
          </p:cNvPr>
          <p:cNvSpPr/>
          <p:nvPr/>
        </p:nvSpPr>
        <p:spPr>
          <a:xfrm>
            <a:off x="4213632" y="4751561"/>
            <a:ext cx="258511" cy="2618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848A70A6-1D59-41C7-A5B7-B38B863C1301}"/>
              </a:ext>
            </a:extLst>
          </p:cNvPr>
          <p:cNvSpPr/>
          <p:nvPr/>
        </p:nvSpPr>
        <p:spPr>
          <a:xfrm>
            <a:off x="4258557" y="4859609"/>
            <a:ext cx="161359" cy="4571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A09706B5-1B08-4EFB-A5BF-236346D7C106}"/>
              </a:ext>
            </a:extLst>
          </p:cNvPr>
          <p:cNvSpPr/>
          <p:nvPr/>
        </p:nvSpPr>
        <p:spPr>
          <a:xfrm>
            <a:off x="4213632" y="2797915"/>
            <a:ext cx="258511" cy="2618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FD8D2523-0470-4F5C-8463-4895B6510C1F}"/>
              </a:ext>
            </a:extLst>
          </p:cNvPr>
          <p:cNvSpPr/>
          <p:nvPr/>
        </p:nvSpPr>
        <p:spPr>
          <a:xfrm>
            <a:off x="4258557" y="2905963"/>
            <a:ext cx="161359" cy="4571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1E1B57CA-8200-4D09-8CD4-EC8EC2B562CA}"/>
              </a:ext>
            </a:extLst>
          </p:cNvPr>
          <p:cNvSpPr/>
          <p:nvPr/>
        </p:nvSpPr>
        <p:spPr>
          <a:xfrm>
            <a:off x="4216978" y="3429000"/>
            <a:ext cx="258511" cy="2618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C4B5AF89-3D0E-4EEA-BB6F-CCF16CDA7DEE}"/>
              </a:ext>
            </a:extLst>
          </p:cNvPr>
          <p:cNvSpPr/>
          <p:nvPr/>
        </p:nvSpPr>
        <p:spPr>
          <a:xfrm>
            <a:off x="4277168" y="3536792"/>
            <a:ext cx="161359" cy="4571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EBFD691F-58A7-4F5B-8FBC-EC1C6BC0E21E}"/>
              </a:ext>
            </a:extLst>
          </p:cNvPr>
          <p:cNvSpPr/>
          <p:nvPr/>
        </p:nvSpPr>
        <p:spPr>
          <a:xfrm>
            <a:off x="4213632" y="4092910"/>
            <a:ext cx="258511" cy="2618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51EA7C58-9870-4416-8445-7D301F5A3CC7}"/>
              </a:ext>
            </a:extLst>
          </p:cNvPr>
          <p:cNvSpPr/>
          <p:nvPr/>
        </p:nvSpPr>
        <p:spPr>
          <a:xfrm>
            <a:off x="4258557" y="4200958"/>
            <a:ext cx="161359" cy="4571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531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4DE82D9-3B8B-42F2-BE85-485BA1306E1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567E1A32-96C5-4EE3-AAB8-1B06BF8D33EC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D5464F1-CB90-4251-BBA8-471B3A3A4AD8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29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86DF7D12-52E1-47B6-A3C4-2F3253370C06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A55E7039-C30D-4253-A8E3-9482EB924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603873"/>
              </p:ext>
            </p:extLst>
          </p:nvPr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E9319DFA-CDE4-40E9-B37B-57B3A89CB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576565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CB161DA-EDF0-4EE5-BCC3-8F4A5453959B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60EE9F8-FDDF-4C7E-B06C-1557EB500360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C0E0748A-2256-42BF-A7CD-3975ECAAE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191046"/>
              </p:ext>
            </p:extLst>
          </p:nvPr>
        </p:nvGraphicFramePr>
        <p:xfrm>
          <a:off x="1524196" y="2368113"/>
          <a:ext cx="6578106" cy="2815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50178">
                  <a:extLst>
                    <a:ext uri="{9D8B030D-6E8A-4147-A177-3AD203B41FA5}">
                      <a16:colId xmlns:a16="http://schemas.microsoft.com/office/drawing/2014/main" xmlns="" val="2907528264"/>
                    </a:ext>
                  </a:extLst>
                </a:gridCol>
              </a:tblGrid>
              <a:tr h="312886"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 모임 정보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닉네임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(*)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라이언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88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핸드폰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(*)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010-1234-5468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5403445"/>
                  </a:ext>
                </a:extLst>
              </a:tr>
              <a:tr h="31288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서울시 마포구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4396790"/>
                  </a:ext>
                </a:extLst>
              </a:tr>
              <a:tr h="187731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        </a:t>
                      </a:r>
                      <a:r>
                        <a:rPr lang="ko-KR" altLang="en-US" sz="800" b="1" dirty="0" err="1"/>
                        <a:t>신청동기</a:t>
                      </a:r>
                      <a:r>
                        <a:rPr lang="ko-KR" altLang="en-US" sz="800" b="1" dirty="0"/>
                        <a:t> 및 기타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F3C77148-C7E6-47B8-A82C-124B2B57E05B}"/>
              </a:ext>
            </a:extLst>
          </p:cNvPr>
          <p:cNvSpPr/>
          <p:nvPr/>
        </p:nvSpPr>
        <p:spPr>
          <a:xfrm>
            <a:off x="6004504" y="5281711"/>
            <a:ext cx="1059543" cy="278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승인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37AE00CD-D32A-4ADF-8B9B-E450B1B71C33}"/>
              </a:ext>
            </a:extLst>
          </p:cNvPr>
          <p:cNvSpPr/>
          <p:nvPr/>
        </p:nvSpPr>
        <p:spPr>
          <a:xfrm>
            <a:off x="1509983" y="5281711"/>
            <a:ext cx="1059543" cy="278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EBA14A77-D2B5-44D3-8ACA-3F1E4EFCCEDF}"/>
              </a:ext>
            </a:extLst>
          </p:cNvPr>
          <p:cNvSpPr/>
          <p:nvPr/>
        </p:nvSpPr>
        <p:spPr>
          <a:xfrm>
            <a:off x="1647208" y="2024817"/>
            <a:ext cx="22770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 dirty="0" err="1"/>
              <a:t>스투더</a:t>
            </a:r>
            <a:r>
              <a:rPr lang="ko-KR" altLang="en-US" sz="1000" b="1" dirty="0"/>
              <a:t> 이름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신청서 확인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C69F5451-4496-41FA-A105-BC5A0F400CB8}"/>
              </a:ext>
            </a:extLst>
          </p:cNvPr>
          <p:cNvSpPr/>
          <p:nvPr/>
        </p:nvSpPr>
        <p:spPr>
          <a:xfrm>
            <a:off x="3222581" y="3454076"/>
            <a:ext cx="4774170" cy="15980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Text area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C2A2B057-952F-40A2-B953-4E13AE7F0A06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나의 </a:t>
            </a: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신청서 확인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B4CA28A5-9DAD-4B7E-9CA5-511D1FD4FF22}"/>
              </a:ext>
            </a:extLst>
          </p:cNvPr>
          <p:cNvSpPr/>
          <p:nvPr/>
        </p:nvSpPr>
        <p:spPr>
          <a:xfrm>
            <a:off x="9498453" y="859244"/>
            <a:ext cx="2396762" cy="25141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신청자가 내가 개설한 </a:t>
            </a: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중 어떤 </a:t>
            </a: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스투더에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신청했는지 알려줍니다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신청자의 유형이 승인요청 인지 질문인지 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알려줍니다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xmlns="" id="{19E8B103-ACFA-4207-8B7F-8DAAAE0595C9}"/>
              </a:ext>
            </a:extLst>
          </p:cNvPr>
          <p:cNvSpPr/>
          <p:nvPr/>
        </p:nvSpPr>
        <p:spPr>
          <a:xfrm>
            <a:off x="1501233" y="2065123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B06FDBCF-A2FF-4844-9781-BBD62F873DC6}"/>
              </a:ext>
            </a:extLst>
          </p:cNvPr>
          <p:cNvSpPr/>
          <p:nvPr/>
        </p:nvSpPr>
        <p:spPr>
          <a:xfrm>
            <a:off x="7043997" y="5281711"/>
            <a:ext cx="1059543" cy="278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거절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680D7E32-3055-45BC-A6C0-3011716EEB6A}"/>
              </a:ext>
            </a:extLst>
          </p:cNvPr>
          <p:cNvSpPr/>
          <p:nvPr/>
        </p:nvSpPr>
        <p:spPr>
          <a:xfrm>
            <a:off x="154634" y="331181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sp>
        <p:nvSpPr>
          <p:cNvPr id="30" name="Button">
            <a:extLst>
              <a:ext uri="{FF2B5EF4-FFF2-40B4-BE49-F238E27FC236}">
                <a16:creationId xmlns:a16="http://schemas.microsoft.com/office/drawing/2014/main" xmlns="" id="{550A4B2D-67A7-47A1-A859-668F49472658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Button">
            <a:extLst>
              <a:ext uri="{FF2B5EF4-FFF2-40B4-BE49-F238E27FC236}">
                <a16:creationId xmlns:a16="http://schemas.microsoft.com/office/drawing/2014/main" xmlns="" id="{4EBA9724-2B5F-4A0C-BA2F-D15F96D1D2E1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Button">
            <a:extLst>
              <a:ext uri="{FF2B5EF4-FFF2-40B4-BE49-F238E27FC236}">
                <a16:creationId xmlns:a16="http://schemas.microsoft.com/office/drawing/2014/main" xmlns="" id="{99B9559B-DFA4-43BA-95D0-F45C44890449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202950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86ABF5B-0305-4A30-ABF6-C8A07A3EC384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910AB9AA-3E6C-463F-A475-669BE64C0487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9CA0C52-0EEB-41C3-BBC5-F1D652B5A5B1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8DADCA08-0AB5-44C3-8A8E-529E828FCCB4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A51B7563-5B3E-4A21-8D49-FE993FD3DA67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Button">
            <a:extLst>
              <a:ext uri="{FF2B5EF4-FFF2-40B4-BE49-F238E27FC236}">
                <a16:creationId xmlns:a16="http://schemas.microsoft.com/office/drawing/2014/main" xmlns="" id="{B03200EC-71CF-4DE9-A944-9DD63DC84E9C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Button">
            <a:extLst>
              <a:ext uri="{FF2B5EF4-FFF2-40B4-BE49-F238E27FC236}">
                <a16:creationId xmlns:a16="http://schemas.microsoft.com/office/drawing/2014/main" xmlns="" id="{FE05B5B1-6384-42A1-BC09-CF5D8F005C13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xmlns="" id="{2671B470-5EA2-4C6C-A240-774FF949A67E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C0FE5C61-0A0A-483D-BA38-EE63879BDC5D}"/>
              </a:ext>
            </a:extLst>
          </p:cNvPr>
          <p:cNvGraphicFramePr>
            <a:graphicFrameLocks noGrp="1"/>
          </p:cNvGraphicFramePr>
          <p:nvPr/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맛집찾기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416FBFA-464A-44D0-A7A9-1EFBC51D6943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EE71584B-F928-46DE-91A1-1D47EC9BDC51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71B74EF-B013-423B-8D30-FED5C44BB845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57AAE917-81B5-4DB3-AF79-A37FD36B359A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B5A1BC9-F875-4A2C-AE46-2FA418A73395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AD2D4B3C-355E-49EF-98AD-23C5878CD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438705"/>
              </p:ext>
            </p:extLst>
          </p:nvPr>
        </p:nvGraphicFramePr>
        <p:xfrm>
          <a:off x="9512181" y="548680"/>
          <a:ext cx="2521624" cy="6199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사업자 선택 후 회원가입을 클릭하면 사업자 회원가입 페이지로 이동하고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로그인을 클릭하면 사업자 로그인이 진행됩니다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41ED67F3-4A7E-428A-9376-9B519ABB3F6A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" name="Button">
            <a:extLst>
              <a:ext uri="{FF2B5EF4-FFF2-40B4-BE49-F238E27FC236}">
                <a16:creationId xmlns:a16="http://schemas.microsoft.com/office/drawing/2014/main" xmlns="" id="{29F06BA8-3629-4B6C-B8B3-739A3F10B82E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Button">
            <a:extLst>
              <a:ext uri="{FF2B5EF4-FFF2-40B4-BE49-F238E27FC236}">
                <a16:creationId xmlns:a16="http://schemas.microsoft.com/office/drawing/2014/main" xmlns="" id="{E652F05F-D330-46F9-8D91-F369514C74EE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Button">
            <a:extLst>
              <a:ext uri="{FF2B5EF4-FFF2-40B4-BE49-F238E27FC236}">
                <a16:creationId xmlns:a16="http://schemas.microsoft.com/office/drawing/2014/main" xmlns="" id="{D5773828-70CB-4745-9A25-A15E3E6954C4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B660133D-7F67-43A8-8C05-44EF5BBE6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510584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0F685ED-00CD-4727-BAD4-FF583FF3FF1E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E2A307C1-D36E-4056-9503-3A4BB850CC58}"/>
              </a:ext>
            </a:extLst>
          </p:cNvPr>
          <p:cNvSpPr/>
          <p:nvPr/>
        </p:nvSpPr>
        <p:spPr>
          <a:xfrm>
            <a:off x="2654154" y="2448245"/>
            <a:ext cx="5350696" cy="21593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A698879-2A74-47A5-8BCA-7ECAC8EC1F2B}"/>
              </a:ext>
            </a:extLst>
          </p:cNvPr>
          <p:cNvSpPr/>
          <p:nvPr/>
        </p:nvSpPr>
        <p:spPr>
          <a:xfrm>
            <a:off x="3808324" y="3065912"/>
            <a:ext cx="3091833" cy="9369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E82C38AF-00F6-49B6-BA7D-17958DE137F0}"/>
              </a:ext>
            </a:extLst>
          </p:cNvPr>
          <p:cNvSpPr/>
          <p:nvPr/>
        </p:nvSpPr>
        <p:spPr>
          <a:xfrm>
            <a:off x="4908371" y="4183568"/>
            <a:ext cx="900000" cy="23809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아이디 찾기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1EC3FD9C-B15C-4726-896E-A12F2E2873DE}"/>
              </a:ext>
            </a:extLst>
          </p:cNvPr>
          <p:cNvSpPr/>
          <p:nvPr/>
        </p:nvSpPr>
        <p:spPr>
          <a:xfrm>
            <a:off x="5985844" y="4181979"/>
            <a:ext cx="900000" cy="24022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9CA1D74-26BF-49B2-8A07-49C069ADCA96}"/>
              </a:ext>
            </a:extLst>
          </p:cNvPr>
          <p:cNvSpPr/>
          <p:nvPr/>
        </p:nvSpPr>
        <p:spPr>
          <a:xfrm>
            <a:off x="3861065" y="3350143"/>
            <a:ext cx="571500" cy="1778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FEED428-5584-46CB-B110-82F4460DF542}"/>
              </a:ext>
            </a:extLst>
          </p:cNvPr>
          <p:cNvSpPr/>
          <p:nvPr/>
        </p:nvSpPr>
        <p:spPr>
          <a:xfrm>
            <a:off x="3876940" y="3615255"/>
            <a:ext cx="627062" cy="1778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9D26B2C4-5BC3-42A0-82C7-87C2EBCB9767}"/>
              </a:ext>
            </a:extLst>
          </p:cNvPr>
          <p:cNvSpPr/>
          <p:nvPr/>
        </p:nvSpPr>
        <p:spPr>
          <a:xfrm>
            <a:off x="4537340" y="3350143"/>
            <a:ext cx="1584325" cy="177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9A9FD8B-8516-4946-89FA-26A914813357}"/>
              </a:ext>
            </a:extLst>
          </p:cNvPr>
          <p:cNvSpPr/>
          <p:nvPr/>
        </p:nvSpPr>
        <p:spPr>
          <a:xfrm>
            <a:off x="4537340" y="3615255"/>
            <a:ext cx="1584325" cy="177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84842D1-1D56-403C-81BB-C525AC9367D8}"/>
              </a:ext>
            </a:extLst>
          </p:cNvPr>
          <p:cNvSpPr/>
          <p:nvPr/>
        </p:nvSpPr>
        <p:spPr>
          <a:xfrm>
            <a:off x="6232790" y="3350143"/>
            <a:ext cx="568325" cy="4429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Login</a:t>
            </a:r>
            <a:endParaRPr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97396DC-321F-4D74-881F-AFCE2ACE165B}"/>
              </a:ext>
            </a:extLst>
          </p:cNvPr>
          <p:cNvSpPr/>
          <p:nvPr/>
        </p:nvSpPr>
        <p:spPr>
          <a:xfrm>
            <a:off x="3808324" y="4188286"/>
            <a:ext cx="900000" cy="2402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A80F87E-7F3D-4915-9DFA-EB41B213255F}"/>
              </a:ext>
            </a:extLst>
          </p:cNvPr>
          <p:cNvSpPr txBox="1"/>
          <p:nvPr/>
        </p:nvSpPr>
        <p:spPr>
          <a:xfrm>
            <a:off x="3774387" y="2661511"/>
            <a:ext cx="7968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스투더픽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262F407-85BB-4259-944A-9040E800AE8A}"/>
              </a:ext>
            </a:extLst>
          </p:cNvPr>
          <p:cNvSpPr/>
          <p:nvPr/>
        </p:nvSpPr>
        <p:spPr>
          <a:xfrm>
            <a:off x="9518718" y="876693"/>
            <a:ext cx="2396762" cy="27385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ko-KR" altLang="en-US" sz="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D8C3BFA1-5FC8-4455-9121-814352A8000C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참여하기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3ED71688-13FE-4004-9D58-4CFEB53B4D71}"/>
              </a:ext>
            </a:extLst>
          </p:cNvPr>
          <p:cNvSpPr/>
          <p:nvPr/>
        </p:nvSpPr>
        <p:spPr>
          <a:xfrm>
            <a:off x="5942837" y="2383846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687AC8CC-4DC7-4718-B1F1-94251AA59344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E448A153-9A39-484B-BF48-E6B0F67FE6A6}"/>
              </a:ext>
            </a:extLst>
          </p:cNvPr>
          <p:cNvSpPr/>
          <p:nvPr/>
        </p:nvSpPr>
        <p:spPr>
          <a:xfrm>
            <a:off x="4682271" y="2660746"/>
            <a:ext cx="178824" cy="17975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04D07520-A49B-4671-9F34-E12528E22FC2}"/>
              </a:ext>
            </a:extLst>
          </p:cNvPr>
          <p:cNvSpPr/>
          <p:nvPr/>
        </p:nvSpPr>
        <p:spPr>
          <a:xfrm>
            <a:off x="5780496" y="2653151"/>
            <a:ext cx="178824" cy="17975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C9683798-BAB1-4C72-AE3D-17E85E7283CE}"/>
              </a:ext>
            </a:extLst>
          </p:cNvPr>
          <p:cNvSpPr txBox="1"/>
          <p:nvPr/>
        </p:nvSpPr>
        <p:spPr>
          <a:xfrm>
            <a:off x="4850559" y="261857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개인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CA02DA26-94BA-4A63-9599-429C640FF3EC}"/>
              </a:ext>
            </a:extLst>
          </p:cNvPr>
          <p:cNvSpPr txBox="1"/>
          <p:nvPr/>
        </p:nvSpPr>
        <p:spPr>
          <a:xfrm>
            <a:off x="5945797" y="261857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사업자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6EA48BF0-A1B6-411B-9E5A-4FD28C53348A}"/>
              </a:ext>
            </a:extLst>
          </p:cNvPr>
          <p:cNvSpPr/>
          <p:nvPr/>
        </p:nvSpPr>
        <p:spPr>
          <a:xfrm>
            <a:off x="5828871" y="2697262"/>
            <a:ext cx="83890" cy="95864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48E49D6-4264-4837-BA23-ACCDA9C5C798}"/>
              </a:ext>
            </a:extLst>
          </p:cNvPr>
          <p:cNvSpPr txBox="1"/>
          <p:nvPr/>
        </p:nvSpPr>
        <p:spPr>
          <a:xfrm>
            <a:off x="1600116" y="33445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722570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4DE82D9-3B8B-42F2-BE85-485BA1306E1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567E1A32-96C5-4EE3-AAB8-1B06BF8D33EC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D5464F1-CB90-4251-BBA8-471B3A3A4AD8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30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86DF7D12-52E1-47B6-A3C4-2F3253370C06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A55E7039-C30D-4253-A8E3-9482EB924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085231"/>
              </p:ext>
            </p:extLst>
          </p:nvPr>
        </p:nvGraphicFramePr>
        <p:xfrm>
          <a:off x="9512181" y="3861047"/>
          <a:ext cx="2521624" cy="5578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자바로 그래프 구현가능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카페에 대한 예약현황은 일단 진행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(X)</a:t>
                      </a:r>
                    </a:p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보유카페 및 예약 대기를 클릭 </a:t>
                      </a: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</a:rPr>
                        <a:t>했을때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 각각의 정보가 나오도록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E9319DFA-CDE4-40E9-B37B-57B3A89CB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188600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맛집찾기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CB161DA-EDF0-4EE5-BCC3-8F4A5453959B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60EE9F8-FDDF-4C7E-B06C-1557EB500360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AE6EF0D3-9544-49F8-897B-883AC9679DAC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사업자 마이 페이지 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–HOME-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B1FD42F-11CA-4C23-9EE8-853CB07BA28E}"/>
              </a:ext>
            </a:extLst>
          </p:cNvPr>
          <p:cNvSpPr/>
          <p:nvPr/>
        </p:nvSpPr>
        <p:spPr>
          <a:xfrm>
            <a:off x="9552492" y="1007116"/>
            <a:ext cx="2481313" cy="122597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228600" indent="-228600"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사업자 계정으로 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MY PAGE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눌렀을떄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나오는 화면 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보유카페 는 전체 카페목록에 대한 정보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예약대기는 운영종료이후 밤 동안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들어온 예약요청을 알려줌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차 프로젝트에서 간단한 본인인증을 거친 후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삭제를 진행하겠습니다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자바에서는 비밀번호정도만 확인하려 합니다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ABDA6DB7-6B58-4750-9AEA-ECBC89D70D77}"/>
              </a:ext>
            </a:extLst>
          </p:cNvPr>
          <p:cNvGrpSpPr/>
          <p:nvPr/>
        </p:nvGrpSpPr>
        <p:grpSpPr>
          <a:xfrm>
            <a:off x="1507743" y="1440880"/>
            <a:ext cx="6954031" cy="1428836"/>
            <a:chOff x="2060193" y="1336105"/>
            <a:chExt cx="6954031" cy="1428836"/>
          </a:xfrm>
        </p:grpSpPr>
        <p:sp>
          <p:nvSpPr>
            <p:cNvPr id="27" name="도형 3">
              <a:extLst>
                <a:ext uri="{FF2B5EF4-FFF2-40B4-BE49-F238E27FC236}">
                  <a16:creationId xmlns:a16="http://schemas.microsoft.com/office/drawing/2014/main" xmlns="" id="{C7E8ADE3-C9E7-4FBA-9F6B-E0114104D71D}"/>
                </a:ext>
              </a:extLst>
            </p:cNvPr>
            <p:cNvSpPr>
              <a:spLocks/>
            </p:cNvSpPr>
            <p:nvPr/>
          </p:nvSpPr>
          <p:spPr>
            <a:xfrm>
              <a:off x="2183026" y="1716232"/>
              <a:ext cx="6831198" cy="67236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텍스트 상자 4">
              <a:extLst>
                <a:ext uri="{FF2B5EF4-FFF2-40B4-BE49-F238E27FC236}">
                  <a16:creationId xmlns:a16="http://schemas.microsoft.com/office/drawing/2014/main" xmlns="" id="{B9E8ABA2-A31A-4D18-ADDC-DDEEAFA08738}"/>
                </a:ext>
              </a:extLst>
            </p:cNvPr>
            <p:cNvSpPr txBox="1">
              <a:spLocks/>
            </p:cNvSpPr>
            <p:nvPr/>
          </p:nvSpPr>
          <p:spPr>
            <a:xfrm>
              <a:off x="2060193" y="1336105"/>
              <a:ext cx="1803468" cy="27699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MY</a:t>
              </a:r>
              <a:r>
                <a:rPr lang="ko-KR" altLang="en-US" sz="1200" b="1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200" b="1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PAGE</a:t>
              </a:r>
              <a:r>
                <a:rPr lang="ko-KR" altLang="en-US" sz="1200" b="1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200" b="1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HOME</a:t>
              </a:r>
              <a:endParaRPr lang="ko-KR" altLang="en-US" sz="1200" b="1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9" name="도형 5">
              <a:extLst>
                <a:ext uri="{FF2B5EF4-FFF2-40B4-BE49-F238E27FC236}">
                  <a16:creationId xmlns:a16="http://schemas.microsoft.com/office/drawing/2014/main" xmlns="" id="{F846A8E3-66CB-4C3B-B06B-87382A8C29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08369" y="1846592"/>
              <a:ext cx="1" cy="444756"/>
            </a:xfrm>
            <a:prstGeom prst="line">
              <a:avLst/>
            </a:prstGeom>
            <a:ln w="6350" cap="flat" cmpd="sng">
              <a:solidFill>
                <a:schemeClr val="bg1">
                  <a:lumMod val="75000"/>
                  <a:lumOff val="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텍스트 상자 6">
              <a:extLst>
                <a:ext uri="{FF2B5EF4-FFF2-40B4-BE49-F238E27FC236}">
                  <a16:creationId xmlns:a16="http://schemas.microsoft.com/office/drawing/2014/main" xmlns="" id="{93B63291-3E54-45B9-9E73-D0B80862F789}"/>
                </a:ext>
              </a:extLst>
            </p:cNvPr>
            <p:cNvSpPr txBox="1">
              <a:spLocks/>
            </p:cNvSpPr>
            <p:nvPr/>
          </p:nvSpPr>
          <p:spPr>
            <a:xfrm>
              <a:off x="3037148" y="1820468"/>
              <a:ext cx="1419960" cy="46166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200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실명</a:t>
              </a:r>
              <a:endParaRPr lang="en-US" altLang="ko-KR" sz="1200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200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이메일 주소 </a:t>
              </a:r>
            </a:p>
          </p:txBody>
        </p:sp>
        <p:sp>
          <p:nvSpPr>
            <p:cNvPr id="31" name="도형 7">
              <a:extLst>
                <a:ext uri="{FF2B5EF4-FFF2-40B4-BE49-F238E27FC236}">
                  <a16:creationId xmlns:a16="http://schemas.microsoft.com/office/drawing/2014/main" xmlns="" id="{0601F04C-B9BA-4F05-9916-CCF7278E070E}"/>
                </a:ext>
              </a:extLst>
            </p:cNvPr>
            <p:cNvSpPr>
              <a:spLocks/>
            </p:cNvSpPr>
            <p:nvPr/>
          </p:nvSpPr>
          <p:spPr>
            <a:xfrm>
              <a:off x="2261811" y="1773531"/>
              <a:ext cx="633890" cy="573970"/>
            </a:xfrm>
            <a:prstGeom prst="ellipse">
              <a:avLst/>
            </a:prstGeom>
            <a:solidFill>
              <a:schemeClr val="bg1"/>
            </a:solidFill>
            <a:ln w="3175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텍스트 상자 8">
              <a:extLst>
                <a:ext uri="{FF2B5EF4-FFF2-40B4-BE49-F238E27FC236}">
                  <a16:creationId xmlns:a16="http://schemas.microsoft.com/office/drawing/2014/main" xmlns="" id="{C2D85E46-4FA8-44BB-8155-7AEC8AC4FD93}"/>
                </a:ext>
              </a:extLst>
            </p:cNvPr>
            <p:cNvSpPr txBox="1">
              <a:spLocks/>
            </p:cNvSpPr>
            <p:nvPr/>
          </p:nvSpPr>
          <p:spPr>
            <a:xfrm>
              <a:off x="2261811" y="1841072"/>
              <a:ext cx="633890" cy="43088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100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대표</a:t>
              </a:r>
              <a:endParaRPr lang="en-US" altLang="ko-KR" sz="1100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dirty="0" err="1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이미지</a:t>
              </a:r>
              <a:endParaRPr lang="ko-KR" altLang="en-US" sz="1100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텍스트 상자 9">
              <a:extLst>
                <a:ext uri="{FF2B5EF4-FFF2-40B4-BE49-F238E27FC236}">
                  <a16:creationId xmlns:a16="http://schemas.microsoft.com/office/drawing/2014/main" xmlns="" id="{29E3BC2B-DDC1-4F64-8C65-0228E7DD521A}"/>
                </a:ext>
              </a:extLst>
            </p:cNvPr>
            <p:cNvSpPr txBox="1">
              <a:spLocks/>
            </p:cNvSpPr>
            <p:nvPr/>
          </p:nvSpPr>
          <p:spPr>
            <a:xfrm>
              <a:off x="4597781" y="1820468"/>
              <a:ext cx="1000069" cy="46166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200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보유 카페</a:t>
              </a:r>
              <a:endParaRPr lang="en-US" altLang="ko-KR" sz="1200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4</a:t>
              </a:r>
              <a:endParaRPr lang="ko-KR" altLang="en-US" sz="1200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4" name="텍스트 상자 11">
              <a:extLst>
                <a:ext uri="{FF2B5EF4-FFF2-40B4-BE49-F238E27FC236}">
                  <a16:creationId xmlns:a16="http://schemas.microsoft.com/office/drawing/2014/main" xmlns="" id="{79610FE0-0ED4-4ECA-BD6D-884F589F77B0}"/>
                </a:ext>
              </a:extLst>
            </p:cNvPr>
            <p:cNvSpPr txBox="1">
              <a:spLocks/>
            </p:cNvSpPr>
            <p:nvPr/>
          </p:nvSpPr>
          <p:spPr>
            <a:xfrm>
              <a:off x="6043268" y="1829682"/>
              <a:ext cx="1000069" cy="46166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200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예약 대기</a:t>
              </a:r>
              <a:endParaRPr lang="en-US" altLang="ko-KR" sz="1200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1200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5" name="텍스트 상자 13">
              <a:extLst>
                <a:ext uri="{FF2B5EF4-FFF2-40B4-BE49-F238E27FC236}">
                  <a16:creationId xmlns:a16="http://schemas.microsoft.com/office/drawing/2014/main" xmlns="" id="{95975983-D511-42F3-9EDD-5571C33CC196}"/>
                </a:ext>
              </a:extLst>
            </p:cNvPr>
            <p:cNvSpPr txBox="1">
              <a:spLocks/>
            </p:cNvSpPr>
            <p:nvPr/>
          </p:nvSpPr>
          <p:spPr>
            <a:xfrm>
              <a:off x="7460033" y="1809908"/>
              <a:ext cx="1261005" cy="44627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100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읽지 않은 알림 </a:t>
              </a:r>
              <a:endParaRPr lang="en-US" altLang="ko-KR" sz="1100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5</a:t>
              </a:r>
              <a:endParaRPr lang="ko-KR" altLang="en-US" sz="1200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6" name="도형 15">
              <a:extLst>
                <a:ext uri="{FF2B5EF4-FFF2-40B4-BE49-F238E27FC236}">
                  <a16:creationId xmlns:a16="http://schemas.microsoft.com/office/drawing/2014/main" xmlns="" id="{C2B3A313-D553-437A-A7C4-D43BDAA90C12}"/>
                </a:ext>
              </a:extLst>
            </p:cNvPr>
            <p:cNvCxnSpPr>
              <a:cxnSpLocks/>
            </p:cNvCxnSpPr>
            <p:nvPr/>
          </p:nvCxnSpPr>
          <p:spPr>
            <a:xfrm>
              <a:off x="2169064" y="1592338"/>
              <a:ext cx="6695018" cy="0"/>
            </a:xfrm>
            <a:prstGeom prst="line">
              <a:avLst/>
            </a:prstGeom>
            <a:ln w="6350" cap="flat" cmpd="sng">
              <a:solidFill>
                <a:schemeClr val="bg1">
                  <a:lumMod val="50000"/>
                  <a:lumOff val="0"/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텍스트 상자 19">
              <a:extLst>
                <a:ext uri="{FF2B5EF4-FFF2-40B4-BE49-F238E27FC236}">
                  <a16:creationId xmlns:a16="http://schemas.microsoft.com/office/drawing/2014/main" xmlns="" id="{8CA6FC1B-93D9-4B2B-9F71-511944C2E6E9}"/>
                </a:ext>
              </a:extLst>
            </p:cNvPr>
            <p:cNvSpPr txBox="1">
              <a:spLocks/>
            </p:cNvSpPr>
            <p:nvPr/>
          </p:nvSpPr>
          <p:spPr>
            <a:xfrm>
              <a:off x="8012560" y="2509743"/>
              <a:ext cx="970830" cy="255198"/>
            </a:xfrm>
            <a:prstGeom prst="rect">
              <a:avLst/>
            </a:prstGeom>
            <a:noFill/>
            <a:ln w="0" cap="flat" cmpd="sng">
              <a:solidFill>
                <a:schemeClr val="bg1">
                  <a:lumMod val="75000"/>
                  <a:lumOff val="0"/>
                  <a:alpha val="100000"/>
                </a:schemeClr>
              </a:solidFill>
              <a:prstDash val="solid"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dirty="0" err="1">
                  <a:ln w="0" cap="flat" cmpd="sng">
                    <a:solidFill>
                      <a:schemeClr val="tx1">
                        <a:alpha val="100000"/>
                      </a:schemeClr>
                    </a:solidFill>
                    <a:prstDash val="solid"/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알림</a:t>
              </a:r>
              <a:r>
                <a:rPr lang="en-US" altLang="ko-KR" sz="1050" dirty="0">
                  <a:ln w="0" cap="flat" cmpd="sng">
                    <a:solidFill>
                      <a:schemeClr val="tx1">
                        <a:alpha val="100000"/>
                      </a:schemeClr>
                    </a:solidFill>
                    <a:prstDash val="solid"/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dirty="0" err="1">
                  <a:ln w="0" cap="flat" cmpd="sng">
                    <a:solidFill>
                      <a:schemeClr val="tx1">
                        <a:alpha val="100000"/>
                      </a:schemeClr>
                    </a:solidFill>
                    <a:prstDash val="solid"/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설정</a:t>
              </a:r>
              <a:endParaRPr lang="ko-KR" altLang="en-US" sz="1400" dirty="0">
                <a:ln w="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41" name="차트 40">
            <a:extLst>
              <a:ext uri="{FF2B5EF4-FFF2-40B4-BE49-F238E27FC236}">
                <a16:creationId xmlns:a16="http://schemas.microsoft.com/office/drawing/2014/main" xmlns="" id="{B7073276-22A2-4B00-BAEB-8724935918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1763788"/>
              </p:ext>
            </p:extLst>
          </p:nvPr>
        </p:nvGraphicFramePr>
        <p:xfrm>
          <a:off x="1630576" y="2804532"/>
          <a:ext cx="3525010" cy="1950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2" name="도형 15">
            <a:extLst>
              <a:ext uri="{FF2B5EF4-FFF2-40B4-BE49-F238E27FC236}">
                <a16:creationId xmlns:a16="http://schemas.microsoft.com/office/drawing/2014/main" xmlns="" id="{8B40B6CE-514E-4074-AF45-47F2C77DFD9C}"/>
              </a:ext>
            </a:extLst>
          </p:cNvPr>
          <p:cNvCxnSpPr>
            <a:cxnSpLocks/>
          </p:cNvCxnSpPr>
          <p:nvPr/>
        </p:nvCxnSpPr>
        <p:spPr>
          <a:xfrm>
            <a:off x="1702328" y="3215909"/>
            <a:ext cx="1374830" cy="0"/>
          </a:xfrm>
          <a:prstGeom prst="line">
            <a:avLst/>
          </a:prstGeom>
          <a:ln w="635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차트 42">
            <a:extLst>
              <a:ext uri="{FF2B5EF4-FFF2-40B4-BE49-F238E27FC236}">
                <a16:creationId xmlns:a16="http://schemas.microsoft.com/office/drawing/2014/main" xmlns="" id="{1DA99239-C79C-48B7-A6EB-7CA44E8C9D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3202894"/>
              </p:ext>
            </p:extLst>
          </p:nvPr>
        </p:nvGraphicFramePr>
        <p:xfrm>
          <a:off x="4866084" y="2414543"/>
          <a:ext cx="3079441" cy="2238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44" name="도형 15">
            <a:extLst>
              <a:ext uri="{FF2B5EF4-FFF2-40B4-BE49-F238E27FC236}">
                <a16:creationId xmlns:a16="http://schemas.microsoft.com/office/drawing/2014/main" xmlns="" id="{AF9D33AD-C19F-495E-B695-CD01B48BFED3}"/>
              </a:ext>
            </a:extLst>
          </p:cNvPr>
          <p:cNvCxnSpPr>
            <a:cxnSpLocks/>
          </p:cNvCxnSpPr>
          <p:nvPr/>
        </p:nvCxnSpPr>
        <p:spPr>
          <a:xfrm>
            <a:off x="5035626" y="3215909"/>
            <a:ext cx="596289" cy="0"/>
          </a:xfrm>
          <a:prstGeom prst="line">
            <a:avLst/>
          </a:prstGeom>
          <a:ln w="635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5">
            <a:extLst>
              <a:ext uri="{FF2B5EF4-FFF2-40B4-BE49-F238E27FC236}">
                <a16:creationId xmlns:a16="http://schemas.microsoft.com/office/drawing/2014/main" xmlns="" id="{8EFF142A-9922-40DF-8589-090290FF3F20}"/>
              </a:ext>
            </a:extLst>
          </p:cNvPr>
          <p:cNvCxnSpPr>
            <a:cxnSpLocks/>
          </p:cNvCxnSpPr>
          <p:nvPr/>
        </p:nvCxnSpPr>
        <p:spPr>
          <a:xfrm flipH="1">
            <a:off x="6655982" y="1943903"/>
            <a:ext cx="1" cy="444756"/>
          </a:xfrm>
          <a:prstGeom prst="line">
            <a:avLst/>
          </a:prstGeom>
          <a:ln w="635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74CDAE38-57DA-4633-A7BB-DB489178599F}"/>
              </a:ext>
            </a:extLst>
          </p:cNvPr>
          <p:cNvSpPr/>
          <p:nvPr/>
        </p:nvSpPr>
        <p:spPr>
          <a:xfrm>
            <a:off x="7141477" y="658319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F3DB816F-A18C-4A49-BE19-2254B1DB53C0}"/>
              </a:ext>
            </a:extLst>
          </p:cNvPr>
          <p:cNvGrpSpPr/>
          <p:nvPr/>
        </p:nvGrpSpPr>
        <p:grpSpPr>
          <a:xfrm>
            <a:off x="1616614" y="4700840"/>
            <a:ext cx="6019766" cy="2079206"/>
            <a:chOff x="301682" y="2295674"/>
            <a:chExt cx="8853170" cy="2954020"/>
          </a:xfrm>
        </p:grpSpPr>
        <p:sp>
          <p:nvSpPr>
            <p:cNvPr id="48" name="텍스트 상자 17">
              <a:extLst>
                <a:ext uri="{FF2B5EF4-FFF2-40B4-BE49-F238E27FC236}">
                  <a16:creationId xmlns:a16="http://schemas.microsoft.com/office/drawing/2014/main" xmlns="" id="{A1B310E8-C34A-4BB6-B30C-59BB18B841C3}"/>
                </a:ext>
              </a:extLst>
            </p:cNvPr>
            <p:cNvSpPr txBox="1">
              <a:spLocks/>
            </p:cNvSpPr>
            <p:nvPr/>
          </p:nvSpPr>
          <p:spPr>
            <a:xfrm>
              <a:off x="7913426" y="2378224"/>
              <a:ext cx="306705" cy="37020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9" name="도형 20">
              <a:extLst>
                <a:ext uri="{FF2B5EF4-FFF2-40B4-BE49-F238E27FC236}">
                  <a16:creationId xmlns:a16="http://schemas.microsoft.com/office/drawing/2014/main" xmlns="" id="{8E2E7D6F-B44D-4456-9FEC-B01A033C2B07}"/>
                </a:ext>
              </a:extLst>
            </p:cNvPr>
            <p:cNvSpPr>
              <a:spLocks/>
            </p:cNvSpPr>
            <p:nvPr/>
          </p:nvSpPr>
          <p:spPr>
            <a:xfrm rot="10800000">
              <a:off x="348672" y="2295674"/>
              <a:ext cx="4144010" cy="373380"/>
            </a:xfrm>
            <a:prstGeom prst="snip2Same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0" name="도형 21">
              <a:extLst>
                <a:ext uri="{FF2B5EF4-FFF2-40B4-BE49-F238E27FC236}">
                  <a16:creationId xmlns:a16="http://schemas.microsoft.com/office/drawing/2014/main" xmlns="" id="{F8BD3C3A-6227-4368-B28F-0430B93B3750}"/>
                </a:ext>
              </a:extLst>
            </p:cNvPr>
            <p:cNvSpPr>
              <a:spLocks/>
            </p:cNvSpPr>
            <p:nvPr/>
          </p:nvSpPr>
          <p:spPr>
            <a:xfrm>
              <a:off x="348672" y="2667784"/>
              <a:ext cx="4144010" cy="1059180"/>
            </a:xfrm>
            <a:prstGeom prst="snip2SameRect">
              <a:avLst/>
            </a:prstGeom>
            <a:solidFill>
              <a:schemeClr val="bg1"/>
            </a:solidFill>
            <a:ln w="9525" cap="flat" cmpd="sng">
              <a:solidFill>
                <a:schemeClr val="bg1">
                  <a:lumMod val="7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1" name="텍스트 상자 22">
              <a:extLst>
                <a:ext uri="{FF2B5EF4-FFF2-40B4-BE49-F238E27FC236}">
                  <a16:creationId xmlns:a16="http://schemas.microsoft.com/office/drawing/2014/main" xmlns="" id="{B28E3A36-7946-4E6C-97DC-9D492F790102}"/>
                </a:ext>
              </a:extLst>
            </p:cNvPr>
            <p:cNvSpPr txBox="1">
              <a:spLocks/>
            </p:cNvSpPr>
            <p:nvPr/>
          </p:nvSpPr>
          <p:spPr>
            <a:xfrm>
              <a:off x="542981" y="2331234"/>
              <a:ext cx="1719580" cy="37168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r>
                <a:rPr lang="en-US" altLang="ko-KR" sz="1050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CAFE1</a:t>
              </a:r>
              <a:endPara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2" name="텍스트 상자 23">
              <a:extLst>
                <a:ext uri="{FF2B5EF4-FFF2-40B4-BE49-F238E27FC236}">
                  <a16:creationId xmlns:a16="http://schemas.microsoft.com/office/drawing/2014/main" xmlns="" id="{ACF86E99-B6BB-4F79-B143-CA637CA25FF5}"/>
                </a:ext>
              </a:extLst>
            </p:cNvPr>
            <p:cNvSpPr txBox="1">
              <a:spLocks/>
            </p:cNvSpPr>
            <p:nvPr/>
          </p:nvSpPr>
          <p:spPr>
            <a:xfrm>
              <a:off x="422272" y="2797654"/>
              <a:ext cx="3366769" cy="37168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171450" indent="-17145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예약 대기 </a:t>
              </a:r>
              <a:r>
                <a:rPr lang="en-US" altLang="ko-KR" sz="1100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1</a:t>
              </a:r>
              <a:r>
                <a:rPr lang="ko-KR" altLang="en-US" sz="1100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건 </a:t>
              </a:r>
            </a:p>
          </p:txBody>
        </p:sp>
        <p:sp>
          <p:nvSpPr>
            <p:cNvPr id="53" name="도형 24">
              <a:extLst>
                <a:ext uri="{FF2B5EF4-FFF2-40B4-BE49-F238E27FC236}">
                  <a16:creationId xmlns:a16="http://schemas.microsoft.com/office/drawing/2014/main" xmlns="" id="{5A26A579-F3E1-4EA5-8958-6787AD64005B}"/>
                </a:ext>
              </a:extLst>
            </p:cNvPr>
            <p:cNvSpPr>
              <a:spLocks/>
            </p:cNvSpPr>
            <p:nvPr/>
          </p:nvSpPr>
          <p:spPr>
            <a:xfrm rot="10800000">
              <a:off x="5010842" y="2295674"/>
              <a:ext cx="4144010" cy="373380"/>
            </a:xfrm>
            <a:prstGeom prst="snip2Same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4" name="도형 25">
              <a:extLst>
                <a:ext uri="{FF2B5EF4-FFF2-40B4-BE49-F238E27FC236}">
                  <a16:creationId xmlns:a16="http://schemas.microsoft.com/office/drawing/2014/main" xmlns="" id="{6CFF60D3-3809-47F1-84E2-A81EEBAB1A6A}"/>
                </a:ext>
              </a:extLst>
            </p:cNvPr>
            <p:cNvSpPr>
              <a:spLocks/>
            </p:cNvSpPr>
            <p:nvPr/>
          </p:nvSpPr>
          <p:spPr>
            <a:xfrm>
              <a:off x="5010842" y="2667784"/>
              <a:ext cx="4144010" cy="1059180"/>
            </a:xfrm>
            <a:prstGeom prst="snip2SameRect">
              <a:avLst/>
            </a:prstGeom>
            <a:solidFill>
              <a:schemeClr val="bg1"/>
            </a:solidFill>
            <a:ln w="9525" cap="flat" cmpd="sng">
              <a:solidFill>
                <a:schemeClr val="bg1">
                  <a:lumMod val="7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5" name="텍스트 상자 26">
              <a:extLst>
                <a:ext uri="{FF2B5EF4-FFF2-40B4-BE49-F238E27FC236}">
                  <a16:creationId xmlns:a16="http://schemas.microsoft.com/office/drawing/2014/main" xmlns="" id="{6AC9FCB3-4273-4A09-AB88-1B76031C0D52}"/>
                </a:ext>
              </a:extLst>
            </p:cNvPr>
            <p:cNvSpPr txBox="1">
              <a:spLocks/>
            </p:cNvSpPr>
            <p:nvPr/>
          </p:nvSpPr>
          <p:spPr>
            <a:xfrm>
              <a:off x="5205788" y="2331234"/>
              <a:ext cx="1719580" cy="3607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r>
                <a:rPr lang="en-US" altLang="ko-KR" sz="1050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CAFE3</a:t>
              </a:r>
              <a:endPara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6" name="도형 27">
              <a:extLst>
                <a:ext uri="{FF2B5EF4-FFF2-40B4-BE49-F238E27FC236}">
                  <a16:creationId xmlns:a16="http://schemas.microsoft.com/office/drawing/2014/main" xmlns="" id="{D6B850C7-B3C4-4BC3-8C91-9DCA79778237}"/>
                </a:ext>
              </a:extLst>
            </p:cNvPr>
            <p:cNvSpPr>
              <a:spLocks/>
            </p:cNvSpPr>
            <p:nvPr/>
          </p:nvSpPr>
          <p:spPr>
            <a:xfrm rot="10800000">
              <a:off x="5009572" y="3817769"/>
              <a:ext cx="4144010" cy="373380"/>
            </a:xfrm>
            <a:prstGeom prst="snip2Same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7" name="도형 28">
              <a:extLst>
                <a:ext uri="{FF2B5EF4-FFF2-40B4-BE49-F238E27FC236}">
                  <a16:creationId xmlns:a16="http://schemas.microsoft.com/office/drawing/2014/main" xmlns="" id="{BFECA78B-F79A-4595-91C7-BE3A1F6E981D}"/>
                </a:ext>
              </a:extLst>
            </p:cNvPr>
            <p:cNvSpPr>
              <a:spLocks/>
            </p:cNvSpPr>
            <p:nvPr/>
          </p:nvSpPr>
          <p:spPr>
            <a:xfrm>
              <a:off x="5009572" y="4190514"/>
              <a:ext cx="4144010" cy="1059180"/>
            </a:xfrm>
            <a:prstGeom prst="snip2SameRect">
              <a:avLst/>
            </a:prstGeom>
            <a:solidFill>
              <a:schemeClr val="bg1"/>
            </a:solidFill>
            <a:ln w="9525" cap="flat" cmpd="sng">
              <a:solidFill>
                <a:schemeClr val="bg1">
                  <a:lumMod val="7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8" name="텍스트 상자 29">
              <a:extLst>
                <a:ext uri="{FF2B5EF4-FFF2-40B4-BE49-F238E27FC236}">
                  <a16:creationId xmlns:a16="http://schemas.microsoft.com/office/drawing/2014/main" xmlns="" id="{8D8FCE02-0D8E-4136-BE4C-BCA6FD659EFE}"/>
                </a:ext>
              </a:extLst>
            </p:cNvPr>
            <p:cNvSpPr txBox="1">
              <a:spLocks/>
            </p:cNvSpPr>
            <p:nvPr/>
          </p:nvSpPr>
          <p:spPr>
            <a:xfrm>
              <a:off x="5204517" y="3853330"/>
              <a:ext cx="1719580" cy="37168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r>
                <a:rPr lang="en-US" altLang="ko-KR" sz="1100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CAFE4</a:t>
              </a:r>
              <a:endParaRPr lang="ko-KR" altLang="en-US" sz="1100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9" name="도형 30">
              <a:extLst>
                <a:ext uri="{FF2B5EF4-FFF2-40B4-BE49-F238E27FC236}">
                  <a16:creationId xmlns:a16="http://schemas.microsoft.com/office/drawing/2014/main" xmlns="" id="{5F97DDA1-322C-401D-9B08-262075CA45D2}"/>
                </a:ext>
              </a:extLst>
            </p:cNvPr>
            <p:cNvSpPr>
              <a:spLocks/>
            </p:cNvSpPr>
            <p:nvPr/>
          </p:nvSpPr>
          <p:spPr>
            <a:xfrm rot="10800000">
              <a:off x="301682" y="3817769"/>
              <a:ext cx="4144010" cy="373380"/>
            </a:xfrm>
            <a:prstGeom prst="snip2Same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0" name="도형 31">
              <a:extLst>
                <a:ext uri="{FF2B5EF4-FFF2-40B4-BE49-F238E27FC236}">
                  <a16:creationId xmlns:a16="http://schemas.microsoft.com/office/drawing/2014/main" xmlns="" id="{86B943DC-B732-4825-A6A2-5A35013F46D0}"/>
                </a:ext>
              </a:extLst>
            </p:cNvPr>
            <p:cNvSpPr>
              <a:spLocks/>
            </p:cNvSpPr>
            <p:nvPr/>
          </p:nvSpPr>
          <p:spPr>
            <a:xfrm>
              <a:off x="301682" y="4190514"/>
              <a:ext cx="4144010" cy="1059180"/>
            </a:xfrm>
            <a:prstGeom prst="snip2SameRect">
              <a:avLst/>
            </a:prstGeom>
            <a:solidFill>
              <a:schemeClr val="bg1"/>
            </a:solidFill>
            <a:ln w="9525" cap="flat" cmpd="sng">
              <a:solidFill>
                <a:schemeClr val="bg1">
                  <a:lumMod val="7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1" name="텍스트 상자 32">
              <a:extLst>
                <a:ext uri="{FF2B5EF4-FFF2-40B4-BE49-F238E27FC236}">
                  <a16:creationId xmlns:a16="http://schemas.microsoft.com/office/drawing/2014/main" xmlns="" id="{83E2EE9C-E0D6-40DC-8C74-35724C2C1C89}"/>
                </a:ext>
              </a:extLst>
            </p:cNvPr>
            <p:cNvSpPr txBox="1">
              <a:spLocks/>
            </p:cNvSpPr>
            <p:nvPr/>
          </p:nvSpPr>
          <p:spPr>
            <a:xfrm>
              <a:off x="496627" y="3853330"/>
              <a:ext cx="1719580" cy="3607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r>
                <a:rPr lang="en-US" altLang="ko-KR" sz="1050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CAFE2</a:t>
              </a:r>
              <a:endParaRPr lang="ko-KR" altLang="en-US" sz="1050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2" name="텍스트 상자 33">
              <a:extLst>
                <a:ext uri="{FF2B5EF4-FFF2-40B4-BE49-F238E27FC236}">
                  <a16:creationId xmlns:a16="http://schemas.microsoft.com/office/drawing/2014/main" xmlns="" id="{19AFEBB7-2E1E-488A-BBF6-7D292AA5BAF9}"/>
                </a:ext>
              </a:extLst>
            </p:cNvPr>
            <p:cNvSpPr txBox="1">
              <a:spLocks/>
            </p:cNvSpPr>
            <p:nvPr/>
          </p:nvSpPr>
          <p:spPr>
            <a:xfrm>
              <a:off x="7360340" y="2331234"/>
              <a:ext cx="1719580" cy="37168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&gt; </a:t>
              </a:r>
              <a:r>
                <a:rPr lang="ko-KR" altLang="en-US" sz="1100" b="1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상세 보기</a:t>
              </a:r>
            </a:p>
          </p:txBody>
        </p:sp>
        <p:sp>
          <p:nvSpPr>
            <p:cNvPr id="64" name="텍스트 상자 36">
              <a:extLst>
                <a:ext uri="{FF2B5EF4-FFF2-40B4-BE49-F238E27FC236}">
                  <a16:creationId xmlns:a16="http://schemas.microsoft.com/office/drawing/2014/main" xmlns="" id="{AEE46FD6-F2C6-4DFB-A804-D89EABD4FDA6}"/>
                </a:ext>
              </a:extLst>
            </p:cNvPr>
            <p:cNvSpPr txBox="1">
              <a:spLocks/>
            </p:cNvSpPr>
            <p:nvPr/>
          </p:nvSpPr>
          <p:spPr>
            <a:xfrm>
              <a:off x="506786" y="4288305"/>
              <a:ext cx="3366769" cy="37168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171450" indent="-17145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예약 </a:t>
              </a:r>
              <a:r>
                <a:rPr lang="ko-KR" altLang="en-US" sz="1100" dirty="0" err="1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요청건이</a:t>
              </a:r>
              <a:r>
                <a:rPr lang="ko-KR" altLang="en-US" sz="1100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 없습니다</a:t>
              </a:r>
              <a:r>
                <a:rPr lang="en-US" altLang="ko-KR" sz="1100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.</a:t>
              </a:r>
              <a:endParaRPr lang="ko-KR" altLang="en-US" sz="1100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6" name="텍스트 상자 33">
              <a:extLst>
                <a:ext uri="{FF2B5EF4-FFF2-40B4-BE49-F238E27FC236}">
                  <a16:creationId xmlns:a16="http://schemas.microsoft.com/office/drawing/2014/main" xmlns="" id="{907CBA08-8AD2-47A5-803B-E6AEFD7639D5}"/>
                </a:ext>
              </a:extLst>
            </p:cNvPr>
            <p:cNvSpPr txBox="1">
              <a:spLocks/>
            </p:cNvSpPr>
            <p:nvPr/>
          </p:nvSpPr>
          <p:spPr>
            <a:xfrm>
              <a:off x="1785865" y="3840804"/>
              <a:ext cx="2654039" cy="37168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&gt; </a:t>
              </a:r>
              <a:r>
                <a:rPr lang="ko-KR" altLang="en-US" sz="1100" b="1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상세 보기</a:t>
              </a:r>
            </a:p>
          </p:txBody>
        </p:sp>
        <p:sp>
          <p:nvSpPr>
            <p:cNvPr id="67" name="텍스트 상자 33">
              <a:extLst>
                <a:ext uri="{FF2B5EF4-FFF2-40B4-BE49-F238E27FC236}">
                  <a16:creationId xmlns:a16="http://schemas.microsoft.com/office/drawing/2014/main" xmlns="" id="{2220BBA2-601C-47E0-999F-5D83D0C8ABB2}"/>
                </a:ext>
              </a:extLst>
            </p:cNvPr>
            <p:cNvSpPr txBox="1">
              <a:spLocks/>
            </p:cNvSpPr>
            <p:nvPr/>
          </p:nvSpPr>
          <p:spPr>
            <a:xfrm>
              <a:off x="1705782" y="2331234"/>
              <a:ext cx="2814206" cy="37168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&gt; </a:t>
              </a:r>
              <a:r>
                <a:rPr lang="ko-KR" altLang="en-US" sz="1100" b="1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상세 보기</a:t>
              </a:r>
            </a:p>
          </p:txBody>
        </p:sp>
      </p:grpSp>
      <p:sp>
        <p:nvSpPr>
          <p:cNvPr id="68" name="텍스트 상자 36">
            <a:extLst>
              <a:ext uri="{FF2B5EF4-FFF2-40B4-BE49-F238E27FC236}">
                <a16:creationId xmlns:a16="http://schemas.microsoft.com/office/drawing/2014/main" xmlns="" id="{2C5E6515-5ED0-4EFC-BBAE-54DE53E6D90C}"/>
              </a:ext>
            </a:extLst>
          </p:cNvPr>
          <p:cNvSpPr txBox="1">
            <a:spLocks/>
          </p:cNvSpPr>
          <p:nvPr/>
        </p:nvSpPr>
        <p:spPr>
          <a:xfrm>
            <a:off x="4834532" y="5070816"/>
            <a:ext cx="2289255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171450" indent="-1714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예약 요청 건이 없습니다</a:t>
            </a:r>
            <a:r>
              <a:rPr lang="en-US" altLang="ko-KR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3E6920FD-F214-4737-AA19-79EDB85555F3}"/>
              </a:ext>
            </a:extLst>
          </p:cNvPr>
          <p:cNvSpPr/>
          <p:nvPr/>
        </p:nvSpPr>
        <p:spPr>
          <a:xfrm>
            <a:off x="154634" y="319069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sp>
        <p:nvSpPr>
          <p:cNvPr id="69" name="텍스트 상자 19">
            <a:extLst>
              <a:ext uri="{FF2B5EF4-FFF2-40B4-BE49-F238E27FC236}">
                <a16:creationId xmlns:a16="http://schemas.microsoft.com/office/drawing/2014/main" xmlns="" id="{E95558A3-98AC-42AD-85BD-1FB78B81F23F}"/>
              </a:ext>
            </a:extLst>
          </p:cNvPr>
          <p:cNvSpPr txBox="1">
            <a:spLocks/>
          </p:cNvSpPr>
          <p:nvPr/>
        </p:nvSpPr>
        <p:spPr>
          <a:xfrm>
            <a:off x="3493153" y="5434063"/>
            <a:ext cx="970830" cy="255198"/>
          </a:xfrm>
          <a:prstGeom prst="rect">
            <a:avLst/>
          </a:prstGeom>
          <a:noFill/>
          <a:ln w="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50" dirty="0">
                <a:ln w="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sz="1400" dirty="0"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텍스트 상자 19">
            <a:extLst>
              <a:ext uri="{FF2B5EF4-FFF2-40B4-BE49-F238E27FC236}">
                <a16:creationId xmlns:a16="http://schemas.microsoft.com/office/drawing/2014/main" xmlns="" id="{5AE85A60-913D-4F1A-A879-194F85BE028C}"/>
              </a:ext>
            </a:extLst>
          </p:cNvPr>
          <p:cNvSpPr txBox="1">
            <a:spLocks/>
          </p:cNvSpPr>
          <p:nvPr/>
        </p:nvSpPr>
        <p:spPr>
          <a:xfrm>
            <a:off x="3459593" y="6509209"/>
            <a:ext cx="970830" cy="255198"/>
          </a:xfrm>
          <a:prstGeom prst="rect">
            <a:avLst/>
          </a:prstGeom>
          <a:noFill/>
          <a:ln w="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50" dirty="0">
                <a:ln w="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sz="1400" dirty="0"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텍스트 상자 19">
            <a:extLst>
              <a:ext uri="{FF2B5EF4-FFF2-40B4-BE49-F238E27FC236}">
                <a16:creationId xmlns:a16="http://schemas.microsoft.com/office/drawing/2014/main" xmlns="" id="{C64A19D3-3D8B-4904-BA0A-2D0911AD99C5}"/>
              </a:ext>
            </a:extLst>
          </p:cNvPr>
          <p:cNvSpPr txBox="1">
            <a:spLocks/>
          </p:cNvSpPr>
          <p:nvPr/>
        </p:nvSpPr>
        <p:spPr>
          <a:xfrm>
            <a:off x="6670491" y="5454577"/>
            <a:ext cx="970830" cy="255198"/>
          </a:xfrm>
          <a:prstGeom prst="rect">
            <a:avLst/>
          </a:prstGeom>
          <a:noFill/>
          <a:ln w="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50" dirty="0">
                <a:ln w="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sz="1400" dirty="0"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B6B4ECE3-D1BD-4EC2-802B-6667DF5D7571}"/>
              </a:ext>
            </a:extLst>
          </p:cNvPr>
          <p:cNvGrpSpPr/>
          <p:nvPr/>
        </p:nvGrpSpPr>
        <p:grpSpPr>
          <a:xfrm>
            <a:off x="7870459" y="5011531"/>
            <a:ext cx="2622931" cy="1190583"/>
            <a:chOff x="2059201" y="3005201"/>
            <a:chExt cx="4289445" cy="1745312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xmlns="" id="{C97BFAC0-2125-4D3F-BADE-4CFD60285E14}"/>
                </a:ext>
              </a:extLst>
            </p:cNvPr>
            <p:cNvGrpSpPr/>
            <p:nvPr/>
          </p:nvGrpSpPr>
          <p:grpSpPr>
            <a:xfrm>
              <a:off x="2059201" y="3005201"/>
              <a:ext cx="4289445" cy="1745312"/>
              <a:chOff x="2433139" y="3117488"/>
              <a:chExt cx="4289445" cy="1745312"/>
            </a:xfrm>
          </p:grpSpPr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xmlns="" id="{F5D02732-3303-475D-9305-A47EA5E9B1D6}"/>
                  </a:ext>
                </a:extLst>
              </p:cNvPr>
              <p:cNvGrpSpPr/>
              <p:nvPr/>
            </p:nvGrpSpPr>
            <p:grpSpPr>
              <a:xfrm>
                <a:off x="2433139" y="3117488"/>
                <a:ext cx="4289445" cy="1745312"/>
                <a:chOff x="907192" y="3202367"/>
                <a:chExt cx="5925573" cy="1878795"/>
              </a:xfrm>
            </p:grpSpPr>
            <p:grpSp>
              <p:nvGrpSpPr>
                <p:cNvPr id="84" name="그룹 83">
                  <a:extLst>
                    <a:ext uri="{FF2B5EF4-FFF2-40B4-BE49-F238E27FC236}">
                      <a16:creationId xmlns:a16="http://schemas.microsoft.com/office/drawing/2014/main" xmlns="" id="{92430399-3E88-4414-B14B-83185268D15D}"/>
                    </a:ext>
                  </a:extLst>
                </p:cNvPr>
                <p:cNvGrpSpPr/>
                <p:nvPr/>
              </p:nvGrpSpPr>
              <p:grpSpPr>
                <a:xfrm>
                  <a:off x="907192" y="3211357"/>
                  <a:ext cx="5925573" cy="1869805"/>
                  <a:chOff x="1144093" y="2616415"/>
                  <a:chExt cx="5925573" cy="1869805"/>
                </a:xfrm>
              </p:grpSpPr>
              <p:grpSp>
                <p:nvGrpSpPr>
                  <p:cNvPr id="86" name="그룹 85">
                    <a:extLst>
                      <a:ext uri="{FF2B5EF4-FFF2-40B4-BE49-F238E27FC236}">
                        <a16:creationId xmlns:a16="http://schemas.microsoft.com/office/drawing/2014/main" xmlns="" id="{437B7236-916C-4C80-91E6-CCE3B043586A}"/>
                      </a:ext>
                    </a:extLst>
                  </p:cNvPr>
                  <p:cNvGrpSpPr/>
                  <p:nvPr/>
                </p:nvGrpSpPr>
                <p:grpSpPr>
                  <a:xfrm>
                    <a:off x="1144093" y="2616415"/>
                    <a:ext cx="5925573" cy="1869805"/>
                    <a:chOff x="1229056" y="2766691"/>
                    <a:chExt cx="5925573" cy="1869805"/>
                  </a:xfrm>
                </p:grpSpPr>
                <p:sp>
                  <p:nvSpPr>
                    <p:cNvPr id="88" name="직사각형 87">
                      <a:extLst>
                        <a:ext uri="{FF2B5EF4-FFF2-40B4-BE49-F238E27FC236}">
                          <a16:creationId xmlns:a16="http://schemas.microsoft.com/office/drawing/2014/main" xmlns="" id="{813D40BD-2C66-418A-B4A0-CB303877C8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36909" y="2766691"/>
                      <a:ext cx="5917720" cy="186980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cxnSp>
                  <p:nvCxnSpPr>
                    <p:cNvPr id="89" name="직선 연결선 88">
                      <a:extLst>
                        <a:ext uri="{FF2B5EF4-FFF2-40B4-BE49-F238E27FC236}">
                          <a16:creationId xmlns:a16="http://schemas.microsoft.com/office/drawing/2014/main" xmlns="" id="{94E38ED9-E91E-4F5F-9B20-C1399A359AC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229056" y="3050445"/>
                      <a:ext cx="5925573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7" name="순서도: 가산 접합 86">
                    <a:extLst>
                      <a:ext uri="{FF2B5EF4-FFF2-40B4-BE49-F238E27FC236}">
                        <a16:creationId xmlns:a16="http://schemas.microsoft.com/office/drawing/2014/main" xmlns="" id="{EDEDFCF4-ECEE-412B-8FD0-C9087258B6C9}"/>
                      </a:ext>
                    </a:extLst>
                  </p:cNvPr>
                  <p:cNvSpPr/>
                  <p:nvPr/>
                </p:nvSpPr>
                <p:spPr>
                  <a:xfrm>
                    <a:off x="6728962" y="2639527"/>
                    <a:ext cx="266701" cy="231799"/>
                  </a:xfrm>
                  <a:prstGeom prst="flowChartSummingJunction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xmlns="" id="{F4A0244A-C407-4C31-9F92-B1CA8358FEE2}"/>
                    </a:ext>
                  </a:extLst>
                </p:cNvPr>
                <p:cNvSpPr txBox="1"/>
                <p:nvPr/>
              </p:nvSpPr>
              <p:spPr>
                <a:xfrm>
                  <a:off x="1010886" y="3202367"/>
                  <a:ext cx="740041" cy="3642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dirty="0"/>
                    <a:t>확인</a:t>
                  </a:r>
                </a:p>
              </p:txBody>
            </p:sp>
          </p:grp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xmlns="" id="{0FD8203B-9928-410F-BDC6-54CC2E852932}"/>
                  </a:ext>
                </a:extLst>
              </p:cNvPr>
              <p:cNvSpPr/>
              <p:nvPr/>
            </p:nvSpPr>
            <p:spPr>
              <a:xfrm>
                <a:off x="3102055" y="4108585"/>
                <a:ext cx="1149310" cy="27615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xmlns="" id="{C6FE2FA2-78FB-4E2F-91A0-BE0C8983EDC3}"/>
                  </a:ext>
                </a:extLst>
              </p:cNvPr>
              <p:cNvSpPr/>
              <p:nvPr/>
            </p:nvSpPr>
            <p:spPr>
              <a:xfrm>
                <a:off x="4998318" y="4108585"/>
                <a:ext cx="1149310" cy="27615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xmlns="" id="{229A6B3E-0D06-490A-8BBA-BBBED023C630}"/>
                  </a:ext>
                </a:extLst>
              </p:cNvPr>
              <p:cNvSpPr/>
              <p:nvPr/>
            </p:nvSpPr>
            <p:spPr>
              <a:xfrm>
                <a:off x="3475040" y="4082983"/>
                <a:ext cx="386899" cy="338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900" dirty="0"/>
                  <a:t>예</a:t>
                </a: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xmlns="" id="{42132122-F18F-4553-9534-DAE71EA20A94}"/>
                  </a:ext>
                </a:extLst>
              </p:cNvPr>
              <p:cNvSpPr/>
              <p:nvPr/>
            </p:nvSpPr>
            <p:spPr>
              <a:xfrm>
                <a:off x="5279564" y="4080350"/>
                <a:ext cx="684514" cy="338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900" dirty="0" err="1"/>
                  <a:t>아니오</a:t>
                </a:r>
                <a:endParaRPr lang="ko-KR" altLang="en-US" sz="900" dirty="0"/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1BEEC16D-2BB6-44F8-A27E-3EEEE04EAF6A}"/>
                </a:ext>
              </a:extLst>
            </p:cNvPr>
            <p:cNvSpPr txBox="1"/>
            <p:nvPr/>
          </p:nvSpPr>
          <p:spPr>
            <a:xfrm>
              <a:off x="2286196" y="3590656"/>
              <a:ext cx="4008880" cy="338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CAFE1</a:t>
              </a:r>
              <a:r>
                <a:rPr lang="ko-KR" altLang="en-US" sz="900" dirty="0"/>
                <a:t>을 정말 목록에서 삭제 하시겠습니까</a:t>
              </a:r>
              <a:r>
                <a:rPr lang="en-US" altLang="ko-KR" sz="900" dirty="0"/>
                <a:t>?</a:t>
              </a:r>
              <a:endParaRPr lang="ko-KR" altLang="en-US" sz="900" dirty="0"/>
            </a:p>
          </p:txBody>
        </p:sp>
      </p:grp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18811EDA-40EA-445B-97A9-9CA3CCA38C9F}"/>
              </a:ext>
            </a:extLst>
          </p:cNvPr>
          <p:cNvCxnSpPr>
            <a:cxnSpLocks/>
          </p:cNvCxnSpPr>
          <p:nvPr/>
        </p:nvCxnSpPr>
        <p:spPr>
          <a:xfrm flipV="1">
            <a:off x="7240044" y="5315772"/>
            <a:ext cx="578000" cy="16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xmlns="" id="{5C5A3E27-4343-4A18-8FFA-F2BC2F7F0B10}"/>
              </a:ext>
            </a:extLst>
          </p:cNvPr>
          <p:cNvGrpSpPr/>
          <p:nvPr/>
        </p:nvGrpSpPr>
        <p:grpSpPr>
          <a:xfrm>
            <a:off x="6058522" y="6245199"/>
            <a:ext cx="331753" cy="300798"/>
            <a:chOff x="2794201" y="5831554"/>
            <a:chExt cx="481726" cy="481726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ED5A5FDF-1286-4D1F-B48B-97BCB28ECC8F}"/>
                </a:ext>
              </a:extLst>
            </p:cNvPr>
            <p:cNvSpPr/>
            <p:nvPr/>
          </p:nvSpPr>
          <p:spPr>
            <a:xfrm>
              <a:off x="2794201" y="6020870"/>
              <a:ext cx="481726" cy="1030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9CAB54B2-256C-4C28-B6BB-FD4857182F72}"/>
                </a:ext>
              </a:extLst>
            </p:cNvPr>
            <p:cNvSpPr/>
            <p:nvPr/>
          </p:nvSpPr>
          <p:spPr>
            <a:xfrm rot="5400000">
              <a:off x="2794200" y="6020870"/>
              <a:ext cx="481726" cy="1030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3" name="Button">
            <a:extLst>
              <a:ext uri="{FF2B5EF4-FFF2-40B4-BE49-F238E27FC236}">
                <a16:creationId xmlns:a16="http://schemas.microsoft.com/office/drawing/2014/main" xmlns="" id="{D687828E-5607-41A8-BAB6-03D421E15567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Button">
            <a:extLst>
              <a:ext uri="{FF2B5EF4-FFF2-40B4-BE49-F238E27FC236}">
                <a16:creationId xmlns:a16="http://schemas.microsoft.com/office/drawing/2014/main" xmlns="" id="{22F43FCF-DF69-4B98-A6C1-643EA9BB5370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Button">
            <a:extLst>
              <a:ext uri="{FF2B5EF4-FFF2-40B4-BE49-F238E27FC236}">
                <a16:creationId xmlns:a16="http://schemas.microsoft.com/office/drawing/2014/main" xmlns="" id="{C0AECCFE-8D35-408F-963A-BB3372A95C15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2417005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4DE82D9-3B8B-42F2-BE85-485BA1306E1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567E1A32-96C5-4EE3-AAB8-1B06BF8D33EC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D5464F1-CB90-4251-BBA8-471B3A3A4AD8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31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86DF7D12-52E1-47B6-A3C4-2F3253370C06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A55E7039-C30D-4253-A8E3-9482EB924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49181"/>
              </p:ext>
            </p:extLst>
          </p:nvPr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사업자 등록번호를 업체 추가시에 삽입하는 것으로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E9319DFA-CDE4-40E9-B37B-57B3A89CB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004793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CB161DA-EDF0-4EE5-BCC3-8F4A5453959B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60EE9F8-FDDF-4C7E-B06C-1557EB500360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4DF29D1-AA38-4077-807D-F06DC32A8843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사업자 마이 페이지 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신규 카페 등록 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B7F86AA1-BB13-43DB-BB82-18776AF8B19D}"/>
              </a:ext>
            </a:extLst>
          </p:cNvPr>
          <p:cNvSpPr/>
          <p:nvPr/>
        </p:nvSpPr>
        <p:spPr>
          <a:xfrm>
            <a:off x="9522212" y="904169"/>
            <a:ext cx="2299101" cy="122597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업체등록시 사업자등록번호 먼저확인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752BBBD-3F5F-4787-93BA-78DC3F524141}"/>
              </a:ext>
            </a:extLst>
          </p:cNvPr>
          <p:cNvSpPr/>
          <p:nvPr/>
        </p:nvSpPr>
        <p:spPr>
          <a:xfrm>
            <a:off x="2034762" y="1666141"/>
            <a:ext cx="18577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/>
              <a:t>사업자 등록번호 확인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0836F692-9BE0-49CA-AA35-504662D32D9A}"/>
              </a:ext>
            </a:extLst>
          </p:cNvPr>
          <p:cNvCxnSpPr>
            <a:cxnSpLocks/>
          </p:cNvCxnSpPr>
          <p:nvPr/>
        </p:nvCxnSpPr>
        <p:spPr>
          <a:xfrm>
            <a:off x="2062286" y="1961838"/>
            <a:ext cx="561024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B4D9648-6CE8-4AE4-8DC2-A9355FBAA591}"/>
              </a:ext>
            </a:extLst>
          </p:cNvPr>
          <p:cNvSpPr txBox="1"/>
          <p:nvPr/>
        </p:nvSpPr>
        <p:spPr>
          <a:xfrm>
            <a:off x="2034762" y="2135954"/>
            <a:ext cx="6184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등록하실 카페의 사업자 등록번호를 반드시 입력해주세요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19169404-E635-4ABB-82AD-25D994C338FD}"/>
              </a:ext>
            </a:extLst>
          </p:cNvPr>
          <p:cNvSpPr/>
          <p:nvPr/>
        </p:nvSpPr>
        <p:spPr>
          <a:xfrm>
            <a:off x="154634" y="331181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755CED53-5203-41C0-B972-CD679E5E1861}"/>
              </a:ext>
            </a:extLst>
          </p:cNvPr>
          <p:cNvSpPr/>
          <p:nvPr/>
        </p:nvSpPr>
        <p:spPr>
          <a:xfrm>
            <a:off x="2062285" y="2451093"/>
            <a:ext cx="5610241" cy="325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사업자 등록번호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2CE3A3AD-E4A7-48AE-95A7-25606B50BA74}"/>
              </a:ext>
            </a:extLst>
          </p:cNvPr>
          <p:cNvCxnSpPr/>
          <p:nvPr/>
        </p:nvCxnSpPr>
        <p:spPr>
          <a:xfrm flipV="1">
            <a:off x="3200932" y="2451093"/>
            <a:ext cx="0" cy="3251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74C72C36-93CD-4CEE-9F4D-5866AED7F182}"/>
              </a:ext>
            </a:extLst>
          </p:cNvPr>
          <p:cNvSpPr/>
          <p:nvPr/>
        </p:nvSpPr>
        <p:spPr>
          <a:xfrm>
            <a:off x="4773520" y="2922539"/>
            <a:ext cx="1059543" cy="278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다음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ECD6954F-73EF-4D76-BB1B-CB83F9BB5DF5}"/>
              </a:ext>
            </a:extLst>
          </p:cNvPr>
          <p:cNvSpPr/>
          <p:nvPr/>
        </p:nvSpPr>
        <p:spPr>
          <a:xfrm>
            <a:off x="3560202" y="2922539"/>
            <a:ext cx="1059543" cy="278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FAE6DF70-E041-4ED7-8B72-BFE4C594E533}"/>
              </a:ext>
            </a:extLst>
          </p:cNvPr>
          <p:cNvSpPr/>
          <p:nvPr/>
        </p:nvSpPr>
        <p:spPr>
          <a:xfrm>
            <a:off x="5924454" y="2966814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2" name="Button">
            <a:extLst>
              <a:ext uri="{FF2B5EF4-FFF2-40B4-BE49-F238E27FC236}">
                <a16:creationId xmlns:a16="http://schemas.microsoft.com/office/drawing/2014/main" xmlns="" id="{2F9CFAFA-06A4-4002-B513-DC0AE53498AB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Button">
            <a:extLst>
              <a:ext uri="{FF2B5EF4-FFF2-40B4-BE49-F238E27FC236}">
                <a16:creationId xmlns:a16="http://schemas.microsoft.com/office/drawing/2014/main" xmlns="" id="{2D5F4581-E9FB-4157-9B9A-7A4BA960D52D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xmlns="" id="{ADB935AA-05C4-41E6-9D94-1AD3C193DE02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466485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4DE82D9-3B8B-42F2-BE85-485BA1306E1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567E1A32-96C5-4EE3-AAB8-1B06BF8D33EC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D5464F1-CB90-4251-BBA8-471B3A3A4AD8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32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86DF7D12-52E1-47B6-A3C4-2F3253370C06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A55E7039-C30D-4253-A8E3-9482EB924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947190"/>
              </p:ext>
            </p:extLst>
          </p:nvPr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사업자 등록번호를 업체 추가시에 삽입하는 것으로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E9319DFA-CDE4-40E9-B37B-57B3A89CB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916586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CB161DA-EDF0-4EE5-BCC3-8F4A5453959B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60EE9F8-FDDF-4C7E-B06C-1557EB500360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4DF29D1-AA38-4077-807D-F06DC32A8843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사업자 마이 페이지 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신규 카페 등록 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B7F86AA1-BB13-43DB-BB82-18776AF8B19D}"/>
              </a:ext>
            </a:extLst>
          </p:cNvPr>
          <p:cNvSpPr/>
          <p:nvPr/>
        </p:nvSpPr>
        <p:spPr>
          <a:xfrm>
            <a:off x="9534324" y="934444"/>
            <a:ext cx="2299101" cy="122597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228600" indent="-228600">
              <a:buFont typeface="+mj-lt"/>
              <a:buAutoNum type="arabicPeriod"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Private Only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설정 시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752BBBD-3F5F-4787-93BA-78DC3F524141}"/>
              </a:ext>
            </a:extLst>
          </p:cNvPr>
          <p:cNvSpPr/>
          <p:nvPr/>
        </p:nvSpPr>
        <p:spPr>
          <a:xfrm>
            <a:off x="1913646" y="1897819"/>
            <a:ext cx="13801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/>
              <a:t>신규 카페 등록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0836F692-9BE0-49CA-AA35-504662D32D9A}"/>
              </a:ext>
            </a:extLst>
          </p:cNvPr>
          <p:cNvCxnSpPr>
            <a:cxnSpLocks/>
          </p:cNvCxnSpPr>
          <p:nvPr/>
        </p:nvCxnSpPr>
        <p:spPr>
          <a:xfrm>
            <a:off x="1981927" y="2189327"/>
            <a:ext cx="6117357" cy="1001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CA4E6C4D-61D7-43E8-AD12-7989CD0ED33D}"/>
              </a:ext>
            </a:extLst>
          </p:cNvPr>
          <p:cNvSpPr/>
          <p:nvPr/>
        </p:nvSpPr>
        <p:spPr>
          <a:xfrm>
            <a:off x="5038354" y="5235382"/>
            <a:ext cx="1059543" cy="278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다음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B12E61B8-31AC-499F-9C72-D5BE47166827}"/>
              </a:ext>
            </a:extLst>
          </p:cNvPr>
          <p:cNvSpPr/>
          <p:nvPr/>
        </p:nvSpPr>
        <p:spPr>
          <a:xfrm>
            <a:off x="3841562" y="5235279"/>
            <a:ext cx="1059543" cy="278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CC1B7A-3BAC-4C0C-901A-8E085DA023EB}"/>
              </a:ext>
            </a:extLst>
          </p:cNvPr>
          <p:cNvSpPr/>
          <p:nvPr/>
        </p:nvSpPr>
        <p:spPr>
          <a:xfrm>
            <a:off x="1939536" y="2618290"/>
            <a:ext cx="2006739" cy="209034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EDB07689-918D-4990-9F73-4E319247C127}"/>
              </a:ext>
            </a:extLst>
          </p:cNvPr>
          <p:cNvSpPr/>
          <p:nvPr/>
        </p:nvSpPr>
        <p:spPr>
          <a:xfrm>
            <a:off x="3998528" y="2618288"/>
            <a:ext cx="2006739" cy="209034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41B306EC-0F13-44B7-B803-FCC97E90F96A}"/>
              </a:ext>
            </a:extLst>
          </p:cNvPr>
          <p:cNvSpPr/>
          <p:nvPr/>
        </p:nvSpPr>
        <p:spPr>
          <a:xfrm>
            <a:off x="6074299" y="2618289"/>
            <a:ext cx="2006739" cy="209034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90BCE1EA-D3E9-4434-A4B7-B82F92D8F13B}"/>
              </a:ext>
            </a:extLst>
          </p:cNvPr>
          <p:cNvSpPr/>
          <p:nvPr/>
        </p:nvSpPr>
        <p:spPr>
          <a:xfrm>
            <a:off x="2891432" y="4793026"/>
            <a:ext cx="178824" cy="17975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23C06CB2-7E60-4DA3-8C69-372A882DEA34}"/>
              </a:ext>
            </a:extLst>
          </p:cNvPr>
          <p:cNvSpPr/>
          <p:nvPr/>
        </p:nvSpPr>
        <p:spPr>
          <a:xfrm>
            <a:off x="7077669" y="4793026"/>
            <a:ext cx="178824" cy="17975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F1F04B03-4D19-4140-98F1-1A52A3C007F0}"/>
              </a:ext>
            </a:extLst>
          </p:cNvPr>
          <p:cNvSpPr/>
          <p:nvPr/>
        </p:nvSpPr>
        <p:spPr>
          <a:xfrm>
            <a:off x="4859783" y="4793026"/>
            <a:ext cx="178824" cy="17975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D371921-137D-4B5D-BB74-AECB67F8D72F}"/>
              </a:ext>
            </a:extLst>
          </p:cNvPr>
          <p:cNvSpPr txBox="1"/>
          <p:nvPr/>
        </p:nvSpPr>
        <p:spPr>
          <a:xfrm>
            <a:off x="2267484" y="3204659"/>
            <a:ext cx="150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Room Only</a:t>
            </a:r>
            <a:endParaRPr lang="ko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A428983-BFE0-4A86-A9FF-05ED06E2F2B7}"/>
              </a:ext>
            </a:extLst>
          </p:cNvPr>
          <p:cNvSpPr txBox="1"/>
          <p:nvPr/>
        </p:nvSpPr>
        <p:spPr>
          <a:xfrm>
            <a:off x="4226364" y="3204659"/>
            <a:ext cx="157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Private Only</a:t>
            </a:r>
            <a:endParaRPr lang="ko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876709D-3D81-40F4-BFA2-E57A779C6375}"/>
              </a:ext>
            </a:extLst>
          </p:cNvPr>
          <p:cNvSpPr txBox="1"/>
          <p:nvPr/>
        </p:nvSpPr>
        <p:spPr>
          <a:xfrm>
            <a:off x="6129195" y="3241999"/>
            <a:ext cx="20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Room &amp; Private 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679D9ED4-9F48-460C-8CED-F1C1D09DA834}"/>
              </a:ext>
            </a:extLst>
          </p:cNvPr>
          <p:cNvSpPr txBox="1"/>
          <p:nvPr/>
        </p:nvSpPr>
        <p:spPr>
          <a:xfrm>
            <a:off x="6692327" y="3788653"/>
            <a:ext cx="774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이미지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1063A84E-9033-4FF8-9763-E15C53EC155F}"/>
              </a:ext>
            </a:extLst>
          </p:cNvPr>
          <p:cNvSpPr txBox="1"/>
          <p:nvPr/>
        </p:nvSpPr>
        <p:spPr>
          <a:xfrm>
            <a:off x="4616473" y="3811894"/>
            <a:ext cx="774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이미지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D49372C-BD32-4483-9AA7-20065B4657B7}"/>
              </a:ext>
            </a:extLst>
          </p:cNvPr>
          <p:cNvSpPr txBox="1"/>
          <p:nvPr/>
        </p:nvSpPr>
        <p:spPr>
          <a:xfrm>
            <a:off x="2745343" y="3968607"/>
            <a:ext cx="774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이미지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B4D9648-6CE8-4AE4-8DC2-A9355FBAA591}"/>
              </a:ext>
            </a:extLst>
          </p:cNvPr>
          <p:cNvSpPr txBox="1"/>
          <p:nvPr/>
        </p:nvSpPr>
        <p:spPr>
          <a:xfrm>
            <a:off x="1870527" y="2313655"/>
            <a:ext cx="6184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등록하실 카페의 유형을 선택해주세요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D713892E-52A9-41F7-A0F1-B9292919E475}"/>
              </a:ext>
            </a:extLst>
          </p:cNvPr>
          <p:cNvSpPr/>
          <p:nvPr/>
        </p:nvSpPr>
        <p:spPr>
          <a:xfrm>
            <a:off x="4211727" y="2999150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EF4F176F-6A52-4B4B-B26B-1928BC3D9437}"/>
              </a:ext>
            </a:extLst>
          </p:cNvPr>
          <p:cNvSpPr/>
          <p:nvPr/>
        </p:nvSpPr>
        <p:spPr>
          <a:xfrm>
            <a:off x="4907250" y="4825420"/>
            <a:ext cx="83890" cy="95864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19169404-E635-4ABB-82AD-25D994C338FD}"/>
              </a:ext>
            </a:extLst>
          </p:cNvPr>
          <p:cNvSpPr/>
          <p:nvPr/>
        </p:nvSpPr>
        <p:spPr>
          <a:xfrm>
            <a:off x="154634" y="319069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sp>
        <p:nvSpPr>
          <p:cNvPr id="53" name="Button">
            <a:extLst>
              <a:ext uri="{FF2B5EF4-FFF2-40B4-BE49-F238E27FC236}">
                <a16:creationId xmlns:a16="http://schemas.microsoft.com/office/drawing/2014/main" xmlns="" id="{440733C2-96AC-4E43-8230-069A7A329CFB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Button">
            <a:extLst>
              <a:ext uri="{FF2B5EF4-FFF2-40B4-BE49-F238E27FC236}">
                <a16:creationId xmlns:a16="http://schemas.microsoft.com/office/drawing/2014/main" xmlns="" id="{5D489B91-ACAD-4C99-9565-D6EEB341C1A3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Button">
            <a:extLst>
              <a:ext uri="{FF2B5EF4-FFF2-40B4-BE49-F238E27FC236}">
                <a16:creationId xmlns:a16="http://schemas.microsoft.com/office/drawing/2014/main" xmlns="" id="{E1FAC67F-3FEC-47B3-A247-CF95CCC9E8E6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30085233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4DE82D9-3B8B-42F2-BE85-485BA1306E1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567E1A32-96C5-4EE3-AAB8-1B06BF8D33EC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D5464F1-CB90-4251-BBA8-471B3A3A4AD8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33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86DF7D12-52E1-47B6-A3C4-2F3253370C06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A55E7039-C30D-4253-A8E3-9482EB9247D1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E9319DFA-CDE4-40E9-B37B-57B3A89CB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461893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CB161DA-EDF0-4EE5-BCC3-8F4A5453959B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60EE9F8-FDDF-4C7E-B06C-1557EB500360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F7FE5E78-FC6C-4574-8417-9705030B482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사업자 마이 페이지 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신규 카페 등록  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F8D2E977-D6C4-4A0D-8342-A41715A4BBAF}"/>
              </a:ext>
            </a:extLst>
          </p:cNvPr>
          <p:cNvSpPr/>
          <p:nvPr/>
        </p:nvSpPr>
        <p:spPr>
          <a:xfrm>
            <a:off x="9534324" y="879946"/>
            <a:ext cx="2299101" cy="122597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첨부 파일을 통해 각 방에 따른 좌석도 설정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6B38DE6-60CC-4C2C-944A-7A28C05B164B}"/>
              </a:ext>
            </a:extLst>
          </p:cNvPr>
          <p:cNvSpPr/>
          <p:nvPr/>
        </p:nvSpPr>
        <p:spPr>
          <a:xfrm>
            <a:off x="1622051" y="1752187"/>
            <a:ext cx="13801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/>
              <a:t>신규 카페 등록 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3B5C9B9B-6CBD-45AA-8511-3A3A9F591021}"/>
              </a:ext>
            </a:extLst>
          </p:cNvPr>
          <p:cNvCxnSpPr>
            <a:cxnSpLocks/>
          </p:cNvCxnSpPr>
          <p:nvPr/>
        </p:nvCxnSpPr>
        <p:spPr>
          <a:xfrm>
            <a:off x="1662614" y="2022397"/>
            <a:ext cx="6600607" cy="1357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6AFE87A8-BB4F-4F5A-85F9-7B8076DBD40A}"/>
              </a:ext>
            </a:extLst>
          </p:cNvPr>
          <p:cNvSpPr/>
          <p:nvPr/>
        </p:nvSpPr>
        <p:spPr>
          <a:xfrm>
            <a:off x="1547047" y="2532544"/>
            <a:ext cx="1306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/>
              <a:t> </a:t>
            </a:r>
            <a:r>
              <a:rPr lang="ko-KR" altLang="en-US" sz="1200" b="1" dirty="0"/>
              <a:t>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8C8FA2C8-12B8-4C38-984B-553E768827B3}"/>
              </a:ext>
            </a:extLst>
          </p:cNvPr>
          <p:cNvSpPr/>
          <p:nvPr/>
        </p:nvSpPr>
        <p:spPr>
          <a:xfrm>
            <a:off x="1636728" y="3530429"/>
            <a:ext cx="19345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/>
              <a:t> </a:t>
            </a:r>
            <a:r>
              <a:rPr lang="ko-KR" altLang="en-US" sz="1200" b="1" dirty="0"/>
              <a:t>              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3F7043A0-28BD-4B43-BB83-8565C3C1C0CF}"/>
              </a:ext>
            </a:extLst>
          </p:cNvPr>
          <p:cNvSpPr/>
          <p:nvPr/>
        </p:nvSpPr>
        <p:spPr>
          <a:xfrm>
            <a:off x="4919487" y="4951004"/>
            <a:ext cx="1059543" cy="278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E013D770-B2B6-47EE-BC94-A385C721B6BF}"/>
              </a:ext>
            </a:extLst>
          </p:cNvPr>
          <p:cNvSpPr/>
          <p:nvPr/>
        </p:nvSpPr>
        <p:spPr>
          <a:xfrm>
            <a:off x="3763743" y="4944685"/>
            <a:ext cx="1059543" cy="278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A97FE765-A16F-48C9-9BA5-3C52111B84B7}"/>
              </a:ext>
            </a:extLst>
          </p:cNvPr>
          <p:cNvSpPr/>
          <p:nvPr/>
        </p:nvSpPr>
        <p:spPr>
          <a:xfrm>
            <a:off x="1635091" y="2437767"/>
            <a:ext cx="6628130" cy="165917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카페 내부 좌석도 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740F3872-ECD3-40CC-A0EC-40EAD9299725}"/>
              </a:ext>
            </a:extLst>
          </p:cNvPr>
          <p:cNvGrpSpPr/>
          <p:nvPr/>
        </p:nvGrpSpPr>
        <p:grpSpPr>
          <a:xfrm>
            <a:off x="1622051" y="4314426"/>
            <a:ext cx="6641170" cy="230832"/>
            <a:chOff x="2056489" y="3743660"/>
            <a:chExt cx="6499541" cy="23083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DD3A218B-4CB5-4C4A-84BA-73B35FA6C89F}"/>
                </a:ext>
              </a:extLst>
            </p:cNvPr>
            <p:cNvSpPr/>
            <p:nvPr/>
          </p:nvSpPr>
          <p:spPr>
            <a:xfrm>
              <a:off x="2056489" y="3748038"/>
              <a:ext cx="6499541" cy="2203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1050" dirty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                    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8B9C3A29-7AD0-46EF-9DD9-F548706EFF47}"/>
                </a:ext>
              </a:extLst>
            </p:cNvPr>
            <p:cNvSpPr/>
            <p:nvPr/>
          </p:nvSpPr>
          <p:spPr>
            <a:xfrm>
              <a:off x="2056490" y="3748038"/>
              <a:ext cx="626882" cy="220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48F42F7A-1A05-4F76-A4F4-FB5EE1FE2B4C}"/>
                </a:ext>
              </a:extLst>
            </p:cNvPr>
            <p:cNvSpPr txBox="1"/>
            <p:nvPr/>
          </p:nvSpPr>
          <p:spPr>
            <a:xfrm>
              <a:off x="2056489" y="3743660"/>
              <a:ext cx="8713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첨부파일</a:t>
              </a: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14720F04-B70F-423D-A8F1-D87C6CE46957}"/>
              </a:ext>
            </a:extLst>
          </p:cNvPr>
          <p:cNvSpPr/>
          <p:nvPr/>
        </p:nvSpPr>
        <p:spPr>
          <a:xfrm>
            <a:off x="8715422" y="2065406"/>
            <a:ext cx="744230" cy="2852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5988194E-8A99-47F1-A3A6-43F89274E5A5}"/>
              </a:ext>
            </a:extLst>
          </p:cNvPr>
          <p:cNvGrpSpPr/>
          <p:nvPr/>
        </p:nvGrpSpPr>
        <p:grpSpPr>
          <a:xfrm>
            <a:off x="1622052" y="4670313"/>
            <a:ext cx="6662898" cy="175394"/>
            <a:chOff x="2215880" y="6115021"/>
            <a:chExt cx="6684841" cy="175394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F70C8714-9FD8-4502-838C-B23607C5B354}"/>
                </a:ext>
              </a:extLst>
            </p:cNvPr>
            <p:cNvSpPr/>
            <p:nvPr/>
          </p:nvSpPr>
          <p:spPr>
            <a:xfrm rot="16200000">
              <a:off x="5470604" y="2860297"/>
              <a:ext cx="175394" cy="66848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7ED340B7-9BB3-4291-8C4B-3F12ED341B75}"/>
                </a:ext>
              </a:extLst>
            </p:cNvPr>
            <p:cNvSpPr/>
            <p:nvPr/>
          </p:nvSpPr>
          <p:spPr>
            <a:xfrm rot="16200000">
              <a:off x="3235558" y="5720315"/>
              <a:ext cx="171963" cy="968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312458D-BCCC-4F55-A133-C369E539C349}"/>
              </a:ext>
            </a:extLst>
          </p:cNvPr>
          <p:cNvSpPr txBox="1"/>
          <p:nvPr/>
        </p:nvSpPr>
        <p:spPr>
          <a:xfrm>
            <a:off x="1562406" y="2070621"/>
            <a:ext cx="6184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(</a:t>
            </a:r>
            <a:r>
              <a:rPr lang="ko-KR" altLang="en-US" sz="1200" dirty="0"/>
              <a:t>개인좌석이 있는</a:t>
            </a:r>
            <a:r>
              <a:rPr lang="en-US" altLang="ko-KR" sz="1200" dirty="0"/>
              <a:t>)</a:t>
            </a:r>
            <a:r>
              <a:rPr lang="ko-KR" altLang="en-US" sz="1200" dirty="0"/>
              <a:t>카페의 좌석 배치도를 첨부해주세요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97E0586-9522-48F7-91F0-E6C28EB9B3CF}"/>
              </a:ext>
            </a:extLst>
          </p:cNvPr>
          <p:cNvSpPr txBox="1"/>
          <p:nvPr/>
        </p:nvSpPr>
        <p:spPr>
          <a:xfrm>
            <a:off x="3063940" y="1754330"/>
            <a:ext cx="19583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50" b="1" dirty="0"/>
              <a:t>Private Only </a:t>
            </a:r>
            <a:endParaRPr lang="ko-KR" altLang="en-US" sz="1050" b="1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81E71D3D-ECED-42FC-BE5B-EEFC799D08AF}"/>
              </a:ext>
            </a:extLst>
          </p:cNvPr>
          <p:cNvSpPr/>
          <p:nvPr/>
        </p:nvSpPr>
        <p:spPr>
          <a:xfrm>
            <a:off x="1745190" y="4029965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F9234EA8-BED1-45EF-B852-B3EBEF9DAC0A}"/>
              </a:ext>
            </a:extLst>
          </p:cNvPr>
          <p:cNvSpPr/>
          <p:nvPr/>
        </p:nvSpPr>
        <p:spPr>
          <a:xfrm>
            <a:off x="154634" y="331181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sp>
        <p:nvSpPr>
          <p:cNvPr id="52" name="Button">
            <a:extLst>
              <a:ext uri="{FF2B5EF4-FFF2-40B4-BE49-F238E27FC236}">
                <a16:creationId xmlns:a16="http://schemas.microsoft.com/office/drawing/2014/main" xmlns="" id="{8ABEC81A-6964-43C9-A880-9EBC0855A4AC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Button">
            <a:extLst>
              <a:ext uri="{FF2B5EF4-FFF2-40B4-BE49-F238E27FC236}">
                <a16:creationId xmlns:a16="http://schemas.microsoft.com/office/drawing/2014/main" xmlns="" id="{2067083A-A2F1-4649-8D8F-EE6FD573797B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Button">
            <a:extLst>
              <a:ext uri="{FF2B5EF4-FFF2-40B4-BE49-F238E27FC236}">
                <a16:creationId xmlns:a16="http://schemas.microsoft.com/office/drawing/2014/main" xmlns="" id="{0F24B2D5-FC04-435A-8E8B-B7359A136B01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12204131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4DE82D9-3B8B-42F2-BE85-485BA1306E1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567E1A32-96C5-4EE3-AAB8-1B06BF8D33EC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D5464F1-CB90-4251-BBA8-471B3A3A4AD8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34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86DF7D12-52E1-47B6-A3C4-2F3253370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707450"/>
              </p:ext>
            </p:extLst>
          </p:nvPr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A55E7039-C30D-4253-A8E3-9482EB924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041961"/>
              </p:ext>
            </p:extLst>
          </p:nvPr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이용권 콤보 박스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 - 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대체적으로 많이 사용하는 콤보 박스를 넣고 사업자가 추가적으로 설정할 수 있도록 함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E9319DFA-CDE4-40E9-B37B-57B3A89CB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060365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CB161DA-EDF0-4EE5-BCC3-8F4A5453959B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60EE9F8-FDDF-4C7E-B06C-1557EB500360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45F13A32-7B5E-41CC-A8C0-B6A1D8B826D9}"/>
              </a:ext>
            </a:extLst>
          </p:cNvPr>
          <p:cNvSpPr/>
          <p:nvPr/>
        </p:nvSpPr>
        <p:spPr>
          <a:xfrm>
            <a:off x="9534324" y="843611"/>
            <a:ext cx="2299101" cy="122597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Room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 그에 따른 좌석수 설정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이용권 종류 설정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420F0882-9179-4F7D-BE8C-755F3DC5C0C5}"/>
              </a:ext>
            </a:extLst>
          </p:cNvPr>
          <p:cNvSpPr/>
          <p:nvPr/>
        </p:nvSpPr>
        <p:spPr>
          <a:xfrm>
            <a:off x="2016595" y="1660086"/>
            <a:ext cx="13801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/>
              <a:t>신규 카페 등록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1F9B3EE-189E-415B-8A4F-101FE2015FA7}"/>
              </a:ext>
            </a:extLst>
          </p:cNvPr>
          <p:cNvSpPr/>
          <p:nvPr/>
        </p:nvSpPr>
        <p:spPr>
          <a:xfrm>
            <a:off x="2048169" y="2001500"/>
            <a:ext cx="2604214" cy="142957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대표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5D50E178-265F-44C0-96EE-68CD18861360}"/>
              </a:ext>
            </a:extLst>
          </p:cNvPr>
          <p:cNvSpPr/>
          <p:nvPr/>
        </p:nvSpPr>
        <p:spPr>
          <a:xfrm>
            <a:off x="4804975" y="2035825"/>
            <a:ext cx="1306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/>
              <a:t>카페 명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B111E82D-5C65-4250-AB89-877F1D306818}"/>
              </a:ext>
            </a:extLst>
          </p:cNvPr>
          <p:cNvSpPr/>
          <p:nvPr/>
        </p:nvSpPr>
        <p:spPr>
          <a:xfrm>
            <a:off x="5591295" y="2841602"/>
            <a:ext cx="2270518" cy="2392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Ex) 09:00~24:00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767F6CAB-2ADC-4B4D-B55E-7ABC581D1195}"/>
              </a:ext>
            </a:extLst>
          </p:cNvPr>
          <p:cNvSpPr/>
          <p:nvPr/>
        </p:nvSpPr>
        <p:spPr>
          <a:xfrm>
            <a:off x="2786686" y="3805967"/>
            <a:ext cx="5069071" cy="21399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Ex)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시간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@@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원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D2FA877-172C-4480-A216-2CFDDAD81328}"/>
              </a:ext>
            </a:extLst>
          </p:cNvPr>
          <p:cNvSpPr/>
          <p:nvPr/>
        </p:nvSpPr>
        <p:spPr>
          <a:xfrm>
            <a:off x="5591295" y="2577692"/>
            <a:ext cx="2270518" cy="2084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Ex)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서울시 마포구 </a:t>
            </a:r>
            <a:r>
              <a:rPr lang="ko-KR" altLang="en-US" sz="105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백범로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E25286E4-1B10-4AD7-A5E4-C4FCF37C3151}"/>
              </a:ext>
            </a:extLst>
          </p:cNvPr>
          <p:cNvSpPr/>
          <p:nvPr/>
        </p:nvSpPr>
        <p:spPr>
          <a:xfrm>
            <a:off x="4825616" y="2539250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/>
              <a:t>위치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11946C23-557F-4C6C-B771-CDD9C298B6A5}"/>
              </a:ext>
            </a:extLst>
          </p:cNvPr>
          <p:cNvSpPr/>
          <p:nvPr/>
        </p:nvSpPr>
        <p:spPr>
          <a:xfrm>
            <a:off x="4813504" y="2836136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/>
              <a:t>운영시간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8441089-9DA6-4EAB-9080-65F17C1926AD}"/>
              </a:ext>
            </a:extLst>
          </p:cNvPr>
          <p:cNvSpPr/>
          <p:nvPr/>
        </p:nvSpPr>
        <p:spPr>
          <a:xfrm>
            <a:off x="2134046" y="3787838"/>
            <a:ext cx="1306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/>
              <a:t>이용권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BC409617-DB99-4791-81C1-E97C588A0CE3}"/>
              </a:ext>
            </a:extLst>
          </p:cNvPr>
          <p:cNvSpPr/>
          <p:nvPr/>
        </p:nvSpPr>
        <p:spPr>
          <a:xfrm>
            <a:off x="5160782" y="5094188"/>
            <a:ext cx="1059543" cy="278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bg1"/>
                </a:solidFill>
              </a:rPr>
              <a:t>디음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4668208E-67ED-455F-ADB7-15072DC7393E}"/>
              </a:ext>
            </a:extLst>
          </p:cNvPr>
          <p:cNvSpPr/>
          <p:nvPr/>
        </p:nvSpPr>
        <p:spPr>
          <a:xfrm>
            <a:off x="3990300" y="5094188"/>
            <a:ext cx="1059543" cy="278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440FE6DC-8C3C-4CEB-8842-4774CB68E2BB}"/>
              </a:ext>
            </a:extLst>
          </p:cNvPr>
          <p:cNvSpPr/>
          <p:nvPr/>
        </p:nvSpPr>
        <p:spPr>
          <a:xfrm>
            <a:off x="4817572" y="2246671"/>
            <a:ext cx="27234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카페 </a:t>
            </a:r>
            <a:r>
              <a:rPr lang="ko-KR" altLang="en-US" sz="1100" dirty="0" err="1">
                <a:solidFill>
                  <a:schemeClr val="bg1">
                    <a:lumMod val="65000"/>
                  </a:schemeClr>
                </a:solidFill>
              </a:rPr>
              <a:t>한줄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 소개</a:t>
            </a:r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xmlns="" id="{4D9E27D5-9AD2-438C-9D4E-BAE9D6BDE733}"/>
              </a:ext>
            </a:extLst>
          </p:cNvPr>
          <p:cNvSpPr/>
          <p:nvPr/>
        </p:nvSpPr>
        <p:spPr>
          <a:xfrm flipV="1">
            <a:off x="7668900" y="3873917"/>
            <a:ext cx="133031" cy="9079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6E6459BF-D5AB-425E-9549-D9D890F2375C}"/>
              </a:ext>
            </a:extLst>
          </p:cNvPr>
          <p:cNvGrpSpPr/>
          <p:nvPr/>
        </p:nvGrpSpPr>
        <p:grpSpPr>
          <a:xfrm>
            <a:off x="2525047" y="4258922"/>
            <a:ext cx="148015" cy="158745"/>
            <a:chOff x="5325793" y="4492394"/>
            <a:chExt cx="180691" cy="167857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9523E9E5-B2CF-4CD8-AD50-6764419A5E1E}"/>
                </a:ext>
              </a:extLst>
            </p:cNvPr>
            <p:cNvSpPr/>
            <p:nvPr/>
          </p:nvSpPr>
          <p:spPr>
            <a:xfrm>
              <a:off x="5325793" y="4558361"/>
              <a:ext cx="180691" cy="359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F501A71D-9C1F-468B-8935-1B8C8E2B873D}"/>
                </a:ext>
              </a:extLst>
            </p:cNvPr>
            <p:cNvSpPr/>
            <p:nvPr/>
          </p:nvSpPr>
          <p:spPr>
            <a:xfrm rot="5400000">
              <a:off x="5332210" y="4556988"/>
              <a:ext cx="167857" cy="3866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724BC0C5-2DBB-4D81-BE41-BDD10111F6E3}"/>
              </a:ext>
            </a:extLst>
          </p:cNvPr>
          <p:cNvSpPr/>
          <p:nvPr/>
        </p:nvSpPr>
        <p:spPr>
          <a:xfrm>
            <a:off x="5585239" y="3171615"/>
            <a:ext cx="2270518" cy="2291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Ex) 124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A26B396D-8493-4532-B7BE-E76A490FC7CC}"/>
              </a:ext>
            </a:extLst>
          </p:cNvPr>
          <p:cNvSpPr/>
          <p:nvPr/>
        </p:nvSpPr>
        <p:spPr>
          <a:xfrm>
            <a:off x="4834595" y="3168569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/>
              <a:t>좌석수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A94761EB-3E13-400C-9B20-B4CC54F02066}"/>
              </a:ext>
            </a:extLst>
          </p:cNvPr>
          <p:cNvSpPr/>
          <p:nvPr/>
        </p:nvSpPr>
        <p:spPr>
          <a:xfrm>
            <a:off x="2019202" y="3689645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D347F691-FDE4-4F67-8445-A3FA9800D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001798"/>
              </p:ext>
            </p:extLst>
          </p:nvPr>
        </p:nvGraphicFramePr>
        <p:xfrm>
          <a:off x="2786686" y="4254553"/>
          <a:ext cx="5069071" cy="65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0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9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저장된 이용권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 </a:t>
                      </a:r>
                      <a:endParaRPr lang="ko-KR" altLang="en-US" sz="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07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저장된 이용권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9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저장된 이용권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 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F34C0E6E-6A84-4C9E-87D9-12F9243D9622}"/>
              </a:ext>
            </a:extLst>
          </p:cNvPr>
          <p:cNvSpPr txBox="1"/>
          <p:nvPr/>
        </p:nvSpPr>
        <p:spPr>
          <a:xfrm>
            <a:off x="3325810" y="1684765"/>
            <a:ext cx="19583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50" b="1" dirty="0"/>
              <a:t>Private Only </a:t>
            </a:r>
            <a:endParaRPr lang="ko-KR" altLang="en-US" sz="1050" b="1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0F77451F-7991-4110-8258-CC748090EF80}"/>
              </a:ext>
            </a:extLst>
          </p:cNvPr>
          <p:cNvSpPr/>
          <p:nvPr/>
        </p:nvSpPr>
        <p:spPr>
          <a:xfrm>
            <a:off x="4683167" y="3176634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BF5FC9AE-5950-4CAC-A8ED-EE676817A52A}"/>
              </a:ext>
            </a:extLst>
          </p:cNvPr>
          <p:cNvSpPr/>
          <p:nvPr/>
        </p:nvSpPr>
        <p:spPr>
          <a:xfrm>
            <a:off x="1559858" y="348790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사업자 마이 페이지 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신규 카페 등록 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75AC3502-E493-4DC2-AD71-B1DA609E003D}"/>
              </a:ext>
            </a:extLst>
          </p:cNvPr>
          <p:cNvSpPr/>
          <p:nvPr/>
        </p:nvSpPr>
        <p:spPr>
          <a:xfrm>
            <a:off x="154634" y="331181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sp>
        <p:nvSpPr>
          <p:cNvPr id="57" name="Button">
            <a:extLst>
              <a:ext uri="{FF2B5EF4-FFF2-40B4-BE49-F238E27FC236}">
                <a16:creationId xmlns:a16="http://schemas.microsoft.com/office/drawing/2014/main" xmlns="" id="{5BE3FC49-2719-4380-BB1A-3FACDCC50439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Button">
            <a:extLst>
              <a:ext uri="{FF2B5EF4-FFF2-40B4-BE49-F238E27FC236}">
                <a16:creationId xmlns:a16="http://schemas.microsoft.com/office/drawing/2014/main" xmlns="" id="{1A4496A4-298D-4FB6-9C70-D251D858DEBE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Button">
            <a:extLst>
              <a:ext uri="{FF2B5EF4-FFF2-40B4-BE49-F238E27FC236}">
                <a16:creationId xmlns:a16="http://schemas.microsoft.com/office/drawing/2014/main" xmlns="" id="{F4C9D7E6-67FD-4873-A2DF-C65D77D36766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3702589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4DE82D9-3B8B-42F2-BE85-485BA1306E1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567E1A32-96C5-4EE3-AAB8-1B06BF8D33EC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D5464F1-CB90-4251-BBA8-471B3A3A4AD8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35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86DF7D12-52E1-47B6-A3C4-2F3253370C06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A55E7039-C30D-4253-A8E3-9482EB9247D1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이용권 콤보 박스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 - 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대체적으로 많이 사용하는 콤보 박스를 넣고 사업자가 추가적으로 설정할 수 있도록 함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E9319DFA-CDE4-40E9-B37B-57B3A89CB8D7}"/>
              </a:ext>
            </a:extLst>
          </p:cNvPr>
          <p:cNvGraphicFramePr>
            <a:graphicFrameLocks noGrp="1"/>
          </p:cNvGraphicFramePr>
          <p:nvPr/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CB161DA-EDF0-4EE5-BCC3-8F4A5453959B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60EE9F8-FDDF-4C7E-B06C-1557EB500360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45F13A32-7B5E-41CC-A8C0-B6A1D8B826D9}"/>
              </a:ext>
            </a:extLst>
          </p:cNvPr>
          <p:cNvSpPr/>
          <p:nvPr/>
        </p:nvSpPr>
        <p:spPr>
          <a:xfrm>
            <a:off x="9534324" y="843611"/>
            <a:ext cx="2499481" cy="122597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수정시에는 기존 입력사항이 그대로 넘어옵니다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420F0882-9179-4F7D-BE8C-755F3DC5C0C5}"/>
              </a:ext>
            </a:extLst>
          </p:cNvPr>
          <p:cNvSpPr/>
          <p:nvPr/>
        </p:nvSpPr>
        <p:spPr>
          <a:xfrm>
            <a:off x="2016595" y="1660086"/>
            <a:ext cx="13801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/>
              <a:t>카페 수정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1F9B3EE-189E-415B-8A4F-101FE2015FA7}"/>
              </a:ext>
            </a:extLst>
          </p:cNvPr>
          <p:cNvSpPr/>
          <p:nvPr/>
        </p:nvSpPr>
        <p:spPr>
          <a:xfrm>
            <a:off x="2048169" y="2001500"/>
            <a:ext cx="2604214" cy="142957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대표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5D50E178-265F-44C0-96EE-68CD18861360}"/>
              </a:ext>
            </a:extLst>
          </p:cNvPr>
          <p:cNvSpPr/>
          <p:nvPr/>
        </p:nvSpPr>
        <p:spPr>
          <a:xfrm>
            <a:off x="4804975" y="2035825"/>
            <a:ext cx="1497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/>
              <a:t>더공간</a:t>
            </a:r>
            <a:r>
              <a:rPr lang="ko-KR" altLang="en-US" sz="1200" b="1" dirty="0"/>
              <a:t> </a:t>
            </a:r>
            <a:r>
              <a:rPr lang="ko-KR" altLang="en-US" sz="1200" b="1" dirty="0" err="1"/>
              <a:t>스터디카페</a:t>
            </a:r>
            <a:r>
              <a:rPr lang="ko-KR" altLang="en-US" sz="1200" b="1" dirty="0"/>
              <a:t>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B111E82D-5C65-4250-AB89-877F1D306818}"/>
              </a:ext>
            </a:extLst>
          </p:cNvPr>
          <p:cNvSpPr/>
          <p:nvPr/>
        </p:nvSpPr>
        <p:spPr>
          <a:xfrm>
            <a:off x="5591295" y="2841602"/>
            <a:ext cx="2270518" cy="2392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Ex) 09:00~24:00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767F6CAB-2ADC-4B4D-B55E-7ABC581D1195}"/>
              </a:ext>
            </a:extLst>
          </p:cNvPr>
          <p:cNvSpPr/>
          <p:nvPr/>
        </p:nvSpPr>
        <p:spPr>
          <a:xfrm>
            <a:off x="2786686" y="3805967"/>
            <a:ext cx="5069071" cy="21399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Ex)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시간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@@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원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D2FA877-172C-4480-A216-2CFDDAD81328}"/>
              </a:ext>
            </a:extLst>
          </p:cNvPr>
          <p:cNvSpPr/>
          <p:nvPr/>
        </p:nvSpPr>
        <p:spPr>
          <a:xfrm>
            <a:off x="5591295" y="2577692"/>
            <a:ext cx="2270518" cy="2084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서울시 마포구 신촌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E25286E4-1B10-4AD7-A5E4-C4FCF37C3151}"/>
              </a:ext>
            </a:extLst>
          </p:cNvPr>
          <p:cNvSpPr/>
          <p:nvPr/>
        </p:nvSpPr>
        <p:spPr>
          <a:xfrm>
            <a:off x="4825616" y="2539250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/>
              <a:t>위치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11946C23-557F-4C6C-B771-CDD9C298B6A5}"/>
              </a:ext>
            </a:extLst>
          </p:cNvPr>
          <p:cNvSpPr/>
          <p:nvPr/>
        </p:nvSpPr>
        <p:spPr>
          <a:xfrm>
            <a:off x="4813504" y="2836136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/>
              <a:t>운영시간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8441089-9DA6-4EAB-9080-65F17C1926AD}"/>
              </a:ext>
            </a:extLst>
          </p:cNvPr>
          <p:cNvSpPr/>
          <p:nvPr/>
        </p:nvSpPr>
        <p:spPr>
          <a:xfrm>
            <a:off x="2134046" y="3787838"/>
            <a:ext cx="1306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/>
              <a:t>이용권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BC409617-DB99-4791-81C1-E97C588A0CE3}"/>
              </a:ext>
            </a:extLst>
          </p:cNvPr>
          <p:cNvSpPr/>
          <p:nvPr/>
        </p:nvSpPr>
        <p:spPr>
          <a:xfrm>
            <a:off x="5160782" y="5094188"/>
            <a:ext cx="1059543" cy="278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bg1"/>
                </a:solidFill>
              </a:rPr>
              <a:t>디음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4668208E-67ED-455F-ADB7-15072DC7393E}"/>
              </a:ext>
            </a:extLst>
          </p:cNvPr>
          <p:cNvSpPr/>
          <p:nvPr/>
        </p:nvSpPr>
        <p:spPr>
          <a:xfrm>
            <a:off x="3990300" y="5094188"/>
            <a:ext cx="1059543" cy="278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xmlns="" id="{4D9E27D5-9AD2-438C-9D4E-BAE9D6BDE733}"/>
              </a:ext>
            </a:extLst>
          </p:cNvPr>
          <p:cNvSpPr/>
          <p:nvPr/>
        </p:nvSpPr>
        <p:spPr>
          <a:xfrm flipV="1">
            <a:off x="7668900" y="3873917"/>
            <a:ext cx="133031" cy="9079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6E6459BF-D5AB-425E-9549-D9D890F2375C}"/>
              </a:ext>
            </a:extLst>
          </p:cNvPr>
          <p:cNvGrpSpPr/>
          <p:nvPr/>
        </p:nvGrpSpPr>
        <p:grpSpPr>
          <a:xfrm>
            <a:off x="2525047" y="4258922"/>
            <a:ext cx="148015" cy="158745"/>
            <a:chOff x="5325793" y="4492394"/>
            <a:chExt cx="180691" cy="167857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9523E9E5-B2CF-4CD8-AD50-6764419A5E1E}"/>
                </a:ext>
              </a:extLst>
            </p:cNvPr>
            <p:cNvSpPr/>
            <p:nvPr/>
          </p:nvSpPr>
          <p:spPr>
            <a:xfrm>
              <a:off x="5325793" y="4558361"/>
              <a:ext cx="180691" cy="359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F501A71D-9C1F-468B-8935-1B8C8E2B873D}"/>
                </a:ext>
              </a:extLst>
            </p:cNvPr>
            <p:cNvSpPr/>
            <p:nvPr/>
          </p:nvSpPr>
          <p:spPr>
            <a:xfrm rot="5400000">
              <a:off x="5332210" y="4556988"/>
              <a:ext cx="167857" cy="3866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724BC0C5-2DBB-4D81-BE41-BDD10111F6E3}"/>
              </a:ext>
            </a:extLst>
          </p:cNvPr>
          <p:cNvSpPr/>
          <p:nvPr/>
        </p:nvSpPr>
        <p:spPr>
          <a:xfrm>
            <a:off x="5585239" y="3171615"/>
            <a:ext cx="2270518" cy="2291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Ex) 124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A26B396D-8493-4532-B7BE-E76A490FC7CC}"/>
              </a:ext>
            </a:extLst>
          </p:cNvPr>
          <p:cNvSpPr/>
          <p:nvPr/>
        </p:nvSpPr>
        <p:spPr>
          <a:xfrm>
            <a:off x="4834595" y="3168569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/>
              <a:t>좌석수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A94761EB-3E13-400C-9B20-B4CC54F02066}"/>
              </a:ext>
            </a:extLst>
          </p:cNvPr>
          <p:cNvSpPr/>
          <p:nvPr/>
        </p:nvSpPr>
        <p:spPr>
          <a:xfrm>
            <a:off x="2019202" y="3689645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D347F691-FDE4-4F67-8445-A3FA9800DDD5}"/>
              </a:ext>
            </a:extLst>
          </p:cNvPr>
          <p:cNvGraphicFramePr>
            <a:graphicFrameLocks noGrp="1"/>
          </p:cNvGraphicFramePr>
          <p:nvPr/>
        </p:nvGraphicFramePr>
        <p:xfrm>
          <a:off x="2786686" y="4254553"/>
          <a:ext cx="5069071" cy="65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0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9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저장된 이용권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 </a:t>
                      </a:r>
                      <a:endParaRPr lang="ko-KR" altLang="en-US" sz="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07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저장된 이용권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9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저장된 이용권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 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F34C0E6E-6A84-4C9E-87D9-12F9243D9622}"/>
              </a:ext>
            </a:extLst>
          </p:cNvPr>
          <p:cNvSpPr txBox="1"/>
          <p:nvPr/>
        </p:nvSpPr>
        <p:spPr>
          <a:xfrm>
            <a:off x="3325810" y="1684765"/>
            <a:ext cx="19583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50" b="1" dirty="0"/>
              <a:t>Private Only </a:t>
            </a:r>
            <a:endParaRPr lang="ko-KR" altLang="en-US" sz="1050" b="1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0F77451F-7991-4110-8258-CC748090EF80}"/>
              </a:ext>
            </a:extLst>
          </p:cNvPr>
          <p:cNvSpPr/>
          <p:nvPr/>
        </p:nvSpPr>
        <p:spPr>
          <a:xfrm>
            <a:off x="4683167" y="3176634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BF5FC9AE-5950-4CAC-A8ED-EE676817A52A}"/>
              </a:ext>
            </a:extLst>
          </p:cNvPr>
          <p:cNvSpPr/>
          <p:nvPr/>
        </p:nvSpPr>
        <p:spPr>
          <a:xfrm>
            <a:off x="1559858" y="348790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사업자 마이 페이지 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신규 카페 등록 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75AC3502-E493-4DC2-AD71-B1DA609E003D}"/>
              </a:ext>
            </a:extLst>
          </p:cNvPr>
          <p:cNvSpPr/>
          <p:nvPr/>
        </p:nvSpPr>
        <p:spPr>
          <a:xfrm>
            <a:off x="154634" y="331181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sp>
        <p:nvSpPr>
          <p:cNvPr id="40" name="Button">
            <a:extLst>
              <a:ext uri="{FF2B5EF4-FFF2-40B4-BE49-F238E27FC236}">
                <a16:creationId xmlns:a16="http://schemas.microsoft.com/office/drawing/2014/main" xmlns="" id="{5BE1CB4A-8B8C-4670-9B10-DE63AD4B2A71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Button">
            <a:extLst>
              <a:ext uri="{FF2B5EF4-FFF2-40B4-BE49-F238E27FC236}">
                <a16:creationId xmlns:a16="http://schemas.microsoft.com/office/drawing/2014/main" xmlns="" id="{B52B69ED-A2C1-4960-94CF-69B807D9631A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Button">
            <a:extLst>
              <a:ext uri="{FF2B5EF4-FFF2-40B4-BE49-F238E27FC236}">
                <a16:creationId xmlns:a16="http://schemas.microsoft.com/office/drawing/2014/main" xmlns="" id="{C5BE8D0B-DA5C-4296-85B2-1A8EB2DC4AF2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67AD229-F1BA-4960-9937-5144B23E27A7}"/>
              </a:ext>
            </a:extLst>
          </p:cNvPr>
          <p:cNvSpPr txBox="1"/>
          <p:nvPr/>
        </p:nvSpPr>
        <p:spPr>
          <a:xfrm>
            <a:off x="4825616" y="2265732"/>
            <a:ext cx="2502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신촌에 위치한 안락한 카페입니다</a:t>
            </a:r>
          </a:p>
        </p:txBody>
      </p:sp>
    </p:spTree>
    <p:extLst>
      <p:ext uri="{BB962C8B-B14F-4D97-AF65-F5344CB8AC3E}">
        <p14:creationId xmlns:p14="http://schemas.microsoft.com/office/powerpoint/2010/main" val="17970776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4DE82D9-3B8B-42F2-BE85-485BA1306E1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567E1A32-96C5-4EE3-AAB8-1B06BF8D3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281409"/>
              </p:ext>
            </p:extLst>
          </p:nvPr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D5464F1-CB90-4251-BBA8-471B3A3A4AD8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36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86DF7D12-52E1-47B6-A3C4-2F3253370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841355"/>
              </p:ext>
            </p:extLst>
          </p:nvPr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1.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업체에서 등록한 영업시간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룸 정보에 따른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 타임테이블이 자동 제작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2.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카페 정보 수정 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A55E7039-C30D-4253-A8E3-9482EB924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93256"/>
              </p:ext>
            </p:extLst>
          </p:nvPr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 marL="0" indent="0">
                        <a:buNone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이용권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 -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룸 이용시에는 이용권에 문제없음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 -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개인좌석의 경우 이용권이용이 어려움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E9319DFA-CDE4-40E9-B37B-57B3A89CB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771687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CB161DA-EDF0-4EE5-BCC3-8F4A5453959B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60EE9F8-FDDF-4C7E-B06C-1557EB500360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DFD4014-A108-434C-A9F0-BD92A660882D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</a:rPr>
              <a:t>사업자 마이 페이지 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</a:rPr>
              <a:t>– </a:t>
            </a: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</a:rPr>
              <a:t>신규 카페 등록 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</a:rPr>
              <a:t>room only</a:t>
            </a:r>
            <a:endParaRPr lang="ko-KR" altLang="en-US" sz="800" dirty="0">
              <a:solidFill>
                <a:prstClr val="black"/>
              </a:solidFill>
              <a:latin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C48D6D2-0642-4A36-9A8E-DD486A811C7D}"/>
              </a:ext>
            </a:extLst>
          </p:cNvPr>
          <p:cNvSpPr/>
          <p:nvPr/>
        </p:nvSpPr>
        <p:spPr>
          <a:xfrm>
            <a:off x="1937868" y="1545028"/>
            <a:ext cx="13801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/>
              <a:t>신규 카페 등록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818233A6-53C2-4A38-91C5-50E6E310AA17}"/>
              </a:ext>
            </a:extLst>
          </p:cNvPr>
          <p:cNvCxnSpPr>
            <a:cxnSpLocks/>
          </p:cNvCxnSpPr>
          <p:nvPr/>
        </p:nvCxnSpPr>
        <p:spPr>
          <a:xfrm>
            <a:off x="1965391" y="1816505"/>
            <a:ext cx="5600294" cy="46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9296B31-DDF4-4123-89D5-7BBFF3213B0D}"/>
              </a:ext>
            </a:extLst>
          </p:cNvPr>
          <p:cNvSpPr/>
          <p:nvPr/>
        </p:nvSpPr>
        <p:spPr>
          <a:xfrm>
            <a:off x="4828297" y="5617990"/>
            <a:ext cx="1059543" cy="278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CE1B5815-BA1F-49B4-9198-BDBFCB510846}"/>
              </a:ext>
            </a:extLst>
          </p:cNvPr>
          <p:cNvSpPr/>
          <p:nvPr/>
        </p:nvSpPr>
        <p:spPr>
          <a:xfrm>
            <a:off x="3654916" y="5607016"/>
            <a:ext cx="1059543" cy="278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CA2D61E1-BDFD-4265-99D3-BB2F99E7BB8B}"/>
              </a:ext>
            </a:extLst>
          </p:cNvPr>
          <p:cNvSpPr/>
          <p:nvPr/>
        </p:nvSpPr>
        <p:spPr>
          <a:xfrm>
            <a:off x="6019913" y="5650819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9EDC8694-A205-474D-9920-33B69CE658CE}"/>
              </a:ext>
            </a:extLst>
          </p:cNvPr>
          <p:cNvSpPr/>
          <p:nvPr/>
        </p:nvSpPr>
        <p:spPr>
          <a:xfrm>
            <a:off x="9136605" y="1708013"/>
            <a:ext cx="178823" cy="46249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CA36CADA-DA7C-49FE-8B4A-01CFE08DF43A}"/>
              </a:ext>
            </a:extLst>
          </p:cNvPr>
          <p:cNvSpPr/>
          <p:nvPr/>
        </p:nvSpPr>
        <p:spPr>
          <a:xfrm>
            <a:off x="9131436" y="1714778"/>
            <a:ext cx="198507" cy="7945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72C747C6-F39A-4217-A24E-D01508B3225A}"/>
              </a:ext>
            </a:extLst>
          </p:cNvPr>
          <p:cNvSpPr/>
          <p:nvPr/>
        </p:nvSpPr>
        <p:spPr>
          <a:xfrm>
            <a:off x="1973686" y="1883267"/>
            <a:ext cx="2519095" cy="21339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대표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93C6CAFE-E452-4DC9-85C8-F825BFB3B498}"/>
              </a:ext>
            </a:extLst>
          </p:cNvPr>
          <p:cNvSpPr/>
          <p:nvPr/>
        </p:nvSpPr>
        <p:spPr>
          <a:xfrm>
            <a:off x="4631072" y="1880050"/>
            <a:ext cx="1306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/>
              <a:t>카페 명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53B2B85-DB4A-4969-89D3-43A664E27280}"/>
              </a:ext>
            </a:extLst>
          </p:cNvPr>
          <p:cNvSpPr/>
          <p:nvPr/>
        </p:nvSpPr>
        <p:spPr>
          <a:xfrm>
            <a:off x="5330897" y="2684152"/>
            <a:ext cx="2270518" cy="2392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Ex) 09:00~24:00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A6489983-3D59-4A0B-908F-96E14B992D25}"/>
              </a:ext>
            </a:extLst>
          </p:cNvPr>
          <p:cNvSpPr/>
          <p:nvPr/>
        </p:nvSpPr>
        <p:spPr>
          <a:xfrm>
            <a:off x="5263702" y="4163268"/>
            <a:ext cx="2362700" cy="21399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9:00~10:00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5654BF23-0C49-4133-B3B1-BEFBEA0119B2}"/>
              </a:ext>
            </a:extLst>
          </p:cNvPr>
          <p:cNvSpPr/>
          <p:nvPr/>
        </p:nvSpPr>
        <p:spPr>
          <a:xfrm>
            <a:off x="5330897" y="2420242"/>
            <a:ext cx="2270518" cy="2084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Ex)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서울시 마포구 </a:t>
            </a:r>
            <a:r>
              <a:rPr lang="ko-KR" altLang="en-US" sz="105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백범로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707C427F-6E4E-4A1F-B928-B917F3499516}"/>
              </a:ext>
            </a:extLst>
          </p:cNvPr>
          <p:cNvSpPr/>
          <p:nvPr/>
        </p:nvSpPr>
        <p:spPr>
          <a:xfrm>
            <a:off x="4674218" y="2412079"/>
            <a:ext cx="7647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 dirty="0"/>
              <a:t>위치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A54FCE0-9CE3-4643-954B-7DDCFC096EE3}"/>
              </a:ext>
            </a:extLst>
          </p:cNvPr>
          <p:cNvSpPr/>
          <p:nvPr/>
        </p:nvSpPr>
        <p:spPr>
          <a:xfrm>
            <a:off x="4674218" y="2684741"/>
            <a:ext cx="7647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 dirty="0"/>
              <a:t>운영시간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CD9C842C-FEAE-40D6-AAE6-4B670E64FC76}"/>
              </a:ext>
            </a:extLst>
          </p:cNvPr>
          <p:cNvSpPr/>
          <p:nvPr/>
        </p:nvSpPr>
        <p:spPr>
          <a:xfrm>
            <a:off x="4376173" y="4156741"/>
            <a:ext cx="13062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 dirty="0"/>
              <a:t>시간 설정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17A140A5-DC7B-49A2-8F43-8E134D549B6B}"/>
              </a:ext>
            </a:extLst>
          </p:cNvPr>
          <p:cNvSpPr/>
          <p:nvPr/>
        </p:nvSpPr>
        <p:spPr>
          <a:xfrm>
            <a:off x="4624822" y="2129395"/>
            <a:ext cx="27234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카페 </a:t>
            </a:r>
            <a:r>
              <a:rPr lang="ko-KR" altLang="en-US" sz="1100" dirty="0" err="1">
                <a:solidFill>
                  <a:schemeClr val="bg1">
                    <a:lumMod val="65000"/>
                  </a:schemeClr>
                </a:solidFill>
              </a:rPr>
              <a:t>한줄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 소개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8402B8A2-A0EE-4942-BE11-730B1866F9E2}"/>
              </a:ext>
            </a:extLst>
          </p:cNvPr>
          <p:cNvGrpSpPr/>
          <p:nvPr/>
        </p:nvGrpSpPr>
        <p:grpSpPr>
          <a:xfrm>
            <a:off x="2026597" y="4811723"/>
            <a:ext cx="178822" cy="175395"/>
            <a:chOff x="5325793" y="4492394"/>
            <a:chExt cx="180691" cy="167857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A6D5A7E2-40E6-433B-895A-D019E20871F9}"/>
                </a:ext>
              </a:extLst>
            </p:cNvPr>
            <p:cNvSpPr/>
            <p:nvPr/>
          </p:nvSpPr>
          <p:spPr>
            <a:xfrm>
              <a:off x="5325793" y="4558361"/>
              <a:ext cx="180691" cy="359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6699C8ED-85EC-4C77-AE02-FC66BAA323B6}"/>
                </a:ext>
              </a:extLst>
            </p:cNvPr>
            <p:cNvSpPr/>
            <p:nvPr/>
          </p:nvSpPr>
          <p:spPr>
            <a:xfrm rot="5400000">
              <a:off x="5332210" y="4556988"/>
              <a:ext cx="167857" cy="3866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ADBAE78B-6AD3-4F13-ABC3-42017C0A0D26}"/>
              </a:ext>
            </a:extLst>
          </p:cNvPr>
          <p:cNvSpPr/>
          <p:nvPr/>
        </p:nvSpPr>
        <p:spPr>
          <a:xfrm>
            <a:off x="5327531" y="2995997"/>
            <a:ext cx="1817092" cy="2291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Ex) Room 4 – 6~8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7FC1DC20-DA84-4BA6-912A-796515AEE13C}"/>
              </a:ext>
            </a:extLst>
          </p:cNvPr>
          <p:cNvSpPr/>
          <p:nvPr/>
        </p:nvSpPr>
        <p:spPr>
          <a:xfrm>
            <a:off x="4640809" y="2974782"/>
            <a:ext cx="7647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b="1" dirty="0"/>
              <a:t> </a:t>
            </a:r>
            <a:r>
              <a:rPr lang="ko-KR" altLang="en-US" sz="1000" b="1" dirty="0"/>
              <a:t>룸 </a:t>
            </a: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xmlns="" id="{238072C7-F11F-45EA-84B6-F6723E1AD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375075"/>
              </p:ext>
            </p:extLst>
          </p:nvPr>
        </p:nvGraphicFramePr>
        <p:xfrm>
          <a:off x="2331896" y="4811723"/>
          <a:ext cx="5307089" cy="65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70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9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저장된 이용권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 </a:t>
                      </a:r>
                      <a:endParaRPr lang="ko-KR" altLang="en-US" sz="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07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저장된 이용권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9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저장된 이용권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 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9A5BE117-F83C-4ADD-97D8-6216C78E7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506808"/>
              </p:ext>
            </p:extLst>
          </p:nvPr>
        </p:nvGraphicFramePr>
        <p:xfrm>
          <a:off x="5379546" y="3382338"/>
          <a:ext cx="181352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525">
                  <a:extLst>
                    <a:ext uri="{9D8B030D-6E8A-4147-A177-3AD203B41FA5}">
                      <a16:colId xmlns:a16="http://schemas.microsoft.com/office/drawing/2014/main" xmlns="" val="1275914779"/>
                    </a:ext>
                  </a:extLst>
                </a:gridCol>
              </a:tblGrid>
              <a:tr h="15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Room</a:t>
                      </a:r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–</a:t>
                      </a:r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2~4 </a:t>
                      </a:r>
                      <a:endParaRPr lang="ko-KR" altLang="en-US" sz="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50621465"/>
                  </a:ext>
                </a:extLst>
              </a:tr>
              <a:tr h="1613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Room</a:t>
                      </a:r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– 2~4 </a:t>
                      </a:r>
                      <a:endParaRPr lang="ko-KR" altLang="en-US" sz="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5760285"/>
                  </a:ext>
                </a:extLst>
              </a:tr>
              <a:tr h="1613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Room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– 4~6 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3894702"/>
                  </a:ext>
                </a:extLst>
              </a:tr>
            </a:tbl>
          </a:graphicData>
        </a:graphic>
      </p:graphicFrame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3B37B67F-2064-4FCE-8A48-4C745E99BBC3}"/>
              </a:ext>
            </a:extLst>
          </p:cNvPr>
          <p:cNvGrpSpPr/>
          <p:nvPr/>
        </p:nvGrpSpPr>
        <p:grpSpPr>
          <a:xfrm>
            <a:off x="7244123" y="3028889"/>
            <a:ext cx="178823" cy="174448"/>
            <a:chOff x="5325793" y="4492394"/>
            <a:chExt cx="180691" cy="167857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044E3669-B5AD-4C04-9279-45F4F6888D02}"/>
                </a:ext>
              </a:extLst>
            </p:cNvPr>
            <p:cNvSpPr/>
            <p:nvPr/>
          </p:nvSpPr>
          <p:spPr>
            <a:xfrm>
              <a:off x="5325793" y="4558361"/>
              <a:ext cx="180691" cy="359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85B83B40-3C9F-4A6A-8757-18EE61307074}"/>
                </a:ext>
              </a:extLst>
            </p:cNvPr>
            <p:cNvSpPr/>
            <p:nvPr/>
          </p:nvSpPr>
          <p:spPr>
            <a:xfrm rot="5400000">
              <a:off x="5332210" y="4556988"/>
              <a:ext cx="167857" cy="3866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20DE0586-CFA2-458A-AE5C-77108D29BCB6}"/>
              </a:ext>
            </a:extLst>
          </p:cNvPr>
          <p:cNvSpPr/>
          <p:nvPr/>
        </p:nvSpPr>
        <p:spPr>
          <a:xfrm>
            <a:off x="4955414" y="3309331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67AB44BA-01F4-492D-9ABC-519DE36C1724}"/>
              </a:ext>
            </a:extLst>
          </p:cNvPr>
          <p:cNvSpPr/>
          <p:nvPr/>
        </p:nvSpPr>
        <p:spPr>
          <a:xfrm>
            <a:off x="154634" y="319069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5B599348-1476-4F28-8948-98C45CD41EF6}"/>
              </a:ext>
            </a:extLst>
          </p:cNvPr>
          <p:cNvSpPr/>
          <p:nvPr/>
        </p:nvSpPr>
        <p:spPr>
          <a:xfrm>
            <a:off x="2944542" y="4188244"/>
            <a:ext cx="1016646" cy="21399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타입 </a:t>
            </a:r>
          </a:p>
        </p:txBody>
      </p:sp>
      <p:sp>
        <p:nvSpPr>
          <p:cNvPr id="64" name="이등변 삼각형 63">
            <a:extLst>
              <a:ext uri="{FF2B5EF4-FFF2-40B4-BE49-F238E27FC236}">
                <a16:creationId xmlns:a16="http://schemas.microsoft.com/office/drawing/2014/main" xmlns="" id="{F8CE6C15-04E1-47CE-8470-55B4F8E0422D}"/>
              </a:ext>
            </a:extLst>
          </p:cNvPr>
          <p:cNvSpPr/>
          <p:nvPr/>
        </p:nvSpPr>
        <p:spPr>
          <a:xfrm flipV="1">
            <a:off x="3791715" y="4249842"/>
            <a:ext cx="133031" cy="9079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4796C1AE-6AF6-4E00-B664-E92C8F8FAD5E}"/>
              </a:ext>
            </a:extLst>
          </p:cNvPr>
          <p:cNvSpPr/>
          <p:nvPr/>
        </p:nvSpPr>
        <p:spPr>
          <a:xfrm>
            <a:off x="2011969" y="4156739"/>
            <a:ext cx="13062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 dirty="0"/>
              <a:t>사용시간대</a:t>
            </a:r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xmlns="" id="{1F5E0DBE-8D82-40B0-B754-EAF9B93E673A}"/>
              </a:ext>
            </a:extLst>
          </p:cNvPr>
          <p:cNvSpPr/>
          <p:nvPr/>
        </p:nvSpPr>
        <p:spPr>
          <a:xfrm flipV="1">
            <a:off x="7432654" y="4244882"/>
            <a:ext cx="133031" cy="9079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AAA8BD6B-6653-4628-826B-6807C344A615}"/>
              </a:ext>
            </a:extLst>
          </p:cNvPr>
          <p:cNvSpPr/>
          <p:nvPr/>
        </p:nvSpPr>
        <p:spPr>
          <a:xfrm>
            <a:off x="2959170" y="4492280"/>
            <a:ext cx="1016646" cy="21399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1700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5CCE1734-CBE9-4F9F-BD01-80BF04DA9D77}"/>
              </a:ext>
            </a:extLst>
          </p:cNvPr>
          <p:cNvSpPr/>
          <p:nvPr/>
        </p:nvSpPr>
        <p:spPr>
          <a:xfrm>
            <a:off x="2026597" y="4460775"/>
            <a:ext cx="13062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 dirty="0"/>
              <a:t>금액입력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F34C0E6E-6A84-4C9E-87D9-12F9243D9622}"/>
              </a:ext>
            </a:extLst>
          </p:cNvPr>
          <p:cNvSpPr txBox="1"/>
          <p:nvPr/>
        </p:nvSpPr>
        <p:spPr>
          <a:xfrm>
            <a:off x="3106324" y="1566609"/>
            <a:ext cx="19583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50" b="1" dirty="0"/>
              <a:t>Room Only </a:t>
            </a:r>
            <a:endParaRPr lang="ko-KR" altLang="en-US" sz="1050" b="1" dirty="0"/>
          </a:p>
        </p:txBody>
      </p:sp>
      <p:sp>
        <p:nvSpPr>
          <p:cNvPr id="69" name="Button">
            <a:extLst>
              <a:ext uri="{FF2B5EF4-FFF2-40B4-BE49-F238E27FC236}">
                <a16:creationId xmlns:a16="http://schemas.microsoft.com/office/drawing/2014/main" xmlns="" id="{2177C78B-D62B-4026-88D5-7D023E65A745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Button">
            <a:extLst>
              <a:ext uri="{FF2B5EF4-FFF2-40B4-BE49-F238E27FC236}">
                <a16:creationId xmlns:a16="http://schemas.microsoft.com/office/drawing/2014/main" xmlns="" id="{A832A396-84BA-45C0-96DF-D1C7D6C80AF2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Button">
            <a:extLst>
              <a:ext uri="{FF2B5EF4-FFF2-40B4-BE49-F238E27FC236}">
                <a16:creationId xmlns:a16="http://schemas.microsoft.com/office/drawing/2014/main" xmlns="" id="{611EE500-DB14-4049-8F33-1A90E0CFD5B4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15124642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4DE82D9-3B8B-42F2-BE85-485BA1306E1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567E1A32-96C5-4EE3-AAB8-1B06BF8D33EC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D5464F1-CB90-4251-BBA8-471B3A3A4AD8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37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86DF7D12-52E1-47B6-A3C4-2F3253370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342559"/>
              </p:ext>
            </p:extLst>
          </p:nvPr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A55E7039-C30D-4253-A8E3-9482EB924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180140"/>
              </p:ext>
            </p:extLst>
          </p:nvPr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 marL="0" indent="0">
                        <a:buNone/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E9319DFA-CDE4-40E9-B37B-57B3A89CB8D7}"/>
              </a:ext>
            </a:extLst>
          </p:cNvPr>
          <p:cNvGraphicFramePr>
            <a:graphicFrameLocks noGrp="1"/>
          </p:cNvGraphicFramePr>
          <p:nvPr/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CB161DA-EDF0-4EE5-BCC3-8F4A5453959B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60EE9F8-FDDF-4C7E-B06C-1557EB500360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DFD4014-A108-434C-A9F0-BD92A660882D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</a:rPr>
              <a:t>사업자 마이 페이지 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</a:rPr>
              <a:t>– </a:t>
            </a: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</a:rPr>
              <a:t>신규 카페 등록 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</a:rPr>
              <a:t>room only</a:t>
            </a:r>
            <a:endParaRPr lang="ko-KR" altLang="en-US" sz="800" dirty="0">
              <a:solidFill>
                <a:prstClr val="black"/>
              </a:solidFill>
              <a:latin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C48D6D2-0642-4A36-9A8E-DD486A811C7D}"/>
              </a:ext>
            </a:extLst>
          </p:cNvPr>
          <p:cNvSpPr/>
          <p:nvPr/>
        </p:nvSpPr>
        <p:spPr>
          <a:xfrm>
            <a:off x="1937868" y="1545028"/>
            <a:ext cx="13801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/>
              <a:t>카페 수정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818233A6-53C2-4A38-91C5-50E6E310AA17}"/>
              </a:ext>
            </a:extLst>
          </p:cNvPr>
          <p:cNvCxnSpPr>
            <a:cxnSpLocks/>
          </p:cNvCxnSpPr>
          <p:nvPr/>
        </p:nvCxnSpPr>
        <p:spPr>
          <a:xfrm>
            <a:off x="1965391" y="1816505"/>
            <a:ext cx="5600294" cy="46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9296B31-DDF4-4123-89D5-7BBFF3213B0D}"/>
              </a:ext>
            </a:extLst>
          </p:cNvPr>
          <p:cNvSpPr/>
          <p:nvPr/>
        </p:nvSpPr>
        <p:spPr>
          <a:xfrm>
            <a:off x="4828297" y="5617990"/>
            <a:ext cx="1059543" cy="278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CE1B5815-BA1F-49B4-9198-BDBFCB510846}"/>
              </a:ext>
            </a:extLst>
          </p:cNvPr>
          <p:cNvSpPr/>
          <p:nvPr/>
        </p:nvSpPr>
        <p:spPr>
          <a:xfrm>
            <a:off x="3654916" y="5607016"/>
            <a:ext cx="1059543" cy="2784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CA2D61E1-BDFD-4265-99D3-BB2F99E7BB8B}"/>
              </a:ext>
            </a:extLst>
          </p:cNvPr>
          <p:cNvSpPr/>
          <p:nvPr/>
        </p:nvSpPr>
        <p:spPr>
          <a:xfrm>
            <a:off x="6019913" y="5650819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9EDC8694-A205-474D-9920-33B69CE658CE}"/>
              </a:ext>
            </a:extLst>
          </p:cNvPr>
          <p:cNvSpPr/>
          <p:nvPr/>
        </p:nvSpPr>
        <p:spPr>
          <a:xfrm>
            <a:off x="9136605" y="1708013"/>
            <a:ext cx="178823" cy="46249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CA36CADA-DA7C-49FE-8B4A-01CFE08DF43A}"/>
              </a:ext>
            </a:extLst>
          </p:cNvPr>
          <p:cNvSpPr/>
          <p:nvPr/>
        </p:nvSpPr>
        <p:spPr>
          <a:xfrm>
            <a:off x="9131436" y="1714778"/>
            <a:ext cx="198507" cy="7945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72C747C6-F39A-4217-A24E-D01508B3225A}"/>
              </a:ext>
            </a:extLst>
          </p:cNvPr>
          <p:cNvSpPr/>
          <p:nvPr/>
        </p:nvSpPr>
        <p:spPr>
          <a:xfrm>
            <a:off x="1973686" y="1883267"/>
            <a:ext cx="2519095" cy="21339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대표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93C6CAFE-E452-4DC9-85C8-F825BFB3B498}"/>
              </a:ext>
            </a:extLst>
          </p:cNvPr>
          <p:cNvSpPr/>
          <p:nvPr/>
        </p:nvSpPr>
        <p:spPr>
          <a:xfrm>
            <a:off x="4631072" y="1880050"/>
            <a:ext cx="1306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err="1"/>
              <a:t>윙스터디</a:t>
            </a:r>
            <a:r>
              <a:rPr lang="ko-KR" altLang="en-US" sz="1200" b="1" dirty="0"/>
              <a:t>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53B2B85-DB4A-4969-89D3-43A664E27280}"/>
              </a:ext>
            </a:extLst>
          </p:cNvPr>
          <p:cNvSpPr/>
          <p:nvPr/>
        </p:nvSpPr>
        <p:spPr>
          <a:xfrm>
            <a:off x="5330897" y="2684152"/>
            <a:ext cx="2270518" cy="2392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Ex) 09:00~24:00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A6489983-3D59-4A0B-908F-96E14B992D25}"/>
              </a:ext>
            </a:extLst>
          </p:cNvPr>
          <p:cNvSpPr/>
          <p:nvPr/>
        </p:nvSpPr>
        <p:spPr>
          <a:xfrm>
            <a:off x="5263702" y="4163268"/>
            <a:ext cx="2362700" cy="21399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9:00~10:00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5654BF23-0C49-4133-B3B1-BEFBEA0119B2}"/>
              </a:ext>
            </a:extLst>
          </p:cNvPr>
          <p:cNvSpPr/>
          <p:nvPr/>
        </p:nvSpPr>
        <p:spPr>
          <a:xfrm>
            <a:off x="5330897" y="2420242"/>
            <a:ext cx="2270518" cy="2084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Ex)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서울시 마포구 </a:t>
            </a:r>
            <a:r>
              <a:rPr lang="ko-KR" altLang="en-US" sz="105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백범로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707C427F-6E4E-4A1F-B928-B917F3499516}"/>
              </a:ext>
            </a:extLst>
          </p:cNvPr>
          <p:cNvSpPr/>
          <p:nvPr/>
        </p:nvSpPr>
        <p:spPr>
          <a:xfrm>
            <a:off x="4674218" y="2412079"/>
            <a:ext cx="7647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 dirty="0"/>
              <a:t>위치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A54FCE0-9CE3-4643-954B-7DDCFC096EE3}"/>
              </a:ext>
            </a:extLst>
          </p:cNvPr>
          <p:cNvSpPr/>
          <p:nvPr/>
        </p:nvSpPr>
        <p:spPr>
          <a:xfrm>
            <a:off x="4674218" y="2684741"/>
            <a:ext cx="7647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 dirty="0"/>
              <a:t>운영시간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CD9C842C-FEAE-40D6-AAE6-4B670E64FC76}"/>
              </a:ext>
            </a:extLst>
          </p:cNvPr>
          <p:cNvSpPr/>
          <p:nvPr/>
        </p:nvSpPr>
        <p:spPr>
          <a:xfrm>
            <a:off x="4376173" y="4156741"/>
            <a:ext cx="13062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 dirty="0"/>
              <a:t>시간 설정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17A140A5-DC7B-49A2-8F43-8E134D549B6B}"/>
              </a:ext>
            </a:extLst>
          </p:cNvPr>
          <p:cNvSpPr/>
          <p:nvPr/>
        </p:nvSpPr>
        <p:spPr>
          <a:xfrm>
            <a:off x="4624822" y="2129395"/>
            <a:ext cx="27234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최고의 모임공간 제공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8402B8A2-A0EE-4942-BE11-730B1866F9E2}"/>
              </a:ext>
            </a:extLst>
          </p:cNvPr>
          <p:cNvGrpSpPr/>
          <p:nvPr/>
        </p:nvGrpSpPr>
        <p:grpSpPr>
          <a:xfrm>
            <a:off x="2026597" y="4811723"/>
            <a:ext cx="178822" cy="175395"/>
            <a:chOff x="5325793" y="4492394"/>
            <a:chExt cx="180691" cy="167857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A6D5A7E2-40E6-433B-895A-D019E20871F9}"/>
                </a:ext>
              </a:extLst>
            </p:cNvPr>
            <p:cNvSpPr/>
            <p:nvPr/>
          </p:nvSpPr>
          <p:spPr>
            <a:xfrm>
              <a:off x="5325793" y="4558361"/>
              <a:ext cx="180691" cy="359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6699C8ED-85EC-4C77-AE02-FC66BAA323B6}"/>
                </a:ext>
              </a:extLst>
            </p:cNvPr>
            <p:cNvSpPr/>
            <p:nvPr/>
          </p:nvSpPr>
          <p:spPr>
            <a:xfrm rot="5400000">
              <a:off x="5332210" y="4556988"/>
              <a:ext cx="167857" cy="3866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ADBAE78B-6AD3-4F13-ABC3-42017C0A0D26}"/>
              </a:ext>
            </a:extLst>
          </p:cNvPr>
          <p:cNvSpPr/>
          <p:nvPr/>
        </p:nvSpPr>
        <p:spPr>
          <a:xfrm>
            <a:off x="5327531" y="2995997"/>
            <a:ext cx="1817092" cy="2291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Ex) Room 4 – 6~8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7FC1DC20-DA84-4BA6-912A-796515AEE13C}"/>
              </a:ext>
            </a:extLst>
          </p:cNvPr>
          <p:cNvSpPr/>
          <p:nvPr/>
        </p:nvSpPr>
        <p:spPr>
          <a:xfrm>
            <a:off x="4640809" y="2974782"/>
            <a:ext cx="7647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b="1" dirty="0"/>
              <a:t> </a:t>
            </a:r>
            <a:r>
              <a:rPr lang="ko-KR" altLang="en-US" sz="1000" b="1" dirty="0"/>
              <a:t>룸 </a:t>
            </a: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xmlns="" id="{238072C7-F11F-45EA-84B6-F6723E1AD923}"/>
              </a:ext>
            </a:extLst>
          </p:cNvPr>
          <p:cNvGraphicFramePr>
            <a:graphicFrameLocks noGrp="1"/>
          </p:cNvGraphicFramePr>
          <p:nvPr/>
        </p:nvGraphicFramePr>
        <p:xfrm>
          <a:off x="2331896" y="4811723"/>
          <a:ext cx="5307089" cy="65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70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9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저장된 이용권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 </a:t>
                      </a:r>
                      <a:endParaRPr lang="ko-KR" altLang="en-US" sz="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07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저장된 이용권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9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저장된 이용권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 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9A5BE117-F83C-4ADD-97D8-6216C78E7F14}"/>
              </a:ext>
            </a:extLst>
          </p:cNvPr>
          <p:cNvGraphicFramePr>
            <a:graphicFrameLocks noGrp="1"/>
          </p:cNvGraphicFramePr>
          <p:nvPr/>
        </p:nvGraphicFramePr>
        <p:xfrm>
          <a:off x="5379546" y="3382338"/>
          <a:ext cx="181352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525">
                  <a:extLst>
                    <a:ext uri="{9D8B030D-6E8A-4147-A177-3AD203B41FA5}">
                      <a16:colId xmlns:a16="http://schemas.microsoft.com/office/drawing/2014/main" xmlns="" val="1275914779"/>
                    </a:ext>
                  </a:extLst>
                </a:gridCol>
              </a:tblGrid>
              <a:tr h="15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Room</a:t>
                      </a:r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–</a:t>
                      </a:r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2~4 </a:t>
                      </a:r>
                      <a:endParaRPr lang="ko-KR" altLang="en-US" sz="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50621465"/>
                  </a:ext>
                </a:extLst>
              </a:tr>
              <a:tr h="1613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Room</a:t>
                      </a:r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– 2~4 </a:t>
                      </a:r>
                      <a:endParaRPr lang="ko-KR" altLang="en-US" sz="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5760285"/>
                  </a:ext>
                </a:extLst>
              </a:tr>
              <a:tr h="1613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Room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– 4~6 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3894702"/>
                  </a:ext>
                </a:extLst>
              </a:tr>
            </a:tbl>
          </a:graphicData>
        </a:graphic>
      </p:graphicFrame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3B37B67F-2064-4FCE-8A48-4C745E99BBC3}"/>
              </a:ext>
            </a:extLst>
          </p:cNvPr>
          <p:cNvGrpSpPr/>
          <p:nvPr/>
        </p:nvGrpSpPr>
        <p:grpSpPr>
          <a:xfrm>
            <a:off x="7244123" y="3028889"/>
            <a:ext cx="178823" cy="174448"/>
            <a:chOff x="5325793" y="4492394"/>
            <a:chExt cx="180691" cy="167857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044E3669-B5AD-4C04-9279-45F4F6888D02}"/>
                </a:ext>
              </a:extLst>
            </p:cNvPr>
            <p:cNvSpPr/>
            <p:nvPr/>
          </p:nvSpPr>
          <p:spPr>
            <a:xfrm>
              <a:off x="5325793" y="4558361"/>
              <a:ext cx="180691" cy="359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85B83B40-3C9F-4A6A-8757-18EE61307074}"/>
                </a:ext>
              </a:extLst>
            </p:cNvPr>
            <p:cNvSpPr/>
            <p:nvPr/>
          </p:nvSpPr>
          <p:spPr>
            <a:xfrm rot="5400000">
              <a:off x="5332210" y="4556988"/>
              <a:ext cx="167857" cy="3866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20DE0586-CFA2-458A-AE5C-77108D29BCB6}"/>
              </a:ext>
            </a:extLst>
          </p:cNvPr>
          <p:cNvSpPr/>
          <p:nvPr/>
        </p:nvSpPr>
        <p:spPr>
          <a:xfrm>
            <a:off x="4955414" y="3309331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67AB44BA-01F4-492D-9ABC-519DE36C1724}"/>
              </a:ext>
            </a:extLst>
          </p:cNvPr>
          <p:cNvSpPr/>
          <p:nvPr/>
        </p:nvSpPr>
        <p:spPr>
          <a:xfrm>
            <a:off x="154634" y="331181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5B599348-1476-4F28-8948-98C45CD41EF6}"/>
              </a:ext>
            </a:extLst>
          </p:cNvPr>
          <p:cNvSpPr/>
          <p:nvPr/>
        </p:nvSpPr>
        <p:spPr>
          <a:xfrm>
            <a:off x="2944542" y="4188244"/>
            <a:ext cx="1016646" cy="21399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타입 </a:t>
            </a:r>
          </a:p>
        </p:txBody>
      </p:sp>
      <p:sp>
        <p:nvSpPr>
          <p:cNvPr id="64" name="이등변 삼각형 63">
            <a:extLst>
              <a:ext uri="{FF2B5EF4-FFF2-40B4-BE49-F238E27FC236}">
                <a16:creationId xmlns:a16="http://schemas.microsoft.com/office/drawing/2014/main" xmlns="" id="{F8CE6C15-04E1-47CE-8470-55B4F8E0422D}"/>
              </a:ext>
            </a:extLst>
          </p:cNvPr>
          <p:cNvSpPr/>
          <p:nvPr/>
        </p:nvSpPr>
        <p:spPr>
          <a:xfrm flipV="1">
            <a:off x="3791715" y="4249842"/>
            <a:ext cx="133031" cy="9079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4796C1AE-6AF6-4E00-B664-E92C8F8FAD5E}"/>
              </a:ext>
            </a:extLst>
          </p:cNvPr>
          <p:cNvSpPr/>
          <p:nvPr/>
        </p:nvSpPr>
        <p:spPr>
          <a:xfrm>
            <a:off x="2011969" y="4156739"/>
            <a:ext cx="13062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 dirty="0"/>
              <a:t>사용시간대</a:t>
            </a:r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xmlns="" id="{1F5E0DBE-8D82-40B0-B754-EAF9B93E673A}"/>
              </a:ext>
            </a:extLst>
          </p:cNvPr>
          <p:cNvSpPr/>
          <p:nvPr/>
        </p:nvSpPr>
        <p:spPr>
          <a:xfrm flipV="1">
            <a:off x="7432654" y="4244882"/>
            <a:ext cx="133031" cy="9079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AAA8BD6B-6653-4628-826B-6807C344A615}"/>
              </a:ext>
            </a:extLst>
          </p:cNvPr>
          <p:cNvSpPr/>
          <p:nvPr/>
        </p:nvSpPr>
        <p:spPr>
          <a:xfrm>
            <a:off x="2959170" y="4492280"/>
            <a:ext cx="1016646" cy="21399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1700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5CCE1734-CBE9-4F9F-BD01-80BF04DA9D77}"/>
              </a:ext>
            </a:extLst>
          </p:cNvPr>
          <p:cNvSpPr/>
          <p:nvPr/>
        </p:nvSpPr>
        <p:spPr>
          <a:xfrm>
            <a:off x="2026597" y="4460775"/>
            <a:ext cx="13062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 dirty="0"/>
              <a:t>금액입력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F34C0E6E-6A84-4C9E-87D9-12F9243D9622}"/>
              </a:ext>
            </a:extLst>
          </p:cNvPr>
          <p:cNvSpPr txBox="1"/>
          <p:nvPr/>
        </p:nvSpPr>
        <p:spPr>
          <a:xfrm>
            <a:off x="3106324" y="1566609"/>
            <a:ext cx="19583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50" b="1" dirty="0"/>
              <a:t>Room Only </a:t>
            </a:r>
            <a:endParaRPr lang="ko-KR" altLang="en-US" sz="1050" b="1" dirty="0"/>
          </a:p>
        </p:txBody>
      </p:sp>
      <p:sp>
        <p:nvSpPr>
          <p:cNvPr id="48" name="Button">
            <a:extLst>
              <a:ext uri="{FF2B5EF4-FFF2-40B4-BE49-F238E27FC236}">
                <a16:creationId xmlns:a16="http://schemas.microsoft.com/office/drawing/2014/main" xmlns="" id="{8FE4F903-9A0D-4C28-849E-74C5129FE34E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Button">
            <a:extLst>
              <a:ext uri="{FF2B5EF4-FFF2-40B4-BE49-F238E27FC236}">
                <a16:creationId xmlns:a16="http://schemas.microsoft.com/office/drawing/2014/main" xmlns="" id="{7BD45186-CCDA-4672-9DB9-212E3BD2997F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Button">
            <a:extLst>
              <a:ext uri="{FF2B5EF4-FFF2-40B4-BE49-F238E27FC236}">
                <a16:creationId xmlns:a16="http://schemas.microsoft.com/office/drawing/2014/main" xmlns="" id="{471D8050-4E58-4F99-9017-1D8160FD6E49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8507081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4DE82D9-3B8B-42F2-BE85-485BA1306E1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567E1A32-96C5-4EE3-AAB8-1B06BF8D3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140744"/>
              </p:ext>
            </p:extLst>
          </p:nvPr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D5464F1-CB90-4251-BBA8-471B3A3A4AD8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38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86DF7D12-52E1-47B6-A3C4-2F3253370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583443"/>
              </p:ext>
            </p:extLst>
          </p:nvPr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사업자들의 편리한 예약현황 파악을 위하여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새로운 페이지로 한번 더 구성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A55E7039-C30D-4253-A8E3-9482EB9247D1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E9319DFA-CDE4-40E9-B37B-57B3A89CB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755987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CB161DA-EDF0-4EE5-BCC3-8F4A5453959B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60EE9F8-FDDF-4C7E-B06C-1557EB500360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A23F4662-751E-4216-9293-12AEC863A418}"/>
              </a:ext>
            </a:extLst>
          </p:cNvPr>
          <p:cNvSpPr/>
          <p:nvPr/>
        </p:nvSpPr>
        <p:spPr>
          <a:xfrm>
            <a:off x="1540623" y="1520519"/>
            <a:ext cx="13062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 dirty="0">
                <a:solidFill>
                  <a:prstClr val="black"/>
                </a:solidFill>
              </a:rPr>
              <a:t>예약 현황 조회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84C486AF-30A5-49F2-A134-A9B539F15BA2}"/>
              </a:ext>
            </a:extLst>
          </p:cNvPr>
          <p:cNvCxnSpPr>
            <a:cxnSpLocks/>
          </p:cNvCxnSpPr>
          <p:nvPr/>
        </p:nvCxnSpPr>
        <p:spPr>
          <a:xfrm>
            <a:off x="1518042" y="1791996"/>
            <a:ext cx="547200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919666BB-FB92-4E85-AA0F-3A3E64727FDD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카페예약 </a:t>
            </a:r>
            <a:r>
              <a:rPr lang="en-US" altLang="ko-KR" sz="800" dirty="0">
                <a:solidFill>
                  <a:prstClr val="black"/>
                </a:solidFill>
              </a:rPr>
              <a:t>&gt; </a:t>
            </a:r>
            <a:r>
              <a:rPr lang="ko-KR" altLang="en-US" sz="800" dirty="0">
                <a:solidFill>
                  <a:prstClr val="black"/>
                </a:solidFill>
              </a:rPr>
              <a:t>상세페이지 </a:t>
            </a:r>
            <a:r>
              <a:rPr lang="en-US" altLang="ko-KR" sz="800" dirty="0">
                <a:solidFill>
                  <a:prstClr val="black"/>
                </a:solidFill>
              </a:rPr>
              <a:t>&gt; </a:t>
            </a:r>
            <a:r>
              <a:rPr lang="ko-KR" altLang="en-US" sz="800" dirty="0">
                <a:solidFill>
                  <a:prstClr val="black"/>
                </a:solidFill>
              </a:rPr>
              <a:t>예약하기 </a:t>
            </a:r>
            <a:r>
              <a:rPr lang="en-US" altLang="ko-KR" sz="800" dirty="0">
                <a:solidFill>
                  <a:prstClr val="black"/>
                </a:solidFill>
              </a:rPr>
              <a:t>&gt; </a:t>
            </a:r>
            <a:r>
              <a:rPr lang="ko-KR" altLang="en-US" sz="800" dirty="0">
                <a:solidFill>
                  <a:prstClr val="black"/>
                </a:solidFill>
              </a:rPr>
              <a:t>예약확인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C57160F-8199-498D-B211-43F5419F2966}"/>
              </a:ext>
            </a:extLst>
          </p:cNvPr>
          <p:cNvSpPr/>
          <p:nvPr/>
        </p:nvSpPr>
        <p:spPr>
          <a:xfrm>
            <a:off x="9486069" y="1093389"/>
            <a:ext cx="2396762" cy="25141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800" b="1" dirty="0">
              <a:solidFill>
                <a:prstClr val="black"/>
              </a:solidFill>
            </a:endParaRPr>
          </a:p>
          <a:p>
            <a:pPr>
              <a:defRPr/>
            </a:pPr>
            <a:endParaRPr lang="en-US" altLang="ko-KR" sz="800" b="1" dirty="0">
              <a:solidFill>
                <a:prstClr val="black"/>
              </a:solidFill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ko-KR" altLang="en-US" sz="800" b="1" dirty="0">
              <a:solidFill>
                <a:prstClr val="black"/>
              </a:solidFill>
            </a:endParaRPr>
          </a:p>
        </p:txBody>
      </p:sp>
      <p:sp>
        <p:nvSpPr>
          <p:cNvPr id="32" name="텍스트 상자 17">
            <a:extLst>
              <a:ext uri="{FF2B5EF4-FFF2-40B4-BE49-F238E27FC236}">
                <a16:creationId xmlns:a16="http://schemas.microsoft.com/office/drawing/2014/main" xmlns="" id="{CCD9381E-017B-4F4B-AAD0-BC16E6B08420}"/>
              </a:ext>
            </a:extLst>
          </p:cNvPr>
          <p:cNvSpPr txBox="1">
            <a:spLocks/>
          </p:cNvSpPr>
          <p:nvPr/>
        </p:nvSpPr>
        <p:spPr>
          <a:xfrm>
            <a:off x="3583668" y="4202369"/>
            <a:ext cx="208546" cy="26057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도형 20">
            <a:extLst>
              <a:ext uri="{FF2B5EF4-FFF2-40B4-BE49-F238E27FC236}">
                <a16:creationId xmlns:a16="http://schemas.microsoft.com/office/drawing/2014/main" xmlns="" id="{6D780E81-D34A-459F-92C7-AD2381685849}"/>
              </a:ext>
            </a:extLst>
          </p:cNvPr>
          <p:cNvSpPr>
            <a:spLocks/>
          </p:cNvSpPr>
          <p:nvPr/>
        </p:nvSpPr>
        <p:spPr>
          <a:xfrm rot="10800000">
            <a:off x="1604446" y="1980355"/>
            <a:ext cx="2817744" cy="262806"/>
          </a:xfrm>
          <a:prstGeom prst="snip2Same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도형 21">
            <a:extLst>
              <a:ext uri="{FF2B5EF4-FFF2-40B4-BE49-F238E27FC236}">
                <a16:creationId xmlns:a16="http://schemas.microsoft.com/office/drawing/2014/main" xmlns="" id="{6E5623B1-5CCC-4CDF-B83C-5F9CCB6A1CDE}"/>
              </a:ext>
            </a:extLst>
          </p:cNvPr>
          <p:cNvSpPr>
            <a:spLocks/>
          </p:cNvSpPr>
          <p:nvPr/>
        </p:nvSpPr>
        <p:spPr>
          <a:xfrm>
            <a:off x="1604446" y="2242267"/>
            <a:ext cx="3184028" cy="745511"/>
          </a:xfrm>
          <a:prstGeom prst="snip2Same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22">
            <a:extLst>
              <a:ext uri="{FF2B5EF4-FFF2-40B4-BE49-F238E27FC236}">
                <a16:creationId xmlns:a16="http://schemas.microsoft.com/office/drawing/2014/main" xmlns="" id="{A0CB7D27-AEE8-45FC-B8C3-79B7760F57C6}"/>
              </a:ext>
            </a:extLst>
          </p:cNvPr>
          <p:cNvSpPr txBox="1">
            <a:spLocks/>
          </p:cNvSpPr>
          <p:nvPr/>
        </p:nvSpPr>
        <p:spPr>
          <a:xfrm>
            <a:off x="1736568" y="2005384"/>
            <a:ext cx="1169239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CAFE1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23">
            <a:extLst>
              <a:ext uri="{FF2B5EF4-FFF2-40B4-BE49-F238E27FC236}">
                <a16:creationId xmlns:a16="http://schemas.microsoft.com/office/drawing/2014/main" xmlns="" id="{5EABCA70-1CB6-4696-9349-BD9FC8852883}"/>
              </a:ext>
            </a:extLst>
          </p:cNvPr>
          <p:cNvSpPr txBox="1">
            <a:spLocks/>
          </p:cNvSpPr>
          <p:nvPr/>
        </p:nvSpPr>
        <p:spPr>
          <a:xfrm>
            <a:off x="1654491" y="2333677"/>
            <a:ext cx="2289255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171450" indent="-1714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예약 대기 </a:t>
            </a:r>
            <a:r>
              <a:rPr lang="en-US" altLang="ko-KR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altLang="en-US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건 </a:t>
            </a:r>
          </a:p>
        </p:txBody>
      </p:sp>
      <p:sp>
        <p:nvSpPr>
          <p:cNvPr id="37" name="도형 24">
            <a:extLst>
              <a:ext uri="{FF2B5EF4-FFF2-40B4-BE49-F238E27FC236}">
                <a16:creationId xmlns:a16="http://schemas.microsoft.com/office/drawing/2014/main" xmlns="" id="{7851BA4E-EC33-4DDE-93C0-4FF55D391AF9}"/>
              </a:ext>
            </a:extLst>
          </p:cNvPr>
          <p:cNvSpPr>
            <a:spLocks/>
          </p:cNvSpPr>
          <p:nvPr/>
        </p:nvSpPr>
        <p:spPr>
          <a:xfrm rot="10800000">
            <a:off x="1610039" y="4144266"/>
            <a:ext cx="2817744" cy="262806"/>
          </a:xfrm>
          <a:prstGeom prst="snip2Same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solidFill>
              <a:schemeClr val="accent6">
                <a:lumMod val="20000"/>
                <a:lumOff val="80000"/>
              </a:schemeClr>
            </a:solidFill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도형 25">
            <a:extLst>
              <a:ext uri="{FF2B5EF4-FFF2-40B4-BE49-F238E27FC236}">
                <a16:creationId xmlns:a16="http://schemas.microsoft.com/office/drawing/2014/main" xmlns="" id="{2874D7B1-7581-426A-87CF-3B50FFD474A6}"/>
              </a:ext>
            </a:extLst>
          </p:cNvPr>
          <p:cNvSpPr>
            <a:spLocks/>
          </p:cNvSpPr>
          <p:nvPr/>
        </p:nvSpPr>
        <p:spPr>
          <a:xfrm>
            <a:off x="1610039" y="4406178"/>
            <a:ext cx="3178436" cy="745511"/>
          </a:xfrm>
          <a:prstGeom prst="snip2Same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26">
            <a:extLst>
              <a:ext uri="{FF2B5EF4-FFF2-40B4-BE49-F238E27FC236}">
                <a16:creationId xmlns:a16="http://schemas.microsoft.com/office/drawing/2014/main" xmlns="" id="{11469898-3E7A-42BE-AD7B-1F8C7F387923}"/>
              </a:ext>
            </a:extLst>
          </p:cNvPr>
          <p:cNvSpPr txBox="1">
            <a:spLocks/>
          </p:cNvSpPr>
          <p:nvPr/>
        </p:nvSpPr>
        <p:spPr>
          <a:xfrm>
            <a:off x="1742593" y="4169295"/>
            <a:ext cx="1169239" cy="25391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CAFE3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27">
            <a:extLst>
              <a:ext uri="{FF2B5EF4-FFF2-40B4-BE49-F238E27FC236}">
                <a16:creationId xmlns:a16="http://schemas.microsoft.com/office/drawing/2014/main" xmlns="" id="{C0213D57-55D4-4669-BA9C-855E7F7711E3}"/>
              </a:ext>
            </a:extLst>
          </p:cNvPr>
          <p:cNvSpPr>
            <a:spLocks/>
          </p:cNvSpPr>
          <p:nvPr/>
        </p:nvSpPr>
        <p:spPr>
          <a:xfrm rot="10800000">
            <a:off x="1609175" y="5215602"/>
            <a:ext cx="2817744" cy="262806"/>
          </a:xfrm>
          <a:prstGeom prst="snip2SameRect">
            <a:avLst/>
          </a:prstGeom>
          <a:solidFill>
            <a:schemeClr val="accent2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28">
            <a:extLst>
              <a:ext uri="{FF2B5EF4-FFF2-40B4-BE49-F238E27FC236}">
                <a16:creationId xmlns:a16="http://schemas.microsoft.com/office/drawing/2014/main" xmlns="" id="{8A98A7EB-E857-45A1-B143-43422D478D2E}"/>
              </a:ext>
            </a:extLst>
          </p:cNvPr>
          <p:cNvSpPr>
            <a:spLocks/>
          </p:cNvSpPr>
          <p:nvPr/>
        </p:nvSpPr>
        <p:spPr>
          <a:xfrm>
            <a:off x="1609175" y="5477961"/>
            <a:ext cx="3178436" cy="745511"/>
          </a:xfrm>
          <a:prstGeom prst="snip2Same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29">
            <a:extLst>
              <a:ext uri="{FF2B5EF4-FFF2-40B4-BE49-F238E27FC236}">
                <a16:creationId xmlns:a16="http://schemas.microsoft.com/office/drawing/2014/main" xmlns="" id="{6D375BE5-39C3-4093-AAC2-C182EEBE0521}"/>
              </a:ext>
            </a:extLst>
          </p:cNvPr>
          <p:cNvSpPr txBox="1">
            <a:spLocks/>
          </p:cNvSpPr>
          <p:nvPr/>
        </p:nvSpPr>
        <p:spPr>
          <a:xfrm>
            <a:off x="1741729" y="5240632"/>
            <a:ext cx="1169239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CAFE4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30">
            <a:extLst>
              <a:ext uri="{FF2B5EF4-FFF2-40B4-BE49-F238E27FC236}">
                <a16:creationId xmlns:a16="http://schemas.microsoft.com/office/drawing/2014/main" xmlns="" id="{3B2F3891-2635-43A3-8AF4-32BEC5CD09A5}"/>
              </a:ext>
            </a:extLst>
          </p:cNvPr>
          <p:cNvSpPr>
            <a:spLocks/>
          </p:cNvSpPr>
          <p:nvPr/>
        </p:nvSpPr>
        <p:spPr>
          <a:xfrm rot="10800000">
            <a:off x="1607260" y="3054901"/>
            <a:ext cx="2817744" cy="262806"/>
          </a:xfrm>
          <a:prstGeom prst="snip2SameRect">
            <a:avLst/>
          </a:prstGeom>
          <a:solidFill>
            <a:schemeClr val="accent5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31">
            <a:extLst>
              <a:ext uri="{FF2B5EF4-FFF2-40B4-BE49-F238E27FC236}">
                <a16:creationId xmlns:a16="http://schemas.microsoft.com/office/drawing/2014/main" xmlns="" id="{38E5155F-E6A5-473C-8FC0-29CF9BF2ADD5}"/>
              </a:ext>
            </a:extLst>
          </p:cNvPr>
          <p:cNvSpPr>
            <a:spLocks/>
          </p:cNvSpPr>
          <p:nvPr/>
        </p:nvSpPr>
        <p:spPr>
          <a:xfrm>
            <a:off x="1607260" y="3317260"/>
            <a:ext cx="3181214" cy="745511"/>
          </a:xfrm>
          <a:prstGeom prst="snip2Same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32">
            <a:extLst>
              <a:ext uri="{FF2B5EF4-FFF2-40B4-BE49-F238E27FC236}">
                <a16:creationId xmlns:a16="http://schemas.microsoft.com/office/drawing/2014/main" xmlns="" id="{CEE0D912-CF7F-438E-AC50-0A5348EE7A53}"/>
              </a:ext>
            </a:extLst>
          </p:cNvPr>
          <p:cNvSpPr txBox="1">
            <a:spLocks/>
          </p:cNvSpPr>
          <p:nvPr/>
        </p:nvSpPr>
        <p:spPr>
          <a:xfrm>
            <a:off x="1739814" y="3079931"/>
            <a:ext cx="1169239" cy="25391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05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CAFE2</a:t>
            </a:r>
            <a:endParaRPr lang="ko-KR" altLang="en-US" sz="105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33">
            <a:extLst>
              <a:ext uri="{FF2B5EF4-FFF2-40B4-BE49-F238E27FC236}">
                <a16:creationId xmlns:a16="http://schemas.microsoft.com/office/drawing/2014/main" xmlns="" id="{A99E5E14-A29B-44C3-AFD1-C2A1ED09011A}"/>
              </a:ext>
            </a:extLst>
          </p:cNvPr>
          <p:cNvSpPr txBox="1">
            <a:spLocks/>
          </p:cNvSpPr>
          <p:nvPr/>
        </p:nvSpPr>
        <p:spPr>
          <a:xfrm>
            <a:off x="3207594" y="4169295"/>
            <a:ext cx="1169239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&gt; </a:t>
            </a:r>
            <a:r>
              <a:rPr lang="ko-KR" altLang="en-US" sz="11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상세 보기</a:t>
            </a:r>
          </a:p>
        </p:txBody>
      </p:sp>
      <p:sp>
        <p:nvSpPr>
          <p:cNvPr id="47" name="텍스트 상자 35">
            <a:extLst>
              <a:ext uri="{FF2B5EF4-FFF2-40B4-BE49-F238E27FC236}">
                <a16:creationId xmlns:a16="http://schemas.microsoft.com/office/drawing/2014/main" xmlns="" id="{C65F441A-CC57-4002-845C-01F3A8ABA9B7}"/>
              </a:ext>
            </a:extLst>
          </p:cNvPr>
          <p:cNvSpPr txBox="1">
            <a:spLocks/>
          </p:cNvSpPr>
          <p:nvPr/>
        </p:nvSpPr>
        <p:spPr>
          <a:xfrm>
            <a:off x="1766340" y="5562677"/>
            <a:ext cx="2289255" cy="47705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예약 대기 </a:t>
            </a:r>
            <a:r>
              <a:rPr lang="en-US" altLang="ko-KR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altLang="en-US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건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36">
            <a:extLst>
              <a:ext uri="{FF2B5EF4-FFF2-40B4-BE49-F238E27FC236}">
                <a16:creationId xmlns:a16="http://schemas.microsoft.com/office/drawing/2014/main" xmlns="" id="{14692B50-4503-4EA5-9CB9-4F1E3C5923F4}"/>
              </a:ext>
            </a:extLst>
          </p:cNvPr>
          <p:cNvSpPr txBox="1">
            <a:spLocks/>
          </p:cNvSpPr>
          <p:nvPr/>
        </p:nvSpPr>
        <p:spPr>
          <a:xfrm>
            <a:off x="1746722" y="3386091"/>
            <a:ext cx="2289255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171450" indent="-1714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예약 </a:t>
            </a:r>
            <a:r>
              <a:rPr lang="ko-KR" altLang="en-US" sz="11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요청건이</a:t>
            </a:r>
            <a:r>
              <a:rPr lang="ko-KR" altLang="en-US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없습니다</a:t>
            </a:r>
            <a:r>
              <a:rPr lang="en-US" altLang="ko-KR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33">
            <a:extLst>
              <a:ext uri="{FF2B5EF4-FFF2-40B4-BE49-F238E27FC236}">
                <a16:creationId xmlns:a16="http://schemas.microsoft.com/office/drawing/2014/main" xmlns="" id="{8892645A-7313-471E-9483-D6E9D6C42568}"/>
              </a:ext>
            </a:extLst>
          </p:cNvPr>
          <p:cNvSpPr txBox="1">
            <a:spLocks/>
          </p:cNvSpPr>
          <p:nvPr/>
        </p:nvSpPr>
        <p:spPr>
          <a:xfrm>
            <a:off x="3257680" y="5235472"/>
            <a:ext cx="1169239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&gt; </a:t>
            </a:r>
            <a:r>
              <a:rPr lang="ko-KR" altLang="en-US" sz="11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상세 보기</a:t>
            </a:r>
          </a:p>
        </p:txBody>
      </p:sp>
      <p:sp>
        <p:nvSpPr>
          <p:cNvPr id="50" name="텍스트 상자 33">
            <a:extLst>
              <a:ext uri="{FF2B5EF4-FFF2-40B4-BE49-F238E27FC236}">
                <a16:creationId xmlns:a16="http://schemas.microsoft.com/office/drawing/2014/main" xmlns="" id="{7077CA98-8ADD-4D5F-85FC-6DB55790D511}"/>
              </a:ext>
            </a:extLst>
          </p:cNvPr>
          <p:cNvSpPr txBox="1">
            <a:spLocks/>
          </p:cNvSpPr>
          <p:nvPr/>
        </p:nvSpPr>
        <p:spPr>
          <a:xfrm>
            <a:off x="2616439" y="3071115"/>
            <a:ext cx="1804630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&gt; </a:t>
            </a:r>
            <a:r>
              <a:rPr lang="ko-KR" altLang="en-US" sz="11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상세 보기</a:t>
            </a:r>
          </a:p>
        </p:txBody>
      </p:sp>
      <p:sp>
        <p:nvSpPr>
          <p:cNvPr id="51" name="텍스트 상자 33">
            <a:extLst>
              <a:ext uri="{FF2B5EF4-FFF2-40B4-BE49-F238E27FC236}">
                <a16:creationId xmlns:a16="http://schemas.microsoft.com/office/drawing/2014/main" xmlns="" id="{5AE8CA38-05AF-4A1B-87C8-E2FFD9002193}"/>
              </a:ext>
            </a:extLst>
          </p:cNvPr>
          <p:cNvSpPr txBox="1">
            <a:spLocks/>
          </p:cNvSpPr>
          <p:nvPr/>
        </p:nvSpPr>
        <p:spPr>
          <a:xfrm>
            <a:off x="2527221" y="2005384"/>
            <a:ext cx="1913536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&gt; </a:t>
            </a:r>
            <a:r>
              <a:rPr lang="ko-KR" altLang="en-US" sz="11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상세 보기</a:t>
            </a:r>
          </a:p>
        </p:txBody>
      </p:sp>
      <p:sp>
        <p:nvSpPr>
          <p:cNvPr id="52" name="텍스트 상자 36">
            <a:extLst>
              <a:ext uri="{FF2B5EF4-FFF2-40B4-BE49-F238E27FC236}">
                <a16:creationId xmlns:a16="http://schemas.microsoft.com/office/drawing/2014/main" xmlns="" id="{668AB152-F862-4044-8E17-AD36869E0B39}"/>
              </a:ext>
            </a:extLst>
          </p:cNvPr>
          <p:cNvSpPr txBox="1">
            <a:spLocks/>
          </p:cNvSpPr>
          <p:nvPr/>
        </p:nvSpPr>
        <p:spPr>
          <a:xfrm>
            <a:off x="1625935" y="4514242"/>
            <a:ext cx="2289255" cy="261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171450" indent="-1714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예약 </a:t>
            </a:r>
            <a:r>
              <a:rPr lang="ko-KR" altLang="en-US" sz="11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요청건이</a:t>
            </a:r>
            <a:r>
              <a:rPr lang="ko-KR" altLang="en-US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없습니다</a:t>
            </a:r>
            <a:r>
              <a:rPr lang="en-US" altLang="ko-KR" sz="11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1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10C51982-2A32-4DE2-BE4C-374EBCA62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888890"/>
              </p:ext>
            </p:extLst>
          </p:nvPr>
        </p:nvGraphicFramePr>
        <p:xfrm>
          <a:off x="5147515" y="2278513"/>
          <a:ext cx="3464237" cy="3614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8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48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48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489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489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489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489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6024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2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ko-KR" altLang="en-US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2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2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2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2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A3BA0880-B163-44C5-98BA-9D3B3C22894A}"/>
              </a:ext>
            </a:extLst>
          </p:cNvPr>
          <p:cNvSpPr txBox="1"/>
          <p:nvPr/>
        </p:nvSpPr>
        <p:spPr>
          <a:xfrm>
            <a:off x="6271391" y="1980355"/>
            <a:ext cx="1437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  2019</a:t>
            </a:r>
            <a:r>
              <a:rPr lang="ko-KR" altLang="en-US" sz="1000" dirty="0"/>
              <a:t>년 </a:t>
            </a:r>
            <a:r>
              <a:rPr lang="en-US" altLang="ko-KR" sz="1000" dirty="0"/>
              <a:t>7</a:t>
            </a:r>
            <a:r>
              <a:rPr lang="ko-KR" altLang="en-US" sz="1000" dirty="0"/>
              <a:t>월  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79C274E0-6E6D-4EDE-ABA5-F6F046EF5A47}"/>
              </a:ext>
            </a:extLst>
          </p:cNvPr>
          <p:cNvSpPr/>
          <p:nvPr/>
        </p:nvSpPr>
        <p:spPr>
          <a:xfrm>
            <a:off x="6162722" y="3163444"/>
            <a:ext cx="313895" cy="457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FD107623-EC06-41DA-A75C-84B1594F2FDF}"/>
              </a:ext>
            </a:extLst>
          </p:cNvPr>
          <p:cNvSpPr/>
          <p:nvPr/>
        </p:nvSpPr>
        <p:spPr>
          <a:xfrm>
            <a:off x="6157919" y="2904641"/>
            <a:ext cx="245214" cy="2017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BF27A4A9-8FEE-4213-A75B-D72D4479542F}"/>
              </a:ext>
            </a:extLst>
          </p:cNvPr>
          <p:cNvSpPr/>
          <p:nvPr/>
        </p:nvSpPr>
        <p:spPr>
          <a:xfrm>
            <a:off x="6166650" y="3292984"/>
            <a:ext cx="313895" cy="457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8040999E-4F98-40B6-9A7E-4D3A4A9E2C90}"/>
              </a:ext>
            </a:extLst>
          </p:cNvPr>
          <p:cNvSpPr/>
          <p:nvPr/>
        </p:nvSpPr>
        <p:spPr>
          <a:xfrm>
            <a:off x="6697395" y="3140584"/>
            <a:ext cx="313895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F83054D5-264C-4F8A-88A2-BE9152948A07}"/>
              </a:ext>
            </a:extLst>
          </p:cNvPr>
          <p:cNvSpPr/>
          <p:nvPr/>
        </p:nvSpPr>
        <p:spPr>
          <a:xfrm>
            <a:off x="7675865" y="3270124"/>
            <a:ext cx="313895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BDC2220F-59DD-4434-894B-233E781D5343}"/>
              </a:ext>
            </a:extLst>
          </p:cNvPr>
          <p:cNvSpPr/>
          <p:nvPr/>
        </p:nvSpPr>
        <p:spPr>
          <a:xfrm>
            <a:off x="7675865" y="3140584"/>
            <a:ext cx="313895" cy="457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3A889B62-F75A-47AC-B76A-E15B644B4ED2}"/>
              </a:ext>
            </a:extLst>
          </p:cNvPr>
          <p:cNvSpPr/>
          <p:nvPr/>
        </p:nvSpPr>
        <p:spPr>
          <a:xfrm>
            <a:off x="6697395" y="3805135"/>
            <a:ext cx="313895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126CF37E-A04F-409C-A7B2-AB9097ABBE74}"/>
              </a:ext>
            </a:extLst>
          </p:cNvPr>
          <p:cNvSpPr/>
          <p:nvPr/>
        </p:nvSpPr>
        <p:spPr>
          <a:xfrm>
            <a:off x="6697394" y="4400087"/>
            <a:ext cx="313895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CAAB0582-B18B-42CA-A6AF-A176382FA57E}"/>
              </a:ext>
            </a:extLst>
          </p:cNvPr>
          <p:cNvSpPr/>
          <p:nvPr/>
        </p:nvSpPr>
        <p:spPr>
          <a:xfrm>
            <a:off x="6701048" y="4995040"/>
            <a:ext cx="313895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D1EAF931-5110-4D50-B73E-49973776530F}"/>
              </a:ext>
            </a:extLst>
          </p:cNvPr>
          <p:cNvSpPr/>
          <p:nvPr/>
        </p:nvSpPr>
        <p:spPr>
          <a:xfrm>
            <a:off x="154634" y="331181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sp>
        <p:nvSpPr>
          <p:cNvPr id="67" name="Button">
            <a:extLst>
              <a:ext uri="{FF2B5EF4-FFF2-40B4-BE49-F238E27FC236}">
                <a16:creationId xmlns:a16="http://schemas.microsoft.com/office/drawing/2014/main" xmlns="" id="{433A3748-EF2E-4A26-8C73-D546E5CE4021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Button">
            <a:extLst>
              <a:ext uri="{FF2B5EF4-FFF2-40B4-BE49-F238E27FC236}">
                <a16:creationId xmlns:a16="http://schemas.microsoft.com/office/drawing/2014/main" xmlns="" id="{2A01A47F-FFDF-4E42-955B-6778AFEA6E70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Button">
            <a:extLst>
              <a:ext uri="{FF2B5EF4-FFF2-40B4-BE49-F238E27FC236}">
                <a16:creationId xmlns:a16="http://schemas.microsoft.com/office/drawing/2014/main" xmlns="" id="{DA5AD499-065C-494F-8CF9-5A53CAC525DE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1252387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4DE82D9-3B8B-42F2-BE85-485BA1306E1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567E1A32-96C5-4EE3-AAB8-1B06BF8D33EC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D5464F1-CB90-4251-BBA8-471B3A3A4AD8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39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86DF7D12-52E1-47B6-A3C4-2F3253370C06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A55E7039-C30D-4253-A8E3-9482EB9247D1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E9319DFA-CDE4-40E9-B37B-57B3A89CB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860677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CB161DA-EDF0-4EE5-BCC3-8F4A5453959B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60EE9F8-FDDF-4C7E-B06C-1557EB500360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A95D4E7C-483F-4676-910C-AEDAD37809DA}"/>
              </a:ext>
            </a:extLst>
          </p:cNvPr>
          <p:cNvSpPr/>
          <p:nvPr/>
        </p:nvSpPr>
        <p:spPr>
          <a:xfrm>
            <a:off x="824364" y="1744753"/>
            <a:ext cx="16299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 dirty="0">
                <a:solidFill>
                  <a:prstClr val="black"/>
                </a:solidFill>
              </a:rPr>
              <a:t>예약 현황 조회 </a:t>
            </a:r>
            <a:r>
              <a:rPr lang="en-US" altLang="ko-KR" sz="1000" b="1" dirty="0">
                <a:solidFill>
                  <a:prstClr val="black"/>
                </a:solidFill>
              </a:rPr>
              <a:t>(CAFÉ 1)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E46E215-6316-4B3C-812F-C7938F020D69}"/>
              </a:ext>
            </a:extLst>
          </p:cNvPr>
          <p:cNvSpPr/>
          <p:nvPr/>
        </p:nvSpPr>
        <p:spPr>
          <a:xfrm>
            <a:off x="9486069" y="1093389"/>
            <a:ext cx="2396762" cy="25141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800" b="1" dirty="0">
              <a:solidFill>
                <a:prstClr val="black"/>
              </a:solidFill>
            </a:endParaRPr>
          </a:p>
          <a:p>
            <a:pPr>
              <a:defRPr/>
            </a:pPr>
            <a:endParaRPr lang="en-US" altLang="ko-KR" sz="800" b="1" dirty="0">
              <a:solidFill>
                <a:prstClr val="black"/>
              </a:solidFill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ko-KR" altLang="en-US" sz="800" b="1" dirty="0">
              <a:solidFill>
                <a:prstClr val="black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D1C9D64D-B261-4301-8C70-FAC059F76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553740"/>
              </p:ext>
            </p:extLst>
          </p:nvPr>
        </p:nvGraphicFramePr>
        <p:xfrm>
          <a:off x="824364" y="2239350"/>
          <a:ext cx="3302000" cy="3621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xmlns="" val="2354592745"/>
                    </a:ext>
                  </a:extLst>
                </a:gridCol>
                <a:gridCol w="667886">
                  <a:extLst>
                    <a:ext uri="{9D8B030D-6E8A-4147-A177-3AD203B41FA5}">
                      <a16:colId xmlns:a16="http://schemas.microsoft.com/office/drawing/2014/main" xmlns="" val="2499555898"/>
                    </a:ext>
                  </a:extLst>
                </a:gridCol>
                <a:gridCol w="652914">
                  <a:extLst>
                    <a:ext uri="{9D8B030D-6E8A-4147-A177-3AD203B41FA5}">
                      <a16:colId xmlns:a16="http://schemas.microsoft.com/office/drawing/2014/main" xmlns="" val="15562959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98659425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2050123979"/>
                    </a:ext>
                  </a:extLst>
                </a:gridCol>
              </a:tblGrid>
              <a:tr h="3069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룸</a:t>
                      </a: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룸</a:t>
                      </a: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룸</a:t>
                      </a:r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룸</a:t>
                      </a:r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5405510"/>
                  </a:ext>
                </a:extLst>
              </a:tr>
              <a:tr h="27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00:00~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문성빈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8158415"/>
                  </a:ext>
                </a:extLst>
              </a:tr>
              <a:tr h="27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01:00~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97023230"/>
                  </a:ext>
                </a:extLst>
              </a:tr>
              <a:tr h="27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02:00~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최영인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8230266"/>
                  </a:ext>
                </a:extLst>
              </a:tr>
              <a:tr h="27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03:00~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0212417"/>
                  </a:ext>
                </a:extLst>
              </a:tr>
              <a:tr h="27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04:00~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14495325"/>
                  </a:ext>
                </a:extLst>
              </a:tr>
              <a:tr h="27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05:00~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김선겸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647352"/>
                  </a:ext>
                </a:extLst>
              </a:tr>
              <a:tr h="27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06:00~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3001962"/>
                  </a:ext>
                </a:extLst>
              </a:tr>
              <a:tr h="27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07:00~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3738699"/>
                  </a:ext>
                </a:extLst>
              </a:tr>
              <a:tr h="27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08:00~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박선영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0466530"/>
                  </a:ext>
                </a:extLst>
              </a:tr>
              <a:tr h="27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09:00~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9220555"/>
                  </a:ext>
                </a:extLst>
              </a:tr>
              <a:tr h="27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10:00~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4868035"/>
                  </a:ext>
                </a:extLst>
              </a:tr>
              <a:tr h="27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11:00~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9545066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C05CE4E7-43EA-4072-A449-96EE19DE8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037951"/>
              </p:ext>
            </p:extLst>
          </p:nvPr>
        </p:nvGraphicFramePr>
        <p:xfrm>
          <a:off x="4312760" y="2239351"/>
          <a:ext cx="3302000" cy="3596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xmlns="" val="235459274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249955589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15562959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98659425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2050123979"/>
                    </a:ext>
                  </a:extLst>
                </a:gridCol>
              </a:tblGrid>
              <a:tr h="2242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룸</a:t>
                      </a: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룸</a:t>
                      </a: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룸</a:t>
                      </a:r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룸</a:t>
                      </a:r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5405510"/>
                  </a:ext>
                </a:extLst>
              </a:tr>
              <a:tr h="224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12:00~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고한별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8158415"/>
                  </a:ext>
                </a:extLst>
              </a:tr>
              <a:tr h="224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13:00~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김소연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97023230"/>
                  </a:ext>
                </a:extLst>
              </a:tr>
              <a:tr h="224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14:00~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8230266"/>
                  </a:ext>
                </a:extLst>
              </a:tr>
              <a:tr h="224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15:00~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0212417"/>
                  </a:ext>
                </a:extLst>
              </a:tr>
              <a:tr h="224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16:00~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14495325"/>
                  </a:ext>
                </a:extLst>
              </a:tr>
              <a:tr h="224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17:00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최희진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647352"/>
                  </a:ext>
                </a:extLst>
              </a:tr>
              <a:tr h="224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18:00~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3001962"/>
                  </a:ext>
                </a:extLst>
              </a:tr>
              <a:tr h="224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19:00~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문성빈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3738699"/>
                  </a:ext>
                </a:extLst>
              </a:tr>
              <a:tr h="224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20:00~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0466530"/>
                  </a:ext>
                </a:extLst>
              </a:tr>
              <a:tr h="224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21:00~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9220555"/>
                  </a:ext>
                </a:extLst>
              </a:tr>
              <a:tr h="224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22:00~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4868035"/>
                  </a:ext>
                </a:extLst>
              </a:tr>
              <a:tr h="224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23:00~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9545066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xmlns="" id="{AE490CFA-E8B0-4C80-BE0C-0C93CC8C4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20743"/>
              </p:ext>
            </p:extLst>
          </p:nvPr>
        </p:nvGraphicFramePr>
        <p:xfrm>
          <a:off x="2646245" y="1775155"/>
          <a:ext cx="1310375" cy="242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1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6233">
                  <a:extLst>
                    <a:ext uri="{9D8B030D-6E8A-4147-A177-3AD203B41FA5}">
                      <a16:colId xmlns:a16="http://schemas.microsoft.com/office/drawing/2014/main" xmlns="" val="3384625361"/>
                    </a:ext>
                  </a:extLst>
                </a:gridCol>
              </a:tblGrid>
              <a:tr h="242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2019-07-02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EFF2C710-1F21-4169-8B45-F47F57431D67}"/>
              </a:ext>
            </a:extLst>
          </p:cNvPr>
          <p:cNvCxnSpPr>
            <a:cxnSpLocks/>
          </p:cNvCxnSpPr>
          <p:nvPr/>
        </p:nvCxnSpPr>
        <p:spPr>
          <a:xfrm>
            <a:off x="4300648" y="1902639"/>
            <a:ext cx="31659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xmlns="" id="{E59F6C0A-BB74-4EA0-BA3F-59560FC28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294324"/>
              </p:ext>
            </p:extLst>
          </p:nvPr>
        </p:nvGraphicFramePr>
        <p:xfrm>
          <a:off x="7703889" y="1619185"/>
          <a:ext cx="2623215" cy="207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7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47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47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747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747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747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7474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ko-KR" altLang="en-US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1BC18E7-F63A-489D-9BE3-D391AF7EC253}"/>
              </a:ext>
            </a:extLst>
          </p:cNvPr>
          <p:cNvSpPr txBox="1"/>
          <p:nvPr/>
        </p:nvSpPr>
        <p:spPr>
          <a:xfrm>
            <a:off x="8375182" y="1365453"/>
            <a:ext cx="128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  2019</a:t>
            </a:r>
            <a:r>
              <a:rPr lang="ko-KR" altLang="en-US" sz="1000" dirty="0"/>
              <a:t>년 </a:t>
            </a:r>
            <a:r>
              <a:rPr lang="en-US" altLang="ko-KR" sz="1000" dirty="0"/>
              <a:t>7</a:t>
            </a:r>
            <a:r>
              <a:rPr lang="ko-KR" altLang="en-US" sz="1000" dirty="0"/>
              <a:t>월  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0AB5CAED-8A7A-437E-BD27-6BBEC8677084}"/>
              </a:ext>
            </a:extLst>
          </p:cNvPr>
          <p:cNvSpPr/>
          <p:nvPr/>
        </p:nvSpPr>
        <p:spPr>
          <a:xfrm>
            <a:off x="1600202" y="357542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사업자 마이 페이지 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예약 현황 조회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E0FC576B-592A-400E-A3E9-F9ED56D115EF}"/>
              </a:ext>
            </a:extLst>
          </p:cNvPr>
          <p:cNvSpPr/>
          <p:nvPr/>
        </p:nvSpPr>
        <p:spPr>
          <a:xfrm>
            <a:off x="154634" y="337237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sp>
        <p:nvSpPr>
          <p:cNvPr id="29" name="Button">
            <a:extLst>
              <a:ext uri="{FF2B5EF4-FFF2-40B4-BE49-F238E27FC236}">
                <a16:creationId xmlns:a16="http://schemas.microsoft.com/office/drawing/2014/main" xmlns="" id="{10B74AC6-1766-4742-B7AA-DC6594375A61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Button">
            <a:extLst>
              <a:ext uri="{FF2B5EF4-FFF2-40B4-BE49-F238E27FC236}">
                <a16:creationId xmlns:a16="http://schemas.microsoft.com/office/drawing/2014/main" xmlns="" id="{DDBC2599-2781-4673-B276-36A0D30D42C1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Button">
            <a:extLst>
              <a:ext uri="{FF2B5EF4-FFF2-40B4-BE49-F238E27FC236}">
                <a16:creationId xmlns:a16="http://schemas.microsoft.com/office/drawing/2014/main" xmlns="" id="{C2FF8A6D-FA26-472C-8660-D29DED25C591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93105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86ABF5B-0305-4A30-ABF6-C8A07A3EC384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910AB9AA-3E6C-463F-A475-669BE64C0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943782"/>
              </p:ext>
            </p:extLst>
          </p:nvPr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9CA0C52-0EEB-41C3-BBC5-F1D652B5A5B1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8DADCA08-0AB5-44C3-8A8E-529E828FC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399488"/>
              </p:ext>
            </p:extLst>
          </p:nvPr>
        </p:nvGraphicFramePr>
        <p:xfrm>
          <a:off x="9532717" y="548680"/>
          <a:ext cx="2501088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0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A51B7563-5B3E-4A21-8D49-FE993FD3D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422907"/>
              </p:ext>
            </p:extLst>
          </p:nvPr>
        </p:nvGraphicFramePr>
        <p:xfrm>
          <a:off x="9532715" y="3861047"/>
          <a:ext cx="2501089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0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Button">
            <a:extLst>
              <a:ext uri="{FF2B5EF4-FFF2-40B4-BE49-F238E27FC236}">
                <a16:creationId xmlns:a16="http://schemas.microsoft.com/office/drawing/2014/main" xmlns="" id="{B03200EC-71CF-4DE9-A944-9DD63DC84E9C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Button">
            <a:extLst>
              <a:ext uri="{FF2B5EF4-FFF2-40B4-BE49-F238E27FC236}">
                <a16:creationId xmlns:a16="http://schemas.microsoft.com/office/drawing/2014/main" xmlns="" id="{FE05B5B1-6384-42A1-BC09-CF5D8F005C13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xmlns="" id="{2671B470-5EA2-4C6C-A240-774FF949A67E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C0FE5C61-0A0A-483D-BA38-EE63879BD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71652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스터디카페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416FBFA-464A-44D0-A7A9-1EFBC51D6943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1F79435-2986-4985-8D7C-74BD103C7399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 페이지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6FDE327-3F5D-4649-A577-B83B4BBC29E3}"/>
              </a:ext>
            </a:extLst>
          </p:cNvPr>
          <p:cNvSpPr/>
          <p:nvPr/>
        </p:nvSpPr>
        <p:spPr>
          <a:xfrm>
            <a:off x="1505036" y="1663821"/>
            <a:ext cx="1162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dirty="0">
                <a:latin typeface="+mn-ea"/>
              </a:rPr>
              <a:t>개인 회원가입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9E8DA927-A6F5-4AB6-9C24-88A17CF16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264903"/>
              </p:ext>
            </p:extLst>
          </p:nvPr>
        </p:nvGraphicFramePr>
        <p:xfrm>
          <a:off x="1570947" y="2050982"/>
          <a:ext cx="5761056" cy="3393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5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085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피커네임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휴대전화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사는 지역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7468045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비밀번호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비밀번호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                                 </a:t>
                      </a:r>
                      <a:r>
                        <a:rPr lang="en-US" altLang="ko-KR" sz="800" dirty="0"/>
                        <a:t>6~15</a:t>
                      </a:r>
                      <a:r>
                        <a:rPr lang="ko-KR" altLang="en-US" sz="800" dirty="0"/>
                        <a:t>자리의 영문 및 숫자 사용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20390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본인확인 질문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 답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1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본인확인 질문 선택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본인확인 질문은 아이디 분실 시 본인확인을 위하여 필수적으로 입력되는 정보입니다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신원 확인을 위한 수단이므로 질문과 답을 신중하게 선택하시고 잘 관리해주세요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B564737B-4986-46FA-9159-3FDB701AEB79}"/>
              </a:ext>
            </a:extLst>
          </p:cNvPr>
          <p:cNvSpPr/>
          <p:nvPr/>
        </p:nvSpPr>
        <p:spPr>
          <a:xfrm>
            <a:off x="2749368" y="2086803"/>
            <a:ext cx="1438275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A76D1048-8B94-47FA-8303-CC2B4748D611}"/>
              </a:ext>
            </a:extLst>
          </p:cNvPr>
          <p:cNvSpPr/>
          <p:nvPr/>
        </p:nvSpPr>
        <p:spPr>
          <a:xfrm>
            <a:off x="4241882" y="3556830"/>
            <a:ext cx="1000273" cy="225425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아이디 중복체크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AF6CEE4-F4CB-4D79-B879-C60BCEBFAC0B}"/>
              </a:ext>
            </a:extLst>
          </p:cNvPr>
          <p:cNvSpPr txBox="1"/>
          <p:nvPr/>
        </p:nvSpPr>
        <p:spPr>
          <a:xfrm>
            <a:off x="5175235" y="3556274"/>
            <a:ext cx="15985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6~15</a:t>
            </a:r>
            <a:r>
              <a:rPr lang="ko-KR" altLang="en-US" sz="800" dirty="0"/>
              <a:t>자리의 영문 및 숫자 사용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AE80FF0E-0BB7-4969-AA3F-F7E65162FCCE}"/>
              </a:ext>
            </a:extLst>
          </p:cNvPr>
          <p:cNvSpPr/>
          <p:nvPr/>
        </p:nvSpPr>
        <p:spPr>
          <a:xfrm>
            <a:off x="2749369" y="3264836"/>
            <a:ext cx="1198258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7E0F503-5E7D-46AE-BCBD-36504ACF7888}"/>
              </a:ext>
            </a:extLst>
          </p:cNvPr>
          <p:cNvSpPr txBox="1"/>
          <p:nvPr/>
        </p:nvSpPr>
        <p:spPr>
          <a:xfrm>
            <a:off x="3930374" y="3274351"/>
            <a:ext cx="2856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@</a:t>
            </a:r>
            <a:endParaRPr lang="ko-KR" altLang="en-US" sz="8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BA1005A9-8A06-4121-819F-3E77C431536D}"/>
              </a:ext>
            </a:extLst>
          </p:cNvPr>
          <p:cNvSpPr/>
          <p:nvPr/>
        </p:nvSpPr>
        <p:spPr>
          <a:xfrm>
            <a:off x="4187643" y="3264836"/>
            <a:ext cx="1198258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0CA44447-124E-45D7-9EE4-D5D01B989CCE}"/>
              </a:ext>
            </a:extLst>
          </p:cNvPr>
          <p:cNvSpPr/>
          <p:nvPr/>
        </p:nvSpPr>
        <p:spPr>
          <a:xfrm>
            <a:off x="5454858" y="3264836"/>
            <a:ext cx="1661120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선택하세요</a:t>
            </a: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xmlns="" id="{2E320147-0D9E-45E6-869A-FFA34671E3BF}"/>
              </a:ext>
            </a:extLst>
          </p:cNvPr>
          <p:cNvSpPr/>
          <p:nvPr/>
        </p:nvSpPr>
        <p:spPr>
          <a:xfrm flipV="1">
            <a:off x="6899954" y="3315636"/>
            <a:ext cx="144463" cy="10795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EC968C1-C26F-4A26-83BE-7CC6C6FDBCE3}"/>
              </a:ext>
            </a:extLst>
          </p:cNvPr>
          <p:cNvSpPr/>
          <p:nvPr/>
        </p:nvSpPr>
        <p:spPr>
          <a:xfrm>
            <a:off x="2749368" y="3851663"/>
            <a:ext cx="1438275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B035070-E10E-4FAC-9A78-B7943321270B}"/>
              </a:ext>
            </a:extLst>
          </p:cNvPr>
          <p:cNvSpPr txBox="1"/>
          <p:nvPr/>
        </p:nvSpPr>
        <p:spPr>
          <a:xfrm>
            <a:off x="4219831" y="3851663"/>
            <a:ext cx="15985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6~15</a:t>
            </a:r>
            <a:r>
              <a:rPr lang="ko-KR" altLang="en-US" sz="800" dirty="0"/>
              <a:t>자리의 영문 및 숫자 사용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2ECAA20-5354-44B3-93CB-D38E7DEEA261}"/>
              </a:ext>
            </a:extLst>
          </p:cNvPr>
          <p:cNvSpPr txBox="1"/>
          <p:nvPr/>
        </p:nvSpPr>
        <p:spPr>
          <a:xfrm>
            <a:off x="5833194" y="414802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일치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0773264-589B-4688-B8F8-BEE18400721A}"/>
              </a:ext>
            </a:extLst>
          </p:cNvPr>
          <p:cNvSpPr txBox="1"/>
          <p:nvPr/>
        </p:nvSpPr>
        <p:spPr>
          <a:xfrm>
            <a:off x="3514162" y="4886489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E98D7B6-8F13-4AF7-9D1E-3C770AD9A586}"/>
              </a:ext>
            </a:extLst>
          </p:cNvPr>
          <p:cNvSpPr txBox="1"/>
          <p:nvPr/>
        </p:nvSpPr>
        <p:spPr>
          <a:xfrm>
            <a:off x="4485680" y="4886489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D7B47FCA-C8E2-498E-8A10-41D58529A780}"/>
              </a:ext>
            </a:extLst>
          </p:cNvPr>
          <p:cNvSpPr/>
          <p:nvPr/>
        </p:nvSpPr>
        <p:spPr>
          <a:xfrm>
            <a:off x="3384398" y="5563903"/>
            <a:ext cx="1059543" cy="2891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A0EBDD5C-E023-4897-8C6F-7245EE84CA53}"/>
              </a:ext>
            </a:extLst>
          </p:cNvPr>
          <p:cNvSpPr/>
          <p:nvPr/>
        </p:nvSpPr>
        <p:spPr>
          <a:xfrm>
            <a:off x="4475797" y="5563903"/>
            <a:ext cx="1059543" cy="2891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ED96B19-4AF6-4DE7-9FE4-C3DE04629B1D}"/>
              </a:ext>
            </a:extLst>
          </p:cNvPr>
          <p:cNvSpPr/>
          <p:nvPr/>
        </p:nvSpPr>
        <p:spPr>
          <a:xfrm>
            <a:off x="3125652" y="4432378"/>
            <a:ext cx="1661120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52776A80-A3FA-4F6C-9F27-437A0E1D0FB9}"/>
              </a:ext>
            </a:extLst>
          </p:cNvPr>
          <p:cNvSpPr/>
          <p:nvPr/>
        </p:nvSpPr>
        <p:spPr>
          <a:xfrm>
            <a:off x="2750541" y="4132084"/>
            <a:ext cx="1438275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87CBAB64-419B-4F72-B575-A9B367BE33AD}"/>
              </a:ext>
            </a:extLst>
          </p:cNvPr>
          <p:cNvSpPr/>
          <p:nvPr/>
        </p:nvSpPr>
        <p:spPr>
          <a:xfrm>
            <a:off x="2748461" y="3550941"/>
            <a:ext cx="1438275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8501E03F-0A6B-4277-8CB5-23A982CE7CB2}"/>
              </a:ext>
            </a:extLst>
          </p:cNvPr>
          <p:cNvSpPr/>
          <p:nvPr/>
        </p:nvSpPr>
        <p:spPr>
          <a:xfrm>
            <a:off x="2745595" y="2968241"/>
            <a:ext cx="764794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선택</a:t>
            </a: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xmlns="" id="{B9CC4351-923B-4AF2-87F5-29805BDA9AD1}"/>
              </a:ext>
            </a:extLst>
          </p:cNvPr>
          <p:cNvSpPr/>
          <p:nvPr/>
        </p:nvSpPr>
        <p:spPr>
          <a:xfrm flipV="1">
            <a:off x="3333132" y="3026978"/>
            <a:ext cx="144463" cy="10795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E1A8CD7B-5625-44BE-A488-4971836FE2E4}"/>
              </a:ext>
            </a:extLst>
          </p:cNvPr>
          <p:cNvSpPr/>
          <p:nvPr/>
        </p:nvSpPr>
        <p:spPr>
          <a:xfrm>
            <a:off x="3720886" y="2968241"/>
            <a:ext cx="764794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>
                <a:solidFill>
                  <a:schemeClr val="tx1"/>
                </a:solidFill>
                <a:latin typeface="+mn-ea"/>
              </a:rPr>
              <a:t>선택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ACFEF0CC-5D59-4FC1-8841-66D74C40DEF4}"/>
              </a:ext>
            </a:extLst>
          </p:cNvPr>
          <p:cNvSpPr/>
          <p:nvPr/>
        </p:nvSpPr>
        <p:spPr>
          <a:xfrm>
            <a:off x="2744691" y="2671661"/>
            <a:ext cx="764794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선택</a:t>
            </a:r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xmlns="" id="{027B0489-224F-4CFD-9800-5A8C0451175E}"/>
              </a:ext>
            </a:extLst>
          </p:cNvPr>
          <p:cNvSpPr/>
          <p:nvPr/>
        </p:nvSpPr>
        <p:spPr>
          <a:xfrm flipV="1">
            <a:off x="3332228" y="2730398"/>
            <a:ext cx="144463" cy="10795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1DEFD1A1-F804-40EB-AA88-61A4155725EB}"/>
              </a:ext>
            </a:extLst>
          </p:cNvPr>
          <p:cNvSpPr txBox="1"/>
          <p:nvPr/>
        </p:nvSpPr>
        <p:spPr>
          <a:xfrm>
            <a:off x="3509484" y="2671661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866704E1-C8CE-44E8-A869-77CA752EF8EC}"/>
              </a:ext>
            </a:extLst>
          </p:cNvPr>
          <p:cNvSpPr/>
          <p:nvPr/>
        </p:nvSpPr>
        <p:spPr>
          <a:xfrm>
            <a:off x="3719982" y="2671661"/>
            <a:ext cx="764794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158EE0-F517-451E-853F-DD99510CFCD4}"/>
              </a:ext>
            </a:extLst>
          </p:cNvPr>
          <p:cNvSpPr txBox="1"/>
          <p:nvPr/>
        </p:nvSpPr>
        <p:spPr>
          <a:xfrm>
            <a:off x="4481002" y="2671661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8C80279E-D65D-4812-946E-6A2633D9DB84}"/>
              </a:ext>
            </a:extLst>
          </p:cNvPr>
          <p:cNvSpPr/>
          <p:nvPr/>
        </p:nvSpPr>
        <p:spPr>
          <a:xfrm>
            <a:off x="4691500" y="2671661"/>
            <a:ext cx="764794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D65BD4F6-3843-44CF-B477-BAE8F4FE2E47}"/>
              </a:ext>
            </a:extLst>
          </p:cNvPr>
          <p:cNvSpPr/>
          <p:nvPr/>
        </p:nvSpPr>
        <p:spPr>
          <a:xfrm>
            <a:off x="2759414" y="2376085"/>
            <a:ext cx="1438275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7AEE472-7ECE-45F9-A66A-02F399D93CBC}"/>
              </a:ext>
            </a:extLst>
          </p:cNvPr>
          <p:cNvSpPr/>
          <p:nvPr/>
        </p:nvSpPr>
        <p:spPr>
          <a:xfrm>
            <a:off x="4226465" y="2384237"/>
            <a:ext cx="1000273" cy="225425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닉네임 중복체크</a:t>
            </a:r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xmlns="" id="{8F501F77-DA5A-46AF-8378-AE4D0469F894}"/>
              </a:ext>
            </a:extLst>
          </p:cNvPr>
          <p:cNvSpPr/>
          <p:nvPr/>
        </p:nvSpPr>
        <p:spPr>
          <a:xfrm flipV="1">
            <a:off x="4275182" y="3021988"/>
            <a:ext cx="144463" cy="10795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9F6D28CA-6AF4-40EA-8F8F-89D40E4E6FA5}"/>
              </a:ext>
            </a:extLst>
          </p:cNvPr>
          <p:cNvSpPr/>
          <p:nvPr/>
        </p:nvSpPr>
        <p:spPr>
          <a:xfrm>
            <a:off x="5978166" y="5625679"/>
            <a:ext cx="2620827" cy="68671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3662681A-6AE1-4AC4-84A2-9BAC109D4DA4}"/>
              </a:ext>
            </a:extLst>
          </p:cNvPr>
          <p:cNvSpPr/>
          <p:nvPr/>
        </p:nvSpPr>
        <p:spPr>
          <a:xfrm>
            <a:off x="6935553" y="6031457"/>
            <a:ext cx="798471" cy="2045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메인으로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033C8D8-4963-447D-9E15-BAB6668D2269}"/>
              </a:ext>
            </a:extLst>
          </p:cNvPr>
          <p:cNvSpPr txBox="1"/>
          <p:nvPr/>
        </p:nvSpPr>
        <p:spPr>
          <a:xfrm>
            <a:off x="6079620" y="5683605"/>
            <a:ext cx="2620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피커가</a:t>
            </a:r>
            <a:r>
              <a:rPr lang="ko-KR" altLang="en-US" sz="1400" dirty="0"/>
              <a:t> 되신 것을 환영합니다</a:t>
            </a: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xmlns="" id="{63B39FE1-EB42-4F77-ACD3-C4775ADA79FE}"/>
              </a:ext>
            </a:extLst>
          </p:cNvPr>
          <p:cNvCxnSpPr/>
          <p:nvPr/>
        </p:nvCxnSpPr>
        <p:spPr>
          <a:xfrm>
            <a:off x="4419645" y="5996257"/>
            <a:ext cx="1463516" cy="244595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EE643BC0-0237-4976-83AF-8B5305E1E1A2}"/>
              </a:ext>
            </a:extLst>
          </p:cNvPr>
          <p:cNvSpPr/>
          <p:nvPr/>
        </p:nvSpPr>
        <p:spPr>
          <a:xfrm>
            <a:off x="8156786" y="5256242"/>
            <a:ext cx="192432" cy="17296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80372707-4A7A-49CA-B524-A36BD9C6CC37}"/>
              </a:ext>
            </a:extLst>
          </p:cNvPr>
          <p:cNvSpPr/>
          <p:nvPr/>
        </p:nvSpPr>
        <p:spPr>
          <a:xfrm>
            <a:off x="9518718" y="876693"/>
            <a:ext cx="2396762" cy="59388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가입 완료 시 나타나는 안내 메시지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50EDA654-9D38-4FC3-B393-8FAE183A9B81}"/>
              </a:ext>
            </a:extLst>
          </p:cNvPr>
          <p:cNvSpPr/>
          <p:nvPr/>
        </p:nvSpPr>
        <p:spPr>
          <a:xfrm>
            <a:off x="1664738" y="348743"/>
            <a:ext cx="799062" cy="179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3840A049-FE34-4202-967B-6AB228E95974}"/>
              </a:ext>
            </a:extLst>
          </p:cNvPr>
          <p:cNvSpPr txBox="1"/>
          <p:nvPr/>
        </p:nvSpPr>
        <p:spPr>
          <a:xfrm>
            <a:off x="1600116" y="33445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3159735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910AB9AA-3E6C-463F-A475-669BE64C0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579315"/>
              </p:ext>
            </p:extLst>
          </p:nvPr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9CA0C52-0EEB-41C3-BBC5-F1D652B5A5B1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40</a:t>
            </a:fld>
            <a:r>
              <a:rPr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8DADCA08-0AB5-44C3-8A8E-529E828FCCB4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A51B7563-5B3E-4A21-8D49-FE993FD3DA67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Button">
            <a:extLst>
              <a:ext uri="{FF2B5EF4-FFF2-40B4-BE49-F238E27FC236}">
                <a16:creationId xmlns:a16="http://schemas.microsoft.com/office/drawing/2014/main" xmlns="" id="{B03200EC-71CF-4DE9-A944-9DD63DC84E9C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Button">
            <a:extLst>
              <a:ext uri="{FF2B5EF4-FFF2-40B4-BE49-F238E27FC236}">
                <a16:creationId xmlns:a16="http://schemas.microsoft.com/office/drawing/2014/main" xmlns="" id="{FE05B5B1-6384-42A1-BC09-CF5D8F005C13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xmlns="" id="{2671B470-5EA2-4C6C-A240-774FF949A67E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C0FE5C61-0A0A-483D-BA38-EE63879BD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104667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416FBFA-464A-44D0-A7A9-1EFBC51D6943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LOGO</a:t>
            </a:r>
            <a:endParaRPr lang="ko-KR" altLang="en-US" sz="8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F01A102-0DCC-4341-954E-0DEA3CBA76B2}"/>
              </a:ext>
            </a:extLst>
          </p:cNvPr>
          <p:cNvSpPr/>
          <p:nvPr/>
        </p:nvSpPr>
        <p:spPr>
          <a:xfrm>
            <a:off x="1922829" y="201898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b="1" dirty="0">
                <a:solidFill>
                  <a:prstClr val="black"/>
                </a:solidFill>
              </a:rPr>
              <a:t>공지사항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9C6E47BC-CD1B-4AC8-B45B-60C93F7D8101}"/>
              </a:ext>
            </a:extLst>
          </p:cNvPr>
          <p:cNvGraphicFramePr>
            <a:graphicFrameLocks noGrp="1"/>
          </p:cNvGraphicFramePr>
          <p:nvPr/>
        </p:nvGraphicFramePr>
        <p:xfrm>
          <a:off x="1967699" y="2733752"/>
          <a:ext cx="5787777" cy="3236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1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187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2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11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3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NO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제목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작성일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조회수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9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/>
                        <a:t>공지사항 제목 공지사항 제목 공지사항 제목</a:t>
                      </a:r>
                      <a:endParaRPr lang="en-US" altLang="ko-KR" sz="800" b="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2019-06-29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123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9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/>
                        <a:t>공지사항 제목 공지사항 제목 공지사항 제목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2019-06-29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123</a:t>
                      </a:r>
                      <a:endParaRPr lang="ko-KR" altLang="en-US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9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/>
                        <a:t>공지사항 제목 공지사항 제목 공지사항 제목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2019-06-29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123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9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/>
                        <a:t>공지사항 제목 공지사항 제목 공지사항 제목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2019-06-29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123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9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/>
                        <a:t>공지사항 제목 공지사항 제목 공지사항 제목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2019-06-29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123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9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/>
                        <a:t>공지사항 제목 공지사항 제목 공지사항 제목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2019-06-29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123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9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/>
                        <a:t>공지사항 제목 공지사항 제목 공지사항 제목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2019-06-29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123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9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/>
                        <a:t>공지사항 제목 공지사항 제목 공지사항 제목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2019-06-29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123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9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/>
                        <a:t>공지사항 제목 공지사항 제목 공지사항 제목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2019-06-29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123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9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/>
                        <a:t>공지사항 제목 공지사항 제목 공지사항 제목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2019-06-29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123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1365AD1-F12A-4E81-B97F-2718F2802E8E}"/>
              </a:ext>
            </a:extLst>
          </p:cNvPr>
          <p:cNvSpPr txBox="1"/>
          <p:nvPr/>
        </p:nvSpPr>
        <p:spPr>
          <a:xfrm>
            <a:off x="3430706" y="6118128"/>
            <a:ext cx="2668587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prstClr val="black"/>
                </a:solidFill>
              </a:rPr>
              <a:t>&lt;&lt;  &lt;  1  2  3  </a:t>
            </a:r>
            <a:r>
              <a:rPr lang="en-US" altLang="ko-KR" sz="1000" b="1" dirty="0">
                <a:solidFill>
                  <a:prstClr val="black"/>
                </a:solidFill>
              </a:rPr>
              <a:t>4</a:t>
            </a:r>
            <a:r>
              <a:rPr lang="en-US" altLang="ko-KR" sz="1000" dirty="0">
                <a:solidFill>
                  <a:prstClr val="black"/>
                </a:solidFill>
              </a:rPr>
              <a:t>  5  6  7  8  9  10  &gt;  &gt;&gt;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A3AC2A6D-7EFE-4E3B-8355-6A5CD683AAC0}"/>
              </a:ext>
            </a:extLst>
          </p:cNvPr>
          <p:cNvGraphicFramePr>
            <a:graphicFrameLocks noGrp="1"/>
          </p:cNvGraphicFramePr>
          <p:nvPr/>
        </p:nvGraphicFramePr>
        <p:xfrm>
          <a:off x="1967700" y="2331742"/>
          <a:ext cx="5771301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13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91832945-A0BD-48C4-AA5B-7E0B4A511570}"/>
              </a:ext>
            </a:extLst>
          </p:cNvPr>
          <p:cNvSpPr/>
          <p:nvPr/>
        </p:nvSpPr>
        <p:spPr>
          <a:xfrm>
            <a:off x="2066845" y="2402613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prstClr val="black"/>
                </a:solidFill>
              </a:rPr>
              <a:t>전체</a:t>
            </a: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xmlns="" id="{C2E865B4-4F82-4AEE-A501-91920F062C7A}"/>
              </a:ext>
            </a:extLst>
          </p:cNvPr>
          <p:cNvSpPr/>
          <p:nvPr/>
        </p:nvSpPr>
        <p:spPr>
          <a:xfrm flipV="1">
            <a:off x="2569314" y="2475758"/>
            <a:ext cx="117550" cy="9836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042F0C0A-AE45-47AF-A907-317FE1B040C2}"/>
              </a:ext>
            </a:extLst>
          </p:cNvPr>
          <p:cNvSpPr/>
          <p:nvPr/>
        </p:nvSpPr>
        <p:spPr>
          <a:xfrm>
            <a:off x="2771023" y="2402613"/>
            <a:ext cx="432000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7A392C8-60F5-413F-9C2C-4111908AFDA3}"/>
              </a:ext>
            </a:extLst>
          </p:cNvPr>
          <p:cNvSpPr/>
          <p:nvPr/>
        </p:nvSpPr>
        <p:spPr>
          <a:xfrm>
            <a:off x="7139209" y="2402613"/>
            <a:ext cx="527483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prstClr val="black"/>
                </a:solidFill>
              </a:rPr>
              <a:t>검색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EB24EF0E-9909-47A4-B857-B32A675CD5A1}"/>
              </a:ext>
            </a:extLst>
          </p:cNvPr>
          <p:cNvGraphicFramePr>
            <a:graphicFrameLocks noGrp="1"/>
          </p:cNvGraphicFramePr>
          <p:nvPr/>
        </p:nvGraphicFramePr>
        <p:xfrm>
          <a:off x="1920432" y="1524661"/>
          <a:ext cx="5835044" cy="285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5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17522">
                  <a:extLst>
                    <a:ext uri="{9D8B030D-6E8A-4147-A177-3AD203B41FA5}">
                      <a16:colId xmlns:a16="http://schemas.microsoft.com/office/drawing/2014/main" xmlns="" val="3384625361"/>
                    </a:ext>
                  </a:extLst>
                </a:gridCol>
              </a:tblGrid>
              <a:tr h="28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Q&amp;A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9A4718C-0482-48AB-9578-C4C12C1A3E64}"/>
              </a:ext>
            </a:extLst>
          </p:cNvPr>
          <p:cNvSpPr/>
          <p:nvPr/>
        </p:nvSpPr>
        <p:spPr>
          <a:xfrm>
            <a:off x="1586009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고객지원 </a:t>
            </a:r>
            <a:r>
              <a:rPr lang="en-US" altLang="ko-KR" sz="800" dirty="0">
                <a:solidFill>
                  <a:schemeClr val="tx1"/>
                </a:solidFill>
              </a:rPr>
              <a:t>&gt; </a:t>
            </a:r>
            <a:r>
              <a:rPr lang="ko-KR" altLang="en-US" sz="800" dirty="0">
                <a:solidFill>
                  <a:schemeClr val="tx1"/>
                </a:solidFill>
              </a:rPr>
              <a:t>공지사항 </a:t>
            </a:r>
          </a:p>
        </p:txBody>
      </p:sp>
    </p:spTree>
    <p:extLst>
      <p:ext uri="{BB962C8B-B14F-4D97-AF65-F5344CB8AC3E}">
        <p14:creationId xmlns:p14="http://schemas.microsoft.com/office/powerpoint/2010/main" val="3819046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910AB9AA-3E6C-463F-A475-669BE64C0487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9CA0C52-0EEB-41C3-BBC5-F1D652B5A5B1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41</a:t>
            </a:fld>
            <a:r>
              <a:rPr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8DADCA08-0AB5-44C3-8A8E-529E828FCCB4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A51B7563-5B3E-4A21-8D49-FE993FD3DA67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Button">
            <a:extLst>
              <a:ext uri="{FF2B5EF4-FFF2-40B4-BE49-F238E27FC236}">
                <a16:creationId xmlns:a16="http://schemas.microsoft.com/office/drawing/2014/main" xmlns="" id="{B03200EC-71CF-4DE9-A944-9DD63DC84E9C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Button">
            <a:extLst>
              <a:ext uri="{FF2B5EF4-FFF2-40B4-BE49-F238E27FC236}">
                <a16:creationId xmlns:a16="http://schemas.microsoft.com/office/drawing/2014/main" xmlns="" id="{FE05B5B1-6384-42A1-BC09-CF5D8F005C13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xmlns="" id="{2671B470-5EA2-4C6C-A240-774FF949A67E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C0FE5C61-0A0A-483D-BA38-EE63879BD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665281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416FBFA-464A-44D0-A7A9-1EFBC51D6943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LOGO</a:t>
            </a:r>
            <a:endParaRPr lang="ko-KR" altLang="en-US" sz="8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96CEC829-0A2A-4074-B6E5-61DA0CB1437A}"/>
              </a:ext>
            </a:extLst>
          </p:cNvPr>
          <p:cNvGraphicFramePr>
            <a:graphicFrameLocks noGrp="1"/>
          </p:cNvGraphicFramePr>
          <p:nvPr/>
        </p:nvGraphicFramePr>
        <p:xfrm>
          <a:off x="1920432" y="5712417"/>
          <a:ext cx="5835044" cy="575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618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7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이전글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695" marB="4569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도도동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695" marB="4569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다음글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695" marB="4569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호도동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695" marB="4569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66FF9867-B8AA-40A2-A16F-F3E3CA5AF258}"/>
              </a:ext>
            </a:extLst>
          </p:cNvPr>
          <p:cNvGraphicFramePr>
            <a:graphicFrameLocks noGrp="1"/>
          </p:cNvGraphicFramePr>
          <p:nvPr/>
        </p:nvGraphicFramePr>
        <p:xfrm>
          <a:off x="1920432" y="2404965"/>
          <a:ext cx="583504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5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011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939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772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4923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제목</a:t>
                      </a:r>
                    </a:p>
                  </a:txBody>
                  <a:tcPr marL="91447" marR="91447" marT="45695" marB="4569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695" marB="4569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오도동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695" marB="4569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/>
                          </a:solidFill>
                        </a:rPr>
                        <a:t>작성일</a:t>
                      </a:r>
                    </a:p>
                  </a:txBody>
                  <a:tcPr marL="91447" marR="91447" marT="45695" marB="4569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2019-06-29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695" marB="4569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923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담당부서</a:t>
                      </a:r>
                    </a:p>
                  </a:txBody>
                  <a:tcPr marL="91447" marR="91447" marT="45695" marB="4569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운영자</a:t>
                      </a:r>
                    </a:p>
                  </a:txBody>
                  <a:tcPr marL="91447" marR="91447" marT="45695" marB="4569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/>
                          </a:solidFill>
                        </a:rPr>
                        <a:t>분류</a:t>
                      </a:r>
                    </a:p>
                  </a:txBody>
                  <a:tcPr marL="91447" marR="91447" marT="45695" marB="4569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기타</a:t>
                      </a:r>
                    </a:p>
                  </a:txBody>
                  <a:tcPr marL="91447" marR="91447" marT="45695" marB="4569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92672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91447" marR="91447" marT="45695" marB="4569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2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첨부파일</a:t>
                      </a:r>
                    </a:p>
                  </a:txBody>
                  <a:tcPr marL="91447" marR="91447" marT="45695" marB="4569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695" marB="4569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04E9B588-453D-40B5-A2B5-B16E5925D048}"/>
              </a:ext>
            </a:extLst>
          </p:cNvPr>
          <p:cNvGraphicFramePr>
            <a:graphicFrameLocks noGrp="1"/>
          </p:cNvGraphicFramePr>
          <p:nvPr/>
        </p:nvGraphicFramePr>
        <p:xfrm>
          <a:off x="1920432" y="1524661"/>
          <a:ext cx="5835044" cy="285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5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17522">
                  <a:extLst>
                    <a:ext uri="{9D8B030D-6E8A-4147-A177-3AD203B41FA5}">
                      <a16:colId xmlns:a16="http://schemas.microsoft.com/office/drawing/2014/main" xmlns="" val="3384625361"/>
                    </a:ext>
                  </a:extLst>
                </a:gridCol>
              </a:tblGrid>
              <a:tr h="28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Q&amp;A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7534C697-2F03-41DD-AA1F-D6BD8C709DF9}"/>
              </a:ext>
            </a:extLst>
          </p:cNvPr>
          <p:cNvSpPr/>
          <p:nvPr/>
        </p:nvSpPr>
        <p:spPr>
          <a:xfrm>
            <a:off x="1922829" y="201898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b="1" dirty="0">
                <a:solidFill>
                  <a:prstClr val="black"/>
                </a:solidFill>
              </a:rPr>
              <a:t>공지사항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C2A57C3-E339-45BD-8E18-417F17FA57CE}"/>
              </a:ext>
            </a:extLst>
          </p:cNvPr>
          <p:cNvSpPr/>
          <p:nvPr/>
        </p:nvSpPr>
        <p:spPr>
          <a:xfrm>
            <a:off x="1586009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고객지원 </a:t>
            </a:r>
            <a:r>
              <a:rPr lang="en-US" altLang="ko-KR" sz="800" dirty="0">
                <a:solidFill>
                  <a:schemeClr val="tx1"/>
                </a:solidFill>
              </a:rPr>
              <a:t>&gt; </a:t>
            </a:r>
            <a:r>
              <a:rPr lang="ko-KR" altLang="en-US" sz="800" dirty="0">
                <a:solidFill>
                  <a:schemeClr val="tx1"/>
                </a:solidFill>
              </a:rPr>
              <a:t>공지사항 상세 </a:t>
            </a:r>
          </a:p>
        </p:txBody>
      </p:sp>
    </p:spTree>
    <p:extLst>
      <p:ext uri="{BB962C8B-B14F-4D97-AF65-F5344CB8AC3E}">
        <p14:creationId xmlns:p14="http://schemas.microsoft.com/office/powerpoint/2010/main" val="3597002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910AB9AA-3E6C-463F-A475-669BE64C0487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9CA0C52-0EEB-41C3-BBC5-F1D652B5A5B1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42</a:t>
            </a:fld>
            <a:r>
              <a:rPr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8DADCA08-0AB5-44C3-8A8E-529E828FCCB4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A51B7563-5B3E-4A21-8D49-FE993FD3DA67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Button">
            <a:extLst>
              <a:ext uri="{FF2B5EF4-FFF2-40B4-BE49-F238E27FC236}">
                <a16:creationId xmlns:a16="http://schemas.microsoft.com/office/drawing/2014/main" xmlns="" id="{B03200EC-71CF-4DE9-A944-9DD63DC84E9C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Button">
            <a:extLst>
              <a:ext uri="{FF2B5EF4-FFF2-40B4-BE49-F238E27FC236}">
                <a16:creationId xmlns:a16="http://schemas.microsoft.com/office/drawing/2014/main" xmlns="" id="{FE05B5B1-6384-42A1-BC09-CF5D8F005C13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xmlns="" id="{2671B470-5EA2-4C6C-A240-774FF949A67E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C0FE5C61-0A0A-483D-BA38-EE63879BD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120161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416FBFA-464A-44D0-A7A9-1EFBC51D6943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LOGO</a:t>
            </a:r>
            <a:endParaRPr lang="ko-KR" altLang="en-US" sz="8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F01A102-0DCC-4341-954E-0DEA3CBA76B2}"/>
              </a:ext>
            </a:extLst>
          </p:cNvPr>
          <p:cNvSpPr/>
          <p:nvPr/>
        </p:nvSpPr>
        <p:spPr>
          <a:xfrm>
            <a:off x="1922829" y="2018987"/>
            <a:ext cx="6543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>
                <a:solidFill>
                  <a:prstClr val="black"/>
                </a:solidFill>
              </a:rPr>
              <a:t>Q &amp; A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9C6E47BC-CD1B-4AC8-B45B-60C93F7D8101}"/>
              </a:ext>
            </a:extLst>
          </p:cNvPr>
          <p:cNvGraphicFramePr>
            <a:graphicFrameLocks noGrp="1"/>
          </p:cNvGraphicFramePr>
          <p:nvPr/>
        </p:nvGraphicFramePr>
        <p:xfrm>
          <a:off x="1967699" y="2733752"/>
          <a:ext cx="5787778" cy="3328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62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xmlns="" val="4268907021"/>
                    </a:ext>
                  </a:extLst>
                </a:gridCol>
                <a:gridCol w="662730">
                  <a:extLst>
                    <a:ext uri="{9D8B030D-6E8A-4147-A177-3AD203B41FA5}">
                      <a16:colId xmlns:a16="http://schemas.microsoft.com/office/drawing/2014/main" xmlns="" val="531412645"/>
                    </a:ext>
                  </a:extLst>
                </a:gridCol>
                <a:gridCol w="7559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64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3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NO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제목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작성자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상태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작성일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조회수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9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/>
                        <a:t>넘흐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ko-KR" altLang="en-US" sz="800" b="0" dirty="0" err="1"/>
                        <a:t>넘흐</a:t>
                      </a:r>
                      <a:r>
                        <a:rPr lang="ko-KR" altLang="en-US" sz="800" b="0" dirty="0"/>
                        <a:t> 궁금해요</a:t>
                      </a:r>
                      <a:endParaRPr lang="en-US" altLang="ko-KR" sz="800" b="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/>
                        <a:t>김미미</a:t>
                      </a:r>
                      <a:endParaRPr lang="en-US" altLang="ko-KR" sz="800" b="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답변대기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2019-06-29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123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9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넘흐 넘흐 궁금해요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김미미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답변대기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2019-06-29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123</a:t>
                      </a:r>
                      <a:endParaRPr lang="ko-KR" altLang="en-US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9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넘흐 넘흐 궁금해요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김미미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답변대기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2019-06-29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123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9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넘흐 넘흐 궁금해요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김미미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답변대기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2019-06-29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123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9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넘흐 넘흐 궁금해요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김미미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답변대기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2019-06-29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123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9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넘흐 넘흐 궁금해요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김미미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답변대기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2019-06-29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123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9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넘흐 넘흐 궁금해요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김미미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답변완료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2019-06-29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123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9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넘흐 넘흐 궁금해요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김미미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답변완료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2019-06-29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123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9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넘흐 넘흐 궁금해요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김미미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답변완료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2019-06-29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123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9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넘흐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넘흐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궁금해요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김미미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답변완료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2019-06-29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123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1365AD1-F12A-4E81-B97F-2718F2802E8E}"/>
              </a:ext>
            </a:extLst>
          </p:cNvPr>
          <p:cNvSpPr txBox="1"/>
          <p:nvPr/>
        </p:nvSpPr>
        <p:spPr>
          <a:xfrm>
            <a:off x="3430706" y="6118128"/>
            <a:ext cx="2668587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prstClr val="black"/>
                </a:solidFill>
              </a:rPr>
              <a:t>&lt;&lt;  &lt;  1  2  3  </a:t>
            </a:r>
            <a:r>
              <a:rPr lang="en-US" altLang="ko-KR" sz="1000" b="1" dirty="0">
                <a:solidFill>
                  <a:prstClr val="black"/>
                </a:solidFill>
              </a:rPr>
              <a:t>4</a:t>
            </a:r>
            <a:r>
              <a:rPr lang="en-US" altLang="ko-KR" sz="1000" dirty="0">
                <a:solidFill>
                  <a:prstClr val="black"/>
                </a:solidFill>
              </a:rPr>
              <a:t>  5  6  7  8  9  10  &gt;  &gt;&gt;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A3AC2A6D-7EFE-4E3B-8355-6A5CD683AAC0}"/>
              </a:ext>
            </a:extLst>
          </p:cNvPr>
          <p:cNvGraphicFramePr>
            <a:graphicFrameLocks noGrp="1"/>
          </p:cNvGraphicFramePr>
          <p:nvPr/>
        </p:nvGraphicFramePr>
        <p:xfrm>
          <a:off x="1967700" y="2331742"/>
          <a:ext cx="5771301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13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91832945-A0BD-48C4-AA5B-7E0B4A511570}"/>
              </a:ext>
            </a:extLst>
          </p:cNvPr>
          <p:cNvSpPr/>
          <p:nvPr/>
        </p:nvSpPr>
        <p:spPr>
          <a:xfrm>
            <a:off x="2066845" y="2402613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prstClr val="black"/>
                </a:solidFill>
              </a:rPr>
              <a:t>전체</a:t>
            </a: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xmlns="" id="{C2E865B4-4F82-4AEE-A501-91920F062C7A}"/>
              </a:ext>
            </a:extLst>
          </p:cNvPr>
          <p:cNvSpPr/>
          <p:nvPr/>
        </p:nvSpPr>
        <p:spPr>
          <a:xfrm flipV="1">
            <a:off x="2569314" y="2475758"/>
            <a:ext cx="117550" cy="9836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042F0C0A-AE45-47AF-A907-317FE1B040C2}"/>
              </a:ext>
            </a:extLst>
          </p:cNvPr>
          <p:cNvSpPr/>
          <p:nvPr/>
        </p:nvSpPr>
        <p:spPr>
          <a:xfrm>
            <a:off x="2771023" y="2402613"/>
            <a:ext cx="432000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prstClr val="black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7A392C8-60F5-413F-9C2C-4111908AFDA3}"/>
              </a:ext>
            </a:extLst>
          </p:cNvPr>
          <p:cNvSpPr/>
          <p:nvPr/>
        </p:nvSpPr>
        <p:spPr>
          <a:xfrm>
            <a:off x="7139209" y="2402613"/>
            <a:ext cx="527483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prstClr val="black"/>
                </a:solidFill>
              </a:rPr>
              <a:t>검색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8A9F5545-0920-41A8-9FDF-013952DF8597}"/>
              </a:ext>
            </a:extLst>
          </p:cNvPr>
          <p:cNvGraphicFramePr>
            <a:graphicFrameLocks noGrp="1"/>
          </p:cNvGraphicFramePr>
          <p:nvPr/>
        </p:nvGraphicFramePr>
        <p:xfrm>
          <a:off x="1920432" y="1524661"/>
          <a:ext cx="5835044" cy="285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5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17522">
                  <a:extLst>
                    <a:ext uri="{9D8B030D-6E8A-4147-A177-3AD203B41FA5}">
                      <a16:colId xmlns:a16="http://schemas.microsoft.com/office/drawing/2014/main" xmlns="" val="3384625361"/>
                    </a:ext>
                  </a:extLst>
                </a:gridCol>
              </a:tblGrid>
              <a:tr h="28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Q&amp;A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71C5E7D-A894-4ED2-8D1A-68F78074935B}"/>
              </a:ext>
            </a:extLst>
          </p:cNvPr>
          <p:cNvSpPr/>
          <p:nvPr/>
        </p:nvSpPr>
        <p:spPr>
          <a:xfrm>
            <a:off x="1586009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고객지원 </a:t>
            </a:r>
            <a:r>
              <a:rPr lang="en-US" altLang="ko-KR" sz="800" dirty="0">
                <a:solidFill>
                  <a:schemeClr val="tx1"/>
                </a:solidFill>
              </a:rPr>
              <a:t>&gt; Q&amp;A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68067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05F2BC76-BE84-43BD-A25B-08DCF40A16B5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921332C-D4F4-4826-96CA-31BB77EF075C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43</a:t>
            </a:fld>
            <a:r>
              <a:rPr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Button">
            <a:extLst>
              <a:ext uri="{FF2B5EF4-FFF2-40B4-BE49-F238E27FC236}">
                <a16:creationId xmlns:a16="http://schemas.microsoft.com/office/drawing/2014/main" xmlns="" id="{162288B0-A7FC-4AAC-A54D-CDE662A2000C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Button">
            <a:extLst>
              <a:ext uri="{FF2B5EF4-FFF2-40B4-BE49-F238E27FC236}">
                <a16:creationId xmlns:a16="http://schemas.microsoft.com/office/drawing/2014/main" xmlns="" id="{426796B4-6B6B-4685-A48D-A7BC572CB7B5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Button">
            <a:extLst>
              <a:ext uri="{FF2B5EF4-FFF2-40B4-BE49-F238E27FC236}">
                <a16:creationId xmlns:a16="http://schemas.microsoft.com/office/drawing/2014/main" xmlns="" id="{283FFF5F-9BBF-43A2-971D-A07EA5CA0632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3148453A-CE54-4F0E-8680-B133A45CD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242265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2BEDCA9-F54C-469E-9A89-F2F444CE94F8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LOGO</a:t>
            </a:r>
            <a:endParaRPr lang="ko-KR" altLang="en-US" sz="8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B840F2D7-A738-4810-A8E7-CFBD7496972B}"/>
              </a:ext>
            </a:extLst>
          </p:cNvPr>
          <p:cNvGraphicFramePr>
            <a:graphicFrameLocks noGrp="1"/>
          </p:cNvGraphicFramePr>
          <p:nvPr/>
        </p:nvGraphicFramePr>
        <p:xfrm>
          <a:off x="1920432" y="1524661"/>
          <a:ext cx="5835044" cy="285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5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17522">
                  <a:extLst>
                    <a:ext uri="{9D8B030D-6E8A-4147-A177-3AD203B41FA5}">
                      <a16:colId xmlns:a16="http://schemas.microsoft.com/office/drawing/2014/main" xmlns="" val="3384625361"/>
                    </a:ext>
                  </a:extLst>
                </a:gridCol>
              </a:tblGrid>
              <a:tr h="28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Q&amp;A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xmlns="" id="{01F33B7F-93EA-4F6F-ACAB-7E3616D93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62492"/>
              </p:ext>
            </p:extLst>
          </p:nvPr>
        </p:nvGraphicFramePr>
        <p:xfrm>
          <a:off x="1899827" y="2528432"/>
          <a:ext cx="5855649" cy="2033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8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311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70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335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425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예약 취소문의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김미미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7100609"/>
                  </a:ext>
                </a:extLst>
              </a:tr>
              <a:tr h="3425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문의일시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2017. 03. 06. 14:25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 처리결과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62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내용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800" dirty="0"/>
                    </a:p>
                    <a:p>
                      <a:pPr algn="l" latinLnBrk="1"/>
                      <a:r>
                        <a:rPr lang="ko-KR" altLang="en-US" sz="800" dirty="0"/>
                        <a:t>예약을 </a:t>
                      </a:r>
                      <a:r>
                        <a:rPr lang="ko-KR" altLang="en-US" sz="800" dirty="0" err="1"/>
                        <a:t>취소하고싶은데변경</a:t>
                      </a:r>
                      <a:r>
                        <a:rPr lang="ko-KR" altLang="en-US" sz="800" dirty="0"/>
                        <a:t> 어떻게 해야 하나요</a:t>
                      </a:r>
                      <a:r>
                        <a:rPr lang="en-US" altLang="ko-KR" sz="800" dirty="0"/>
                        <a:t>?</a:t>
                      </a:r>
                    </a:p>
                    <a:p>
                      <a:pPr algn="l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425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답변일시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2019. 07. 02. 11:42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425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답변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로그인 </a:t>
                      </a:r>
                      <a:r>
                        <a:rPr lang="en-US" altLang="ko-KR" sz="800" dirty="0"/>
                        <a:t>&gt; </a:t>
                      </a:r>
                      <a:r>
                        <a:rPr lang="ko-KR" altLang="en-US" sz="800" dirty="0"/>
                        <a:t>마이페이지 </a:t>
                      </a:r>
                      <a:r>
                        <a:rPr lang="en-US" altLang="ko-KR" sz="800" dirty="0"/>
                        <a:t>&gt; </a:t>
                      </a:r>
                      <a:r>
                        <a:rPr lang="ko-KR" altLang="en-US" sz="800" dirty="0"/>
                        <a:t>예약취소 에서 </a:t>
                      </a:r>
                      <a:r>
                        <a:rPr lang="ko-KR" altLang="en-US" sz="800" dirty="0" err="1"/>
                        <a:t>취소하실수있습니다</a:t>
                      </a:r>
                      <a:endParaRPr lang="en-US" altLang="ko-KR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57" marR="91457" marT="45701" marB="45701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466805054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A1EBC7F2-1EA4-4109-93BB-D1FF2E6C4687}"/>
              </a:ext>
            </a:extLst>
          </p:cNvPr>
          <p:cNvSpPr/>
          <p:nvPr/>
        </p:nvSpPr>
        <p:spPr>
          <a:xfrm>
            <a:off x="6078559" y="2941667"/>
            <a:ext cx="806784" cy="203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prstClr val="white"/>
                </a:solidFill>
              </a:rPr>
              <a:t>답변완료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8EC7EFE7-CEFB-49AA-BC23-B732F7787E21}"/>
              </a:ext>
            </a:extLst>
          </p:cNvPr>
          <p:cNvSpPr/>
          <p:nvPr/>
        </p:nvSpPr>
        <p:spPr>
          <a:xfrm>
            <a:off x="6925279" y="4785628"/>
            <a:ext cx="822940" cy="239547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white"/>
                </a:solidFill>
              </a:rPr>
              <a:t>목록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F5F51106-0DC2-4EB2-87AA-900BC3B646C7}"/>
              </a:ext>
            </a:extLst>
          </p:cNvPr>
          <p:cNvSpPr/>
          <p:nvPr/>
        </p:nvSpPr>
        <p:spPr>
          <a:xfrm>
            <a:off x="4434749" y="4785628"/>
            <a:ext cx="785803" cy="2508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black"/>
                </a:solidFill>
              </a:rPr>
              <a:t>삭제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2C1055F-F480-47BF-A96E-2FF3B1A27400}"/>
              </a:ext>
            </a:extLst>
          </p:cNvPr>
          <p:cNvSpPr/>
          <p:nvPr/>
        </p:nvSpPr>
        <p:spPr>
          <a:xfrm>
            <a:off x="1922829" y="2062117"/>
            <a:ext cx="6543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>
                <a:solidFill>
                  <a:prstClr val="black"/>
                </a:solidFill>
              </a:rPr>
              <a:t>Q &amp; A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xmlns="" id="{D9EAAAE8-FC3F-4CF7-98AE-3494517B1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619735"/>
              </p:ext>
            </p:extLst>
          </p:nvPr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답변이 완료된 글은 질문수정이 불가능합니다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xmlns="" id="{7B8D8D58-204D-4615-B2C5-47D47C5BA70F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8B82C135-98A3-461D-A64B-E1C24C511DCD}"/>
              </a:ext>
            </a:extLst>
          </p:cNvPr>
          <p:cNvSpPr/>
          <p:nvPr/>
        </p:nvSpPr>
        <p:spPr>
          <a:xfrm>
            <a:off x="1586009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고객지원 </a:t>
            </a:r>
            <a:r>
              <a:rPr lang="en-US" altLang="ko-KR" sz="800" dirty="0">
                <a:solidFill>
                  <a:schemeClr val="tx1"/>
                </a:solidFill>
              </a:rPr>
              <a:t>&gt; Q&amp;A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7499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05F2BC76-BE84-43BD-A25B-08DCF40A16B5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921332C-D4F4-4826-96CA-31BB77EF075C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44</a:t>
            </a:fld>
            <a:r>
              <a:rPr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Button">
            <a:extLst>
              <a:ext uri="{FF2B5EF4-FFF2-40B4-BE49-F238E27FC236}">
                <a16:creationId xmlns:a16="http://schemas.microsoft.com/office/drawing/2014/main" xmlns="" id="{162288B0-A7FC-4AAC-A54D-CDE662A2000C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Button">
            <a:extLst>
              <a:ext uri="{FF2B5EF4-FFF2-40B4-BE49-F238E27FC236}">
                <a16:creationId xmlns:a16="http://schemas.microsoft.com/office/drawing/2014/main" xmlns="" id="{426796B4-6B6B-4685-A48D-A7BC572CB7B5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Button">
            <a:extLst>
              <a:ext uri="{FF2B5EF4-FFF2-40B4-BE49-F238E27FC236}">
                <a16:creationId xmlns:a16="http://schemas.microsoft.com/office/drawing/2014/main" xmlns="" id="{283FFF5F-9BBF-43A2-971D-A07EA5CA0632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3148453A-CE54-4F0E-8680-B133A45CD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348295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2BEDCA9-F54C-469E-9A89-F2F444CE94F8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LOGO</a:t>
            </a:r>
            <a:endParaRPr lang="ko-KR" altLang="en-US" sz="8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B840F2D7-A738-4810-A8E7-CFBD7496972B}"/>
              </a:ext>
            </a:extLst>
          </p:cNvPr>
          <p:cNvGraphicFramePr>
            <a:graphicFrameLocks noGrp="1"/>
          </p:cNvGraphicFramePr>
          <p:nvPr/>
        </p:nvGraphicFramePr>
        <p:xfrm>
          <a:off x="1920432" y="1524661"/>
          <a:ext cx="5835044" cy="285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5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17522">
                  <a:extLst>
                    <a:ext uri="{9D8B030D-6E8A-4147-A177-3AD203B41FA5}">
                      <a16:colId xmlns:a16="http://schemas.microsoft.com/office/drawing/2014/main" xmlns="" val="3384625361"/>
                    </a:ext>
                  </a:extLst>
                </a:gridCol>
              </a:tblGrid>
              <a:tr h="28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Q&amp;A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xmlns="" id="{01F33B7F-93EA-4F6F-ACAB-7E3616D93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959903"/>
              </p:ext>
            </p:extLst>
          </p:nvPr>
        </p:nvGraphicFramePr>
        <p:xfrm>
          <a:off x="1899827" y="2528432"/>
          <a:ext cx="5855649" cy="2033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8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311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70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335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425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예약 변경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김미미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7100609"/>
                  </a:ext>
                </a:extLst>
              </a:tr>
              <a:tr h="3425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문의일시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2017. 03. 06. 14:25</a:t>
                      </a: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 처리결과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62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내용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800" dirty="0"/>
                    </a:p>
                    <a:p>
                      <a:pPr algn="l" latinLnBrk="1"/>
                      <a:r>
                        <a:rPr lang="ko-KR" altLang="en-US" sz="800" dirty="0"/>
                        <a:t>예약을 변경하고 싶은데 어떻게 해야 하나요</a:t>
                      </a:r>
                      <a:r>
                        <a:rPr lang="en-US" altLang="ko-KR" sz="800" dirty="0"/>
                        <a:t>?</a:t>
                      </a:r>
                    </a:p>
                    <a:p>
                      <a:pPr algn="l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425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답변일시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425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답변</a:t>
                      </a:r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57" marR="91457" marT="45701" marB="45701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91457" marR="91457" marT="45701" marB="4570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466805054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A1EBC7F2-1EA4-4109-93BB-D1FF2E6C4687}"/>
              </a:ext>
            </a:extLst>
          </p:cNvPr>
          <p:cNvSpPr/>
          <p:nvPr/>
        </p:nvSpPr>
        <p:spPr>
          <a:xfrm>
            <a:off x="6078559" y="2941667"/>
            <a:ext cx="806784" cy="203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prstClr val="white"/>
                </a:solidFill>
              </a:rPr>
              <a:t>답변대기중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8EC7EFE7-CEFB-49AA-BC23-B732F7787E21}"/>
              </a:ext>
            </a:extLst>
          </p:cNvPr>
          <p:cNvSpPr/>
          <p:nvPr/>
        </p:nvSpPr>
        <p:spPr>
          <a:xfrm>
            <a:off x="6925279" y="4785628"/>
            <a:ext cx="822940" cy="239547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white"/>
                </a:solidFill>
              </a:rPr>
              <a:t>목록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84C2F56F-51CE-4CAB-9C5A-21AD910F1F8F}"/>
              </a:ext>
            </a:extLst>
          </p:cNvPr>
          <p:cNvSpPr/>
          <p:nvPr/>
        </p:nvSpPr>
        <p:spPr>
          <a:xfrm>
            <a:off x="4889787" y="4785628"/>
            <a:ext cx="785803" cy="2508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white"/>
                </a:solidFill>
              </a:rPr>
              <a:t>수정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F5F51106-0DC2-4EB2-87AA-900BC3B646C7}"/>
              </a:ext>
            </a:extLst>
          </p:cNvPr>
          <p:cNvSpPr/>
          <p:nvPr/>
        </p:nvSpPr>
        <p:spPr>
          <a:xfrm>
            <a:off x="4020208" y="4785628"/>
            <a:ext cx="785803" cy="2508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black"/>
                </a:solidFill>
              </a:rPr>
              <a:t>삭제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2C1055F-F480-47BF-A96E-2FF3B1A27400}"/>
              </a:ext>
            </a:extLst>
          </p:cNvPr>
          <p:cNvSpPr/>
          <p:nvPr/>
        </p:nvSpPr>
        <p:spPr>
          <a:xfrm>
            <a:off x="1922829" y="2062117"/>
            <a:ext cx="6543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>
                <a:solidFill>
                  <a:prstClr val="black"/>
                </a:solidFill>
              </a:rPr>
              <a:t>Q &amp; A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xmlns="" id="{D9EAAAE8-FC3F-4CF7-98AE-3494517B120E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xmlns="" id="{7B8D8D58-204D-4615-B2C5-47D47C5BA70F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6C4E8509-E9B1-4FDC-89D8-88A3F5C0CEF2}"/>
              </a:ext>
            </a:extLst>
          </p:cNvPr>
          <p:cNvSpPr/>
          <p:nvPr/>
        </p:nvSpPr>
        <p:spPr>
          <a:xfrm>
            <a:off x="1586009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고객지원 </a:t>
            </a:r>
            <a:r>
              <a:rPr lang="en-US" altLang="ko-KR" sz="800" dirty="0">
                <a:solidFill>
                  <a:schemeClr val="tx1"/>
                </a:solidFill>
              </a:rPr>
              <a:t>&gt; Q&amp;A </a:t>
            </a:r>
            <a:r>
              <a:rPr lang="ko-KR" altLang="en-US" sz="800" dirty="0">
                <a:solidFill>
                  <a:schemeClr val="tx1"/>
                </a:solidFill>
              </a:rPr>
              <a:t>상세 </a:t>
            </a:r>
          </a:p>
        </p:txBody>
      </p:sp>
    </p:spTree>
    <p:extLst>
      <p:ext uri="{BB962C8B-B14F-4D97-AF65-F5344CB8AC3E}">
        <p14:creationId xmlns:p14="http://schemas.microsoft.com/office/powerpoint/2010/main" val="345115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86ABF5B-0305-4A30-ABF6-C8A07A3EC384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910AB9AA-3E6C-463F-A475-669BE64C0487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9CA0C52-0EEB-41C3-BBC5-F1D652B5A5B1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8DADCA08-0AB5-44C3-8A8E-529E828FCCB4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A51B7563-5B3E-4A21-8D49-FE993FD3DA67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C0FE5C61-0A0A-483D-BA38-EE63879BDC5D}"/>
              </a:ext>
            </a:extLst>
          </p:cNvPr>
          <p:cNvGraphicFramePr>
            <a:graphicFrameLocks noGrp="1"/>
          </p:cNvGraphicFramePr>
          <p:nvPr/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맛집찾기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416FBFA-464A-44D0-A7A9-1EFBC51D6943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EE71584B-F928-46DE-91A1-1D47EC9BDC51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0579D9D-F914-47E5-9006-90DE1A229A7F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C7826B23-7542-4A03-8373-8CCB83612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735023"/>
              </p:ext>
            </p:extLst>
          </p:nvPr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2B2CEFD-432E-40EA-97B5-86B3AA5752B6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9CA7D722-98BF-4F4C-AC5D-D14398F52DFD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798E20EE-BCDB-4537-9EB2-D21CCF150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297431"/>
              </p:ext>
            </p:extLst>
          </p:nvPr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60D7499F-8613-4177-995A-BE054D5E1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041744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D0FE61B-5700-4ADC-AB10-B1D68A062E75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C74E1D2-C4C3-4FD5-8C97-0FACEB4993BD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 페이지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C5A03F94-AFE8-421A-B18B-634F76C738E6}"/>
              </a:ext>
            </a:extLst>
          </p:cNvPr>
          <p:cNvSpPr/>
          <p:nvPr/>
        </p:nvSpPr>
        <p:spPr>
          <a:xfrm>
            <a:off x="1642287" y="1597736"/>
            <a:ext cx="13163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dirty="0">
                <a:latin typeface="+mn-ea"/>
              </a:rPr>
              <a:t>사업자 회원가입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04234E51-6CAD-456F-BEAE-146244DB7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5779"/>
              </p:ext>
            </p:extLst>
          </p:nvPr>
        </p:nvGraphicFramePr>
        <p:xfrm>
          <a:off x="1790991" y="2298633"/>
          <a:ext cx="5761056" cy="3393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5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085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닉네임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휴대전화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사는 지역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7468045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비밀번호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비밀번호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                                 </a:t>
                      </a:r>
                      <a:r>
                        <a:rPr lang="en-US" altLang="ko-KR" sz="800" dirty="0"/>
                        <a:t>6~15</a:t>
                      </a:r>
                      <a:r>
                        <a:rPr lang="ko-KR" altLang="en-US" sz="800" dirty="0"/>
                        <a:t>자리의 영문 및 숫자 사용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20390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본인확인 질문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 답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1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본인확인 질문 선택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본인확인 질문은 아이디 분실 시 본인확인을 위하여 필수적으로 입력되는 정보입니다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신원 확인을 위한 수단이므로 질문과 답을 신중하게 선택하시고 잘 관리해주세요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A3A0CB7C-3752-4CBC-98DF-B191F5393A83}"/>
              </a:ext>
            </a:extLst>
          </p:cNvPr>
          <p:cNvSpPr/>
          <p:nvPr/>
        </p:nvSpPr>
        <p:spPr>
          <a:xfrm>
            <a:off x="2969412" y="2334454"/>
            <a:ext cx="1438275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F1C7FD1E-63ED-4DAA-8E06-3B9563D0D23F}"/>
              </a:ext>
            </a:extLst>
          </p:cNvPr>
          <p:cNvSpPr/>
          <p:nvPr/>
        </p:nvSpPr>
        <p:spPr>
          <a:xfrm>
            <a:off x="4461926" y="3804481"/>
            <a:ext cx="1000273" cy="225425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아이디 중복체크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B3E733F-7673-4D72-B8C0-3E973CCE8E53}"/>
              </a:ext>
            </a:extLst>
          </p:cNvPr>
          <p:cNvSpPr txBox="1"/>
          <p:nvPr/>
        </p:nvSpPr>
        <p:spPr>
          <a:xfrm>
            <a:off x="5395279" y="3803925"/>
            <a:ext cx="15985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6~15</a:t>
            </a:r>
            <a:r>
              <a:rPr lang="ko-KR" altLang="en-US" sz="800" dirty="0"/>
              <a:t>자리의 영문 및 숫자 사용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1EE5638F-045B-4F7F-8DAF-FCB71A77E6D0}"/>
              </a:ext>
            </a:extLst>
          </p:cNvPr>
          <p:cNvSpPr/>
          <p:nvPr/>
        </p:nvSpPr>
        <p:spPr>
          <a:xfrm>
            <a:off x="2969413" y="3512487"/>
            <a:ext cx="1198258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8A32F42-3D87-41C2-90A8-4FF0C366F154}"/>
              </a:ext>
            </a:extLst>
          </p:cNvPr>
          <p:cNvSpPr txBox="1"/>
          <p:nvPr/>
        </p:nvSpPr>
        <p:spPr>
          <a:xfrm>
            <a:off x="4150418" y="3522002"/>
            <a:ext cx="2856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@</a:t>
            </a:r>
            <a:endParaRPr lang="ko-KR" altLang="en-US" sz="8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F5D6E906-686B-4B53-B0CE-F509D28402E1}"/>
              </a:ext>
            </a:extLst>
          </p:cNvPr>
          <p:cNvSpPr/>
          <p:nvPr/>
        </p:nvSpPr>
        <p:spPr>
          <a:xfrm>
            <a:off x="4407687" y="3512487"/>
            <a:ext cx="1198258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A624AF8C-01AD-4732-834A-3D34D6D6DBB1}"/>
              </a:ext>
            </a:extLst>
          </p:cNvPr>
          <p:cNvSpPr/>
          <p:nvPr/>
        </p:nvSpPr>
        <p:spPr>
          <a:xfrm>
            <a:off x="5674902" y="3512487"/>
            <a:ext cx="1661120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선택하세요</a:t>
            </a:r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xmlns="" id="{4CCE1ECF-2420-4DCF-82C6-3258C946E6D6}"/>
              </a:ext>
            </a:extLst>
          </p:cNvPr>
          <p:cNvSpPr/>
          <p:nvPr/>
        </p:nvSpPr>
        <p:spPr>
          <a:xfrm flipV="1">
            <a:off x="7119998" y="3563287"/>
            <a:ext cx="144463" cy="10795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7E670FE-1A83-493C-8E8C-6ACCB94EBEE4}"/>
              </a:ext>
            </a:extLst>
          </p:cNvPr>
          <p:cNvSpPr/>
          <p:nvPr/>
        </p:nvSpPr>
        <p:spPr>
          <a:xfrm>
            <a:off x="2969412" y="4099314"/>
            <a:ext cx="1438275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4E6F5A5-1115-4010-85C9-2035C8107186}"/>
              </a:ext>
            </a:extLst>
          </p:cNvPr>
          <p:cNvSpPr txBox="1"/>
          <p:nvPr/>
        </p:nvSpPr>
        <p:spPr>
          <a:xfrm>
            <a:off x="4439875" y="4099314"/>
            <a:ext cx="15985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6~15</a:t>
            </a:r>
            <a:r>
              <a:rPr lang="ko-KR" altLang="en-US" sz="800" dirty="0"/>
              <a:t>자리의 영문 및 숫자 사용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5A3C66E-74E9-4111-84A1-E7BBFF311A30}"/>
              </a:ext>
            </a:extLst>
          </p:cNvPr>
          <p:cNvSpPr txBox="1"/>
          <p:nvPr/>
        </p:nvSpPr>
        <p:spPr>
          <a:xfrm>
            <a:off x="6053238" y="439567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일치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8333ED85-FE6D-4C53-9684-FF291D122216}"/>
              </a:ext>
            </a:extLst>
          </p:cNvPr>
          <p:cNvSpPr txBox="1"/>
          <p:nvPr/>
        </p:nvSpPr>
        <p:spPr>
          <a:xfrm>
            <a:off x="3714987" y="5603625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0369A01-5F91-49FE-AFFB-96F57A27A946}"/>
              </a:ext>
            </a:extLst>
          </p:cNvPr>
          <p:cNvSpPr txBox="1"/>
          <p:nvPr/>
        </p:nvSpPr>
        <p:spPr>
          <a:xfrm>
            <a:off x="4686505" y="5603625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04AF3BC0-F802-4C30-ACCC-11253F19BCAD}"/>
              </a:ext>
            </a:extLst>
          </p:cNvPr>
          <p:cNvSpPr/>
          <p:nvPr/>
        </p:nvSpPr>
        <p:spPr>
          <a:xfrm>
            <a:off x="3580120" y="5820829"/>
            <a:ext cx="1059543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C63BFB3B-EFDC-4918-83EC-2DF1895800F8}"/>
              </a:ext>
            </a:extLst>
          </p:cNvPr>
          <p:cNvSpPr/>
          <p:nvPr/>
        </p:nvSpPr>
        <p:spPr>
          <a:xfrm>
            <a:off x="4671519" y="5820829"/>
            <a:ext cx="1059543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4FE429D7-BBCB-43F8-B6F1-256257C1E869}"/>
              </a:ext>
            </a:extLst>
          </p:cNvPr>
          <p:cNvSpPr/>
          <p:nvPr/>
        </p:nvSpPr>
        <p:spPr>
          <a:xfrm>
            <a:off x="3345696" y="4680029"/>
            <a:ext cx="1661120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>
                <a:solidFill>
                  <a:schemeClr val="tx1"/>
                </a:solidFill>
                <a:latin typeface="+mn-ea"/>
              </a:rPr>
              <a:t>선택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3332A177-DD34-48A3-B2F9-5A62C29EE7F3}"/>
              </a:ext>
            </a:extLst>
          </p:cNvPr>
          <p:cNvSpPr/>
          <p:nvPr/>
        </p:nvSpPr>
        <p:spPr>
          <a:xfrm>
            <a:off x="2970585" y="4379735"/>
            <a:ext cx="1438275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EB931E23-56FA-429A-A80B-8AEE2AEC64EC}"/>
              </a:ext>
            </a:extLst>
          </p:cNvPr>
          <p:cNvSpPr/>
          <p:nvPr/>
        </p:nvSpPr>
        <p:spPr>
          <a:xfrm>
            <a:off x="2968505" y="3798592"/>
            <a:ext cx="1438275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194C9F4F-C35A-4E87-891E-857714936F0F}"/>
              </a:ext>
            </a:extLst>
          </p:cNvPr>
          <p:cNvSpPr/>
          <p:nvPr/>
        </p:nvSpPr>
        <p:spPr>
          <a:xfrm>
            <a:off x="2965639" y="3215892"/>
            <a:ext cx="764794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선택</a:t>
            </a:r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xmlns="" id="{AD941501-222B-4E70-AEE4-F44723BC9500}"/>
              </a:ext>
            </a:extLst>
          </p:cNvPr>
          <p:cNvSpPr/>
          <p:nvPr/>
        </p:nvSpPr>
        <p:spPr>
          <a:xfrm flipV="1">
            <a:off x="3553176" y="3274629"/>
            <a:ext cx="144463" cy="10795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E64B5DB8-C41D-4E41-A5AD-7BB5A80ACBA8}"/>
              </a:ext>
            </a:extLst>
          </p:cNvPr>
          <p:cNvSpPr/>
          <p:nvPr/>
        </p:nvSpPr>
        <p:spPr>
          <a:xfrm>
            <a:off x="3940930" y="3215892"/>
            <a:ext cx="764794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>
                <a:solidFill>
                  <a:schemeClr val="tx1"/>
                </a:solidFill>
                <a:latin typeface="+mn-ea"/>
              </a:rPr>
              <a:t>선택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2003FD54-20CB-4A22-BB47-E199B8B8FEA4}"/>
              </a:ext>
            </a:extLst>
          </p:cNvPr>
          <p:cNvSpPr/>
          <p:nvPr/>
        </p:nvSpPr>
        <p:spPr>
          <a:xfrm>
            <a:off x="2964735" y="2919312"/>
            <a:ext cx="764794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선택</a:t>
            </a:r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xmlns="" id="{266B1F7B-226C-408C-967A-727C55C96640}"/>
              </a:ext>
            </a:extLst>
          </p:cNvPr>
          <p:cNvSpPr/>
          <p:nvPr/>
        </p:nvSpPr>
        <p:spPr>
          <a:xfrm flipV="1">
            <a:off x="3552272" y="2978049"/>
            <a:ext cx="144463" cy="10795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2E56F819-7AB7-4D64-83D6-1EC545CD146F}"/>
              </a:ext>
            </a:extLst>
          </p:cNvPr>
          <p:cNvSpPr txBox="1"/>
          <p:nvPr/>
        </p:nvSpPr>
        <p:spPr>
          <a:xfrm>
            <a:off x="3729528" y="2919312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2D378986-4958-4525-8179-3E46CAF65E9B}"/>
              </a:ext>
            </a:extLst>
          </p:cNvPr>
          <p:cNvSpPr/>
          <p:nvPr/>
        </p:nvSpPr>
        <p:spPr>
          <a:xfrm>
            <a:off x="3940026" y="2919312"/>
            <a:ext cx="764794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929E92B3-BB5A-4557-A58B-61045CC88680}"/>
              </a:ext>
            </a:extLst>
          </p:cNvPr>
          <p:cNvSpPr txBox="1"/>
          <p:nvPr/>
        </p:nvSpPr>
        <p:spPr>
          <a:xfrm>
            <a:off x="4701046" y="2919312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6F86EFEA-8398-4DB6-A8BB-B023A75D6FB3}"/>
              </a:ext>
            </a:extLst>
          </p:cNvPr>
          <p:cNvSpPr/>
          <p:nvPr/>
        </p:nvSpPr>
        <p:spPr>
          <a:xfrm>
            <a:off x="4911544" y="2919312"/>
            <a:ext cx="764794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FDE62248-4711-4E0E-91C8-1225B354EDAE}"/>
              </a:ext>
            </a:extLst>
          </p:cNvPr>
          <p:cNvSpPr/>
          <p:nvPr/>
        </p:nvSpPr>
        <p:spPr>
          <a:xfrm>
            <a:off x="2979458" y="2623736"/>
            <a:ext cx="1438275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24786D6C-17E0-4C25-B537-768913A2F942}"/>
              </a:ext>
            </a:extLst>
          </p:cNvPr>
          <p:cNvSpPr/>
          <p:nvPr/>
        </p:nvSpPr>
        <p:spPr>
          <a:xfrm>
            <a:off x="4446509" y="2631888"/>
            <a:ext cx="1000273" cy="225425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닉네임 중복체크</a:t>
            </a:r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xmlns="" id="{2B4611FE-C42C-4B11-A0F1-080951BA34DE}"/>
              </a:ext>
            </a:extLst>
          </p:cNvPr>
          <p:cNvSpPr/>
          <p:nvPr/>
        </p:nvSpPr>
        <p:spPr>
          <a:xfrm flipV="1">
            <a:off x="4495226" y="3269639"/>
            <a:ext cx="144463" cy="10795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B3356F7-CFAF-43BB-8647-DD60A6AF429B}"/>
              </a:ext>
            </a:extLst>
          </p:cNvPr>
          <p:cNvSpPr/>
          <p:nvPr/>
        </p:nvSpPr>
        <p:spPr>
          <a:xfrm>
            <a:off x="7634468" y="4902353"/>
            <a:ext cx="2150899" cy="86743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B1345328-25EE-4B34-B001-5465B093E9CB}"/>
              </a:ext>
            </a:extLst>
          </p:cNvPr>
          <p:cNvSpPr/>
          <p:nvPr/>
        </p:nvSpPr>
        <p:spPr>
          <a:xfrm>
            <a:off x="8310481" y="5487761"/>
            <a:ext cx="798471" cy="2045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업체등록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A251E916-7A17-4119-90F5-58926F3A328D}"/>
              </a:ext>
            </a:extLst>
          </p:cNvPr>
          <p:cNvSpPr txBox="1"/>
          <p:nvPr/>
        </p:nvSpPr>
        <p:spPr>
          <a:xfrm>
            <a:off x="7604191" y="4952927"/>
            <a:ext cx="22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환영합니다 지금 바로 업체를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  </a:t>
            </a:r>
            <a:r>
              <a:rPr lang="ko-KR" altLang="en-US" sz="1200" dirty="0"/>
              <a:t>등록하시겠습니까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FFDD98A7-63FB-4724-A714-8665FA9E2DEA}"/>
              </a:ext>
            </a:extLst>
          </p:cNvPr>
          <p:cNvSpPr/>
          <p:nvPr/>
        </p:nvSpPr>
        <p:spPr>
          <a:xfrm>
            <a:off x="8182899" y="5876736"/>
            <a:ext cx="192432" cy="17296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783FCB17-E483-4A8D-BDA6-CECE468125DA}"/>
              </a:ext>
            </a:extLst>
          </p:cNvPr>
          <p:cNvSpPr/>
          <p:nvPr/>
        </p:nvSpPr>
        <p:spPr>
          <a:xfrm>
            <a:off x="9518718" y="876693"/>
            <a:ext cx="2396762" cy="59388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사업자 회원가입 이후 업체등록 안내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E49D1B2A-AB12-4789-BD15-72090699C4FF}"/>
              </a:ext>
            </a:extLst>
          </p:cNvPr>
          <p:cNvSpPr/>
          <p:nvPr/>
        </p:nvSpPr>
        <p:spPr>
          <a:xfrm>
            <a:off x="1664738" y="348743"/>
            <a:ext cx="799062" cy="179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xmlns="" id="{9D06C5BD-A19D-4D57-A29D-D4036D7B5EEE}"/>
              </a:ext>
            </a:extLst>
          </p:cNvPr>
          <p:cNvCxnSpPr>
            <a:stCxn id="41" idx="2"/>
          </p:cNvCxnSpPr>
          <p:nvPr/>
        </p:nvCxnSpPr>
        <p:spPr>
          <a:xfrm rot="5400000" flipH="1" flipV="1">
            <a:off x="6152598" y="3958142"/>
            <a:ext cx="180020" cy="4265433"/>
          </a:xfrm>
          <a:prstGeom prst="curvedConnector4">
            <a:avLst>
              <a:gd name="adj1" fmla="val -126986"/>
              <a:gd name="adj2" fmla="val 5621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68F22414-E8CA-4727-8452-F1E392A528B7}"/>
              </a:ext>
            </a:extLst>
          </p:cNvPr>
          <p:cNvSpPr/>
          <p:nvPr/>
        </p:nvSpPr>
        <p:spPr>
          <a:xfrm>
            <a:off x="3345696" y="4960730"/>
            <a:ext cx="1661120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이등변 삼각형 81">
            <a:extLst>
              <a:ext uri="{FF2B5EF4-FFF2-40B4-BE49-F238E27FC236}">
                <a16:creationId xmlns:a16="http://schemas.microsoft.com/office/drawing/2014/main" xmlns="" id="{C0281E46-CA76-4620-A384-035CD4BA5ED0}"/>
              </a:ext>
            </a:extLst>
          </p:cNvPr>
          <p:cNvSpPr/>
          <p:nvPr/>
        </p:nvSpPr>
        <p:spPr>
          <a:xfrm flipV="1">
            <a:off x="4799677" y="4738766"/>
            <a:ext cx="144463" cy="10795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236F5730-F782-41D7-92F8-3244D99FE6B3}"/>
              </a:ext>
            </a:extLst>
          </p:cNvPr>
          <p:cNvSpPr txBox="1"/>
          <p:nvPr/>
        </p:nvSpPr>
        <p:spPr>
          <a:xfrm>
            <a:off x="1600116" y="334458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사업자 회원가입 페이지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755CED53-5203-41C0-B972-CD679E5E1861}"/>
              </a:ext>
            </a:extLst>
          </p:cNvPr>
          <p:cNvSpPr/>
          <p:nvPr/>
        </p:nvSpPr>
        <p:spPr>
          <a:xfrm>
            <a:off x="1791075" y="1957113"/>
            <a:ext cx="5761054" cy="3251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사업자 등록번호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2CE3A3AD-E4A7-48AE-95A7-25606B50BA74}"/>
              </a:ext>
            </a:extLst>
          </p:cNvPr>
          <p:cNvCxnSpPr/>
          <p:nvPr/>
        </p:nvCxnSpPr>
        <p:spPr>
          <a:xfrm flipV="1">
            <a:off x="2941253" y="1957113"/>
            <a:ext cx="0" cy="3251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Button">
            <a:extLst>
              <a:ext uri="{FF2B5EF4-FFF2-40B4-BE49-F238E27FC236}">
                <a16:creationId xmlns:a16="http://schemas.microsoft.com/office/drawing/2014/main" xmlns="" id="{24AC4B54-A19A-4F80-898A-177301AF3AFC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Button">
            <a:extLst>
              <a:ext uri="{FF2B5EF4-FFF2-40B4-BE49-F238E27FC236}">
                <a16:creationId xmlns:a16="http://schemas.microsoft.com/office/drawing/2014/main" xmlns="" id="{AC2DA297-C186-40FD-8EC0-99A0DD6E0B01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Button">
            <a:extLst>
              <a:ext uri="{FF2B5EF4-FFF2-40B4-BE49-F238E27FC236}">
                <a16:creationId xmlns:a16="http://schemas.microsoft.com/office/drawing/2014/main" xmlns="" id="{A67F6781-8079-4DFA-8BD8-BC18F9601EBF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402860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86ABF5B-0305-4A30-ABF6-C8A07A3EC384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910AB9AA-3E6C-463F-A475-669BE64C0487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9CA0C52-0EEB-41C3-BBC5-F1D652B5A5B1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8DADCA08-0AB5-44C3-8A8E-529E828FCCB4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A51B7563-5B3E-4A21-8D49-FE993FD3DA67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C0FE5C61-0A0A-483D-BA38-EE63879BD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284802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스터디카페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416FBFA-464A-44D0-A7A9-1EFBC51D6943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49491DB-2BAC-4F9F-8BAF-04E8CB43DB6A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개인마이페이지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7BBA6E52-2475-4535-8529-9944097A040A}"/>
              </a:ext>
            </a:extLst>
          </p:cNvPr>
          <p:cNvSpPr/>
          <p:nvPr/>
        </p:nvSpPr>
        <p:spPr>
          <a:xfrm>
            <a:off x="1827038" y="1867858"/>
            <a:ext cx="1162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dirty="0">
                <a:latin typeface="+mn-ea"/>
              </a:rPr>
              <a:t>개인정보 수정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340939A8-C4FC-479D-92DB-CCACA71BC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640201"/>
              </p:ext>
            </p:extLst>
          </p:nvPr>
        </p:nvGraphicFramePr>
        <p:xfrm>
          <a:off x="1928249" y="2246031"/>
          <a:ext cx="5761056" cy="3393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5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085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닉네임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휴대전화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사는 지역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7468045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비밀번호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비밀번호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                                 </a:t>
                      </a:r>
                      <a:r>
                        <a:rPr lang="en-US" altLang="ko-KR" sz="800" dirty="0"/>
                        <a:t>6~15</a:t>
                      </a:r>
                      <a:r>
                        <a:rPr lang="ko-KR" altLang="en-US" sz="800" dirty="0"/>
                        <a:t>자리의 영문 및 숫자 사용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20390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본인확인 질문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 답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1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본인확인 질문 선택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본인확인 질문은 아이디 분실 시 본인확인을 위하여 필수적으로 입력되는 정보입니다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신원 확인을 위한 수단이므로 질문과 답을 신중하게 선택하시고 잘 관리해주세요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CE81E37-83ED-4855-A09B-A31253C0B7E5}"/>
              </a:ext>
            </a:extLst>
          </p:cNvPr>
          <p:cNvSpPr/>
          <p:nvPr/>
        </p:nvSpPr>
        <p:spPr>
          <a:xfrm>
            <a:off x="3106670" y="2281852"/>
            <a:ext cx="1438275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라이언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1BF83D69-D119-42A0-AAE4-32664CE3B385}"/>
              </a:ext>
            </a:extLst>
          </p:cNvPr>
          <p:cNvSpPr/>
          <p:nvPr/>
        </p:nvSpPr>
        <p:spPr>
          <a:xfrm>
            <a:off x="4599184" y="3751879"/>
            <a:ext cx="1000273" cy="225425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아이디 중복체크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9F8D2B7-54D4-4EBB-95C8-D067007098ED}"/>
              </a:ext>
            </a:extLst>
          </p:cNvPr>
          <p:cNvSpPr txBox="1"/>
          <p:nvPr/>
        </p:nvSpPr>
        <p:spPr>
          <a:xfrm>
            <a:off x="5532537" y="3751323"/>
            <a:ext cx="15985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6~15</a:t>
            </a:r>
            <a:r>
              <a:rPr lang="ko-KR" altLang="en-US" sz="800" dirty="0"/>
              <a:t>자리의 영문 및 숫자 사용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0A305AF-8B3A-430F-A90C-8761E57BA988}"/>
              </a:ext>
            </a:extLst>
          </p:cNvPr>
          <p:cNvSpPr/>
          <p:nvPr/>
        </p:nvSpPr>
        <p:spPr>
          <a:xfrm>
            <a:off x="3106671" y="3459885"/>
            <a:ext cx="1198258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dirty="0">
                <a:solidFill>
                  <a:schemeClr val="tx1"/>
                </a:solidFill>
                <a:latin typeface="+mn-ea"/>
              </a:rPr>
              <a:t>lion99</a:t>
            </a: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02C19D2-652C-4219-91DE-BE750AB628A0}"/>
              </a:ext>
            </a:extLst>
          </p:cNvPr>
          <p:cNvSpPr txBox="1"/>
          <p:nvPr/>
        </p:nvSpPr>
        <p:spPr>
          <a:xfrm>
            <a:off x="4287676" y="3469400"/>
            <a:ext cx="2856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@</a:t>
            </a:r>
            <a:endParaRPr lang="ko-KR" altLang="en-US" sz="8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D0DDDD4C-FA42-4375-85E6-F9664340D300}"/>
              </a:ext>
            </a:extLst>
          </p:cNvPr>
          <p:cNvSpPr/>
          <p:nvPr/>
        </p:nvSpPr>
        <p:spPr>
          <a:xfrm>
            <a:off x="4544945" y="3459885"/>
            <a:ext cx="1198258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dirty="0">
                <a:solidFill>
                  <a:schemeClr val="tx1"/>
                </a:solidFill>
                <a:latin typeface="+mn-ea"/>
              </a:rPr>
              <a:t>bit.com</a:t>
            </a: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F8079AF-AA54-432F-8D55-785E9507EBC5}"/>
              </a:ext>
            </a:extLst>
          </p:cNvPr>
          <p:cNvSpPr/>
          <p:nvPr/>
        </p:nvSpPr>
        <p:spPr>
          <a:xfrm>
            <a:off x="5812160" y="3459885"/>
            <a:ext cx="1661120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선택하세요</a:t>
            </a: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xmlns="" id="{D35BB67B-5E14-4A41-B38E-4E99D8D8CA7D}"/>
              </a:ext>
            </a:extLst>
          </p:cNvPr>
          <p:cNvSpPr/>
          <p:nvPr/>
        </p:nvSpPr>
        <p:spPr>
          <a:xfrm flipV="1">
            <a:off x="7257256" y="3510685"/>
            <a:ext cx="144463" cy="10795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8801CE0B-A1CE-417C-A39B-7B2DE2253DCD}"/>
              </a:ext>
            </a:extLst>
          </p:cNvPr>
          <p:cNvSpPr/>
          <p:nvPr/>
        </p:nvSpPr>
        <p:spPr>
          <a:xfrm>
            <a:off x="3106670" y="4046712"/>
            <a:ext cx="1438275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● ● ● ● ● ● ●</a:t>
            </a:r>
            <a:r>
              <a:rPr kumimoji="0" lang="en-US" altLang="ko-KR" sz="900" dirty="0">
                <a:solidFill>
                  <a:schemeClr val="tx1"/>
                </a:solidFill>
                <a:latin typeface="+mn-ea"/>
              </a:rPr>
              <a:t>  </a:t>
            </a: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62A2CF3-6FAD-4A7B-87C2-F77D51C9750B}"/>
              </a:ext>
            </a:extLst>
          </p:cNvPr>
          <p:cNvSpPr txBox="1"/>
          <p:nvPr/>
        </p:nvSpPr>
        <p:spPr>
          <a:xfrm>
            <a:off x="4577133" y="4046712"/>
            <a:ext cx="15985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6~15</a:t>
            </a:r>
            <a:r>
              <a:rPr lang="ko-KR" altLang="en-US" sz="800" dirty="0"/>
              <a:t>자리의 영문 및 숫자 사용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537E14D-1257-45DE-84BD-83265AFA20CE}"/>
              </a:ext>
            </a:extLst>
          </p:cNvPr>
          <p:cNvSpPr txBox="1"/>
          <p:nvPr/>
        </p:nvSpPr>
        <p:spPr>
          <a:xfrm>
            <a:off x="6190496" y="434307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일치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DC8EFE1-6D72-41B8-BCE0-908469B15831}"/>
              </a:ext>
            </a:extLst>
          </p:cNvPr>
          <p:cNvSpPr txBox="1"/>
          <p:nvPr/>
        </p:nvSpPr>
        <p:spPr>
          <a:xfrm>
            <a:off x="3871464" y="5081538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F37643D-D9B2-4761-A7D7-956DFF88E31D}"/>
              </a:ext>
            </a:extLst>
          </p:cNvPr>
          <p:cNvSpPr txBox="1"/>
          <p:nvPr/>
        </p:nvSpPr>
        <p:spPr>
          <a:xfrm>
            <a:off x="4842982" y="5081538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0075EC27-CCDE-46DD-BB4B-9FDF42682A18}"/>
              </a:ext>
            </a:extLst>
          </p:cNvPr>
          <p:cNvSpPr/>
          <p:nvPr/>
        </p:nvSpPr>
        <p:spPr>
          <a:xfrm>
            <a:off x="3741700" y="5772859"/>
            <a:ext cx="1059543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9F090B0-ED6E-47D0-B8A5-62157DFD2E65}"/>
              </a:ext>
            </a:extLst>
          </p:cNvPr>
          <p:cNvSpPr/>
          <p:nvPr/>
        </p:nvSpPr>
        <p:spPr>
          <a:xfrm>
            <a:off x="4833099" y="5772859"/>
            <a:ext cx="1059543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2615FB4-2B24-463F-A674-AD856EFCF91E}"/>
              </a:ext>
            </a:extLst>
          </p:cNvPr>
          <p:cNvSpPr/>
          <p:nvPr/>
        </p:nvSpPr>
        <p:spPr>
          <a:xfrm>
            <a:off x="3482954" y="4627427"/>
            <a:ext cx="1661120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CEBBD1AA-B164-4C84-B6F3-783761A1DECB}"/>
              </a:ext>
            </a:extLst>
          </p:cNvPr>
          <p:cNvSpPr/>
          <p:nvPr/>
        </p:nvSpPr>
        <p:spPr>
          <a:xfrm>
            <a:off x="3107843" y="4327133"/>
            <a:ext cx="1438275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● ● ● ● ● ● ●</a:t>
            </a: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C8720CEB-811B-4615-BE2C-27D697AC5A0D}"/>
              </a:ext>
            </a:extLst>
          </p:cNvPr>
          <p:cNvSpPr/>
          <p:nvPr/>
        </p:nvSpPr>
        <p:spPr>
          <a:xfrm>
            <a:off x="3105763" y="3745990"/>
            <a:ext cx="1438275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dirty="0">
                <a:solidFill>
                  <a:schemeClr val="tx1"/>
                </a:solidFill>
                <a:latin typeface="+mn-ea"/>
              </a:rPr>
              <a:t>lion9421</a:t>
            </a: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A5035272-9AFF-4A5E-B51F-92BAD0E33E0A}"/>
              </a:ext>
            </a:extLst>
          </p:cNvPr>
          <p:cNvSpPr/>
          <p:nvPr/>
        </p:nvSpPr>
        <p:spPr>
          <a:xfrm>
            <a:off x="3102897" y="3163290"/>
            <a:ext cx="764794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서울</a:t>
            </a: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xmlns="" id="{A66786E1-3322-4462-B611-03C056B819D1}"/>
              </a:ext>
            </a:extLst>
          </p:cNvPr>
          <p:cNvSpPr/>
          <p:nvPr/>
        </p:nvSpPr>
        <p:spPr>
          <a:xfrm flipV="1">
            <a:off x="3690434" y="3222027"/>
            <a:ext cx="144463" cy="10795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A797243F-8CA2-4E36-83F6-38B2B42D086F}"/>
              </a:ext>
            </a:extLst>
          </p:cNvPr>
          <p:cNvSpPr/>
          <p:nvPr/>
        </p:nvSpPr>
        <p:spPr>
          <a:xfrm>
            <a:off x="4078188" y="3163290"/>
            <a:ext cx="764794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마포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D2CEE1F3-BA17-4B87-8612-1EF3E8792066}"/>
              </a:ext>
            </a:extLst>
          </p:cNvPr>
          <p:cNvSpPr/>
          <p:nvPr/>
        </p:nvSpPr>
        <p:spPr>
          <a:xfrm>
            <a:off x="3101993" y="2866710"/>
            <a:ext cx="764794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010</a:t>
            </a: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xmlns="" id="{E49D230F-D478-458A-9EDD-B795E290FD4B}"/>
              </a:ext>
            </a:extLst>
          </p:cNvPr>
          <p:cNvSpPr/>
          <p:nvPr/>
        </p:nvSpPr>
        <p:spPr>
          <a:xfrm flipV="1">
            <a:off x="3689530" y="2925447"/>
            <a:ext cx="144463" cy="10795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3539293F-D695-44F6-B59B-D7FD91C8E044}"/>
              </a:ext>
            </a:extLst>
          </p:cNvPr>
          <p:cNvSpPr txBox="1"/>
          <p:nvPr/>
        </p:nvSpPr>
        <p:spPr>
          <a:xfrm>
            <a:off x="3866786" y="2866710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E3702765-AF55-4F4D-9A1D-86CEED304B5E}"/>
              </a:ext>
            </a:extLst>
          </p:cNvPr>
          <p:cNvSpPr/>
          <p:nvPr/>
        </p:nvSpPr>
        <p:spPr>
          <a:xfrm>
            <a:off x="4077284" y="2866710"/>
            <a:ext cx="764794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dirty="0">
                <a:solidFill>
                  <a:schemeClr val="tx1"/>
                </a:solidFill>
                <a:latin typeface="+mn-ea"/>
              </a:rPr>
              <a:t>1234</a:t>
            </a: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191513F0-A029-4324-8BA0-4D45153D4683}"/>
              </a:ext>
            </a:extLst>
          </p:cNvPr>
          <p:cNvSpPr txBox="1"/>
          <p:nvPr/>
        </p:nvSpPr>
        <p:spPr>
          <a:xfrm>
            <a:off x="4838304" y="2866710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109DD7BE-E6AF-4D10-891B-57573E5D2753}"/>
              </a:ext>
            </a:extLst>
          </p:cNvPr>
          <p:cNvSpPr/>
          <p:nvPr/>
        </p:nvSpPr>
        <p:spPr>
          <a:xfrm>
            <a:off x="5048802" y="2866710"/>
            <a:ext cx="764794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dirty="0">
                <a:solidFill>
                  <a:schemeClr val="tx1"/>
                </a:solidFill>
                <a:latin typeface="+mn-ea"/>
              </a:rPr>
              <a:t>5678</a:t>
            </a: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EA35321C-5B7A-49C3-8DF1-3B44F12D3EA0}"/>
              </a:ext>
            </a:extLst>
          </p:cNvPr>
          <p:cNvSpPr/>
          <p:nvPr/>
        </p:nvSpPr>
        <p:spPr>
          <a:xfrm>
            <a:off x="3116716" y="2571134"/>
            <a:ext cx="1438275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err="1">
                <a:solidFill>
                  <a:schemeClr val="tx1"/>
                </a:solidFill>
                <a:latin typeface="+mn-ea"/>
              </a:rPr>
              <a:t>라이라이</a:t>
            </a: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C39A569-A4C7-4480-8DC7-0BFEB5E8BB37}"/>
              </a:ext>
            </a:extLst>
          </p:cNvPr>
          <p:cNvSpPr/>
          <p:nvPr/>
        </p:nvSpPr>
        <p:spPr>
          <a:xfrm>
            <a:off x="4583767" y="2579286"/>
            <a:ext cx="1000273" cy="225425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닉네임 중복체크</a:t>
            </a:r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xmlns="" id="{D7A3070C-BA04-4A37-858A-09F395F444AD}"/>
              </a:ext>
            </a:extLst>
          </p:cNvPr>
          <p:cNvSpPr/>
          <p:nvPr/>
        </p:nvSpPr>
        <p:spPr>
          <a:xfrm flipV="1">
            <a:off x="4632484" y="3217037"/>
            <a:ext cx="144463" cy="10795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10A50BBD-80CD-4247-A8AC-BB6B4072E2F1}"/>
              </a:ext>
            </a:extLst>
          </p:cNvPr>
          <p:cNvSpPr/>
          <p:nvPr/>
        </p:nvSpPr>
        <p:spPr>
          <a:xfrm>
            <a:off x="1584973" y="2213939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A262B49B-073D-4013-BA0B-6DDE2B4239B8}"/>
              </a:ext>
            </a:extLst>
          </p:cNvPr>
          <p:cNvSpPr/>
          <p:nvPr/>
        </p:nvSpPr>
        <p:spPr>
          <a:xfrm>
            <a:off x="9518718" y="876693"/>
            <a:ext cx="2396762" cy="59388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 수정은 기존에 등록한 정보가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자동으로 입력되어 나타납니다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54F29BEC-22B1-426E-8855-06F8ACBFC3EC}"/>
              </a:ext>
            </a:extLst>
          </p:cNvPr>
          <p:cNvSpPr/>
          <p:nvPr/>
        </p:nvSpPr>
        <p:spPr>
          <a:xfrm>
            <a:off x="1664738" y="348743"/>
            <a:ext cx="799062" cy="179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B37463A6-798F-40EE-9D54-2B7CC1D39DCA}"/>
              </a:ext>
            </a:extLst>
          </p:cNvPr>
          <p:cNvSpPr/>
          <p:nvPr/>
        </p:nvSpPr>
        <p:spPr>
          <a:xfrm>
            <a:off x="1664737" y="345165"/>
            <a:ext cx="1624563" cy="179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6572E03-D3E6-4679-9843-7EED0D502298}"/>
              </a:ext>
            </a:extLst>
          </p:cNvPr>
          <p:cNvSpPr txBox="1"/>
          <p:nvPr/>
        </p:nvSpPr>
        <p:spPr>
          <a:xfrm>
            <a:off x="1600116" y="334458"/>
            <a:ext cx="1385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마이페이지</a:t>
            </a:r>
            <a:r>
              <a:rPr lang="en-US" altLang="ko-KR" sz="800" dirty="0"/>
              <a:t>&gt;</a:t>
            </a:r>
            <a:r>
              <a:rPr lang="ko-KR" altLang="en-US" sz="800" dirty="0"/>
              <a:t>개인정보수정</a:t>
            </a:r>
          </a:p>
        </p:txBody>
      </p:sp>
      <p:sp>
        <p:nvSpPr>
          <p:cNvPr id="54" name="Button">
            <a:extLst>
              <a:ext uri="{FF2B5EF4-FFF2-40B4-BE49-F238E27FC236}">
                <a16:creationId xmlns:a16="http://schemas.microsoft.com/office/drawing/2014/main" xmlns="" id="{94482663-6DED-4A96-AC0C-8517306ED47D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Button">
            <a:extLst>
              <a:ext uri="{FF2B5EF4-FFF2-40B4-BE49-F238E27FC236}">
                <a16:creationId xmlns:a16="http://schemas.microsoft.com/office/drawing/2014/main" xmlns="" id="{BBD7BB7F-03DB-4155-8AD0-78D93D90102A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Button">
            <a:extLst>
              <a:ext uri="{FF2B5EF4-FFF2-40B4-BE49-F238E27FC236}">
                <a16:creationId xmlns:a16="http://schemas.microsoft.com/office/drawing/2014/main" xmlns="" id="{BF4F3098-2043-444C-89DB-06F70A7C29AA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419916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4DE82D9-3B8B-42F2-BE85-485BA1306E1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567E1A32-96C5-4EE3-AAB8-1B06BF8D33EC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D5464F1-CB90-4251-BBA8-471B3A3A4AD8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86DF7D12-52E1-47B6-A3C4-2F3253370C06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A55E7039-C30D-4253-A8E3-9482EB9247D1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E9319DFA-CDE4-40E9-B37B-57B3A89CB8D7}"/>
              </a:ext>
            </a:extLst>
          </p:cNvPr>
          <p:cNvGraphicFramePr>
            <a:graphicFrameLocks noGrp="1"/>
          </p:cNvGraphicFramePr>
          <p:nvPr/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맛집찾기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CB161DA-EDF0-4EE5-BCC3-8F4A5453959B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60EE9F8-FDDF-4C7E-B06C-1557EB500360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xmlns="" id="{7C06F9AF-96DD-4C1D-A668-5DB10993ECFE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BA0D6C81-1AB5-4A06-B52B-FD2E0D7F2054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xmlns="" id="{2CB9FB05-3E9E-4836-8310-DF99B6B90181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xmlns="" id="{4A26BF30-D0E9-438D-A722-13420CDFDCA5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xmlns="" id="{5F9D30A5-2901-462D-9E3E-5B4D145C396A}"/>
              </a:ext>
            </a:extLst>
          </p:cNvPr>
          <p:cNvGraphicFramePr>
            <a:graphicFrameLocks noGrp="1"/>
          </p:cNvGraphicFramePr>
          <p:nvPr/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맛집찾기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0B1B2256-DE98-4E83-94C1-0BC27F4D7227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xmlns="" id="{F03422E7-2F95-4416-B2C0-B8D4BC874D57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32D50642-184D-4E36-AE78-A1A8AB094424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DB2E56E5-9F92-4762-BBD8-9CBC7CA6BB32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40" name="표 139">
            <a:extLst>
              <a:ext uri="{FF2B5EF4-FFF2-40B4-BE49-F238E27FC236}">
                <a16:creationId xmlns:a16="http://schemas.microsoft.com/office/drawing/2014/main" xmlns="" id="{9E44FE10-227B-4781-B396-1D5EFB8E5D27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1" name="표 140">
            <a:extLst>
              <a:ext uri="{FF2B5EF4-FFF2-40B4-BE49-F238E27FC236}">
                <a16:creationId xmlns:a16="http://schemas.microsoft.com/office/drawing/2014/main" xmlns="" id="{C727F290-0A00-450D-944B-E43A6A47A86B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5" name="표 144">
            <a:extLst>
              <a:ext uri="{FF2B5EF4-FFF2-40B4-BE49-F238E27FC236}">
                <a16:creationId xmlns:a16="http://schemas.microsoft.com/office/drawing/2014/main" xmlns="" id="{AAD5AC76-6F24-4CFD-B29C-F450391EC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629346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카페예약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C88CBCEF-4328-4AB8-9B25-C26EF5335591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A04F9C1D-ACF7-4E1E-AEB9-0CAE454E4C32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 페이지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25156F1A-E948-4B3D-AA06-F91542C9062D}"/>
              </a:ext>
            </a:extLst>
          </p:cNvPr>
          <p:cNvSpPr/>
          <p:nvPr/>
        </p:nvSpPr>
        <p:spPr>
          <a:xfrm>
            <a:off x="1775519" y="1712806"/>
            <a:ext cx="16241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dirty="0">
                <a:latin typeface="+mn-ea"/>
              </a:rPr>
              <a:t>사업자 회원정보수정</a:t>
            </a:r>
          </a:p>
        </p:txBody>
      </p:sp>
      <p:graphicFrame>
        <p:nvGraphicFramePr>
          <p:cNvPr id="151" name="표 150">
            <a:extLst>
              <a:ext uri="{FF2B5EF4-FFF2-40B4-BE49-F238E27FC236}">
                <a16:creationId xmlns:a16="http://schemas.microsoft.com/office/drawing/2014/main" xmlns="" id="{AF3E8BA3-7DCF-4B85-B75D-641530B49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649368"/>
              </p:ext>
            </p:extLst>
          </p:nvPr>
        </p:nvGraphicFramePr>
        <p:xfrm>
          <a:off x="1892367" y="2440143"/>
          <a:ext cx="5761056" cy="3393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5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085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닉네임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휴대전화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사는 지역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BoBCafe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7468045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비밀번호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46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비밀번호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                                 </a:t>
                      </a:r>
                      <a:r>
                        <a:rPr lang="en-US" altLang="ko-KR" sz="800" dirty="0"/>
                        <a:t>6~15</a:t>
                      </a:r>
                      <a:r>
                        <a:rPr lang="ko-KR" altLang="en-US" sz="800" dirty="0"/>
                        <a:t>자리의 영문 및 숫자 사용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20390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본인확인 질문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 답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1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본인확인 질문 선택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본인확인 질문은 아이디 분실 시 본인확인을 위하여 필수적으로 입력되는 정보입니다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신원 확인을 위한 수단이므로 질문과 답을 신중하게 선택하시고 잘 관리해주세요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52" name="직사각형 151">
            <a:extLst>
              <a:ext uri="{FF2B5EF4-FFF2-40B4-BE49-F238E27FC236}">
                <a16:creationId xmlns:a16="http://schemas.microsoft.com/office/drawing/2014/main" xmlns="" id="{D9264E8F-11C7-4486-96A5-628780B0936D}"/>
              </a:ext>
            </a:extLst>
          </p:cNvPr>
          <p:cNvSpPr/>
          <p:nvPr/>
        </p:nvSpPr>
        <p:spPr>
          <a:xfrm>
            <a:off x="3070788" y="2475964"/>
            <a:ext cx="1438275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err="1">
                <a:solidFill>
                  <a:schemeClr val="tx1"/>
                </a:solidFill>
                <a:latin typeface="+mn-ea"/>
              </a:rPr>
              <a:t>홍튜브</a:t>
            </a: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xmlns="" id="{68A9C8F9-A4BE-4316-AE58-C496C2508778}"/>
              </a:ext>
            </a:extLst>
          </p:cNvPr>
          <p:cNvSpPr/>
          <p:nvPr/>
        </p:nvSpPr>
        <p:spPr>
          <a:xfrm>
            <a:off x="3070789" y="3653997"/>
            <a:ext cx="1198258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dirty="0">
                <a:solidFill>
                  <a:schemeClr val="tx1"/>
                </a:solidFill>
                <a:latin typeface="+mn-ea"/>
              </a:rPr>
              <a:t>tube</a:t>
            </a: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D19BF56C-660A-40B1-B2C9-A5E613B50A59}"/>
              </a:ext>
            </a:extLst>
          </p:cNvPr>
          <p:cNvSpPr txBox="1"/>
          <p:nvPr/>
        </p:nvSpPr>
        <p:spPr>
          <a:xfrm>
            <a:off x="4251794" y="3663512"/>
            <a:ext cx="2856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@</a:t>
            </a:r>
            <a:endParaRPr lang="ko-KR" altLang="en-US" sz="80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77C171A3-0A0A-4528-9182-90B9D4089374}"/>
              </a:ext>
            </a:extLst>
          </p:cNvPr>
          <p:cNvSpPr/>
          <p:nvPr/>
        </p:nvSpPr>
        <p:spPr>
          <a:xfrm>
            <a:off x="4509063" y="3653997"/>
            <a:ext cx="1198258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dirty="0">
                <a:solidFill>
                  <a:schemeClr val="tx1"/>
                </a:solidFill>
                <a:latin typeface="+mn-ea"/>
              </a:rPr>
              <a:t>Bit.com</a:t>
            </a: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BBF94F1E-1D75-400D-B38C-A69FB1524851}"/>
              </a:ext>
            </a:extLst>
          </p:cNvPr>
          <p:cNvSpPr/>
          <p:nvPr/>
        </p:nvSpPr>
        <p:spPr>
          <a:xfrm>
            <a:off x="5776278" y="3653997"/>
            <a:ext cx="1661120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선택하세요</a:t>
            </a:r>
          </a:p>
        </p:txBody>
      </p:sp>
      <p:sp>
        <p:nvSpPr>
          <p:cNvPr id="159" name="이등변 삼각형 158">
            <a:extLst>
              <a:ext uri="{FF2B5EF4-FFF2-40B4-BE49-F238E27FC236}">
                <a16:creationId xmlns:a16="http://schemas.microsoft.com/office/drawing/2014/main" xmlns="" id="{2224577E-1924-46D9-A456-12CCBA336736}"/>
              </a:ext>
            </a:extLst>
          </p:cNvPr>
          <p:cNvSpPr/>
          <p:nvPr/>
        </p:nvSpPr>
        <p:spPr>
          <a:xfrm flipV="1">
            <a:off x="7221374" y="3704797"/>
            <a:ext cx="144463" cy="10795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DDF83579-0835-4520-A26D-14B7F911AF43}"/>
              </a:ext>
            </a:extLst>
          </p:cNvPr>
          <p:cNvSpPr/>
          <p:nvPr/>
        </p:nvSpPr>
        <p:spPr>
          <a:xfrm>
            <a:off x="3070788" y="4240824"/>
            <a:ext cx="1438275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xmlns="" id="{AEB57E9C-9AA0-4BE4-9715-6054EEBA7373}"/>
              </a:ext>
            </a:extLst>
          </p:cNvPr>
          <p:cNvSpPr txBox="1"/>
          <p:nvPr/>
        </p:nvSpPr>
        <p:spPr>
          <a:xfrm>
            <a:off x="4541251" y="4240824"/>
            <a:ext cx="15985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6~15</a:t>
            </a:r>
            <a:r>
              <a:rPr lang="ko-KR" altLang="en-US" sz="800" dirty="0"/>
              <a:t>자리의 영문 및 숫자 사용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xmlns="" id="{08EB9C5A-B861-4D4A-A46B-72FC201EEF87}"/>
              </a:ext>
            </a:extLst>
          </p:cNvPr>
          <p:cNvSpPr txBox="1"/>
          <p:nvPr/>
        </p:nvSpPr>
        <p:spPr>
          <a:xfrm>
            <a:off x="6154614" y="453718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일치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xmlns="" id="{8189A8FD-118E-4E4F-A941-BBB3273E7444}"/>
              </a:ext>
            </a:extLst>
          </p:cNvPr>
          <p:cNvSpPr txBox="1"/>
          <p:nvPr/>
        </p:nvSpPr>
        <p:spPr>
          <a:xfrm>
            <a:off x="3843116" y="5821728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xmlns="" id="{BC2D9EFC-A601-4DAA-A8A8-FD402B6426DB}"/>
              </a:ext>
            </a:extLst>
          </p:cNvPr>
          <p:cNvSpPr txBox="1"/>
          <p:nvPr/>
        </p:nvSpPr>
        <p:spPr>
          <a:xfrm>
            <a:off x="4814634" y="5821728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xmlns="" id="{29EDAFD6-2330-4ED2-810B-A9D25D6A4183}"/>
              </a:ext>
            </a:extLst>
          </p:cNvPr>
          <p:cNvSpPr/>
          <p:nvPr/>
        </p:nvSpPr>
        <p:spPr>
          <a:xfrm>
            <a:off x="3713352" y="6002509"/>
            <a:ext cx="1059543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xmlns="" id="{B0676DA0-516B-467B-94DB-B5992D429A13}"/>
              </a:ext>
            </a:extLst>
          </p:cNvPr>
          <p:cNvSpPr/>
          <p:nvPr/>
        </p:nvSpPr>
        <p:spPr>
          <a:xfrm>
            <a:off x="4804751" y="6002509"/>
            <a:ext cx="1059543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ED9573AA-133C-432D-B73F-CB9D7E2B5CE6}"/>
              </a:ext>
            </a:extLst>
          </p:cNvPr>
          <p:cNvSpPr/>
          <p:nvPr/>
        </p:nvSpPr>
        <p:spPr>
          <a:xfrm>
            <a:off x="3447072" y="4821539"/>
            <a:ext cx="1661120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초등학교이름은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?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xmlns="" id="{386BDE01-B214-4810-8894-9CD51DEE50FF}"/>
              </a:ext>
            </a:extLst>
          </p:cNvPr>
          <p:cNvSpPr/>
          <p:nvPr/>
        </p:nvSpPr>
        <p:spPr>
          <a:xfrm>
            <a:off x="3071961" y="4521245"/>
            <a:ext cx="1438275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xmlns="" id="{EE89E0D4-562E-4D18-BDB1-3178BD1D8B90}"/>
              </a:ext>
            </a:extLst>
          </p:cNvPr>
          <p:cNvSpPr/>
          <p:nvPr/>
        </p:nvSpPr>
        <p:spPr>
          <a:xfrm>
            <a:off x="3067015" y="3357402"/>
            <a:ext cx="764794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서울</a:t>
            </a: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1" name="이등변 삼각형 170">
            <a:extLst>
              <a:ext uri="{FF2B5EF4-FFF2-40B4-BE49-F238E27FC236}">
                <a16:creationId xmlns:a16="http://schemas.microsoft.com/office/drawing/2014/main" xmlns="" id="{27ED2E6D-1E53-4FB5-BEC9-566EBA740719}"/>
              </a:ext>
            </a:extLst>
          </p:cNvPr>
          <p:cNvSpPr/>
          <p:nvPr/>
        </p:nvSpPr>
        <p:spPr>
          <a:xfrm flipV="1">
            <a:off x="3654552" y="3416139"/>
            <a:ext cx="144463" cy="10795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xmlns="" id="{E433D5B4-B953-423A-8B64-38EEF616BC4E}"/>
              </a:ext>
            </a:extLst>
          </p:cNvPr>
          <p:cNvSpPr/>
          <p:nvPr/>
        </p:nvSpPr>
        <p:spPr>
          <a:xfrm>
            <a:off x="4042306" y="3357402"/>
            <a:ext cx="764794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마포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xmlns="" id="{D7DC63AF-BACB-463D-8E09-5E307FE690B1}"/>
              </a:ext>
            </a:extLst>
          </p:cNvPr>
          <p:cNvSpPr/>
          <p:nvPr/>
        </p:nvSpPr>
        <p:spPr>
          <a:xfrm>
            <a:off x="3066111" y="3060822"/>
            <a:ext cx="764794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dirty="0">
                <a:solidFill>
                  <a:schemeClr val="tx1"/>
                </a:solidFill>
                <a:latin typeface="+mn-ea"/>
              </a:rPr>
              <a:t>010</a:t>
            </a: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4" name="이등변 삼각형 173">
            <a:extLst>
              <a:ext uri="{FF2B5EF4-FFF2-40B4-BE49-F238E27FC236}">
                <a16:creationId xmlns:a16="http://schemas.microsoft.com/office/drawing/2014/main" xmlns="" id="{126A2CC3-0BA0-4F38-A939-E4E2CB61FBDB}"/>
              </a:ext>
            </a:extLst>
          </p:cNvPr>
          <p:cNvSpPr/>
          <p:nvPr/>
        </p:nvSpPr>
        <p:spPr>
          <a:xfrm flipV="1">
            <a:off x="3653648" y="3119559"/>
            <a:ext cx="144463" cy="10795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xmlns="" id="{18D1E468-1D1D-4E46-BDC7-6FE035BA7FEB}"/>
              </a:ext>
            </a:extLst>
          </p:cNvPr>
          <p:cNvSpPr txBox="1"/>
          <p:nvPr/>
        </p:nvSpPr>
        <p:spPr>
          <a:xfrm>
            <a:off x="3830904" y="3060822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xmlns="" id="{0ED269F9-1376-49BA-9098-4B5DFF57E6D8}"/>
              </a:ext>
            </a:extLst>
          </p:cNvPr>
          <p:cNvSpPr/>
          <p:nvPr/>
        </p:nvSpPr>
        <p:spPr>
          <a:xfrm>
            <a:off x="4041402" y="3060822"/>
            <a:ext cx="764794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dirty="0">
                <a:solidFill>
                  <a:schemeClr val="tx1"/>
                </a:solidFill>
                <a:latin typeface="+mn-ea"/>
              </a:rPr>
              <a:t>123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4</a:t>
            </a:r>
            <a:endParaRPr kumimoji="0"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xmlns="" id="{8D88B6FA-F4C0-4BCE-A3B2-6D90F0511CB3}"/>
              </a:ext>
            </a:extLst>
          </p:cNvPr>
          <p:cNvSpPr txBox="1"/>
          <p:nvPr/>
        </p:nvSpPr>
        <p:spPr>
          <a:xfrm>
            <a:off x="4802422" y="3060822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EF2BFEB1-4D5C-47AA-92B6-8D37AF5B9371}"/>
              </a:ext>
            </a:extLst>
          </p:cNvPr>
          <p:cNvSpPr/>
          <p:nvPr/>
        </p:nvSpPr>
        <p:spPr>
          <a:xfrm>
            <a:off x="5012920" y="3060822"/>
            <a:ext cx="764794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dirty="0">
                <a:solidFill>
                  <a:schemeClr val="tx1"/>
                </a:solidFill>
                <a:latin typeface="+mn-ea"/>
              </a:rPr>
              <a:t>5678</a:t>
            </a: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xmlns="" id="{BE39DE0C-0073-4B70-88CF-875A20C4D2F6}"/>
              </a:ext>
            </a:extLst>
          </p:cNvPr>
          <p:cNvSpPr/>
          <p:nvPr/>
        </p:nvSpPr>
        <p:spPr>
          <a:xfrm>
            <a:off x="3080834" y="2765246"/>
            <a:ext cx="1438275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err="1">
                <a:solidFill>
                  <a:schemeClr val="tx1"/>
                </a:solidFill>
                <a:latin typeface="+mn-ea"/>
              </a:rPr>
              <a:t>튜브는튜브를좋아해</a:t>
            </a: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xmlns="" id="{A5A4068D-8F72-4F37-AC8F-50CDA1473CD2}"/>
              </a:ext>
            </a:extLst>
          </p:cNvPr>
          <p:cNvSpPr/>
          <p:nvPr/>
        </p:nvSpPr>
        <p:spPr>
          <a:xfrm>
            <a:off x="4547885" y="2773398"/>
            <a:ext cx="1000273" cy="225425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닉네임 중복체크</a:t>
            </a:r>
          </a:p>
        </p:txBody>
      </p:sp>
      <p:sp>
        <p:nvSpPr>
          <p:cNvPr id="181" name="이등변 삼각형 180">
            <a:extLst>
              <a:ext uri="{FF2B5EF4-FFF2-40B4-BE49-F238E27FC236}">
                <a16:creationId xmlns:a16="http://schemas.microsoft.com/office/drawing/2014/main" xmlns="" id="{780747A6-825C-4949-80CF-4423370B5292}"/>
              </a:ext>
            </a:extLst>
          </p:cNvPr>
          <p:cNvSpPr/>
          <p:nvPr/>
        </p:nvSpPr>
        <p:spPr>
          <a:xfrm flipV="1">
            <a:off x="4596602" y="3411149"/>
            <a:ext cx="144463" cy="10795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xmlns="" id="{A92FCC41-395E-45E6-ADE6-FF918CE5143F}"/>
              </a:ext>
            </a:extLst>
          </p:cNvPr>
          <p:cNvSpPr/>
          <p:nvPr/>
        </p:nvSpPr>
        <p:spPr>
          <a:xfrm>
            <a:off x="9518718" y="876693"/>
            <a:ext cx="2396762" cy="59388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사업자 회원가입 이후 업체등록 안내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xmlns="" id="{F5B7692D-FA69-4C31-98C6-A61D8E70DD53}"/>
              </a:ext>
            </a:extLst>
          </p:cNvPr>
          <p:cNvSpPr/>
          <p:nvPr/>
        </p:nvSpPr>
        <p:spPr>
          <a:xfrm>
            <a:off x="1664738" y="348743"/>
            <a:ext cx="799062" cy="179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xmlns="" id="{43BF9B9B-1876-49B0-8D36-1E44516CE26C}"/>
              </a:ext>
            </a:extLst>
          </p:cNvPr>
          <p:cNvSpPr/>
          <p:nvPr/>
        </p:nvSpPr>
        <p:spPr>
          <a:xfrm>
            <a:off x="3447072" y="5102240"/>
            <a:ext cx="1661120" cy="225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err="1">
                <a:solidFill>
                  <a:schemeClr val="tx1"/>
                </a:solidFill>
                <a:latin typeface="+mn-ea"/>
              </a:rPr>
              <a:t>튜브초</a:t>
            </a: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2" name="이등변 삼각형 191">
            <a:extLst>
              <a:ext uri="{FF2B5EF4-FFF2-40B4-BE49-F238E27FC236}">
                <a16:creationId xmlns:a16="http://schemas.microsoft.com/office/drawing/2014/main" xmlns="" id="{FCA4047D-1414-4BB0-982A-CCCC53FCE275}"/>
              </a:ext>
            </a:extLst>
          </p:cNvPr>
          <p:cNvSpPr/>
          <p:nvPr/>
        </p:nvSpPr>
        <p:spPr>
          <a:xfrm flipV="1">
            <a:off x="4901053" y="4880276"/>
            <a:ext cx="144463" cy="10795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xmlns="" id="{8C1FC9FD-0650-4CC8-9485-3C07C4F313A4}"/>
              </a:ext>
            </a:extLst>
          </p:cNvPr>
          <p:cNvSpPr/>
          <p:nvPr/>
        </p:nvSpPr>
        <p:spPr>
          <a:xfrm>
            <a:off x="1576129" y="348743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사업자 마이 페이지 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사업자정보수정 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xmlns="" id="{E8D0A4A6-175D-41FE-912E-6E96897CC8B5}"/>
              </a:ext>
            </a:extLst>
          </p:cNvPr>
          <p:cNvSpPr/>
          <p:nvPr/>
        </p:nvSpPr>
        <p:spPr>
          <a:xfrm>
            <a:off x="154634" y="319069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755CED53-5203-41C0-B972-CD679E5E1861}"/>
              </a:ext>
            </a:extLst>
          </p:cNvPr>
          <p:cNvSpPr/>
          <p:nvPr/>
        </p:nvSpPr>
        <p:spPr>
          <a:xfrm>
            <a:off x="1887949" y="2108697"/>
            <a:ext cx="5761054" cy="3251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사업자 등록번호</a:t>
            </a:r>
            <a:r>
              <a:rPr lang="en-US" altLang="ko-KR" sz="1000" dirty="0">
                <a:solidFill>
                  <a:schemeClr val="tx1"/>
                </a:solidFill>
              </a:rPr>
              <a:t>     111-22-33333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xmlns="" id="{FEAC946F-CCB5-4C5C-821D-96A83754B24F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Button">
            <a:extLst>
              <a:ext uri="{FF2B5EF4-FFF2-40B4-BE49-F238E27FC236}">
                <a16:creationId xmlns:a16="http://schemas.microsoft.com/office/drawing/2014/main" xmlns="" id="{909863E9-DBC5-43D4-9303-F18DFCAD5C27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Button">
            <a:extLst>
              <a:ext uri="{FF2B5EF4-FFF2-40B4-BE49-F238E27FC236}">
                <a16:creationId xmlns:a16="http://schemas.microsoft.com/office/drawing/2014/main" xmlns="" id="{45C70B18-E6E7-40B6-9053-66EE46F182E3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319445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86ABF5B-0305-4A30-ABF6-C8A07A3EC384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910AB9AA-3E6C-463F-A475-669BE64C0487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9CA0C52-0EEB-41C3-BBC5-F1D652B5A5B1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8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8DADCA08-0AB5-44C3-8A8E-529E828FCCB4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A51B7563-5B3E-4A21-8D49-FE993FD3DA67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Button">
            <a:extLst>
              <a:ext uri="{FF2B5EF4-FFF2-40B4-BE49-F238E27FC236}">
                <a16:creationId xmlns:a16="http://schemas.microsoft.com/office/drawing/2014/main" xmlns="" id="{B03200EC-71CF-4DE9-A944-9DD63DC84E9C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Button">
            <a:extLst>
              <a:ext uri="{FF2B5EF4-FFF2-40B4-BE49-F238E27FC236}">
                <a16:creationId xmlns:a16="http://schemas.microsoft.com/office/drawing/2014/main" xmlns="" id="{FE05B5B1-6384-42A1-BC09-CF5D8F005C13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xmlns="" id="{2671B470-5EA2-4C6C-A240-774FF949A67E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C0FE5C61-0A0A-483D-BA38-EE63879BD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420007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스터디카페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416FBFA-464A-44D0-A7A9-1EFBC51D6943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E6F6D71E-2298-44D2-A5E1-264CBA9BDC5E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스터디카페 목록 게시판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9A1D2BB3-63E5-48B4-BE5E-081F3EA9FDA5}"/>
              </a:ext>
            </a:extLst>
          </p:cNvPr>
          <p:cNvSpPr/>
          <p:nvPr/>
        </p:nvSpPr>
        <p:spPr>
          <a:xfrm>
            <a:off x="1524443" y="1709922"/>
            <a:ext cx="143079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>
                <a:solidFill>
                  <a:prstClr val="black"/>
                </a:solidFill>
              </a:rPr>
              <a:t>스터디카페 목록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E1E9F125-7920-4193-841B-AB0BD93DBCE4}"/>
              </a:ext>
            </a:extLst>
          </p:cNvPr>
          <p:cNvCxnSpPr>
            <a:cxnSpLocks/>
          </p:cNvCxnSpPr>
          <p:nvPr/>
        </p:nvCxnSpPr>
        <p:spPr>
          <a:xfrm flipV="1">
            <a:off x="1580520" y="1962697"/>
            <a:ext cx="5762009" cy="63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7EEF94D-3EC7-4CEA-AF53-FCCC1F5529C0}"/>
              </a:ext>
            </a:extLst>
          </p:cNvPr>
          <p:cNvSpPr txBox="1"/>
          <p:nvPr/>
        </p:nvSpPr>
        <p:spPr>
          <a:xfrm>
            <a:off x="1648375" y="5282126"/>
            <a:ext cx="7968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prstClr val="black"/>
                </a:solidFill>
              </a:rPr>
              <a:t>카페</a:t>
            </a:r>
            <a:r>
              <a:rPr lang="en-US" altLang="ko-KR" sz="1050" b="1" dirty="0">
                <a:solidFill>
                  <a:prstClr val="black"/>
                </a:solidFill>
              </a:rPr>
              <a:t>3</a:t>
            </a:r>
            <a:endParaRPr lang="ko-KR" altLang="en-US" sz="1050" b="1" dirty="0">
              <a:solidFill>
                <a:prstClr val="black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4C88BAE2-3C3F-47F5-BA45-8E6B345BBAB0}"/>
              </a:ext>
            </a:extLst>
          </p:cNvPr>
          <p:cNvSpPr/>
          <p:nvPr/>
        </p:nvSpPr>
        <p:spPr>
          <a:xfrm>
            <a:off x="3481599" y="2240200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366230D-19EA-4BE5-90AA-5640B2393AAE}"/>
              </a:ext>
            </a:extLst>
          </p:cNvPr>
          <p:cNvSpPr/>
          <p:nvPr/>
        </p:nvSpPr>
        <p:spPr>
          <a:xfrm>
            <a:off x="9513896" y="882338"/>
            <a:ext cx="2396762" cy="26127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228600" indent="-228600">
              <a:buFontTx/>
              <a:buAutoNum type="arabicPeriod"/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기본값으로 사용자의 주소지가 선택된 상태에서 카페 목록을 보여줍니다</a:t>
            </a:r>
            <a:r>
              <a:rPr lang="en-US" altLang="ko-KR" sz="800" dirty="0">
                <a:solidFill>
                  <a:prstClr val="black"/>
                </a:solidFill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평점은 별로 보여집니다</a:t>
            </a:r>
            <a:r>
              <a:rPr lang="en-US" altLang="ko-KR" sz="800" dirty="0">
                <a:solidFill>
                  <a:prstClr val="black"/>
                </a:solidFill>
              </a:rPr>
              <a:t>.</a:t>
            </a:r>
          </a:p>
          <a:p>
            <a:pPr>
              <a:defRPr/>
            </a:pPr>
            <a:r>
              <a:rPr lang="en-US" altLang="ko-KR" sz="800" dirty="0">
                <a:solidFill>
                  <a:prstClr val="black"/>
                </a:solidFill>
              </a:rPr>
              <a:t>       </a:t>
            </a:r>
            <a:r>
              <a:rPr lang="ko-KR" altLang="en-US" sz="800" dirty="0">
                <a:solidFill>
                  <a:prstClr val="black"/>
                </a:solidFill>
              </a:rPr>
              <a:t>예</a:t>
            </a:r>
            <a:r>
              <a:rPr lang="en-US" altLang="ko-KR" sz="800" dirty="0">
                <a:solidFill>
                  <a:prstClr val="black"/>
                </a:solidFill>
              </a:rPr>
              <a:t>) </a:t>
            </a:r>
            <a:r>
              <a:rPr lang="ko-KR" altLang="en-US" sz="800" dirty="0">
                <a:solidFill>
                  <a:prstClr val="black"/>
                </a:solidFill>
              </a:rPr>
              <a:t>★★★★☆</a:t>
            </a: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ko-KR" altLang="en-US" sz="800" b="1" dirty="0">
              <a:solidFill>
                <a:prstClr val="black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519F2C12-B2E3-45D4-B2C8-170EA45F0EB6}"/>
              </a:ext>
            </a:extLst>
          </p:cNvPr>
          <p:cNvSpPr/>
          <p:nvPr/>
        </p:nvSpPr>
        <p:spPr>
          <a:xfrm>
            <a:off x="1633385" y="5519562"/>
            <a:ext cx="962978" cy="9262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사진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88E276D-3502-4288-9D0B-3812FBE07341}"/>
              </a:ext>
            </a:extLst>
          </p:cNvPr>
          <p:cNvSpPr txBox="1"/>
          <p:nvPr/>
        </p:nvSpPr>
        <p:spPr>
          <a:xfrm>
            <a:off x="3648662" y="2527503"/>
            <a:ext cx="7968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prstClr val="black"/>
                </a:solidFill>
              </a:rPr>
              <a:t>카페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06F2510-EE03-4497-8EC9-97FB922FF923}"/>
              </a:ext>
            </a:extLst>
          </p:cNvPr>
          <p:cNvSpPr/>
          <p:nvPr/>
        </p:nvSpPr>
        <p:spPr>
          <a:xfrm>
            <a:off x="4385658" y="2551223"/>
            <a:ext cx="1964067" cy="2084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00" dirty="0" err="1">
                <a:solidFill>
                  <a:prstClr val="white">
                    <a:lumMod val="65000"/>
                  </a:prstClr>
                </a:solidFill>
              </a:rPr>
              <a:t>카페명</a:t>
            </a:r>
            <a:endParaRPr lang="ko-KR" altLang="en-US" sz="1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99E0694-6471-4F68-8F55-7B067A53A90E}"/>
              </a:ext>
            </a:extLst>
          </p:cNvPr>
          <p:cNvSpPr/>
          <p:nvPr/>
        </p:nvSpPr>
        <p:spPr>
          <a:xfrm>
            <a:off x="6643474" y="2551224"/>
            <a:ext cx="690640" cy="2084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white"/>
                </a:solidFill>
              </a:rPr>
              <a:t>검색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20971B0-FBC9-4CED-85EE-8FE1AACE7351}"/>
              </a:ext>
            </a:extLst>
          </p:cNvPr>
          <p:cNvSpPr txBox="1"/>
          <p:nvPr/>
        </p:nvSpPr>
        <p:spPr>
          <a:xfrm>
            <a:off x="3644196" y="2231006"/>
            <a:ext cx="7968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prstClr val="black"/>
                </a:solidFill>
              </a:rPr>
              <a:t>지역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D2D43A0-BB3F-498B-A08A-D5D5C19717BB}"/>
              </a:ext>
            </a:extLst>
          </p:cNvPr>
          <p:cNvSpPr/>
          <p:nvPr/>
        </p:nvSpPr>
        <p:spPr>
          <a:xfrm>
            <a:off x="4385110" y="2255228"/>
            <a:ext cx="934139" cy="2302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시</a:t>
            </a:r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/</a:t>
            </a: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8BEF324-81A2-4328-97F0-442F587962C9}"/>
              </a:ext>
            </a:extLst>
          </p:cNvPr>
          <p:cNvSpPr/>
          <p:nvPr/>
        </p:nvSpPr>
        <p:spPr>
          <a:xfrm>
            <a:off x="5415586" y="2255228"/>
            <a:ext cx="934139" cy="2302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구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xmlns="" id="{093E76D7-7B5D-4C29-B374-DCDD9621772D}"/>
              </a:ext>
            </a:extLst>
          </p:cNvPr>
          <p:cNvSpPr/>
          <p:nvPr/>
        </p:nvSpPr>
        <p:spPr>
          <a:xfrm flipV="1">
            <a:off x="5099329" y="2314040"/>
            <a:ext cx="124869" cy="10795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xmlns="" id="{6D36D1BF-C165-43CB-BC06-9A140E348C86}"/>
              </a:ext>
            </a:extLst>
          </p:cNvPr>
          <p:cNvSpPr/>
          <p:nvPr/>
        </p:nvSpPr>
        <p:spPr>
          <a:xfrm flipV="1">
            <a:off x="6178815" y="2315714"/>
            <a:ext cx="124869" cy="10795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954A7B6-66BA-4891-8170-B139C5854389}"/>
              </a:ext>
            </a:extLst>
          </p:cNvPr>
          <p:cNvSpPr txBox="1"/>
          <p:nvPr/>
        </p:nvSpPr>
        <p:spPr>
          <a:xfrm>
            <a:off x="5109322" y="2863580"/>
            <a:ext cx="2298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◎ </a:t>
            </a:r>
            <a:r>
              <a:rPr lang="ko-KR" altLang="en-US" sz="800" dirty="0" err="1"/>
              <a:t>판매순</a:t>
            </a:r>
            <a:r>
              <a:rPr lang="en-US" altLang="ko-KR" sz="800" dirty="0"/>
              <a:t>  </a:t>
            </a:r>
            <a:r>
              <a:rPr lang="ko-KR" altLang="en-US" sz="800" dirty="0"/>
              <a:t>◎</a:t>
            </a:r>
            <a:r>
              <a:rPr lang="ko-KR" altLang="en-US" sz="800" dirty="0" err="1"/>
              <a:t>평점순</a:t>
            </a:r>
            <a:r>
              <a:rPr lang="ko-KR" altLang="en-US" sz="800" dirty="0"/>
              <a:t>  ◎최저가순  ◎최고가순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BED1E9E1-738A-42F3-93F6-8F84531CFB13}"/>
              </a:ext>
            </a:extLst>
          </p:cNvPr>
          <p:cNvSpPr/>
          <p:nvPr/>
        </p:nvSpPr>
        <p:spPr>
          <a:xfrm>
            <a:off x="2560227" y="5512968"/>
            <a:ext cx="3819324" cy="9371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가격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영업시간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전화번호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카페위치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76615621-3F0E-403E-A199-95E55FB91AF9}"/>
              </a:ext>
            </a:extLst>
          </p:cNvPr>
          <p:cNvSpPr/>
          <p:nvPr/>
        </p:nvSpPr>
        <p:spPr>
          <a:xfrm>
            <a:off x="6379551" y="5514776"/>
            <a:ext cx="962978" cy="9262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평점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D1A1D6D-2D26-4EF1-A32A-C0AB9E0D1EB8}"/>
              </a:ext>
            </a:extLst>
          </p:cNvPr>
          <p:cNvSpPr txBox="1"/>
          <p:nvPr/>
        </p:nvSpPr>
        <p:spPr>
          <a:xfrm>
            <a:off x="1648375" y="2937194"/>
            <a:ext cx="7968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prstClr val="black"/>
                </a:solidFill>
              </a:rPr>
              <a:t>카페</a:t>
            </a:r>
            <a:r>
              <a:rPr lang="en-US" altLang="ko-KR" sz="1050" b="1" dirty="0">
                <a:solidFill>
                  <a:prstClr val="black"/>
                </a:solidFill>
              </a:rPr>
              <a:t>1</a:t>
            </a:r>
            <a:endParaRPr lang="ko-KR" altLang="en-US" sz="1050" b="1" dirty="0">
              <a:solidFill>
                <a:prstClr val="black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5906B584-7CF8-4277-910D-1A106BA1B849}"/>
              </a:ext>
            </a:extLst>
          </p:cNvPr>
          <p:cNvSpPr/>
          <p:nvPr/>
        </p:nvSpPr>
        <p:spPr>
          <a:xfrm>
            <a:off x="1633385" y="3163997"/>
            <a:ext cx="962978" cy="9262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사진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A1D46D00-B8EB-411D-8865-C0D26CD0EAD1}"/>
              </a:ext>
            </a:extLst>
          </p:cNvPr>
          <p:cNvSpPr/>
          <p:nvPr/>
        </p:nvSpPr>
        <p:spPr>
          <a:xfrm>
            <a:off x="2560227" y="3163788"/>
            <a:ext cx="3819324" cy="9232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가격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영업시간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전화번호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카페위치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5F1B1567-5B08-489E-B5AE-524FBEE3E9B5}"/>
              </a:ext>
            </a:extLst>
          </p:cNvPr>
          <p:cNvSpPr/>
          <p:nvPr/>
        </p:nvSpPr>
        <p:spPr>
          <a:xfrm>
            <a:off x="6379551" y="3169844"/>
            <a:ext cx="962978" cy="9262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평점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779A182-189E-4DDD-8ABC-6B2D50582C9D}"/>
              </a:ext>
            </a:extLst>
          </p:cNvPr>
          <p:cNvSpPr txBox="1"/>
          <p:nvPr/>
        </p:nvSpPr>
        <p:spPr>
          <a:xfrm>
            <a:off x="1648375" y="4116634"/>
            <a:ext cx="7968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prstClr val="black"/>
                </a:solidFill>
              </a:rPr>
              <a:t>카페</a:t>
            </a:r>
            <a:r>
              <a:rPr lang="en-US" altLang="ko-KR" sz="1050" b="1" dirty="0">
                <a:solidFill>
                  <a:prstClr val="black"/>
                </a:solidFill>
              </a:rPr>
              <a:t>2</a:t>
            </a:r>
            <a:endParaRPr lang="ko-KR" altLang="en-US" sz="1050" b="1" dirty="0">
              <a:solidFill>
                <a:prstClr val="black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E179AE97-239A-418C-9753-F0E2252B37E1}"/>
              </a:ext>
            </a:extLst>
          </p:cNvPr>
          <p:cNvSpPr/>
          <p:nvPr/>
        </p:nvSpPr>
        <p:spPr>
          <a:xfrm>
            <a:off x="1633385" y="4354070"/>
            <a:ext cx="962978" cy="9262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사진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5F2FDE7E-D19D-4158-923C-CF1FEC9F6FDE}"/>
              </a:ext>
            </a:extLst>
          </p:cNvPr>
          <p:cNvSpPr/>
          <p:nvPr/>
        </p:nvSpPr>
        <p:spPr>
          <a:xfrm>
            <a:off x="2560227" y="4347686"/>
            <a:ext cx="3819324" cy="9369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가격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영업시간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전화번호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카페위치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56197AA8-FD89-4C81-B20F-323D1636720C}"/>
              </a:ext>
            </a:extLst>
          </p:cNvPr>
          <p:cNvSpPr/>
          <p:nvPr/>
        </p:nvSpPr>
        <p:spPr>
          <a:xfrm>
            <a:off x="6379551" y="4349284"/>
            <a:ext cx="962978" cy="9262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평점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3C120331-3A16-4659-A243-26931001954B}"/>
              </a:ext>
            </a:extLst>
          </p:cNvPr>
          <p:cNvSpPr/>
          <p:nvPr/>
        </p:nvSpPr>
        <p:spPr>
          <a:xfrm>
            <a:off x="6492035" y="3522096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82E3E98-5100-457B-8D1F-3F9F3BBD345E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CCD92FDC-BB11-40CB-AED2-AFCA99A86753}"/>
              </a:ext>
            </a:extLst>
          </p:cNvPr>
          <p:cNvSpPr txBox="1"/>
          <p:nvPr/>
        </p:nvSpPr>
        <p:spPr>
          <a:xfrm>
            <a:off x="1600116" y="334458"/>
            <a:ext cx="15985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스터디카페</a:t>
            </a:r>
            <a:r>
              <a:rPr lang="ko-KR" altLang="en-US" sz="800" dirty="0"/>
              <a:t> </a:t>
            </a:r>
            <a:r>
              <a:rPr lang="en-US" altLang="ko-KR" sz="800" dirty="0"/>
              <a:t>&gt; </a:t>
            </a:r>
            <a:r>
              <a:rPr lang="ko-KR" altLang="en-US" sz="800" dirty="0" err="1"/>
              <a:t>스터디카페</a:t>
            </a:r>
            <a:r>
              <a:rPr lang="ko-KR" altLang="en-US" sz="800" dirty="0"/>
              <a:t> 목록</a:t>
            </a:r>
          </a:p>
        </p:txBody>
      </p:sp>
    </p:spTree>
    <p:extLst>
      <p:ext uri="{BB962C8B-B14F-4D97-AF65-F5344CB8AC3E}">
        <p14:creationId xmlns:p14="http://schemas.microsoft.com/office/powerpoint/2010/main" val="2800121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4DE82D9-3B8B-42F2-BE85-485BA1306E10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홈화면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567E1A32-96C5-4EE3-AAB8-1B06BF8D33EC}"/>
              </a:ext>
            </a:extLst>
          </p:cNvPr>
          <p:cNvGraphicFramePr>
            <a:graphicFrameLocks noGrp="1"/>
          </p:cNvGraphicFramePr>
          <p:nvPr/>
        </p:nvGraphicFramePr>
        <p:xfrm>
          <a:off x="143032" y="116632"/>
          <a:ext cx="11890859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9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1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0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958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스터디카페 통합 예약 시스템 구축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작성일자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2019-06-29</a:t>
                      </a: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2542" marR="11254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D5464F1-CB90-4251-BBA8-471B3A3A4AD8}"/>
              </a:ext>
            </a:extLst>
          </p:cNvPr>
          <p:cNvSpPr txBox="1"/>
          <p:nvPr/>
        </p:nvSpPr>
        <p:spPr>
          <a:xfrm>
            <a:off x="9552384" y="332656"/>
            <a:ext cx="97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502DDF90-C4DE-4B91-BB60-F7F60A0DD752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9</a:t>
            </a:fld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86DF7D12-52E1-47B6-A3C4-2F3253370C06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548680"/>
          <a:ext cx="25216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의사결정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89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A55E7039-C30D-4253-A8E3-9482EB9247D1}"/>
              </a:ext>
            </a:extLst>
          </p:cNvPr>
          <p:cNvGraphicFramePr>
            <a:graphicFrameLocks noGrp="1"/>
          </p:cNvGraphicFramePr>
          <p:nvPr/>
        </p:nvGraphicFramePr>
        <p:xfrm>
          <a:off x="9512181" y="3861047"/>
          <a:ext cx="2521624" cy="291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3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검토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24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E9319DFA-CDE4-40E9-B37B-57B3A89CB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54121"/>
              </p:ext>
            </p:extLst>
          </p:nvPr>
        </p:nvGraphicFramePr>
        <p:xfrm>
          <a:off x="214036" y="997204"/>
          <a:ext cx="924972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964">
                  <a:extLst>
                    <a:ext uri="{9D8B030D-6E8A-4147-A177-3AD203B41FA5}">
                      <a16:colId xmlns:a16="http://schemas.microsoft.com/office/drawing/2014/main" xmlns="" val="2771590728"/>
                    </a:ext>
                  </a:extLst>
                </a:gridCol>
                <a:gridCol w="1485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5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스터디카페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스투더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프로모션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맛집 찾기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고객지원</a:t>
                      </a:r>
                    </a:p>
                  </a:txBody>
                  <a:tcPr marL="112542" marR="11254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CB161DA-EDF0-4EE5-BCC3-8F4A5453959B}"/>
              </a:ext>
            </a:extLst>
          </p:cNvPr>
          <p:cNvSpPr txBox="1"/>
          <p:nvPr/>
        </p:nvSpPr>
        <p:spPr>
          <a:xfrm>
            <a:off x="228600" y="665511"/>
            <a:ext cx="1752600" cy="2154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A43F155-45B7-4AED-8E6A-019714E94B7A}"/>
              </a:ext>
            </a:extLst>
          </p:cNvPr>
          <p:cNvSpPr/>
          <p:nvPr/>
        </p:nvSpPr>
        <p:spPr>
          <a:xfrm>
            <a:off x="1600202" y="348791"/>
            <a:ext cx="2396762" cy="179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카페예약 </a:t>
            </a:r>
            <a:r>
              <a:rPr lang="en-US" altLang="ko-KR" sz="800" dirty="0">
                <a:solidFill>
                  <a:prstClr val="black"/>
                </a:solidFill>
              </a:rPr>
              <a:t>&gt; </a:t>
            </a:r>
            <a:r>
              <a:rPr lang="ko-KR" altLang="en-US" sz="800" dirty="0">
                <a:solidFill>
                  <a:prstClr val="black"/>
                </a:solidFill>
              </a:rPr>
              <a:t>상세페이지 </a:t>
            </a:r>
            <a:r>
              <a:rPr lang="en-US" altLang="ko-KR" sz="800" dirty="0">
                <a:solidFill>
                  <a:prstClr val="black"/>
                </a:solidFill>
              </a:rPr>
              <a:t>&gt; </a:t>
            </a:r>
            <a:r>
              <a:rPr lang="ko-KR" altLang="en-US" sz="800" dirty="0">
                <a:solidFill>
                  <a:prstClr val="black"/>
                </a:solidFill>
              </a:rPr>
              <a:t>예약하기</a:t>
            </a:r>
            <a:r>
              <a:rPr lang="en-US" altLang="ko-KR" sz="800" dirty="0">
                <a:solidFill>
                  <a:prstClr val="black"/>
                </a:solidFill>
              </a:rPr>
              <a:t>(</a:t>
            </a:r>
            <a:r>
              <a:rPr lang="ko-KR" altLang="en-US" sz="800" dirty="0">
                <a:solidFill>
                  <a:prstClr val="black"/>
                </a:solidFill>
              </a:rPr>
              <a:t>개인 좌석</a:t>
            </a:r>
            <a:r>
              <a:rPr lang="en-US" altLang="ko-KR" sz="8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6E1294D-EEC1-44C1-8305-507486779D5F}"/>
              </a:ext>
            </a:extLst>
          </p:cNvPr>
          <p:cNvSpPr/>
          <p:nvPr/>
        </p:nvSpPr>
        <p:spPr>
          <a:xfrm>
            <a:off x="9516349" y="823567"/>
            <a:ext cx="2396762" cy="278393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개인좌석 예약선택 시 보이는 화면</a:t>
            </a: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en-US" altLang="ko-KR" sz="800" dirty="0">
                <a:solidFill>
                  <a:prstClr val="black"/>
                </a:solidFill>
              </a:rPr>
              <a:t>00</a:t>
            </a:r>
            <a:r>
              <a:rPr lang="ko-KR" altLang="en-US" sz="800" dirty="0">
                <a:solidFill>
                  <a:prstClr val="black"/>
                </a:solidFill>
              </a:rPr>
              <a:t>시</a:t>
            </a:r>
            <a:r>
              <a:rPr lang="en-US" altLang="ko-KR" sz="800" dirty="0">
                <a:solidFill>
                  <a:prstClr val="black"/>
                </a:solidFill>
              </a:rPr>
              <a:t>~24</a:t>
            </a:r>
            <a:r>
              <a:rPr lang="ko-KR" altLang="en-US" sz="800" dirty="0">
                <a:solidFill>
                  <a:prstClr val="black"/>
                </a:solidFill>
              </a:rPr>
              <a:t>시 까지 볼 수 있는 타임테이블</a:t>
            </a: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실시간으로 잔여 좌석 현황을 볼 수 있음</a:t>
            </a: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800" dirty="0">
              <a:solidFill>
                <a:prstClr val="black"/>
              </a:solidFill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이용권은 현재 </a:t>
            </a:r>
            <a:r>
              <a:rPr lang="ko-KR" altLang="en-US" sz="800" dirty="0" err="1">
                <a:solidFill>
                  <a:prstClr val="black"/>
                </a:solidFill>
              </a:rPr>
              <a:t>스터디카페의</a:t>
            </a:r>
            <a:r>
              <a:rPr lang="ko-KR" altLang="en-US" sz="800" dirty="0">
                <a:solidFill>
                  <a:prstClr val="black"/>
                </a:solidFill>
              </a:rPr>
              <a:t> 개인좌석 이용시스템에 대한 설명이후 쿠폰식으로 발급</a:t>
            </a:r>
            <a:r>
              <a:rPr lang="en-US" altLang="ko-KR" sz="8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437BAC7-1EA0-4E97-8B12-B6168201B17A}"/>
              </a:ext>
            </a:extLst>
          </p:cNvPr>
          <p:cNvSpPr/>
          <p:nvPr/>
        </p:nvSpPr>
        <p:spPr>
          <a:xfrm>
            <a:off x="1664737" y="348743"/>
            <a:ext cx="2291883" cy="17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253316A0-F754-4A44-9B30-3A7E2ED4B675}"/>
              </a:ext>
            </a:extLst>
          </p:cNvPr>
          <p:cNvSpPr txBox="1"/>
          <p:nvPr/>
        </p:nvSpPr>
        <p:spPr>
          <a:xfrm>
            <a:off x="1600116" y="334458"/>
            <a:ext cx="1217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스터디카페</a:t>
            </a:r>
            <a:r>
              <a:rPr lang="ko-KR" altLang="en-US" sz="800" dirty="0"/>
              <a:t> 상세</a:t>
            </a:r>
            <a:r>
              <a:rPr lang="en-US" altLang="ko-KR" sz="800" dirty="0"/>
              <a:t>&gt;</a:t>
            </a:r>
            <a:r>
              <a:rPr lang="ko-KR" altLang="en-US" sz="800" dirty="0"/>
              <a:t>예약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7CFB83C9-4CB8-4FF8-9261-E48069F0D9DD}"/>
              </a:ext>
            </a:extLst>
          </p:cNvPr>
          <p:cNvSpPr/>
          <p:nvPr/>
        </p:nvSpPr>
        <p:spPr>
          <a:xfrm>
            <a:off x="154634" y="337237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A6489983-3D59-4A0B-908F-96E14B992D25}"/>
              </a:ext>
            </a:extLst>
          </p:cNvPr>
          <p:cNvSpPr/>
          <p:nvPr/>
        </p:nvSpPr>
        <p:spPr>
          <a:xfrm>
            <a:off x="2669919" y="4109998"/>
            <a:ext cx="5179345" cy="21399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Ex)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시간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@@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원 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CD9C842C-FEAE-40D6-AAE6-4B670E64FC76}"/>
              </a:ext>
            </a:extLst>
          </p:cNvPr>
          <p:cNvSpPr/>
          <p:nvPr/>
        </p:nvSpPr>
        <p:spPr>
          <a:xfrm>
            <a:off x="2097103" y="4103981"/>
            <a:ext cx="65264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/>
              <a:t>이용권</a:t>
            </a:r>
          </a:p>
        </p:txBody>
      </p:sp>
      <p:sp>
        <p:nvSpPr>
          <p:cNvPr id="98" name="이등변 삼각형 97">
            <a:extLst>
              <a:ext uri="{FF2B5EF4-FFF2-40B4-BE49-F238E27FC236}">
                <a16:creationId xmlns:a16="http://schemas.microsoft.com/office/drawing/2014/main" xmlns="" id="{CD298D7A-E09F-4086-905F-5690DBF442FF}"/>
              </a:ext>
            </a:extLst>
          </p:cNvPr>
          <p:cNvSpPr/>
          <p:nvPr/>
        </p:nvSpPr>
        <p:spPr>
          <a:xfrm flipV="1">
            <a:off x="7648931" y="4170116"/>
            <a:ext cx="126267" cy="9079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6952798A-E19F-410C-8201-50890FD63C80}"/>
              </a:ext>
            </a:extLst>
          </p:cNvPr>
          <p:cNvSpPr/>
          <p:nvPr/>
        </p:nvSpPr>
        <p:spPr>
          <a:xfrm>
            <a:off x="1872294" y="4139013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xmlns="" id="{238072C7-F11F-45EA-84B6-F6723E1AD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93178"/>
              </p:ext>
            </p:extLst>
          </p:nvPr>
        </p:nvGraphicFramePr>
        <p:xfrm>
          <a:off x="2670531" y="4708718"/>
          <a:ext cx="5179345" cy="65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93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9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이용권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 </a:t>
                      </a:r>
                      <a:endParaRPr lang="ko-KR" altLang="en-US" sz="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07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이용권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9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이용권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 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C9212DB4-F698-40F2-842B-90BCEF8BAD9C}"/>
              </a:ext>
            </a:extLst>
          </p:cNvPr>
          <p:cNvSpPr/>
          <p:nvPr/>
        </p:nvSpPr>
        <p:spPr>
          <a:xfrm>
            <a:off x="2028928" y="1713910"/>
            <a:ext cx="1306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/>
              <a:t>스터디카페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xmlns="" id="{49FFBA5E-8CD3-434C-8B56-6DFB8B0B51E1}"/>
              </a:ext>
            </a:extLst>
          </p:cNvPr>
          <p:cNvCxnSpPr>
            <a:cxnSpLocks/>
          </p:cNvCxnSpPr>
          <p:nvPr/>
        </p:nvCxnSpPr>
        <p:spPr>
          <a:xfrm>
            <a:off x="2056451" y="1985387"/>
            <a:ext cx="572480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5C0BE869-6F35-45B2-9794-DA5C043DB980}"/>
              </a:ext>
            </a:extLst>
          </p:cNvPr>
          <p:cNvSpPr/>
          <p:nvPr/>
        </p:nvSpPr>
        <p:spPr>
          <a:xfrm>
            <a:off x="2056451" y="2160734"/>
            <a:ext cx="2519095" cy="120554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5A2D6691-DA81-42E4-B615-F49ED551CDCF}"/>
              </a:ext>
            </a:extLst>
          </p:cNvPr>
          <p:cNvSpPr/>
          <p:nvPr/>
        </p:nvSpPr>
        <p:spPr>
          <a:xfrm>
            <a:off x="4792451" y="2214217"/>
            <a:ext cx="1306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/>
              <a:t>스터디카페 이름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F488C37F-3883-4B70-9EAE-4095DFC04427}"/>
              </a:ext>
            </a:extLst>
          </p:cNvPr>
          <p:cNvSpPr/>
          <p:nvPr/>
        </p:nvSpPr>
        <p:spPr>
          <a:xfrm>
            <a:off x="4804977" y="2436718"/>
            <a:ext cx="27234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카페 시설정보 한 줄 소개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C1E2BE61-683B-48F0-9100-519B6DF686A3}"/>
              </a:ext>
            </a:extLst>
          </p:cNvPr>
          <p:cNvSpPr/>
          <p:nvPr/>
        </p:nvSpPr>
        <p:spPr>
          <a:xfrm>
            <a:off x="4792451" y="2745793"/>
            <a:ext cx="2973146" cy="620492"/>
          </a:xfrm>
          <a:prstGeom prst="rect">
            <a:avLst/>
          </a:prstGeom>
          <a:solidFill>
            <a:schemeClr val="bg1"/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판매가격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최저가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부터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위치 및 영업시간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전화번호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판매수량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및 상품후기 개수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83459979-75BA-40A1-8CE0-B39616733EF0}"/>
              </a:ext>
            </a:extLst>
          </p:cNvPr>
          <p:cNvSpPr/>
          <p:nvPr/>
        </p:nvSpPr>
        <p:spPr>
          <a:xfrm>
            <a:off x="7027955" y="5473385"/>
            <a:ext cx="821310" cy="2004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구매하기</a:t>
            </a: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xmlns="" id="{FA6B6043-F255-488F-99E1-840619157A62}"/>
              </a:ext>
            </a:extLst>
          </p:cNvPr>
          <p:cNvSpPr/>
          <p:nvPr/>
        </p:nvSpPr>
        <p:spPr>
          <a:xfrm>
            <a:off x="4706410" y="2047970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xmlns="" id="{AE9457A2-AF20-4D8F-8EF1-B5EA6831C5BD}"/>
              </a:ext>
            </a:extLst>
          </p:cNvPr>
          <p:cNvSpPr/>
          <p:nvPr/>
        </p:nvSpPr>
        <p:spPr>
          <a:xfrm>
            <a:off x="6482614" y="3501155"/>
            <a:ext cx="197133" cy="196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83459979-75BA-40A1-8CE0-B39616733EF0}"/>
              </a:ext>
            </a:extLst>
          </p:cNvPr>
          <p:cNvSpPr/>
          <p:nvPr/>
        </p:nvSpPr>
        <p:spPr>
          <a:xfrm>
            <a:off x="6679747" y="3587179"/>
            <a:ext cx="1169518" cy="2452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실시간 좌석 확인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83459979-75BA-40A1-8CE0-B39616733EF0}"/>
              </a:ext>
            </a:extLst>
          </p:cNvPr>
          <p:cNvSpPr/>
          <p:nvPr/>
        </p:nvSpPr>
        <p:spPr>
          <a:xfrm>
            <a:off x="5595782" y="3599348"/>
            <a:ext cx="821310" cy="2452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룸 예약하기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391E4F20-9516-4175-88D0-84532802271C}"/>
              </a:ext>
            </a:extLst>
          </p:cNvPr>
          <p:cNvSpPr/>
          <p:nvPr/>
        </p:nvSpPr>
        <p:spPr>
          <a:xfrm>
            <a:off x="2669919" y="4387520"/>
            <a:ext cx="5179345" cy="21399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Ex)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시간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@@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원 </a:t>
            </a: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xmlns="" id="{987C443E-E7BF-4B7D-A547-841E08A7BFB4}"/>
              </a:ext>
            </a:extLst>
          </p:cNvPr>
          <p:cNvSpPr/>
          <p:nvPr/>
        </p:nvSpPr>
        <p:spPr>
          <a:xfrm flipV="1">
            <a:off x="7648931" y="4470957"/>
            <a:ext cx="126267" cy="9079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E0516A54-BFDB-4584-A1F7-5F34EE00B91A}"/>
              </a:ext>
            </a:extLst>
          </p:cNvPr>
          <p:cNvSpPr/>
          <p:nvPr/>
        </p:nvSpPr>
        <p:spPr>
          <a:xfrm>
            <a:off x="2096600" y="4355131"/>
            <a:ext cx="6526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 err="1"/>
              <a:t>룸이용</a:t>
            </a:r>
            <a:endParaRPr lang="ko-KR" altLang="en-US" sz="1050" b="1" dirty="0"/>
          </a:p>
        </p:txBody>
      </p:sp>
      <p:sp>
        <p:nvSpPr>
          <p:cNvPr id="43" name="Button">
            <a:extLst>
              <a:ext uri="{FF2B5EF4-FFF2-40B4-BE49-F238E27FC236}">
                <a16:creationId xmlns:a16="http://schemas.microsoft.com/office/drawing/2014/main" xmlns="" id="{4E6057B7-7371-42A1-8139-A6CEF2E68DAF}"/>
              </a:ext>
            </a:extLst>
          </p:cNvPr>
          <p:cNvSpPr/>
          <p:nvPr/>
        </p:nvSpPr>
        <p:spPr>
          <a:xfrm>
            <a:off x="7421574" y="652581"/>
            <a:ext cx="680729" cy="224831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Button">
            <a:extLst>
              <a:ext uri="{FF2B5EF4-FFF2-40B4-BE49-F238E27FC236}">
                <a16:creationId xmlns:a16="http://schemas.microsoft.com/office/drawing/2014/main" xmlns="" id="{50A56CC0-7515-496F-9477-30384BDF4956}"/>
              </a:ext>
            </a:extLst>
          </p:cNvPr>
          <p:cNvSpPr/>
          <p:nvPr/>
        </p:nvSpPr>
        <p:spPr>
          <a:xfrm>
            <a:off x="8102302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Button">
            <a:extLst>
              <a:ext uri="{FF2B5EF4-FFF2-40B4-BE49-F238E27FC236}">
                <a16:creationId xmlns:a16="http://schemas.microsoft.com/office/drawing/2014/main" xmlns="" id="{D5D85877-4F1D-43CF-A851-2F38706714CA}"/>
              </a:ext>
            </a:extLst>
          </p:cNvPr>
          <p:cNvSpPr/>
          <p:nvPr/>
        </p:nvSpPr>
        <p:spPr>
          <a:xfrm>
            <a:off x="8783030" y="653706"/>
            <a:ext cx="680729" cy="22724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7B0093F6-6A8B-429B-8B0F-E62E1B12FACD}"/>
              </a:ext>
            </a:extLst>
          </p:cNvPr>
          <p:cNvSpPr/>
          <p:nvPr/>
        </p:nvSpPr>
        <p:spPr>
          <a:xfrm>
            <a:off x="191344" y="6773047"/>
            <a:ext cx="7488832" cy="11085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다음페이지 계속</a:t>
            </a:r>
          </a:p>
        </p:txBody>
      </p:sp>
    </p:spTree>
    <p:extLst>
      <p:ext uri="{BB962C8B-B14F-4D97-AF65-F5344CB8AC3E}">
        <p14:creationId xmlns:p14="http://schemas.microsoft.com/office/powerpoint/2010/main" val="118928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3115</TotalTime>
  <Words>4965</Words>
  <Application>Microsoft Office PowerPoint</Application>
  <PresentationFormat>와이드스크린</PresentationFormat>
  <Paragraphs>2848</Paragraphs>
  <Slides>44</Slides>
  <Notes>44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나눔고딕</vt:lpstr>
      <vt:lpstr>맑은 고딕</vt:lpstr>
      <vt:lpstr>Arial</vt:lpstr>
      <vt:lpstr>Segoe UI</vt:lpstr>
      <vt:lpstr>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</dc:creator>
  <cp:lastModifiedBy>Choi Yoonhye</cp:lastModifiedBy>
  <cp:revision>179</cp:revision>
  <dcterms:created xsi:type="dcterms:W3CDTF">2019-07-02T14:18:12Z</dcterms:created>
  <dcterms:modified xsi:type="dcterms:W3CDTF">2019-07-15T04:05:13Z</dcterms:modified>
</cp:coreProperties>
</file>