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SemiBold"/>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Montserrat-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335f43e9a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335f43e9a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Neural networks are a model inspired by the brain that uses Inputs and hidden layers to reach an output, each circle is a neuron which has a specific value and every neuron in one column is connected to each neuron in the next column with the value of any neuron in a layer other than the input layer Is found by taking each neuron in the prior layer and multiplying Each one by a weight and than adding it all together, once you have all of the values for the second layer  you continue this process until you get to the outputs and whichever neuron in the output layer has the highest value is the one that will end up being chosen, and using neural networks you can classify anything from what a picture is to whether or not something is an exoplanet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330bd773a_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330bd773a_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neural networks we can get even more accurate results, and using convolutional neural networks will get even more accurate results as they are especially good with recognizing patterns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30bd773a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330bd773a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anyone tell me some reasons why we care about exoplanets? What </a:t>
            </a:r>
            <a:r>
              <a:rPr lang="en"/>
              <a:t>could</a:t>
            </a:r>
            <a:r>
              <a:rPr lang="en"/>
              <a:t> we learn from [them]? How can [they] benefit us? Please put your suggestions in the chat.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330bd773a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330bd773a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near to distant future, humanity might find itself in need of another planet to live on. And because the other planets in our solar system aren’t fit for humans, we need to search for others.</a:t>
            </a:r>
            <a:endParaRPr/>
          </a:p>
          <a:p>
            <a:pPr indent="0" lvl="0" marL="0" rtl="0" algn="l">
              <a:spcBef>
                <a:spcPts val="0"/>
              </a:spcBef>
              <a:spcAft>
                <a:spcPts val="0"/>
              </a:spcAft>
              <a:buNone/>
            </a:pPr>
            <a:r>
              <a:rPr lang="en"/>
              <a:t>Exploring exoplanets raises the question of whether or not there is life on other planets. Who doesn’t like the idea of aliens? The </a:t>
            </a:r>
            <a:r>
              <a:rPr lang="en"/>
              <a:t>discovery</a:t>
            </a:r>
            <a:r>
              <a:rPr lang="en"/>
              <a:t> of another species is most </a:t>
            </a:r>
            <a:r>
              <a:rPr lang="en"/>
              <a:t>definitely</a:t>
            </a:r>
            <a:r>
              <a:rPr lang="en"/>
              <a:t> an exciting revelation, especially if that species is as intelligent - or more intelligent than - us humans.</a:t>
            </a:r>
            <a:endParaRPr/>
          </a:p>
          <a:p>
            <a:pPr indent="0" lvl="0" marL="0" rtl="0" algn="l">
              <a:spcBef>
                <a:spcPts val="0"/>
              </a:spcBef>
              <a:spcAft>
                <a:spcPts val="0"/>
              </a:spcAft>
              <a:buNone/>
            </a:pPr>
            <a:r>
              <a:rPr lang="en"/>
              <a:t>Another reason why scientists in particular care about exoplanets is because it </a:t>
            </a:r>
            <a:r>
              <a:rPr lang="en"/>
              <a:t>allows</a:t>
            </a:r>
            <a:r>
              <a:rPr lang="en"/>
              <a:t> them to understand the processes that create planets. It could reveal new theories and laws that we haven’t learned before.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35f43e9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335f43e9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enjoyed making this presentation and we hope you </a:t>
            </a:r>
            <a:r>
              <a:rPr lang="en"/>
              <a:t>enjoyed</a:t>
            </a:r>
            <a:r>
              <a:rPr lang="en"/>
              <a:t> listening!</a:t>
            </a:r>
            <a:endParaRPr/>
          </a:p>
          <a:p>
            <a:pPr indent="0" lvl="0" marL="0" rtl="0" algn="l">
              <a:spcBef>
                <a:spcPts val="0"/>
              </a:spcBef>
              <a:spcAft>
                <a:spcPts val="0"/>
              </a:spcAft>
              <a:buNone/>
            </a:pPr>
            <a:r>
              <a:rPr lang="en"/>
              <a:t>Does </a:t>
            </a:r>
            <a:r>
              <a:rPr lang="en"/>
              <a:t>anyone</a:t>
            </a:r>
            <a:r>
              <a:rPr lang="en"/>
              <a:t> have any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330bd773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330bd773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e335f43e9a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e335f43e9a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reason is the size of data. There are billions of planets, making it impossible for humans to process them all.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335f43e9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335f43e9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 Photometry is one of the most widely used and most effective methods of discovering exoplanets so far. Transit Photometry measures the dips in starlight from distant stars when a planet’s orbit passes between the star and the telescope. Based on the size of the dip, we can also determine the exoplanet’s size and composition as well as their orbital period, the time it takes for them to complete an orbit.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335f43e9a_6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335f43e9a_6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Transit Photometry requires the planet’s orbit to be perfectly aligned with the astronomer’s line of sight, and only about 10% of planets with short orbital periods do so, and the number decreases for planets with longer orbital periods.</a:t>
            </a:r>
            <a:endParaRPr/>
          </a:p>
          <a:p>
            <a:pPr indent="-298450" lvl="0" marL="457200" rtl="0" algn="l">
              <a:spcBef>
                <a:spcPts val="0"/>
              </a:spcBef>
              <a:spcAft>
                <a:spcPts val="0"/>
              </a:spcAft>
              <a:buSzPts val="1100"/>
              <a:buAutoNum type="arabicPeriod"/>
            </a:pPr>
            <a:r>
              <a:rPr lang="en"/>
              <a:t>Transit Photometry also suffers from many false positives, although there are less if multiple exoplanets are detected around a star.</a:t>
            </a:r>
            <a:endParaRPr/>
          </a:p>
          <a:p>
            <a:pPr indent="-298450" lvl="0" marL="457200" rtl="0" algn="l">
              <a:spcBef>
                <a:spcPts val="0"/>
              </a:spcBef>
              <a:spcAft>
                <a:spcPts val="0"/>
              </a:spcAft>
              <a:buSzPts val="1100"/>
              <a:buAutoNum type="arabicPeriod"/>
            </a:pPr>
            <a:r>
              <a:rPr lang="en"/>
              <a:t>Finally, Transit Photometry cannot accurately measure the mass of a planet.</a:t>
            </a:r>
            <a:endParaRPr/>
          </a:p>
          <a:p>
            <a:pPr indent="0" lvl="0" marL="0" rtl="0" algn="l">
              <a:spcBef>
                <a:spcPts val="0"/>
              </a:spcBef>
              <a:spcAft>
                <a:spcPts val="0"/>
              </a:spcAft>
              <a:buNone/>
            </a:pPr>
            <a:r>
              <a:rPr lang="en"/>
              <a:t>However, some of these problems can be solved by using Transit Photometry in conjunction with other methods, such as the Radial Velocity method. The Radial Velocity Method is a reliable way to find planets by measuring the amount of “wobble” that stars experience as a result of the </a:t>
            </a:r>
            <a:r>
              <a:rPr lang="en"/>
              <a:t>gravitational</a:t>
            </a:r>
            <a:r>
              <a:rPr lang="en"/>
              <a:t> force acting on them produced by planets.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330bd773a_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330bd773a_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can see, the brightness of the star in which the exoplanet is orbiting can be visualized using graphs that track how bright the star is after a certain amount of time. There are some differences you can see in the graphs between them. for example some of the exoplanets tend to have more consistent dips while the non exoplanets can be straight at times and less consistent though you can’t always count on that when trying to tell between them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335f43e9a_6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335f43e9a_6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plotted a light curve which shows an exoplanet’s orbit around its star. In the graph on the right, we used the light curve folding method. After we created a period and layed it over the first we see if it matches to manually determine if it is an exoplanet.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e330bd773a_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e330bd773a_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a:t>
            </a:r>
            <a:r>
              <a:rPr lang="en" sz="1300">
                <a:solidFill>
                  <a:schemeClr val="dk1"/>
                </a:solidFill>
              </a:rPr>
              <a:t>As we went through our project we realised a major problem</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Our data set was heavily </a:t>
            </a:r>
            <a:r>
              <a:rPr lang="en" sz="1300">
                <a:solidFill>
                  <a:schemeClr val="dk1"/>
                </a:solidFill>
              </a:rPr>
              <a:t>imbalanced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This meant that our data would only be trained with extremely few versions of exoplanets and could be tested with even less exoplanets.</a:t>
            </a:r>
            <a:endParaRPr sz="1300">
              <a:solidFill>
                <a:schemeClr val="dk1"/>
              </a:solidFill>
            </a:endParaRPr>
          </a:p>
          <a:p>
            <a:pPr indent="0" lvl="0" marL="0" rtl="0" algn="l">
              <a:lnSpc>
                <a:spcPct val="115000"/>
              </a:lnSpc>
              <a:spcBef>
                <a:spcPts val="0"/>
              </a:spcBef>
              <a:spcAft>
                <a:spcPts val="0"/>
              </a:spcAft>
              <a:buNone/>
            </a:pPr>
            <a:r>
              <a:rPr lang="en" sz="1300">
                <a:solidFill>
                  <a:schemeClr val="dk1"/>
                </a:solidFill>
              </a:rPr>
              <a:t>We fixed this by augmenting our data set.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We did this by adding data points in similar positions around other exoplanets to increase the amount of exoplanets.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Now we have a even split of non exoplanets and exoplanets.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So our models will be increasingly more accurate</a:t>
            </a:r>
            <a:endParaRPr sz="13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330bd773a_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330bd773a_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Now that we can look at the different models we can see that we trained 3.</a:t>
            </a:r>
            <a:endParaRPr sz="1300"/>
          </a:p>
          <a:p>
            <a:pPr indent="-311150" lvl="0" marL="457200" rtl="0" algn="l">
              <a:spcBef>
                <a:spcPts val="0"/>
              </a:spcBef>
              <a:spcAft>
                <a:spcPts val="0"/>
              </a:spcAft>
              <a:buSzPts val="1300"/>
              <a:buChar char="-"/>
            </a:pPr>
            <a:r>
              <a:rPr lang="en" sz="1300"/>
              <a:t>MLP</a:t>
            </a:r>
            <a:endParaRPr sz="1300"/>
          </a:p>
          <a:p>
            <a:pPr indent="-311150" lvl="0" marL="457200" rtl="0" algn="l">
              <a:spcBef>
                <a:spcPts val="0"/>
              </a:spcBef>
              <a:spcAft>
                <a:spcPts val="0"/>
              </a:spcAft>
              <a:buSzPts val="1300"/>
              <a:buChar char="-"/>
            </a:pPr>
            <a:r>
              <a:rPr lang="en" sz="1300"/>
              <a:t>KNN</a:t>
            </a:r>
            <a:endParaRPr sz="1300"/>
          </a:p>
          <a:p>
            <a:pPr indent="-311150" lvl="0" marL="457200" rtl="0" algn="l">
              <a:spcBef>
                <a:spcPts val="0"/>
              </a:spcBef>
              <a:spcAft>
                <a:spcPts val="0"/>
              </a:spcAft>
              <a:buSzPts val="1300"/>
              <a:buChar char="-"/>
            </a:pPr>
            <a:r>
              <a:rPr lang="en" sz="1300"/>
              <a:t>Decision</a:t>
            </a:r>
            <a:r>
              <a:rPr lang="en" sz="1300"/>
              <a:t> Tree Classifier</a:t>
            </a:r>
            <a:endParaRPr sz="1300"/>
          </a:p>
          <a:p>
            <a:pPr indent="0" lvl="0" marL="0" rtl="0" algn="l">
              <a:spcBef>
                <a:spcPts val="0"/>
              </a:spcBef>
              <a:spcAft>
                <a:spcPts val="0"/>
              </a:spcAft>
              <a:buNone/>
            </a:pPr>
            <a:r>
              <a:rPr lang="en" sz="1300"/>
              <a:t>I will give everyone a second to look at the data, </a:t>
            </a:r>
            <a:r>
              <a:rPr lang="en" sz="1300">
                <a:solidFill>
                  <a:schemeClr val="dk1"/>
                </a:solidFill>
              </a:rPr>
              <a:t>but although KNN and DT models were trained and tested with the non augmented dataset it proved to show how much of a difference it made to train it with one. As shown on the slides you can see a confusion matrix for each model. These represent the accuracy of the models by showing the numbers in each box, and the colors. Upon further investigation we could see that the MLP model did the best out of these while the DT and KNN models under performed.</a:t>
            </a:r>
            <a:endParaRPr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Exo-Planet</a:t>
            </a:r>
            <a:endParaRPr b="1" sz="4800"/>
          </a:p>
          <a:p>
            <a:pPr indent="0" lvl="0" marL="0" rtl="0" algn="l">
              <a:spcBef>
                <a:spcPts val="0"/>
              </a:spcBef>
              <a:spcAft>
                <a:spcPts val="0"/>
              </a:spcAft>
              <a:buNone/>
            </a:pPr>
            <a:r>
              <a:rPr b="1" lang="en" sz="4800"/>
              <a:t>Detection</a:t>
            </a:r>
            <a:endParaRPr b="1" sz="4800"/>
          </a:p>
        </p:txBody>
      </p:sp>
      <p:sp>
        <p:nvSpPr>
          <p:cNvPr id="135" name="Google Shape;135;p13"/>
          <p:cNvSpPr txBox="1"/>
          <p:nvPr>
            <p:ph idx="1" type="subTitle"/>
          </p:nvPr>
        </p:nvSpPr>
        <p:spPr>
          <a:xfrm>
            <a:off x="5083950" y="3924925"/>
            <a:ext cx="37395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Ezra, Kieran, </a:t>
            </a:r>
            <a:r>
              <a:rPr lang="en"/>
              <a:t>Edison, Aaron, Mira, and Darartu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A NEURAL NETWORK?</a:t>
            </a:r>
            <a:endParaRPr b="1"/>
          </a:p>
        </p:txBody>
      </p:sp>
      <p:pic>
        <p:nvPicPr>
          <p:cNvPr id="198" name="Google Shape;198;p22"/>
          <p:cNvPicPr preferRelativeResize="0"/>
          <p:nvPr/>
        </p:nvPicPr>
        <p:blipFill>
          <a:blip r:embed="rId3">
            <a:alphaModFix/>
          </a:blip>
          <a:stretch>
            <a:fillRect/>
          </a:stretch>
        </p:blipFill>
        <p:spPr>
          <a:xfrm>
            <a:off x="2714699" y="1655574"/>
            <a:ext cx="3407548" cy="2998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CAN NEURAL NETWORKS HELP?</a:t>
            </a:r>
            <a:endParaRPr b="1"/>
          </a:p>
        </p:txBody>
      </p:sp>
      <p:sp>
        <p:nvSpPr>
          <p:cNvPr id="204" name="Google Shape;204;p23"/>
          <p:cNvSpPr txBox="1"/>
          <p:nvPr/>
        </p:nvSpPr>
        <p:spPr>
          <a:xfrm>
            <a:off x="1503150" y="2888800"/>
            <a:ext cx="613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CNN:                                                                          NN:</a:t>
            </a:r>
            <a:endParaRPr>
              <a:solidFill>
                <a:schemeClr val="lt1"/>
              </a:solidFill>
              <a:latin typeface="Lato"/>
              <a:ea typeface="Lato"/>
              <a:cs typeface="Lato"/>
              <a:sym typeface="Lato"/>
            </a:endParaRPr>
          </a:p>
        </p:txBody>
      </p:sp>
      <p:pic>
        <p:nvPicPr>
          <p:cNvPr id="205" name="Google Shape;205;p23"/>
          <p:cNvPicPr preferRelativeResize="0"/>
          <p:nvPr/>
        </p:nvPicPr>
        <p:blipFill>
          <a:blip r:embed="rId3">
            <a:alphaModFix/>
          </a:blip>
          <a:stretch>
            <a:fillRect/>
          </a:stretch>
        </p:blipFill>
        <p:spPr>
          <a:xfrm>
            <a:off x="5211750" y="1469100"/>
            <a:ext cx="2162423" cy="3367526"/>
          </a:xfrm>
          <a:prstGeom prst="rect">
            <a:avLst/>
          </a:prstGeom>
          <a:noFill/>
          <a:ln>
            <a:noFill/>
          </a:ln>
        </p:spPr>
      </p:pic>
      <p:pic>
        <p:nvPicPr>
          <p:cNvPr id="206" name="Google Shape;206;p23"/>
          <p:cNvPicPr preferRelativeResize="0"/>
          <p:nvPr/>
        </p:nvPicPr>
        <p:blipFill>
          <a:blip r:embed="rId4">
            <a:alphaModFix/>
          </a:blip>
          <a:stretch>
            <a:fillRect/>
          </a:stretch>
        </p:blipFill>
        <p:spPr>
          <a:xfrm>
            <a:off x="2227375" y="1469100"/>
            <a:ext cx="2162425" cy="336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112900" y="1835400"/>
            <a:ext cx="7242600" cy="147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2400"/>
              <a:t>Discussion Question: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Why do we care </a:t>
            </a:r>
            <a:r>
              <a:rPr b="1" lang="en" sz="2400"/>
              <a:t>about</a:t>
            </a:r>
            <a:r>
              <a:rPr b="1" lang="en" sz="2400"/>
              <a:t> exoplanets?</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WHY DO WE CARE ABOUT EXOPLANETS?</a:t>
            </a:r>
            <a:endParaRPr b="1"/>
          </a:p>
        </p:txBody>
      </p:sp>
      <p:sp>
        <p:nvSpPr>
          <p:cNvPr id="217" name="Google Shape;217;p25"/>
          <p:cNvSpPr txBox="1"/>
          <p:nvPr>
            <p:ph idx="1" type="body"/>
          </p:nvPr>
        </p:nvSpPr>
        <p:spPr>
          <a:xfrm>
            <a:off x="174000" y="1365675"/>
            <a:ext cx="4846500" cy="3576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latin typeface="Montserrat SemiBold"/>
                <a:ea typeface="Montserrat SemiBold"/>
                <a:cs typeface="Montserrat SemiBold"/>
                <a:sym typeface="Montserrat SemiBold"/>
              </a:rPr>
              <a:t>Short Answer: Earth is eventually going to be absorbed by the Sun...</a:t>
            </a:r>
            <a:endParaRPr>
              <a:latin typeface="Montserrat SemiBold"/>
              <a:ea typeface="Montserrat SemiBold"/>
              <a:cs typeface="Montserrat SemiBold"/>
              <a:sym typeface="Montserrat SemiBold"/>
            </a:endParaRPr>
          </a:p>
          <a:p>
            <a:pPr indent="-346075" lvl="0" marL="457200" rtl="0" algn="l">
              <a:lnSpc>
                <a:spcPct val="200000"/>
              </a:lnSpc>
              <a:spcBef>
                <a:spcPts val="1200"/>
              </a:spcBef>
              <a:spcAft>
                <a:spcPts val="0"/>
              </a:spcAft>
              <a:buSzPct val="100000"/>
              <a:buFont typeface="Montserrat SemiBold"/>
              <a:buChar char="●"/>
            </a:pPr>
            <a:r>
              <a:rPr lang="en" sz="2000">
                <a:latin typeface="Montserrat SemiBold"/>
                <a:ea typeface="Montserrat SemiBold"/>
                <a:cs typeface="Montserrat SemiBold"/>
                <a:sym typeface="Montserrat SemiBold"/>
              </a:rPr>
              <a:t>To look for other habitable planets</a:t>
            </a:r>
            <a:endParaRPr sz="2000">
              <a:latin typeface="Montserrat SemiBold"/>
              <a:ea typeface="Montserrat SemiBold"/>
              <a:cs typeface="Montserrat SemiBold"/>
              <a:sym typeface="Montserrat SemiBold"/>
            </a:endParaRPr>
          </a:p>
          <a:p>
            <a:pPr indent="-346075" lvl="0" marL="457200" rtl="0" algn="l">
              <a:lnSpc>
                <a:spcPct val="200000"/>
              </a:lnSpc>
              <a:spcBef>
                <a:spcPts val="0"/>
              </a:spcBef>
              <a:spcAft>
                <a:spcPts val="0"/>
              </a:spcAft>
              <a:buSzPct val="100000"/>
              <a:buFont typeface="Montserrat SemiBold"/>
              <a:buChar char="●"/>
            </a:pPr>
            <a:r>
              <a:rPr lang="en" sz="2000">
                <a:latin typeface="Montserrat SemiBold"/>
                <a:ea typeface="Montserrat SemiBold"/>
                <a:cs typeface="Montserrat SemiBold"/>
                <a:sym typeface="Montserrat SemiBold"/>
              </a:rPr>
              <a:t>To look for life outside our solar system</a:t>
            </a:r>
            <a:endParaRPr sz="2000">
              <a:latin typeface="Montserrat SemiBold"/>
              <a:ea typeface="Montserrat SemiBold"/>
              <a:cs typeface="Montserrat SemiBold"/>
              <a:sym typeface="Montserrat SemiBold"/>
            </a:endParaRPr>
          </a:p>
          <a:p>
            <a:pPr indent="-346075" lvl="0" marL="457200" rtl="0" algn="l">
              <a:spcBef>
                <a:spcPts val="0"/>
              </a:spcBef>
              <a:spcAft>
                <a:spcPts val="0"/>
              </a:spcAft>
              <a:buSzPct val="100000"/>
              <a:buFont typeface="Montserrat SemiBold"/>
              <a:buChar char="●"/>
            </a:pPr>
            <a:r>
              <a:rPr lang="en" sz="2000">
                <a:latin typeface="Montserrat SemiBold"/>
                <a:ea typeface="Montserrat SemiBold"/>
                <a:cs typeface="Montserrat SemiBold"/>
                <a:sym typeface="Montserrat SemiBold"/>
              </a:rPr>
              <a:t>Observing them allows us to learn more about the processes that create planets</a:t>
            </a:r>
            <a:endParaRPr sz="2000">
              <a:latin typeface="Montserrat SemiBold"/>
              <a:ea typeface="Montserrat SemiBold"/>
              <a:cs typeface="Montserrat SemiBold"/>
              <a:sym typeface="Montserrat SemiBold"/>
            </a:endParaRPr>
          </a:p>
        </p:txBody>
      </p:sp>
      <p:pic>
        <p:nvPicPr>
          <p:cNvPr id="218" name="Google Shape;218;p25"/>
          <p:cNvPicPr preferRelativeResize="0"/>
          <p:nvPr/>
        </p:nvPicPr>
        <p:blipFill>
          <a:blip r:embed="rId3">
            <a:alphaModFix/>
          </a:blip>
          <a:stretch>
            <a:fillRect/>
          </a:stretch>
        </p:blipFill>
        <p:spPr>
          <a:xfrm>
            <a:off x="5093925" y="1585125"/>
            <a:ext cx="3818700" cy="27504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148300" y="18683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160"/>
              <a:t>Thank you for </a:t>
            </a:r>
            <a:r>
              <a:rPr b="1" lang="en" sz="3160"/>
              <a:t>participating</a:t>
            </a:r>
            <a:r>
              <a:rPr b="1" lang="en" sz="3160"/>
              <a:t>! </a:t>
            </a:r>
            <a:endParaRPr b="1" sz="3160"/>
          </a:p>
          <a:p>
            <a:pPr indent="0" lvl="0" marL="0" rtl="0" algn="l">
              <a:spcBef>
                <a:spcPts val="0"/>
              </a:spcBef>
              <a:spcAft>
                <a:spcPts val="0"/>
              </a:spcAft>
              <a:buSzPts val="990"/>
              <a:buNone/>
            </a:pPr>
            <a:r>
              <a:t/>
            </a:r>
            <a:endParaRPr b="1" sz="3160"/>
          </a:p>
          <a:p>
            <a:pPr indent="0" lvl="0" marL="0" rtl="0" algn="l">
              <a:spcBef>
                <a:spcPts val="0"/>
              </a:spcBef>
              <a:spcAft>
                <a:spcPts val="0"/>
              </a:spcAft>
              <a:buSzPts val="990"/>
              <a:buNone/>
            </a:pPr>
            <a:r>
              <a:rPr b="1" lang="en" sz="3160"/>
              <a:t>Questions?</a:t>
            </a:r>
            <a:endParaRPr b="1" sz="31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4"/>
          <p:cNvPicPr preferRelativeResize="0"/>
          <p:nvPr/>
        </p:nvPicPr>
        <p:blipFill rotWithShape="1">
          <a:blip r:embed="rId3">
            <a:alphaModFix/>
          </a:blip>
          <a:srcRect b="0" l="25110" r="0" t="0"/>
          <a:stretch/>
        </p:blipFill>
        <p:spPr>
          <a:xfrm>
            <a:off x="5850775" y="1756600"/>
            <a:ext cx="2971775" cy="3065450"/>
          </a:xfrm>
          <a:prstGeom prst="rect">
            <a:avLst/>
          </a:prstGeom>
          <a:noFill/>
          <a:ln>
            <a:noFill/>
          </a:ln>
        </p:spPr>
      </p:pic>
      <p:sp>
        <p:nvSpPr>
          <p:cNvPr id="141" name="Google Shape;141;p14"/>
          <p:cNvSpPr txBox="1"/>
          <p:nvPr>
            <p:ph type="title"/>
          </p:nvPr>
        </p:nvSpPr>
        <p:spPr>
          <a:xfrm>
            <a:off x="1297500" y="125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WHAT ARE </a:t>
            </a:r>
            <a:r>
              <a:rPr b="1" lang="en" sz="4800"/>
              <a:t>EXOPLANETS?</a:t>
            </a:r>
            <a:endParaRPr b="1" sz="4800"/>
          </a:p>
        </p:txBody>
      </p:sp>
      <p:sp>
        <p:nvSpPr>
          <p:cNvPr id="142" name="Google Shape;142;p14"/>
          <p:cNvSpPr txBox="1"/>
          <p:nvPr>
            <p:ph idx="1" type="body"/>
          </p:nvPr>
        </p:nvSpPr>
        <p:spPr>
          <a:xfrm>
            <a:off x="1297500" y="1696500"/>
            <a:ext cx="4499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latin typeface="Montserrat"/>
                <a:ea typeface="Montserrat"/>
                <a:cs typeface="Montserrat"/>
                <a:sym typeface="Montserrat"/>
              </a:rPr>
              <a:t>Planets that orbit around other stars are called </a:t>
            </a:r>
            <a:r>
              <a:rPr b="1" lang="en" sz="2400">
                <a:latin typeface="Montserrat"/>
                <a:ea typeface="Montserrat"/>
                <a:cs typeface="Montserrat"/>
                <a:sym typeface="Montserrat"/>
              </a:rPr>
              <a:t>exoplanets</a:t>
            </a:r>
            <a:endParaRPr sz="24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WHAT ARE WE TRYING TO ACCOMPLISH?</a:t>
            </a:r>
            <a:endParaRPr sz="4800"/>
          </a:p>
        </p:txBody>
      </p:sp>
      <p:sp>
        <p:nvSpPr>
          <p:cNvPr id="148" name="Google Shape;148;p15"/>
          <p:cNvSpPr txBox="1"/>
          <p:nvPr>
            <p:ph idx="1" type="body"/>
          </p:nvPr>
        </p:nvSpPr>
        <p:spPr>
          <a:xfrm>
            <a:off x="1297500" y="2693075"/>
            <a:ext cx="4317600" cy="1785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latin typeface="Montserrat"/>
                <a:ea typeface="Montserrat"/>
                <a:cs typeface="Montserrat"/>
                <a:sym typeface="Montserrat"/>
              </a:rPr>
              <a:t>The purpose of our project is to use Machine Learning to accurately </a:t>
            </a:r>
            <a:r>
              <a:rPr b="1" lang="en" sz="2400">
                <a:latin typeface="Montserrat"/>
                <a:ea typeface="Montserrat"/>
                <a:cs typeface="Montserrat"/>
                <a:sym typeface="Montserrat"/>
              </a:rPr>
              <a:t>detect exoplanets</a:t>
            </a:r>
            <a:endParaRPr sz="2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IS TRANSIT PHOTOMETRY?</a:t>
            </a:r>
            <a:endParaRPr b="1"/>
          </a:p>
        </p:txBody>
      </p:sp>
      <p:pic>
        <p:nvPicPr>
          <p:cNvPr id="154" name="Google Shape;154;p16"/>
          <p:cNvPicPr preferRelativeResize="0"/>
          <p:nvPr/>
        </p:nvPicPr>
        <p:blipFill>
          <a:blip r:embed="rId3">
            <a:alphaModFix/>
          </a:blip>
          <a:stretch>
            <a:fillRect/>
          </a:stretch>
        </p:blipFill>
        <p:spPr>
          <a:xfrm>
            <a:off x="1597950" y="1124075"/>
            <a:ext cx="6547950" cy="36832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PROBLEMS WITH TRANSIT PHOTOMETRY</a:t>
            </a:r>
            <a:endParaRPr b="1"/>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Requires perfect alignment</a:t>
            </a:r>
            <a:endParaRPr sz="2100"/>
          </a:p>
          <a:p>
            <a:pPr indent="-361950" lvl="0" marL="457200" rtl="0" algn="l">
              <a:spcBef>
                <a:spcPts val="0"/>
              </a:spcBef>
              <a:spcAft>
                <a:spcPts val="0"/>
              </a:spcAft>
              <a:buSzPts val="2100"/>
              <a:buChar char="-"/>
            </a:pPr>
            <a:r>
              <a:rPr lang="en" sz="2100"/>
              <a:t>Many false positives</a:t>
            </a:r>
            <a:endParaRPr sz="2100"/>
          </a:p>
          <a:p>
            <a:pPr indent="-361950" lvl="0" marL="457200" rtl="0" algn="l">
              <a:spcBef>
                <a:spcPts val="0"/>
              </a:spcBef>
              <a:spcAft>
                <a:spcPts val="0"/>
              </a:spcAft>
              <a:buSzPts val="2100"/>
              <a:buChar char="-"/>
            </a:pPr>
            <a:r>
              <a:rPr lang="en" sz="2100"/>
              <a:t>Cannot measure mass</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 DOES OUR DATA LOOK LIKE?</a:t>
            </a:r>
            <a:endParaRPr b="1"/>
          </a:p>
        </p:txBody>
      </p:sp>
      <p:pic>
        <p:nvPicPr>
          <p:cNvPr id="166" name="Google Shape;166;p18"/>
          <p:cNvPicPr preferRelativeResize="0"/>
          <p:nvPr/>
        </p:nvPicPr>
        <p:blipFill rotWithShape="1">
          <a:blip r:embed="rId3">
            <a:alphaModFix/>
          </a:blip>
          <a:srcRect b="0" l="0" r="49420" t="0"/>
          <a:stretch/>
        </p:blipFill>
        <p:spPr>
          <a:xfrm>
            <a:off x="892849" y="928850"/>
            <a:ext cx="3332982" cy="3549900"/>
          </a:xfrm>
          <a:prstGeom prst="rect">
            <a:avLst/>
          </a:prstGeom>
          <a:noFill/>
          <a:ln>
            <a:noFill/>
          </a:ln>
        </p:spPr>
      </p:pic>
      <p:pic>
        <p:nvPicPr>
          <p:cNvPr id="167" name="Google Shape;167;p18"/>
          <p:cNvPicPr preferRelativeResize="0"/>
          <p:nvPr/>
        </p:nvPicPr>
        <p:blipFill rotWithShape="1">
          <a:blip r:embed="rId4">
            <a:alphaModFix/>
          </a:blip>
          <a:srcRect b="0" l="0" r="49431" t="0"/>
          <a:stretch/>
        </p:blipFill>
        <p:spPr>
          <a:xfrm>
            <a:off x="4962327" y="966863"/>
            <a:ext cx="3278200" cy="3473875"/>
          </a:xfrm>
          <a:prstGeom prst="rect">
            <a:avLst/>
          </a:prstGeom>
          <a:noFill/>
          <a:ln>
            <a:noFill/>
          </a:ln>
        </p:spPr>
      </p:pic>
      <p:sp>
        <p:nvSpPr>
          <p:cNvPr id="168" name="Google Shape;168;p18"/>
          <p:cNvSpPr txBox="1"/>
          <p:nvPr/>
        </p:nvSpPr>
        <p:spPr>
          <a:xfrm>
            <a:off x="892850" y="4475525"/>
            <a:ext cx="73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Montserrat"/>
                <a:ea typeface="Montserrat"/>
                <a:cs typeface="Montserrat"/>
                <a:sym typeface="Montserrat"/>
              </a:rPr>
              <a:t>		      Exoplanets							Non-exoplanets</a:t>
            </a:r>
            <a:endParaRPr b="1">
              <a:solidFill>
                <a:schemeClr val="dk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CAN WE REPRESENT OUR DATA?</a:t>
            </a:r>
            <a:endParaRPr b="1"/>
          </a:p>
        </p:txBody>
      </p:sp>
      <p:pic>
        <p:nvPicPr>
          <p:cNvPr id="174" name="Google Shape;174;p19"/>
          <p:cNvPicPr preferRelativeResize="0"/>
          <p:nvPr/>
        </p:nvPicPr>
        <p:blipFill rotWithShape="1">
          <a:blip r:embed="rId3">
            <a:alphaModFix/>
          </a:blip>
          <a:srcRect b="0" l="4633" r="38373" t="20185"/>
          <a:stretch/>
        </p:blipFill>
        <p:spPr>
          <a:xfrm>
            <a:off x="835600" y="1692425"/>
            <a:ext cx="2155774" cy="2871948"/>
          </a:xfrm>
          <a:prstGeom prst="rect">
            <a:avLst/>
          </a:prstGeom>
          <a:noFill/>
          <a:ln>
            <a:noFill/>
          </a:ln>
        </p:spPr>
      </p:pic>
      <p:pic>
        <p:nvPicPr>
          <p:cNvPr id="175" name="Google Shape;175;p19"/>
          <p:cNvPicPr preferRelativeResize="0"/>
          <p:nvPr/>
        </p:nvPicPr>
        <p:blipFill rotWithShape="1">
          <a:blip r:embed="rId4">
            <a:alphaModFix/>
          </a:blip>
          <a:srcRect b="-1477" l="0" r="11754" t="35501"/>
          <a:stretch/>
        </p:blipFill>
        <p:spPr>
          <a:xfrm>
            <a:off x="3391700" y="2181012"/>
            <a:ext cx="3269949" cy="1894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7370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AUGMENTATION</a:t>
            </a:r>
            <a:endParaRPr b="1"/>
          </a:p>
        </p:txBody>
      </p:sp>
      <p:sp>
        <p:nvSpPr>
          <p:cNvPr id="181" name="Google Shape;181;p20"/>
          <p:cNvSpPr txBox="1"/>
          <p:nvPr/>
        </p:nvSpPr>
        <p:spPr>
          <a:xfrm>
            <a:off x="406000" y="1532350"/>
            <a:ext cx="46437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Courier New"/>
                <a:ea typeface="Courier New"/>
                <a:cs typeface="Courier New"/>
                <a:sym typeface="Courier New"/>
              </a:rPr>
              <a:t>Off-balanced data set</a:t>
            </a:r>
            <a:endParaRPr>
              <a:solidFill>
                <a:srgbClr val="FFFFFF"/>
              </a:solidFill>
              <a:latin typeface="Courier New"/>
              <a:ea typeface="Courier New"/>
              <a:cs typeface="Courier New"/>
              <a:sym typeface="Courier New"/>
            </a:endParaRPr>
          </a:p>
          <a:p>
            <a:pPr indent="-317500" lvl="0" marL="457200" rtl="0" algn="l">
              <a:lnSpc>
                <a:spcPct val="115000"/>
              </a:lnSpc>
              <a:spcBef>
                <a:spcPts val="0"/>
              </a:spcBef>
              <a:spcAft>
                <a:spcPts val="0"/>
              </a:spcAft>
              <a:buClr>
                <a:srgbClr val="FFFFFF"/>
              </a:buClr>
              <a:buSzPts val="1400"/>
              <a:buFont typeface="Courier New"/>
              <a:buChar char="-"/>
            </a:pPr>
            <a:r>
              <a:rPr lang="en">
                <a:solidFill>
                  <a:srgbClr val="FFFFFF"/>
                </a:solidFill>
                <a:latin typeface="Courier New"/>
                <a:ea typeface="Courier New"/>
                <a:cs typeface="Courier New"/>
                <a:sym typeface="Courier New"/>
              </a:rPr>
              <a:t>More non-exoplanets then exoplanets</a:t>
            </a:r>
            <a:endParaRPr>
              <a:solidFill>
                <a:srgbClr val="FFFFFF"/>
              </a:solidFill>
              <a:latin typeface="Courier New"/>
              <a:ea typeface="Courier New"/>
              <a:cs typeface="Courier New"/>
              <a:sym typeface="Courier New"/>
            </a:endParaRPr>
          </a:p>
        </p:txBody>
      </p:sp>
      <p:sp>
        <p:nvSpPr>
          <p:cNvPr id="182" name="Google Shape;182;p20"/>
          <p:cNvSpPr txBox="1"/>
          <p:nvPr/>
        </p:nvSpPr>
        <p:spPr>
          <a:xfrm>
            <a:off x="406000" y="3764050"/>
            <a:ext cx="46437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FFFFFF"/>
              </a:buClr>
              <a:buSzPts val="1400"/>
              <a:buFont typeface="Lato"/>
              <a:buChar char="-"/>
            </a:pPr>
            <a:r>
              <a:rPr lang="en">
                <a:solidFill>
                  <a:srgbClr val="FFFFFF"/>
                </a:solidFill>
                <a:latin typeface="Courier New"/>
                <a:ea typeface="Courier New"/>
                <a:cs typeface="Courier New"/>
                <a:sym typeface="Courier New"/>
              </a:rPr>
              <a:t>Augmented data set to increase the amount of Exoplanets</a:t>
            </a:r>
            <a:endParaRPr>
              <a:solidFill>
                <a:srgbClr val="FFFFFF"/>
              </a:solidFill>
              <a:latin typeface="Courier New"/>
              <a:ea typeface="Courier New"/>
              <a:cs typeface="Courier New"/>
              <a:sym typeface="Courier New"/>
            </a:endParaRPr>
          </a:p>
          <a:p>
            <a:pPr indent="-317500" lvl="0" marL="457200" rtl="0" algn="l">
              <a:lnSpc>
                <a:spcPct val="115000"/>
              </a:lnSpc>
              <a:spcBef>
                <a:spcPts val="0"/>
              </a:spcBef>
              <a:spcAft>
                <a:spcPts val="0"/>
              </a:spcAft>
              <a:buClr>
                <a:srgbClr val="FFFFFF"/>
              </a:buClr>
              <a:buSzPts val="1400"/>
              <a:buFont typeface="Courier New"/>
              <a:buChar char="-"/>
            </a:pPr>
            <a:r>
              <a:rPr lang="en">
                <a:solidFill>
                  <a:srgbClr val="FFFFFF"/>
                </a:solidFill>
                <a:latin typeface="Courier New"/>
                <a:ea typeface="Courier New"/>
                <a:cs typeface="Courier New"/>
                <a:sym typeface="Courier New"/>
              </a:rPr>
              <a:t>Now we can train models with a balanced data set</a:t>
            </a:r>
            <a:endParaRPr>
              <a:solidFill>
                <a:srgbClr val="FFFFFF"/>
              </a:solidFill>
              <a:latin typeface="Courier New"/>
              <a:ea typeface="Courier New"/>
              <a:cs typeface="Courier New"/>
              <a:sym typeface="Courier New"/>
            </a:endParaRPr>
          </a:p>
        </p:txBody>
      </p:sp>
      <p:pic>
        <p:nvPicPr>
          <p:cNvPr id="183" name="Google Shape;183;p20"/>
          <p:cNvPicPr preferRelativeResize="0"/>
          <p:nvPr/>
        </p:nvPicPr>
        <p:blipFill rotWithShape="1">
          <a:blip r:embed="rId3">
            <a:alphaModFix/>
          </a:blip>
          <a:srcRect b="3908" l="960" r="1077" t="3908"/>
          <a:stretch/>
        </p:blipFill>
        <p:spPr>
          <a:xfrm>
            <a:off x="1377862" y="2213600"/>
            <a:ext cx="6388272" cy="151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361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 ACCURATE ARE DIFFERENT MODELS?</a:t>
            </a:r>
            <a:endParaRPr b="1"/>
          </a:p>
        </p:txBody>
      </p:sp>
      <p:sp>
        <p:nvSpPr>
          <p:cNvPr id="189" name="Google Shape;189;p21"/>
          <p:cNvSpPr txBox="1"/>
          <p:nvPr/>
        </p:nvSpPr>
        <p:spPr>
          <a:xfrm>
            <a:off x="361650" y="3053063"/>
            <a:ext cx="842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MLP:                                                             KNN:                                                               </a:t>
            </a:r>
            <a:r>
              <a:rPr lang="en">
                <a:solidFill>
                  <a:schemeClr val="lt1"/>
                </a:solidFill>
                <a:latin typeface="Lato"/>
                <a:ea typeface="Lato"/>
                <a:cs typeface="Lato"/>
                <a:sym typeface="Lato"/>
              </a:rPr>
              <a:t>Decision</a:t>
            </a:r>
            <a:r>
              <a:rPr lang="en">
                <a:solidFill>
                  <a:schemeClr val="lt1"/>
                </a:solidFill>
                <a:latin typeface="Lato"/>
                <a:ea typeface="Lato"/>
                <a:cs typeface="Lato"/>
                <a:sym typeface="Lato"/>
              </a:rPr>
              <a:t> Tree:</a:t>
            </a:r>
            <a:endParaRPr>
              <a:solidFill>
                <a:schemeClr val="lt1"/>
              </a:solidFill>
              <a:latin typeface="Lato"/>
              <a:ea typeface="Lato"/>
              <a:cs typeface="Lato"/>
              <a:sym typeface="Lato"/>
            </a:endParaRPr>
          </a:p>
        </p:txBody>
      </p:sp>
      <p:pic>
        <p:nvPicPr>
          <p:cNvPr id="190" name="Google Shape;190;p21"/>
          <p:cNvPicPr preferRelativeResize="0"/>
          <p:nvPr/>
        </p:nvPicPr>
        <p:blipFill>
          <a:blip r:embed="rId3">
            <a:alphaModFix/>
          </a:blip>
          <a:stretch>
            <a:fillRect/>
          </a:stretch>
        </p:blipFill>
        <p:spPr>
          <a:xfrm>
            <a:off x="1019274" y="1556874"/>
            <a:ext cx="1670250" cy="3400576"/>
          </a:xfrm>
          <a:prstGeom prst="rect">
            <a:avLst/>
          </a:prstGeom>
          <a:noFill/>
          <a:ln>
            <a:noFill/>
          </a:ln>
        </p:spPr>
      </p:pic>
      <p:pic>
        <p:nvPicPr>
          <p:cNvPr id="191" name="Google Shape;191;p21"/>
          <p:cNvPicPr preferRelativeResize="0"/>
          <p:nvPr/>
        </p:nvPicPr>
        <p:blipFill rotWithShape="1">
          <a:blip r:embed="rId4">
            <a:alphaModFix/>
          </a:blip>
          <a:srcRect b="0" l="7689" r="0" t="0"/>
          <a:stretch/>
        </p:blipFill>
        <p:spPr>
          <a:xfrm>
            <a:off x="6879875" y="1556875"/>
            <a:ext cx="1734850" cy="3400575"/>
          </a:xfrm>
          <a:prstGeom prst="rect">
            <a:avLst/>
          </a:prstGeom>
          <a:noFill/>
          <a:ln>
            <a:noFill/>
          </a:ln>
        </p:spPr>
      </p:pic>
      <p:pic>
        <p:nvPicPr>
          <p:cNvPr id="192" name="Google Shape;192;p21"/>
          <p:cNvPicPr preferRelativeResize="0"/>
          <p:nvPr/>
        </p:nvPicPr>
        <p:blipFill>
          <a:blip r:embed="rId5">
            <a:alphaModFix/>
          </a:blip>
          <a:stretch>
            <a:fillRect/>
          </a:stretch>
        </p:blipFill>
        <p:spPr>
          <a:xfrm>
            <a:off x="3616850" y="1510497"/>
            <a:ext cx="1734850" cy="348532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