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3"/>
  </p:notesMasterIdLst>
  <p:sldIdLst>
    <p:sldId id="256" r:id="rId2"/>
    <p:sldId id="327" r:id="rId3"/>
    <p:sldId id="384" r:id="rId4"/>
    <p:sldId id="41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20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</p:sldIdLst>
  <p:sldSz cx="9144000" cy="5143500" type="screen16x9"/>
  <p:notesSz cx="6858000" cy="9144000"/>
  <p:embeddedFontLst>
    <p:embeddedFont>
      <p:font typeface="Erica One" panose="020B0604020202020204" charset="0"/>
      <p:regular r:id="rId64"/>
    </p:embeddedFont>
    <p:embeddedFont>
      <p:font typeface="Lexend Deca" panose="020B0604020202020204" charset="0"/>
      <p:regular r:id="rId65"/>
      <p:bold r:id="rId66"/>
    </p:embeddedFont>
    <p:embeddedFont>
      <p:font typeface="Sora" panose="020B0604020202020204" charset="0"/>
      <p:regular r:id="rId67"/>
      <p:bold r:id="rId68"/>
    </p:embeddedFont>
    <p:embeddedFont>
      <p:font typeface="Sora ExtraBold" panose="020B0604020202020204" charset="0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6AECC-8F31-4F12-8705-DDEDB95B7D5C}">
  <a:tblStyle styleId="{08B6AECC-8F31-4F12-8705-DDEDB95B7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>
      <p:cViewPr varScale="1">
        <p:scale>
          <a:sx n="110" d="100"/>
          <a:sy n="110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354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5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2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73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8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27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8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75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897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036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6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437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990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107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735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811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2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14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156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132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823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86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408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79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550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014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338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79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3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993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46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33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171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4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505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896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469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447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55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1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782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469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6725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299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1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9565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945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667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184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6902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23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998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6170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3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dc6e19698a_0_27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dc6e19698a_0_27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7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dc6e19698a_0_26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dc6e19698a_0_26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3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dc6e19698a_0_2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dc6e19698a_0_2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92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595" y="-154811"/>
            <a:ext cx="9296217" cy="5457310"/>
            <a:chOff x="-79595" y="-154811"/>
            <a:chExt cx="9296217" cy="545731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9595" y="4602599"/>
              <a:ext cx="825522" cy="699900"/>
              <a:chOff x="335867" y="4519639"/>
              <a:chExt cx="825522" cy="6999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35867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391100" y="-154811"/>
              <a:ext cx="825522" cy="699900"/>
              <a:chOff x="1556035" y="4519639"/>
              <a:chExt cx="825522" cy="699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62757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7275" y="1365548"/>
            <a:ext cx="53916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7275" y="3615494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200" i="1"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-9866"/>
            <a:ext cx="392400" cy="1010100"/>
          </a:xfrm>
          <a:prstGeom prst="rect">
            <a:avLst/>
          </a:prstGeom>
          <a:solidFill>
            <a:srgbClr val="E84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559200" y="2567125"/>
            <a:ext cx="2614800" cy="1539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9200" y="1009525"/>
            <a:ext cx="2614800" cy="157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79595" y="-154811"/>
            <a:ext cx="9296217" cy="5457310"/>
            <a:chOff x="-79595" y="-154811"/>
            <a:chExt cx="9296217" cy="5457310"/>
          </a:xfrm>
        </p:grpSpPr>
        <p:sp>
          <p:nvSpPr>
            <p:cNvPr id="24" name="Google Shape;24;p3"/>
            <p:cNvSpPr/>
            <p:nvPr/>
          </p:nvSpPr>
          <p:spPr>
            <a:xfrm rot="10800000">
              <a:off x="-34525" y="977100"/>
              <a:ext cx="758700" cy="1597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-32200" y="977225"/>
              <a:ext cx="758700" cy="2585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-79595" y="-154811"/>
              <a:ext cx="9296217" cy="5457310"/>
              <a:chOff x="-79595" y="-154811"/>
              <a:chExt cx="9296217" cy="5457310"/>
            </a:xfrm>
          </p:grpSpPr>
          <p:grpSp>
            <p:nvGrpSpPr>
              <p:cNvPr id="27" name="Google Shape;27;p3"/>
              <p:cNvGrpSpPr/>
              <p:nvPr/>
            </p:nvGrpSpPr>
            <p:grpSpPr>
              <a:xfrm>
                <a:off x="-79595" y="4602599"/>
                <a:ext cx="825522" cy="699900"/>
                <a:chOff x="335867" y="4519639"/>
                <a:chExt cx="825522" cy="699900"/>
              </a:xfrm>
            </p:grpSpPr>
            <p:sp>
              <p:nvSpPr>
                <p:cNvPr id="28" name="Google Shape;28;p3"/>
                <p:cNvSpPr/>
                <p:nvPr/>
              </p:nvSpPr>
              <p:spPr>
                <a:xfrm>
                  <a:off x="335867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3"/>
                <p:cNvSpPr/>
                <p:nvPr/>
              </p:nvSpPr>
              <p:spPr>
                <a:xfrm>
                  <a:off x="74259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3"/>
              <p:cNvGrpSpPr/>
              <p:nvPr/>
            </p:nvGrpSpPr>
            <p:grpSpPr>
              <a:xfrm>
                <a:off x="8391100" y="-154811"/>
                <a:ext cx="825522" cy="699900"/>
                <a:chOff x="1556035" y="4519639"/>
                <a:chExt cx="825522" cy="699900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3"/>
                <p:cNvSpPr/>
                <p:nvPr/>
              </p:nvSpPr>
              <p:spPr>
                <a:xfrm>
                  <a:off x="1962757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248650" y="1185063"/>
            <a:ext cx="15936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1174475" y="3664346"/>
            <a:ext cx="46824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200" i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-11937" y="-154811"/>
            <a:ext cx="9155363" cy="5457310"/>
            <a:chOff x="-11937" y="-154811"/>
            <a:chExt cx="9155363" cy="5457310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-11937" y="-154811"/>
              <a:ext cx="9155363" cy="5305661"/>
              <a:chOff x="-11937" y="-154811"/>
              <a:chExt cx="9155363" cy="5305661"/>
            </a:xfrm>
          </p:grpSpPr>
          <p:grpSp>
            <p:nvGrpSpPr>
              <p:cNvPr id="126" name="Google Shape;126;p8"/>
              <p:cNvGrpSpPr/>
              <p:nvPr/>
            </p:nvGrpSpPr>
            <p:grpSpPr>
              <a:xfrm>
                <a:off x="0" y="0"/>
                <a:ext cx="9143426" cy="5150850"/>
                <a:chOff x="0" y="0"/>
                <a:chExt cx="9143426" cy="5150850"/>
              </a:xfrm>
            </p:grpSpPr>
            <p:sp>
              <p:nvSpPr>
                <p:cNvPr id="127" name="Google Shape;127;p8"/>
                <p:cNvSpPr/>
                <p:nvPr/>
              </p:nvSpPr>
              <p:spPr>
                <a:xfrm>
                  <a:off x="8426125" y="1209225"/>
                  <a:ext cx="717300" cy="1491900"/>
                </a:xfrm>
                <a:prstGeom prst="rect">
                  <a:avLst/>
                </a:prstGeom>
                <a:solidFill>
                  <a:srgbClr val="E84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>
                  <a:off x="0" y="3925950"/>
                  <a:ext cx="717300" cy="12249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9" name="Google Shape;129;p8"/>
                <p:cNvCxnSpPr/>
                <p:nvPr/>
              </p:nvCxnSpPr>
              <p:spPr>
                <a:xfrm>
                  <a:off x="8426137" y="0"/>
                  <a:ext cx="0" cy="5150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Google Shape;130;p8"/>
                <p:cNvSpPr/>
                <p:nvPr/>
              </p:nvSpPr>
              <p:spPr>
                <a:xfrm>
                  <a:off x="8426126" y="2701050"/>
                  <a:ext cx="717300" cy="12249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8"/>
                <p:cNvSpPr/>
                <p:nvPr/>
              </p:nvSpPr>
              <p:spPr>
                <a:xfrm>
                  <a:off x="0" y="3925950"/>
                  <a:ext cx="1603500" cy="12249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" name="Google Shape;132;p8"/>
              <p:cNvGrpSpPr/>
              <p:nvPr/>
            </p:nvGrpSpPr>
            <p:grpSpPr>
              <a:xfrm>
                <a:off x="-11937" y="-154811"/>
                <a:ext cx="825522" cy="699900"/>
                <a:chOff x="1556035" y="4519639"/>
                <a:chExt cx="825522" cy="6999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>
                  <a:off x="1962757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" name="Google Shape;135;p8"/>
            <p:cNvGrpSpPr/>
            <p:nvPr/>
          </p:nvGrpSpPr>
          <p:grpSpPr>
            <a:xfrm>
              <a:off x="7311805" y="4602599"/>
              <a:ext cx="825522" cy="699900"/>
              <a:chOff x="335867" y="4519639"/>
              <a:chExt cx="825522" cy="699900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335867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200" i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4"/>
          <p:cNvGrpSpPr/>
          <p:nvPr/>
        </p:nvGrpSpPr>
        <p:grpSpPr>
          <a:xfrm>
            <a:off x="-71726" y="-154811"/>
            <a:ext cx="9288348" cy="5298286"/>
            <a:chOff x="-71726" y="-154811"/>
            <a:chExt cx="9288348" cy="5298286"/>
          </a:xfrm>
        </p:grpSpPr>
        <p:grpSp>
          <p:nvGrpSpPr>
            <p:cNvPr id="524" name="Google Shape;524;p24"/>
            <p:cNvGrpSpPr/>
            <p:nvPr/>
          </p:nvGrpSpPr>
          <p:grpSpPr>
            <a:xfrm>
              <a:off x="-28075" y="0"/>
              <a:ext cx="9196825" cy="5143475"/>
              <a:chOff x="-28075" y="0"/>
              <a:chExt cx="9196825" cy="5143475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0" y="0"/>
                <a:ext cx="9144000" cy="10176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500">
                  <a:solidFill>
                    <a:schemeClr val="lt1"/>
                  </a:solidFill>
                  <a:latin typeface="Sora ExtraBold"/>
                  <a:ea typeface="Sora ExtraBold"/>
                  <a:cs typeface="Sora ExtraBold"/>
                  <a:sym typeface="Sora ExtraBold"/>
                </a:endParaRPr>
              </a:p>
            </p:txBody>
          </p:sp>
          <p:grpSp>
            <p:nvGrpSpPr>
              <p:cNvPr id="526" name="Google Shape;526;p24"/>
              <p:cNvGrpSpPr/>
              <p:nvPr/>
            </p:nvGrpSpPr>
            <p:grpSpPr>
              <a:xfrm>
                <a:off x="-28075" y="4598675"/>
                <a:ext cx="9196825" cy="544800"/>
                <a:chOff x="-28075" y="4598675"/>
                <a:chExt cx="9196825" cy="544800"/>
              </a:xfrm>
            </p:grpSpPr>
            <p:sp>
              <p:nvSpPr>
                <p:cNvPr id="527" name="Google Shape;527;p24"/>
                <p:cNvSpPr/>
                <p:nvPr/>
              </p:nvSpPr>
              <p:spPr>
                <a:xfrm>
                  <a:off x="-24750" y="4598675"/>
                  <a:ext cx="9193500" cy="5448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 rot="-5400000">
                  <a:off x="1263725" y="3308375"/>
                  <a:ext cx="541800" cy="3125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" name="Google Shape;529;p24"/>
              <p:cNvGrpSpPr/>
              <p:nvPr/>
            </p:nvGrpSpPr>
            <p:grpSpPr>
              <a:xfrm>
                <a:off x="6911837" y="4768670"/>
                <a:ext cx="2032566" cy="232717"/>
                <a:chOff x="-70855" y="4519639"/>
                <a:chExt cx="6112980" cy="699900"/>
              </a:xfrm>
            </p:grpSpPr>
            <p:sp>
              <p:nvSpPr>
                <p:cNvPr id="530" name="Google Shape;530;p24"/>
                <p:cNvSpPr/>
                <p:nvPr/>
              </p:nvSpPr>
              <p:spPr>
                <a:xfrm>
                  <a:off x="-7085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4"/>
                <p:cNvSpPr/>
                <p:nvPr/>
              </p:nvSpPr>
              <p:spPr>
                <a:xfrm>
                  <a:off x="74259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4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4"/>
                <p:cNvSpPr/>
                <p:nvPr/>
              </p:nvSpPr>
              <p:spPr>
                <a:xfrm>
                  <a:off x="318292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4"/>
                <p:cNvSpPr/>
                <p:nvPr/>
              </p:nvSpPr>
              <p:spPr>
                <a:xfrm>
                  <a:off x="236948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4"/>
                <p:cNvSpPr/>
                <p:nvPr/>
              </p:nvSpPr>
              <p:spPr>
                <a:xfrm>
                  <a:off x="3996369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4"/>
                <p:cNvSpPr/>
                <p:nvPr/>
              </p:nvSpPr>
              <p:spPr>
                <a:xfrm>
                  <a:off x="480981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4"/>
                <p:cNvSpPr/>
                <p:nvPr/>
              </p:nvSpPr>
              <p:spPr>
                <a:xfrm>
                  <a:off x="562332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24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24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4"/>
          <p:cNvSpPr txBox="1">
            <a:spLocks noGrp="1"/>
          </p:cNvSpPr>
          <p:nvPr>
            <p:ph type="subTitle" idx="1"/>
          </p:nvPr>
        </p:nvSpPr>
        <p:spPr>
          <a:xfrm>
            <a:off x="717275" y="2162425"/>
            <a:ext cx="31326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9"/>
          <p:cNvGrpSpPr/>
          <p:nvPr/>
        </p:nvGrpSpPr>
        <p:grpSpPr>
          <a:xfrm>
            <a:off x="-71726" y="-154811"/>
            <a:ext cx="9288348" cy="5298286"/>
            <a:chOff x="-71726" y="-154811"/>
            <a:chExt cx="9288348" cy="5298286"/>
          </a:xfrm>
        </p:grpSpPr>
        <p:grpSp>
          <p:nvGrpSpPr>
            <p:cNvPr id="643" name="Google Shape;643;p29"/>
            <p:cNvGrpSpPr/>
            <p:nvPr/>
          </p:nvGrpSpPr>
          <p:grpSpPr>
            <a:xfrm>
              <a:off x="-28075" y="0"/>
              <a:ext cx="9196825" cy="5143475"/>
              <a:chOff x="-28075" y="0"/>
              <a:chExt cx="9196825" cy="5143475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0" y="0"/>
                <a:ext cx="9144000" cy="10176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500">
                  <a:solidFill>
                    <a:schemeClr val="lt1"/>
                  </a:solidFill>
                  <a:latin typeface="Erica One"/>
                  <a:ea typeface="Erica One"/>
                  <a:cs typeface="Erica One"/>
                  <a:sym typeface="Erica One"/>
                </a:endParaRPr>
              </a:p>
            </p:txBody>
          </p:sp>
          <p:grpSp>
            <p:nvGrpSpPr>
              <p:cNvPr id="645" name="Google Shape;645;p29"/>
              <p:cNvGrpSpPr/>
              <p:nvPr/>
            </p:nvGrpSpPr>
            <p:grpSpPr>
              <a:xfrm>
                <a:off x="-28075" y="4598675"/>
                <a:ext cx="9196825" cy="544800"/>
                <a:chOff x="-28075" y="4598675"/>
                <a:chExt cx="9196825" cy="544800"/>
              </a:xfrm>
            </p:grpSpPr>
            <p:grpSp>
              <p:nvGrpSpPr>
                <p:cNvPr id="646" name="Google Shape;646;p29"/>
                <p:cNvGrpSpPr/>
                <p:nvPr/>
              </p:nvGrpSpPr>
              <p:grpSpPr>
                <a:xfrm>
                  <a:off x="-28075" y="4598675"/>
                  <a:ext cx="9196825" cy="544800"/>
                  <a:chOff x="-28075" y="4598675"/>
                  <a:chExt cx="9196825" cy="544800"/>
                </a:xfrm>
              </p:grpSpPr>
              <p:sp>
                <p:nvSpPr>
                  <p:cNvPr id="647" name="Google Shape;647;p29"/>
                  <p:cNvSpPr/>
                  <p:nvPr/>
                </p:nvSpPr>
                <p:spPr>
                  <a:xfrm>
                    <a:off x="-24750" y="4598675"/>
                    <a:ext cx="9193500" cy="5448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29"/>
                  <p:cNvSpPr/>
                  <p:nvPr/>
                </p:nvSpPr>
                <p:spPr>
                  <a:xfrm rot="-5400000">
                    <a:off x="1263725" y="3308375"/>
                    <a:ext cx="541800" cy="3125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9" name="Google Shape;649;p29"/>
                <p:cNvGrpSpPr/>
                <p:nvPr/>
              </p:nvGrpSpPr>
              <p:grpSpPr>
                <a:xfrm>
                  <a:off x="6911837" y="4768670"/>
                  <a:ext cx="2032566" cy="232717"/>
                  <a:chOff x="-70855" y="4519639"/>
                  <a:chExt cx="6112980" cy="699900"/>
                </a:xfrm>
              </p:grpSpPr>
              <p:sp>
                <p:nvSpPr>
                  <p:cNvPr id="650" name="Google Shape;650;p29"/>
                  <p:cNvSpPr/>
                  <p:nvPr/>
                </p:nvSpPr>
                <p:spPr>
                  <a:xfrm>
                    <a:off x="-7085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29"/>
                  <p:cNvSpPr/>
                  <p:nvPr/>
                </p:nvSpPr>
                <p:spPr>
                  <a:xfrm>
                    <a:off x="742590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29"/>
                  <p:cNvSpPr/>
                  <p:nvPr/>
                </p:nvSpPr>
                <p:spPr>
                  <a:xfrm>
                    <a:off x="155603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29"/>
                  <p:cNvSpPr/>
                  <p:nvPr/>
                </p:nvSpPr>
                <p:spPr>
                  <a:xfrm>
                    <a:off x="3182924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29"/>
                  <p:cNvSpPr/>
                  <p:nvPr/>
                </p:nvSpPr>
                <p:spPr>
                  <a:xfrm>
                    <a:off x="2369480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29"/>
                  <p:cNvSpPr/>
                  <p:nvPr/>
                </p:nvSpPr>
                <p:spPr>
                  <a:xfrm>
                    <a:off x="3996369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29"/>
                  <p:cNvSpPr/>
                  <p:nvPr/>
                </p:nvSpPr>
                <p:spPr>
                  <a:xfrm>
                    <a:off x="4809814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29"/>
                  <p:cNvSpPr/>
                  <p:nvPr/>
                </p:nvSpPr>
                <p:spPr>
                  <a:xfrm>
                    <a:off x="562332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58" name="Google Shape;658;p29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659" name="Google Shape;659;p29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0"/>
          <p:cNvGrpSpPr/>
          <p:nvPr/>
        </p:nvGrpSpPr>
        <p:grpSpPr>
          <a:xfrm>
            <a:off x="-102843" y="-161364"/>
            <a:ext cx="9401020" cy="5466564"/>
            <a:chOff x="-102843" y="-161364"/>
            <a:chExt cx="9401020" cy="5466564"/>
          </a:xfrm>
        </p:grpSpPr>
        <p:grpSp>
          <p:nvGrpSpPr>
            <p:cNvPr id="663" name="Google Shape;663;p30"/>
            <p:cNvGrpSpPr/>
            <p:nvPr/>
          </p:nvGrpSpPr>
          <p:grpSpPr>
            <a:xfrm>
              <a:off x="8472655" y="-161364"/>
              <a:ext cx="825522" cy="699900"/>
              <a:chOff x="8472655" y="-161364"/>
              <a:chExt cx="825522" cy="699900"/>
            </a:xfrm>
          </p:grpSpPr>
          <p:sp>
            <p:nvSpPr>
              <p:cNvPr id="664" name="Google Shape;664;p30"/>
              <p:cNvSpPr/>
              <p:nvPr/>
            </p:nvSpPr>
            <p:spPr>
              <a:xfrm>
                <a:off x="8879377" y="-161364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8472655" y="-161364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30"/>
            <p:cNvSpPr/>
            <p:nvPr/>
          </p:nvSpPr>
          <p:spPr>
            <a:xfrm>
              <a:off x="8414275" y="1017875"/>
              <a:ext cx="742200" cy="13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30"/>
            <p:cNvGrpSpPr/>
            <p:nvPr/>
          </p:nvGrpSpPr>
          <p:grpSpPr>
            <a:xfrm>
              <a:off x="5532300" y="1177416"/>
              <a:ext cx="2032566" cy="232717"/>
              <a:chOff x="-70855" y="4519639"/>
              <a:chExt cx="6112980" cy="699900"/>
            </a:xfrm>
          </p:grpSpPr>
          <p:sp>
            <p:nvSpPr>
              <p:cNvPr id="668" name="Google Shape;668;p30"/>
              <p:cNvSpPr/>
              <p:nvPr/>
            </p:nvSpPr>
            <p:spPr>
              <a:xfrm>
                <a:off x="-7085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318292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236948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3996369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480981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62332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6" name="Google Shape;676;p30"/>
            <p:cNvSpPr/>
            <p:nvPr/>
          </p:nvSpPr>
          <p:spPr>
            <a:xfrm>
              <a:off x="7847575" y="1017875"/>
              <a:ext cx="1308900" cy="1376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0"/>
            <p:cNvGrpSpPr/>
            <p:nvPr/>
          </p:nvGrpSpPr>
          <p:grpSpPr>
            <a:xfrm>
              <a:off x="-102843" y="977100"/>
              <a:ext cx="2452478" cy="4328099"/>
              <a:chOff x="-102843" y="977100"/>
              <a:chExt cx="2452478" cy="4328099"/>
            </a:xfrm>
          </p:grpSpPr>
          <p:sp>
            <p:nvSpPr>
              <p:cNvPr id="678" name="Google Shape;678;p30"/>
              <p:cNvSpPr/>
              <p:nvPr/>
            </p:nvSpPr>
            <p:spPr>
              <a:xfrm>
                <a:off x="710602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117325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524047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930836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 rot="10800000">
                <a:off x="-34525" y="977100"/>
                <a:ext cx="758700" cy="1597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-102843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303880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 rot="10800000">
                <a:off x="-32200" y="977225"/>
                <a:ext cx="758700" cy="2585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275" y="1152475"/>
            <a:ext cx="77094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0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>
            <a:off x="436" y="1009525"/>
            <a:ext cx="6559200" cy="2876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-6850" y="3543075"/>
            <a:ext cx="6566700" cy="563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6559200" y="2586825"/>
            <a:ext cx="392400" cy="1509300"/>
          </a:xfrm>
          <a:prstGeom prst="rect">
            <a:avLst/>
          </a:prstGeom>
          <a:solidFill>
            <a:srgbClr val="E84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9" name="Google Shape;699;p34"/>
          <p:cNvCxnSpPr/>
          <p:nvPr/>
        </p:nvCxnSpPr>
        <p:spPr>
          <a:xfrm>
            <a:off x="2976275" y="509300"/>
            <a:ext cx="359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4"/>
          <p:cNvCxnSpPr/>
          <p:nvPr/>
        </p:nvCxnSpPr>
        <p:spPr>
          <a:xfrm>
            <a:off x="6559190" y="0"/>
            <a:ext cx="0" cy="515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34"/>
          <p:cNvSpPr txBox="1">
            <a:spLocks noGrp="1"/>
          </p:cNvSpPr>
          <p:nvPr>
            <p:ph type="ctrTitle"/>
          </p:nvPr>
        </p:nvSpPr>
        <p:spPr>
          <a:xfrm>
            <a:off x="685800" y="1199912"/>
            <a:ext cx="5391600" cy="249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 </a:t>
            </a:r>
            <a:r>
              <a:rPr lang="en" sz="48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  <a:t>PROJEK BASIS</a:t>
            </a:r>
            <a:br>
              <a:rPr lang="en" sz="48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</a:br>
            <a:br>
              <a:rPr lang="en" sz="48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</a:br>
            <a:r>
              <a:rPr lang="en" sz="48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  <a:t> DATA LANJUT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2" name="Google Shape;702;p34"/>
          <p:cNvSpPr txBox="1">
            <a:spLocks noGrp="1"/>
          </p:cNvSpPr>
          <p:nvPr>
            <p:ph type="subTitle" idx="1"/>
          </p:nvPr>
        </p:nvSpPr>
        <p:spPr>
          <a:xfrm>
            <a:off x="152400" y="3615494"/>
            <a:ext cx="5689475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Dosen pengampu: </a:t>
            </a:r>
            <a:r>
              <a:rPr lang="en-AU" dirty="0" err="1"/>
              <a:t>Tessy</a:t>
            </a:r>
            <a:r>
              <a:rPr lang="en-AU" dirty="0"/>
              <a:t> </a:t>
            </a:r>
            <a:r>
              <a:rPr lang="en-AU" dirty="0" err="1"/>
              <a:t>Badriyah</a:t>
            </a:r>
            <a:r>
              <a:rPr lang="en-AU" dirty="0"/>
              <a:t>, </a:t>
            </a:r>
            <a:r>
              <a:rPr lang="en-AU" dirty="0" err="1"/>
              <a:t>S.Kom</a:t>
            </a:r>
            <a:r>
              <a:rPr lang="en-AU" dirty="0"/>
              <a:t>, MT, </a:t>
            </a:r>
            <a:r>
              <a:rPr lang="en-AU" dirty="0" err="1"/>
              <a:t>Ph.D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03" name="Google Shape;703;p34"/>
          <p:cNvSpPr txBox="1">
            <a:spLocks noGrp="1"/>
          </p:cNvSpPr>
          <p:nvPr>
            <p:ph type="subTitle" idx="2"/>
          </p:nvPr>
        </p:nvSpPr>
        <p:spPr>
          <a:xfrm>
            <a:off x="381000" y="420803"/>
            <a:ext cx="2743199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i="1" dirty="0"/>
              <a:t>EZRA SEPTIAN HANDYANTO</a:t>
            </a:r>
            <a:endParaRPr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4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70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4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Install express </a:t>
            </a:r>
            <a:r>
              <a:rPr lang="en-US" dirty="0" err="1"/>
              <a:t>menggunakan</a:t>
            </a:r>
            <a:r>
              <a:rPr lang="en-US" dirty="0"/>
              <a:t> terminal </a:t>
            </a:r>
            <a:r>
              <a:rPr lang="en-US" dirty="0" err="1"/>
              <a:t>dengan</a:t>
            </a:r>
            <a:r>
              <a:rPr lang="en-US" dirty="0"/>
              <a:t>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express dan </a:t>
            </a:r>
            <a:r>
              <a:rPr lang="en-US" dirty="0" err="1"/>
              <a:t>pastikan</a:t>
            </a:r>
            <a:r>
              <a:rPr lang="en-US" dirty="0"/>
              <a:t> pada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tertambah</a:t>
            </a:r>
            <a:r>
              <a:rPr lang="en-US" dirty="0"/>
              <a:t> “dependencies”:{ “express”:”^(</a:t>
            </a:r>
            <a:r>
              <a:rPr lang="en-US" dirty="0" err="1"/>
              <a:t>versi</a:t>
            </a:r>
            <a:r>
              <a:rPr lang="en-US" dirty="0"/>
              <a:t> install up to date)”}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955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4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8F3DB-C93D-4753-BAA2-5282E319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83" y="1014845"/>
            <a:ext cx="7043244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5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628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5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Setelah express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slide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mengetes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express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file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dan </a:t>
            </a:r>
            <a:r>
              <a:rPr lang="en-US" dirty="0" err="1"/>
              <a:t>coba</a:t>
            </a:r>
            <a:r>
              <a:rPr lang="en-US" dirty="0"/>
              <a:t> run 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notif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dan allow access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517D8F6-D246-4EC0-828F-8627A44FC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5325" y="987875"/>
            <a:ext cx="2871568" cy="21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2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5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-76200" y="1381270"/>
            <a:ext cx="92202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const express = require("express");</a:t>
            </a:r>
          </a:p>
          <a:p>
            <a:r>
              <a:rPr lang="en-US" dirty="0"/>
              <a:t>const app = express();</a:t>
            </a:r>
          </a:p>
          <a:p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r>
              <a:rPr lang="en-US" dirty="0"/>
              <a:t>console.log("Node API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port 3000");</a:t>
            </a:r>
          </a:p>
          <a:p>
            <a:r>
              <a:rPr lang="en-US" dirty="0"/>
              <a:t>});</a:t>
            </a:r>
          </a:p>
          <a:p>
            <a:r>
              <a:rPr lang="en-US" sz="1400" dirty="0"/>
              <a:t>const express = require("express"); : </a:t>
            </a:r>
            <a:r>
              <a:rPr lang="en-US" sz="1400" dirty="0" err="1"/>
              <a:t>Baris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mengimpor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Express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Node.js.</a:t>
            </a:r>
          </a:p>
          <a:p>
            <a:r>
              <a:rPr lang="en-US" sz="1400" dirty="0"/>
              <a:t>const app = express();: </a:t>
            </a:r>
            <a:r>
              <a:rPr lang="en-US" sz="1400" dirty="0" err="1"/>
              <a:t>Baris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instance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Express.</a:t>
            </a:r>
          </a:p>
          <a:p>
            <a:r>
              <a:rPr lang="en-US" sz="1400" dirty="0" err="1"/>
              <a:t>app.listen</a:t>
            </a:r>
            <a:r>
              <a:rPr lang="en-US" sz="1400" dirty="0"/>
              <a:t>(3000, () =&gt; { console.log("Node API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berjalan</a:t>
            </a:r>
            <a:r>
              <a:rPr lang="en-US" sz="1400" dirty="0"/>
              <a:t> pada port 3000"); });</a:t>
            </a:r>
          </a:p>
          <a:p>
            <a:r>
              <a:rPr lang="en-US" sz="1400" dirty="0" err="1"/>
              <a:t>Baris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server pada port 3000 dan </a:t>
            </a:r>
            <a:r>
              <a:rPr lang="en-US" sz="1400" dirty="0" err="1"/>
              <a:t>mendengarkan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(requests).</a:t>
            </a:r>
          </a:p>
          <a:p>
            <a:r>
              <a:rPr lang="en-US" sz="1400" dirty="0" err="1"/>
              <a:t>Fungsi</a:t>
            </a:r>
            <a:r>
              <a:rPr lang="en-US" sz="1400" dirty="0"/>
              <a:t> listen </a:t>
            </a:r>
            <a:r>
              <a:rPr lang="en-US" sz="1400" dirty="0" err="1"/>
              <a:t>mengikat</a:t>
            </a:r>
            <a:r>
              <a:rPr lang="en-US" sz="1400" dirty="0"/>
              <a:t> dan </a:t>
            </a:r>
            <a:r>
              <a:rPr lang="en-US" sz="1400" dirty="0" err="1"/>
              <a:t>mendengarkan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pada port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ditentukan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port 3000) dan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console.log(“Node API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berjalan</a:t>
            </a:r>
            <a:r>
              <a:rPr lang="en-US" sz="1400" dirty="0"/>
              <a:t> pada port 3000”</a:t>
            </a:r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3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6</a:t>
            </a:r>
            <a:br>
              <a:rPr lang="en-US" sz="4400" dirty="0"/>
            </a:br>
            <a:r>
              <a:rPr lang="en-US" sz="4400" dirty="0"/>
              <a:t>(OPSIONAL)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237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6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Kemudian</a:t>
            </a:r>
            <a:r>
              <a:rPr lang="en-US" dirty="0"/>
              <a:t> install git dan </a:t>
            </a:r>
            <a:r>
              <a:rPr lang="en-US" dirty="0" err="1"/>
              <a:t>buat</a:t>
            </a:r>
            <a:r>
              <a:rPr lang="en-US" dirty="0"/>
              <a:t> file .</a:t>
            </a:r>
            <a:r>
              <a:rPr lang="en-US" dirty="0" err="1"/>
              <a:t>gitignore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node_modules</a:t>
            </a:r>
            <a:r>
              <a:rPr lang="en-US" dirty="0"/>
              <a:t> pada file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lakukan</a:t>
            </a:r>
            <a:r>
              <a:rPr lang="en-US" dirty="0"/>
              <a:t> git </a:t>
            </a:r>
            <a:r>
              <a:rPr lang="en-US" dirty="0" err="1"/>
              <a:t>init</a:t>
            </a:r>
            <a:r>
              <a:rPr lang="en-US" dirty="0"/>
              <a:t>, git add . Dan git commit –m “Initial </a:t>
            </a:r>
            <a:r>
              <a:rPr lang="en-US" dirty="0" err="1"/>
              <a:t>Projek</a:t>
            </a:r>
            <a:r>
              <a:rPr lang="en-US" dirty="0"/>
              <a:t>” 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42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7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939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7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Install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94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1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171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8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557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8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Tambahkan</a:t>
            </a:r>
            <a:r>
              <a:rPr lang="en-US" dirty="0"/>
              <a:t> dev pada script di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“</a:t>
            </a:r>
            <a:r>
              <a:rPr lang="en-US" dirty="0" err="1"/>
              <a:t>nodemon</a:t>
            </a:r>
            <a:r>
              <a:rPr lang="en-US" dirty="0"/>
              <a:t> server.js”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082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8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4482D-372B-4F5F-B94A-200CBD94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14" y="1047750"/>
            <a:ext cx="696318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4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9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err="1"/>
              <a:t>Koneksi</a:t>
            </a:r>
            <a:r>
              <a:rPr lang="en-US" sz="4400" dirty="0"/>
              <a:t> </a:t>
            </a:r>
            <a:r>
              <a:rPr lang="en-US" sz="4400" dirty="0" err="1"/>
              <a:t>ke</a:t>
            </a:r>
            <a:r>
              <a:rPr lang="en-US" sz="4400" dirty="0"/>
              <a:t> </a:t>
            </a:r>
            <a:r>
              <a:rPr lang="en-US" sz="4400"/>
              <a:t>MongoDB Cloud)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688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Install mongoose </a:t>
            </a:r>
            <a:r>
              <a:rPr lang="en-US" dirty="0" err="1"/>
              <a:t>dengan</a:t>
            </a:r>
            <a:r>
              <a:rPr lang="en-US" dirty="0"/>
              <a:t>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 dan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636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website </a:t>
            </a:r>
            <a:r>
              <a:rPr lang="en-US" dirty="0" err="1"/>
              <a:t>mongoDB</a:t>
            </a:r>
            <a:r>
              <a:rPr lang="en-US" dirty="0"/>
              <a:t> Dan </a:t>
            </a:r>
            <a:r>
              <a:rPr lang="en-US" dirty="0" err="1"/>
              <a:t>lakukan</a:t>
            </a:r>
            <a:r>
              <a:rPr lang="en-US" dirty="0"/>
              <a:t> sign up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dan sign 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.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61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Build a Database dan </a:t>
            </a:r>
            <a:r>
              <a:rPr lang="en-US" dirty="0" err="1"/>
              <a:t>pilih</a:t>
            </a:r>
            <a:r>
              <a:rPr lang="en-US" dirty="0"/>
              <a:t> M0,Google Drive Cloud, dan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954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username dan password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ip</a:t>
            </a:r>
            <a:r>
              <a:rPr lang="en-US" dirty="0"/>
              <a:t> (0.0.0.0 agar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klik</a:t>
            </a:r>
            <a:r>
              <a:rPr lang="en-US" dirty="0"/>
              <a:t> finish and close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649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219200" y="3638550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Setelah database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connect dan </a:t>
            </a:r>
            <a:r>
              <a:rPr lang="en-US" dirty="0" err="1"/>
              <a:t>pilih</a:t>
            </a:r>
            <a:r>
              <a:rPr lang="en-US" dirty="0"/>
              <a:t> Drivers </a:t>
            </a:r>
            <a:r>
              <a:rPr lang="en-US" dirty="0" err="1"/>
              <a:t>kemudian</a:t>
            </a:r>
            <a:r>
              <a:rPr lang="en-US" dirty="0"/>
              <a:t> copy </a:t>
            </a:r>
            <a:r>
              <a:rPr lang="en-US" dirty="0" err="1"/>
              <a:t>seperti</a:t>
            </a:r>
            <a:r>
              <a:rPr lang="en-US" dirty="0"/>
              <a:t> link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lvl="0" indent="0"/>
            <a:r>
              <a:rPr lang="en-US" dirty="0" err="1"/>
              <a:t>mongodb+srv</a:t>
            </a:r>
            <a:r>
              <a:rPr lang="en-US" dirty="0"/>
              <a:t>://</a:t>
            </a:r>
            <a:r>
              <a:rPr lang="en-US" dirty="0" err="1"/>
              <a:t>ezra_sept</a:t>
            </a:r>
            <a:r>
              <a:rPr lang="en-US" dirty="0"/>
              <a:t>:&lt;password&gt;@todolist.zlayj0v.mongodb.net/?</a:t>
            </a:r>
            <a:r>
              <a:rPr lang="en-US" dirty="0" err="1"/>
              <a:t>retryWrites</a:t>
            </a:r>
            <a:r>
              <a:rPr lang="en-US" dirty="0"/>
              <a:t>=</a:t>
            </a:r>
            <a:r>
              <a:rPr lang="en-US" dirty="0" err="1"/>
              <a:t>true&amp;w</a:t>
            </a:r>
            <a:r>
              <a:rPr lang="en-US" dirty="0"/>
              <a:t>=majority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44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219200" y="3638550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const mongoose = require(“mongoose”);</a:t>
            </a:r>
          </a:p>
          <a:p>
            <a:pPr marL="0" lvl="0" indent="0"/>
            <a:r>
              <a:rPr lang="en-US" dirty="0" err="1"/>
              <a:t>mongoose.connect</a:t>
            </a:r>
            <a:r>
              <a:rPr lang="en-US" dirty="0"/>
              <a:t>(“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copy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&lt;password&gt;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password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database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72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v-SE" dirty="0"/>
              <a:t>Install node js dan jika sudah menginstall node js</a:t>
            </a:r>
            <a:r>
              <a:rPr lang="sv-SE"/>
              <a:t>, cek apakah sudah terinstall </a:t>
            </a:r>
            <a:r>
              <a:rPr lang="sv-SE" dirty="0"/>
              <a:t>menggunakan cmd dengan command </a:t>
            </a:r>
            <a:r>
              <a:rPr lang="sv-SE"/>
              <a:t>node –v</a:t>
            </a:r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63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219200" y="3638550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.connect() .then(() =&gt; {</a:t>
            </a:r>
          </a:p>
          <a:p>
            <a:r>
              <a:rPr lang="en-US" dirty="0"/>
              <a:t>    console.log("connected to MongoDB");</a:t>
            </a:r>
          </a:p>
          <a:p>
            <a:r>
              <a:rPr lang="en-US" dirty="0"/>
              <a:t>  })</a:t>
            </a:r>
          </a:p>
          <a:p>
            <a:r>
              <a:rPr lang="en-US" dirty="0"/>
              <a:t>  .catch((error) =&gt; {</a:t>
            </a:r>
          </a:p>
          <a:p>
            <a:r>
              <a:rPr lang="en-US" dirty="0"/>
              <a:t>    console.log(error);</a:t>
            </a:r>
          </a:p>
          <a:p>
            <a:r>
              <a:rPr lang="en-US" dirty="0"/>
              <a:t>  });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3630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219200" y="3638550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.connect() .then(() =&gt; {</a:t>
            </a:r>
          </a:p>
          <a:p>
            <a:r>
              <a:rPr lang="en-US" dirty="0"/>
              <a:t>    console.log("connected to MongoDB");</a:t>
            </a:r>
          </a:p>
          <a:p>
            <a:r>
              <a:rPr lang="en-US" dirty="0"/>
              <a:t>  })</a:t>
            </a:r>
          </a:p>
          <a:p>
            <a:r>
              <a:rPr lang="en-US" dirty="0"/>
              <a:t>  .catch((error) =&gt; {</a:t>
            </a:r>
          </a:p>
          <a:p>
            <a:r>
              <a:rPr lang="en-US" dirty="0"/>
              <a:t>    console.log(error);</a:t>
            </a:r>
          </a:p>
          <a:p>
            <a:r>
              <a:rPr lang="en-US" dirty="0"/>
              <a:t>  });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223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9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58224-6F49-4DD8-AE60-688BDCB8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26" y="1047750"/>
            <a:ext cx="694800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10</a:t>
            </a:r>
            <a:br>
              <a:rPr lang="en-US" sz="4400" dirty="0"/>
            </a:br>
            <a:r>
              <a:rPr lang="en-US" sz="4400" dirty="0"/>
              <a:t>(Model)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40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10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65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10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17CA1-EC3B-404D-9652-47A2A0EC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97" y="1047750"/>
            <a:ext cx="719730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3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11</a:t>
            </a:r>
            <a:br>
              <a:rPr lang="en-US" sz="4400" dirty="0"/>
            </a:br>
            <a:r>
              <a:rPr lang="en-US" sz="4400" dirty="0"/>
              <a:t>(Routes)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1113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11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046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11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6D85F-BE3D-467D-B613-C0B180E0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47750"/>
            <a:ext cx="698129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7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12</a:t>
            </a:r>
            <a:br>
              <a:rPr lang="en-US" sz="4400" dirty="0"/>
            </a:br>
            <a:r>
              <a:rPr lang="en-US" sz="4400" dirty="0"/>
              <a:t>(Controllers)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2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25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12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011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12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694A9-F0B3-4AD4-B0D4-856A0E9B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82" y="1047750"/>
            <a:ext cx="695334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12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121CDF-3E04-4F9F-88D8-D4B6B894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55" y="1035627"/>
            <a:ext cx="695744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13</a:t>
            </a:r>
            <a:br>
              <a:rPr lang="en-US" sz="4400" dirty="0"/>
            </a:br>
            <a:r>
              <a:rPr lang="en-US" sz="4400" dirty="0"/>
              <a:t>(Server)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235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13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code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pendeklarasian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6555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13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56388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const Task = require("./models/</a:t>
            </a:r>
            <a:r>
              <a:rPr lang="en-US" dirty="0" err="1"/>
              <a:t>toDoListModel</a:t>
            </a:r>
            <a:r>
              <a:rPr lang="en-US" dirty="0"/>
              <a:t>");</a:t>
            </a:r>
          </a:p>
          <a:p>
            <a:pPr marL="0" lvl="0" indent="0"/>
            <a:r>
              <a:rPr lang="en-US" dirty="0"/>
              <a:t>const </a:t>
            </a:r>
            <a:r>
              <a:rPr lang="en-US" dirty="0" err="1"/>
              <a:t>bodyParser</a:t>
            </a:r>
            <a:r>
              <a:rPr lang="en-US" dirty="0"/>
              <a:t> = require("body-parser");</a:t>
            </a:r>
          </a:p>
          <a:p>
            <a:pPr marL="0" lvl="0" indent="0"/>
            <a:r>
              <a:rPr lang="en-US" dirty="0"/>
              <a:t>const routes = require("./routes/</a:t>
            </a:r>
            <a:r>
              <a:rPr lang="en-US" dirty="0" err="1"/>
              <a:t>toDoListRoute</a:t>
            </a:r>
            <a:r>
              <a:rPr lang="en-US" dirty="0"/>
              <a:t>");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extended: true }));</a:t>
            </a:r>
          </a:p>
          <a:p>
            <a:pPr marL="0" lvl="0" indent="0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bodyParser.json</a:t>
            </a:r>
            <a:r>
              <a:rPr lang="en-US" dirty="0"/>
              <a:t>());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routes(app);</a:t>
            </a: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841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PENJELASAN</a:t>
            </a:r>
            <a:br>
              <a:rPr lang="en-US" sz="4400" dirty="0"/>
            </a:br>
            <a:r>
              <a:rPr lang="en-US" sz="4400" dirty="0"/>
              <a:t>(MODEL)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7509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PENJELASAN (MODEL)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88392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Import Mongoose: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Mongoose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MongoDB </a:t>
            </a:r>
            <a:r>
              <a:rPr lang="en-US" dirty="0" err="1"/>
              <a:t>menggunakan</a:t>
            </a:r>
            <a:r>
              <a:rPr lang="en-US" dirty="0"/>
              <a:t> Node.js.</a:t>
            </a:r>
          </a:p>
          <a:p>
            <a:pPr marL="0" lvl="0" indent="0"/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(</a:t>
            </a:r>
            <a:r>
              <a:rPr lang="en-US" dirty="0" err="1"/>
              <a:t>TaskSchema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Mongoose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.</a:t>
            </a:r>
          </a:p>
          <a:p>
            <a:pPr marL="0" lvl="0" indent="0"/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: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name (String), </a:t>
            </a:r>
            <a:r>
              <a:rPr lang="en-US" dirty="0" err="1"/>
              <a:t>created_date</a:t>
            </a:r>
            <a:r>
              <a:rPr lang="en-US" dirty="0"/>
              <a:t> (Date), dan status (Array of Strings)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default.</a:t>
            </a:r>
          </a:p>
          <a:p>
            <a:pPr marL="0" lvl="0" indent="0"/>
            <a:r>
              <a:rPr lang="en-US" dirty="0" err="1"/>
              <a:t>Ekspor</a:t>
            </a:r>
            <a:r>
              <a:rPr lang="en-US" dirty="0"/>
              <a:t> Model: Model Tasks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TaskSchema</a:t>
            </a:r>
            <a:r>
              <a:rPr lang="en-US" dirty="0"/>
              <a:t> dan </a:t>
            </a:r>
            <a:r>
              <a:rPr lang="en-US" dirty="0" err="1"/>
              <a:t>diekspor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Node.js.</a:t>
            </a: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6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PENJELASAN</a:t>
            </a:r>
            <a:br>
              <a:rPr lang="en-US" sz="4400" dirty="0"/>
            </a:br>
            <a:r>
              <a:rPr lang="en-US" sz="4400" dirty="0"/>
              <a:t>(ROUTES)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315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PENJELASAN (ROUTES)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const </a:t>
            </a:r>
            <a:r>
              <a:rPr lang="en-US" sz="1200" dirty="0" err="1"/>
              <a:t>todoList</a:t>
            </a:r>
            <a:r>
              <a:rPr lang="en-US" sz="1200" dirty="0"/>
              <a:t> = require("../controllers/</a:t>
            </a:r>
            <a:r>
              <a:rPr lang="en-US" sz="1200" dirty="0" err="1"/>
              <a:t>toDoListController</a:t>
            </a:r>
            <a:r>
              <a:rPr lang="en-US" sz="1200" dirty="0"/>
              <a:t>");: </a:t>
            </a:r>
            <a:r>
              <a:rPr lang="en-US" sz="1200" dirty="0" err="1"/>
              <a:t>Mengimpor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r>
              <a:rPr lang="en-US" sz="1200" dirty="0"/>
              <a:t> </a:t>
            </a:r>
            <a:r>
              <a:rPr lang="en-US" sz="1200" dirty="0" err="1"/>
              <a:t>toDoListController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module.exports</a:t>
            </a:r>
            <a:r>
              <a:rPr lang="en-US" sz="1200" dirty="0"/>
              <a:t> = (app) =&gt; {: </a:t>
            </a:r>
            <a:r>
              <a:rPr lang="en-US" sz="1200" dirty="0" err="1"/>
              <a:t>Mengekspor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yang </a:t>
            </a:r>
            <a:r>
              <a:rPr lang="en-US" sz="1200" dirty="0" err="1"/>
              <a:t>menerima</a:t>
            </a:r>
            <a:r>
              <a:rPr lang="en-US" sz="1200" dirty="0"/>
              <a:t> instance app </a:t>
            </a:r>
            <a:r>
              <a:rPr lang="en-US" sz="1200" dirty="0" err="1"/>
              <a:t>sebagai</a:t>
            </a:r>
            <a:r>
              <a:rPr lang="en-US" sz="1200" dirty="0"/>
              <a:t> parameter.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app.route</a:t>
            </a:r>
            <a:r>
              <a:rPr lang="en-US" sz="1200" dirty="0"/>
              <a:t>("/tasks")...: </a:t>
            </a:r>
            <a:r>
              <a:rPr lang="en-US" sz="1200" dirty="0" err="1"/>
              <a:t>Mendefinisikan</a:t>
            </a:r>
            <a:r>
              <a:rPr lang="en-US" sz="1200" dirty="0"/>
              <a:t> </a:t>
            </a:r>
            <a:r>
              <a:rPr lang="en-US" sz="1200" dirty="0" err="1"/>
              <a:t>rute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endpoint /tasks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app.route</a:t>
            </a:r>
            <a:r>
              <a:rPr lang="en-US" sz="1200" dirty="0"/>
              <a:t>().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.get(</a:t>
            </a:r>
            <a:r>
              <a:rPr lang="en-US" sz="1200" dirty="0" err="1"/>
              <a:t>todoList.listAllTasks</a:t>
            </a:r>
            <a:r>
              <a:rPr lang="en-US" sz="1200" dirty="0"/>
              <a:t>): </a:t>
            </a:r>
            <a:r>
              <a:rPr lang="en-US" sz="1200" dirty="0" err="1"/>
              <a:t>Menangani</a:t>
            </a:r>
            <a:r>
              <a:rPr lang="en-US" sz="1200" dirty="0"/>
              <a:t> HTTP GET </a:t>
            </a:r>
            <a:r>
              <a:rPr lang="en-US" sz="1200" dirty="0" err="1"/>
              <a:t>ke</a:t>
            </a:r>
            <a:r>
              <a:rPr lang="en-US" sz="1200" dirty="0"/>
              <a:t> /tasks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listAllTasks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.post(</a:t>
            </a:r>
            <a:r>
              <a:rPr lang="en-US" sz="1200" dirty="0" err="1"/>
              <a:t>todoList.createTask</a:t>
            </a:r>
            <a:r>
              <a:rPr lang="en-US" sz="1200" dirty="0"/>
              <a:t>): </a:t>
            </a:r>
            <a:r>
              <a:rPr lang="en-US" sz="1200" dirty="0" err="1"/>
              <a:t>Menangani</a:t>
            </a:r>
            <a:r>
              <a:rPr lang="en-US" sz="1200" dirty="0"/>
              <a:t> HTTP POST </a:t>
            </a:r>
            <a:r>
              <a:rPr lang="en-US" sz="1200" dirty="0" err="1"/>
              <a:t>ke</a:t>
            </a:r>
            <a:r>
              <a:rPr lang="en-US" sz="1200" dirty="0"/>
              <a:t> /tasks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createTask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app.route</a:t>
            </a:r>
            <a:r>
              <a:rPr lang="en-US" sz="1200" dirty="0"/>
              <a:t>("/tasks/:</a:t>
            </a:r>
            <a:r>
              <a:rPr lang="en-US" sz="1200" dirty="0" err="1"/>
              <a:t>taskId</a:t>
            </a:r>
            <a:r>
              <a:rPr lang="en-US" sz="1200" dirty="0"/>
              <a:t>")...: </a:t>
            </a:r>
            <a:r>
              <a:rPr lang="en-US" sz="1200" dirty="0" err="1"/>
              <a:t>Mendefinisikan</a:t>
            </a:r>
            <a:r>
              <a:rPr lang="en-US" sz="1200" dirty="0"/>
              <a:t> </a:t>
            </a:r>
            <a:r>
              <a:rPr lang="en-US" sz="1200" dirty="0" err="1"/>
              <a:t>rute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endpoint /tasks/:</a:t>
            </a:r>
            <a:r>
              <a:rPr lang="en-US" sz="1200" dirty="0" err="1"/>
              <a:t>taskId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.get(</a:t>
            </a:r>
            <a:r>
              <a:rPr lang="en-US" sz="1200" dirty="0" err="1"/>
              <a:t>todoList.readTask</a:t>
            </a:r>
            <a:r>
              <a:rPr lang="en-US" sz="1200" dirty="0"/>
              <a:t>): </a:t>
            </a:r>
            <a:r>
              <a:rPr lang="en-US" sz="1200" dirty="0" err="1"/>
              <a:t>Menangani</a:t>
            </a:r>
            <a:r>
              <a:rPr lang="en-US" sz="1200" dirty="0"/>
              <a:t> HTTP GET </a:t>
            </a:r>
            <a:r>
              <a:rPr lang="en-US" sz="1200" dirty="0" err="1"/>
              <a:t>ke</a:t>
            </a:r>
            <a:r>
              <a:rPr lang="en-US" sz="1200" dirty="0"/>
              <a:t> /tasks/:</a:t>
            </a:r>
            <a:r>
              <a:rPr lang="en-US" sz="1200" dirty="0" err="1"/>
              <a:t>taskId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readTask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.put(</a:t>
            </a:r>
            <a:r>
              <a:rPr lang="en-US" sz="1200" dirty="0" err="1"/>
              <a:t>todoList.updateTask</a:t>
            </a:r>
            <a:r>
              <a:rPr lang="en-US" sz="1200" dirty="0"/>
              <a:t>): </a:t>
            </a:r>
            <a:r>
              <a:rPr lang="en-US" sz="1200" dirty="0" err="1"/>
              <a:t>Menangani</a:t>
            </a:r>
            <a:r>
              <a:rPr lang="en-US" sz="1200" dirty="0"/>
              <a:t> HTTP PUT </a:t>
            </a:r>
            <a:r>
              <a:rPr lang="en-US" sz="1200" dirty="0" err="1"/>
              <a:t>ke</a:t>
            </a:r>
            <a:r>
              <a:rPr lang="en-US" sz="1200" dirty="0"/>
              <a:t> /tasks/:</a:t>
            </a:r>
            <a:r>
              <a:rPr lang="en-US" sz="1200" dirty="0" err="1"/>
              <a:t>taskId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updateTask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.delete(</a:t>
            </a:r>
            <a:r>
              <a:rPr lang="en-US" sz="1200" dirty="0" err="1"/>
              <a:t>todoList.deleteTask</a:t>
            </a:r>
            <a:r>
              <a:rPr lang="en-US" sz="1200" dirty="0"/>
              <a:t>): </a:t>
            </a:r>
            <a:r>
              <a:rPr lang="en-US" sz="1200" dirty="0" err="1"/>
              <a:t>Menangani</a:t>
            </a:r>
            <a:r>
              <a:rPr lang="en-US" sz="1200" dirty="0"/>
              <a:t> HTTP DELETE </a:t>
            </a:r>
            <a:r>
              <a:rPr lang="en-US" sz="1200" dirty="0" err="1"/>
              <a:t>ke</a:t>
            </a:r>
            <a:r>
              <a:rPr lang="en-US" sz="1200" dirty="0"/>
              <a:t> /tasks/:</a:t>
            </a:r>
            <a:r>
              <a:rPr lang="en-US" sz="1200" dirty="0" err="1"/>
              <a:t>taskId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deleteTask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2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v-SE" dirty="0"/>
              <a:t>Kemudian buat folder baru dan jalankan visual studio code dan buka folder tersebut pada visual studio code dan ketikkan npm init –y pada terminal visual studio code untuk membuat package.json</a:t>
            </a:r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1761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PENJELASAN</a:t>
            </a:r>
            <a:br>
              <a:rPr lang="en-US" sz="4400" dirty="0"/>
            </a:br>
            <a:r>
              <a:rPr lang="en-US" sz="4400" dirty="0"/>
              <a:t>(CONTROLLERS)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5717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PENJELASAN (CONTROLLERS)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listAllTasks</a:t>
            </a:r>
            <a:r>
              <a:rPr lang="en-US" sz="1200" dirty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Menggunakan</a:t>
            </a:r>
            <a:r>
              <a:rPr lang="en-US" sz="1200" dirty="0"/>
              <a:t> model Task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database.</a:t>
            </a:r>
          </a:p>
          <a:p>
            <a:pPr marL="0" lvl="0" indent="0"/>
            <a:r>
              <a:rPr lang="en-US" sz="1200" dirty="0" err="1"/>
              <a:t>Mengembalikan</a:t>
            </a:r>
            <a:r>
              <a:rPr lang="en-US" sz="1200" dirty="0"/>
              <a:t> data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format JSON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respons</a:t>
            </a:r>
            <a:r>
              <a:rPr lang="en-US" sz="1200" dirty="0"/>
              <a:t>.</a:t>
            </a:r>
          </a:p>
          <a:p>
            <a:pPr marL="0" lvl="0" indent="0"/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createTask</a:t>
            </a:r>
            <a:r>
              <a:rPr lang="en-US" sz="1200" dirty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new_task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data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permintaan</a:t>
            </a:r>
            <a:r>
              <a:rPr lang="en-US" sz="1200" dirty="0"/>
              <a:t> HTTP.</a:t>
            </a:r>
          </a:p>
          <a:p>
            <a:pPr marL="0" lvl="0" indent="0"/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database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save().</a:t>
            </a:r>
          </a:p>
          <a:p>
            <a:pPr marL="0" lvl="0" indent="0"/>
            <a:r>
              <a:rPr lang="en-US" sz="1200" dirty="0" err="1"/>
              <a:t>Mengembalikan</a:t>
            </a:r>
            <a:r>
              <a:rPr lang="en-US" sz="1200" dirty="0"/>
              <a:t> data </a:t>
            </a:r>
            <a:r>
              <a:rPr lang="en-US" sz="1200" dirty="0" err="1"/>
              <a:t>tugas</a:t>
            </a:r>
            <a:r>
              <a:rPr lang="en-US" sz="1200" dirty="0"/>
              <a:t> yang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respons</a:t>
            </a:r>
            <a:r>
              <a:rPr lang="en-US" sz="1200" dirty="0"/>
              <a:t> JSON.</a:t>
            </a:r>
          </a:p>
          <a:p>
            <a:pPr marL="0" lvl="0" indent="0"/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readTask</a:t>
            </a:r>
            <a:r>
              <a:rPr lang="en-US" sz="1200" dirty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ID yang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parameter </a:t>
            </a:r>
            <a:r>
              <a:rPr lang="en-US" sz="1200" dirty="0" err="1"/>
              <a:t>permintaan</a:t>
            </a:r>
            <a:r>
              <a:rPr lang="en-US" sz="1200" dirty="0"/>
              <a:t>.</a:t>
            </a:r>
          </a:p>
          <a:p>
            <a:pPr marL="0" lvl="0" indent="0"/>
            <a:r>
              <a:rPr lang="en-US" sz="1200" dirty="0" err="1"/>
              <a:t>Mengembalikan</a:t>
            </a:r>
            <a:r>
              <a:rPr lang="en-US" sz="1200" dirty="0"/>
              <a:t> data </a:t>
            </a:r>
            <a:r>
              <a:rPr lang="en-US" sz="1200" dirty="0" err="1"/>
              <a:t>tugas</a:t>
            </a:r>
            <a:r>
              <a:rPr lang="en-US" sz="1200" dirty="0"/>
              <a:t> yang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respons</a:t>
            </a:r>
            <a:r>
              <a:rPr lang="en-US" sz="1200" dirty="0"/>
              <a:t> JSON.</a:t>
            </a:r>
          </a:p>
          <a:p>
            <a:pPr marL="0" lvl="0" indent="0"/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.</a:t>
            </a:r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36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PENJELASAN (CONTROLLERS)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updateTask</a:t>
            </a:r>
            <a:r>
              <a:rPr lang="en-US" sz="1200" dirty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ID dan </a:t>
            </a:r>
            <a:r>
              <a:rPr lang="en-US" sz="1200" dirty="0" err="1"/>
              <a:t>memperbarui</a:t>
            </a:r>
            <a:r>
              <a:rPr lang="en-US" sz="1200" dirty="0"/>
              <a:t> data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badan </a:t>
            </a:r>
            <a:r>
              <a:rPr lang="en-US" sz="1200" dirty="0" err="1"/>
              <a:t>permintaan</a:t>
            </a:r>
            <a:r>
              <a:rPr lang="en-US" sz="1200" dirty="0"/>
              <a:t>.</a:t>
            </a:r>
          </a:p>
          <a:p>
            <a:pPr marL="0" lvl="0" indent="0"/>
            <a:r>
              <a:rPr lang="en-US" sz="1200" dirty="0" err="1"/>
              <a:t>Mengembalikan</a:t>
            </a:r>
            <a:r>
              <a:rPr lang="en-US" sz="1200" dirty="0"/>
              <a:t> data </a:t>
            </a:r>
            <a:r>
              <a:rPr lang="en-US" sz="1200" dirty="0" err="1"/>
              <a:t>tugas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diperbarui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respons</a:t>
            </a:r>
            <a:r>
              <a:rPr lang="en-US" sz="1200" dirty="0"/>
              <a:t> JSON.</a:t>
            </a:r>
          </a:p>
          <a:p>
            <a:pPr marL="0" lvl="0" indent="0"/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deleteTask</a:t>
            </a:r>
            <a:r>
              <a:rPr lang="en-US" sz="1200" dirty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Menghapus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ID yang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parameter </a:t>
            </a:r>
            <a:r>
              <a:rPr lang="en-US" sz="1200" dirty="0" err="1"/>
              <a:t>permintaan</a:t>
            </a:r>
            <a:r>
              <a:rPr lang="en-US" sz="1200" dirty="0"/>
              <a:t>.</a:t>
            </a:r>
          </a:p>
          <a:p>
            <a:pPr marL="0" lvl="0" indent="0"/>
            <a:r>
              <a:rPr lang="en-US" sz="1200" dirty="0" err="1"/>
              <a:t>Mengembalikan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sukses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penghapusan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.</a:t>
            </a:r>
          </a:p>
          <a:p>
            <a:pPr marL="0" lvl="0" indent="0"/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.</a:t>
            </a:r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04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PENJELASAN</a:t>
            </a:r>
            <a:br>
              <a:rPr lang="en-US" sz="4400" dirty="0"/>
            </a:br>
            <a:r>
              <a:rPr lang="en-US" sz="4400" dirty="0"/>
              <a:t>(SERVER)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1862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PENJELASAN (SERVER)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Express, </a:t>
            </a:r>
            <a:r>
              <a:rPr lang="en-US" sz="1200" dirty="0" err="1"/>
              <a:t>modul</a:t>
            </a:r>
            <a:r>
              <a:rPr lang="en-US" sz="1200" dirty="0"/>
              <a:t> Mongoose, model Task, dan middleware body-parser.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Menggunakan</a:t>
            </a:r>
            <a:r>
              <a:rPr lang="en-US" sz="1200" dirty="0"/>
              <a:t> middleware body-parser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mengurai</a:t>
            </a:r>
            <a:r>
              <a:rPr lang="en-US" sz="1200" dirty="0"/>
              <a:t> data </a:t>
            </a:r>
            <a:r>
              <a:rPr lang="en-US" sz="1200" dirty="0" err="1"/>
              <a:t>permintaan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Mengonfigurasi</a:t>
            </a:r>
            <a:r>
              <a:rPr lang="en-US" sz="1200" dirty="0"/>
              <a:t> </a:t>
            </a:r>
            <a:r>
              <a:rPr lang="en-US" sz="1200" dirty="0" err="1"/>
              <a:t>rute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r>
              <a:rPr lang="en-US" sz="1200" dirty="0"/>
              <a:t> yang </a:t>
            </a:r>
            <a:r>
              <a:rPr lang="en-US" sz="1200" dirty="0" err="1"/>
              <a:t>diimpor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Mendengarkan</a:t>
            </a:r>
            <a:r>
              <a:rPr lang="en-US" sz="1200" dirty="0"/>
              <a:t> pada port 3000 dan </a:t>
            </a:r>
            <a:r>
              <a:rPr lang="en-US" sz="1200" dirty="0" err="1"/>
              <a:t>mencetak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konsol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server </a:t>
            </a:r>
            <a:r>
              <a:rPr lang="en-US" sz="1200" dirty="0" err="1"/>
              <a:t>berjalan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Menghubungkan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server MongoDB </a:t>
            </a:r>
            <a:r>
              <a:rPr lang="en-US" sz="1200" dirty="0" err="1"/>
              <a:t>dengan</a:t>
            </a:r>
            <a:r>
              <a:rPr lang="en-US" sz="1200" dirty="0"/>
              <a:t> URL </a:t>
            </a:r>
            <a:r>
              <a:rPr lang="en-US" sz="1200" dirty="0" err="1"/>
              <a:t>koneksi</a:t>
            </a:r>
            <a:r>
              <a:rPr lang="en-US" sz="1200" dirty="0"/>
              <a:t> yang </a:t>
            </a:r>
            <a:r>
              <a:rPr lang="en-US" sz="1200" dirty="0" err="1"/>
              <a:t>diberikan</a:t>
            </a:r>
            <a:r>
              <a:rPr lang="en-US" sz="1200" dirty="0"/>
              <a:t>.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sukses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di </a:t>
            </a:r>
            <a:r>
              <a:rPr lang="en-US" sz="1200" dirty="0" err="1"/>
              <a:t>konsol</a:t>
            </a:r>
            <a:r>
              <a:rPr lang="en-US" sz="1200" dirty="0"/>
              <a:t>.</a:t>
            </a:r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887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4450" y="1207200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UJI POSTMAN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5638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UJIPOSTMAN (GET ALL)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4729E-22D1-482E-9A72-C95054C0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1755"/>
            <a:ext cx="7467600" cy="40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49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UJIPOSTMAN (GET BY ID)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C734A7-871F-4402-AE34-E6F341CC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81547"/>
            <a:ext cx="7467600" cy="40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8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UJIPOSTMAN (POST)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58CA4-225E-4D1B-BD66-0743E0BB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62" y="1060450"/>
            <a:ext cx="7537938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9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UJIPOSTMAN (UPDATE)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0ADC30-70C6-44F6-8181-05902C29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10869"/>
            <a:ext cx="7495309" cy="40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2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FF958-3427-4A04-85A0-7CE76C2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98579"/>
            <a:ext cx="6271155" cy="41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45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UJIPOSTMAN (DELETE)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6EE10-B691-4AB2-B3D6-A6BD24C6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28" y="1097991"/>
            <a:ext cx="7457572" cy="40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7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 IN MONGODB 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0" y="1123950"/>
            <a:ext cx="9067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200"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70310-44E8-4E23-834D-10AF3226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1" y="1047750"/>
            <a:ext cx="7976344" cy="40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3"/>
          <p:cNvSpPr txBox="1">
            <a:spLocks noGrp="1"/>
          </p:cNvSpPr>
          <p:nvPr>
            <p:ph type="title"/>
          </p:nvPr>
        </p:nvSpPr>
        <p:spPr>
          <a:xfrm>
            <a:off x="713225" y="1210775"/>
            <a:ext cx="7715100" cy="27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LANGKAH 3</a:t>
            </a:r>
            <a:endParaRPr sz="4400"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450" name="Google Shape;1450;p53"/>
          <p:cNvCxnSpPr/>
          <p:nvPr/>
        </p:nvCxnSpPr>
        <p:spPr>
          <a:xfrm>
            <a:off x="2976275" y="509300"/>
            <a:ext cx="546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6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 flipH="1">
            <a:off x="6291850" y="3828025"/>
            <a:ext cx="2852100" cy="142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/>
          <p:nvPr/>
        </p:nvSpPr>
        <p:spPr>
          <a:xfrm flipH="1">
            <a:off x="6305325" y="987875"/>
            <a:ext cx="2852100" cy="423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4175" y="273062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3</a:t>
            </a:r>
            <a:endParaRPr dirty="0"/>
          </a:p>
        </p:txBody>
      </p:sp>
      <p:sp>
        <p:nvSpPr>
          <p:cNvPr id="762" name="Google Shape;762;p38"/>
          <p:cNvSpPr txBox="1">
            <a:spLocks noGrp="1"/>
          </p:cNvSpPr>
          <p:nvPr>
            <p:ph type="title" idx="2"/>
          </p:nvPr>
        </p:nvSpPr>
        <p:spPr>
          <a:xfrm>
            <a:off x="990599" y="1200150"/>
            <a:ext cx="19856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3" name="Google Shape;763;p38"/>
          <p:cNvSpPr txBox="1">
            <a:spLocks noGrp="1"/>
          </p:cNvSpPr>
          <p:nvPr>
            <p:ph type="subTitle" idx="1"/>
          </p:nvPr>
        </p:nvSpPr>
        <p:spPr>
          <a:xfrm>
            <a:off x="1174474" y="3664346"/>
            <a:ext cx="4997725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Setelah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, pada </a:t>
            </a:r>
            <a:r>
              <a:rPr lang="en-US" dirty="0" err="1"/>
              <a:t>bagian</a:t>
            </a:r>
            <a:r>
              <a:rPr lang="en-US" dirty="0"/>
              <a:t> script </a:t>
            </a:r>
            <a:r>
              <a:rPr lang="en-US" dirty="0" err="1"/>
              <a:t>tambah</a:t>
            </a:r>
            <a:r>
              <a:rPr lang="en-US" dirty="0"/>
              <a:t> "serve": "node server.js”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mengetesnya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console.log(“Hello”); dan </a:t>
            </a:r>
            <a:r>
              <a:rPr lang="en-US" dirty="0" err="1"/>
              <a:t>dijalankan</a:t>
            </a:r>
            <a:r>
              <a:rPr lang="en-US" dirty="0"/>
              <a:t> di terminal </a:t>
            </a:r>
            <a:r>
              <a:rPr lang="en-US" dirty="0" err="1"/>
              <a:t>dengan</a:t>
            </a:r>
            <a:r>
              <a:rPr lang="en-US" dirty="0"/>
              <a:t> node server.js</a:t>
            </a:r>
          </a:p>
          <a:p>
            <a:pPr marL="0" lvl="0" indent="0"/>
            <a:endParaRPr lang="en-US" dirty="0"/>
          </a:p>
        </p:txBody>
      </p:sp>
      <p:cxnSp>
        <p:nvCxnSpPr>
          <p:cNvPr id="764" name="Google Shape;764;p38"/>
          <p:cNvCxnSpPr/>
          <p:nvPr/>
        </p:nvCxnSpPr>
        <p:spPr>
          <a:xfrm>
            <a:off x="6305525" y="-13500"/>
            <a:ext cx="0" cy="232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8"/>
          <p:cNvSpPr txBox="1">
            <a:spLocks noGrp="1"/>
          </p:cNvSpPr>
          <p:nvPr>
            <p:ph type="subTitle" idx="3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66" name="Google Shape;766;p38"/>
          <p:cNvCxnSpPr/>
          <p:nvPr/>
        </p:nvCxnSpPr>
        <p:spPr>
          <a:xfrm>
            <a:off x="2976275" y="509300"/>
            <a:ext cx="333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8"/>
          <p:cNvGrpSpPr/>
          <p:nvPr/>
        </p:nvGrpSpPr>
        <p:grpSpPr>
          <a:xfrm>
            <a:off x="2976275" y="1538122"/>
            <a:ext cx="2032566" cy="232717"/>
            <a:chOff x="-70855" y="4519639"/>
            <a:chExt cx="6112980" cy="699900"/>
          </a:xfrm>
        </p:grpSpPr>
        <p:sp>
          <p:nvSpPr>
            <p:cNvPr id="768" name="Google Shape;768;p38"/>
            <p:cNvSpPr/>
            <p:nvPr/>
          </p:nvSpPr>
          <p:spPr>
            <a:xfrm>
              <a:off x="-7085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4259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55603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18292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369480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996369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809814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623325" y="4519639"/>
              <a:ext cx="418800" cy="699900"/>
            </a:xfrm>
            <a:prstGeom prst="parallelogram">
              <a:avLst>
                <a:gd name="adj" fmla="val 821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5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 3</a:t>
            </a:r>
            <a:endParaRPr dirty="0"/>
          </a:p>
        </p:txBody>
      </p:sp>
      <p:sp>
        <p:nvSpPr>
          <p:cNvPr id="1539" name="Google Shape;1539;p58"/>
          <p:cNvSpPr txBox="1">
            <a:spLocks noGrp="1"/>
          </p:cNvSpPr>
          <p:nvPr>
            <p:ph type="subTitle" idx="1"/>
          </p:nvPr>
        </p:nvSpPr>
        <p:spPr>
          <a:xfrm>
            <a:off x="228600" y="1381270"/>
            <a:ext cx="4343400" cy="27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6" name="Google Shape;1546;p58"/>
          <p:cNvSpPr/>
          <p:nvPr/>
        </p:nvSpPr>
        <p:spPr>
          <a:xfrm rot="5400000" flipH="1">
            <a:off x="7702846" y="2835187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35" h="1035" extrusionOk="0">
                <a:moveTo>
                  <a:pt x="518" y="0"/>
                </a:moveTo>
                <a:cubicBezTo>
                  <a:pt x="235" y="0"/>
                  <a:pt x="0" y="235"/>
                  <a:pt x="0" y="517"/>
                </a:cubicBezTo>
                <a:cubicBezTo>
                  <a:pt x="0" y="800"/>
                  <a:pt x="235" y="1035"/>
                  <a:pt x="518" y="1035"/>
                </a:cubicBezTo>
                <a:cubicBezTo>
                  <a:pt x="800" y="1035"/>
                  <a:pt x="1035" y="800"/>
                  <a:pt x="1035" y="517"/>
                </a:cubicBezTo>
                <a:cubicBezTo>
                  <a:pt x="1035" y="235"/>
                  <a:pt x="800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F7AA8-5AAA-4F2E-BF24-FAE77189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066" y="1014844"/>
            <a:ext cx="6280934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58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reakthrough by Slidesgo">
  <a:themeElements>
    <a:clrScheme name="Simple Light">
      <a:dk1>
        <a:srgbClr val="181818"/>
      </a:dk1>
      <a:lt1>
        <a:srgbClr val="DFE0DC"/>
      </a:lt1>
      <a:dk2>
        <a:srgbClr val="454FCE"/>
      </a:dk2>
      <a:lt2>
        <a:srgbClr val="E844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1382</Words>
  <Application>Microsoft Office PowerPoint</Application>
  <PresentationFormat>On-screen Show (16:9)</PresentationFormat>
  <Paragraphs>194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Sora ExtraBold</vt:lpstr>
      <vt:lpstr>Lexend Deca</vt:lpstr>
      <vt:lpstr>Erica One</vt:lpstr>
      <vt:lpstr>Sora</vt:lpstr>
      <vt:lpstr>Simple Breakthrough by Slidesgo</vt:lpstr>
      <vt:lpstr> PROJEK BASIS   DATA LANJUT</vt:lpstr>
      <vt:lpstr>LANGKAH 1</vt:lpstr>
      <vt:lpstr>LANGKAH 1</vt:lpstr>
      <vt:lpstr>LANGKAH 2</vt:lpstr>
      <vt:lpstr>LANGKAH 2</vt:lpstr>
      <vt:lpstr>LANGKAH 2</vt:lpstr>
      <vt:lpstr>LANGKAH 3</vt:lpstr>
      <vt:lpstr>LANGKAH 3</vt:lpstr>
      <vt:lpstr>LANGKAH 3</vt:lpstr>
      <vt:lpstr>LANGKAH 4</vt:lpstr>
      <vt:lpstr>LANGKAH 4</vt:lpstr>
      <vt:lpstr>LANGKAH 4</vt:lpstr>
      <vt:lpstr>LANGKAH 5</vt:lpstr>
      <vt:lpstr>LANGKAH 5</vt:lpstr>
      <vt:lpstr>LANGKAH 5</vt:lpstr>
      <vt:lpstr>LANGKAH 6 (OPSIONAL)</vt:lpstr>
      <vt:lpstr>LANGKAH 6</vt:lpstr>
      <vt:lpstr>LANGKAH 7</vt:lpstr>
      <vt:lpstr>LANGKAH 7</vt:lpstr>
      <vt:lpstr>LANGKAH 8</vt:lpstr>
      <vt:lpstr>LANGKAH 8</vt:lpstr>
      <vt:lpstr>LANGKAH 8</vt:lpstr>
      <vt:lpstr>LANGKAH 9 (Koneksi ke MongoDB Cloud)</vt:lpstr>
      <vt:lpstr>LANGKAH 9</vt:lpstr>
      <vt:lpstr>LANGKAH 9</vt:lpstr>
      <vt:lpstr>LANGKAH 9</vt:lpstr>
      <vt:lpstr>LANGKAH 9</vt:lpstr>
      <vt:lpstr>LANGKAH 9</vt:lpstr>
      <vt:lpstr>LANGKAH 9</vt:lpstr>
      <vt:lpstr>LANGKAH 9</vt:lpstr>
      <vt:lpstr>LANGKAH 9</vt:lpstr>
      <vt:lpstr>LANGKAH 9</vt:lpstr>
      <vt:lpstr>LANGKAH 10 (Model)</vt:lpstr>
      <vt:lpstr>LANGKAH 10</vt:lpstr>
      <vt:lpstr>LANGKAH 10</vt:lpstr>
      <vt:lpstr>LANGKAH 11 (Routes)</vt:lpstr>
      <vt:lpstr>LANGKAH 11</vt:lpstr>
      <vt:lpstr>LANGKAH 11</vt:lpstr>
      <vt:lpstr>LANGKAH 12 (Controllers)</vt:lpstr>
      <vt:lpstr>LANGKAH 12</vt:lpstr>
      <vt:lpstr>LANGKAH 12</vt:lpstr>
      <vt:lpstr>LANGKAH 12</vt:lpstr>
      <vt:lpstr>LANGKAH 13 (Server)</vt:lpstr>
      <vt:lpstr>LANGKAH 13</vt:lpstr>
      <vt:lpstr>LANGKAH 13</vt:lpstr>
      <vt:lpstr>PENJELASAN (MODEL)</vt:lpstr>
      <vt:lpstr>PENJELASAN (MODEL)</vt:lpstr>
      <vt:lpstr>PENJELASAN (ROUTES)</vt:lpstr>
      <vt:lpstr>PENJELASAN (ROUTES)</vt:lpstr>
      <vt:lpstr>PENJELASAN (CONTROLLERS)</vt:lpstr>
      <vt:lpstr>PENJELASAN (CONTROLLERS)</vt:lpstr>
      <vt:lpstr>PENJELASAN (CONTROLLERS)</vt:lpstr>
      <vt:lpstr>PENJELASAN (SERVER)</vt:lpstr>
      <vt:lpstr>PENJELASAN (SERVER)</vt:lpstr>
      <vt:lpstr>UJI POSTMAN</vt:lpstr>
      <vt:lpstr>UJIPOSTMAN (GET ALL)</vt:lpstr>
      <vt:lpstr>UJIPOSTMAN (GET BY ID)</vt:lpstr>
      <vt:lpstr>UJIPOSTMAN (POST)</vt:lpstr>
      <vt:lpstr>UJIPOSTMAN (UPDATE)</vt:lpstr>
      <vt:lpstr>UJIPOSTMAN (DELETE)</vt:lpstr>
      <vt:lpstr>COLLECTION IN MONGODB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BASIS DATA MINGGU 5</dc:title>
  <dc:creator>asus</dc:creator>
  <cp:lastModifiedBy>asus</cp:lastModifiedBy>
  <cp:revision>82</cp:revision>
  <dcterms:modified xsi:type="dcterms:W3CDTF">2023-12-04T00:31:15Z</dcterms:modified>
</cp:coreProperties>
</file>