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  <p:sldId id="265" r:id="rId11"/>
    <p:sldId id="287" r:id="rId12"/>
    <p:sldId id="288" r:id="rId13"/>
    <p:sldId id="290" r:id="rId14"/>
    <p:sldId id="291" r:id="rId15"/>
    <p:sldId id="283" r:id="rId16"/>
    <p:sldId id="292" r:id="rId17"/>
    <p:sldId id="269" r:id="rId18"/>
    <p:sldId id="276" r:id="rId19"/>
    <p:sldId id="282" r:id="rId20"/>
    <p:sldId id="293" r:id="rId21"/>
    <p:sldId id="284" r:id="rId22"/>
    <p:sldId id="268" r:id="rId23"/>
    <p:sldId id="270" r:id="rId24"/>
    <p:sldId id="281" r:id="rId25"/>
    <p:sldId id="294" r:id="rId26"/>
    <p:sldId id="285" r:id="rId27"/>
    <p:sldId id="278" r:id="rId28"/>
    <p:sldId id="280" r:id="rId29"/>
    <p:sldId id="275" r:id="rId30"/>
    <p:sldId id="295" r:id="rId31"/>
    <p:sldId id="286" r:id="rId32"/>
    <p:sldId id="271" r:id="rId33"/>
    <p:sldId id="277" r:id="rId34"/>
    <p:sldId id="279" r:id="rId35"/>
    <p:sldId id="296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48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3AEE4-FDD0-4F75-BD7D-00E9E1F73F05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54888-1F1E-4497-B6EE-80C4D871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table, but just keep it in mind, </a:t>
            </a:r>
            <a:r>
              <a:rPr lang="en-US" dirty="0" err="1"/>
              <a:t>nnum</a:t>
            </a:r>
            <a:r>
              <a:rPr lang="en-US" dirty="0"/>
              <a:t> no more than a sentence, maybe mention multiple boards?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54888-1F1E-4497-B6EE-80C4D87114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Addressed in paper, but for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54888-1F1E-4497-B6EE-80C4D87114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6635-766D-4E2D-BB34-FD0A5605B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4FCD8-8A52-40DB-8B95-0599789C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AE96-0CA4-4D41-BBAB-BEB9F46F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7FAF-43C7-47AB-8AE0-201B20BF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AC2B-E6CC-49E1-BF63-9F00B1A2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9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014E-3C6B-41D3-AA18-30D77089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BCB3F-5B83-48F0-9AB4-D09FC9076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A073-D932-49E9-8DE4-1815F72D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E99E7-51A7-4AAF-B778-9939555B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C91C0-1A7D-4DD4-BE21-934C5902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A6F64-2CE5-49C3-9E48-9CC7E7945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E6F3-F86D-4CEB-BED2-2D021694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06CA-C1E4-4004-AEAE-C9A051F8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0EB2-0F0E-4E0E-88C6-F11CA6F3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DEFE-E73C-43D4-A548-1F99C688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CF3E-E0B2-4CEC-A3CB-11CC8678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BF65-77AB-435B-B6B1-194F8A8A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746A-8ACC-4F53-93AE-9320CB44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DA30-B960-42DB-BDC2-3BAA6DCA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5A65-38C1-45FF-B2BE-B8B17B65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B9DD-729A-443D-95B8-532E3020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956B5-B8EC-4E9E-9CFB-593B4038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5D58-91BE-4D98-BE62-1B7C2182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E38D-F72E-4539-B68F-CCCFBBC0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401D7-5783-42A9-9F3E-ACF09FA0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EA6A-79F4-4C54-8F41-DBF54200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ACB1-CE44-4685-831A-3D4F3593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D7DB-F8DD-4861-B0D1-3C77D458C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B7CA2-2DB5-4897-A7B0-89F4AE46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A0EF2-0EFA-4826-ABA6-9AED7D58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5B723-170C-478D-A699-5A77C585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192-1EC5-4EB5-A736-9D42017C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EE01-6872-4F85-89C3-C93AF01B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94691-0CD0-43E8-857B-8334D16A0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21B29-502B-44CA-9F63-6E3BEBEFA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68AB3-B6A9-42FC-8F73-204C7E227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966C3-E160-4A61-8A22-7FAA086A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37C49-68A3-489B-8CFB-5D9B55CC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4C7A5-478D-4400-9459-9E0BCB00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54DD-CF9E-4D4F-9D02-374375FA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3C225-F4BF-4A83-93E9-4CF86FBD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C2431-1D5A-419B-BD28-6726DBFA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2A1A7-EBBB-49F9-989B-2A9D7671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403F6-D75F-40C2-8675-DE667362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6D169-F1DD-4E8B-9807-3ED36399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9C60-3611-4F9F-BA85-2F4EE75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48EB-76EB-42E3-A34D-68C4867F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807D-8FB1-4E13-9181-3E538F6E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900CE-FD69-4D6E-873E-5369CE58F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07B0-D299-4668-AD6E-A36C72C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B1D4-5E94-497F-970A-3EC548D4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3A52-A1E5-44B3-AD92-12C1D25D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AC75-86AE-41CD-889F-E5AB851E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28ED1-0D4D-4FE7-9EC0-7C03B1399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59D15-9AAC-4F24-BD0C-F46BC2F7B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B7CB-AC60-4B46-B825-58B31C1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9A914-43D2-4DE1-91E4-6A2E856C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338F-0267-4BE3-970C-511C7EC5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42850-99A6-47AC-A525-AD584998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7A0E-603E-492F-A879-52BFDEAE7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1FFB-2B6C-42DD-A083-E472F8132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E367-CAA5-4E3B-930C-AF184D1E7F4F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8C93-8BEF-4D17-85BA-66B6AFD02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9BE5-436B-44FA-A015-BEFCB815A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2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A104-F5C0-41CF-9A39-F91B5A9CC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Solution of 3 x N Chomp boards in the form of [2, H, 2]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B4710-B95C-47DA-8FFB-83630CA02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2EBD-2DCC-4CD1-A56D-3C2BB019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with the Short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8D7-3414-4C08-ADC9-17DEBAB6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a Python script to iterate through all boards from a maximum size to get its position state and those of its children recursively with </a:t>
            </a:r>
            <a:r>
              <a:rPr lang="en-US" dirty="0" err="1"/>
              <a:t>memoization</a:t>
            </a:r>
            <a:endParaRPr lang="en-US" dirty="0"/>
          </a:p>
          <a:p>
            <a:pPr lvl="1"/>
            <a:r>
              <a:rPr lang="en-US" dirty="0"/>
              <a:t>Work toward the base case, can exit early</a:t>
            </a:r>
          </a:p>
          <a:p>
            <a:pPr lvl="1"/>
            <a:r>
              <a:rPr lang="en-US" dirty="0"/>
              <a:t>Code on my GitHub for the curious</a:t>
            </a:r>
          </a:p>
          <a:p>
            <a:r>
              <a:rPr lang="en-US" dirty="0"/>
              <a:t>Noticed a pattern in the Long Form, but it was hard to see, so I made the Short Form</a:t>
            </a:r>
          </a:p>
          <a:p>
            <a:pPr lvl="1"/>
            <a:r>
              <a:rPr lang="en-US" dirty="0"/>
              <a:t>{3, 3, 2, … 2, 1, 1} was always a winning position</a:t>
            </a:r>
          </a:p>
          <a:p>
            <a:pPr lvl="1"/>
            <a:r>
              <a:rPr lang="en-US" dirty="0"/>
              <a:t>[2, H, 2]</a:t>
            </a:r>
          </a:p>
          <a:p>
            <a:r>
              <a:rPr lang="en-US" dirty="0"/>
              <a:t>Saw a pattern, tried to prove it</a:t>
            </a:r>
          </a:p>
        </p:txBody>
      </p:sp>
    </p:spTree>
    <p:extLst>
      <p:ext uri="{BB962C8B-B14F-4D97-AF65-F5344CB8AC3E}">
        <p14:creationId xmlns:p14="http://schemas.microsoft.com/office/powerpoint/2010/main" val="122659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AEE0-9315-418D-BC90-FE55DA06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Seeded Kindergarten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C3C1-8A04-4951-B960-D72DD3D6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the first generation of children visually</a:t>
            </a:r>
          </a:p>
          <a:p>
            <a:r>
              <a:rPr lang="en-US" dirty="0"/>
              <a:t>Generating the first generation of children algorithmically:</a:t>
            </a:r>
          </a:p>
          <a:p>
            <a:pPr lvl="1"/>
            <a:r>
              <a:rPr lang="en-US" dirty="0"/>
              <a:t>Write up the algorithm in math speak</a:t>
            </a:r>
          </a:p>
        </p:txBody>
      </p:sp>
    </p:spTree>
    <p:extLst>
      <p:ext uri="{BB962C8B-B14F-4D97-AF65-F5344CB8AC3E}">
        <p14:creationId xmlns:p14="http://schemas.microsoft.com/office/powerpoint/2010/main" val="200179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5C54-068E-47D0-AAD2-F753C30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look like for a [2, H, 2]?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1CF4-C6CB-4D2B-98DF-6FED0276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56305"/>
            <a:ext cx="5181600" cy="4351338"/>
          </a:xfrm>
        </p:spPr>
        <p:txBody>
          <a:bodyPr/>
          <a:lstStyle/>
          <a:p>
            <a:r>
              <a:rPr lang="en-US" dirty="0"/>
              <a:t>Top:</a:t>
            </a:r>
          </a:p>
          <a:p>
            <a:pPr lvl="1"/>
            <a:r>
              <a:rPr lang="en-US" dirty="0"/>
              <a:t>[1, H + 1, 2]</a:t>
            </a:r>
          </a:p>
          <a:p>
            <a:pPr lvl="1"/>
            <a:r>
              <a:rPr lang="en-US" dirty="0"/>
              <a:t>[0, H + 2, 2]</a:t>
            </a:r>
          </a:p>
          <a:p>
            <a:pPr lvl="1"/>
            <a:endParaRPr lang="en-US" dirty="0"/>
          </a:p>
          <a:p>
            <a:r>
              <a:rPr lang="en-US" dirty="0"/>
              <a:t>Middle:</a:t>
            </a:r>
          </a:p>
          <a:p>
            <a:pPr lvl="1"/>
            <a:r>
              <a:rPr lang="en-US" dirty="0"/>
              <a:t>[2, H - K, 2 + K]</a:t>
            </a:r>
          </a:p>
          <a:p>
            <a:pPr lvl="1"/>
            <a:r>
              <a:rPr lang="en-US" dirty="0"/>
              <a:t>[2, H - H, 2 + H]</a:t>
            </a:r>
          </a:p>
          <a:p>
            <a:pPr lvl="1"/>
            <a:r>
              <a:rPr lang="en-US" dirty="0"/>
              <a:t>[1, 0, 2 + H + 1]</a:t>
            </a:r>
          </a:p>
          <a:p>
            <a:pPr lvl="1"/>
            <a:r>
              <a:rPr lang="en-US" dirty="0"/>
              <a:t>[0, 0, 2 + H + 2]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98BE-EA9B-4EB3-AA18-38310CF20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6305"/>
            <a:ext cx="5181600" cy="4351338"/>
          </a:xfrm>
        </p:spPr>
        <p:txBody>
          <a:bodyPr/>
          <a:lstStyle/>
          <a:p>
            <a:r>
              <a:rPr lang="en-US" dirty="0"/>
              <a:t>Bottom:</a:t>
            </a:r>
          </a:p>
          <a:p>
            <a:pPr lvl="1"/>
            <a:r>
              <a:rPr lang="en-US" dirty="0"/>
              <a:t>[2, H, 1] </a:t>
            </a:r>
            <a:r>
              <a:rPr lang="en-US" dirty="0" err="1"/>
              <a:t>s.t.</a:t>
            </a:r>
            <a:r>
              <a:rPr lang="en-US" dirty="0"/>
              <a:t> H \</a:t>
            </a:r>
            <a:r>
              <a:rPr lang="en-US" dirty="0" err="1"/>
              <a:t>geq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[2, H, 1] </a:t>
            </a:r>
            <a:r>
              <a:rPr lang="en-US" dirty="0" err="1"/>
              <a:t>s.t.</a:t>
            </a:r>
            <a:r>
              <a:rPr lang="en-US" dirty="0"/>
              <a:t> H = 0</a:t>
            </a:r>
          </a:p>
          <a:p>
            <a:pPr lvl="1"/>
            <a:r>
              <a:rPr lang="en-US" dirty="0"/>
              <a:t>[2, H, 0]</a:t>
            </a:r>
          </a:p>
          <a:p>
            <a:pPr lvl="1"/>
            <a:r>
              <a:rPr lang="en-US" dirty="0"/>
              <a:t>[2, H - K, 0] </a:t>
            </a:r>
            <a:r>
              <a:rPr lang="en-US" dirty="0" err="1"/>
              <a:t>s.t.</a:t>
            </a:r>
            <a:r>
              <a:rPr lang="en-US" dirty="0"/>
              <a:t> (H – K) \</a:t>
            </a:r>
            <a:r>
              <a:rPr lang="en-US" dirty="0" err="1"/>
              <a:t>geq</a:t>
            </a:r>
            <a:r>
              <a:rPr lang="en-US" dirty="0"/>
              <a:t> 2</a:t>
            </a:r>
          </a:p>
          <a:p>
            <a:pPr lvl="1"/>
            <a:r>
              <a:rPr lang="en-US" dirty="0"/>
              <a:t>[2, H - K, 0] </a:t>
            </a:r>
            <a:r>
              <a:rPr lang="en-US" dirty="0" err="1"/>
              <a:t>s.t.</a:t>
            </a:r>
            <a:r>
              <a:rPr lang="en-US" dirty="0"/>
              <a:t> (H – K) = 1</a:t>
            </a:r>
          </a:p>
          <a:p>
            <a:pPr lvl="1"/>
            <a:r>
              <a:rPr lang="en-US" dirty="0"/>
              <a:t>[2, H - K, 0] </a:t>
            </a:r>
            <a:r>
              <a:rPr lang="en-US" dirty="0" err="1"/>
              <a:t>s.t.</a:t>
            </a:r>
            <a:r>
              <a:rPr lang="en-US" dirty="0"/>
              <a:t> (H – K) = 0</a:t>
            </a:r>
          </a:p>
          <a:p>
            <a:pPr lvl="1"/>
            <a:r>
              <a:rPr lang="en-US" dirty="0"/>
              <a:t>[1, 0, 0]</a:t>
            </a:r>
          </a:p>
          <a:p>
            <a:pPr lvl="1"/>
            <a:r>
              <a:rPr lang="en-US" dirty="0"/>
              <a:t>[0]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FF5A1-F3F6-450F-A955-5C5736D301B8}"/>
              </a:ext>
            </a:extLst>
          </p:cNvPr>
          <p:cNvSpPr txBox="1"/>
          <p:nvPr/>
        </p:nvSpPr>
        <p:spPr>
          <a:xfrm>
            <a:off x="838200" y="1268607"/>
            <a:ext cx="399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generated by the almighty algorithm</a:t>
            </a:r>
          </a:p>
        </p:txBody>
      </p:sp>
    </p:spTree>
    <p:extLst>
      <p:ext uri="{BB962C8B-B14F-4D97-AF65-F5344CB8AC3E}">
        <p14:creationId xmlns:p14="http://schemas.microsoft.com/office/powerpoint/2010/main" val="224293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5C54-068E-47D0-AAD2-F753C30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look like for a [2, H, 2]?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1CF4-C6CB-4D2B-98DF-6FED0276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56305"/>
            <a:ext cx="5181600" cy="4351338"/>
          </a:xfrm>
        </p:spPr>
        <p:txBody>
          <a:bodyPr/>
          <a:lstStyle/>
          <a:p>
            <a:r>
              <a:rPr lang="en-US" dirty="0"/>
              <a:t>Top:</a:t>
            </a:r>
          </a:p>
          <a:p>
            <a:pPr lvl="1"/>
            <a:r>
              <a:rPr lang="en-US" dirty="0"/>
              <a:t>[1, H, 2]</a:t>
            </a:r>
          </a:p>
          <a:p>
            <a:pPr lvl="1"/>
            <a:r>
              <a:rPr lang="en-US" dirty="0"/>
              <a:t>[0, H, 2]</a:t>
            </a:r>
          </a:p>
          <a:p>
            <a:pPr lvl="1"/>
            <a:endParaRPr lang="en-US" dirty="0"/>
          </a:p>
          <a:p>
            <a:r>
              <a:rPr lang="en-US" dirty="0"/>
              <a:t>Middle:</a:t>
            </a:r>
          </a:p>
          <a:p>
            <a:pPr lvl="1"/>
            <a:r>
              <a:rPr lang="en-US" dirty="0"/>
              <a:t>[2, H, 2 + K]</a:t>
            </a:r>
          </a:p>
          <a:p>
            <a:pPr lvl="1"/>
            <a:r>
              <a:rPr lang="en-US" strike="sngStrike" dirty="0"/>
              <a:t>[2, 0, 2 + K]</a:t>
            </a:r>
          </a:p>
          <a:p>
            <a:pPr lvl="1"/>
            <a:r>
              <a:rPr lang="en-US" dirty="0"/>
              <a:t>[1, 0, H]</a:t>
            </a:r>
          </a:p>
          <a:p>
            <a:pPr lvl="1"/>
            <a:r>
              <a:rPr lang="en-US" dirty="0"/>
              <a:t>[H]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98BE-EA9B-4EB3-AA18-38310CF20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6305"/>
            <a:ext cx="5181600" cy="4351338"/>
          </a:xfrm>
        </p:spPr>
        <p:txBody>
          <a:bodyPr/>
          <a:lstStyle/>
          <a:p>
            <a:r>
              <a:rPr lang="en-US" dirty="0"/>
              <a:t>Bottom:</a:t>
            </a:r>
          </a:p>
          <a:p>
            <a:pPr lvl="1"/>
            <a:r>
              <a:rPr lang="en-US" dirty="0"/>
              <a:t>[2, H, 1]</a:t>
            </a:r>
          </a:p>
          <a:p>
            <a:pPr lvl="1"/>
            <a:r>
              <a:rPr lang="en-US" dirty="0"/>
              <a:t>[2, 0, 1]</a:t>
            </a:r>
          </a:p>
          <a:p>
            <a:pPr lvl="1"/>
            <a:r>
              <a:rPr lang="en-US" dirty="0"/>
              <a:t>[2, H, 0]</a:t>
            </a:r>
          </a:p>
          <a:p>
            <a:pPr lvl="1"/>
            <a:r>
              <a:rPr lang="en-US" strike="sngStrike" dirty="0"/>
              <a:t>[2, H, 0]</a:t>
            </a:r>
          </a:p>
          <a:p>
            <a:pPr lvl="1"/>
            <a:r>
              <a:rPr lang="en-US" dirty="0"/>
              <a:t>[2, 1, 0]</a:t>
            </a:r>
          </a:p>
          <a:p>
            <a:pPr lvl="1"/>
            <a:r>
              <a:rPr lang="en-US" dirty="0"/>
              <a:t>[2, 0, 0]</a:t>
            </a:r>
          </a:p>
          <a:p>
            <a:pPr lvl="1"/>
            <a:r>
              <a:rPr lang="en-US" dirty="0"/>
              <a:t>[1, 0, 0]</a:t>
            </a:r>
          </a:p>
          <a:p>
            <a:pPr lvl="1"/>
            <a:r>
              <a:rPr lang="en-US" strike="sngStrike" dirty="0"/>
              <a:t>[0]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FF5A1-F3F6-450F-A955-5C5736D301B8}"/>
              </a:ext>
            </a:extLst>
          </p:cNvPr>
          <p:cNvSpPr txBox="1"/>
          <p:nvPr/>
        </p:nvSpPr>
        <p:spPr>
          <a:xfrm>
            <a:off x="838200" y="1268607"/>
            <a:ext cx="30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Simplified using the two rules.</a:t>
            </a:r>
          </a:p>
        </p:txBody>
      </p:sp>
    </p:spTree>
    <p:extLst>
      <p:ext uri="{BB962C8B-B14F-4D97-AF65-F5344CB8AC3E}">
        <p14:creationId xmlns:p14="http://schemas.microsoft.com/office/powerpoint/2010/main" val="136598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5C54-068E-47D0-AAD2-F753C30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look like for a [2, H, 2]?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1CF4-C6CB-4D2B-98DF-6FED0276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563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Group A:</a:t>
            </a:r>
          </a:p>
          <a:p>
            <a:pPr lvl="1"/>
            <a:r>
              <a:rPr lang="en-US" dirty="0"/>
              <a:t>[H]</a:t>
            </a:r>
          </a:p>
          <a:p>
            <a:pPr lvl="1"/>
            <a:r>
              <a:rPr lang="en-US" dirty="0"/>
              <a:t>[1, 0, 0]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Group B:</a:t>
            </a:r>
          </a:p>
          <a:p>
            <a:pPr lvl="1"/>
            <a:r>
              <a:rPr lang="en-US" dirty="0"/>
              <a:t>[1, H, 2]</a:t>
            </a:r>
          </a:p>
          <a:p>
            <a:pPr lvl="1"/>
            <a:r>
              <a:rPr lang="en-US" dirty="0"/>
              <a:t>[0, H, 2]</a:t>
            </a:r>
          </a:p>
          <a:p>
            <a:pPr lvl="1"/>
            <a:r>
              <a:rPr lang="en-US" dirty="0"/>
              <a:t>[2, 0, 0]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98BE-EA9B-4EB3-AA18-38310CF20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63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Group C:</a:t>
            </a:r>
          </a:p>
          <a:p>
            <a:pPr lvl="1"/>
            <a:r>
              <a:rPr lang="en-US" dirty="0"/>
              <a:t>[1, 0, H]</a:t>
            </a:r>
          </a:p>
          <a:p>
            <a:pPr lvl="1"/>
            <a:r>
              <a:rPr lang="en-US" dirty="0"/>
              <a:t>[2, 0, 1]</a:t>
            </a:r>
          </a:p>
          <a:p>
            <a:pPr lvl="1"/>
            <a:r>
              <a:rPr lang="en-US" dirty="0"/>
              <a:t>[2, 1, 0]</a:t>
            </a:r>
          </a:p>
          <a:p>
            <a:pPr lvl="1"/>
            <a:endParaRPr lang="en-US" dirty="0"/>
          </a:p>
          <a:p>
            <a:r>
              <a:rPr lang="en-US" dirty="0"/>
              <a:t>Group D:</a:t>
            </a:r>
          </a:p>
          <a:p>
            <a:pPr lvl="1"/>
            <a:r>
              <a:rPr lang="en-US" dirty="0"/>
              <a:t>[2, H, 2 + K]</a:t>
            </a:r>
          </a:p>
          <a:p>
            <a:pPr lvl="1"/>
            <a:r>
              <a:rPr lang="en-US" dirty="0"/>
              <a:t>[2, H, 1]</a:t>
            </a:r>
          </a:p>
          <a:p>
            <a:pPr lvl="1"/>
            <a:r>
              <a:rPr lang="en-US" dirty="0"/>
              <a:t>[2, H, 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FF5A1-F3F6-450F-A955-5C5736D301B8}"/>
              </a:ext>
            </a:extLst>
          </p:cNvPr>
          <p:cNvSpPr txBox="1"/>
          <p:nvPr/>
        </p:nvSpPr>
        <p:spPr>
          <a:xfrm>
            <a:off x="838200" y="1268607"/>
            <a:ext cx="11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Reordered</a:t>
            </a:r>
          </a:p>
        </p:txBody>
      </p:sp>
    </p:spTree>
    <p:extLst>
      <p:ext uri="{BB962C8B-B14F-4D97-AF65-F5344CB8AC3E}">
        <p14:creationId xmlns:p14="http://schemas.microsoft.com/office/powerpoint/2010/main" val="1939276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DACA-8368-466D-A2DB-F8AA2A00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Funky Dude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AEF9-9336-42FE-AD45-F9896FFC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 [2, H, 2] when H = 0</a:t>
            </a:r>
          </a:p>
          <a:p>
            <a:pPr lvl="1"/>
            <a:r>
              <a:rPr lang="en-US" dirty="0"/>
              <a:t>Just Follow the normal table and treat H as zero</a:t>
            </a:r>
          </a:p>
          <a:p>
            <a:pPr lvl="1"/>
            <a:r>
              <a:rPr lang="en-US" dirty="0"/>
              <a:t>It works fine, but I just wanted to address the base</a:t>
            </a:r>
            <a:br>
              <a:rPr lang="en-US" dirty="0"/>
            </a:br>
            <a:r>
              <a:rPr lang="en-US" dirty="0"/>
              <a:t>case real fast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0F6FF3-6045-47F4-B87C-ED25B57A7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10" y="3429000"/>
            <a:ext cx="280074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7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5C54-068E-47D0-AAD2-F753C30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look like for a [2, H, 2]?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1CF4-C6CB-4D2B-98DF-6FED0276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563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Group A:</a:t>
            </a:r>
          </a:p>
          <a:p>
            <a:pPr lvl="1"/>
            <a:r>
              <a:rPr lang="en-US" dirty="0"/>
              <a:t>[H]</a:t>
            </a:r>
          </a:p>
          <a:p>
            <a:pPr lvl="1"/>
            <a:r>
              <a:rPr lang="en-US" dirty="0"/>
              <a:t>[1, 0, 0]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Group B:</a:t>
            </a:r>
          </a:p>
          <a:p>
            <a:pPr lvl="1"/>
            <a:r>
              <a:rPr lang="en-US" dirty="0"/>
              <a:t>[1, H, 2]</a:t>
            </a:r>
          </a:p>
          <a:p>
            <a:pPr lvl="1"/>
            <a:r>
              <a:rPr lang="en-US" dirty="0"/>
              <a:t>[0, H, 2]</a:t>
            </a:r>
          </a:p>
          <a:p>
            <a:pPr lvl="1"/>
            <a:r>
              <a:rPr lang="en-US" dirty="0"/>
              <a:t>[2, 0, 0]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98BE-EA9B-4EB3-AA18-38310CF20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63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Group C:</a:t>
            </a:r>
          </a:p>
          <a:p>
            <a:pPr lvl="1"/>
            <a:r>
              <a:rPr lang="en-US" dirty="0"/>
              <a:t>[1, 0, H]</a:t>
            </a:r>
          </a:p>
          <a:p>
            <a:pPr lvl="1"/>
            <a:r>
              <a:rPr lang="en-US" dirty="0"/>
              <a:t>[2, 0, 1]</a:t>
            </a:r>
          </a:p>
          <a:p>
            <a:pPr lvl="1"/>
            <a:r>
              <a:rPr lang="en-US" dirty="0"/>
              <a:t>[2, 1, 0]</a:t>
            </a:r>
          </a:p>
          <a:p>
            <a:pPr lvl="1"/>
            <a:endParaRPr lang="en-US" dirty="0"/>
          </a:p>
          <a:p>
            <a:r>
              <a:rPr lang="en-US" dirty="0"/>
              <a:t>Group D:</a:t>
            </a:r>
          </a:p>
          <a:p>
            <a:pPr lvl="1"/>
            <a:r>
              <a:rPr lang="en-US" dirty="0"/>
              <a:t>[2, H, 2 + K]</a:t>
            </a:r>
          </a:p>
          <a:p>
            <a:pPr lvl="1"/>
            <a:r>
              <a:rPr lang="en-US" dirty="0"/>
              <a:t>[2, H, 1]</a:t>
            </a:r>
          </a:p>
          <a:p>
            <a:pPr lvl="1"/>
            <a:r>
              <a:rPr lang="en-US" dirty="0"/>
              <a:t>[2, H, 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FF5A1-F3F6-450F-A955-5C5736D301B8}"/>
              </a:ext>
            </a:extLst>
          </p:cNvPr>
          <p:cNvSpPr txBox="1"/>
          <p:nvPr/>
        </p:nvSpPr>
        <p:spPr>
          <a:xfrm>
            <a:off x="838200" y="1268607"/>
            <a:ext cx="11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Reordered</a:t>
            </a:r>
          </a:p>
        </p:txBody>
      </p:sp>
    </p:spTree>
    <p:extLst>
      <p:ext uri="{BB962C8B-B14F-4D97-AF65-F5344CB8AC3E}">
        <p14:creationId xmlns:p14="http://schemas.microsoft.com/office/powerpoint/2010/main" val="182003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25F1-2143-4ABE-8B94-7214A885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A: Reduces to 1 x 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A1FA8A-5D05-41F0-BA92-6284164557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[H]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[1, 0, 0]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A8FD80-CF86-4E62-921A-BBB692E80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24D94-CFB3-460B-945B-DA0B0B789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3674"/>
            <a:ext cx="4832363" cy="695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3D1624-B9AF-4F3F-A271-72C32BA0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9145"/>
            <a:ext cx="679435" cy="17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6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40DF-C87D-498D-8C2A-FA2C7C02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[0, 0, H + 2 + 2]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42D7-0F3A-4423-9ABC-A65BABA0BF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[H]; Op left only the bottom row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4476-09FD-4389-A1F8-7BAB1D77D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[1]; Solved 1 x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5B806-591C-4A65-B7CE-D7771E1F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96" y="3292618"/>
            <a:ext cx="5430008" cy="781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095CB-69F4-451E-9989-678C3BC68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972" y="3292618"/>
            <a:ext cx="80021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89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A5BA-2979-422C-8C68-B9C92D41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[1, 0, 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9A55-4BAD-42F9-96DA-63A8CF56D8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broke off all 2’s, all 1’s, and one 3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B5193-6115-4C21-966B-8C522F26C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[1]; Solved 1 x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1D69A-BCEF-42E6-B3A8-A33543CE2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31" y="2943871"/>
            <a:ext cx="809738" cy="211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FB9AB-3C74-4280-B13E-B1335D21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190" y="3172502"/>
            <a:ext cx="81926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041D-138D-4665-8819-2BD0B10D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6FB5-B741-4B17-AA74-B4BA367C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Summer 2020</a:t>
            </a:r>
          </a:p>
          <a:p>
            <a:r>
              <a:rPr lang="en-US" dirty="0"/>
              <a:t>With Dr. B</a:t>
            </a:r>
          </a:p>
          <a:p>
            <a:r>
              <a:rPr lang="en-US" dirty="0"/>
              <a:t>Combinatorial Games, specifically chomp</a:t>
            </a:r>
          </a:p>
        </p:txBody>
      </p:sp>
    </p:spTree>
    <p:extLst>
      <p:ext uri="{BB962C8B-B14F-4D97-AF65-F5344CB8AC3E}">
        <p14:creationId xmlns:p14="http://schemas.microsoft.com/office/powerpoint/2010/main" val="46764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5C54-068E-47D0-AAD2-F753C30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look like for a [2, H, 2]?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1CF4-C6CB-4D2B-98DF-6FED0276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563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Reduces to 1 x N:</a:t>
            </a:r>
          </a:p>
          <a:p>
            <a:pPr lvl="1"/>
            <a:r>
              <a:rPr lang="en-US" dirty="0"/>
              <a:t>[H]</a:t>
            </a:r>
          </a:p>
          <a:p>
            <a:pPr lvl="1"/>
            <a:r>
              <a:rPr lang="en-US" dirty="0"/>
              <a:t>[1, 0, 0]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Group B:</a:t>
            </a:r>
          </a:p>
          <a:p>
            <a:pPr lvl="1"/>
            <a:r>
              <a:rPr lang="en-US" dirty="0"/>
              <a:t>[1, H, 2]</a:t>
            </a:r>
          </a:p>
          <a:p>
            <a:pPr lvl="1"/>
            <a:r>
              <a:rPr lang="en-US" dirty="0"/>
              <a:t>[0, H, 2]</a:t>
            </a:r>
          </a:p>
          <a:p>
            <a:pPr lvl="1"/>
            <a:r>
              <a:rPr lang="en-US" dirty="0"/>
              <a:t>[2, 0, 0]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98BE-EA9B-4EB3-AA18-38310CF20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63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Group C:</a:t>
            </a:r>
          </a:p>
          <a:p>
            <a:pPr lvl="1"/>
            <a:r>
              <a:rPr lang="en-US" dirty="0"/>
              <a:t>[1, 0, H]</a:t>
            </a:r>
          </a:p>
          <a:p>
            <a:pPr lvl="1"/>
            <a:r>
              <a:rPr lang="en-US" dirty="0"/>
              <a:t>[2, 0, 1]</a:t>
            </a:r>
          </a:p>
          <a:p>
            <a:pPr lvl="1"/>
            <a:r>
              <a:rPr lang="en-US" dirty="0"/>
              <a:t>[2, 1, 0]</a:t>
            </a:r>
          </a:p>
          <a:p>
            <a:pPr lvl="1"/>
            <a:endParaRPr lang="en-US" dirty="0"/>
          </a:p>
          <a:p>
            <a:r>
              <a:rPr lang="en-US" dirty="0"/>
              <a:t>Group D:</a:t>
            </a:r>
          </a:p>
          <a:p>
            <a:pPr lvl="1"/>
            <a:r>
              <a:rPr lang="en-US" dirty="0"/>
              <a:t>[2, H, 2 + K]</a:t>
            </a:r>
          </a:p>
          <a:p>
            <a:pPr lvl="1"/>
            <a:r>
              <a:rPr lang="en-US" dirty="0"/>
              <a:t>[2, H, 1]</a:t>
            </a:r>
          </a:p>
          <a:p>
            <a:pPr lvl="1"/>
            <a:r>
              <a:rPr lang="en-US" dirty="0"/>
              <a:t>[2, H, 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FF5A1-F3F6-450F-A955-5C5736D301B8}"/>
              </a:ext>
            </a:extLst>
          </p:cNvPr>
          <p:cNvSpPr txBox="1"/>
          <p:nvPr/>
        </p:nvSpPr>
        <p:spPr>
          <a:xfrm>
            <a:off x="838200" y="1268607"/>
            <a:ext cx="11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Reordered</a:t>
            </a:r>
          </a:p>
        </p:txBody>
      </p:sp>
    </p:spTree>
    <p:extLst>
      <p:ext uri="{BB962C8B-B14F-4D97-AF65-F5344CB8AC3E}">
        <p14:creationId xmlns:p14="http://schemas.microsoft.com/office/powerpoint/2010/main" val="3020916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4238-3500-40E7-868A-E582DEAA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B: Reduces to 2 x 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3F2F03-3A8A-4F4F-A228-6B13677366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[1, H, 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[0, H, 2]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676688-72FB-428D-84A6-E8766CB93B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[2, 0, 0]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97BCD-6156-411D-AF29-7D59305C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6837"/>
            <a:ext cx="4354053" cy="1893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2A035-F82A-43E4-9A9F-CD7982DFC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57540"/>
            <a:ext cx="4791744" cy="1419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D365DE-6509-48FC-8EB8-861BE0EB0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236837"/>
            <a:ext cx="1448002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4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F79D-5C83-4D62-BE04-7F6C6A4F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[1, H, 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4A48-E7C4-4ED8-AAB7-73DE53413E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removed one top block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33984-8363-4E9F-AF28-D7C5A8CA6F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[1, 1, 0]; Solved 2xN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3E8095-D619-4E0B-AE8F-72E8ECC6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81" y="2967687"/>
            <a:ext cx="4753638" cy="2067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D67739-F838-43EE-8CCD-09D8CF63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183" y="2967687"/>
            <a:ext cx="149563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82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A383-DE29-48B6-93A8-82C5F7F9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[0, H, 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B899-E367-47F0-99EB-A08D2DC78A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cleared top row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94C4E-99DF-46F5-8991-C5C1215012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[H, 1]; Solved 2 x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2B568-66C4-4DC6-90CF-1EDA3D66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28" y="3291582"/>
            <a:ext cx="4791744" cy="141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BD0E90-29D6-4BC4-8A5C-BD6A4521A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25" y="3282056"/>
            <a:ext cx="411537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50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7804-E8AF-412B-9DFF-49B168E6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[2, 0, 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C434-E84D-43D5-B323-524C977E73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broke off all 2’s and 1’s, or both 1’s when H is zero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8EFF-C1B4-461F-8793-D988457135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[1, 1, 0]; Solved 2 x N (on its side)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BD044-C76A-4501-BF79-CB318075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99" y="2769883"/>
            <a:ext cx="1448002" cy="2143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D403B7-7B42-4584-A21F-F616504F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82" y="2788936"/>
            <a:ext cx="143847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4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5C54-068E-47D0-AAD2-F753C30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look like for a [2, H, 2]?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1CF4-C6CB-4D2B-98DF-6FED0276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563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Reduces to 1 x N:</a:t>
            </a:r>
          </a:p>
          <a:p>
            <a:pPr lvl="1"/>
            <a:r>
              <a:rPr lang="en-US" dirty="0"/>
              <a:t>[H]</a:t>
            </a:r>
          </a:p>
          <a:p>
            <a:pPr lvl="1"/>
            <a:r>
              <a:rPr lang="en-US" dirty="0"/>
              <a:t>[1, 0, 0]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Reduces to 2 x N:</a:t>
            </a:r>
          </a:p>
          <a:p>
            <a:pPr lvl="1"/>
            <a:r>
              <a:rPr lang="en-US" dirty="0"/>
              <a:t>[1, H, 2]</a:t>
            </a:r>
          </a:p>
          <a:p>
            <a:pPr lvl="1"/>
            <a:r>
              <a:rPr lang="en-US" dirty="0"/>
              <a:t>[0, H, 2]</a:t>
            </a:r>
          </a:p>
          <a:p>
            <a:pPr lvl="1"/>
            <a:r>
              <a:rPr lang="en-US" dirty="0"/>
              <a:t>[2, 0, 0]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98BE-EA9B-4EB3-AA18-38310CF20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63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Group C:</a:t>
            </a:r>
          </a:p>
          <a:p>
            <a:pPr lvl="1"/>
            <a:r>
              <a:rPr lang="en-US" dirty="0"/>
              <a:t>[1, 0, H]</a:t>
            </a:r>
          </a:p>
          <a:p>
            <a:pPr lvl="1"/>
            <a:r>
              <a:rPr lang="en-US" dirty="0"/>
              <a:t>[2, 0, 1]</a:t>
            </a:r>
          </a:p>
          <a:p>
            <a:pPr lvl="1"/>
            <a:r>
              <a:rPr lang="en-US" dirty="0"/>
              <a:t>[2, 1, 0]</a:t>
            </a:r>
          </a:p>
          <a:p>
            <a:pPr lvl="1"/>
            <a:endParaRPr lang="en-US" dirty="0"/>
          </a:p>
          <a:p>
            <a:r>
              <a:rPr lang="en-US" dirty="0"/>
              <a:t>Group D:</a:t>
            </a:r>
          </a:p>
          <a:p>
            <a:pPr lvl="1"/>
            <a:r>
              <a:rPr lang="en-US" dirty="0"/>
              <a:t>[2, H, 2 + K]</a:t>
            </a:r>
          </a:p>
          <a:p>
            <a:pPr lvl="1"/>
            <a:r>
              <a:rPr lang="en-US" dirty="0"/>
              <a:t>[2, H, 1]</a:t>
            </a:r>
          </a:p>
          <a:p>
            <a:pPr lvl="1"/>
            <a:r>
              <a:rPr lang="en-US" dirty="0"/>
              <a:t>[2, H, 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FF5A1-F3F6-450F-A955-5C5736D301B8}"/>
              </a:ext>
            </a:extLst>
          </p:cNvPr>
          <p:cNvSpPr txBox="1"/>
          <p:nvPr/>
        </p:nvSpPr>
        <p:spPr>
          <a:xfrm>
            <a:off x="838200" y="1268607"/>
            <a:ext cx="11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Reordered</a:t>
            </a:r>
          </a:p>
        </p:txBody>
      </p:sp>
    </p:spTree>
    <p:extLst>
      <p:ext uri="{BB962C8B-B14F-4D97-AF65-F5344CB8AC3E}">
        <p14:creationId xmlns:p14="http://schemas.microsoft.com/office/powerpoint/2010/main" val="746481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8D8A-A16E-4B24-B096-26BA3A2E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C: Reduces to N x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C368C-6E13-4B92-94CD-E8DCB11897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[2, 0, 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[2, 1, 0]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C2A1B6-3F37-4F02-A910-0DC83AC879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[1, 0, H]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7C9D3-CECE-407D-9ED7-982079A3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388052"/>
            <a:ext cx="3811859" cy="1676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6F189-657E-4D73-B79E-6A67C7928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2739"/>
            <a:ext cx="1866405" cy="1900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21ECC-6CCD-44DA-89B6-86C6A2BE8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99823"/>
            <a:ext cx="1875487" cy="19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8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1E2C-6F1D-4E9B-BB1C-80477BFE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[2, 0, 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2E62-D89B-4BEB-BA42-25FBF28F28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broke of the end piece and </a:t>
            </a:r>
            <a:br>
              <a:rPr lang="en-US" dirty="0"/>
            </a:br>
            <a:r>
              <a:rPr lang="en-US" dirty="0"/>
              <a:t>H = 0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33530-38A0-4B46-B85E-2832191B5D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[1, 0, 2]; Solved N x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EACF0-3644-439F-B83A-E8ACD7CA8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67" y="2824014"/>
            <a:ext cx="2086266" cy="212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B4E18-72E8-4488-B539-4CB09058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919" y="2747803"/>
            <a:ext cx="2200582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8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B289-F891-486A-99E1-E50EA072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[2, 1, 0]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1E3B-8D3F-447B-A18B-592705B890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broke off both end pieces and H = 1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5185-901E-457C-AA96-654F8E01A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[1, 0, 2]; Solved N x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954B3-AC1E-42DD-BA2D-BBFAD391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85" y="2789046"/>
            <a:ext cx="2143424" cy="2172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AB1EC-6817-4686-9FD5-800E28E4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761" y="2585187"/>
            <a:ext cx="2162477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46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6EED-0FE8-49F6-BC18-13C71543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[1, 0, H + 2 + 1]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93FE-581C-451E-B183-1FF81515F5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[1, 0, H + 3]; Op took all the 2’s and one of the 3’s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AE4E0-4620-4079-8E62-715FF16F69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[1, 0, 2]; Solved N x 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7A983-8C2C-427F-A18B-241041BA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31" y="2939108"/>
            <a:ext cx="4829849" cy="212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BCEE07-59AF-43CB-B4BB-AC1B9292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093" y="2915291"/>
            <a:ext cx="2229161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1E05-0677-471F-A722-3405C1F2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Combinatorial Game Chomp?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0096-97DD-4692-A3ED-EF5E39153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0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5C54-068E-47D0-AAD2-F753C30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look like for a [2, H, 2]?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1CF4-C6CB-4D2B-98DF-6FED0276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563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Reduces to 1 x N:</a:t>
            </a:r>
          </a:p>
          <a:p>
            <a:pPr lvl="1"/>
            <a:r>
              <a:rPr lang="en-US" dirty="0"/>
              <a:t>[H]</a:t>
            </a:r>
          </a:p>
          <a:p>
            <a:pPr lvl="1"/>
            <a:r>
              <a:rPr lang="en-US" dirty="0"/>
              <a:t>[1, 0, 0]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Reduces to 2 x N:</a:t>
            </a:r>
          </a:p>
          <a:p>
            <a:pPr lvl="1"/>
            <a:r>
              <a:rPr lang="en-US" dirty="0"/>
              <a:t>[1, H, 2]</a:t>
            </a:r>
          </a:p>
          <a:p>
            <a:pPr lvl="1"/>
            <a:r>
              <a:rPr lang="en-US" dirty="0"/>
              <a:t>[0, H, 2]</a:t>
            </a:r>
          </a:p>
          <a:p>
            <a:pPr lvl="1"/>
            <a:r>
              <a:rPr lang="en-US" dirty="0"/>
              <a:t>[2, 0, 0]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98BE-EA9B-4EB3-AA18-38310CF20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63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Reduces to N x N:</a:t>
            </a:r>
          </a:p>
          <a:p>
            <a:pPr lvl="1"/>
            <a:r>
              <a:rPr lang="en-US" dirty="0"/>
              <a:t>[1, 0, H]</a:t>
            </a:r>
          </a:p>
          <a:p>
            <a:pPr lvl="1"/>
            <a:r>
              <a:rPr lang="en-US" dirty="0"/>
              <a:t>[2, 0, 1]</a:t>
            </a:r>
          </a:p>
          <a:p>
            <a:pPr lvl="1"/>
            <a:r>
              <a:rPr lang="en-US" dirty="0"/>
              <a:t>[2, 1, 0]</a:t>
            </a:r>
          </a:p>
          <a:p>
            <a:pPr lvl="1"/>
            <a:endParaRPr lang="en-US" dirty="0"/>
          </a:p>
          <a:p>
            <a:r>
              <a:rPr lang="en-US" dirty="0"/>
              <a:t>Group D:</a:t>
            </a:r>
          </a:p>
          <a:p>
            <a:pPr lvl="1"/>
            <a:r>
              <a:rPr lang="en-US" dirty="0"/>
              <a:t>[2, H, 2 + K]</a:t>
            </a:r>
          </a:p>
          <a:p>
            <a:pPr lvl="1"/>
            <a:r>
              <a:rPr lang="en-US" dirty="0"/>
              <a:t>[2, H, 1]</a:t>
            </a:r>
          </a:p>
          <a:p>
            <a:pPr lvl="1"/>
            <a:r>
              <a:rPr lang="en-US" dirty="0"/>
              <a:t>[2, H, 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FF5A1-F3F6-450F-A955-5C5736D301B8}"/>
              </a:ext>
            </a:extLst>
          </p:cNvPr>
          <p:cNvSpPr txBox="1"/>
          <p:nvPr/>
        </p:nvSpPr>
        <p:spPr>
          <a:xfrm>
            <a:off x="838200" y="1268607"/>
            <a:ext cx="11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Reordered</a:t>
            </a:r>
          </a:p>
        </p:txBody>
      </p:sp>
    </p:spTree>
    <p:extLst>
      <p:ext uri="{BB962C8B-B14F-4D97-AF65-F5344CB8AC3E}">
        <p14:creationId xmlns:p14="http://schemas.microsoft.com/office/powerpoint/2010/main" val="4060305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BCDB-09A6-49A6-A745-300C86D4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D: Maintain [2, H, 2]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B31E-79CD-4CB9-BCD2-9DCDC39096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[2, H, 2 + K]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ACF7B7-AB64-4B72-914C-B834FBDE67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[2, H, 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[2, H, 0]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F270F-2469-4601-AEA5-8A59D18C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244079"/>
            <a:ext cx="4420493" cy="3514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E4DAD-F769-4585-A45B-D8BFE468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2244079"/>
            <a:ext cx="2959100" cy="15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7D942-8E1C-4992-ABC7-3636BB984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239331"/>
            <a:ext cx="3210262" cy="14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62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5389-4A31-4E6F-AFB1-0DED1388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[2, H – K, 2 + K]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52AB-83A1-4C14-A91F-8A4C6B883A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removed some/all of the 2’s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18942-F301-4819-A781-055B8BAD5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36580" cy="4351338"/>
          </a:xfrm>
        </p:spPr>
        <p:txBody>
          <a:bodyPr/>
          <a:lstStyle/>
          <a:p>
            <a:r>
              <a:rPr lang="en-US" dirty="0"/>
              <a:t>[2, H – K, 2]; Maintain [2, H, 2] form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F65962-6D80-45CE-8CF9-830D1179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97" y="2578616"/>
            <a:ext cx="4420493" cy="3514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CEEAD4-4924-481A-8FCA-93494B06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56" y="2578616"/>
            <a:ext cx="3555020" cy="35198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249718-C88C-4EDB-BF41-8634A2F7D908}"/>
              </a:ext>
            </a:extLst>
          </p:cNvPr>
          <p:cNvCxnSpPr>
            <a:cxnSpLocks/>
          </p:cNvCxnSpPr>
          <p:nvPr/>
        </p:nvCxnSpPr>
        <p:spPr>
          <a:xfrm flipH="1">
            <a:off x="7973123" y="4917688"/>
            <a:ext cx="1070516" cy="390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41022A-3078-4566-9A52-876A176FCBD5}"/>
              </a:ext>
            </a:extLst>
          </p:cNvPr>
          <p:cNvSpPr txBox="1"/>
          <p:nvPr/>
        </p:nvSpPr>
        <p:spPr>
          <a:xfrm>
            <a:off x="9043639" y="4627756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There’s that </a:t>
            </a:r>
          </a:p>
          <a:p>
            <a:r>
              <a:rPr lang="en-US" dirty="0"/>
              <a:t>funky dude</a:t>
            </a:r>
          </a:p>
        </p:txBody>
      </p:sp>
    </p:spTree>
    <p:extLst>
      <p:ext uri="{BB962C8B-B14F-4D97-AF65-F5344CB8AC3E}">
        <p14:creationId xmlns:p14="http://schemas.microsoft.com/office/powerpoint/2010/main" val="3680706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6E0-9447-4434-940E-701E8D9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[2, H, 1] </a:t>
            </a:r>
            <a:r>
              <a:rPr lang="en-US" dirty="0" err="1"/>
              <a:t>s.t.</a:t>
            </a:r>
            <a:r>
              <a:rPr lang="en-US" dirty="0"/>
              <a:t> H &gt;=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D251-5A48-481F-B570-F3CE1EA9CA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broke of the end piece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6EECF-B1DB-4AC0-ACF9-90039E03E2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[2, H - 1, 2]; Maintain [2, H, 2] 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EF1AF-ACFA-41E8-B969-DA76638A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92" y="2804961"/>
            <a:ext cx="4058216" cy="2162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398458-7D6E-4292-B3A5-92A28153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753" y="2757330"/>
            <a:ext cx="419158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18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4E99-F1FD-4A3A-94CF-CE9D7BB3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[2, H, 0] </a:t>
            </a:r>
            <a:r>
              <a:rPr lang="en-US" dirty="0" err="1"/>
              <a:t>s.t.</a:t>
            </a:r>
            <a:r>
              <a:rPr lang="en-US" dirty="0"/>
              <a:t> H &gt;=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0222-CE80-462A-9397-9FFC84C90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 broke off both end pieces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A1B1-6D41-40AD-BBE3-9D3DDBEF6D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[2, H – 2, 2]; Maintain [2, H, 2]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C0143-EDB9-4CDD-ADE2-4EBA9A315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38" y="2714127"/>
            <a:ext cx="4820323" cy="2143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52E86-7014-4C1E-AE6B-B9982F06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45" y="2714127"/>
            <a:ext cx="478221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74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5C54-068E-47D0-AAD2-F753C30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look like for a [2, H, 2]?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1CF4-C6CB-4D2B-98DF-6FED0276C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563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Reduces to 1 x N:</a:t>
            </a:r>
          </a:p>
          <a:p>
            <a:pPr lvl="1"/>
            <a:r>
              <a:rPr lang="en-US" dirty="0"/>
              <a:t>[H]</a:t>
            </a:r>
          </a:p>
          <a:p>
            <a:pPr lvl="1"/>
            <a:r>
              <a:rPr lang="en-US" dirty="0"/>
              <a:t>[1, 0, 0]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Reduces to 2 x N:</a:t>
            </a:r>
          </a:p>
          <a:p>
            <a:pPr lvl="1"/>
            <a:r>
              <a:rPr lang="en-US" dirty="0"/>
              <a:t>[1, H, 2]</a:t>
            </a:r>
          </a:p>
          <a:p>
            <a:pPr lvl="1"/>
            <a:r>
              <a:rPr lang="en-US" dirty="0"/>
              <a:t>[0, H, 2]</a:t>
            </a:r>
          </a:p>
          <a:p>
            <a:pPr lvl="1"/>
            <a:r>
              <a:rPr lang="en-US" dirty="0"/>
              <a:t>[2, 0, 0]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98BE-EA9B-4EB3-AA18-38310CF20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5630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Reduces to N x N:</a:t>
            </a:r>
          </a:p>
          <a:p>
            <a:pPr lvl="1"/>
            <a:r>
              <a:rPr lang="en-US" dirty="0"/>
              <a:t>[1, 0, H]</a:t>
            </a:r>
          </a:p>
          <a:p>
            <a:pPr lvl="1"/>
            <a:r>
              <a:rPr lang="en-US" dirty="0"/>
              <a:t>[2, 0, 1]</a:t>
            </a:r>
          </a:p>
          <a:p>
            <a:pPr lvl="1"/>
            <a:r>
              <a:rPr lang="en-US" dirty="0"/>
              <a:t>[2, 1, 0]</a:t>
            </a:r>
          </a:p>
          <a:p>
            <a:pPr lvl="1"/>
            <a:endParaRPr lang="en-US" dirty="0"/>
          </a:p>
          <a:p>
            <a:r>
              <a:rPr lang="en-US" dirty="0"/>
              <a:t>Maintain [2, H, 2]:</a:t>
            </a:r>
          </a:p>
          <a:p>
            <a:pPr lvl="1"/>
            <a:r>
              <a:rPr lang="en-US" dirty="0"/>
              <a:t>[2, H, 2 + K]</a:t>
            </a:r>
          </a:p>
          <a:p>
            <a:pPr lvl="1"/>
            <a:r>
              <a:rPr lang="en-US" dirty="0"/>
              <a:t>[2, H, 1]</a:t>
            </a:r>
          </a:p>
          <a:p>
            <a:pPr lvl="1"/>
            <a:r>
              <a:rPr lang="en-US" dirty="0"/>
              <a:t>[2, H, 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FF5A1-F3F6-450F-A955-5C5736D301B8}"/>
              </a:ext>
            </a:extLst>
          </p:cNvPr>
          <p:cNvSpPr txBox="1"/>
          <p:nvPr/>
        </p:nvSpPr>
        <p:spPr>
          <a:xfrm>
            <a:off x="838200" y="1268607"/>
            <a:ext cx="117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Reordered</a:t>
            </a:r>
          </a:p>
        </p:txBody>
      </p:sp>
    </p:spTree>
    <p:extLst>
      <p:ext uri="{BB962C8B-B14F-4D97-AF65-F5344CB8AC3E}">
        <p14:creationId xmlns:p14="http://schemas.microsoft.com/office/powerpoint/2010/main" val="3318724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E67C-F2D9-46C6-A957-2726761A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Current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942C-8F57-49FA-BB55-DA08D6BB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far as I can tell, no one else used the truncated forms before</a:t>
            </a:r>
          </a:p>
          <a:p>
            <a:r>
              <a:rPr lang="en-US" dirty="0"/>
              <a:t>Partial solution and stable boards</a:t>
            </a:r>
          </a:p>
          <a:p>
            <a:endParaRPr lang="en-US" dirty="0"/>
          </a:p>
          <a:p>
            <a:r>
              <a:rPr lang="en-US" dirty="0"/>
              <a:t>Not very elegant, cases may reduce</a:t>
            </a:r>
          </a:p>
          <a:p>
            <a:r>
              <a:rPr lang="en-US" dirty="0"/>
              <a:t>Can't reach in one move from $3$ x $N$, but it is stable</a:t>
            </a:r>
          </a:p>
        </p:txBody>
      </p:sp>
    </p:spTree>
    <p:extLst>
      <p:ext uri="{BB962C8B-B14F-4D97-AF65-F5344CB8AC3E}">
        <p14:creationId xmlns:p14="http://schemas.microsoft.com/office/powerpoint/2010/main" val="329282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6034-87FF-4D67-BF38-6FBD0117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17AE-7A88-4400-9D5C-1B93AEFF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Deterministic, no randomness</a:t>
            </a:r>
          </a:p>
          <a:p>
            <a:r>
              <a:rPr lang="en-US" dirty="0"/>
              <a:t>Perfect Information, nothing is hidden</a:t>
            </a:r>
          </a:p>
          <a:p>
            <a:endParaRPr lang="en-US" dirty="0"/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Finite, the game will end, you can't loop</a:t>
            </a:r>
          </a:p>
          <a:p>
            <a:pPr lvl="1"/>
            <a:r>
              <a:rPr lang="en-US" dirty="0"/>
              <a:t>Infinite, the game may not end, you can create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5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959-8E1F-4010-8B25-32097B58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50C6-67D1-48C4-B4F9-DB4AACFF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Played on a board like a chocolate bar where the lower left piece is poisoned</a:t>
            </a:r>
          </a:p>
          <a:p>
            <a:r>
              <a:rPr lang="en-US" dirty="0"/>
              <a:t>You don’t want to eat the poison, unless you’ve built up a resistance to </a:t>
            </a:r>
            <a:r>
              <a:rPr lang="en-US" dirty="0" err="1"/>
              <a:t>iocane</a:t>
            </a:r>
            <a:r>
              <a:rPr lang="en-US" dirty="0"/>
              <a:t> powder</a:t>
            </a:r>
          </a:p>
          <a:p>
            <a:r>
              <a:rPr lang="en-US" dirty="0"/>
              <a:t>Alternating turns where you choose a piece and break off all pieces above and to the right of it</a:t>
            </a:r>
          </a:p>
        </p:txBody>
      </p:sp>
    </p:spTree>
    <p:extLst>
      <p:ext uri="{BB962C8B-B14F-4D97-AF65-F5344CB8AC3E}">
        <p14:creationId xmlns:p14="http://schemas.microsoft.com/office/powerpoint/2010/main" val="155010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A334-FA64-471F-AEE9-6E77D2F8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7A3D-E82A-49D5-9388-1BF68053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Prescriptive: 2 x N, N x N</a:t>
            </a:r>
          </a:p>
          <a:p>
            <a:r>
              <a:rPr lang="en-US" dirty="0"/>
              <a:t>Pictographic: just a picture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Long form: truncated, lists columns by height </a:t>
            </a:r>
          </a:p>
          <a:p>
            <a:pPr lvl="1"/>
            <a:r>
              <a:rPr lang="en-US" dirty="0"/>
              <a:t>{3, 3, 2, 2, 2, 1, 1}</a:t>
            </a:r>
          </a:p>
          <a:p>
            <a:r>
              <a:rPr lang="en-US" dirty="0"/>
              <a:t>Short Form: truncated, lists width of groups of column heights </a:t>
            </a:r>
          </a:p>
          <a:p>
            <a:pPr lvl="1"/>
            <a:r>
              <a:rPr lang="en-US" dirty="0"/>
              <a:t>[2, 3, 2]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19012-2AB6-407E-962C-175E524A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42" y="2841448"/>
            <a:ext cx="2610184" cy="11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9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EB61-FCCF-40E2-B427-EFE4ECB1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D6E1-516A-4DAB-BF36-1231AF02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been solved so far:</a:t>
            </a:r>
          </a:p>
          <a:p>
            <a:pPr lvl="1"/>
            <a:r>
              <a:rPr lang="en-US" dirty="0"/>
              <a:t>1 x N: Go first, leave only poisoned piece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N x N: Go first, make an L, Tweedledee-Tweedledum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2 x N: Go first, take top right, Tweedledee-Tweedledum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ABC2A-BC03-49F9-95C4-35F0078E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972" y="2653003"/>
            <a:ext cx="2576846" cy="452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3EA955-EAB2-4CA7-AA64-2B5395F5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972" y="3390000"/>
            <a:ext cx="2762636" cy="1086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9EAC73-9A44-4E72-9F3E-F02D2C6CA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972" y="4992661"/>
            <a:ext cx="2451093" cy="6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77A8-739D-4BAB-92B9-DEA5C4D2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C310-E282-4DAC-9F75-8FA0E8A5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Winning and losing positions (P vs N)</a:t>
            </a:r>
          </a:p>
          <a:p>
            <a:pPr lvl="1"/>
            <a:r>
              <a:rPr lang="en-US" dirty="0"/>
              <a:t>Every board has a recursively defined Nim Number, but they blew up too fast</a:t>
            </a:r>
          </a:p>
          <a:p>
            <a:r>
              <a:rPr lang="en-US" dirty="0"/>
              <a:t>Looking at 3 x N boards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Note the arrow can be any number of blocks including zero</a:t>
            </a:r>
          </a:p>
          <a:p>
            <a:pPr lvl="1"/>
            <a:r>
              <a:rPr lang="en-US" dirty="0"/>
              <a:t>I call this an “H-block”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DC9D9-E887-4389-8D5B-082546862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03" y="5450810"/>
            <a:ext cx="1330394" cy="913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05B96-2D2E-4188-AD61-EF81CC738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20" y="3105934"/>
            <a:ext cx="2986955" cy="15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3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A8FD-2C1B-42F8-9FEA-EAE2E9AA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6D9C8-C71C-4F29-BD1A-9170B55FD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1953</Words>
  <Application>Microsoft Office PowerPoint</Application>
  <PresentationFormat>Widescreen</PresentationFormat>
  <Paragraphs>302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Partial Solution of 3 x N Chomp boards in the form of [2, H, 2]</vt:lpstr>
      <vt:lpstr>Summer research project</vt:lpstr>
      <vt:lpstr>What is the Combinatorial Game Chomp?</vt:lpstr>
      <vt:lpstr>What makes a CG</vt:lpstr>
      <vt:lpstr>Chomp</vt:lpstr>
      <vt:lpstr>Board Types</vt:lpstr>
      <vt:lpstr>Basic Strategies</vt:lpstr>
      <vt:lpstr>Positions</vt:lpstr>
      <vt:lpstr>What did I do</vt:lpstr>
      <vt:lpstr>Data Mining with the Short Form</vt:lpstr>
      <vt:lpstr>Building a Seeded Kindergarten</vt:lpstr>
      <vt:lpstr>What does that look like for a [2, H, 2]?</vt:lpstr>
      <vt:lpstr>What does that look like for a [2, H, 2]?</vt:lpstr>
      <vt:lpstr>What does that look like for a [2, H, 2]?</vt:lpstr>
      <vt:lpstr>A Funky Dude</vt:lpstr>
      <vt:lpstr>What does that look like for a [2, H, 2]?</vt:lpstr>
      <vt:lpstr>Group A: Reduces to 1 x N</vt:lpstr>
      <vt:lpstr>[0, 0, H + 2 + 2]</vt:lpstr>
      <vt:lpstr>[1, 0, 0]</vt:lpstr>
      <vt:lpstr>What does that look like for a [2, H, 2]?</vt:lpstr>
      <vt:lpstr>Group B: Reduces to 2 x N</vt:lpstr>
      <vt:lpstr>[1, H, 2]</vt:lpstr>
      <vt:lpstr>[0, H, 2]</vt:lpstr>
      <vt:lpstr>[2, 0, 0]</vt:lpstr>
      <vt:lpstr>What does that look like for a [2, H, 2]?</vt:lpstr>
      <vt:lpstr>Group C: Reduces to N x N</vt:lpstr>
      <vt:lpstr>[2, 0, 1]</vt:lpstr>
      <vt:lpstr>[2, 1, 0]</vt:lpstr>
      <vt:lpstr>[1, 0, H + 2 + 1]</vt:lpstr>
      <vt:lpstr>What does that look like for a [2, H, 2]?</vt:lpstr>
      <vt:lpstr>Group D: Maintain [2, H, 2]</vt:lpstr>
      <vt:lpstr>[2, H – K, 2 + K]</vt:lpstr>
      <vt:lpstr>[2, H, 1] s.t. H &gt;= 1</vt:lpstr>
      <vt:lpstr>[2, H, 0] s.t. H &gt;= 2</vt:lpstr>
      <vt:lpstr>What does that look like for a [2, H, 2]?</vt:lpstr>
      <vt:lpstr>Summary and Current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Ezra L. Skwarka</dc:creator>
  <cp:lastModifiedBy>Ezra L. Skwarka</cp:lastModifiedBy>
  <cp:revision>10</cp:revision>
  <dcterms:created xsi:type="dcterms:W3CDTF">2021-09-23T15:20:26Z</dcterms:created>
  <dcterms:modified xsi:type="dcterms:W3CDTF">2021-10-17T21:12:44Z</dcterms:modified>
</cp:coreProperties>
</file>