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B5F-C78D-1545-5BAE-AEE0ACBD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7AFAB-3E10-1086-30D0-7A9A84D72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B4BE-3B92-458A-5F61-B9ACC070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19643-3833-7786-E59F-DE2BDFB4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2B0A-5868-9DAF-6E06-E891DDB8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3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0802-11E3-B5C0-AA65-190F593D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B8A9-B398-312E-0C0C-E92A4F95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CEDC-EE17-320E-3C93-E38F4AF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7CB6-61A9-60C6-29CD-0150BE45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D2A9-43F5-FE1C-A209-3608854B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22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C34A9-2093-22EF-6A2C-86A451A0F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93A88-D8A8-841F-3A72-E5D32BCD7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8B418-7185-EA64-C2AC-DD44E60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10D8-F990-EC91-ADE5-6036343A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C911-FC7A-08EF-1DE2-7209D42A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650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5724-F8C6-DC9E-CD5C-428AADA4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992A-FB85-0182-2814-D07104BD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B4E6C-455A-EB48-67DF-5EAB3C35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ADE24-4719-5AFE-4C8E-B9F6DAC4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A247-53A1-416B-10F8-992591F0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595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A350-1BDA-DC61-C1ED-E40C2785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8A6B-6EF3-707B-2C4B-075EEE7B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0F5C-F895-03A1-5E04-D555EE44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A683-91B7-3686-A96D-5357D3F1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E07F-7757-C273-98BC-D6B8234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98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88B8-7CFA-2D8B-F441-9619DB74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A4BC-59B9-34F0-BE39-B22808DD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F8A16-40B0-D5B8-99F8-466F8675A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15733-CFE4-45FE-4CA3-1FF7063D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4FE43-5754-6508-1430-C984073C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D4D3-87A7-4414-C1E8-E7B6C091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10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F3C5-DA60-D6E0-077E-ABC605F7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3C41-629A-CF55-1478-420AE266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97195-8073-8975-6835-913526CEE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D6F17-139E-3CEC-6F08-933B9502F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D399A-508E-D3E9-0C98-2E05B716D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09A4D-BE67-B641-4795-3716B59E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33246-F74D-4CBE-CE0E-E24CB037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5D854-BBFA-BFC0-1B9A-BCD7A87A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669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E228-5A29-5BDA-F87A-EC495173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23523-10C1-5FB2-F08B-82EF1C0F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F19E1-50E0-3025-105C-7CB35DF9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7B2C6-A701-1BC6-CB65-E3B1E38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51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49387-B8C9-1987-B06D-AEB7F5E8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20958-7234-38B6-4C12-A4D73C4C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FF9A1-9CB5-0D76-22F7-25F6BD56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162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B64-E61C-AC78-9FFA-3D4B74ED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4C53-80CF-258D-260B-0CF01ACB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6152F-02C4-2B64-CDEA-526434BC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C857B-C885-B384-1D34-0702D320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B830-9155-C9B4-685F-C1506D2B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CDE19-688F-86AE-853E-BACD30D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723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922B-9259-1841-7D70-350F4F69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9D077-B4A8-9FA8-A003-2EF1A9073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52CA-6BC5-AB29-10F5-B9D36CD5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9E572-CDC4-6989-740B-E10E473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ECA3F-BA36-E8E2-8C0F-CF93478F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8F148-6D4E-90E7-638B-9C751521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33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04474-14AC-57C6-F18C-1C353EBA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4B0F-37EB-C572-CCEB-9605545A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63DD-0FF4-45A9-B5CA-4323D200E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36F7-E6A2-485E-B985-EA1D9928F082}" type="datetimeFigureOut">
              <a:rPr lang="en-ID" smtClean="0"/>
              <a:t>03/04/2023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CE13-D1F6-B21F-759A-8AA2FEB64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EDE4D-4C1F-96FE-0CAF-FD4FBDEE1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A3A9-1B60-437B-A47C-F284FFF4A9C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45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013C-14D4-C0CB-A303-353831833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57" y="1122363"/>
            <a:ext cx="1152144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Pendeteksian</a:t>
            </a:r>
            <a:r>
              <a:rPr lang="en-US" b="1" dirty="0">
                <a:solidFill>
                  <a:schemeClr val="bg1"/>
                </a:solidFill>
              </a:rPr>
              <a:t> Ikan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Viola-Jones Object Detection Framework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9F248-84E3-3480-5027-44B6A9BEE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Proposal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Skripsi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– Nehemiah Austen </a:t>
            </a: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Pison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ILKOM 2019 - 1313619021</a:t>
            </a:r>
            <a:endParaRPr lang="en-ID" sz="3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2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2.1 </a:t>
            </a:r>
            <a:r>
              <a:rPr lang="en-US" b="1" dirty="0" err="1">
                <a:solidFill>
                  <a:schemeClr val="bg1"/>
                </a:solidFill>
              </a:rPr>
              <a:t>Pelatihan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8557"/>
            <a:ext cx="10823714" cy="50236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2.1.1 Input dataset yang </a:t>
            </a:r>
            <a:r>
              <a:rPr lang="en-US" sz="2400" dirty="0" err="1">
                <a:solidFill>
                  <a:schemeClr val="bg1"/>
                </a:solidFill>
              </a:rPr>
              <a:t>sudah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dianotasi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ID" sz="2400" dirty="0">
                <a:solidFill>
                  <a:schemeClr val="bg1"/>
                </a:solidFill>
              </a:rPr>
              <a:t>2.1.2 </a:t>
            </a:r>
            <a:r>
              <a:rPr lang="en-ID" sz="2400" dirty="0" err="1">
                <a:solidFill>
                  <a:schemeClr val="bg1"/>
                </a:solidFill>
              </a:rPr>
              <a:t>Melatih</a:t>
            </a:r>
            <a:r>
              <a:rPr lang="en-ID" sz="2400" dirty="0">
                <a:solidFill>
                  <a:schemeClr val="bg1"/>
                </a:solidFill>
              </a:rPr>
              <a:t> weak learner </a:t>
            </a:r>
            <a:r>
              <a:rPr lang="en-ID" sz="2400" dirty="0" err="1">
                <a:solidFill>
                  <a:schemeClr val="bg1"/>
                </a:solidFill>
              </a:rPr>
              <a:t>menggunakan</a:t>
            </a:r>
            <a:r>
              <a:rPr lang="en-ID" sz="2400" dirty="0">
                <a:solidFill>
                  <a:schemeClr val="bg1"/>
                </a:solidFill>
              </a:rPr>
              <a:t> dataset Latihan</a:t>
            </a:r>
          </a:p>
          <a:p>
            <a:r>
              <a:rPr lang="en-ID" sz="2400" dirty="0">
                <a:solidFill>
                  <a:schemeClr val="bg1"/>
                </a:solidFill>
              </a:rPr>
              <a:t>2.1.3 Boosting</a:t>
            </a:r>
          </a:p>
          <a:p>
            <a:r>
              <a:rPr lang="en-ID" sz="2400" dirty="0">
                <a:solidFill>
                  <a:schemeClr val="bg1"/>
                </a:solidFill>
              </a:rPr>
              <a:t>2.1.4 </a:t>
            </a:r>
            <a:r>
              <a:rPr lang="en-ID" sz="2400" dirty="0" err="1">
                <a:solidFill>
                  <a:schemeClr val="bg1"/>
                </a:solidFill>
              </a:rPr>
              <a:t>Attentiona</a:t>
            </a:r>
            <a:r>
              <a:rPr lang="en-ID" sz="2400" dirty="0">
                <a:solidFill>
                  <a:schemeClr val="bg1"/>
                </a:solidFill>
              </a:rPr>
              <a:t> Cascade dan </a:t>
            </a:r>
            <a:r>
              <a:rPr lang="en-ID" sz="2400" dirty="0" err="1">
                <a:solidFill>
                  <a:schemeClr val="bg1"/>
                </a:solidFill>
              </a:rPr>
              <a:t>Pembuatan</a:t>
            </a:r>
            <a:r>
              <a:rPr lang="en-ID" sz="2400" dirty="0">
                <a:solidFill>
                  <a:schemeClr val="bg1"/>
                </a:solidFill>
              </a:rPr>
              <a:t> Strong Classifier Akhir</a:t>
            </a:r>
          </a:p>
        </p:txBody>
      </p:sp>
    </p:spTree>
    <p:extLst>
      <p:ext uri="{BB962C8B-B14F-4D97-AF65-F5344CB8AC3E}">
        <p14:creationId xmlns:p14="http://schemas.microsoft.com/office/powerpoint/2010/main" val="153937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2.1.1 </a:t>
            </a:r>
            <a:r>
              <a:rPr lang="en-US" sz="4400" i="1" dirty="0">
                <a:solidFill>
                  <a:schemeClr val="bg1"/>
                </a:solidFill>
              </a:rPr>
              <a:t>Input dataset </a:t>
            </a:r>
            <a:r>
              <a:rPr lang="en-US" sz="4400" dirty="0">
                <a:solidFill>
                  <a:schemeClr val="bg1"/>
                </a:solidFill>
              </a:rPr>
              <a:t>yang </a:t>
            </a:r>
            <a:r>
              <a:rPr lang="en-US" sz="4400" dirty="0" err="1">
                <a:solidFill>
                  <a:schemeClr val="bg1"/>
                </a:solidFill>
              </a:rPr>
              <a:t>sudah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dianotasi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749699" cy="469686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Dataset </a:t>
            </a:r>
            <a:r>
              <a:rPr lang="en-US" sz="2400" dirty="0">
                <a:solidFill>
                  <a:schemeClr val="bg1"/>
                </a:solidFill>
              </a:rPr>
              <a:t>yang </a:t>
            </a:r>
            <a:r>
              <a:rPr lang="en-US" sz="2400" dirty="0" err="1">
                <a:solidFill>
                  <a:schemeClr val="bg1"/>
                </a:solidFill>
              </a:rPr>
              <a:t>dimasukan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proses </a:t>
            </a:r>
            <a:r>
              <a:rPr lang="en-US" sz="2400" dirty="0" err="1">
                <a:solidFill>
                  <a:schemeClr val="bg1"/>
                </a:solidFill>
              </a:rPr>
              <a:t>pelatihan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gambar-gambar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positif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negatif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perbandingan</a:t>
            </a:r>
            <a:r>
              <a:rPr lang="en-US" sz="2400" dirty="0">
                <a:solidFill>
                  <a:schemeClr val="bg1"/>
                </a:solidFill>
              </a:rPr>
              <a:t> 1:1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Setiap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berukuran</a:t>
            </a:r>
            <a:r>
              <a:rPr lang="en-US" sz="2400" dirty="0">
                <a:solidFill>
                  <a:schemeClr val="bg1"/>
                </a:solidFill>
              </a:rPr>
              <a:t> 72x42 </a:t>
            </a:r>
            <a:r>
              <a:rPr lang="en-US" sz="2400" dirty="0" err="1">
                <a:solidFill>
                  <a:schemeClr val="bg1"/>
                </a:solidFill>
              </a:rPr>
              <a:t>pikesel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warna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greyscale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Anotasi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positif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negatif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berada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nama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file </a:t>
            </a:r>
            <a:r>
              <a:rPr lang="en-US" sz="2400" dirty="0" err="1">
                <a:solidFill>
                  <a:schemeClr val="bg1"/>
                </a:solidFill>
              </a:rPr>
              <a:t>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anotasi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66C7-AB79-79AA-758A-8894C37BF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99" y="1932779"/>
            <a:ext cx="6274003" cy="35817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B7EAB-42BA-8BA9-71E0-E734274FB4C7}"/>
              </a:ext>
            </a:extLst>
          </p:cNvPr>
          <p:cNvSpPr txBox="1"/>
          <p:nvPr/>
        </p:nvSpPr>
        <p:spPr>
          <a:xfrm>
            <a:off x="5777948" y="55145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Asli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B929F-76E0-0885-C9ED-E11CF1771A3D}"/>
              </a:ext>
            </a:extLst>
          </p:cNvPr>
          <p:cNvSpPr txBox="1"/>
          <p:nvPr/>
        </p:nvSpPr>
        <p:spPr>
          <a:xfrm>
            <a:off x="7976152" y="55145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Greyscale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2C6A-AA99-3ACD-A790-86BA1238EA96}"/>
              </a:ext>
            </a:extLst>
          </p:cNvPr>
          <p:cNvSpPr txBox="1"/>
          <p:nvPr/>
        </p:nvSpPr>
        <p:spPr>
          <a:xfrm>
            <a:off x="10174356" y="55145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72x42 </a:t>
            </a:r>
            <a:r>
              <a:rPr lang="en-US" dirty="0" err="1">
                <a:solidFill>
                  <a:schemeClr val="bg1"/>
                </a:solidFill>
              </a:rPr>
              <a:t>piksel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4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2.1.2 </a:t>
            </a:r>
            <a:r>
              <a:rPr lang="en-US" sz="4400" dirty="0" err="1">
                <a:solidFill>
                  <a:schemeClr val="bg1"/>
                </a:solidFill>
              </a:rPr>
              <a:t>Melatih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i="1" dirty="0">
                <a:solidFill>
                  <a:schemeClr val="bg1"/>
                </a:solidFill>
              </a:rPr>
              <a:t>weak learner </a:t>
            </a:r>
            <a:r>
              <a:rPr lang="en-US" sz="4400" dirty="0" err="1">
                <a:solidFill>
                  <a:schemeClr val="bg1"/>
                </a:solidFill>
              </a:rPr>
              <a:t>menggunakan</a:t>
            </a:r>
            <a:r>
              <a:rPr lang="en-US" sz="4400" dirty="0">
                <a:solidFill>
                  <a:schemeClr val="bg1"/>
                </a:solidFill>
              </a:rPr>
              <a:t> dataset Latihan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97"/>
            <a:ext cx="5257801" cy="467801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Setiap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i="1" dirty="0" err="1">
                <a:solidFill>
                  <a:schemeClr val="bg1"/>
                </a:solidFill>
              </a:rPr>
              <a:t>menggunakan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Haar</a:t>
            </a:r>
            <a:r>
              <a:rPr lang="en-US" sz="2400" i="1" dirty="0">
                <a:solidFill>
                  <a:schemeClr val="bg1"/>
                </a:solidFill>
              </a:rPr>
              <a:t>-Like Feature</a:t>
            </a:r>
            <a:r>
              <a:rPr lang="en-US" sz="2400" dirty="0">
                <a:solidFill>
                  <a:schemeClr val="bg1"/>
                </a:solidFill>
              </a:rPr>
              <a:t> yang </a:t>
            </a:r>
            <a:r>
              <a:rPr lang="en-US" sz="2400" dirty="0" err="1">
                <a:solidFill>
                  <a:schemeClr val="bg1"/>
                </a:solidFill>
              </a:rPr>
              <a:t>membandingkan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jumlah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intensitas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cahaya</a:t>
            </a:r>
            <a:r>
              <a:rPr lang="en-US" sz="2400" dirty="0">
                <a:solidFill>
                  <a:schemeClr val="bg1"/>
                </a:solidFill>
              </a:rPr>
              <a:t> pada </a:t>
            </a:r>
            <a:r>
              <a:rPr lang="en-US" sz="2400" dirty="0" err="1">
                <a:solidFill>
                  <a:schemeClr val="bg1"/>
                </a:solidFill>
              </a:rPr>
              <a:t>dua</a:t>
            </a:r>
            <a:r>
              <a:rPr lang="en-US" sz="2400" dirty="0">
                <a:solidFill>
                  <a:schemeClr val="bg1"/>
                </a:solidFill>
              </a:rPr>
              <a:t> area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menentukan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keberadaan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objek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Adaboost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melatih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mencari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ambang</a:t>
            </a:r>
            <a:r>
              <a:rPr lang="en-US" sz="2400" dirty="0">
                <a:solidFill>
                  <a:schemeClr val="bg1"/>
                </a:solidFill>
              </a:rPr>
              <a:t> paling optimal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setiap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 err="1">
                <a:solidFill>
                  <a:schemeClr val="bg1"/>
                </a:solidFill>
              </a:rPr>
              <a:t>Haar</a:t>
            </a:r>
            <a:r>
              <a:rPr lang="en-US" sz="2400" i="1" dirty="0">
                <a:solidFill>
                  <a:schemeClr val="bg1"/>
                </a:solidFill>
              </a:rPr>
              <a:t>-Like Feature </a:t>
            </a:r>
            <a:r>
              <a:rPr lang="en-US" sz="2400" dirty="0" err="1">
                <a:solidFill>
                  <a:schemeClr val="bg1"/>
                </a:solidFill>
              </a:rPr>
              <a:t>dapat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dihitung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cepat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me-</a:t>
            </a:r>
            <a:r>
              <a:rPr lang="en-US" sz="2400" i="1" dirty="0">
                <a:solidFill>
                  <a:schemeClr val="bg1"/>
                </a:solidFill>
              </a:rPr>
              <a:t>lookup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intensitas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cahaya</a:t>
            </a:r>
            <a:r>
              <a:rPr lang="en-US" sz="2400" dirty="0">
                <a:solidFill>
                  <a:schemeClr val="bg1"/>
                </a:solidFill>
              </a:rPr>
              <a:t> pada </a:t>
            </a:r>
            <a:r>
              <a:rPr lang="en-US" sz="2400" dirty="0" err="1">
                <a:solidFill>
                  <a:schemeClr val="bg1"/>
                </a:solidFill>
              </a:rPr>
              <a:t>matriks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integral image</a:t>
            </a:r>
            <a:endParaRPr lang="en-ID" sz="2400" dirty="0">
              <a:solidFill>
                <a:schemeClr val="bg1"/>
              </a:solidFill>
            </a:endParaRPr>
          </a:p>
          <a:p>
            <a:endParaRPr lang="en-US" sz="2400" i="1" dirty="0">
              <a:solidFill>
                <a:schemeClr val="bg1"/>
              </a:solidFill>
            </a:endParaRPr>
          </a:p>
          <a:p>
            <a:endParaRPr lang="en-ID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A black and white photo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EDF853B1-ED4B-F119-F9D6-639E43015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4297"/>
            <a:ext cx="5499652" cy="2610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9FEC36-4332-6BD4-1619-9342EEFB26CD}"/>
              </a:ext>
            </a:extLst>
          </p:cNvPr>
          <p:cNvSpPr txBox="1"/>
          <p:nvPr/>
        </p:nvSpPr>
        <p:spPr>
          <a:xfrm>
            <a:off x="5804453" y="4566409"/>
            <a:ext cx="60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Beberapa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feature </a:t>
            </a:r>
            <a:r>
              <a:rPr lang="en-US" dirty="0">
                <a:solidFill>
                  <a:schemeClr val="bg1"/>
                </a:solidFill>
              </a:rPr>
              <a:t>pada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r>
              <a:rPr lang="en-US" dirty="0">
                <a:solidFill>
                  <a:schemeClr val="bg1"/>
                </a:solidFill>
              </a:rPr>
              <a:t>  Weber (2005)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57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2.1.3 </a:t>
            </a:r>
            <a:r>
              <a:rPr lang="en-ID" sz="4400" dirty="0">
                <a:solidFill>
                  <a:schemeClr val="bg1"/>
                </a:solidFill>
              </a:rPr>
              <a:t>Boosting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690688"/>
            <a:ext cx="10601740" cy="50016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Boosting </a:t>
            </a:r>
            <a:r>
              <a:rPr lang="en-US" sz="2400" dirty="0" err="1">
                <a:solidFill>
                  <a:schemeClr val="bg1"/>
                </a:solidFill>
              </a:rPr>
              <a:t>dilakukan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menentukan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bobot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>
                <a:solidFill>
                  <a:schemeClr val="bg1"/>
                </a:solidFill>
              </a:rPr>
              <a:t>pada </a:t>
            </a:r>
            <a:r>
              <a:rPr lang="en-US" sz="2400" i="1" dirty="0">
                <a:solidFill>
                  <a:schemeClr val="bg1"/>
                </a:solidFill>
              </a:rPr>
              <a:t>Strong Classifier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urutan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>
                <a:solidFill>
                  <a:schemeClr val="bg1"/>
                </a:solidFill>
              </a:rPr>
              <a:t>yang </a:t>
            </a:r>
            <a:r>
              <a:rPr lang="en-US" sz="2400" dirty="0" err="1">
                <a:solidFill>
                  <a:schemeClr val="bg1"/>
                </a:solidFill>
              </a:rPr>
              <a:t>digunakan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mendeteksi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keberadaan</a:t>
            </a:r>
            <a:r>
              <a:rPr lang="en-US" sz="2400" dirty="0">
                <a:solidFill>
                  <a:schemeClr val="bg1"/>
                </a:solidFill>
              </a:rPr>
              <a:t> Ikan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Pertama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Adaboost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memilih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akurasi</a:t>
            </a:r>
            <a:r>
              <a:rPr lang="en-US" sz="2400" dirty="0">
                <a:solidFill>
                  <a:schemeClr val="bg1"/>
                </a:solidFill>
              </a:rPr>
              <a:t> paling </a:t>
            </a:r>
            <a:r>
              <a:rPr lang="en-US" sz="2400" dirty="0" err="1">
                <a:solidFill>
                  <a:schemeClr val="bg1"/>
                </a:solidFill>
              </a:rPr>
              <a:t>tinggi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sebagai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awal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Kemudian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Adaboost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menjalankan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 err="1">
                <a:solidFill>
                  <a:schemeClr val="bg1"/>
                </a:solidFill>
              </a:rPr>
              <a:t>tersebut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set Latihan. </a:t>
            </a:r>
            <a:r>
              <a:rPr lang="en-US" sz="2400" dirty="0" err="1">
                <a:solidFill>
                  <a:schemeClr val="bg1"/>
                </a:solidFill>
              </a:rPr>
              <a:t>Adaboost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lalu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menaikan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bobot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Latihan yang </a:t>
            </a:r>
            <a:r>
              <a:rPr lang="en-US" sz="2400" dirty="0" err="1">
                <a:solidFill>
                  <a:schemeClr val="bg1"/>
                </a:solidFill>
              </a:rPr>
              <a:t>gagal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dideteksi</a:t>
            </a:r>
            <a:r>
              <a:rPr lang="en-US" sz="2400" dirty="0">
                <a:solidFill>
                  <a:schemeClr val="bg1"/>
                </a:solidFill>
              </a:rPr>
              <a:t> oleh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i="1" dirty="0" err="1">
                <a:solidFill>
                  <a:schemeClr val="bg1"/>
                </a:solidFill>
              </a:rPr>
              <a:t>pertama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dimana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lebih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 err="1">
                <a:solidFill>
                  <a:schemeClr val="bg1"/>
                </a:solidFill>
              </a:rPr>
              <a:t>setelahnya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Boosting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diulang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tidak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lagi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>
                <a:solidFill>
                  <a:schemeClr val="bg1"/>
                </a:solidFill>
              </a:rPr>
              <a:t>dan</a:t>
            </a:r>
            <a:r>
              <a:rPr lang="en-US" sz="2400" i="1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performa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deteksi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menurun</a:t>
            </a:r>
            <a:r>
              <a:rPr lang="en-ID" sz="2400" dirty="0">
                <a:solidFill>
                  <a:schemeClr val="bg1"/>
                </a:solidFill>
              </a:rPr>
              <a:t> pada </a:t>
            </a:r>
            <a:r>
              <a:rPr lang="en-ID" sz="2400" dirty="0" err="1">
                <a:solidFill>
                  <a:schemeClr val="bg1"/>
                </a:solidFill>
              </a:rPr>
              <a:t>tes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4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dirty="0">
                <a:solidFill>
                  <a:schemeClr val="bg1"/>
                </a:solidFill>
              </a:rPr>
              <a:t>2.1.4 Attentional Cascade dan </a:t>
            </a:r>
            <a:r>
              <a:rPr lang="en-ID" sz="4400" dirty="0" err="1">
                <a:solidFill>
                  <a:schemeClr val="bg1"/>
                </a:solidFill>
              </a:rPr>
              <a:t>Pembuatan</a:t>
            </a:r>
            <a:r>
              <a:rPr lang="en-ID" sz="4400" dirty="0">
                <a:solidFill>
                  <a:schemeClr val="bg1"/>
                </a:solidFill>
              </a:rPr>
              <a:t> Strong Classifier Akhir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690688"/>
            <a:ext cx="6135756" cy="500166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Attentional Cascade </a:t>
            </a:r>
            <a:r>
              <a:rPr lang="en-US" sz="2400" dirty="0" err="1">
                <a:solidFill>
                  <a:schemeClr val="bg1"/>
                </a:solidFill>
              </a:rPr>
              <a:t>dedesain</a:t>
            </a:r>
            <a:r>
              <a:rPr lang="en-US" sz="2400" dirty="0">
                <a:solidFill>
                  <a:schemeClr val="bg1"/>
                </a:solidFill>
              </a:rPr>
              <a:t> oleh Viola-Jones (2004)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mengurangi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keperluan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komputasi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pendeteksian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gambar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Attentional Cascade </a:t>
            </a:r>
            <a:r>
              <a:rPr lang="en-US" sz="2400" dirty="0" err="1">
                <a:solidFill>
                  <a:schemeClr val="bg1"/>
                </a:solidFill>
              </a:rPr>
              <a:t>dibuat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membagi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weak learner </a:t>
            </a:r>
            <a:r>
              <a:rPr lang="en-US" sz="2400" dirty="0" err="1">
                <a:solidFill>
                  <a:schemeClr val="bg1"/>
                </a:solidFill>
              </a:rPr>
              <a:t>dalam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Strong Classifier </a:t>
            </a:r>
            <a:r>
              <a:rPr lang="en-US" sz="2400" dirty="0" err="1">
                <a:solidFill>
                  <a:schemeClr val="bg1"/>
                </a:solidFill>
              </a:rPr>
              <a:t>hasil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Boosting </a:t>
            </a:r>
            <a:r>
              <a:rPr lang="en-US" sz="2400" dirty="0" err="1">
                <a:solidFill>
                  <a:schemeClr val="bg1"/>
                </a:solidFill>
              </a:rPr>
              <a:t>menjadi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beberapa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cascade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Adaboost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menambahkan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feature </a:t>
            </a:r>
            <a:r>
              <a:rPr lang="en-US" sz="2400" dirty="0" err="1">
                <a:solidFill>
                  <a:schemeClr val="bg1"/>
                </a:solidFill>
              </a:rPr>
              <a:t>satu-persatu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hingga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false positive </a:t>
            </a:r>
            <a:r>
              <a:rPr lang="en-US" sz="2400" dirty="0">
                <a:solidFill>
                  <a:schemeClr val="bg1"/>
                </a:solidFill>
              </a:rPr>
              <a:t>yang </a:t>
            </a:r>
            <a:r>
              <a:rPr lang="en-US" sz="2400" dirty="0" err="1">
                <a:solidFill>
                  <a:schemeClr val="bg1"/>
                </a:solidFill>
              </a:rPr>
              <a:t>diinginkan</a:t>
            </a:r>
            <a:r>
              <a:rPr lang="en-US" sz="2400" dirty="0">
                <a:solidFill>
                  <a:schemeClr val="bg1"/>
                </a:solidFill>
              </a:rPr>
              <a:t> pada </a:t>
            </a:r>
            <a:r>
              <a:rPr lang="en-US" sz="2400" dirty="0" err="1">
                <a:solidFill>
                  <a:schemeClr val="bg1"/>
                </a:solidFill>
              </a:rPr>
              <a:t>sebuah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cascade </a:t>
            </a:r>
            <a:r>
              <a:rPr lang="en-US" sz="2400" dirty="0" err="1">
                <a:solidFill>
                  <a:schemeClr val="bg1"/>
                </a:solidFill>
              </a:rPr>
              <a:t>tercapai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sampai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tingkat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deteksi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mendekati</a:t>
            </a:r>
            <a:r>
              <a:rPr lang="en-US" sz="2400" dirty="0">
                <a:solidFill>
                  <a:schemeClr val="bg1"/>
                </a:solidFill>
              </a:rPr>
              <a:t> 100% </a:t>
            </a:r>
            <a:r>
              <a:rPr lang="en-US" sz="2400" dirty="0" err="1">
                <a:solidFill>
                  <a:schemeClr val="bg1"/>
                </a:solidFill>
              </a:rPr>
              <a:t>atau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sampai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feature </a:t>
            </a:r>
            <a:r>
              <a:rPr lang="en-US" sz="2400" dirty="0" err="1">
                <a:solidFill>
                  <a:schemeClr val="bg1"/>
                </a:solidFill>
              </a:rPr>
              <a:t>habis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589E9F-932D-2EF7-BF4D-3F262AEE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78" y="1760536"/>
            <a:ext cx="4955338" cy="333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3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2.2 </a:t>
            </a:r>
            <a:r>
              <a:rPr lang="en-US" b="1" dirty="0" err="1">
                <a:solidFill>
                  <a:schemeClr val="bg1"/>
                </a:solidFill>
              </a:rPr>
              <a:t>Pendeteksian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8557"/>
            <a:ext cx="10823714" cy="50236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2.2.1 Input Image dan Pre-Processing</a:t>
            </a:r>
          </a:p>
          <a:p>
            <a:r>
              <a:rPr lang="en-ID" sz="2400" dirty="0">
                <a:solidFill>
                  <a:schemeClr val="bg1"/>
                </a:solidFill>
              </a:rPr>
              <a:t>2.2.2 </a:t>
            </a:r>
            <a:r>
              <a:rPr lang="en-ID" sz="2400" dirty="0" err="1">
                <a:solidFill>
                  <a:schemeClr val="bg1"/>
                </a:solidFill>
              </a:rPr>
              <a:t>Menghitung</a:t>
            </a:r>
            <a:r>
              <a:rPr lang="en-ID" sz="2400" dirty="0">
                <a:solidFill>
                  <a:schemeClr val="bg1"/>
                </a:solidFill>
              </a:rPr>
              <a:t> Integral Image</a:t>
            </a:r>
          </a:p>
          <a:p>
            <a:r>
              <a:rPr lang="en-ID" sz="2400" dirty="0">
                <a:solidFill>
                  <a:schemeClr val="bg1"/>
                </a:solidFill>
              </a:rPr>
              <a:t>2.2.3 </a:t>
            </a:r>
            <a:r>
              <a:rPr lang="en-ID" sz="2400" dirty="0" err="1">
                <a:solidFill>
                  <a:schemeClr val="bg1"/>
                </a:solidFill>
              </a:rPr>
              <a:t>Pendeteksian</a:t>
            </a:r>
            <a:r>
              <a:rPr lang="en-ID" sz="2400" dirty="0">
                <a:solidFill>
                  <a:schemeClr val="bg1"/>
                </a:solidFill>
              </a:rPr>
              <a:t> Ikan </a:t>
            </a:r>
            <a:r>
              <a:rPr lang="en-ID" sz="2400" dirty="0" err="1">
                <a:solidFill>
                  <a:schemeClr val="bg1"/>
                </a:solidFill>
              </a:rPr>
              <a:t>Menggunakan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i="1" dirty="0">
                <a:solidFill>
                  <a:schemeClr val="bg1"/>
                </a:solidFill>
              </a:rPr>
              <a:t>Strong Classifier</a:t>
            </a:r>
          </a:p>
        </p:txBody>
      </p:sp>
    </p:spTree>
    <p:extLst>
      <p:ext uri="{BB962C8B-B14F-4D97-AF65-F5344CB8AC3E}">
        <p14:creationId xmlns:p14="http://schemas.microsoft.com/office/powerpoint/2010/main" val="255056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2.2.1 </a:t>
            </a:r>
            <a:r>
              <a:rPr lang="en-US" sz="4400" i="1" dirty="0">
                <a:solidFill>
                  <a:schemeClr val="bg1"/>
                </a:solidFill>
              </a:rPr>
              <a:t>Input dataset </a:t>
            </a:r>
            <a:r>
              <a:rPr lang="en-US" sz="4400" dirty="0">
                <a:solidFill>
                  <a:schemeClr val="bg1"/>
                </a:solidFill>
              </a:rPr>
              <a:t>yang </a:t>
            </a:r>
            <a:r>
              <a:rPr lang="en-US" sz="4400" dirty="0" err="1">
                <a:solidFill>
                  <a:schemeClr val="bg1"/>
                </a:solidFill>
              </a:rPr>
              <a:t>sudah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dianotasi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749699" cy="4696860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Dataset </a:t>
            </a:r>
            <a:r>
              <a:rPr lang="en-US" sz="2400" dirty="0">
                <a:solidFill>
                  <a:schemeClr val="bg1"/>
                </a:solidFill>
              </a:rPr>
              <a:t>yang </a:t>
            </a:r>
            <a:r>
              <a:rPr lang="en-US" sz="2400" dirty="0" err="1">
                <a:solidFill>
                  <a:schemeClr val="bg1"/>
                </a:solidFill>
              </a:rPr>
              <a:t>dimasukan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untuk</a:t>
            </a:r>
            <a:r>
              <a:rPr lang="en-US" sz="2400" dirty="0">
                <a:solidFill>
                  <a:schemeClr val="bg1"/>
                </a:solidFill>
              </a:rPr>
              <a:t> proses </a:t>
            </a:r>
            <a:r>
              <a:rPr lang="en-US" sz="2400" dirty="0" err="1">
                <a:solidFill>
                  <a:schemeClr val="bg1"/>
                </a:solidFill>
              </a:rPr>
              <a:t>pelatihan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adalah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gambar-gambar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positif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contoh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negatif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perbandingan</a:t>
            </a:r>
            <a:r>
              <a:rPr lang="en-US" sz="2400" dirty="0">
                <a:solidFill>
                  <a:schemeClr val="bg1"/>
                </a:solidFill>
              </a:rPr>
              <a:t> 1:1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Setiap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berukuran</a:t>
            </a:r>
            <a:r>
              <a:rPr lang="en-US" sz="2400" dirty="0">
                <a:solidFill>
                  <a:schemeClr val="bg1"/>
                </a:solidFill>
              </a:rPr>
              <a:t> 72x42 </a:t>
            </a:r>
            <a:r>
              <a:rPr lang="en-US" sz="2400" dirty="0" err="1">
                <a:solidFill>
                  <a:schemeClr val="bg1"/>
                </a:solidFill>
              </a:rPr>
              <a:t>pikesel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dengan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warna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greyscale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Anotasi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positif</a:t>
            </a:r>
            <a:r>
              <a:rPr lang="en-US" sz="2400" dirty="0">
                <a:solidFill>
                  <a:schemeClr val="bg1"/>
                </a:solidFill>
              </a:rPr>
              <a:t> dan </a:t>
            </a:r>
            <a:r>
              <a:rPr lang="en-US" sz="2400" dirty="0" err="1">
                <a:solidFill>
                  <a:schemeClr val="bg1"/>
                </a:solidFill>
              </a:rPr>
              <a:t>negatif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berada</a:t>
            </a:r>
            <a:r>
              <a:rPr lang="en-US" sz="2400" dirty="0">
                <a:solidFill>
                  <a:schemeClr val="bg1"/>
                </a:solidFill>
              </a:rPr>
              <a:t> di </a:t>
            </a:r>
            <a:r>
              <a:rPr lang="en-US" sz="2400" dirty="0" err="1">
                <a:solidFill>
                  <a:schemeClr val="bg1"/>
                </a:solidFill>
              </a:rPr>
              <a:t>nama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file </a:t>
            </a:r>
            <a:r>
              <a:rPr lang="en-US" sz="2400" dirty="0" err="1">
                <a:solidFill>
                  <a:schemeClr val="bg1"/>
                </a:solidFill>
              </a:rPr>
              <a:t>gambar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anotasi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4966C7-AB79-79AA-758A-8894C37BF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99" y="1932779"/>
            <a:ext cx="6274003" cy="35817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B7EAB-42BA-8BA9-71E0-E734274FB4C7}"/>
              </a:ext>
            </a:extLst>
          </p:cNvPr>
          <p:cNvSpPr txBox="1"/>
          <p:nvPr/>
        </p:nvSpPr>
        <p:spPr>
          <a:xfrm>
            <a:off x="5777948" y="55145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Asli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B929F-76E0-0885-C9ED-E11CF1771A3D}"/>
              </a:ext>
            </a:extLst>
          </p:cNvPr>
          <p:cNvSpPr txBox="1"/>
          <p:nvPr/>
        </p:nvSpPr>
        <p:spPr>
          <a:xfrm>
            <a:off x="7976152" y="55145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Greyscale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2C6A-AA99-3ACD-A790-86BA1238EA96}"/>
              </a:ext>
            </a:extLst>
          </p:cNvPr>
          <p:cNvSpPr txBox="1"/>
          <p:nvPr/>
        </p:nvSpPr>
        <p:spPr>
          <a:xfrm>
            <a:off x="10174356" y="5514535"/>
            <a:ext cx="149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72x42 </a:t>
            </a:r>
            <a:r>
              <a:rPr lang="en-US" dirty="0" err="1">
                <a:solidFill>
                  <a:schemeClr val="bg1"/>
                </a:solidFill>
              </a:rPr>
              <a:t>piksel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75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1. </a:t>
            </a:r>
            <a:r>
              <a:rPr lang="en-US" b="1" dirty="0" err="1">
                <a:solidFill>
                  <a:schemeClr val="bg1"/>
                </a:solidFill>
              </a:rPr>
              <a:t>Latar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Belakang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Masalah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1.1 </a:t>
            </a:r>
            <a:r>
              <a:rPr lang="en-US" dirty="0" err="1">
                <a:solidFill>
                  <a:schemeClr val="bg1"/>
                </a:solidFill>
              </a:rPr>
              <a:t>Payung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1.2 </a:t>
            </a:r>
            <a:r>
              <a:rPr lang="en-US" dirty="0" err="1">
                <a:solidFill>
                  <a:schemeClr val="bg1"/>
                </a:solidFill>
              </a:rPr>
              <a:t>Rumusan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1.3 </a:t>
            </a:r>
            <a:r>
              <a:rPr lang="en-US" dirty="0" err="1">
                <a:solidFill>
                  <a:schemeClr val="bg1"/>
                </a:solidFill>
              </a:rPr>
              <a:t>Pembatasan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Masalah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1.4 </a:t>
            </a:r>
            <a:r>
              <a:rPr lang="en-US" dirty="0" err="1">
                <a:solidFill>
                  <a:schemeClr val="bg1"/>
                </a:solidFill>
              </a:rPr>
              <a:t>Tujuan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Penelitian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14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Kajian Pustaka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2.1 Integral Image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2.2 Boosting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2.3 </a:t>
            </a:r>
            <a:r>
              <a:rPr lang="en-US" dirty="0" err="1">
                <a:solidFill>
                  <a:schemeClr val="bg1"/>
                </a:solidFill>
              </a:rPr>
              <a:t>Adaboost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2.4 </a:t>
            </a:r>
            <a:r>
              <a:rPr lang="en-US" dirty="0" err="1">
                <a:solidFill>
                  <a:schemeClr val="bg1"/>
                </a:solidFill>
              </a:rPr>
              <a:t>Haar</a:t>
            </a:r>
            <a:r>
              <a:rPr lang="en-US" dirty="0">
                <a:solidFill>
                  <a:schemeClr val="bg1"/>
                </a:solidFill>
              </a:rPr>
              <a:t> Like Feature</a:t>
            </a:r>
          </a:p>
          <a:p>
            <a:pPr marL="0" indent="0">
              <a:buNone/>
            </a:pPr>
            <a:r>
              <a:rPr lang="en-ID" dirty="0">
                <a:solidFill>
                  <a:schemeClr val="bg1"/>
                </a:solidFill>
              </a:rPr>
              <a:t>2.5 Attentional </a:t>
            </a:r>
            <a:r>
              <a:rPr lang="en-ID" dirty="0" err="1">
                <a:solidFill>
                  <a:schemeClr val="bg1"/>
                </a:solidFill>
              </a:rPr>
              <a:t>Casacade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5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2.1 Integral Image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5257800" cy="4876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Memetakan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jumlah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intensitas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cahaya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area pada </a:t>
            </a:r>
            <a:r>
              <a:rPr lang="en-US" sz="2000" dirty="0" err="1">
                <a:solidFill>
                  <a:schemeClr val="bg1"/>
                </a:solidFill>
              </a:rPr>
              <a:t>gambar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matriks</a:t>
            </a:r>
            <a:r>
              <a:rPr lang="en-US" sz="2000" dirty="0">
                <a:solidFill>
                  <a:schemeClr val="bg1"/>
                </a:solidFill>
              </a:rPr>
              <a:t>. (Viola et al, 2004)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Memungkinkan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perhitungan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feature </a:t>
            </a:r>
            <a:r>
              <a:rPr lang="en-US" sz="2000" dirty="0">
                <a:solidFill>
                  <a:schemeClr val="bg1"/>
                </a:solidFill>
              </a:rPr>
              <a:t>pada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gambar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lookup </a:t>
            </a:r>
            <a:r>
              <a:rPr lang="en-US" sz="2000" dirty="0">
                <a:solidFill>
                  <a:schemeClr val="bg1"/>
                </a:solidFill>
              </a:rPr>
              <a:t>pada </a:t>
            </a:r>
            <a:r>
              <a:rPr lang="en-US" sz="2000" dirty="0" err="1">
                <a:solidFill>
                  <a:schemeClr val="bg1"/>
                </a:solidFill>
              </a:rPr>
              <a:t>matriks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dibuat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ID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EE0C9-BEF9-D006-EE6D-3BB6CA2ECF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503" y="1510748"/>
            <a:ext cx="4231584" cy="4231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982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2.1 Integral Image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75D6-B17F-37BE-6F6C-D96288C7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748"/>
            <a:ext cx="10386391" cy="4876800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Integral image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dibuat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satu</a:t>
            </a:r>
            <a:r>
              <a:rPr lang="en-US" sz="2000" dirty="0">
                <a:solidFill>
                  <a:schemeClr val="bg1"/>
                </a:solidFill>
              </a:rPr>
              <a:t> kali </a:t>
            </a:r>
            <a:r>
              <a:rPr lang="en-US" sz="2000" dirty="0" err="1">
                <a:solidFill>
                  <a:schemeClr val="bg1"/>
                </a:solidFill>
              </a:rPr>
              <a:t>untuk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setiap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gambar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input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Integral image </a:t>
            </a:r>
            <a:r>
              <a:rPr lang="en-US" sz="2000" dirty="0" err="1">
                <a:solidFill>
                  <a:schemeClr val="bg1"/>
                </a:solidFill>
              </a:rPr>
              <a:t>memungkinkan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sebuat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feature </a:t>
            </a:r>
            <a:r>
              <a:rPr lang="en-US" sz="2000" dirty="0" err="1">
                <a:solidFill>
                  <a:schemeClr val="bg1"/>
                </a:solidFill>
              </a:rPr>
              <a:t>seperti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 err="1">
                <a:solidFill>
                  <a:schemeClr val="bg1"/>
                </a:solidFill>
              </a:rPr>
              <a:t>Haar</a:t>
            </a:r>
            <a:r>
              <a:rPr lang="en-US" sz="2000" i="1" dirty="0">
                <a:solidFill>
                  <a:schemeClr val="bg1"/>
                </a:solidFill>
              </a:rPr>
              <a:t>-Like Feature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dihitung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empat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Look Up </a:t>
            </a:r>
            <a:r>
              <a:rPr lang="en-US" sz="2000" dirty="0">
                <a:solidFill>
                  <a:schemeClr val="bg1"/>
                </a:solidFill>
              </a:rPr>
              <a:t>pada </a:t>
            </a:r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matriks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dibuat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Matriks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berisi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jumlah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intensitas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cahaya</a:t>
            </a:r>
            <a:r>
              <a:rPr lang="en-US" sz="2000" dirty="0">
                <a:solidFill>
                  <a:schemeClr val="bg1"/>
                </a:solidFill>
              </a:rPr>
              <a:t> pada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piksel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dihitung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pojok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kiri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gambar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atau</a:t>
            </a:r>
            <a:r>
              <a:rPr lang="en-US" sz="2000" dirty="0">
                <a:solidFill>
                  <a:schemeClr val="bg1"/>
                </a:solidFill>
              </a:rPr>
              <a:t> (0, 0).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Nilai </a:t>
            </a:r>
            <a:r>
              <a:rPr lang="en-US" sz="2000" dirty="0" err="1">
                <a:solidFill>
                  <a:schemeClr val="bg1"/>
                </a:solidFill>
              </a:rPr>
              <a:t>intensitas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cahaya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adalah</a:t>
            </a:r>
            <a:r>
              <a:rPr lang="en-US" sz="2000" dirty="0">
                <a:solidFill>
                  <a:schemeClr val="bg1"/>
                </a:solidFill>
              </a:rPr>
              <a:t> rata-rata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Red, Green, Blue </a:t>
            </a:r>
            <a:r>
              <a:rPr lang="en-US" sz="2000" dirty="0">
                <a:solidFill>
                  <a:schemeClr val="bg1"/>
                </a:solidFill>
              </a:rPr>
              <a:t>(RGB) </a:t>
            </a:r>
            <a:r>
              <a:rPr lang="en-US" sz="2000" dirty="0" err="1">
                <a:solidFill>
                  <a:schemeClr val="bg1"/>
                </a:solidFill>
              </a:rPr>
              <a:t>sebuah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piksel</a:t>
            </a:r>
            <a:r>
              <a:rPr lang="en-US" sz="2000" dirty="0">
                <a:solidFill>
                  <a:schemeClr val="bg1"/>
                </a:solidFill>
              </a:rPr>
              <a:t>. Gambar </a:t>
            </a:r>
            <a:r>
              <a:rPr lang="en-US" sz="2000" i="1" dirty="0">
                <a:solidFill>
                  <a:schemeClr val="bg1"/>
                </a:solidFill>
              </a:rPr>
              <a:t>input </a:t>
            </a:r>
            <a:r>
              <a:rPr lang="en-US" sz="2000" dirty="0" err="1">
                <a:solidFill>
                  <a:schemeClr val="bg1"/>
                </a:solidFill>
              </a:rPr>
              <a:t>sebelum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dibuatkan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integral image </a:t>
            </a:r>
            <a:r>
              <a:rPr lang="en-US" sz="2000" dirty="0" err="1">
                <a:solidFill>
                  <a:schemeClr val="bg1"/>
                </a:solidFill>
              </a:rPr>
              <a:t>warnanya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dirubah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menjadi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greyscale, </a:t>
            </a:r>
            <a:r>
              <a:rPr lang="en-US" sz="2000" dirty="0" err="1">
                <a:solidFill>
                  <a:schemeClr val="bg1"/>
                </a:solidFill>
              </a:rPr>
              <a:t>sehingga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intensitas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cahaya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hanya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berkisar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bulat</a:t>
            </a:r>
            <a:r>
              <a:rPr lang="en-US" sz="2000" dirty="0">
                <a:solidFill>
                  <a:schemeClr val="bg1"/>
                </a:solidFill>
              </a:rPr>
              <a:t> 0 </a:t>
            </a:r>
            <a:r>
              <a:rPr lang="en-US" sz="2000" dirty="0" err="1">
                <a:solidFill>
                  <a:schemeClr val="bg1"/>
                </a:solidFill>
              </a:rPr>
              <a:t>sampai</a:t>
            </a:r>
            <a:r>
              <a:rPr lang="en-US" sz="2000" dirty="0">
                <a:solidFill>
                  <a:schemeClr val="bg1"/>
                </a:solidFill>
              </a:rPr>
              <a:t> 255.</a:t>
            </a:r>
          </a:p>
          <a:p>
            <a:r>
              <a:rPr lang="en-US" sz="2000" i="1" dirty="0">
                <a:solidFill>
                  <a:schemeClr val="bg1"/>
                </a:solidFill>
              </a:rPr>
              <a:t>Integral image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dihitung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cepat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melakukan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</a:rPr>
              <a:t>lookup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tabel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didekatnya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menggunakan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rumus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en-ID" sz="1600" dirty="0">
                <a:solidFill>
                  <a:schemeClr val="bg1"/>
                </a:solidFill>
              </a:rPr>
              <a:t>integral image (</a:t>
            </a:r>
            <a:r>
              <a:rPr lang="en-ID" sz="1600" dirty="0" err="1">
                <a:solidFill>
                  <a:schemeClr val="bg1"/>
                </a:solidFill>
              </a:rPr>
              <a:t>i,j</a:t>
            </a:r>
            <a:r>
              <a:rPr lang="en-ID" sz="1600" dirty="0">
                <a:solidFill>
                  <a:schemeClr val="bg1"/>
                </a:solidFill>
              </a:rPr>
              <a:t>) = integral image (i-1,j) + integral image (i,j-1) – integral image (i-1,j-1) + </a:t>
            </a:r>
            <a:r>
              <a:rPr lang="en-ID" sz="1600" dirty="0" err="1">
                <a:solidFill>
                  <a:schemeClr val="bg1"/>
                </a:solidFill>
              </a:rPr>
              <a:t>nilai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dari</a:t>
            </a:r>
            <a:r>
              <a:rPr lang="en-ID" sz="1600" dirty="0">
                <a:solidFill>
                  <a:schemeClr val="bg1"/>
                </a:solidFill>
              </a:rPr>
              <a:t> </a:t>
            </a:r>
            <a:r>
              <a:rPr lang="en-ID" sz="1600" dirty="0" err="1">
                <a:solidFill>
                  <a:schemeClr val="bg1"/>
                </a:solidFill>
              </a:rPr>
              <a:t>piksel</a:t>
            </a:r>
            <a:r>
              <a:rPr lang="en-ID" sz="1600" dirty="0">
                <a:solidFill>
                  <a:schemeClr val="bg1"/>
                </a:solidFill>
              </a:rPr>
              <a:t> (</a:t>
            </a:r>
            <a:r>
              <a:rPr lang="en-ID" sz="1600" dirty="0" err="1">
                <a:solidFill>
                  <a:schemeClr val="bg1"/>
                </a:solidFill>
              </a:rPr>
              <a:t>i,j</a:t>
            </a:r>
            <a:r>
              <a:rPr lang="en-ID" sz="1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901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8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2.1 Integral Image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AF7554-9C85-8E72-38C1-8B843F897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599" y="1432947"/>
            <a:ext cx="8403493" cy="505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BE47-461C-A372-CCF8-B4854473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DESAIN MODEL</a:t>
            </a:r>
            <a:endParaRPr lang="en-ID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6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Diagram </a:t>
            </a:r>
            <a:r>
              <a:rPr lang="en-US" b="1" dirty="0" err="1">
                <a:solidFill>
                  <a:schemeClr val="bg1"/>
                </a:solidFill>
              </a:rPr>
              <a:t>Alir</a:t>
            </a:r>
            <a:r>
              <a:rPr lang="en-US" b="1" dirty="0">
                <a:solidFill>
                  <a:schemeClr val="bg1"/>
                </a:solidFill>
              </a:rPr>
              <a:t> Object Detection</a:t>
            </a:r>
            <a:endParaRPr lang="en-ID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D2ED0B-83C0-EF55-F727-E70FA7F1B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517"/>
            <a:ext cx="10421374" cy="30270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BFFA1-BC4C-7B1D-36C4-DF8A949E2077}"/>
              </a:ext>
            </a:extLst>
          </p:cNvPr>
          <p:cNvSpPr txBox="1"/>
          <p:nvPr/>
        </p:nvSpPr>
        <p:spPr>
          <a:xfrm>
            <a:off x="838200" y="1801733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Alir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Pelatihan</a:t>
            </a:r>
            <a:endParaRPr lang="en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8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460FBF-E41A-36A0-57F8-0F193BB67300}"/>
              </a:ext>
            </a:extLst>
          </p:cNvPr>
          <p:cNvSpPr/>
          <p:nvPr/>
        </p:nvSpPr>
        <p:spPr>
          <a:xfrm>
            <a:off x="1086678" y="2133600"/>
            <a:ext cx="9978887" cy="3737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FD07B-25C6-080F-3B8A-74949DAB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Diagram </a:t>
            </a:r>
            <a:r>
              <a:rPr lang="en-US" b="1" dirty="0" err="1">
                <a:solidFill>
                  <a:schemeClr val="bg1"/>
                </a:solidFill>
              </a:rPr>
              <a:t>Alir</a:t>
            </a:r>
            <a:r>
              <a:rPr lang="en-US" b="1" dirty="0">
                <a:solidFill>
                  <a:schemeClr val="bg1"/>
                </a:solidFill>
              </a:rPr>
              <a:t> Object Detection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4BFFA1-BC4C-7B1D-36C4-DF8A949E2077}"/>
              </a:ext>
            </a:extLst>
          </p:cNvPr>
          <p:cNvSpPr txBox="1"/>
          <p:nvPr/>
        </p:nvSpPr>
        <p:spPr>
          <a:xfrm>
            <a:off x="838200" y="1507470"/>
            <a:ext cx="510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Alir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Pendeteksian</a:t>
            </a:r>
            <a:endParaRPr lang="en-ID" sz="24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893538-5C88-59CF-1A7A-10369F6D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46" y="2146852"/>
            <a:ext cx="9977908" cy="3604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64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623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Pendeteksian Ikan Dengan Viola-Jones Object Detection Framework</vt:lpstr>
      <vt:lpstr>1. Latar Belakang Masalah</vt:lpstr>
      <vt:lpstr>2. Kajian Pustaka</vt:lpstr>
      <vt:lpstr>2.1 Integral Image</vt:lpstr>
      <vt:lpstr>2.1 Integral Image</vt:lpstr>
      <vt:lpstr>2.1 Integral Image</vt:lpstr>
      <vt:lpstr>DESAIN MODEL</vt:lpstr>
      <vt:lpstr>Diagram Alir Object Detection</vt:lpstr>
      <vt:lpstr>Diagram Alir Object Detection</vt:lpstr>
      <vt:lpstr>2.1 Pelatihan</vt:lpstr>
      <vt:lpstr>2.1.1 Input dataset yang sudah dianotasi</vt:lpstr>
      <vt:lpstr>2.1.2 Melatih weak learner menggunakan dataset Latihan</vt:lpstr>
      <vt:lpstr>2.1.3 Boosting</vt:lpstr>
      <vt:lpstr>2.1.4 Attentional Cascade dan Pembuatan Strong Classifier Akhir</vt:lpstr>
      <vt:lpstr>2.2 Pendeteksian</vt:lpstr>
      <vt:lpstr>2.2.1 Input dataset yang sudah dianotasi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Pendeteksian Ikan Dengan Viola-Jones Object Detection Framework</dc:title>
  <dc:creator>Ezrael Vio</dc:creator>
  <cp:lastModifiedBy>Ezrael Vio</cp:lastModifiedBy>
  <cp:revision>4</cp:revision>
  <dcterms:created xsi:type="dcterms:W3CDTF">2023-04-03T12:58:08Z</dcterms:created>
  <dcterms:modified xsi:type="dcterms:W3CDTF">2023-04-03T20:06:10Z</dcterms:modified>
</cp:coreProperties>
</file>