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Default Extension="xlsx" ContentType="application/vnd.openxmlformats-officedocument.spreadsheetml.sheet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rawings/drawing1.xml" ContentType="application/vnd.openxmlformats-officedocument.drawingml.chartshape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2"/>
  </p:notesMasterIdLst>
  <p:sldIdLst>
    <p:sldId id="256" r:id="rId2"/>
    <p:sldId id="262" r:id="rId3"/>
    <p:sldId id="258" r:id="rId4"/>
    <p:sldId id="263" r:id="rId5"/>
    <p:sldId id="259" r:id="rId6"/>
    <p:sldId id="260" r:id="rId7"/>
    <p:sldId id="261" r:id="rId8"/>
    <p:sldId id="264" r:id="rId9"/>
    <p:sldId id="272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4" r:id="rId19"/>
    <p:sldId id="275" r:id="rId20"/>
    <p:sldId id="277" r:id="rId21"/>
    <p:sldId id="278" r:id="rId22"/>
    <p:sldId id="276" r:id="rId23"/>
    <p:sldId id="279" r:id="rId24"/>
    <p:sldId id="280" r:id="rId25"/>
    <p:sldId id="282" r:id="rId26"/>
    <p:sldId id="283" r:id="rId27"/>
    <p:sldId id="289" r:id="rId28"/>
    <p:sldId id="290" r:id="rId29"/>
    <p:sldId id="284" r:id="rId30"/>
    <p:sldId id="285" r:id="rId31"/>
    <p:sldId id="286" r:id="rId32"/>
    <p:sldId id="287" r:id="rId33"/>
    <p:sldId id="288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4" r:id="rId47"/>
    <p:sldId id="305" r:id="rId48"/>
    <p:sldId id="306" r:id="rId49"/>
    <p:sldId id="307" r:id="rId50"/>
    <p:sldId id="308" r:id="rId51"/>
    <p:sldId id="309" r:id="rId52"/>
    <p:sldId id="311" r:id="rId53"/>
    <p:sldId id="312" r:id="rId54"/>
    <p:sldId id="313" r:id="rId55"/>
    <p:sldId id="314" r:id="rId56"/>
    <p:sldId id="319" r:id="rId57"/>
    <p:sldId id="316" r:id="rId58"/>
    <p:sldId id="315" r:id="rId59"/>
    <p:sldId id="317" r:id="rId60"/>
    <p:sldId id="320" r:id="rId6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FF33"/>
    <a:srgbClr val="33CCFF"/>
    <a:srgbClr val="FF66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3597" autoAdjust="0"/>
  </p:normalViewPr>
  <p:slideViewPr>
    <p:cSldViewPr>
      <p:cViewPr>
        <p:scale>
          <a:sx n="70" d="100"/>
          <a:sy n="70" d="100"/>
        </p:scale>
        <p:origin x="-1014" y="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Microsoft_Office_Excel____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zh-CN"/>
  <c:chart>
    <c:title>
      <c:layout/>
    </c:title>
    <c:plotArea>
      <c:layout/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MIPS</c:v>
                </c:pt>
              </c:strCache>
            </c:strRef>
          </c:tx>
          <c:dLbls>
            <c:dLblPos val="outEnd"/>
            <c:showVal val="1"/>
          </c:dLbls>
          <c:cat>
            <c:strRef>
              <c:f>Sheet1!$A$2:$A$9</c:f>
              <c:strCache>
                <c:ptCount val="8"/>
                <c:pt idx="0">
                  <c:v>最初</c:v>
                </c:pt>
                <c:pt idx="1">
                  <c:v>去除DRAM模拟</c:v>
                </c:pt>
                <c:pt idx="2">
                  <c:v>myTLB</c:v>
                </c:pt>
                <c:pt idx="3">
                  <c:v>myTLB2</c:v>
                </c:pt>
                <c:pt idx="4">
                  <c:v>likely()和LTO</c:v>
                </c:pt>
                <c:pt idx="5">
                  <c:v>4GB虚存空间</c:v>
                </c:pt>
                <c:pt idx="6">
                  <c:v>一致映射</c:v>
                </c:pt>
                <c:pt idx="7">
                  <c:v>换电脑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0.8952</c:v>
                </c:pt>
                <c:pt idx="1">
                  <c:v>6.1619999999999999</c:v>
                </c:pt>
                <c:pt idx="2">
                  <c:v>12.83</c:v>
                </c:pt>
                <c:pt idx="3">
                  <c:v>24.09</c:v>
                </c:pt>
                <c:pt idx="4">
                  <c:v>40.450000000000003</c:v>
                </c:pt>
                <c:pt idx="5">
                  <c:v>63.71</c:v>
                </c:pt>
                <c:pt idx="6">
                  <c:v>66.87</c:v>
                </c:pt>
                <c:pt idx="7">
                  <c:v>182.6</c:v>
                </c:pt>
              </c:numCache>
            </c:numRef>
          </c:val>
        </c:ser>
        <c:axId val="101681408"/>
        <c:axId val="73056640"/>
      </c:barChart>
      <c:catAx>
        <c:axId val="101681408"/>
        <c:scaling>
          <c:orientation val="minMax"/>
        </c:scaling>
        <c:axPos val="b"/>
        <c:tickLblPos val="nextTo"/>
        <c:crossAx val="73056640"/>
        <c:crosses val="autoZero"/>
        <c:auto val="1"/>
        <c:lblAlgn val="ctr"/>
        <c:lblOffset val="100"/>
      </c:catAx>
      <c:valAx>
        <c:axId val="73056640"/>
        <c:scaling>
          <c:orientation val="minMax"/>
        </c:scaling>
        <c:axPos val="l"/>
        <c:majorGridlines/>
        <c:numFmt formatCode="General" sourceLinked="1"/>
        <c:tickLblPos val="nextTo"/>
        <c:crossAx val="101681408"/>
        <c:crosses val="autoZero"/>
        <c:crossBetween val="between"/>
      </c:valAx>
    </c:plotArea>
    <c:legend>
      <c:legendPos val="r"/>
      <c:layout/>
    </c:legend>
    <c:plotVisOnly val="1"/>
  </c:chart>
  <c:txPr>
    <a:bodyPr/>
    <a:lstStyle/>
    <a:p>
      <a:pPr>
        <a:defRPr sz="1800"/>
      </a:pPr>
      <a:endParaRPr lang="zh-CN"/>
    </a:p>
  </c:txPr>
  <c:externalData r:id="rId1"/>
  <c:userShapes r:id="rId2"/>
</c:chartSpace>
</file>

<file path=ppt/drawing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image" Target="../media/image17.jpeg"/><Relationship Id="rId4" Type="http://schemas.openxmlformats.org/officeDocument/2006/relationships/image" Target="../media/image20.jpeg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0.20627</cdr:x>
      <cdr:y>0.58696</cdr:y>
    </cdr:from>
    <cdr:to>
      <cdr:x>0.26402</cdr:x>
      <cdr:y>0.67879</cdr:y>
    </cdr:to>
    <cdr:pic>
      <cdr:nvPicPr>
        <cdr:cNvPr id="2" name="图片 1" descr="7f271477d96d0e91fb6ed6fabe1e34dd.jpg"/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/>
        <a:stretch xmlns:a="http://schemas.openxmlformats.org/drawingml/2006/main">
          <a:fillRect/>
        </a:stretch>
      </cdr:blipFill>
      <cdr:spPr>
        <a:xfrm xmlns:a="http://schemas.openxmlformats.org/drawingml/2006/main" flipH="1">
          <a:off x="1785918" y="3857652"/>
          <a:ext cx="500011" cy="603531"/>
        </a:xfrm>
        <a:prstGeom xmlns:a="http://schemas.openxmlformats.org/drawingml/2006/main" prst="rect">
          <a:avLst/>
        </a:prstGeom>
      </cdr:spPr>
    </cdr:pic>
  </cdr:relSizeAnchor>
  <cdr:relSizeAnchor xmlns:cdr="http://schemas.openxmlformats.org/drawingml/2006/chartDrawing">
    <cdr:from>
      <cdr:x>0.28878</cdr:x>
      <cdr:y>0.54348</cdr:y>
    </cdr:from>
    <cdr:to>
      <cdr:x>0.36304</cdr:x>
      <cdr:y>0.65607</cdr:y>
    </cdr:to>
    <cdr:pic>
      <cdr:nvPicPr>
        <cdr:cNvPr id="3" name="图片 2" descr="dc83be3f0f53185300c63e0161764235.jpg"/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2"/>
        <a:stretch xmlns:a="http://schemas.openxmlformats.org/drawingml/2006/main">
          <a:fillRect/>
        </a:stretch>
      </cdr:blipFill>
      <cdr:spPr>
        <a:xfrm xmlns:a="http://schemas.openxmlformats.org/drawingml/2006/main" flipH="1">
          <a:off x="2500298" y="3571900"/>
          <a:ext cx="642957" cy="739972"/>
        </a:xfrm>
        <a:prstGeom xmlns:a="http://schemas.openxmlformats.org/drawingml/2006/main" prst="rect">
          <a:avLst/>
        </a:prstGeom>
      </cdr:spPr>
    </cdr:pic>
  </cdr:relSizeAnchor>
  <cdr:relSizeAnchor xmlns:cdr="http://schemas.openxmlformats.org/drawingml/2006/chartDrawing">
    <cdr:from>
      <cdr:x>0.38779</cdr:x>
      <cdr:y>0.55435</cdr:y>
    </cdr:from>
    <cdr:to>
      <cdr:x>0.4703</cdr:x>
      <cdr:y>0.60977</cdr:y>
    </cdr:to>
    <cdr:pic>
      <cdr:nvPicPr>
        <cdr:cNvPr id="4" name="图片 3" descr="57e42d32fc28970c12d3f30e7744e22a.jpg"/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3"/>
        <a:srcRect xmlns:a="http://schemas.openxmlformats.org/drawingml/2006/main" l="20667" t="25538" r="21833" b="24731"/>
        <a:stretch xmlns:a="http://schemas.openxmlformats.org/drawingml/2006/main">
          <a:fillRect/>
        </a:stretch>
      </cdr:blipFill>
      <cdr:spPr>
        <a:xfrm xmlns:a="http://schemas.openxmlformats.org/drawingml/2006/main" flipH="1">
          <a:off x="3357554" y="3643338"/>
          <a:ext cx="714388" cy="364235"/>
        </a:xfrm>
        <a:prstGeom xmlns:a="http://schemas.openxmlformats.org/drawingml/2006/main" prst="rect">
          <a:avLst/>
        </a:prstGeom>
      </cdr:spPr>
    </cdr:pic>
  </cdr:relSizeAnchor>
  <cdr:relSizeAnchor xmlns:cdr="http://schemas.openxmlformats.org/drawingml/2006/chartDrawing">
    <cdr:from>
      <cdr:x>0.58581</cdr:x>
      <cdr:y>0.40218</cdr:y>
    </cdr:from>
    <cdr:to>
      <cdr:x>0.67533</cdr:x>
      <cdr:y>0.49042</cdr:y>
    </cdr:to>
    <cdr:pic>
      <cdr:nvPicPr>
        <cdr:cNvPr id="5" name="图片 4" descr="204538e143d90e59be6f95dbe100c9da.jpg"/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4"/>
        <a:stretch xmlns:a="http://schemas.openxmlformats.org/drawingml/2006/main">
          <a:fillRect/>
        </a:stretch>
      </cdr:blipFill>
      <cdr:spPr>
        <a:xfrm xmlns:a="http://schemas.openxmlformats.org/drawingml/2006/main" flipH="1">
          <a:off x="5072066" y="2643206"/>
          <a:ext cx="775082" cy="579937"/>
        </a:xfrm>
        <a:prstGeom xmlns:a="http://schemas.openxmlformats.org/drawingml/2006/main" prst="rect">
          <a:avLst/>
        </a:prstGeom>
      </cdr:spPr>
    </cdr:pic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D61B83-CC60-4D2B-A8F2-649D4E044D79}" type="datetimeFigureOut">
              <a:rPr lang="zh-CN" altLang="en-US" smtClean="0"/>
              <a:pPr/>
              <a:t>2016/9/2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44F12F-6570-4758-8065-4218F57D149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44F12F-6570-4758-8065-4218F57D1496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44F12F-6570-4758-8065-4218F57D1496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44F12F-6570-4758-8065-4218F57D1496}" type="slidenum">
              <a:rPr lang="zh-CN" altLang="en-US" smtClean="0"/>
              <a:pPr/>
              <a:t>40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44F12F-6570-4758-8065-4218F57D1496}" type="slidenum">
              <a:rPr lang="zh-CN" altLang="en-US" smtClean="0"/>
              <a:pPr/>
              <a:t>48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44F12F-6570-4758-8065-4218F57D1496}" type="slidenum">
              <a:rPr lang="zh-CN" altLang="en-US" smtClean="0"/>
              <a:pPr/>
              <a:t>59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F6A69-6F3F-4A20-B6DF-C9B29EA60911}" type="datetimeFigureOut">
              <a:rPr lang="zh-CN" altLang="en-US" smtClean="0"/>
              <a:pPr/>
              <a:t>2016/9/2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F87C4-D5AF-4290-B933-5731DF40026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F6A69-6F3F-4A20-B6DF-C9B29EA60911}" type="datetimeFigureOut">
              <a:rPr lang="zh-CN" altLang="en-US" smtClean="0"/>
              <a:pPr/>
              <a:t>2016/9/2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F87C4-D5AF-4290-B933-5731DF40026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F6A69-6F3F-4A20-B6DF-C9B29EA60911}" type="datetimeFigureOut">
              <a:rPr lang="zh-CN" altLang="en-US" smtClean="0"/>
              <a:pPr/>
              <a:t>2016/9/2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F87C4-D5AF-4290-B933-5731DF40026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2"/>
          </a:xfrm>
        </p:spPr>
        <p:txBody>
          <a:bodyPr>
            <a:noAutofit/>
          </a:bodyPr>
          <a:lstStyle>
            <a:lvl1pPr>
              <a:defRPr sz="32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42984"/>
            <a:ext cx="8229600" cy="4983179"/>
          </a:xfrm>
        </p:spPr>
        <p:txBody>
          <a:bodyPr>
            <a:normAutofit/>
          </a:bodyPr>
          <a:lstStyle>
            <a:lvl1pPr>
              <a:defRPr sz="2800" b="1"/>
            </a:lvl1pPr>
            <a:lvl2pPr>
              <a:defRPr sz="2400" b="1"/>
            </a:lvl2pPr>
            <a:lvl3pPr>
              <a:defRPr sz="2000" b="1"/>
            </a:lvl3pPr>
            <a:lvl4pPr>
              <a:defRPr sz="1800" b="1"/>
            </a:lvl4pPr>
            <a:lvl5pPr>
              <a:defRPr sz="1800" b="1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F6A69-6F3F-4A20-B6DF-C9B29EA60911}" type="datetimeFigureOut">
              <a:rPr lang="zh-CN" altLang="en-US" smtClean="0"/>
              <a:pPr/>
              <a:t>2016/9/2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F87C4-D5AF-4290-B933-5731DF40026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F6A69-6F3F-4A20-B6DF-C9B29EA60911}" type="datetimeFigureOut">
              <a:rPr lang="zh-CN" altLang="en-US" smtClean="0"/>
              <a:pPr/>
              <a:t>2016/9/2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F87C4-D5AF-4290-B933-5731DF40026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F6A69-6F3F-4A20-B6DF-C9B29EA60911}" type="datetimeFigureOut">
              <a:rPr lang="zh-CN" altLang="en-US" smtClean="0"/>
              <a:pPr/>
              <a:t>2016/9/2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F87C4-D5AF-4290-B933-5731DF40026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F6A69-6F3F-4A20-B6DF-C9B29EA60911}" type="datetimeFigureOut">
              <a:rPr lang="zh-CN" altLang="en-US" smtClean="0"/>
              <a:pPr/>
              <a:t>2016/9/2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F87C4-D5AF-4290-B933-5731DF40026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F6A69-6F3F-4A20-B6DF-C9B29EA60911}" type="datetimeFigureOut">
              <a:rPr lang="zh-CN" altLang="en-US" smtClean="0"/>
              <a:pPr/>
              <a:t>2016/9/2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F87C4-D5AF-4290-B933-5731DF40026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F6A69-6F3F-4A20-B6DF-C9B29EA60911}" type="datetimeFigureOut">
              <a:rPr lang="zh-CN" altLang="en-US" smtClean="0"/>
              <a:pPr/>
              <a:t>2016/9/2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F87C4-D5AF-4290-B933-5731DF40026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F6A69-6F3F-4A20-B6DF-C9B29EA60911}" type="datetimeFigureOut">
              <a:rPr lang="zh-CN" altLang="en-US" smtClean="0"/>
              <a:pPr/>
              <a:t>2016/9/2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F87C4-D5AF-4290-B933-5731DF40026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F6A69-6F3F-4A20-B6DF-C9B29EA60911}" type="datetimeFigureOut">
              <a:rPr lang="zh-CN" altLang="en-US" smtClean="0"/>
              <a:pPr/>
              <a:t>2016/9/2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F87C4-D5AF-4290-B933-5731DF40026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Conline0514pal309.jpg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7715272" y="4357694"/>
            <a:ext cx="1230288" cy="221451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AF6A69-6F3F-4A20-B6DF-C9B29EA60911}" type="datetimeFigureOut">
              <a:rPr lang="zh-CN" altLang="en-US" smtClean="0"/>
              <a:pPr/>
              <a:t>2016/9/2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8F87C4-D5AF-4290-B933-5731DF40026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jpeg"/><Relationship Id="rId4" Type="http://schemas.openxmlformats.org/officeDocument/2006/relationships/image" Target="../media/image22.jpe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如何</a:t>
            </a:r>
            <a:r>
              <a:rPr lang="zh-CN" altLang="en-US" dirty="0" smtClean="0"/>
              <a:t>让</a:t>
            </a:r>
            <a:r>
              <a:rPr lang="en-US" altLang="zh-CN" dirty="0" smtClean="0"/>
              <a:t>NEMU</a:t>
            </a:r>
            <a:r>
              <a:rPr lang="zh-CN" altLang="en-US" dirty="0" smtClean="0"/>
              <a:t>跑得更快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sz="3200" dirty="0" smtClean="0"/>
              <a:t>内存篇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14307130078</a:t>
            </a:r>
          </a:p>
          <a:p>
            <a:r>
              <a:rPr lang="zh-CN" altLang="en-US" dirty="0"/>
              <a:t>张博</a:t>
            </a:r>
            <a:r>
              <a:rPr lang="zh-CN" altLang="en-US" dirty="0" smtClean="0"/>
              <a:t>洋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34" y="357166"/>
            <a:ext cx="8229600" cy="4983179"/>
          </a:xfrm>
        </p:spPr>
        <p:txBody>
          <a:bodyPr/>
          <a:lstStyle/>
          <a:p>
            <a:r>
              <a:rPr lang="zh-CN" altLang="en-US" dirty="0" smtClean="0"/>
              <a:t>先看 </a:t>
            </a:r>
            <a:r>
              <a:rPr lang="en-US" altLang="zh-CN" dirty="0" err="1" smtClean="0"/>
              <a:t>perf</a:t>
            </a:r>
            <a:r>
              <a:rPr lang="en-US" altLang="zh-CN" dirty="0" smtClean="0"/>
              <a:t> </a:t>
            </a:r>
            <a:r>
              <a:rPr lang="zh-CN" altLang="en-US" dirty="0" smtClean="0"/>
              <a:t>结果再决定优化什么。</a:t>
            </a:r>
            <a:endParaRPr lang="en-US" altLang="zh-CN" dirty="0" smtClean="0"/>
          </a:p>
          <a:p>
            <a:r>
              <a:rPr lang="zh-CN" altLang="en-US" dirty="0" smtClean="0"/>
              <a:t>时间耗费比较平均</a:t>
            </a:r>
            <a:endParaRPr lang="en-US" altLang="zh-CN" dirty="0" smtClean="0"/>
          </a:p>
          <a:p>
            <a:r>
              <a:rPr lang="zh-CN" altLang="en-US" dirty="0" smtClean="0"/>
              <a:t>需要仔细深入思考了</a:t>
            </a:r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  <p:pic>
        <p:nvPicPr>
          <p:cNvPr id="5" name="图片 4" descr="perf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596" y="2143116"/>
            <a:ext cx="6858048" cy="441228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怎么办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原来的代码为什么慢？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因为在实际读写数据前，有一大堆额外工作。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“段转换”</a:t>
            </a:r>
            <a:endParaRPr lang="en-US" altLang="zh-CN" dirty="0" smtClean="0"/>
          </a:p>
          <a:p>
            <a:r>
              <a:rPr lang="zh-CN" altLang="en-US" dirty="0" smtClean="0"/>
              <a:t>“页转换”</a:t>
            </a:r>
            <a:endParaRPr lang="en-US" altLang="zh-CN" dirty="0" smtClean="0"/>
          </a:p>
          <a:p>
            <a:r>
              <a:rPr lang="zh-CN" altLang="en-US" dirty="0" smtClean="0"/>
              <a:t>“内存映射</a:t>
            </a:r>
            <a:r>
              <a:rPr lang="en-US" altLang="zh-CN" dirty="0" smtClean="0"/>
              <a:t>I/O</a:t>
            </a:r>
            <a:r>
              <a:rPr lang="zh-CN" altLang="en-US" dirty="0" smtClean="0"/>
              <a:t>”的判断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哪个是大头？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42984"/>
            <a:ext cx="8229600" cy="5429288"/>
          </a:xfrm>
        </p:spPr>
        <p:txBody>
          <a:bodyPr>
            <a:normAutofit/>
          </a:bodyPr>
          <a:lstStyle/>
          <a:p>
            <a:r>
              <a:rPr lang="en-US" altLang="zh-CN" dirty="0" err="1" smtClean="0"/>
              <a:t>perf</a:t>
            </a:r>
            <a:r>
              <a:rPr lang="zh-CN" altLang="en-US" dirty="0" smtClean="0"/>
              <a:t> 得出的结果很重要</a:t>
            </a:r>
            <a:endParaRPr lang="en-US" altLang="zh-CN" dirty="0" smtClean="0"/>
          </a:p>
          <a:p>
            <a:r>
              <a:rPr lang="zh-CN" altLang="en-US" dirty="0" smtClean="0"/>
              <a:t>但是也不能完全看哪个慢就去“大干快上”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实际上这里慢的是“页转换”，为什么？</a:t>
            </a:r>
            <a:endParaRPr lang="en-US" altLang="zh-CN" dirty="0" smtClean="0"/>
          </a:p>
          <a:p>
            <a:r>
              <a:rPr lang="zh-CN" altLang="en-US" dirty="0" smtClean="0"/>
              <a:t>因为在页转换过程中，会多次访问内存。</a:t>
            </a:r>
            <a:endParaRPr lang="en-US" altLang="zh-CN" dirty="0" smtClean="0"/>
          </a:p>
          <a:p>
            <a:r>
              <a:rPr lang="zh-CN" altLang="en-US" dirty="0" smtClean="0"/>
              <a:t>这样</a:t>
            </a:r>
            <a:r>
              <a:rPr lang="en-US" altLang="zh-CN" dirty="0" err="1" smtClean="0"/>
              <a:t>hwaddr_read</a:t>
            </a:r>
            <a:r>
              <a:rPr lang="en-US" altLang="zh-CN" dirty="0" smtClean="0"/>
              <a:t>()</a:t>
            </a:r>
            <a:r>
              <a:rPr lang="zh-CN" altLang="en-US" dirty="0" smtClean="0"/>
              <a:t>的调用次数会增加很多。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怎么优化？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 descr="perf2.png"/>
          <p:cNvPicPr>
            <a:picLocks noChangeAspect="1"/>
          </p:cNvPicPr>
          <p:nvPr/>
        </p:nvPicPr>
        <p:blipFill>
          <a:blip r:embed="rId2"/>
          <a:srcRect t="9714" b="67619"/>
          <a:stretch>
            <a:fillRect/>
          </a:stretch>
        </p:blipFill>
        <p:spPr>
          <a:xfrm>
            <a:off x="928662" y="2428868"/>
            <a:ext cx="6858048" cy="100013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先回顾一下页转换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357554" y="1857364"/>
            <a:ext cx="1714512" cy="40011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 smtClean="0"/>
              <a:t>页目录索引</a:t>
            </a:r>
            <a:endParaRPr lang="zh-CN" altLang="en-US" sz="2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072066" y="1857364"/>
            <a:ext cx="1714512" cy="40011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 smtClean="0"/>
              <a:t>页表项索引</a:t>
            </a:r>
            <a:endParaRPr lang="zh-CN" altLang="en-US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786578" y="1857364"/>
            <a:ext cx="2143108" cy="40011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 smtClean="0"/>
              <a:t>页内偏移</a:t>
            </a:r>
            <a:endParaRPr lang="zh-CN" altLang="en-US" sz="2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571472" y="1214422"/>
            <a:ext cx="2357454" cy="46166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/>
              <a:t>查</a:t>
            </a:r>
            <a:r>
              <a:rPr lang="en-US" altLang="zh-CN" sz="2400" dirty="0" smtClean="0"/>
              <a:t>TLB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71472" y="2643182"/>
            <a:ext cx="2357454" cy="46166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/>
              <a:t>查页目录</a:t>
            </a:r>
            <a:endParaRPr lang="en-US" altLang="zh-CN" sz="24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571472" y="4071942"/>
            <a:ext cx="2357454" cy="46166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/>
              <a:t>查页表</a:t>
            </a:r>
            <a:endParaRPr lang="en-US" altLang="zh-CN" sz="2400" dirty="0" smtClean="0"/>
          </a:p>
        </p:txBody>
      </p:sp>
      <p:cxnSp>
        <p:nvCxnSpPr>
          <p:cNvPr id="11" name="直接箭头连接符 10"/>
          <p:cNvCxnSpPr>
            <a:stCxn id="7" idx="2"/>
            <a:endCxn id="8" idx="0"/>
          </p:cNvCxnSpPr>
          <p:nvPr/>
        </p:nvCxnSpPr>
        <p:spPr>
          <a:xfrm rot="5400000">
            <a:off x="1266652" y="2159634"/>
            <a:ext cx="967095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8" idx="2"/>
            <a:endCxn id="9" idx="0"/>
          </p:cNvCxnSpPr>
          <p:nvPr/>
        </p:nvCxnSpPr>
        <p:spPr>
          <a:xfrm rot="5400000">
            <a:off x="1266652" y="3588394"/>
            <a:ext cx="967095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形状 14"/>
          <p:cNvCxnSpPr>
            <a:stCxn id="4" idx="2"/>
            <a:endCxn id="8" idx="3"/>
          </p:cNvCxnSpPr>
          <p:nvPr/>
        </p:nvCxnSpPr>
        <p:spPr>
          <a:xfrm rot="5400000">
            <a:off x="3263598" y="1922802"/>
            <a:ext cx="616541" cy="1285884"/>
          </a:xfrm>
          <a:prstGeom prst="bentConnector2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形状 16"/>
          <p:cNvCxnSpPr>
            <a:stCxn id="5" idx="2"/>
            <a:endCxn id="9" idx="3"/>
          </p:cNvCxnSpPr>
          <p:nvPr/>
        </p:nvCxnSpPr>
        <p:spPr>
          <a:xfrm rot="5400000">
            <a:off x="3406474" y="1779926"/>
            <a:ext cx="2045301" cy="3000396"/>
          </a:xfrm>
          <a:prstGeom prst="bentConnector2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左大括号 19"/>
          <p:cNvSpPr/>
          <p:nvPr/>
        </p:nvSpPr>
        <p:spPr>
          <a:xfrm rot="5400000">
            <a:off x="4893471" y="-35743"/>
            <a:ext cx="357190" cy="3429024"/>
          </a:xfrm>
          <a:prstGeom prst="leftBrac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3357554" y="1071546"/>
            <a:ext cx="3429024" cy="40011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 smtClean="0"/>
              <a:t>虚拟页号</a:t>
            </a:r>
            <a:endParaRPr lang="zh-CN" altLang="en-US" sz="20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1214414" y="5572140"/>
            <a:ext cx="3429024" cy="40011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 smtClean="0"/>
              <a:t>物理页号</a:t>
            </a:r>
            <a:endParaRPr lang="zh-CN" altLang="en-US" sz="20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4643438" y="5572140"/>
            <a:ext cx="2143108" cy="40011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 smtClean="0"/>
              <a:t>页内偏移</a:t>
            </a:r>
            <a:endParaRPr lang="zh-CN" altLang="en-US" sz="2000" b="1" dirty="0"/>
          </a:p>
        </p:txBody>
      </p:sp>
      <p:cxnSp>
        <p:nvCxnSpPr>
          <p:cNvPr id="25" name="肘形连接符 24"/>
          <p:cNvCxnSpPr>
            <a:stCxn id="9" idx="2"/>
            <a:endCxn id="22" idx="0"/>
          </p:cNvCxnSpPr>
          <p:nvPr/>
        </p:nvCxnSpPr>
        <p:spPr>
          <a:xfrm rot="16200000" flipH="1">
            <a:off x="1820296" y="4463509"/>
            <a:ext cx="1038533" cy="1178727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肘形连接符 26"/>
          <p:cNvCxnSpPr>
            <a:stCxn id="6" idx="2"/>
            <a:endCxn id="23" idx="0"/>
          </p:cNvCxnSpPr>
          <p:nvPr/>
        </p:nvCxnSpPr>
        <p:spPr>
          <a:xfrm rot="5400000">
            <a:off x="5129229" y="2843237"/>
            <a:ext cx="3314666" cy="2143140"/>
          </a:xfrm>
          <a:prstGeom prst="bentConnector3">
            <a:avLst>
              <a:gd name="adj1" fmla="val 72601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肘形连接符 31"/>
          <p:cNvCxnSpPr>
            <a:stCxn id="7" idx="1"/>
            <a:endCxn id="22" idx="0"/>
          </p:cNvCxnSpPr>
          <p:nvPr/>
        </p:nvCxnSpPr>
        <p:spPr>
          <a:xfrm rot="10800000" flipH="1" flipV="1">
            <a:off x="571472" y="1445254"/>
            <a:ext cx="2357454" cy="4126885"/>
          </a:xfrm>
          <a:prstGeom prst="bentConnector4">
            <a:avLst>
              <a:gd name="adj1" fmla="val -9697"/>
              <a:gd name="adj2" fmla="val 93908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643174" y="1782537"/>
            <a:ext cx="714380" cy="646331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虚拟地址</a:t>
            </a:r>
            <a:endParaRPr lang="en-US" altLang="zh-CN" b="1" dirty="0" smtClean="0"/>
          </a:p>
        </p:txBody>
      </p:sp>
      <p:sp>
        <p:nvSpPr>
          <p:cNvPr id="36" name="TextBox 35"/>
          <p:cNvSpPr txBox="1"/>
          <p:nvPr/>
        </p:nvSpPr>
        <p:spPr>
          <a:xfrm>
            <a:off x="357158" y="5500702"/>
            <a:ext cx="714380" cy="646331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物理地址</a:t>
            </a:r>
            <a:endParaRPr lang="en-US" altLang="zh-CN" b="1" dirty="0" smtClean="0"/>
          </a:p>
        </p:txBody>
      </p:sp>
      <p:sp>
        <p:nvSpPr>
          <p:cNvPr id="37" name="TextBox 36"/>
          <p:cNvSpPr txBox="1"/>
          <p:nvPr/>
        </p:nvSpPr>
        <p:spPr>
          <a:xfrm>
            <a:off x="857224" y="2000240"/>
            <a:ext cx="1000132" cy="369332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未命中</a:t>
            </a:r>
            <a:endParaRPr lang="en-US" altLang="zh-CN" b="1" dirty="0" smtClean="0"/>
          </a:p>
        </p:txBody>
      </p:sp>
      <p:sp>
        <p:nvSpPr>
          <p:cNvPr id="38" name="TextBox 37"/>
          <p:cNvSpPr txBox="1"/>
          <p:nvPr/>
        </p:nvSpPr>
        <p:spPr>
          <a:xfrm>
            <a:off x="142844" y="785794"/>
            <a:ext cx="1000132" cy="646331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命</a:t>
            </a:r>
            <a:endParaRPr lang="en-US" altLang="zh-CN" b="1" dirty="0" smtClean="0"/>
          </a:p>
          <a:p>
            <a:r>
              <a:rPr lang="zh-CN" altLang="en-US" b="1" dirty="0" smtClean="0"/>
              <a:t>中</a:t>
            </a:r>
            <a:endParaRPr lang="en-US" altLang="zh-CN" b="1" dirty="0" smtClean="0"/>
          </a:p>
        </p:txBody>
      </p:sp>
      <p:sp>
        <p:nvSpPr>
          <p:cNvPr id="39" name="椭圆 38"/>
          <p:cNvSpPr/>
          <p:nvPr/>
        </p:nvSpPr>
        <p:spPr>
          <a:xfrm>
            <a:off x="571472" y="2428868"/>
            <a:ext cx="2357454" cy="857256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/>
          <p:cNvSpPr/>
          <p:nvPr/>
        </p:nvSpPr>
        <p:spPr>
          <a:xfrm>
            <a:off x="571472" y="3857628"/>
            <a:ext cx="2357454" cy="857256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2500298" y="3214686"/>
            <a:ext cx="5000660" cy="707886"/>
          </a:xfrm>
          <a:prstGeom prst="rect">
            <a:avLst/>
          </a:prstGeom>
          <a:solidFill>
            <a:schemeClr val="bg1"/>
          </a:solidFill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FF0000"/>
                </a:solidFill>
              </a:rPr>
              <a:t>需要访问两次（虚拟机中的）内存，慢！</a:t>
            </a:r>
            <a:endParaRPr lang="en-US" altLang="zh-CN" sz="2000" b="1" dirty="0" smtClean="0">
              <a:solidFill>
                <a:srgbClr val="FF0000"/>
              </a:solidFill>
            </a:endParaRPr>
          </a:p>
          <a:p>
            <a:r>
              <a:rPr lang="zh-CN" altLang="en-US" sz="2000" b="1" dirty="0" smtClean="0">
                <a:solidFill>
                  <a:srgbClr val="FF0000"/>
                </a:solidFill>
              </a:rPr>
              <a:t>怎么优化？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1" grpId="0" animBg="1"/>
      <p:bldP spid="4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用</a:t>
            </a:r>
            <a:r>
              <a:rPr lang="en-US" altLang="zh-CN" dirty="0" smtClean="0"/>
              <a:t>TLB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TLB</a:t>
            </a:r>
            <a:r>
              <a:rPr lang="zh-CN" altLang="en-US" dirty="0" smtClean="0"/>
              <a:t>本质上是一种缓存</a:t>
            </a:r>
            <a:endParaRPr lang="en-US" altLang="zh-CN" dirty="0" smtClean="0"/>
          </a:p>
          <a:p>
            <a:r>
              <a:rPr lang="zh-CN" altLang="en-US" dirty="0" smtClean="0"/>
              <a:t>把每次地址翻译的结果存储起来</a:t>
            </a:r>
            <a:endParaRPr lang="en-US" altLang="zh-CN" dirty="0" smtClean="0"/>
          </a:p>
          <a:p>
            <a:r>
              <a:rPr lang="zh-CN" altLang="en-US" dirty="0" smtClean="0"/>
              <a:t>下次遇到时直接取之前翻译好的结果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缓存开多大比较好</a:t>
            </a:r>
            <a:r>
              <a:rPr lang="en-US" altLang="zh-CN" dirty="0" smtClean="0"/>
              <a:t>?</a:t>
            </a:r>
          </a:p>
          <a:p>
            <a:r>
              <a:rPr lang="en-US" altLang="zh-CN" dirty="0" smtClean="0"/>
              <a:t>64</a:t>
            </a:r>
            <a:r>
              <a:rPr lang="zh-CN" altLang="en-US" dirty="0" smtClean="0"/>
              <a:t>项 </a:t>
            </a:r>
            <a:r>
              <a:rPr lang="en-US" altLang="zh-CN" dirty="0" smtClean="0"/>
              <a:t>?</a:t>
            </a:r>
          </a:p>
          <a:p>
            <a:r>
              <a:rPr lang="en-US" altLang="zh-CN" dirty="0" smtClean="0"/>
              <a:t>No! 2</a:t>
            </a:r>
            <a:r>
              <a:rPr lang="en-US" altLang="zh-CN" baseline="30000" dirty="0" smtClean="0"/>
              <a:t>20</a:t>
            </a:r>
            <a:r>
              <a:rPr lang="en-US" altLang="zh-CN" dirty="0" smtClean="0"/>
              <a:t>=1M</a:t>
            </a:r>
            <a:r>
              <a:rPr lang="zh-CN" altLang="en-US" dirty="0" smtClean="0"/>
              <a:t>项，为什么？</a:t>
            </a:r>
            <a:endParaRPr lang="en-US" altLang="zh-CN" dirty="0" smtClean="0"/>
          </a:p>
          <a:p>
            <a:r>
              <a:rPr lang="zh-CN" altLang="en-US" dirty="0" smtClean="0"/>
              <a:t>因为虚页号只有</a:t>
            </a:r>
            <a:r>
              <a:rPr lang="en-US" altLang="zh-CN" dirty="0" smtClean="0"/>
              <a:t>20</a:t>
            </a:r>
            <a:r>
              <a:rPr lang="zh-CN" altLang="en-US" dirty="0" smtClean="0"/>
              <a:t>位</a:t>
            </a:r>
            <a:endParaRPr lang="en-US" altLang="zh-CN" dirty="0" smtClean="0"/>
          </a:p>
          <a:p>
            <a:r>
              <a:rPr lang="zh-CN" altLang="en-US" dirty="0" smtClean="0"/>
              <a:t>直接开一个一一对应的数组！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86116" y="928670"/>
            <a:ext cx="1714512" cy="40011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 smtClean="0"/>
              <a:t>页目录索引</a:t>
            </a:r>
            <a:endParaRPr lang="zh-CN" altLang="en-US" sz="2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000628" y="928670"/>
            <a:ext cx="1714512" cy="40011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 smtClean="0"/>
              <a:t>页表项索引</a:t>
            </a:r>
            <a:endParaRPr lang="zh-CN" altLang="en-US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715140" y="1714488"/>
            <a:ext cx="2143108" cy="40011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 smtClean="0"/>
              <a:t>页内偏移（</a:t>
            </a:r>
            <a:r>
              <a:rPr lang="en-US" altLang="zh-CN" sz="2000" b="1" dirty="0" smtClean="0"/>
              <a:t>12</a:t>
            </a:r>
            <a:r>
              <a:rPr lang="zh-CN" altLang="en-US" sz="2000" b="1" dirty="0" smtClean="0"/>
              <a:t>位）</a:t>
            </a:r>
            <a:endParaRPr lang="zh-CN" altLang="en-US" sz="2000" b="1" dirty="0"/>
          </a:p>
        </p:txBody>
      </p:sp>
      <p:sp>
        <p:nvSpPr>
          <p:cNvPr id="7" name="左大括号 6"/>
          <p:cNvSpPr/>
          <p:nvPr/>
        </p:nvSpPr>
        <p:spPr>
          <a:xfrm rot="5400000">
            <a:off x="4822033" y="-178619"/>
            <a:ext cx="357190" cy="3429024"/>
          </a:xfrm>
          <a:prstGeom prst="leftBrac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286116" y="1714488"/>
            <a:ext cx="3429024" cy="40011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 smtClean="0"/>
              <a:t>虚拟页号 </a:t>
            </a:r>
            <a:r>
              <a:rPr lang="en-US" altLang="zh-CN" sz="2000" b="1" dirty="0" smtClean="0"/>
              <a:t>VPN</a:t>
            </a:r>
            <a:r>
              <a:rPr lang="zh-CN" altLang="en-US" sz="2000" b="1" dirty="0" smtClean="0"/>
              <a:t>（</a:t>
            </a:r>
            <a:r>
              <a:rPr lang="en-US" altLang="zh-CN" sz="2000" b="1" dirty="0" smtClean="0"/>
              <a:t>20</a:t>
            </a:r>
            <a:r>
              <a:rPr lang="zh-CN" altLang="en-US" sz="2000" b="1" dirty="0" smtClean="0"/>
              <a:t>位）</a:t>
            </a:r>
            <a:endParaRPr lang="zh-CN" altLang="en-US" sz="20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285720" y="214290"/>
            <a:ext cx="5715040" cy="523220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latin typeface="Courier New" pitchFamily="49" charset="0"/>
              </a:rPr>
              <a:t>uint32_t </a:t>
            </a:r>
            <a:r>
              <a:rPr lang="en-US" altLang="zh-CN" sz="2800" dirty="0" err="1" smtClean="0">
                <a:latin typeface="Courier New" pitchFamily="49" charset="0"/>
              </a:rPr>
              <a:t>myTLB</a:t>
            </a:r>
            <a:r>
              <a:rPr lang="en-US" altLang="zh-CN" sz="2800" dirty="0" smtClean="0">
                <a:latin typeface="Courier New" pitchFamily="49" charset="0"/>
              </a:rPr>
              <a:t>[1&lt;&lt;20];</a:t>
            </a:r>
            <a:endParaRPr lang="zh-CN" altLang="en-US" dirty="0">
              <a:latin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00166" y="1714488"/>
            <a:ext cx="1714512" cy="369332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虚拟地址 </a:t>
            </a:r>
            <a:r>
              <a:rPr lang="en-US" altLang="zh-CN" b="1" dirty="0" smtClean="0"/>
              <a:t>(VA)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14282" y="2357430"/>
            <a:ext cx="8929718" cy="4401205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latin typeface="Courier New" pitchFamily="49" charset="0"/>
              </a:rPr>
              <a:t>VPN = VA &gt;&gt; 12;</a:t>
            </a:r>
          </a:p>
          <a:p>
            <a:r>
              <a:rPr lang="en-US" altLang="zh-CN" sz="2800" dirty="0" smtClean="0">
                <a:latin typeface="Courier New" pitchFamily="49" charset="0"/>
              </a:rPr>
              <a:t>OFFSET = VA &amp; 0xFFF;</a:t>
            </a:r>
          </a:p>
          <a:p>
            <a:endParaRPr lang="en-US" altLang="zh-CN" sz="2800" dirty="0" smtClean="0">
              <a:latin typeface="Courier New" pitchFamily="49" charset="0"/>
            </a:endParaRPr>
          </a:p>
          <a:p>
            <a:r>
              <a:rPr lang="en-US" altLang="zh-CN" sz="2800" dirty="0" smtClean="0">
                <a:latin typeface="Courier New" pitchFamily="49" charset="0"/>
              </a:rPr>
              <a:t>if (TLB_VALID(</a:t>
            </a:r>
            <a:r>
              <a:rPr lang="en-US" altLang="zh-CN" sz="2800" dirty="0" err="1" smtClean="0">
                <a:latin typeface="Courier New" pitchFamily="49" charset="0"/>
              </a:rPr>
              <a:t>myTLB</a:t>
            </a:r>
            <a:r>
              <a:rPr lang="en-US" altLang="zh-CN" sz="2800" dirty="0" smtClean="0">
                <a:latin typeface="Courier New" pitchFamily="49" charset="0"/>
              </a:rPr>
              <a:t>[VPN])) {</a:t>
            </a:r>
          </a:p>
          <a:p>
            <a:r>
              <a:rPr lang="en-US" altLang="zh-CN" sz="2800" dirty="0" smtClean="0">
                <a:latin typeface="Courier New" pitchFamily="49" charset="0"/>
              </a:rPr>
              <a:t>	result = </a:t>
            </a:r>
            <a:r>
              <a:rPr lang="en-US" altLang="zh-CN" sz="2800" dirty="0" err="1" smtClean="0">
                <a:latin typeface="Courier New" pitchFamily="49" charset="0"/>
              </a:rPr>
              <a:t>myTLB</a:t>
            </a:r>
            <a:r>
              <a:rPr lang="en-US" altLang="zh-CN" sz="2800" dirty="0" smtClean="0">
                <a:latin typeface="Courier New" pitchFamily="49" charset="0"/>
              </a:rPr>
              <a:t>[VPN] | OFFSET;</a:t>
            </a:r>
            <a:endParaRPr lang="en-US" altLang="zh-CN" sz="2800" dirty="0">
              <a:latin typeface="Courier New" pitchFamily="49" charset="0"/>
            </a:endParaRPr>
          </a:p>
          <a:p>
            <a:r>
              <a:rPr lang="en-US" altLang="zh-CN" sz="2800" dirty="0" smtClean="0">
                <a:latin typeface="Courier New" pitchFamily="49" charset="0"/>
              </a:rPr>
              <a:t>} else {</a:t>
            </a:r>
          </a:p>
          <a:p>
            <a:r>
              <a:rPr lang="en-US" altLang="zh-CN" sz="2800" dirty="0" smtClean="0">
                <a:latin typeface="Courier New" pitchFamily="49" charset="0"/>
              </a:rPr>
              <a:t>	result = </a:t>
            </a:r>
            <a:r>
              <a:rPr lang="en-US" altLang="zh-CN" sz="2800" dirty="0" err="1" smtClean="0">
                <a:latin typeface="Courier New" pitchFamily="49" charset="0"/>
              </a:rPr>
              <a:t>page_translate</a:t>
            </a:r>
            <a:r>
              <a:rPr lang="en-US" altLang="zh-CN" sz="2800" dirty="0" smtClean="0">
                <a:latin typeface="Courier New" pitchFamily="49" charset="0"/>
              </a:rPr>
              <a:t>(VA);</a:t>
            </a:r>
          </a:p>
          <a:p>
            <a:r>
              <a:rPr lang="en-US" altLang="zh-CN" sz="2800" dirty="0" smtClean="0">
                <a:latin typeface="Courier New" pitchFamily="49" charset="0"/>
              </a:rPr>
              <a:t>	</a:t>
            </a:r>
            <a:r>
              <a:rPr lang="en-US" altLang="zh-CN" sz="2800" dirty="0" err="1" smtClean="0">
                <a:latin typeface="Courier New" pitchFamily="49" charset="0"/>
              </a:rPr>
              <a:t>myTLB</a:t>
            </a:r>
            <a:r>
              <a:rPr lang="en-US" altLang="zh-CN" sz="2800" dirty="0" smtClean="0">
                <a:latin typeface="Courier New" pitchFamily="49" charset="0"/>
              </a:rPr>
              <a:t>[VPN] = result &amp; ~0xFFF;</a:t>
            </a:r>
          </a:p>
          <a:p>
            <a:r>
              <a:rPr lang="en-US" altLang="zh-CN" sz="2800" dirty="0" smtClean="0">
                <a:latin typeface="Courier New" pitchFamily="49" charset="0"/>
              </a:rPr>
              <a:t>	SET_TLB_VALID(VPN);</a:t>
            </a:r>
          </a:p>
          <a:p>
            <a:r>
              <a:rPr lang="en-US" altLang="zh-CN" sz="2800" dirty="0" smtClean="0">
                <a:latin typeface="Courier New" pitchFamily="49" charset="0"/>
              </a:rPr>
              <a:t>}</a:t>
            </a:r>
          </a:p>
        </p:txBody>
      </p:sp>
      <p:cxnSp>
        <p:nvCxnSpPr>
          <p:cNvPr id="15" name="肘形连接符 14"/>
          <p:cNvCxnSpPr>
            <a:stCxn id="8" idx="2"/>
          </p:cNvCxnSpPr>
          <p:nvPr/>
        </p:nvCxnSpPr>
        <p:spPr>
          <a:xfrm rot="5400000">
            <a:off x="4057675" y="1700229"/>
            <a:ext cx="528584" cy="1357322"/>
          </a:xfrm>
          <a:prstGeom prst="bentConnector2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形状 18"/>
          <p:cNvCxnSpPr>
            <a:stCxn id="6" idx="2"/>
          </p:cNvCxnSpPr>
          <p:nvPr/>
        </p:nvCxnSpPr>
        <p:spPr>
          <a:xfrm rot="5400000">
            <a:off x="5736460" y="1021576"/>
            <a:ext cx="957212" cy="3143256"/>
          </a:xfrm>
          <a:prstGeom prst="bentConnector2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158" y="285728"/>
            <a:ext cx="8229600" cy="4983179"/>
          </a:xfrm>
        </p:spPr>
        <p:txBody>
          <a:bodyPr/>
          <a:lstStyle/>
          <a:p>
            <a:r>
              <a:rPr lang="zh-CN" altLang="en-US" dirty="0" smtClean="0"/>
              <a:t>此时的</a:t>
            </a:r>
            <a:r>
              <a:rPr lang="en-US" altLang="zh-CN" dirty="0" smtClean="0"/>
              <a:t>TLB</a:t>
            </a:r>
            <a:r>
              <a:rPr lang="zh-CN" altLang="en-US" dirty="0" smtClean="0"/>
              <a:t>已经不像个“缓存”</a:t>
            </a:r>
            <a:endParaRPr lang="en-US" altLang="zh-CN" dirty="0" smtClean="0"/>
          </a:p>
          <a:p>
            <a:r>
              <a:rPr lang="zh-CN" altLang="en-US" dirty="0" smtClean="0"/>
              <a:t>而像一个“页表”了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5" name="图片 4" descr="hugetlb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57158" y="1428736"/>
            <a:ext cx="8468631" cy="521497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12.83 MIPS</a:t>
            </a:r>
          </a:p>
          <a:p>
            <a:r>
              <a:rPr lang="zh-CN" altLang="en-US" dirty="0" smtClean="0"/>
              <a:t>比较：</a:t>
            </a:r>
            <a:endParaRPr lang="en-US" altLang="zh-CN" dirty="0" smtClean="0"/>
          </a:p>
          <a:p>
            <a:r>
              <a:rPr lang="zh-CN" altLang="en-US" dirty="0" smtClean="0"/>
              <a:t>    刚才：</a:t>
            </a:r>
            <a:r>
              <a:rPr lang="en-US" altLang="zh-CN" dirty="0" smtClean="0"/>
              <a:t>6.162 MIPS (2.08x)</a:t>
            </a:r>
          </a:p>
          <a:p>
            <a:r>
              <a:rPr lang="en-US" altLang="zh-CN" dirty="0" smtClean="0"/>
              <a:t>    </a:t>
            </a:r>
            <a:r>
              <a:rPr lang="zh-CN" altLang="en-US" dirty="0" smtClean="0"/>
              <a:t>最初：</a:t>
            </a:r>
            <a:r>
              <a:rPr lang="en-US" altLang="zh-CN" dirty="0" smtClean="0"/>
              <a:t>0.8952 MIPS (14.3x)</a:t>
            </a:r>
          </a:p>
          <a:p>
            <a:endParaRPr lang="zh-CN" altLang="en-US" dirty="0"/>
          </a:p>
        </p:txBody>
      </p:sp>
      <p:pic>
        <p:nvPicPr>
          <p:cNvPr id="5" name="图片 4" descr="speed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20" y="3714752"/>
            <a:ext cx="7358081" cy="17291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-14262" y="1643050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sz="5400" b="1" dirty="0" smtClean="0">
                <a:latin typeface="+mn-ea"/>
                <a:ea typeface="+mn-ea"/>
              </a:rPr>
              <a:t>能不能更快？</a:t>
            </a:r>
            <a:endParaRPr lang="zh-CN" altLang="en-US" sz="5400" b="1" dirty="0">
              <a:latin typeface="+mn-ea"/>
              <a:ea typeface="+mn-ea"/>
            </a:endParaRPr>
          </a:p>
        </p:txBody>
      </p:sp>
      <p:sp>
        <p:nvSpPr>
          <p:cNvPr id="7" name="椭圆形标注 6"/>
          <p:cNvSpPr/>
          <p:nvPr/>
        </p:nvSpPr>
        <p:spPr>
          <a:xfrm>
            <a:off x="642910" y="357166"/>
            <a:ext cx="6572296" cy="3857652"/>
          </a:xfrm>
          <a:prstGeom prst="wedgeEllipseCallout">
            <a:avLst>
              <a:gd name="adj1" fmla="val 57534"/>
              <a:gd name="adj2" fmla="val 6632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214282" y="231771"/>
            <a:ext cx="9358378" cy="4983179"/>
          </a:xfrm>
        </p:spPr>
        <p:txBody>
          <a:bodyPr/>
          <a:lstStyle/>
          <a:p>
            <a:r>
              <a:rPr lang="en-US" altLang="zh-CN" dirty="0" err="1" smtClean="0"/>
              <a:t>swaddr_read</a:t>
            </a:r>
            <a:r>
              <a:rPr lang="en-US" altLang="zh-CN" dirty="0" smtClean="0"/>
              <a:t>()</a:t>
            </a:r>
            <a:r>
              <a:rPr lang="zh-CN" altLang="en-US" dirty="0" smtClean="0"/>
              <a:t> 等内存相关的函数还是很慢</a:t>
            </a:r>
            <a:endParaRPr lang="en-US" altLang="zh-CN" dirty="0" smtClean="0"/>
          </a:p>
          <a:p>
            <a:r>
              <a:rPr lang="zh-CN" altLang="en-US" dirty="0" smtClean="0"/>
              <a:t>主要是因为读内存的步骤很繁琐（各种转换、判断）</a:t>
            </a:r>
            <a:endParaRPr lang="en-US" altLang="zh-CN" dirty="0" smtClean="0"/>
          </a:p>
          <a:p>
            <a:r>
              <a:rPr lang="zh-CN" altLang="en-US" dirty="0" smtClean="0"/>
              <a:t>有没有办法优化呢？</a:t>
            </a:r>
            <a:endParaRPr lang="zh-CN" altLang="en-US" dirty="0"/>
          </a:p>
        </p:txBody>
      </p:sp>
      <p:pic>
        <p:nvPicPr>
          <p:cNvPr id="6" name="图片 5" descr="perf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21" y="1928802"/>
            <a:ext cx="7500989" cy="470264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衡量性能的标准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据我观察，当在游戏中调出“物品栏”时，游戏的运行速度最慢。因此以此情况下的每秒执行指令数作为衡量</a:t>
            </a:r>
            <a:r>
              <a:rPr lang="en-US" altLang="zh-CN" dirty="0" smtClean="0"/>
              <a:t>NEMU</a:t>
            </a:r>
            <a:r>
              <a:rPr lang="zh-CN" altLang="en-US" dirty="0" smtClean="0"/>
              <a:t>性能的标准。</a:t>
            </a:r>
            <a:endParaRPr lang="zh-CN" altLang="en-US" dirty="0"/>
          </a:p>
        </p:txBody>
      </p:sp>
      <p:pic>
        <p:nvPicPr>
          <p:cNvPr id="4" name="图片 3" descr="p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662" y="2643182"/>
            <a:ext cx="6072230" cy="39313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回顾一下优化后的函数调用流程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71472" y="1214422"/>
            <a:ext cx="2357454" cy="46166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err="1" smtClean="0"/>
              <a:t>swaddr_read</a:t>
            </a:r>
            <a:r>
              <a:rPr lang="en-US" altLang="zh-CN" sz="2400" dirty="0" smtClean="0"/>
              <a:t>()</a:t>
            </a:r>
            <a:endParaRPr lang="zh-CN" alt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571472" y="2428868"/>
            <a:ext cx="2357454" cy="46166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err="1" smtClean="0"/>
              <a:t>lnaddr_read</a:t>
            </a:r>
            <a:r>
              <a:rPr lang="en-US" altLang="zh-CN" sz="2400" dirty="0" smtClean="0"/>
              <a:t>()</a:t>
            </a:r>
            <a:endParaRPr lang="zh-CN" altLang="en-US" sz="2400" dirty="0"/>
          </a:p>
        </p:txBody>
      </p:sp>
      <p:cxnSp>
        <p:nvCxnSpPr>
          <p:cNvPr id="8" name="直接箭头连接符 7"/>
          <p:cNvCxnSpPr>
            <a:stCxn id="5" idx="2"/>
            <a:endCxn id="6" idx="0"/>
          </p:cNvCxnSpPr>
          <p:nvPr/>
        </p:nvCxnSpPr>
        <p:spPr>
          <a:xfrm rot="5400000">
            <a:off x="1373809" y="2052477"/>
            <a:ext cx="752781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928794" y="1857364"/>
            <a:ext cx="4286280" cy="46166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/>
              <a:t>段转换：</a:t>
            </a:r>
            <a:r>
              <a:rPr lang="en-US" altLang="zh-CN" sz="2400" dirty="0" err="1" smtClean="0"/>
              <a:t>seg_translate</a:t>
            </a:r>
            <a:r>
              <a:rPr lang="en-US" altLang="zh-CN" sz="2400" dirty="0" smtClean="0"/>
              <a:t>()</a:t>
            </a:r>
            <a:endParaRPr lang="zh-CN" alt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571472" y="3967467"/>
            <a:ext cx="2357454" cy="46166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err="1" smtClean="0"/>
              <a:t>hwaddr_read</a:t>
            </a:r>
            <a:r>
              <a:rPr lang="en-US" altLang="zh-CN" sz="2400" dirty="0" smtClean="0"/>
              <a:t>()</a:t>
            </a:r>
            <a:endParaRPr lang="zh-CN" alt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1928794" y="3000372"/>
            <a:ext cx="4286280" cy="83099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/>
              <a:t>页</a:t>
            </a:r>
            <a:r>
              <a:rPr lang="zh-CN" altLang="en-US" sz="2400" dirty="0" smtClean="0"/>
              <a:t>转换：</a:t>
            </a:r>
            <a:r>
              <a:rPr lang="en-US" altLang="zh-CN" sz="2400" dirty="0" err="1" smtClean="0"/>
              <a:t>page_translate</a:t>
            </a:r>
            <a:r>
              <a:rPr lang="en-US" altLang="zh-CN" sz="2400" dirty="0" smtClean="0"/>
              <a:t>()</a:t>
            </a:r>
          </a:p>
          <a:p>
            <a:pPr algn="ctr"/>
            <a:r>
              <a:rPr lang="zh-CN" altLang="en-US" sz="2400" dirty="0" smtClean="0"/>
              <a:t>跨页读的判断</a:t>
            </a:r>
            <a:endParaRPr lang="zh-CN" altLang="en-US" sz="2400" dirty="0"/>
          </a:p>
        </p:txBody>
      </p:sp>
      <p:cxnSp>
        <p:nvCxnSpPr>
          <p:cNvPr id="17" name="直接箭头连接符 16"/>
          <p:cNvCxnSpPr>
            <a:stCxn id="6" idx="2"/>
            <a:endCxn id="14" idx="0"/>
          </p:cNvCxnSpPr>
          <p:nvPr/>
        </p:nvCxnSpPr>
        <p:spPr>
          <a:xfrm rot="5400000">
            <a:off x="1211732" y="3429000"/>
            <a:ext cx="1076934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214942" y="2428868"/>
            <a:ext cx="3643338" cy="46166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/>
              <a:t>巨大的</a:t>
            </a:r>
            <a:r>
              <a:rPr lang="en-US" altLang="zh-CN" sz="2400" dirty="0" err="1" smtClean="0"/>
              <a:t>myTLB</a:t>
            </a:r>
            <a:r>
              <a:rPr lang="zh-CN" altLang="en-US" sz="2400" dirty="0" smtClean="0"/>
              <a:t>加速转换</a:t>
            </a:r>
            <a:endParaRPr lang="en-US" altLang="zh-CN" sz="2400" dirty="0" smtClean="0"/>
          </a:p>
        </p:txBody>
      </p:sp>
      <p:cxnSp>
        <p:nvCxnSpPr>
          <p:cNvPr id="20" name="形状 19"/>
          <p:cNvCxnSpPr>
            <a:stCxn id="15" idx="3"/>
            <a:endCxn id="18" idx="2"/>
          </p:cNvCxnSpPr>
          <p:nvPr/>
        </p:nvCxnSpPr>
        <p:spPr>
          <a:xfrm flipV="1">
            <a:off x="6215074" y="2890533"/>
            <a:ext cx="821537" cy="525338"/>
          </a:xfrm>
          <a:prstGeom prst="bentConnector2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71472" y="5500702"/>
            <a:ext cx="2357454" cy="83099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/>
              <a:t>直接读写数组对应位置</a:t>
            </a:r>
            <a:endParaRPr lang="zh-CN" altLang="en-US" sz="2400" dirty="0"/>
          </a:p>
        </p:txBody>
      </p:sp>
      <p:cxnSp>
        <p:nvCxnSpPr>
          <p:cNvPr id="25" name="直接箭头连接符 24"/>
          <p:cNvCxnSpPr>
            <a:stCxn id="14" idx="2"/>
            <a:endCxn id="23" idx="0"/>
          </p:cNvCxnSpPr>
          <p:nvPr/>
        </p:nvCxnSpPr>
        <p:spPr>
          <a:xfrm rot="5400000">
            <a:off x="1214414" y="4964917"/>
            <a:ext cx="1071570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928794" y="4786322"/>
            <a:ext cx="5572164" cy="46166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err="1" smtClean="0"/>
              <a:t>is_mmio</a:t>
            </a:r>
            <a:r>
              <a:rPr lang="en-US" altLang="zh-CN" sz="2400" dirty="0" smtClean="0"/>
              <a:t>()</a:t>
            </a:r>
            <a:r>
              <a:rPr lang="zh-CN" altLang="en-US" sz="2400" dirty="0" smtClean="0"/>
              <a:t> 判断是否是内存映射</a:t>
            </a:r>
            <a:r>
              <a:rPr lang="en-US" altLang="zh-CN" sz="2400" dirty="0" smtClean="0"/>
              <a:t>I/O</a:t>
            </a:r>
            <a:r>
              <a:rPr lang="zh-CN" altLang="en-US" sz="2400" dirty="0" smtClean="0"/>
              <a:t>区域</a:t>
            </a:r>
            <a:endParaRPr lang="zh-CN" altLang="en-US" sz="2400" dirty="0"/>
          </a:p>
        </p:txBody>
      </p:sp>
      <p:sp>
        <p:nvSpPr>
          <p:cNvPr id="30" name="TextBox 29"/>
          <p:cNvSpPr txBox="1"/>
          <p:nvPr/>
        </p:nvSpPr>
        <p:spPr>
          <a:xfrm>
            <a:off x="3286116" y="5643578"/>
            <a:ext cx="4857784" cy="954107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函数调用太多、判断太多</a:t>
            </a:r>
            <a:endParaRPr lang="en-US" altLang="zh-CN" sz="2800" b="1" dirty="0" smtClean="0">
              <a:solidFill>
                <a:srgbClr val="FF0000"/>
              </a:solidFill>
            </a:endParaRPr>
          </a:p>
          <a:p>
            <a:r>
              <a:rPr lang="zh-CN" altLang="en-US" sz="2800" b="1" dirty="0" smtClean="0">
                <a:solidFill>
                  <a:srgbClr val="FF0000"/>
                </a:solidFill>
              </a:rPr>
              <a:t>有没有一步到位的方法？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简化流程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42984"/>
            <a:ext cx="7115196" cy="4983179"/>
          </a:xfrm>
        </p:spPr>
        <p:txBody>
          <a:bodyPr/>
          <a:lstStyle/>
          <a:p>
            <a:r>
              <a:rPr lang="zh-CN" altLang="en-US" dirty="0" smtClean="0"/>
              <a:t>段转换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反正是平坦模式，直接忽略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跨页读的判断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如果跨越的两个虚页，在物理上是连续的话，则无需判断。而大多数情况下，跨页读都发生在连续的物理页上。有没有办法利用这样一个特点？</a:t>
            </a:r>
            <a:endParaRPr lang="en-US" altLang="zh-CN" dirty="0" smtClean="0"/>
          </a:p>
          <a:p>
            <a:r>
              <a:rPr lang="zh-CN" altLang="en-US" dirty="0" smtClean="0"/>
              <a:t>内存映射</a:t>
            </a:r>
            <a:r>
              <a:rPr lang="en-US" altLang="zh-CN" dirty="0" smtClean="0"/>
              <a:t>I/O</a:t>
            </a:r>
            <a:r>
              <a:rPr lang="zh-CN" altLang="en-US" dirty="0" smtClean="0"/>
              <a:t>的判断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只有极少数页面对应的是内存映射</a:t>
            </a:r>
            <a:r>
              <a:rPr lang="en-US" altLang="zh-CN" dirty="0" smtClean="0"/>
              <a:t>I/O</a:t>
            </a:r>
            <a:r>
              <a:rPr lang="zh-CN" altLang="en-US" dirty="0" smtClean="0"/>
              <a:t>区域。有没有办法利用这样一个特点？</a:t>
            </a:r>
            <a:endParaRPr lang="en-US" altLang="zh-CN" dirty="0" smtClean="0"/>
          </a:p>
          <a:p>
            <a:r>
              <a:rPr lang="zh-CN" altLang="en-US" dirty="0" smtClean="0"/>
              <a:t>有没有办法把页转换与这些判断整合起来？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一步到位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20" y="1231903"/>
            <a:ext cx="9044022" cy="4983179"/>
          </a:xfrm>
        </p:spPr>
        <p:txBody>
          <a:bodyPr/>
          <a:lstStyle/>
          <a:p>
            <a:r>
              <a:rPr lang="zh-CN" altLang="en-US" dirty="0" smtClean="0"/>
              <a:t>注意到</a:t>
            </a:r>
            <a:r>
              <a:rPr lang="en-US" altLang="zh-CN" dirty="0" err="1" smtClean="0"/>
              <a:t>myTLB</a:t>
            </a:r>
            <a:r>
              <a:rPr lang="en-US" altLang="zh-CN" dirty="0" smtClean="0"/>
              <a:t>[VPN]</a:t>
            </a:r>
            <a:r>
              <a:rPr lang="zh-CN" altLang="en-US" dirty="0" smtClean="0"/>
              <a:t>存储的是</a:t>
            </a:r>
            <a:r>
              <a:rPr lang="en-US" altLang="zh-CN" dirty="0" smtClean="0"/>
              <a:t>PPN&lt;&lt;12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低</a:t>
            </a:r>
            <a:r>
              <a:rPr lang="en-US" altLang="zh-CN" dirty="0" smtClean="0"/>
              <a:t>12</a:t>
            </a:r>
            <a:r>
              <a:rPr lang="zh-CN" altLang="en-US" dirty="0" smtClean="0"/>
              <a:t>位全部是</a:t>
            </a:r>
            <a:r>
              <a:rPr lang="en-US" altLang="zh-CN" dirty="0" smtClean="0"/>
              <a:t>0</a:t>
            </a:r>
            <a:r>
              <a:rPr lang="zh-CN" altLang="en-US" dirty="0" smtClean="0"/>
              <a:t>，可以利用起来</a:t>
            </a:r>
            <a:endParaRPr lang="en-US" altLang="zh-CN" dirty="0" smtClean="0"/>
          </a:p>
          <a:p>
            <a:r>
              <a:rPr lang="zh-CN" altLang="en-US" dirty="0" smtClean="0"/>
              <a:t>因此规定</a:t>
            </a:r>
            <a:r>
              <a:rPr lang="en-US" altLang="zh-CN" dirty="0" smtClean="0"/>
              <a:t>:</a:t>
            </a:r>
          </a:p>
          <a:p>
            <a:r>
              <a:rPr lang="zh-CN" altLang="en-US" dirty="0" smtClean="0"/>
              <a:t>若低</a:t>
            </a:r>
            <a:r>
              <a:rPr lang="en-US" altLang="zh-CN" dirty="0" smtClean="0"/>
              <a:t>12</a:t>
            </a:r>
            <a:r>
              <a:rPr lang="zh-CN" altLang="en-US" dirty="0" smtClean="0"/>
              <a:t>位为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，则表示本虚页和后一个虚页</a:t>
            </a:r>
            <a:endParaRPr lang="en-US" altLang="zh-CN" dirty="0" smtClean="0"/>
          </a:p>
          <a:p>
            <a:r>
              <a:rPr lang="en-US" altLang="zh-CN" dirty="0" smtClean="0"/>
              <a:t>  (1)</a:t>
            </a:r>
            <a:r>
              <a:rPr lang="zh-CN" altLang="en-US" dirty="0" smtClean="0"/>
              <a:t>在物理上连续，无需跨页读判断</a:t>
            </a:r>
            <a:endParaRPr lang="en-US" altLang="zh-CN" dirty="0" smtClean="0"/>
          </a:p>
          <a:p>
            <a:r>
              <a:rPr lang="zh-CN" altLang="en-US" dirty="0" smtClean="0"/>
              <a:t>  </a:t>
            </a:r>
            <a:r>
              <a:rPr lang="en-US" altLang="zh-CN" dirty="0" smtClean="0"/>
              <a:t>(2)</a:t>
            </a:r>
            <a:r>
              <a:rPr lang="zh-CN" altLang="en-US" dirty="0" smtClean="0"/>
              <a:t>都不是内存映射</a:t>
            </a:r>
            <a:r>
              <a:rPr lang="en-US" altLang="zh-CN" dirty="0" smtClean="0"/>
              <a:t>I/O</a:t>
            </a:r>
            <a:r>
              <a:rPr lang="zh-CN" altLang="en-US" dirty="0" smtClean="0"/>
              <a:t>区域，无需</a:t>
            </a:r>
            <a:r>
              <a:rPr lang="en-US" altLang="zh-CN" dirty="0" err="1" smtClean="0"/>
              <a:t>is_mmio</a:t>
            </a:r>
            <a:r>
              <a:rPr lang="en-US" altLang="zh-CN" dirty="0" smtClean="0"/>
              <a:t>()</a:t>
            </a:r>
          </a:p>
          <a:p>
            <a:r>
              <a:rPr lang="zh-CN" altLang="en-US" dirty="0" smtClean="0"/>
              <a:t>若低</a:t>
            </a:r>
            <a:r>
              <a:rPr lang="en-US" altLang="zh-CN" dirty="0" smtClean="0"/>
              <a:t>12</a:t>
            </a:r>
            <a:r>
              <a:rPr lang="zh-CN" altLang="en-US" dirty="0" smtClean="0"/>
              <a:t>位为非</a:t>
            </a:r>
            <a:r>
              <a:rPr lang="en-US" altLang="zh-CN" dirty="0" smtClean="0"/>
              <a:t>0</a:t>
            </a:r>
            <a:r>
              <a:rPr lang="zh-CN" altLang="en-US" dirty="0" smtClean="0"/>
              <a:t>，则表示需要进一步处理。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357950" y="1785926"/>
            <a:ext cx="2143108" cy="40011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 smtClean="0">
                <a:solidFill>
                  <a:srgbClr val="FF0000"/>
                </a:solidFill>
              </a:rPr>
              <a:t>12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位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0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928926" y="1785926"/>
            <a:ext cx="3429024" cy="40011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 smtClean="0"/>
              <a:t>物理页号 </a:t>
            </a:r>
            <a:r>
              <a:rPr lang="en-US" altLang="zh-CN" sz="2000" b="1" dirty="0" smtClean="0"/>
              <a:t>PPN</a:t>
            </a:r>
            <a:r>
              <a:rPr lang="zh-CN" altLang="en-US" sz="2000" b="1" dirty="0" smtClean="0"/>
              <a:t>（</a:t>
            </a:r>
            <a:r>
              <a:rPr lang="en-US" altLang="zh-CN" sz="2000" b="1" dirty="0" smtClean="0"/>
              <a:t>20</a:t>
            </a:r>
            <a:r>
              <a:rPr lang="zh-CN" altLang="en-US" sz="2000" b="1" dirty="0" smtClean="0"/>
              <a:t>位）</a:t>
            </a:r>
            <a:endParaRPr lang="zh-CN" altLang="en-US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285852" y="1785926"/>
            <a:ext cx="1714512" cy="369332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b="1" dirty="0" err="1" smtClean="0"/>
              <a:t>myTLB</a:t>
            </a:r>
            <a:r>
              <a:rPr lang="en-US" altLang="zh-CN" b="1" dirty="0" smtClean="0"/>
              <a:t>[VPN]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4282" y="379753"/>
            <a:ext cx="9786974" cy="3477875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endParaRPr lang="en-US" altLang="zh-CN" sz="2000" dirty="0" smtClean="0">
              <a:latin typeface="Courier New" pitchFamily="49" charset="0"/>
            </a:endParaRPr>
          </a:p>
          <a:p>
            <a:r>
              <a:rPr lang="en-US" altLang="zh-CN" sz="2000" dirty="0" smtClean="0">
                <a:latin typeface="Courier New" pitchFamily="49" charset="0"/>
              </a:rPr>
              <a:t>uint32_t myTLB2[1&lt;&lt;20];</a:t>
            </a:r>
          </a:p>
          <a:p>
            <a:r>
              <a:rPr lang="en-US" altLang="zh-CN" sz="2000" dirty="0" smtClean="0">
                <a:latin typeface="Courier New" pitchFamily="49" charset="0"/>
              </a:rPr>
              <a:t>uint32_t </a:t>
            </a:r>
            <a:r>
              <a:rPr lang="en-US" altLang="zh-CN" sz="2000" dirty="0" err="1" smtClean="0">
                <a:latin typeface="Courier New" pitchFamily="49" charset="0"/>
              </a:rPr>
              <a:t>swaddr_read</a:t>
            </a:r>
            <a:r>
              <a:rPr lang="en-US" altLang="zh-CN" sz="2000" dirty="0" smtClean="0">
                <a:latin typeface="Courier New" pitchFamily="49" charset="0"/>
              </a:rPr>
              <a:t>(</a:t>
            </a:r>
            <a:r>
              <a:rPr lang="en-US" altLang="zh-CN" sz="2000" dirty="0" err="1" smtClean="0">
                <a:latin typeface="Courier New" pitchFamily="49" charset="0"/>
              </a:rPr>
              <a:t>swaddr_t</a:t>
            </a:r>
            <a:r>
              <a:rPr lang="en-US" altLang="zh-CN" sz="2000" dirty="0" smtClean="0">
                <a:latin typeface="Courier New" pitchFamily="49" charset="0"/>
              </a:rPr>
              <a:t> </a:t>
            </a:r>
            <a:r>
              <a:rPr lang="en-US" altLang="zh-CN" sz="2000" dirty="0" err="1" smtClean="0">
                <a:latin typeface="Courier New" pitchFamily="49" charset="0"/>
              </a:rPr>
              <a:t>addr</a:t>
            </a:r>
            <a:r>
              <a:rPr lang="en-US" altLang="zh-CN" sz="2000" dirty="0" smtClean="0">
                <a:latin typeface="Courier New" pitchFamily="49" charset="0"/>
              </a:rPr>
              <a:t>, </a:t>
            </a:r>
            <a:r>
              <a:rPr lang="en-US" altLang="zh-CN" sz="2000" dirty="0" err="1" smtClean="0">
                <a:latin typeface="Courier New" pitchFamily="49" charset="0"/>
              </a:rPr>
              <a:t>size_t</a:t>
            </a:r>
            <a:r>
              <a:rPr lang="en-US" altLang="zh-CN" sz="2000" dirty="0" smtClean="0">
                <a:latin typeface="Courier New" pitchFamily="49" charset="0"/>
              </a:rPr>
              <a:t> </a:t>
            </a:r>
            <a:r>
              <a:rPr lang="en-US" altLang="zh-CN" sz="2000" dirty="0" err="1" smtClean="0">
                <a:latin typeface="Courier New" pitchFamily="49" charset="0"/>
              </a:rPr>
              <a:t>len</a:t>
            </a:r>
            <a:r>
              <a:rPr lang="en-US" altLang="zh-CN" sz="2000" dirty="0" smtClean="0">
                <a:latin typeface="Courier New" pitchFamily="49" charset="0"/>
              </a:rPr>
              <a:t>, </a:t>
            </a:r>
            <a:r>
              <a:rPr lang="en-US" altLang="zh-CN" sz="2000" dirty="0" err="1" smtClean="0">
                <a:latin typeface="Courier New" pitchFamily="49" charset="0"/>
              </a:rPr>
              <a:t>sreg</a:t>
            </a:r>
            <a:r>
              <a:rPr lang="en-US" altLang="zh-CN" sz="2000" dirty="0" smtClean="0">
                <a:latin typeface="Courier New" pitchFamily="49" charset="0"/>
              </a:rPr>
              <a:t>)</a:t>
            </a:r>
          </a:p>
          <a:p>
            <a:r>
              <a:rPr lang="en-US" altLang="zh-CN" sz="2000" dirty="0" smtClean="0">
                <a:latin typeface="Courier New" pitchFamily="49" charset="0"/>
              </a:rPr>
              <a:t>{</a:t>
            </a:r>
          </a:p>
          <a:p>
            <a:r>
              <a:rPr lang="en-US" altLang="zh-CN" sz="2000" dirty="0" smtClean="0">
                <a:latin typeface="Courier New" pitchFamily="49" charset="0"/>
              </a:rPr>
              <a:t>    uint32_t result = myTLB2[</a:t>
            </a:r>
            <a:r>
              <a:rPr lang="en-US" altLang="zh-CN" sz="2000" dirty="0" err="1" smtClean="0">
                <a:latin typeface="Courier New" pitchFamily="49" charset="0"/>
              </a:rPr>
              <a:t>addr</a:t>
            </a:r>
            <a:r>
              <a:rPr lang="en-US" altLang="zh-CN" sz="2000" dirty="0" smtClean="0">
                <a:latin typeface="Courier New" pitchFamily="49" charset="0"/>
              </a:rPr>
              <a:t>&gt;&gt;12];</a:t>
            </a:r>
          </a:p>
          <a:p>
            <a:r>
              <a:rPr lang="en-US" altLang="zh-CN" sz="2000" dirty="0" smtClean="0">
                <a:latin typeface="Courier New" pitchFamily="49" charset="0"/>
              </a:rPr>
              <a:t>    if ((result &amp; 0xFFF) == 0) {</a:t>
            </a:r>
          </a:p>
          <a:p>
            <a:r>
              <a:rPr lang="en-US" altLang="zh-CN" sz="2000" dirty="0" smtClean="0">
                <a:latin typeface="Courier New" pitchFamily="49" charset="0"/>
              </a:rPr>
              <a:t>        </a:t>
            </a:r>
            <a:r>
              <a:rPr lang="en-US" altLang="zh-CN" sz="2000" dirty="0" smtClean="0">
                <a:solidFill>
                  <a:srgbClr val="FF0000"/>
                </a:solidFill>
                <a:latin typeface="Courier New" pitchFamily="49" charset="0"/>
              </a:rPr>
              <a:t>return </a:t>
            </a:r>
            <a:r>
              <a:rPr lang="en-US" altLang="zh-CN" sz="2000" dirty="0" err="1" smtClean="0">
                <a:solidFill>
                  <a:srgbClr val="FF0000"/>
                </a:solidFill>
                <a:latin typeface="Courier New" pitchFamily="49" charset="0"/>
              </a:rPr>
              <a:t>dram_read</a:t>
            </a:r>
            <a:r>
              <a:rPr lang="en-US" altLang="zh-CN" sz="2000" dirty="0" smtClean="0">
                <a:solidFill>
                  <a:srgbClr val="FF0000"/>
                </a:solidFill>
                <a:latin typeface="Courier New" pitchFamily="49" charset="0"/>
              </a:rPr>
              <a:t>(result | (</a:t>
            </a:r>
            <a:r>
              <a:rPr lang="en-US" altLang="zh-CN" sz="2000" dirty="0" err="1" smtClean="0">
                <a:solidFill>
                  <a:srgbClr val="FF0000"/>
                </a:solidFill>
                <a:latin typeface="Courier New" pitchFamily="49" charset="0"/>
              </a:rPr>
              <a:t>addr</a:t>
            </a:r>
            <a:r>
              <a:rPr lang="en-US" altLang="zh-CN" sz="2000" dirty="0" smtClean="0">
                <a:solidFill>
                  <a:srgbClr val="FF0000"/>
                </a:solidFill>
                <a:latin typeface="Courier New" pitchFamily="49" charset="0"/>
              </a:rPr>
              <a:t> &amp; 0xFFF), </a:t>
            </a:r>
            <a:r>
              <a:rPr lang="en-US" altLang="zh-CN" sz="2000" dirty="0" err="1" smtClean="0">
                <a:solidFill>
                  <a:srgbClr val="FF0000"/>
                </a:solidFill>
                <a:latin typeface="Courier New" pitchFamily="49" charset="0"/>
              </a:rPr>
              <a:t>len</a:t>
            </a:r>
            <a:r>
              <a:rPr lang="en-US" altLang="zh-CN" sz="2000" dirty="0" smtClean="0">
                <a:solidFill>
                  <a:srgbClr val="FF0000"/>
                </a:solidFill>
                <a:latin typeface="Courier New" pitchFamily="49" charset="0"/>
              </a:rPr>
              <a:t>);</a:t>
            </a:r>
          </a:p>
          <a:p>
            <a:r>
              <a:rPr lang="en-US" altLang="zh-CN" sz="2000" dirty="0" smtClean="0">
                <a:latin typeface="Courier New" pitchFamily="49" charset="0"/>
              </a:rPr>
              <a:t>    } else {</a:t>
            </a:r>
          </a:p>
          <a:p>
            <a:r>
              <a:rPr lang="en-US" altLang="zh-CN" sz="2000" dirty="0" smtClean="0">
                <a:latin typeface="Courier New" pitchFamily="49" charset="0"/>
              </a:rPr>
              <a:t>        return </a:t>
            </a:r>
            <a:r>
              <a:rPr lang="en-US" altLang="zh-CN" sz="2000" dirty="0" err="1" smtClean="0">
                <a:latin typeface="Courier New" pitchFamily="49" charset="0"/>
              </a:rPr>
              <a:t>swaddr_read_miss</a:t>
            </a:r>
            <a:r>
              <a:rPr lang="en-US" altLang="zh-CN" sz="2000" dirty="0" smtClean="0">
                <a:latin typeface="Courier New" pitchFamily="49" charset="0"/>
              </a:rPr>
              <a:t>(</a:t>
            </a:r>
            <a:r>
              <a:rPr lang="en-US" altLang="zh-CN" sz="2000" dirty="0" err="1" smtClean="0">
                <a:latin typeface="Courier New" pitchFamily="49" charset="0"/>
              </a:rPr>
              <a:t>addr</a:t>
            </a:r>
            <a:r>
              <a:rPr lang="en-US" altLang="zh-CN" sz="2000" dirty="0" smtClean="0">
                <a:latin typeface="Courier New" pitchFamily="49" charset="0"/>
              </a:rPr>
              <a:t>, </a:t>
            </a:r>
            <a:r>
              <a:rPr lang="en-US" altLang="zh-CN" sz="2000" dirty="0" err="1" smtClean="0">
                <a:latin typeface="Courier New" pitchFamily="49" charset="0"/>
              </a:rPr>
              <a:t>len</a:t>
            </a:r>
            <a:r>
              <a:rPr lang="en-US" altLang="zh-CN" sz="2000" dirty="0" smtClean="0">
                <a:latin typeface="Courier New" pitchFamily="49" charset="0"/>
              </a:rPr>
              <a:t>, </a:t>
            </a:r>
            <a:r>
              <a:rPr lang="en-US" altLang="zh-CN" sz="2000" dirty="0" err="1" smtClean="0">
                <a:latin typeface="Courier New" pitchFamily="49" charset="0"/>
              </a:rPr>
              <a:t>sreg</a:t>
            </a:r>
            <a:r>
              <a:rPr lang="en-US" altLang="zh-CN" sz="2000" dirty="0" smtClean="0">
                <a:latin typeface="Courier New" pitchFamily="49" charset="0"/>
              </a:rPr>
              <a:t>);</a:t>
            </a:r>
          </a:p>
          <a:p>
            <a:r>
              <a:rPr lang="en-US" altLang="zh-CN" sz="2000" dirty="0" smtClean="0">
                <a:latin typeface="Courier New" pitchFamily="49" charset="0"/>
              </a:rPr>
              <a:t>    }</a:t>
            </a:r>
          </a:p>
          <a:p>
            <a:r>
              <a:rPr lang="en-US" altLang="zh-CN" sz="2000" dirty="0" smtClean="0">
                <a:latin typeface="Courier New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4282" y="4143380"/>
            <a:ext cx="7358114" cy="2246769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大多数情况下，都会从红色处返回。</a:t>
            </a:r>
            <a:endParaRPr lang="en-US" altLang="zh-CN" sz="2800" b="1" dirty="0" smtClean="0">
              <a:solidFill>
                <a:srgbClr val="FF0000"/>
              </a:solidFill>
            </a:endParaRPr>
          </a:p>
          <a:p>
            <a:r>
              <a:rPr lang="zh-CN" altLang="en-US" sz="2800" b="1" dirty="0" smtClean="0">
                <a:solidFill>
                  <a:srgbClr val="FF0000"/>
                </a:solidFill>
              </a:rPr>
              <a:t>少数情况下，会调用</a:t>
            </a:r>
            <a:r>
              <a:rPr lang="en-US" altLang="zh-CN" sz="2800" b="1" dirty="0" err="1" smtClean="0">
                <a:solidFill>
                  <a:srgbClr val="FF0000"/>
                </a:solidFill>
              </a:rPr>
              <a:t>swaddr_read_miss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()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进行进一步判断。</a:t>
            </a:r>
            <a:endParaRPr lang="en-US" altLang="zh-CN" sz="2800" b="1" dirty="0" smtClean="0">
              <a:solidFill>
                <a:srgbClr val="FF0000"/>
              </a:solidFill>
            </a:endParaRPr>
          </a:p>
          <a:p>
            <a:endParaRPr lang="en-US" altLang="zh-CN" sz="2800" b="1" dirty="0" smtClean="0">
              <a:solidFill>
                <a:srgbClr val="FF0000"/>
              </a:solidFill>
            </a:endParaRPr>
          </a:p>
          <a:p>
            <a:r>
              <a:rPr lang="en-US" altLang="zh-CN" sz="2800" b="1" dirty="0" err="1" smtClean="0">
                <a:solidFill>
                  <a:srgbClr val="FF0000"/>
                </a:solidFill>
              </a:rPr>
              <a:t>swaddr_write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()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也做类似的操作。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000892" y="357166"/>
            <a:ext cx="1500198" cy="46166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/>
              <a:t>伪代码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60171"/>
            <a:ext cx="9786974" cy="6555641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endParaRPr lang="en-US" altLang="zh-CN" sz="2000" dirty="0" smtClean="0">
              <a:latin typeface="Courier New" pitchFamily="49" charset="0"/>
            </a:endParaRPr>
          </a:p>
          <a:p>
            <a:endParaRPr lang="en-US" altLang="zh-CN" sz="2000" dirty="0" smtClean="0">
              <a:latin typeface="Courier New" pitchFamily="49" charset="0"/>
            </a:endParaRPr>
          </a:p>
          <a:p>
            <a:r>
              <a:rPr lang="en-US" altLang="zh-CN" sz="2000" dirty="0" smtClean="0">
                <a:latin typeface="Courier New" pitchFamily="49" charset="0"/>
              </a:rPr>
              <a:t>uint32_t </a:t>
            </a:r>
            <a:r>
              <a:rPr lang="en-US" altLang="zh-CN" sz="2000" dirty="0" err="1" smtClean="0">
                <a:latin typeface="Courier New" pitchFamily="49" charset="0"/>
              </a:rPr>
              <a:t>swaddr_read_miss</a:t>
            </a:r>
            <a:r>
              <a:rPr lang="en-US" altLang="zh-CN" sz="2000" dirty="0" smtClean="0">
                <a:latin typeface="Courier New" pitchFamily="49" charset="0"/>
              </a:rPr>
              <a:t>(</a:t>
            </a:r>
            <a:r>
              <a:rPr lang="en-US" altLang="zh-CN" sz="2000" dirty="0" err="1" smtClean="0">
                <a:latin typeface="Courier New" pitchFamily="49" charset="0"/>
              </a:rPr>
              <a:t>swaddr_t</a:t>
            </a:r>
            <a:r>
              <a:rPr lang="en-US" altLang="zh-CN" sz="2000" dirty="0" smtClean="0">
                <a:latin typeface="Courier New" pitchFamily="49" charset="0"/>
              </a:rPr>
              <a:t> </a:t>
            </a:r>
            <a:r>
              <a:rPr lang="en-US" altLang="zh-CN" sz="2000" dirty="0" err="1" smtClean="0">
                <a:latin typeface="Courier New" pitchFamily="49" charset="0"/>
              </a:rPr>
              <a:t>addr</a:t>
            </a:r>
            <a:r>
              <a:rPr lang="en-US" altLang="zh-CN" sz="2000" dirty="0" smtClean="0">
                <a:latin typeface="Courier New" pitchFamily="49" charset="0"/>
              </a:rPr>
              <a:t>, </a:t>
            </a:r>
            <a:r>
              <a:rPr lang="en-US" altLang="zh-CN" sz="2000" dirty="0" err="1" smtClean="0">
                <a:latin typeface="Courier New" pitchFamily="49" charset="0"/>
              </a:rPr>
              <a:t>size_t</a:t>
            </a:r>
            <a:r>
              <a:rPr lang="en-US" altLang="zh-CN" sz="2000" dirty="0" smtClean="0">
                <a:latin typeface="Courier New" pitchFamily="49" charset="0"/>
              </a:rPr>
              <a:t> </a:t>
            </a:r>
            <a:r>
              <a:rPr lang="en-US" altLang="zh-CN" sz="2000" dirty="0" err="1" smtClean="0">
                <a:latin typeface="Courier New" pitchFamily="49" charset="0"/>
              </a:rPr>
              <a:t>len</a:t>
            </a:r>
            <a:r>
              <a:rPr lang="en-US" altLang="zh-CN" sz="2000" dirty="0" smtClean="0">
                <a:latin typeface="Courier New" pitchFamily="49" charset="0"/>
              </a:rPr>
              <a:t>, </a:t>
            </a:r>
            <a:r>
              <a:rPr lang="en-US" altLang="zh-CN" sz="2000" dirty="0" err="1" smtClean="0">
                <a:latin typeface="Courier New" pitchFamily="49" charset="0"/>
              </a:rPr>
              <a:t>sreg</a:t>
            </a:r>
            <a:r>
              <a:rPr lang="en-US" altLang="zh-CN" sz="2000" dirty="0" smtClean="0">
                <a:latin typeface="Courier New" pitchFamily="49" charset="0"/>
              </a:rPr>
              <a:t>)</a:t>
            </a:r>
          </a:p>
          <a:p>
            <a:r>
              <a:rPr lang="en-US" altLang="zh-CN" sz="2000" dirty="0" smtClean="0">
                <a:latin typeface="Courier New" pitchFamily="49" charset="0"/>
              </a:rPr>
              <a:t>{</a:t>
            </a:r>
          </a:p>
          <a:p>
            <a:r>
              <a:rPr lang="en-US" altLang="zh-CN" sz="2000" dirty="0" smtClean="0">
                <a:latin typeface="Courier New" pitchFamily="49" charset="0"/>
              </a:rPr>
              <a:t>    uint32_t pa1 = </a:t>
            </a:r>
            <a:r>
              <a:rPr lang="en-US" altLang="zh-CN" sz="2000" dirty="0" err="1" smtClean="0">
                <a:latin typeface="Courier New" pitchFamily="49" charset="0"/>
              </a:rPr>
              <a:t>safe_page_translate</a:t>
            </a:r>
            <a:r>
              <a:rPr lang="en-US" altLang="zh-CN" sz="2000" dirty="0" smtClean="0">
                <a:latin typeface="Courier New" pitchFamily="49" charset="0"/>
              </a:rPr>
              <a:t>(</a:t>
            </a:r>
            <a:r>
              <a:rPr lang="en-US" altLang="zh-CN" sz="2000" dirty="0" err="1" smtClean="0">
                <a:latin typeface="Courier New" pitchFamily="49" charset="0"/>
              </a:rPr>
              <a:t>addr</a:t>
            </a:r>
            <a:r>
              <a:rPr lang="en-US" altLang="zh-CN" sz="2000" dirty="0" smtClean="0">
                <a:latin typeface="Courier New" pitchFamily="49" charset="0"/>
              </a:rPr>
              <a:t>);</a:t>
            </a:r>
          </a:p>
          <a:p>
            <a:r>
              <a:rPr lang="en-US" altLang="zh-CN" sz="2000" dirty="0" smtClean="0">
                <a:latin typeface="Courier New" pitchFamily="49" charset="0"/>
              </a:rPr>
              <a:t>    uint32_t pa2 = </a:t>
            </a:r>
            <a:r>
              <a:rPr lang="en-US" altLang="zh-CN" sz="2000" dirty="0" err="1" smtClean="0">
                <a:latin typeface="Courier New" pitchFamily="49" charset="0"/>
              </a:rPr>
              <a:t>safe_page_translate</a:t>
            </a:r>
            <a:r>
              <a:rPr lang="en-US" altLang="zh-CN" sz="2000" dirty="0" smtClean="0">
                <a:latin typeface="Courier New" pitchFamily="49" charset="0"/>
              </a:rPr>
              <a:t>(</a:t>
            </a:r>
            <a:r>
              <a:rPr lang="en-US" altLang="zh-CN" sz="2000" dirty="0" err="1" smtClean="0">
                <a:latin typeface="Courier New" pitchFamily="49" charset="0"/>
              </a:rPr>
              <a:t>addr</a:t>
            </a:r>
            <a:r>
              <a:rPr lang="en-US" altLang="zh-CN" sz="2000" dirty="0" smtClean="0">
                <a:latin typeface="Courier New" pitchFamily="49" charset="0"/>
              </a:rPr>
              <a:t> + 0x1000);</a:t>
            </a:r>
          </a:p>
          <a:p>
            <a:r>
              <a:rPr lang="en-US" altLang="zh-CN" sz="2000" dirty="0" smtClean="0">
                <a:latin typeface="Courier New" pitchFamily="49" charset="0"/>
              </a:rPr>
              <a:t>    </a:t>
            </a:r>
            <a:r>
              <a:rPr lang="en-US" altLang="zh-CN" sz="2000" dirty="0" err="1" smtClean="0">
                <a:latin typeface="Courier New" pitchFamily="49" charset="0"/>
              </a:rPr>
              <a:t>int</a:t>
            </a:r>
            <a:r>
              <a:rPr lang="en-US" altLang="zh-CN" sz="2000" dirty="0" smtClean="0">
                <a:latin typeface="Courier New" pitchFamily="49" charset="0"/>
              </a:rPr>
              <a:t> pa1_mmio_id = </a:t>
            </a:r>
            <a:r>
              <a:rPr lang="en-US" altLang="zh-CN" sz="2000" dirty="0" err="1" smtClean="0">
                <a:latin typeface="Courier New" pitchFamily="49" charset="0"/>
              </a:rPr>
              <a:t>is_mmio</a:t>
            </a:r>
            <a:r>
              <a:rPr lang="en-US" altLang="zh-CN" sz="2000" dirty="0" smtClean="0">
                <a:latin typeface="Courier New" pitchFamily="49" charset="0"/>
              </a:rPr>
              <a:t>(pa1);</a:t>
            </a:r>
          </a:p>
          <a:p>
            <a:r>
              <a:rPr lang="en-US" altLang="zh-CN" sz="2000" dirty="0" smtClean="0">
                <a:latin typeface="Courier New" pitchFamily="49" charset="0"/>
              </a:rPr>
              <a:t>    if (pa1_mmio_id &lt; 0) {</a:t>
            </a:r>
          </a:p>
          <a:p>
            <a:r>
              <a:rPr lang="en-US" altLang="zh-CN" sz="2000" dirty="0" smtClean="0">
                <a:latin typeface="Courier New" pitchFamily="49" charset="0"/>
              </a:rPr>
              <a:t>        if (</a:t>
            </a:r>
            <a:r>
              <a:rPr lang="en-US" altLang="zh-CN" sz="2000" dirty="0" err="1" smtClean="0">
                <a:latin typeface="Courier New" pitchFamily="49" charset="0"/>
              </a:rPr>
              <a:t>is_mmio</a:t>
            </a:r>
            <a:r>
              <a:rPr lang="en-US" altLang="zh-CN" sz="2000" dirty="0" smtClean="0">
                <a:latin typeface="Courier New" pitchFamily="49" charset="0"/>
              </a:rPr>
              <a:t>(pa2) &lt; 0 &amp;&amp; (pa2&gt;&gt;12) == (pa1&gt;&gt;12)+1) {</a:t>
            </a:r>
          </a:p>
          <a:p>
            <a:r>
              <a:rPr lang="en-US" altLang="zh-CN" sz="2000" dirty="0" smtClean="0">
                <a:latin typeface="Courier New" pitchFamily="49" charset="0"/>
              </a:rPr>
              <a:t>            myTLB2[</a:t>
            </a:r>
            <a:r>
              <a:rPr lang="en-US" altLang="zh-CN" sz="2000" dirty="0" err="1" smtClean="0">
                <a:latin typeface="Courier New" pitchFamily="49" charset="0"/>
              </a:rPr>
              <a:t>addr</a:t>
            </a:r>
            <a:r>
              <a:rPr lang="en-US" altLang="zh-CN" sz="2000" dirty="0" smtClean="0">
                <a:latin typeface="Courier New" pitchFamily="49" charset="0"/>
              </a:rPr>
              <a:t> &gt;&gt; 12] = pa1 &amp; ~0xFFF;</a:t>
            </a:r>
          </a:p>
          <a:p>
            <a:r>
              <a:rPr lang="en-US" altLang="zh-CN" sz="2000" dirty="0" smtClean="0">
                <a:latin typeface="Courier New" pitchFamily="49" charset="0"/>
              </a:rPr>
              <a:t>        }</a:t>
            </a:r>
          </a:p>
          <a:p>
            <a:r>
              <a:rPr lang="en-US" altLang="zh-CN" sz="2000" dirty="0" smtClean="0">
                <a:latin typeface="Courier New" pitchFamily="49" charset="0"/>
              </a:rPr>
              <a:t>        return </a:t>
            </a:r>
            <a:r>
              <a:rPr lang="en-US" altLang="zh-CN" sz="2000" dirty="0" err="1" smtClean="0">
                <a:latin typeface="Courier New" pitchFamily="49" charset="0"/>
              </a:rPr>
              <a:t>hwaddr_read</a:t>
            </a:r>
            <a:r>
              <a:rPr lang="en-US" altLang="zh-CN" sz="2000" dirty="0" smtClean="0">
                <a:latin typeface="Courier New" pitchFamily="49" charset="0"/>
              </a:rPr>
              <a:t>(pa1, </a:t>
            </a:r>
            <a:r>
              <a:rPr lang="en-US" altLang="zh-CN" sz="2000" dirty="0" err="1" smtClean="0">
                <a:latin typeface="Courier New" pitchFamily="49" charset="0"/>
              </a:rPr>
              <a:t>len</a:t>
            </a:r>
            <a:r>
              <a:rPr lang="en-US" altLang="zh-CN" sz="2000" dirty="0" smtClean="0">
                <a:latin typeface="Courier New" pitchFamily="49" charset="0"/>
              </a:rPr>
              <a:t>);</a:t>
            </a:r>
          </a:p>
          <a:p>
            <a:r>
              <a:rPr lang="en-US" altLang="zh-CN" sz="2000" dirty="0" smtClean="0">
                <a:latin typeface="Courier New" pitchFamily="49" charset="0"/>
              </a:rPr>
              <a:t>    } else {</a:t>
            </a:r>
          </a:p>
          <a:p>
            <a:r>
              <a:rPr lang="en-US" altLang="zh-CN" sz="2000" dirty="0" smtClean="0">
                <a:latin typeface="Courier New" pitchFamily="49" charset="0"/>
              </a:rPr>
              <a:t>        return </a:t>
            </a:r>
            <a:r>
              <a:rPr lang="en-US" altLang="zh-CN" sz="2000" dirty="0" err="1" smtClean="0">
                <a:latin typeface="Courier New" pitchFamily="49" charset="0"/>
              </a:rPr>
              <a:t>mmio_read</a:t>
            </a:r>
            <a:r>
              <a:rPr lang="en-US" altLang="zh-CN" sz="2000" dirty="0" smtClean="0">
                <a:latin typeface="Courier New" pitchFamily="49" charset="0"/>
              </a:rPr>
              <a:t>(pa1, </a:t>
            </a:r>
            <a:r>
              <a:rPr lang="en-US" altLang="zh-CN" sz="2000" dirty="0" err="1" smtClean="0">
                <a:latin typeface="Courier New" pitchFamily="49" charset="0"/>
              </a:rPr>
              <a:t>len</a:t>
            </a:r>
            <a:r>
              <a:rPr lang="en-US" altLang="zh-CN" sz="2000" dirty="0" smtClean="0">
                <a:latin typeface="Courier New" pitchFamily="49" charset="0"/>
              </a:rPr>
              <a:t>, pa1_mmio_id);</a:t>
            </a:r>
          </a:p>
          <a:p>
            <a:r>
              <a:rPr lang="en-US" altLang="zh-CN" sz="2000" dirty="0" smtClean="0">
                <a:latin typeface="Courier New" pitchFamily="49" charset="0"/>
              </a:rPr>
              <a:t>    }</a:t>
            </a:r>
          </a:p>
          <a:p>
            <a:r>
              <a:rPr lang="en-US" altLang="zh-CN" sz="2000" dirty="0" smtClean="0">
                <a:latin typeface="Courier New" pitchFamily="49" charset="0"/>
              </a:rPr>
              <a:t>}</a:t>
            </a:r>
          </a:p>
          <a:p>
            <a:r>
              <a:rPr lang="en-US" altLang="zh-CN" sz="2000" dirty="0" smtClean="0">
                <a:latin typeface="Courier New" pitchFamily="49" charset="0"/>
              </a:rPr>
              <a:t>void flush_myTLB2()</a:t>
            </a:r>
          </a:p>
          <a:p>
            <a:r>
              <a:rPr lang="en-US" altLang="zh-CN" sz="2000" dirty="0" smtClean="0">
                <a:latin typeface="Courier New" pitchFamily="49" charset="0"/>
              </a:rPr>
              <a:t>{</a:t>
            </a:r>
          </a:p>
          <a:p>
            <a:r>
              <a:rPr lang="en-US" altLang="zh-CN" sz="2000" dirty="0" smtClean="0">
                <a:latin typeface="Courier New" pitchFamily="49" charset="0"/>
              </a:rPr>
              <a:t>    </a:t>
            </a:r>
            <a:r>
              <a:rPr lang="en-US" altLang="zh-CN" sz="2000" dirty="0" err="1" smtClean="0">
                <a:latin typeface="Courier New" pitchFamily="49" charset="0"/>
              </a:rPr>
              <a:t>memset</a:t>
            </a:r>
            <a:r>
              <a:rPr lang="en-US" altLang="zh-CN" sz="2000" dirty="0" smtClean="0">
                <a:latin typeface="Courier New" pitchFamily="49" charset="0"/>
              </a:rPr>
              <a:t>(myTLB2, -1, </a:t>
            </a:r>
            <a:r>
              <a:rPr lang="en-US" altLang="zh-CN" sz="2000" dirty="0" err="1" smtClean="0">
                <a:latin typeface="Courier New" pitchFamily="49" charset="0"/>
              </a:rPr>
              <a:t>sizeof</a:t>
            </a:r>
            <a:r>
              <a:rPr lang="en-US" altLang="zh-CN" sz="2000" dirty="0" smtClean="0">
                <a:latin typeface="Courier New" pitchFamily="49" charset="0"/>
              </a:rPr>
              <a:t>(myTLB2));</a:t>
            </a:r>
          </a:p>
          <a:p>
            <a:r>
              <a:rPr lang="en-US" altLang="zh-CN" sz="2000" dirty="0" smtClean="0">
                <a:latin typeface="Courier New" pitchFamily="49" charset="0"/>
              </a:rPr>
              <a:t>}</a:t>
            </a:r>
          </a:p>
          <a:p>
            <a:endParaRPr lang="en-US" altLang="zh-CN" sz="2000" dirty="0" smtClean="0">
              <a:latin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00364" y="5842337"/>
            <a:ext cx="7358114" cy="1015663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FF0000"/>
                </a:solidFill>
              </a:rPr>
              <a:t>何时需要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flush_TLB2()?</a:t>
            </a:r>
          </a:p>
          <a:p>
            <a:r>
              <a:rPr lang="en-US" altLang="zh-CN" sz="2000" b="1" dirty="0" smtClean="0">
                <a:solidFill>
                  <a:srgbClr val="FF0000"/>
                </a:solidFill>
              </a:rPr>
              <a:t>(1)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最初初始化时</a:t>
            </a:r>
            <a:endParaRPr lang="en-US" altLang="zh-CN" sz="2000" b="1" dirty="0" smtClean="0">
              <a:solidFill>
                <a:srgbClr val="FF0000"/>
              </a:solidFill>
            </a:endParaRPr>
          </a:p>
          <a:p>
            <a:r>
              <a:rPr lang="en-US" altLang="zh-CN" sz="2000" b="1" dirty="0" smtClean="0">
                <a:solidFill>
                  <a:srgbClr val="FF0000"/>
                </a:solidFill>
              </a:rPr>
              <a:t>(2) CR3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变化时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429520" y="109815"/>
            <a:ext cx="1500198" cy="46166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/>
              <a:t>伪代码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24.09 MIPS</a:t>
            </a:r>
          </a:p>
          <a:p>
            <a:r>
              <a:rPr lang="zh-CN" altLang="en-US" dirty="0" smtClean="0"/>
              <a:t>比较：</a:t>
            </a:r>
            <a:endParaRPr lang="en-US" altLang="zh-CN" dirty="0" smtClean="0"/>
          </a:p>
          <a:p>
            <a:r>
              <a:rPr lang="zh-CN" altLang="en-US" dirty="0" smtClean="0"/>
              <a:t>    刚才：</a:t>
            </a:r>
            <a:r>
              <a:rPr lang="en-US" altLang="zh-CN" dirty="0" smtClean="0"/>
              <a:t>12.83 MIPS (1.88x)</a:t>
            </a:r>
          </a:p>
          <a:p>
            <a:r>
              <a:rPr lang="en-US" altLang="zh-CN" dirty="0" smtClean="0"/>
              <a:t>    </a:t>
            </a:r>
            <a:r>
              <a:rPr lang="zh-CN" altLang="en-US" dirty="0" smtClean="0"/>
              <a:t>最初：</a:t>
            </a:r>
            <a:r>
              <a:rPr lang="en-US" altLang="zh-CN" dirty="0" smtClean="0"/>
              <a:t>0.8952 MIPS (26.9x)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此时游戏基本可以流畅运行了。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5" name="图片 4" descr="speed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548" y="4557371"/>
            <a:ext cx="7262425" cy="17291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-14262" y="1643050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sz="5400" b="1" dirty="0" smtClean="0">
                <a:latin typeface="+mn-ea"/>
                <a:ea typeface="+mn-ea"/>
              </a:rPr>
              <a:t>能不能更快？</a:t>
            </a:r>
            <a:endParaRPr lang="zh-CN" altLang="en-US" sz="5400" b="1" dirty="0">
              <a:latin typeface="+mn-ea"/>
              <a:ea typeface="+mn-ea"/>
            </a:endParaRPr>
          </a:p>
        </p:txBody>
      </p:sp>
      <p:sp>
        <p:nvSpPr>
          <p:cNvPr id="7" name="椭圆形标注 6"/>
          <p:cNvSpPr/>
          <p:nvPr/>
        </p:nvSpPr>
        <p:spPr>
          <a:xfrm>
            <a:off x="642910" y="357166"/>
            <a:ext cx="6572296" cy="3857652"/>
          </a:xfrm>
          <a:prstGeom prst="wedgeEllipseCallout">
            <a:avLst>
              <a:gd name="adj1" fmla="val 57534"/>
              <a:gd name="adj2" fmla="val 6632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一些优化技巧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42918" y="1017589"/>
            <a:ext cx="8686800" cy="5840411"/>
          </a:xfrm>
        </p:spPr>
        <p:txBody>
          <a:bodyPr>
            <a:normAutofit lnSpcReduction="10000"/>
          </a:bodyPr>
          <a:lstStyle/>
          <a:p>
            <a:r>
              <a:rPr lang="en-US" altLang="zh-CN" dirty="0" smtClean="0"/>
              <a:t>likely() </a:t>
            </a:r>
            <a:r>
              <a:rPr lang="zh-CN" altLang="en-US" dirty="0" smtClean="0"/>
              <a:t>和 </a:t>
            </a:r>
            <a:r>
              <a:rPr lang="en-US" altLang="zh-CN" dirty="0" smtClean="0"/>
              <a:t>unlikely()</a:t>
            </a:r>
            <a:r>
              <a:rPr lang="zh-CN" altLang="en-US" dirty="0" smtClean="0"/>
              <a:t> 宏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用来告诉编译器，分支条件更偏向于成立</a:t>
            </a:r>
            <a:r>
              <a:rPr lang="en-US" altLang="zh-CN" dirty="0" smtClean="0"/>
              <a:t>/</a:t>
            </a:r>
            <a:r>
              <a:rPr lang="zh-CN" altLang="en-US" dirty="0" smtClean="0"/>
              <a:t>不成立</a:t>
            </a:r>
            <a:endParaRPr lang="en-US" altLang="zh-CN" dirty="0" smtClean="0"/>
          </a:p>
          <a:p>
            <a:r>
              <a:rPr lang="en-US" altLang="zh-CN" dirty="0" smtClean="0"/>
              <a:t>#define likely(x)       __</a:t>
            </a:r>
            <a:r>
              <a:rPr lang="en-US" altLang="zh-CN" dirty="0" err="1" smtClean="0"/>
              <a:t>builtin_expect</a:t>
            </a:r>
            <a:r>
              <a:rPr lang="en-US" altLang="zh-CN" dirty="0" smtClean="0"/>
              <a:t>((x),1)</a:t>
            </a:r>
          </a:p>
          <a:p>
            <a:r>
              <a:rPr lang="en-US" altLang="zh-CN" dirty="0" smtClean="0"/>
              <a:t>#define unlikely(x)     __</a:t>
            </a:r>
            <a:r>
              <a:rPr lang="en-US" altLang="zh-CN" dirty="0" err="1" smtClean="0"/>
              <a:t>builtin_expect</a:t>
            </a:r>
            <a:r>
              <a:rPr lang="en-US" altLang="zh-CN" dirty="0" smtClean="0"/>
              <a:t>((x),0)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if (unlikely(</a:t>
            </a:r>
            <a:r>
              <a:rPr lang="zh-CN" altLang="en-US" dirty="0" smtClean="0"/>
              <a:t>发生错误的条件</a:t>
            </a:r>
            <a:r>
              <a:rPr lang="en-US" altLang="zh-CN" dirty="0" smtClean="0"/>
              <a:t>)) {</a:t>
            </a:r>
          </a:p>
          <a:p>
            <a:r>
              <a:rPr lang="en-US" altLang="zh-CN" dirty="0" smtClean="0"/>
              <a:t>     // </a:t>
            </a:r>
            <a:r>
              <a:rPr lang="zh-CN" altLang="en-US" dirty="0" smtClean="0"/>
              <a:t>处理错误的代码</a:t>
            </a:r>
            <a:endParaRPr lang="en-US" altLang="zh-CN" dirty="0" smtClean="0"/>
          </a:p>
          <a:p>
            <a:r>
              <a:rPr lang="en-US" altLang="zh-CN" dirty="0" smtClean="0"/>
              <a:t>}</a:t>
            </a:r>
          </a:p>
          <a:p>
            <a:r>
              <a:rPr lang="zh-CN" altLang="en-US" dirty="0" smtClean="0"/>
              <a:t>将条件套入</a:t>
            </a:r>
            <a:r>
              <a:rPr lang="en-US" altLang="zh-CN" dirty="0" smtClean="0"/>
              <a:t>unlikely()</a:t>
            </a:r>
            <a:r>
              <a:rPr lang="zh-CN" altLang="en-US" dirty="0" smtClean="0"/>
              <a:t>中</a:t>
            </a:r>
            <a:endParaRPr lang="en-US" altLang="zh-CN" dirty="0" smtClean="0"/>
          </a:p>
          <a:p>
            <a:r>
              <a:rPr lang="zh-CN" altLang="en-US" dirty="0" smtClean="0"/>
              <a:t>告诉编译器错误很少发生</a:t>
            </a:r>
            <a:endParaRPr lang="en-US" altLang="zh-CN" dirty="0" smtClean="0"/>
          </a:p>
          <a:p>
            <a:r>
              <a:rPr lang="zh-CN" altLang="en-US" dirty="0" smtClean="0"/>
              <a:t>这样编译器能够利用此信息产生更高效的代码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429124" y="4643446"/>
            <a:ext cx="4286280" cy="1077218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rgbClr val="FF0000"/>
                </a:solidFill>
              </a:rPr>
              <a:t>用在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>myTLB2[]</a:t>
            </a:r>
          </a:p>
          <a:p>
            <a:r>
              <a:rPr lang="zh-CN" altLang="en-US" sz="3200" b="1" dirty="0" smtClean="0">
                <a:solidFill>
                  <a:srgbClr val="FF0000"/>
                </a:solidFill>
              </a:rPr>
              <a:t>的低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>12</a:t>
            </a:r>
            <a:r>
              <a:rPr lang="zh-CN" altLang="en-US" sz="3200" b="1" dirty="0" smtClean="0">
                <a:solidFill>
                  <a:srgbClr val="FF0000"/>
                </a:solidFill>
              </a:rPr>
              <a:t>位判断上！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8596" y="0"/>
            <a:ext cx="9786974" cy="2308324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latin typeface="Courier New" pitchFamily="49" charset="0"/>
              </a:rPr>
              <a:t>int</a:t>
            </a:r>
            <a:r>
              <a:rPr lang="en-US" altLang="zh-CN" dirty="0" smtClean="0">
                <a:latin typeface="Courier New" pitchFamily="49" charset="0"/>
              </a:rPr>
              <a:t> test(</a:t>
            </a:r>
            <a:r>
              <a:rPr lang="en-US" altLang="zh-CN" dirty="0" err="1" smtClean="0">
                <a:latin typeface="Courier New" pitchFamily="49" charset="0"/>
              </a:rPr>
              <a:t>int</a:t>
            </a:r>
            <a:r>
              <a:rPr lang="en-US" altLang="zh-CN" dirty="0" smtClean="0">
                <a:latin typeface="Courier New" pitchFamily="49" charset="0"/>
              </a:rPr>
              <a:t> v) {</a:t>
            </a:r>
          </a:p>
          <a:p>
            <a:r>
              <a:rPr lang="en-US" altLang="zh-CN" dirty="0" smtClean="0">
                <a:latin typeface="Courier New" pitchFamily="49" charset="0"/>
              </a:rPr>
              <a:t>    a(); b(); c();</a:t>
            </a:r>
          </a:p>
          <a:p>
            <a:r>
              <a:rPr lang="en-US" altLang="zh-CN" dirty="0" smtClean="0">
                <a:latin typeface="Courier New" pitchFamily="49" charset="0"/>
              </a:rPr>
              <a:t>    if (unlikely(v == 0)) { </a:t>
            </a:r>
            <a:r>
              <a:rPr lang="en-US" altLang="zh-CN" dirty="0" smtClean="0">
                <a:solidFill>
                  <a:srgbClr val="FF0000"/>
                </a:solidFill>
                <a:latin typeface="Courier New" pitchFamily="49" charset="0"/>
              </a:rPr>
              <a:t>x(); y(); z(); </a:t>
            </a:r>
            <a:r>
              <a:rPr lang="en-US" altLang="zh-CN" dirty="0" smtClean="0">
                <a:latin typeface="Courier New" pitchFamily="49" charset="0"/>
              </a:rPr>
              <a:t>}</a:t>
            </a:r>
          </a:p>
          <a:p>
            <a:r>
              <a:rPr lang="en-US" altLang="zh-CN" dirty="0" smtClean="0">
                <a:latin typeface="Courier New" pitchFamily="49" charset="0"/>
              </a:rPr>
              <a:t>    d(); e(); f();</a:t>
            </a:r>
          </a:p>
          <a:p>
            <a:r>
              <a:rPr lang="en-US" altLang="zh-CN" dirty="0" smtClean="0">
                <a:latin typeface="Courier New" pitchFamily="49" charset="0"/>
              </a:rPr>
              <a:t>}</a:t>
            </a:r>
          </a:p>
          <a:p>
            <a:endParaRPr lang="en-US" altLang="zh-CN" dirty="0" smtClean="0">
              <a:latin typeface="Courier New" pitchFamily="49" charset="0"/>
            </a:endParaRPr>
          </a:p>
          <a:p>
            <a:endParaRPr lang="en-US" altLang="zh-CN" dirty="0" smtClean="0">
              <a:latin typeface="Courier New" pitchFamily="49" charset="0"/>
            </a:endParaRPr>
          </a:p>
          <a:p>
            <a:endParaRPr lang="en-US" altLang="zh-CN" dirty="0" smtClean="0">
              <a:latin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786346" y="1912704"/>
            <a:ext cx="9786974" cy="5016758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Courier New" pitchFamily="49" charset="0"/>
              </a:rPr>
              <a:t>push   %</a:t>
            </a:r>
            <a:r>
              <a:rPr lang="en-US" altLang="zh-CN" sz="1600" dirty="0" err="1" smtClean="0">
                <a:latin typeface="Courier New" pitchFamily="49" charset="0"/>
              </a:rPr>
              <a:t>ebx</a:t>
            </a:r>
            <a:endParaRPr lang="en-US" altLang="zh-CN" sz="1600" dirty="0" smtClean="0">
              <a:latin typeface="Courier New" pitchFamily="49" charset="0"/>
            </a:endParaRPr>
          </a:p>
          <a:p>
            <a:r>
              <a:rPr lang="en-US" altLang="zh-CN" sz="1600" dirty="0" smtClean="0">
                <a:latin typeface="Courier New" pitchFamily="49" charset="0"/>
              </a:rPr>
              <a:t>sub    $0x8,%esp</a:t>
            </a:r>
          </a:p>
          <a:p>
            <a:r>
              <a:rPr lang="en-US" altLang="zh-CN" sz="1600" dirty="0" err="1" smtClean="0">
                <a:latin typeface="Courier New" pitchFamily="49" charset="0"/>
              </a:rPr>
              <a:t>mov</a:t>
            </a:r>
            <a:r>
              <a:rPr lang="en-US" altLang="zh-CN" sz="1600" dirty="0" smtClean="0">
                <a:latin typeface="Courier New" pitchFamily="49" charset="0"/>
              </a:rPr>
              <a:t>    0x10(%</a:t>
            </a:r>
            <a:r>
              <a:rPr lang="en-US" altLang="zh-CN" sz="1600" dirty="0" err="1" smtClean="0">
                <a:latin typeface="Courier New" pitchFamily="49" charset="0"/>
              </a:rPr>
              <a:t>esp</a:t>
            </a:r>
            <a:r>
              <a:rPr lang="en-US" altLang="zh-CN" sz="1600" dirty="0" smtClean="0">
                <a:latin typeface="Courier New" pitchFamily="49" charset="0"/>
              </a:rPr>
              <a:t>),%</a:t>
            </a:r>
            <a:r>
              <a:rPr lang="en-US" altLang="zh-CN" sz="1600" dirty="0" err="1" smtClean="0">
                <a:latin typeface="Courier New" pitchFamily="49" charset="0"/>
              </a:rPr>
              <a:t>ebx</a:t>
            </a:r>
            <a:endParaRPr lang="en-US" altLang="zh-CN" sz="1600" dirty="0" smtClean="0">
              <a:latin typeface="Courier New" pitchFamily="49" charset="0"/>
            </a:endParaRPr>
          </a:p>
          <a:p>
            <a:r>
              <a:rPr lang="en-US" altLang="zh-CN" sz="1600" dirty="0" smtClean="0">
                <a:latin typeface="Courier New" pitchFamily="49" charset="0"/>
              </a:rPr>
              <a:t>call   80483f0 &lt;a&gt;</a:t>
            </a:r>
          </a:p>
          <a:p>
            <a:r>
              <a:rPr lang="en-US" altLang="zh-CN" sz="1600" dirty="0" smtClean="0">
                <a:latin typeface="Courier New" pitchFamily="49" charset="0"/>
              </a:rPr>
              <a:t>call   8048400 &lt;b&gt;</a:t>
            </a:r>
          </a:p>
          <a:p>
            <a:r>
              <a:rPr lang="en-US" altLang="zh-CN" sz="1600" dirty="0" smtClean="0">
                <a:latin typeface="Courier New" pitchFamily="49" charset="0"/>
              </a:rPr>
              <a:t>call   8048410 &lt;c&gt;</a:t>
            </a:r>
          </a:p>
          <a:p>
            <a:r>
              <a:rPr lang="en-US" altLang="zh-CN" sz="1600" dirty="0" smtClean="0">
                <a:latin typeface="Courier New" pitchFamily="49" charset="0"/>
              </a:rPr>
              <a:t>test   %</a:t>
            </a:r>
            <a:r>
              <a:rPr lang="en-US" altLang="zh-CN" sz="1600" dirty="0" err="1" smtClean="0">
                <a:latin typeface="Courier New" pitchFamily="49" charset="0"/>
              </a:rPr>
              <a:t>ebx,%ebx</a:t>
            </a:r>
            <a:endParaRPr lang="en-US" altLang="zh-CN" sz="1600" dirty="0" smtClean="0">
              <a:latin typeface="Courier New" pitchFamily="49" charset="0"/>
            </a:endParaRPr>
          </a:p>
          <a:p>
            <a:r>
              <a:rPr lang="en-US" altLang="zh-CN" sz="1600" dirty="0" err="1" smtClean="0">
                <a:latin typeface="Courier New" pitchFamily="49" charset="0"/>
              </a:rPr>
              <a:t>jne</a:t>
            </a:r>
            <a:r>
              <a:rPr lang="en-US" altLang="zh-CN" sz="1600" dirty="0" smtClean="0">
                <a:latin typeface="Courier New" pitchFamily="49" charset="0"/>
              </a:rPr>
              <a:t>    80484af &lt;test+0x2f&gt;</a:t>
            </a:r>
          </a:p>
          <a:p>
            <a:r>
              <a:rPr lang="en-US" altLang="zh-CN" sz="1600" dirty="0" err="1" smtClean="0">
                <a:latin typeface="Courier New" pitchFamily="49" charset="0"/>
              </a:rPr>
              <a:t>nop</a:t>
            </a:r>
            <a:endParaRPr lang="en-US" altLang="zh-CN" sz="1600" dirty="0" smtClean="0">
              <a:latin typeface="Courier New" pitchFamily="49" charset="0"/>
            </a:endParaRPr>
          </a:p>
          <a:p>
            <a:r>
              <a:rPr lang="en-US" altLang="zh-CN" sz="1600" dirty="0" smtClean="0">
                <a:latin typeface="Courier New" pitchFamily="49" charset="0"/>
              </a:rPr>
              <a:t>lea    0x0(%esi,%eiz,1),%</a:t>
            </a:r>
            <a:r>
              <a:rPr lang="en-US" altLang="zh-CN" sz="1600" dirty="0" err="1" smtClean="0">
                <a:latin typeface="Courier New" pitchFamily="49" charset="0"/>
              </a:rPr>
              <a:t>esi</a:t>
            </a:r>
            <a:endParaRPr lang="en-US" altLang="zh-CN" sz="1600" dirty="0" smtClean="0">
              <a:latin typeface="Courier New" pitchFamily="49" charset="0"/>
            </a:endParaRPr>
          </a:p>
          <a:p>
            <a:r>
              <a:rPr lang="en-US" altLang="zh-CN" sz="1600" dirty="0" smtClean="0">
                <a:solidFill>
                  <a:srgbClr val="FF0000"/>
                </a:solidFill>
                <a:latin typeface="Courier New" pitchFamily="49" charset="0"/>
              </a:rPr>
              <a:t>call   8048450 &lt;x&gt;</a:t>
            </a:r>
          </a:p>
          <a:p>
            <a:r>
              <a:rPr lang="en-US" altLang="zh-CN" sz="1600" dirty="0" smtClean="0">
                <a:solidFill>
                  <a:srgbClr val="FF0000"/>
                </a:solidFill>
                <a:latin typeface="Courier New" pitchFamily="49" charset="0"/>
              </a:rPr>
              <a:t>call   8048460 &lt;y&gt;</a:t>
            </a:r>
          </a:p>
          <a:p>
            <a:r>
              <a:rPr lang="en-US" altLang="zh-CN" sz="1600" dirty="0" smtClean="0">
                <a:solidFill>
                  <a:srgbClr val="FF0000"/>
                </a:solidFill>
                <a:latin typeface="Courier New" pitchFamily="49" charset="0"/>
              </a:rPr>
              <a:t>call   8048470 &lt;z&gt;</a:t>
            </a:r>
          </a:p>
          <a:p>
            <a:r>
              <a:rPr lang="en-US" altLang="zh-CN" sz="1600" dirty="0" err="1" smtClean="0">
                <a:latin typeface="Courier New" pitchFamily="49" charset="0"/>
              </a:rPr>
              <a:t>nop</a:t>
            </a:r>
            <a:endParaRPr lang="en-US" altLang="zh-CN" sz="1600" dirty="0" smtClean="0">
              <a:latin typeface="Courier New" pitchFamily="49" charset="0"/>
            </a:endParaRPr>
          </a:p>
          <a:p>
            <a:r>
              <a:rPr lang="en-US" altLang="zh-CN" sz="1600" dirty="0" smtClean="0">
                <a:latin typeface="Courier New" pitchFamily="49" charset="0"/>
              </a:rPr>
              <a:t>call   8048420 &lt;d&gt;</a:t>
            </a:r>
          </a:p>
          <a:p>
            <a:r>
              <a:rPr lang="en-US" altLang="zh-CN" sz="1600" dirty="0" smtClean="0">
                <a:latin typeface="Courier New" pitchFamily="49" charset="0"/>
              </a:rPr>
              <a:t>call   8048430 &lt;e&gt;</a:t>
            </a:r>
          </a:p>
          <a:p>
            <a:r>
              <a:rPr lang="en-US" altLang="zh-CN" sz="1600" dirty="0" smtClean="0">
                <a:latin typeface="Courier New" pitchFamily="49" charset="0"/>
              </a:rPr>
              <a:t>add    $0x8,%esp</a:t>
            </a:r>
          </a:p>
          <a:p>
            <a:r>
              <a:rPr lang="en-US" altLang="zh-CN" sz="1600" dirty="0" smtClean="0">
                <a:latin typeface="Courier New" pitchFamily="49" charset="0"/>
              </a:rPr>
              <a:t>pop    %</a:t>
            </a:r>
            <a:r>
              <a:rPr lang="en-US" altLang="zh-CN" sz="1600" dirty="0" err="1" smtClean="0">
                <a:latin typeface="Courier New" pitchFamily="49" charset="0"/>
              </a:rPr>
              <a:t>ebx</a:t>
            </a:r>
            <a:endParaRPr lang="en-US" altLang="zh-CN" sz="1600" dirty="0" smtClean="0">
              <a:latin typeface="Courier New" pitchFamily="49" charset="0"/>
            </a:endParaRPr>
          </a:p>
          <a:p>
            <a:r>
              <a:rPr lang="en-US" altLang="zh-CN" sz="1600" dirty="0" err="1" smtClean="0">
                <a:latin typeface="Courier New" pitchFamily="49" charset="0"/>
              </a:rPr>
              <a:t>jmp</a:t>
            </a:r>
            <a:r>
              <a:rPr lang="en-US" altLang="zh-CN" sz="1600" dirty="0" smtClean="0">
                <a:latin typeface="Courier New" pitchFamily="49" charset="0"/>
              </a:rPr>
              <a:t>    8048440 &lt;f&gt;</a:t>
            </a:r>
          </a:p>
          <a:p>
            <a:endParaRPr lang="en-US" altLang="zh-CN" dirty="0" smtClean="0">
              <a:latin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8596" y="1869784"/>
            <a:ext cx="9786974" cy="5416868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Courier New" pitchFamily="49" charset="0"/>
              </a:rPr>
              <a:t>push   %</a:t>
            </a:r>
            <a:r>
              <a:rPr lang="en-US" altLang="zh-CN" sz="1600" dirty="0" err="1" smtClean="0">
                <a:latin typeface="Courier New" pitchFamily="49" charset="0"/>
              </a:rPr>
              <a:t>ebx</a:t>
            </a:r>
            <a:endParaRPr lang="en-US" altLang="zh-CN" sz="1600" dirty="0" smtClean="0">
              <a:latin typeface="Courier New" pitchFamily="49" charset="0"/>
            </a:endParaRPr>
          </a:p>
          <a:p>
            <a:r>
              <a:rPr lang="en-US" altLang="zh-CN" sz="1600" dirty="0" smtClean="0">
                <a:latin typeface="Courier New" pitchFamily="49" charset="0"/>
              </a:rPr>
              <a:t>sub    $0x8,%esp</a:t>
            </a:r>
          </a:p>
          <a:p>
            <a:r>
              <a:rPr lang="en-US" altLang="zh-CN" sz="1600" dirty="0" err="1" smtClean="0">
                <a:latin typeface="Courier New" pitchFamily="49" charset="0"/>
              </a:rPr>
              <a:t>mov</a:t>
            </a:r>
            <a:r>
              <a:rPr lang="en-US" altLang="zh-CN" sz="1600" dirty="0" smtClean="0">
                <a:latin typeface="Courier New" pitchFamily="49" charset="0"/>
              </a:rPr>
              <a:t>    0x10(%</a:t>
            </a:r>
            <a:r>
              <a:rPr lang="en-US" altLang="zh-CN" sz="1600" dirty="0" err="1" smtClean="0">
                <a:latin typeface="Courier New" pitchFamily="49" charset="0"/>
              </a:rPr>
              <a:t>esp</a:t>
            </a:r>
            <a:r>
              <a:rPr lang="en-US" altLang="zh-CN" sz="1600" dirty="0" smtClean="0">
                <a:latin typeface="Courier New" pitchFamily="49" charset="0"/>
              </a:rPr>
              <a:t>),%</a:t>
            </a:r>
            <a:r>
              <a:rPr lang="en-US" altLang="zh-CN" sz="1600" dirty="0" err="1" smtClean="0">
                <a:latin typeface="Courier New" pitchFamily="49" charset="0"/>
              </a:rPr>
              <a:t>ebx</a:t>
            </a:r>
            <a:endParaRPr lang="en-US" altLang="zh-CN" sz="1600" dirty="0" smtClean="0">
              <a:latin typeface="Courier New" pitchFamily="49" charset="0"/>
            </a:endParaRPr>
          </a:p>
          <a:p>
            <a:r>
              <a:rPr lang="en-US" altLang="zh-CN" sz="1600" dirty="0" smtClean="0">
                <a:latin typeface="Courier New" pitchFamily="49" charset="0"/>
              </a:rPr>
              <a:t>call   80483f0 &lt;a&gt;</a:t>
            </a:r>
          </a:p>
          <a:p>
            <a:r>
              <a:rPr lang="en-US" altLang="zh-CN" sz="1600" dirty="0" smtClean="0">
                <a:latin typeface="Courier New" pitchFamily="49" charset="0"/>
              </a:rPr>
              <a:t>call   8048400 &lt;b&gt;</a:t>
            </a:r>
          </a:p>
          <a:p>
            <a:r>
              <a:rPr lang="en-US" altLang="zh-CN" sz="1600" dirty="0" smtClean="0">
                <a:latin typeface="Courier New" pitchFamily="49" charset="0"/>
              </a:rPr>
              <a:t>call   8048410 &lt;c&gt;</a:t>
            </a:r>
          </a:p>
          <a:p>
            <a:r>
              <a:rPr lang="en-US" altLang="zh-CN" sz="1600" dirty="0" smtClean="0">
                <a:latin typeface="Courier New" pitchFamily="49" charset="0"/>
              </a:rPr>
              <a:t>test   %</a:t>
            </a:r>
            <a:r>
              <a:rPr lang="en-US" altLang="zh-CN" sz="1600" dirty="0" err="1" smtClean="0">
                <a:latin typeface="Courier New" pitchFamily="49" charset="0"/>
              </a:rPr>
              <a:t>ebx,%ebx</a:t>
            </a:r>
            <a:endParaRPr lang="en-US" altLang="zh-CN" sz="1600" dirty="0" smtClean="0">
              <a:latin typeface="Courier New" pitchFamily="49" charset="0"/>
            </a:endParaRPr>
          </a:p>
          <a:p>
            <a:r>
              <a:rPr lang="en-US" altLang="zh-CN" sz="1600" dirty="0" smtClean="0">
                <a:latin typeface="Courier New" pitchFamily="49" charset="0"/>
              </a:rPr>
              <a:t>je     80484b3 &lt;test+0x33&gt;</a:t>
            </a:r>
          </a:p>
          <a:p>
            <a:r>
              <a:rPr lang="en-US" altLang="zh-CN" sz="1600" dirty="0" err="1" smtClean="0">
                <a:latin typeface="Courier New" pitchFamily="49" charset="0"/>
              </a:rPr>
              <a:t>nop</a:t>
            </a:r>
            <a:endParaRPr lang="en-US" altLang="zh-CN" sz="1600" dirty="0" smtClean="0">
              <a:latin typeface="Courier New" pitchFamily="49" charset="0"/>
            </a:endParaRPr>
          </a:p>
          <a:p>
            <a:r>
              <a:rPr lang="en-US" altLang="zh-CN" sz="1600" dirty="0" smtClean="0">
                <a:latin typeface="Courier New" pitchFamily="49" charset="0"/>
              </a:rPr>
              <a:t>lea    0x0(%esi,%eiz,1),%</a:t>
            </a:r>
            <a:r>
              <a:rPr lang="en-US" altLang="zh-CN" sz="1600" dirty="0" err="1" smtClean="0">
                <a:latin typeface="Courier New" pitchFamily="49" charset="0"/>
              </a:rPr>
              <a:t>esi</a:t>
            </a:r>
            <a:endParaRPr lang="en-US" altLang="zh-CN" sz="1600" dirty="0" smtClean="0">
              <a:latin typeface="Courier New" pitchFamily="49" charset="0"/>
            </a:endParaRPr>
          </a:p>
          <a:p>
            <a:r>
              <a:rPr lang="en-US" altLang="zh-CN" sz="1600" dirty="0" smtClean="0">
                <a:latin typeface="Courier New" pitchFamily="49" charset="0"/>
              </a:rPr>
              <a:t>call   8048420 &lt;d&gt;</a:t>
            </a:r>
          </a:p>
          <a:p>
            <a:r>
              <a:rPr lang="en-US" altLang="zh-CN" sz="1600" dirty="0" smtClean="0">
                <a:latin typeface="Courier New" pitchFamily="49" charset="0"/>
              </a:rPr>
              <a:t>call   8048430 &lt;e&gt;</a:t>
            </a:r>
          </a:p>
          <a:p>
            <a:r>
              <a:rPr lang="en-US" altLang="zh-CN" sz="1600" dirty="0" smtClean="0">
                <a:latin typeface="Courier New" pitchFamily="49" charset="0"/>
              </a:rPr>
              <a:t>add    $0x8,%esp</a:t>
            </a:r>
          </a:p>
          <a:p>
            <a:r>
              <a:rPr lang="en-US" altLang="zh-CN" sz="1600" dirty="0" smtClean="0">
                <a:latin typeface="Courier New" pitchFamily="49" charset="0"/>
              </a:rPr>
              <a:t>pop    %</a:t>
            </a:r>
            <a:r>
              <a:rPr lang="en-US" altLang="zh-CN" sz="1600" dirty="0" err="1" smtClean="0">
                <a:latin typeface="Courier New" pitchFamily="49" charset="0"/>
              </a:rPr>
              <a:t>ebx</a:t>
            </a:r>
            <a:endParaRPr lang="en-US" altLang="zh-CN" sz="1600" dirty="0" smtClean="0">
              <a:latin typeface="Courier New" pitchFamily="49" charset="0"/>
            </a:endParaRPr>
          </a:p>
          <a:p>
            <a:r>
              <a:rPr lang="en-US" altLang="zh-CN" sz="1600" dirty="0" err="1" smtClean="0">
                <a:latin typeface="Courier New" pitchFamily="49" charset="0"/>
              </a:rPr>
              <a:t>jmp</a:t>
            </a:r>
            <a:r>
              <a:rPr lang="en-US" altLang="zh-CN" sz="1600" dirty="0" smtClean="0">
                <a:latin typeface="Courier New" pitchFamily="49" charset="0"/>
              </a:rPr>
              <a:t>    8048440 &lt;f&gt;</a:t>
            </a:r>
          </a:p>
          <a:p>
            <a:r>
              <a:rPr lang="en-US" altLang="zh-CN" sz="1600" dirty="0" smtClean="0">
                <a:solidFill>
                  <a:srgbClr val="FF0000"/>
                </a:solidFill>
                <a:latin typeface="Courier New" pitchFamily="49" charset="0"/>
              </a:rPr>
              <a:t>call   8048450 &lt;x&gt;</a:t>
            </a:r>
          </a:p>
          <a:p>
            <a:r>
              <a:rPr lang="en-US" altLang="zh-CN" sz="1600" dirty="0" smtClean="0">
                <a:solidFill>
                  <a:srgbClr val="FF0000"/>
                </a:solidFill>
                <a:latin typeface="Courier New" pitchFamily="49" charset="0"/>
              </a:rPr>
              <a:t>call   8048460 &lt;y&gt;</a:t>
            </a:r>
          </a:p>
          <a:p>
            <a:r>
              <a:rPr lang="en-US" altLang="zh-CN" sz="1600" dirty="0" smtClean="0">
                <a:solidFill>
                  <a:srgbClr val="FF0000"/>
                </a:solidFill>
                <a:latin typeface="Courier New" pitchFamily="49" charset="0"/>
              </a:rPr>
              <a:t>lea    0x0(%</a:t>
            </a:r>
            <a:r>
              <a:rPr lang="en-US" altLang="zh-CN" sz="1600" dirty="0" err="1" smtClean="0">
                <a:solidFill>
                  <a:srgbClr val="FF0000"/>
                </a:solidFill>
                <a:latin typeface="Courier New" pitchFamily="49" charset="0"/>
              </a:rPr>
              <a:t>esi</a:t>
            </a:r>
            <a:r>
              <a:rPr lang="en-US" altLang="zh-CN" sz="1600" dirty="0" smtClean="0">
                <a:solidFill>
                  <a:srgbClr val="FF0000"/>
                </a:solidFill>
                <a:latin typeface="Courier New" pitchFamily="49" charset="0"/>
              </a:rPr>
              <a:t>),%</a:t>
            </a:r>
            <a:r>
              <a:rPr lang="en-US" altLang="zh-CN" sz="1600" dirty="0" err="1" smtClean="0">
                <a:solidFill>
                  <a:srgbClr val="FF0000"/>
                </a:solidFill>
                <a:latin typeface="Courier New" pitchFamily="49" charset="0"/>
              </a:rPr>
              <a:t>esi</a:t>
            </a:r>
            <a:endParaRPr lang="en-US" altLang="zh-CN" sz="1600" dirty="0" smtClean="0">
              <a:solidFill>
                <a:srgbClr val="FF0000"/>
              </a:solidFill>
              <a:latin typeface="Courier New" pitchFamily="49" charset="0"/>
            </a:endParaRPr>
          </a:p>
          <a:p>
            <a:r>
              <a:rPr lang="en-US" altLang="zh-CN" sz="1600" dirty="0" smtClean="0">
                <a:solidFill>
                  <a:srgbClr val="FF0000"/>
                </a:solidFill>
                <a:latin typeface="Courier New" pitchFamily="49" charset="0"/>
              </a:rPr>
              <a:t>call   8048470 &lt;z&gt;</a:t>
            </a:r>
          </a:p>
          <a:p>
            <a:r>
              <a:rPr lang="en-US" altLang="zh-CN" sz="1600" dirty="0" err="1" smtClean="0">
                <a:latin typeface="Courier New" pitchFamily="49" charset="0"/>
              </a:rPr>
              <a:t>jmp</a:t>
            </a:r>
            <a:r>
              <a:rPr lang="en-US" altLang="zh-CN" sz="1600" dirty="0" smtClean="0">
                <a:latin typeface="Courier New" pitchFamily="49" charset="0"/>
              </a:rPr>
              <a:t>    804849b &lt;test+0x1b&gt;</a:t>
            </a:r>
          </a:p>
          <a:p>
            <a:endParaRPr lang="en-US" altLang="zh-CN" sz="1600" dirty="0" smtClean="0">
              <a:latin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215206" y="285728"/>
            <a:ext cx="1500198" cy="46166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/>
              <a:t>举例</a:t>
            </a:r>
            <a:endParaRPr lang="zh-CN" alt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500034" y="1500174"/>
            <a:ext cx="3714776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加了</a:t>
            </a:r>
            <a:r>
              <a:rPr lang="en-US" altLang="zh-CN" dirty="0" smtClean="0"/>
              <a:t>unlikely()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929190" y="1500174"/>
            <a:ext cx="3857652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没加</a:t>
            </a:r>
            <a:r>
              <a:rPr lang="en-US" altLang="zh-CN" dirty="0" smtClean="0"/>
              <a:t>unlikely()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857488" y="5000636"/>
            <a:ext cx="1357322" cy="101566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err="1" smtClean="0"/>
              <a:t>x,y,z</a:t>
            </a:r>
            <a:r>
              <a:rPr lang="zh-CN" altLang="en-US" sz="2000" dirty="0" smtClean="0"/>
              <a:t>被放到函数最后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一些优化技巧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内联函数 </a:t>
            </a:r>
            <a:r>
              <a:rPr lang="en-US" altLang="zh-CN" dirty="0" smtClean="0"/>
              <a:t>(inline)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优点：</a:t>
            </a:r>
            <a:endParaRPr lang="en-US" altLang="zh-CN" dirty="0" smtClean="0"/>
          </a:p>
          <a:p>
            <a:r>
              <a:rPr lang="en-US" altLang="zh-CN" dirty="0" smtClean="0"/>
              <a:t>(1)</a:t>
            </a:r>
            <a:r>
              <a:rPr lang="zh-CN" altLang="en-US" dirty="0" smtClean="0"/>
              <a:t>函数内联可以减少函数调用的开销</a:t>
            </a:r>
            <a:endParaRPr lang="en-US" altLang="zh-CN" dirty="0" smtClean="0"/>
          </a:p>
          <a:p>
            <a:r>
              <a:rPr lang="en-US" altLang="zh-CN" dirty="0" smtClean="0"/>
              <a:t>(2)</a:t>
            </a:r>
            <a:r>
              <a:rPr lang="zh-CN" altLang="en-US" dirty="0" smtClean="0"/>
              <a:t>还可以做进一步的优化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缺点：</a:t>
            </a:r>
            <a:endParaRPr lang="en-US" altLang="zh-CN" dirty="0" smtClean="0"/>
          </a:p>
          <a:p>
            <a:r>
              <a:rPr lang="en-US" altLang="zh-CN" dirty="0" smtClean="0"/>
              <a:t>(1)</a:t>
            </a:r>
            <a:r>
              <a:rPr lang="zh-CN" altLang="en-US" dirty="0" smtClean="0"/>
              <a:t>一般会导致代码大小增大</a:t>
            </a:r>
            <a:endParaRPr lang="en-US" altLang="zh-CN" dirty="0" smtClean="0"/>
          </a:p>
          <a:p>
            <a:r>
              <a:rPr lang="en-US" altLang="zh-CN" dirty="0" smtClean="0"/>
              <a:t>(2)</a:t>
            </a:r>
            <a:r>
              <a:rPr lang="zh-CN" altLang="en-US" dirty="0" smtClean="0"/>
              <a:t>过度使用内联可能反而使得性能降低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428604"/>
            <a:ext cx="8229600" cy="4983179"/>
          </a:xfrm>
        </p:spPr>
        <p:txBody>
          <a:bodyPr/>
          <a:lstStyle/>
          <a:p>
            <a:r>
              <a:rPr lang="zh-CN" altLang="en-US" dirty="0" smtClean="0"/>
              <a:t>大家写完</a:t>
            </a:r>
            <a:r>
              <a:rPr lang="en-US" altLang="zh-CN" dirty="0" smtClean="0"/>
              <a:t>PA4</a:t>
            </a:r>
            <a:r>
              <a:rPr lang="zh-CN" altLang="en-US" dirty="0" smtClean="0"/>
              <a:t>之后的第一反应肯定是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慢</a:t>
            </a:r>
            <a:endParaRPr lang="en-US" altLang="zh-CN" dirty="0" smtClean="0"/>
          </a:p>
          <a:p>
            <a:r>
              <a:rPr lang="zh-CN" altLang="en-US" dirty="0" smtClean="0"/>
              <a:t>哪里慢？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内存</a:t>
            </a:r>
            <a:endParaRPr lang="zh-CN" altLang="en-US" dirty="0"/>
          </a:p>
        </p:txBody>
      </p:sp>
      <p:pic>
        <p:nvPicPr>
          <p:cNvPr id="5" name="图片 4" descr="ddr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58" y="1643050"/>
            <a:ext cx="7083602" cy="488171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4282" y="214290"/>
            <a:ext cx="9786974" cy="7848302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Courier New" pitchFamily="49" charset="0"/>
              </a:rPr>
              <a:t>假设我们有这样一个函数：</a:t>
            </a:r>
            <a:endParaRPr lang="en-US" altLang="zh-CN" sz="2800" dirty="0" smtClean="0">
              <a:latin typeface="Courier New" pitchFamily="49" charset="0"/>
            </a:endParaRPr>
          </a:p>
          <a:p>
            <a:r>
              <a:rPr lang="en-US" altLang="zh-CN" sz="2800" dirty="0" smtClean="0">
                <a:latin typeface="Courier New" pitchFamily="49" charset="0"/>
              </a:rPr>
              <a:t>inline void test(</a:t>
            </a:r>
            <a:r>
              <a:rPr lang="en-US" altLang="zh-CN" sz="2800" dirty="0" err="1" smtClean="0">
                <a:latin typeface="Courier New" pitchFamily="49" charset="0"/>
              </a:rPr>
              <a:t>int</a:t>
            </a:r>
            <a:r>
              <a:rPr lang="en-US" altLang="zh-CN" sz="2800" dirty="0" smtClean="0">
                <a:latin typeface="Courier New" pitchFamily="49" charset="0"/>
              </a:rPr>
              <a:t> x)</a:t>
            </a:r>
          </a:p>
          <a:p>
            <a:r>
              <a:rPr lang="en-US" altLang="zh-CN" sz="2800" dirty="0" smtClean="0">
                <a:latin typeface="Courier New" pitchFamily="49" charset="0"/>
              </a:rPr>
              <a:t>{</a:t>
            </a:r>
          </a:p>
          <a:p>
            <a:r>
              <a:rPr lang="en-US" altLang="zh-CN" sz="2800" dirty="0" smtClean="0">
                <a:latin typeface="Courier New" pitchFamily="49" charset="0"/>
              </a:rPr>
              <a:t>    if (x == 1) </a:t>
            </a:r>
            <a:r>
              <a:rPr lang="en-US" altLang="zh-CN" sz="2800" dirty="0" err="1" smtClean="0">
                <a:latin typeface="Courier New" pitchFamily="49" charset="0"/>
              </a:rPr>
              <a:t>printf</a:t>
            </a:r>
            <a:r>
              <a:rPr lang="en-US" altLang="zh-CN" sz="2800" dirty="0" smtClean="0">
                <a:latin typeface="Courier New" pitchFamily="49" charset="0"/>
              </a:rPr>
              <a:t>(“a”);</a:t>
            </a:r>
          </a:p>
          <a:p>
            <a:r>
              <a:rPr lang="en-US" altLang="zh-CN" sz="2800" dirty="0" smtClean="0">
                <a:latin typeface="Courier New" pitchFamily="49" charset="0"/>
              </a:rPr>
              <a:t>    if (x == 2) </a:t>
            </a:r>
            <a:r>
              <a:rPr lang="en-US" altLang="zh-CN" sz="2800" dirty="0" err="1" smtClean="0">
                <a:latin typeface="Courier New" pitchFamily="49" charset="0"/>
              </a:rPr>
              <a:t>printf</a:t>
            </a:r>
            <a:r>
              <a:rPr lang="en-US" altLang="zh-CN" sz="2800" dirty="0" smtClean="0">
                <a:latin typeface="Courier New" pitchFamily="49" charset="0"/>
              </a:rPr>
              <a:t>(“b”);</a:t>
            </a:r>
          </a:p>
          <a:p>
            <a:r>
              <a:rPr lang="en-US" altLang="zh-CN" sz="2800" dirty="0" smtClean="0">
                <a:latin typeface="Courier New" pitchFamily="49" charset="0"/>
              </a:rPr>
              <a:t>    if (x == 3) </a:t>
            </a:r>
            <a:r>
              <a:rPr lang="en-US" altLang="zh-CN" sz="2800" dirty="0" err="1" smtClean="0">
                <a:latin typeface="Courier New" pitchFamily="49" charset="0"/>
              </a:rPr>
              <a:t>printf</a:t>
            </a:r>
            <a:r>
              <a:rPr lang="en-US" altLang="zh-CN" sz="2800" dirty="0" smtClean="0">
                <a:latin typeface="Courier New" pitchFamily="49" charset="0"/>
              </a:rPr>
              <a:t>(“c”);</a:t>
            </a:r>
          </a:p>
          <a:p>
            <a:r>
              <a:rPr lang="en-US" altLang="zh-CN" sz="2800" dirty="0" smtClean="0">
                <a:latin typeface="Courier New" pitchFamily="49" charset="0"/>
              </a:rPr>
              <a:t>}</a:t>
            </a:r>
          </a:p>
          <a:p>
            <a:r>
              <a:rPr lang="zh-CN" altLang="en-US" sz="2800" dirty="0" smtClean="0">
                <a:latin typeface="Courier New" pitchFamily="49" charset="0"/>
              </a:rPr>
              <a:t>当这样调用时：</a:t>
            </a:r>
            <a:endParaRPr lang="en-US" altLang="zh-CN" sz="2800" dirty="0" smtClean="0">
              <a:latin typeface="Courier New" pitchFamily="49" charset="0"/>
            </a:endParaRPr>
          </a:p>
          <a:p>
            <a:r>
              <a:rPr lang="en-US" altLang="zh-CN" sz="2800" dirty="0" smtClean="0">
                <a:latin typeface="Courier New" pitchFamily="49" charset="0"/>
              </a:rPr>
              <a:t>    test(3);</a:t>
            </a:r>
          </a:p>
          <a:p>
            <a:r>
              <a:rPr lang="zh-CN" altLang="en-US" sz="2800" dirty="0" smtClean="0">
                <a:latin typeface="Courier New" pitchFamily="49" charset="0"/>
              </a:rPr>
              <a:t>若不进行内联：</a:t>
            </a:r>
            <a:endParaRPr lang="en-US" altLang="zh-CN" sz="2800" dirty="0" smtClean="0">
              <a:latin typeface="Courier New" pitchFamily="49" charset="0"/>
            </a:endParaRPr>
          </a:p>
          <a:p>
            <a:r>
              <a:rPr lang="zh-CN" altLang="en-US" sz="2800" dirty="0" smtClean="0">
                <a:latin typeface="Courier New" pitchFamily="49" charset="0"/>
              </a:rPr>
              <a:t>    会有一次函数调用开销</a:t>
            </a:r>
            <a:endParaRPr lang="en-US" altLang="zh-CN" sz="2800" dirty="0" smtClean="0">
              <a:latin typeface="Courier New" pitchFamily="49" charset="0"/>
            </a:endParaRPr>
          </a:p>
          <a:p>
            <a:r>
              <a:rPr lang="zh-CN" altLang="en-US" sz="2800" dirty="0" smtClean="0">
                <a:latin typeface="Courier New" pitchFamily="49" charset="0"/>
              </a:rPr>
              <a:t>    和三次判断的开销</a:t>
            </a:r>
            <a:endParaRPr lang="en-US" altLang="zh-CN" sz="2800" dirty="0" smtClean="0">
              <a:latin typeface="Courier New" pitchFamily="49" charset="0"/>
            </a:endParaRPr>
          </a:p>
          <a:p>
            <a:r>
              <a:rPr lang="zh-CN" altLang="en-US" sz="2800" dirty="0" smtClean="0">
                <a:latin typeface="Courier New" pitchFamily="49" charset="0"/>
              </a:rPr>
              <a:t>若进行内联</a:t>
            </a:r>
            <a:r>
              <a:rPr lang="en-US" altLang="zh-CN" sz="2800" dirty="0" smtClean="0">
                <a:latin typeface="Courier New" pitchFamily="49" charset="0"/>
              </a:rPr>
              <a:t>+</a:t>
            </a:r>
            <a:r>
              <a:rPr lang="zh-CN" altLang="en-US" sz="2800" dirty="0" smtClean="0">
                <a:latin typeface="Courier New" pitchFamily="49" charset="0"/>
              </a:rPr>
              <a:t>编译优化：</a:t>
            </a:r>
            <a:endParaRPr lang="en-US" altLang="zh-CN" sz="2800" dirty="0" smtClean="0">
              <a:latin typeface="Courier New" pitchFamily="49" charset="0"/>
            </a:endParaRPr>
          </a:p>
          <a:p>
            <a:r>
              <a:rPr lang="zh-CN" altLang="en-US" sz="2800" dirty="0" smtClean="0">
                <a:latin typeface="Courier New" pitchFamily="49" charset="0"/>
              </a:rPr>
              <a:t>    编译器会知道</a:t>
            </a:r>
            <a:r>
              <a:rPr lang="en-US" altLang="zh-CN" sz="2800" dirty="0" smtClean="0">
                <a:latin typeface="Courier New" pitchFamily="49" charset="0"/>
              </a:rPr>
              <a:t>test()</a:t>
            </a:r>
            <a:r>
              <a:rPr lang="zh-CN" altLang="en-US" sz="2800" dirty="0" smtClean="0">
                <a:latin typeface="Courier New" pitchFamily="49" charset="0"/>
              </a:rPr>
              <a:t>中</a:t>
            </a:r>
            <a:r>
              <a:rPr lang="en-US" altLang="zh-CN" sz="2800" dirty="0" smtClean="0">
                <a:latin typeface="Courier New" pitchFamily="49" charset="0"/>
              </a:rPr>
              <a:t>x==3</a:t>
            </a:r>
          </a:p>
          <a:p>
            <a:r>
              <a:rPr lang="en-US" altLang="zh-CN" sz="2800" dirty="0" smtClean="0">
                <a:latin typeface="Courier New" pitchFamily="49" charset="0"/>
              </a:rPr>
              <a:t>    </a:t>
            </a:r>
            <a:r>
              <a:rPr lang="zh-CN" altLang="en-US" sz="2800" dirty="0" smtClean="0">
                <a:latin typeface="Courier New" pitchFamily="49" charset="0"/>
              </a:rPr>
              <a:t>这样就省去</a:t>
            </a:r>
            <a:r>
              <a:rPr lang="en-US" altLang="zh-CN" sz="2800" dirty="0" smtClean="0">
                <a:latin typeface="Courier New" pitchFamily="49" charset="0"/>
              </a:rPr>
              <a:t>if</a:t>
            </a:r>
            <a:r>
              <a:rPr lang="zh-CN" altLang="en-US" sz="2800" dirty="0" smtClean="0">
                <a:latin typeface="Courier New" pitchFamily="49" charset="0"/>
              </a:rPr>
              <a:t>判断语句了</a:t>
            </a:r>
            <a:endParaRPr lang="en-US" altLang="zh-CN" sz="2800" dirty="0" smtClean="0">
              <a:latin typeface="Courier New" pitchFamily="49" charset="0"/>
            </a:endParaRPr>
          </a:p>
          <a:p>
            <a:endParaRPr lang="en-US" altLang="zh-CN" sz="2800" dirty="0" smtClean="0">
              <a:latin typeface="Courier New" pitchFamily="49" charset="0"/>
            </a:endParaRPr>
          </a:p>
          <a:p>
            <a:endParaRPr lang="en-US" altLang="zh-CN" sz="2800" dirty="0" smtClean="0">
              <a:latin typeface="Courier New" pitchFamily="49" charset="0"/>
            </a:endParaRPr>
          </a:p>
          <a:p>
            <a:endParaRPr lang="en-US" altLang="zh-CN" sz="2800" dirty="0" smtClean="0">
              <a:latin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57554" y="3214686"/>
            <a:ext cx="7358114" cy="584775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3200" b="1" dirty="0" err="1" smtClean="0">
                <a:solidFill>
                  <a:srgbClr val="FF0000"/>
                </a:solidFill>
              </a:rPr>
              <a:t>swaddr_read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>()</a:t>
            </a:r>
            <a:r>
              <a:rPr lang="zh-CN" altLang="en-US" sz="3200" b="1" dirty="0" smtClean="0">
                <a:solidFill>
                  <a:srgbClr val="FF0000"/>
                </a:solidFill>
              </a:rPr>
              <a:t>的</a:t>
            </a:r>
            <a:r>
              <a:rPr lang="en-US" altLang="zh-CN" sz="3200" b="1" dirty="0" err="1" smtClean="0">
                <a:solidFill>
                  <a:srgbClr val="FF0000"/>
                </a:solidFill>
              </a:rPr>
              <a:t>len</a:t>
            </a:r>
            <a:r>
              <a:rPr lang="zh-CN" altLang="en-US" sz="3200" b="1" dirty="0" smtClean="0">
                <a:solidFill>
                  <a:srgbClr val="FF0000"/>
                </a:solidFill>
              </a:rPr>
              <a:t>参数同理！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阻碍内联优化的情况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20" y="1160465"/>
            <a:ext cx="8686800" cy="5268931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/>
              <a:t> 一般情况下，若函数的实现在另一个文件中，则无法进行内联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设源码 </a:t>
            </a:r>
            <a:r>
              <a:rPr lang="en-US" altLang="zh-CN" dirty="0" err="1" smtClean="0"/>
              <a:t>a.c</a:t>
            </a:r>
            <a:r>
              <a:rPr lang="en-US" altLang="zh-CN" dirty="0" smtClean="0"/>
              <a:t> </a:t>
            </a:r>
            <a:r>
              <a:rPr lang="zh-CN" altLang="en-US" dirty="0" smtClean="0"/>
              <a:t>含有函数</a:t>
            </a:r>
            <a:r>
              <a:rPr lang="en-US" altLang="zh-CN" dirty="0" smtClean="0"/>
              <a:t>a()</a:t>
            </a:r>
            <a:r>
              <a:rPr lang="zh-CN" altLang="en-US" dirty="0" smtClean="0"/>
              <a:t>，源码 </a:t>
            </a:r>
            <a:r>
              <a:rPr lang="en-US" altLang="zh-CN" dirty="0" err="1" smtClean="0"/>
              <a:t>b.c</a:t>
            </a:r>
            <a:r>
              <a:rPr lang="en-US" altLang="zh-CN" dirty="0" smtClean="0"/>
              <a:t> </a:t>
            </a:r>
            <a:r>
              <a:rPr lang="zh-CN" altLang="en-US" dirty="0" smtClean="0"/>
              <a:t>含有函数</a:t>
            </a:r>
            <a:r>
              <a:rPr lang="en-US" altLang="zh-CN" dirty="0" smtClean="0"/>
              <a:t>b()</a:t>
            </a:r>
          </a:p>
          <a:p>
            <a:r>
              <a:rPr lang="en-US" altLang="zh-CN" dirty="0" smtClean="0"/>
              <a:t>b()</a:t>
            </a:r>
            <a:r>
              <a:rPr lang="zh-CN" altLang="en-US" dirty="0" smtClean="0"/>
              <a:t>函数调用了</a:t>
            </a:r>
            <a:r>
              <a:rPr lang="en-US" altLang="zh-CN" dirty="0" smtClean="0"/>
              <a:t>a()</a:t>
            </a:r>
            <a:r>
              <a:rPr lang="zh-CN" altLang="en-US" dirty="0" smtClean="0"/>
              <a:t>函数，现在想把</a:t>
            </a:r>
            <a:r>
              <a:rPr lang="en-US" altLang="zh-CN" dirty="0" smtClean="0"/>
              <a:t>a()</a:t>
            </a:r>
            <a:r>
              <a:rPr lang="zh-CN" altLang="en-US" dirty="0" smtClean="0"/>
              <a:t>内联进入</a:t>
            </a:r>
            <a:r>
              <a:rPr lang="en-US" altLang="zh-CN" dirty="0" smtClean="0"/>
              <a:t>b()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回忆一下编译连接的过程：</a:t>
            </a:r>
            <a:endParaRPr lang="en-US" altLang="zh-CN" dirty="0" smtClean="0"/>
          </a:p>
          <a:p>
            <a:r>
              <a:rPr lang="en-US" altLang="zh-CN" dirty="0" smtClean="0"/>
              <a:t>     </a:t>
            </a:r>
            <a:r>
              <a:rPr lang="en-US" altLang="zh-CN" dirty="0" err="1" smtClean="0"/>
              <a:t>gcc</a:t>
            </a:r>
            <a:r>
              <a:rPr lang="en-US" altLang="zh-CN" dirty="0" smtClean="0"/>
              <a:t> -O2 -c </a:t>
            </a:r>
            <a:r>
              <a:rPr lang="en-US" altLang="zh-CN" dirty="0" err="1" smtClean="0"/>
              <a:t>a.c</a:t>
            </a:r>
            <a:r>
              <a:rPr lang="en-US" altLang="zh-CN" dirty="0" smtClean="0"/>
              <a:t>      =&gt;</a:t>
            </a:r>
            <a:r>
              <a:rPr lang="zh-CN" altLang="en-US" dirty="0" smtClean="0"/>
              <a:t>   生成</a:t>
            </a:r>
            <a:r>
              <a:rPr lang="en-US" altLang="zh-CN" dirty="0" err="1" smtClean="0"/>
              <a:t>a.o</a:t>
            </a:r>
            <a:endParaRPr lang="en-US" altLang="zh-CN" dirty="0" smtClean="0"/>
          </a:p>
          <a:p>
            <a:r>
              <a:rPr lang="en-US" altLang="zh-CN" dirty="0" smtClean="0"/>
              <a:t>     </a:t>
            </a:r>
            <a:r>
              <a:rPr lang="en-US" altLang="zh-CN" dirty="0" err="1" smtClean="0"/>
              <a:t>gcc</a:t>
            </a:r>
            <a:r>
              <a:rPr lang="en-US" altLang="zh-CN" dirty="0" smtClean="0"/>
              <a:t> -O2 -c </a:t>
            </a:r>
            <a:r>
              <a:rPr lang="en-US" altLang="zh-CN" dirty="0" err="1" smtClean="0"/>
              <a:t>b.c</a:t>
            </a:r>
            <a:r>
              <a:rPr lang="en-US" altLang="zh-CN" dirty="0" smtClean="0"/>
              <a:t>      =&gt;   </a:t>
            </a:r>
            <a:r>
              <a:rPr lang="zh-CN" altLang="en-US" dirty="0" smtClean="0"/>
              <a:t>生成</a:t>
            </a:r>
            <a:r>
              <a:rPr lang="en-US" altLang="zh-CN" dirty="0" err="1" smtClean="0"/>
              <a:t>b.o</a:t>
            </a:r>
            <a:endParaRPr lang="en-US" altLang="zh-CN" dirty="0" smtClean="0"/>
          </a:p>
          <a:p>
            <a:r>
              <a:rPr lang="en-US" altLang="zh-CN" dirty="0" smtClean="0"/>
              <a:t>     </a:t>
            </a:r>
            <a:r>
              <a:rPr lang="en-US" altLang="zh-CN" dirty="0" err="1" smtClean="0"/>
              <a:t>gcc</a:t>
            </a:r>
            <a:r>
              <a:rPr lang="en-US" altLang="zh-CN" dirty="0" smtClean="0"/>
              <a:t> -o test </a:t>
            </a:r>
            <a:r>
              <a:rPr lang="en-US" altLang="zh-CN" dirty="0" err="1" smtClean="0"/>
              <a:t>a.o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b.o</a:t>
            </a:r>
            <a:r>
              <a:rPr lang="en-US" altLang="zh-CN" dirty="0" smtClean="0"/>
              <a:t>  </a:t>
            </a:r>
          </a:p>
          <a:p>
            <a:pPr>
              <a:buNone/>
            </a:pPr>
            <a:r>
              <a:rPr lang="en-US" altLang="zh-CN" dirty="0" smtClean="0"/>
              <a:t>              =&gt; </a:t>
            </a:r>
            <a:r>
              <a:rPr lang="zh-CN" altLang="en-US" dirty="0" smtClean="0"/>
              <a:t>将</a:t>
            </a:r>
            <a:r>
              <a:rPr lang="en-US" altLang="zh-CN" dirty="0" err="1" smtClean="0"/>
              <a:t>a.o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b.o</a:t>
            </a:r>
            <a:r>
              <a:rPr lang="zh-CN" altLang="en-US" dirty="0" smtClean="0"/>
              <a:t>连接为可执行文件</a:t>
            </a:r>
            <a:r>
              <a:rPr lang="en-US" altLang="zh-CN" dirty="0" smtClean="0"/>
              <a:t>test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阻碍内联优化的情况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28670"/>
            <a:ext cx="8229600" cy="5715016"/>
          </a:xfrm>
        </p:spPr>
        <p:txBody>
          <a:bodyPr/>
          <a:lstStyle/>
          <a:p>
            <a:r>
              <a:rPr lang="zh-CN" altLang="en-US" dirty="0" smtClean="0"/>
              <a:t>原因在于，不同</a:t>
            </a:r>
            <a:r>
              <a:rPr lang="en-US" altLang="zh-CN" dirty="0" smtClean="0"/>
              <a:t>.c</a:t>
            </a:r>
            <a:r>
              <a:rPr lang="zh-CN" altLang="en-US" dirty="0" smtClean="0"/>
              <a:t>源码是分开编译的，各自独立</a:t>
            </a:r>
            <a:endParaRPr lang="en-US" altLang="zh-CN" dirty="0" smtClean="0"/>
          </a:p>
          <a:p>
            <a:r>
              <a:rPr lang="en-US" altLang="zh-CN" dirty="0" smtClean="0"/>
              <a:t> </a:t>
            </a:r>
            <a:r>
              <a:rPr lang="en-US" altLang="zh-CN" dirty="0" err="1" smtClean="0"/>
              <a:t>gcc</a:t>
            </a:r>
            <a:r>
              <a:rPr lang="en-US" altLang="zh-CN" dirty="0" smtClean="0"/>
              <a:t> -O2 -c </a:t>
            </a:r>
            <a:r>
              <a:rPr lang="en-US" altLang="zh-CN" dirty="0" err="1" smtClean="0"/>
              <a:t>a.c</a:t>
            </a:r>
            <a:endParaRPr lang="en-US" altLang="zh-CN" dirty="0" smtClean="0"/>
          </a:p>
          <a:p>
            <a:r>
              <a:rPr lang="en-US" altLang="zh-CN" dirty="0" smtClean="0"/>
              <a:t> </a:t>
            </a:r>
            <a:r>
              <a:rPr lang="en-US" altLang="zh-CN" dirty="0" err="1" smtClean="0"/>
              <a:t>gcc</a:t>
            </a:r>
            <a:r>
              <a:rPr lang="en-US" altLang="zh-CN" dirty="0" smtClean="0"/>
              <a:t> -O2 -c </a:t>
            </a:r>
            <a:r>
              <a:rPr lang="en-US" altLang="zh-CN" dirty="0" err="1" smtClean="0"/>
              <a:t>b.c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r>
              <a:rPr lang="zh-CN" altLang="en-US" dirty="0" smtClean="0"/>
              <a:t>编译</a:t>
            </a:r>
            <a:r>
              <a:rPr lang="en-US" altLang="zh-CN" dirty="0" err="1" smtClean="0"/>
              <a:t>b.c</a:t>
            </a:r>
            <a:r>
              <a:rPr lang="zh-CN" altLang="en-US" dirty="0" smtClean="0"/>
              <a:t>的时候，编译器并不知道</a:t>
            </a:r>
            <a:r>
              <a:rPr lang="en-US" altLang="zh-CN" dirty="0" smtClean="0"/>
              <a:t>a()</a:t>
            </a:r>
            <a:r>
              <a:rPr lang="zh-CN" altLang="en-US" dirty="0" smtClean="0"/>
              <a:t>函数的实现在哪里，更无法对其进行内联优化。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一般的做法是：把实现放在</a:t>
            </a:r>
            <a:r>
              <a:rPr lang="en-US" altLang="zh-CN" dirty="0" smtClean="0"/>
              <a:t>.h</a:t>
            </a:r>
            <a:r>
              <a:rPr lang="zh-CN" altLang="en-US" dirty="0" smtClean="0"/>
              <a:t>文件中</a:t>
            </a:r>
            <a:endParaRPr lang="en-US" altLang="zh-CN" dirty="0" smtClean="0"/>
          </a:p>
          <a:p>
            <a:r>
              <a:rPr lang="zh-CN" altLang="en-US" dirty="0" smtClean="0"/>
              <a:t>这样编译每个</a:t>
            </a:r>
            <a:r>
              <a:rPr lang="en-US" altLang="zh-CN" dirty="0" smtClean="0"/>
              <a:t>.c</a:t>
            </a:r>
            <a:r>
              <a:rPr lang="zh-CN" altLang="en-US" dirty="0" smtClean="0"/>
              <a:t>时，编译器都能看到实现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但是不想改代码了，有没有简单的办法？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LTO</a:t>
            </a:r>
            <a:r>
              <a:rPr lang="zh-CN" altLang="en-US" dirty="0" smtClean="0"/>
              <a:t> 链接时优化</a:t>
            </a:r>
            <a:r>
              <a:rPr lang="en-US" altLang="zh-CN" dirty="0" smtClean="0"/>
              <a:t> (link time optimization)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438" y="1142984"/>
            <a:ext cx="9429784" cy="5286412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解决办法就是改进最后一步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链接！</a:t>
            </a:r>
            <a:endParaRPr lang="en-US" altLang="zh-CN" dirty="0" smtClean="0"/>
          </a:p>
          <a:p>
            <a:r>
              <a:rPr lang="zh-CN" altLang="en-US" dirty="0" smtClean="0"/>
              <a:t>在链接时，链接器能看到所有的代码，可以进行优化。</a:t>
            </a:r>
            <a:endParaRPr lang="en-US" altLang="zh-CN" dirty="0" smtClean="0"/>
          </a:p>
          <a:p>
            <a:pPr algn="ctr"/>
            <a:r>
              <a:rPr lang="en-US" altLang="zh-CN" sz="2400" dirty="0" err="1" smtClean="0"/>
              <a:t>gcc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叫这种优化“链接时优化</a:t>
            </a:r>
            <a:r>
              <a:rPr lang="en-US" altLang="zh-CN" sz="2400" dirty="0" smtClean="0"/>
              <a:t>(LTO)</a:t>
            </a:r>
            <a:r>
              <a:rPr lang="zh-CN" altLang="en-US" sz="2400" dirty="0" smtClean="0"/>
              <a:t>”</a:t>
            </a:r>
            <a:endParaRPr lang="en-US" altLang="zh-CN" sz="2400" dirty="0" smtClean="0"/>
          </a:p>
          <a:p>
            <a:pPr algn="ctr"/>
            <a:r>
              <a:rPr lang="en-US" altLang="zh-CN" sz="2400" dirty="0" smtClean="0"/>
              <a:t>MSVC</a:t>
            </a:r>
            <a:r>
              <a:rPr lang="zh-CN" altLang="en-US" sz="2400" dirty="0" smtClean="0"/>
              <a:t>叫这种优化“全程序优化”</a:t>
            </a:r>
            <a:endParaRPr lang="en-US" altLang="zh-CN" sz="3200" dirty="0" smtClean="0"/>
          </a:p>
          <a:p>
            <a:r>
              <a:rPr lang="zh-CN" altLang="en-US" dirty="0" smtClean="0"/>
              <a:t>但是编译的步骤需要一些改动：</a:t>
            </a:r>
            <a:endParaRPr lang="en-US" altLang="zh-CN" dirty="0" smtClean="0"/>
          </a:p>
          <a:p>
            <a:r>
              <a:rPr lang="en-US" altLang="zh-CN" dirty="0" smtClean="0"/>
              <a:t>   </a:t>
            </a:r>
            <a:r>
              <a:rPr lang="en-US" altLang="zh-CN" dirty="0" err="1" smtClean="0"/>
              <a:t>gcc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-</a:t>
            </a:r>
            <a:r>
              <a:rPr lang="en-US" altLang="zh-CN" dirty="0" err="1" smtClean="0">
                <a:solidFill>
                  <a:srgbClr val="FF0000"/>
                </a:solidFill>
              </a:rPr>
              <a:t>flto</a:t>
            </a:r>
            <a:r>
              <a:rPr lang="en-US" altLang="zh-CN" dirty="0" smtClean="0"/>
              <a:t> -O2 -c </a:t>
            </a:r>
            <a:r>
              <a:rPr lang="en-US" altLang="zh-CN" dirty="0" err="1" smtClean="0"/>
              <a:t>a.c</a:t>
            </a:r>
            <a:endParaRPr lang="en-US" altLang="zh-CN" dirty="0" smtClean="0"/>
          </a:p>
          <a:p>
            <a:r>
              <a:rPr lang="en-US" altLang="zh-CN" dirty="0" smtClean="0"/>
              <a:t>   </a:t>
            </a:r>
            <a:r>
              <a:rPr lang="en-US" altLang="zh-CN" dirty="0" err="1" smtClean="0"/>
              <a:t>gcc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-</a:t>
            </a:r>
            <a:r>
              <a:rPr lang="en-US" altLang="zh-CN" dirty="0" err="1" smtClean="0">
                <a:solidFill>
                  <a:srgbClr val="FF0000"/>
                </a:solidFill>
              </a:rPr>
              <a:t>flto</a:t>
            </a:r>
            <a:r>
              <a:rPr lang="en-US" altLang="zh-CN" dirty="0" smtClean="0"/>
              <a:t> -O2 -c </a:t>
            </a:r>
            <a:r>
              <a:rPr lang="en-US" altLang="zh-CN" dirty="0" err="1" smtClean="0"/>
              <a:t>b.c</a:t>
            </a:r>
            <a:endParaRPr lang="en-US" altLang="zh-CN" dirty="0" smtClean="0"/>
          </a:p>
          <a:p>
            <a:r>
              <a:rPr lang="en-US" altLang="zh-CN" dirty="0" smtClean="0"/>
              <a:t>   </a:t>
            </a:r>
            <a:r>
              <a:rPr lang="en-US" altLang="zh-CN" dirty="0" err="1" smtClean="0"/>
              <a:t>gcc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-</a:t>
            </a:r>
            <a:r>
              <a:rPr lang="en-US" altLang="zh-CN" dirty="0" err="1" smtClean="0">
                <a:solidFill>
                  <a:srgbClr val="FF0000"/>
                </a:solidFill>
              </a:rPr>
              <a:t>flto</a:t>
            </a:r>
            <a:r>
              <a:rPr lang="en-US" altLang="zh-CN" dirty="0" smtClean="0">
                <a:solidFill>
                  <a:srgbClr val="FF0000"/>
                </a:solidFill>
              </a:rPr>
              <a:t> -O2 </a:t>
            </a:r>
            <a:r>
              <a:rPr lang="en-US" altLang="zh-CN" dirty="0" smtClean="0"/>
              <a:t>-o test </a:t>
            </a:r>
            <a:r>
              <a:rPr lang="en-US" altLang="zh-CN" dirty="0" err="1" smtClean="0"/>
              <a:t>a.o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b.o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LTO</a:t>
            </a:r>
            <a:r>
              <a:rPr lang="zh-CN" altLang="en-US" dirty="0" smtClean="0"/>
              <a:t>会显著增加链接器的运行时间（最后一步）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修改</a:t>
            </a:r>
            <a:r>
              <a:rPr lang="en-US" altLang="zh-CN" dirty="0" err="1" smtClean="0"/>
              <a:t>Makefile</a:t>
            </a:r>
            <a:r>
              <a:rPr lang="zh-CN" altLang="en-US" dirty="0" smtClean="0"/>
              <a:t>以启用</a:t>
            </a:r>
            <a:r>
              <a:rPr lang="en-US" altLang="zh-CN" dirty="0" smtClean="0"/>
              <a:t>LTO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nemu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Makefile.part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85720" y="1857364"/>
            <a:ext cx="9786974" cy="2031325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latin typeface="Courier New" pitchFamily="49" charset="0"/>
              </a:rPr>
              <a:t>nemu_CFLAGS_EXTRA</a:t>
            </a:r>
            <a:r>
              <a:rPr lang="en-US" altLang="zh-CN" dirty="0" smtClean="0">
                <a:latin typeface="Courier New" pitchFamily="49" charset="0"/>
              </a:rPr>
              <a:t> := </a:t>
            </a:r>
            <a:r>
              <a:rPr lang="en-US" altLang="zh-CN" b="1" dirty="0" smtClean="0">
                <a:solidFill>
                  <a:srgbClr val="FF0000"/>
                </a:solidFill>
                <a:latin typeface="Courier New" pitchFamily="49" charset="0"/>
              </a:rPr>
              <a:t>-</a:t>
            </a:r>
            <a:r>
              <a:rPr lang="en-US" altLang="zh-CN" b="1" dirty="0" err="1" smtClean="0">
                <a:solidFill>
                  <a:srgbClr val="FF0000"/>
                </a:solidFill>
                <a:latin typeface="Courier New" pitchFamily="49" charset="0"/>
              </a:rPr>
              <a:t>flto</a:t>
            </a:r>
            <a:r>
              <a:rPr lang="en-US" altLang="zh-CN" b="1" dirty="0" smtClean="0">
                <a:solidFill>
                  <a:srgbClr val="FF0000"/>
                </a:solidFill>
                <a:latin typeface="Courier New" pitchFamily="49" charset="0"/>
              </a:rPr>
              <a:t> -O2 </a:t>
            </a:r>
            <a:r>
              <a:rPr lang="en-US" altLang="zh-CN" dirty="0" smtClean="0">
                <a:latin typeface="Courier New" pitchFamily="49" charset="0"/>
              </a:rPr>
              <a:t>-ggdb3 -</a:t>
            </a:r>
            <a:r>
              <a:rPr lang="en-US" altLang="zh-CN" dirty="0" err="1" smtClean="0">
                <a:latin typeface="Courier New" pitchFamily="49" charset="0"/>
              </a:rPr>
              <a:t>Ilib</a:t>
            </a:r>
            <a:r>
              <a:rPr lang="en-US" altLang="zh-CN" dirty="0" smtClean="0">
                <a:latin typeface="Courier New" pitchFamily="49" charset="0"/>
              </a:rPr>
              <a:t>-common</a:t>
            </a:r>
          </a:p>
          <a:p>
            <a:endParaRPr lang="en-US" altLang="zh-CN" dirty="0" smtClean="0">
              <a:latin typeface="Courier New" pitchFamily="49" charset="0"/>
            </a:endParaRPr>
          </a:p>
          <a:p>
            <a:r>
              <a:rPr lang="en-US" altLang="zh-CN" dirty="0" err="1" smtClean="0">
                <a:latin typeface="Courier New" pitchFamily="49" charset="0"/>
              </a:rPr>
              <a:t>nemu_LDFLAGS</a:t>
            </a:r>
            <a:r>
              <a:rPr lang="en-US" altLang="zh-CN" dirty="0" smtClean="0">
                <a:latin typeface="Courier New" pitchFamily="49" charset="0"/>
              </a:rPr>
              <a:t> := </a:t>
            </a:r>
            <a:r>
              <a:rPr lang="en-US" altLang="zh-CN" b="1" dirty="0" smtClean="0">
                <a:solidFill>
                  <a:srgbClr val="FF0000"/>
                </a:solidFill>
                <a:latin typeface="Courier New" pitchFamily="49" charset="0"/>
              </a:rPr>
              <a:t>-</a:t>
            </a:r>
            <a:r>
              <a:rPr lang="en-US" altLang="zh-CN" b="1" dirty="0" err="1" smtClean="0">
                <a:solidFill>
                  <a:srgbClr val="FF0000"/>
                </a:solidFill>
                <a:latin typeface="Courier New" pitchFamily="49" charset="0"/>
              </a:rPr>
              <a:t>flto</a:t>
            </a:r>
            <a:r>
              <a:rPr lang="en-US" altLang="zh-CN" b="1" dirty="0" smtClean="0">
                <a:solidFill>
                  <a:srgbClr val="FF0000"/>
                </a:solidFill>
                <a:latin typeface="Courier New" pitchFamily="49" charset="0"/>
              </a:rPr>
              <a:t> -O2</a:t>
            </a:r>
            <a:r>
              <a:rPr lang="en-US" altLang="zh-CN" dirty="0" smtClean="0">
                <a:latin typeface="Courier New" pitchFamily="49" charset="0"/>
              </a:rPr>
              <a:t> -</a:t>
            </a:r>
            <a:r>
              <a:rPr lang="en-US" altLang="zh-CN" dirty="0" err="1" smtClean="0">
                <a:latin typeface="Courier New" pitchFamily="49" charset="0"/>
              </a:rPr>
              <a:t>lreadline</a:t>
            </a:r>
            <a:r>
              <a:rPr lang="en-US" altLang="zh-CN" dirty="0" smtClean="0">
                <a:latin typeface="Courier New" pitchFamily="49" charset="0"/>
              </a:rPr>
              <a:t> -</a:t>
            </a:r>
            <a:r>
              <a:rPr lang="en-US" altLang="zh-CN" dirty="0" err="1" smtClean="0">
                <a:latin typeface="Courier New" pitchFamily="49" charset="0"/>
              </a:rPr>
              <a:t>lSDL</a:t>
            </a:r>
            <a:endParaRPr lang="en-US" altLang="zh-CN" dirty="0" smtClean="0">
              <a:latin typeface="Courier New" pitchFamily="49" charset="0"/>
            </a:endParaRPr>
          </a:p>
          <a:p>
            <a:endParaRPr lang="en-US" altLang="zh-CN" dirty="0" smtClean="0">
              <a:latin typeface="Courier New" pitchFamily="49" charset="0"/>
            </a:endParaRPr>
          </a:p>
          <a:p>
            <a:endParaRPr lang="en-US" altLang="zh-CN" dirty="0" smtClean="0">
              <a:latin typeface="Courier New" pitchFamily="49" charset="0"/>
            </a:endParaRPr>
          </a:p>
          <a:p>
            <a:r>
              <a:rPr lang="en-US" altLang="zh-CN" dirty="0" smtClean="0">
                <a:latin typeface="Courier New" pitchFamily="49" charset="0"/>
              </a:rPr>
              <a:t>$(</a:t>
            </a:r>
            <a:r>
              <a:rPr lang="en-US" altLang="zh-CN" dirty="0" err="1" smtClean="0">
                <a:latin typeface="Courier New" pitchFamily="49" charset="0"/>
              </a:rPr>
              <a:t>nemu_BIN</a:t>
            </a:r>
            <a:r>
              <a:rPr lang="en-US" altLang="zh-CN" dirty="0" smtClean="0">
                <a:latin typeface="Courier New" pitchFamily="49" charset="0"/>
              </a:rPr>
              <a:t>): $(</a:t>
            </a:r>
            <a:r>
              <a:rPr lang="en-US" altLang="zh-CN" dirty="0" err="1" smtClean="0">
                <a:latin typeface="Courier New" pitchFamily="49" charset="0"/>
              </a:rPr>
              <a:t>nemu_OBJS</a:t>
            </a:r>
            <a:r>
              <a:rPr lang="en-US" altLang="zh-CN" dirty="0" smtClean="0">
                <a:latin typeface="Courier New" pitchFamily="49" charset="0"/>
              </a:rPr>
              <a:t>)</a:t>
            </a:r>
          </a:p>
          <a:p>
            <a:r>
              <a:rPr lang="en-US" altLang="zh-CN" dirty="0" smtClean="0">
                <a:latin typeface="Courier New" pitchFamily="49" charset="0"/>
              </a:rPr>
              <a:t>	$(call </a:t>
            </a:r>
            <a:r>
              <a:rPr lang="en-US" altLang="zh-CN" dirty="0" err="1" smtClean="0">
                <a:latin typeface="Courier New" pitchFamily="49" charset="0"/>
              </a:rPr>
              <a:t>make_command</a:t>
            </a:r>
            <a:r>
              <a:rPr lang="en-US" altLang="zh-CN" dirty="0" smtClean="0">
                <a:latin typeface="Courier New" pitchFamily="49" charset="0"/>
              </a:rPr>
              <a:t>, </a:t>
            </a:r>
            <a:r>
              <a:rPr lang="en-US" altLang="zh-CN" b="1" dirty="0" smtClean="0">
                <a:solidFill>
                  <a:srgbClr val="FF0000"/>
                </a:solidFill>
                <a:latin typeface="Courier New" pitchFamily="49" charset="0"/>
              </a:rPr>
              <a:t>$(CC)</a:t>
            </a:r>
            <a:r>
              <a:rPr lang="en-US" altLang="zh-CN" dirty="0" smtClean="0">
                <a:latin typeface="Courier New" pitchFamily="49" charset="0"/>
              </a:rPr>
              <a:t>, $(</a:t>
            </a:r>
            <a:r>
              <a:rPr lang="en-US" altLang="zh-CN" dirty="0" err="1" smtClean="0">
                <a:latin typeface="Courier New" pitchFamily="49" charset="0"/>
              </a:rPr>
              <a:t>nemu_LDFLAGS</a:t>
            </a:r>
            <a:r>
              <a:rPr lang="en-US" altLang="zh-CN" dirty="0" smtClean="0">
                <a:latin typeface="Courier New" pitchFamily="49" charset="0"/>
              </a:rPr>
              <a:t>), ld $@, $^)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40.45 MIPS</a:t>
            </a:r>
          </a:p>
          <a:p>
            <a:r>
              <a:rPr lang="zh-CN" altLang="en-US" dirty="0" smtClean="0"/>
              <a:t>比较：</a:t>
            </a:r>
            <a:endParaRPr lang="en-US" altLang="zh-CN" dirty="0" smtClean="0"/>
          </a:p>
          <a:p>
            <a:r>
              <a:rPr lang="zh-CN" altLang="en-US" dirty="0" smtClean="0"/>
              <a:t>    刚才：</a:t>
            </a:r>
            <a:r>
              <a:rPr lang="en-US" altLang="zh-CN" dirty="0" smtClean="0"/>
              <a:t>24.09 MIPS (1.68x)</a:t>
            </a:r>
          </a:p>
          <a:p>
            <a:r>
              <a:rPr lang="en-US" altLang="zh-CN" dirty="0" smtClean="0"/>
              <a:t>    </a:t>
            </a:r>
            <a:r>
              <a:rPr lang="zh-CN" altLang="en-US" dirty="0" smtClean="0"/>
              <a:t>最初：</a:t>
            </a:r>
            <a:r>
              <a:rPr lang="en-US" altLang="zh-CN" dirty="0" smtClean="0"/>
              <a:t>0.8952 MIPS (45.2x)</a:t>
            </a:r>
          </a:p>
          <a:p>
            <a:endParaRPr lang="zh-CN" altLang="en-US" dirty="0"/>
          </a:p>
        </p:txBody>
      </p:sp>
      <p:pic>
        <p:nvPicPr>
          <p:cNvPr id="5" name="图片 4" descr="speed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283" y="4551016"/>
            <a:ext cx="7572428" cy="182157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0" y="1857372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sz="5400" b="1" dirty="0" smtClean="0">
                <a:latin typeface="+mn-ea"/>
                <a:ea typeface="+mn-ea"/>
              </a:rPr>
              <a:t>能不能再快一点？</a:t>
            </a:r>
            <a:endParaRPr lang="zh-CN" altLang="en-US" sz="5400" b="1" dirty="0">
              <a:latin typeface="+mn-ea"/>
              <a:ea typeface="+mn-ea"/>
            </a:endParaRPr>
          </a:p>
        </p:txBody>
      </p:sp>
      <p:sp>
        <p:nvSpPr>
          <p:cNvPr id="7" name="椭圆形标注 6"/>
          <p:cNvSpPr/>
          <p:nvPr/>
        </p:nvSpPr>
        <p:spPr>
          <a:xfrm>
            <a:off x="642910" y="357166"/>
            <a:ext cx="6572296" cy="3857652"/>
          </a:xfrm>
          <a:prstGeom prst="wedgeEllipseCallout">
            <a:avLst>
              <a:gd name="adj1" fmla="val 57534"/>
              <a:gd name="adj2" fmla="val 6632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428992" y="1500174"/>
            <a:ext cx="7358114" cy="523220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但是</a:t>
            </a:r>
            <a:endParaRPr lang="zh-CN" alt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随着速度的提高，已经很难再现有代码的基础上提速了，需要另辟蹊径。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以</a:t>
            </a:r>
            <a:r>
              <a:rPr lang="en-US" altLang="zh-CN" dirty="0" smtClean="0"/>
              <a:t>exec()</a:t>
            </a:r>
            <a:r>
              <a:rPr lang="zh-CN" altLang="en-US" dirty="0" smtClean="0"/>
              <a:t>函数为例，从汇编上看，其代码已经很精简。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357554" y="-24"/>
            <a:ext cx="6858048" cy="1569660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600" dirty="0" err="1" smtClean="0">
                <a:latin typeface="Courier New" pitchFamily="49" charset="0"/>
              </a:rPr>
              <a:t>make_helper</a:t>
            </a:r>
            <a:r>
              <a:rPr lang="en-US" altLang="zh-CN" sz="1600" dirty="0" smtClean="0">
                <a:latin typeface="Courier New" pitchFamily="49" charset="0"/>
              </a:rPr>
              <a:t>(exec) {</a:t>
            </a:r>
          </a:p>
          <a:p>
            <a:r>
              <a:rPr lang="zh-CN" altLang="en-US" sz="1600" dirty="0" smtClean="0">
                <a:latin typeface="Courier New" pitchFamily="49" charset="0"/>
              </a:rPr>
              <a:t>  </a:t>
            </a:r>
            <a:r>
              <a:rPr lang="en-US" altLang="zh-CN" sz="1600" dirty="0" err="1" smtClean="0">
                <a:latin typeface="Courier New" pitchFamily="49" charset="0"/>
              </a:rPr>
              <a:t>ops_decoded.opcode</a:t>
            </a:r>
            <a:r>
              <a:rPr lang="en-US" altLang="zh-CN" sz="1600" dirty="0" smtClean="0">
                <a:latin typeface="Courier New" pitchFamily="49" charset="0"/>
              </a:rPr>
              <a:t> = </a:t>
            </a:r>
            <a:r>
              <a:rPr lang="en-US" altLang="zh-CN" sz="1600" dirty="0" err="1" smtClean="0">
                <a:latin typeface="Courier New" pitchFamily="49" charset="0"/>
              </a:rPr>
              <a:t>instr_fetch</a:t>
            </a:r>
            <a:r>
              <a:rPr lang="en-US" altLang="zh-CN" sz="1600" dirty="0" smtClean="0">
                <a:latin typeface="Courier New" pitchFamily="49" charset="0"/>
              </a:rPr>
              <a:t>(</a:t>
            </a:r>
            <a:r>
              <a:rPr lang="en-US" altLang="zh-CN" sz="1600" dirty="0" err="1" smtClean="0">
                <a:latin typeface="Courier New" pitchFamily="49" charset="0"/>
              </a:rPr>
              <a:t>eip</a:t>
            </a:r>
            <a:r>
              <a:rPr lang="en-US" altLang="zh-CN" sz="1600" dirty="0" smtClean="0">
                <a:latin typeface="Courier New" pitchFamily="49" charset="0"/>
              </a:rPr>
              <a:t>, 1);</a:t>
            </a:r>
          </a:p>
          <a:p>
            <a:r>
              <a:rPr lang="zh-CN" altLang="en-US" sz="1600" dirty="0" smtClean="0">
                <a:latin typeface="Courier New" pitchFamily="49" charset="0"/>
              </a:rPr>
              <a:t>  </a:t>
            </a:r>
            <a:r>
              <a:rPr lang="en-US" altLang="zh-CN" sz="1600" dirty="0" smtClean="0">
                <a:latin typeface="Courier New" pitchFamily="49" charset="0"/>
              </a:rPr>
              <a:t>return </a:t>
            </a:r>
            <a:r>
              <a:rPr lang="en-US" altLang="zh-CN" sz="1600" dirty="0" err="1" smtClean="0">
                <a:latin typeface="Courier New" pitchFamily="49" charset="0"/>
              </a:rPr>
              <a:t>opcode_table</a:t>
            </a:r>
            <a:r>
              <a:rPr lang="en-US" altLang="zh-CN" sz="1600" dirty="0" smtClean="0">
                <a:latin typeface="Courier New" pitchFamily="49" charset="0"/>
              </a:rPr>
              <a:t>[</a:t>
            </a:r>
            <a:r>
              <a:rPr lang="en-US" altLang="zh-CN" sz="1600" dirty="0" err="1" smtClean="0">
                <a:latin typeface="Courier New" pitchFamily="49" charset="0"/>
              </a:rPr>
              <a:t>ops_decoded.opcode</a:t>
            </a:r>
            <a:r>
              <a:rPr lang="en-US" altLang="zh-CN" sz="1600" dirty="0" smtClean="0">
                <a:latin typeface="Courier New" pitchFamily="49" charset="0"/>
              </a:rPr>
              <a:t>](</a:t>
            </a:r>
            <a:r>
              <a:rPr lang="en-US" altLang="zh-CN" sz="1600" dirty="0" err="1" smtClean="0">
                <a:latin typeface="Courier New" pitchFamily="49" charset="0"/>
              </a:rPr>
              <a:t>eip</a:t>
            </a:r>
            <a:r>
              <a:rPr lang="en-US" altLang="zh-CN" sz="1600" dirty="0" smtClean="0">
                <a:latin typeface="Courier New" pitchFamily="49" charset="0"/>
              </a:rPr>
              <a:t>);</a:t>
            </a:r>
          </a:p>
          <a:p>
            <a:r>
              <a:rPr lang="en-US" altLang="zh-CN" sz="1600" dirty="0" smtClean="0">
                <a:latin typeface="Courier New" pitchFamily="49" charset="0"/>
              </a:rPr>
              <a:t>}</a:t>
            </a:r>
          </a:p>
          <a:p>
            <a:endParaRPr lang="en-US" altLang="zh-CN" sz="1600" dirty="0" smtClean="0">
              <a:latin typeface="Courier New" pitchFamily="49" charset="0"/>
            </a:endParaRPr>
          </a:p>
          <a:p>
            <a:endParaRPr lang="en-US" altLang="zh-CN" sz="1600" dirty="0" smtClean="0">
              <a:latin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7190" y="714356"/>
            <a:ext cx="9715536" cy="6463308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latin typeface="Courier New" pitchFamily="49" charset="0"/>
              </a:rPr>
              <a:t>mov</a:t>
            </a:r>
            <a:r>
              <a:rPr lang="en-US" altLang="zh-CN" dirty="0" smtClean="0">
                <a:latin typeface="Courier New" pitchFamily="49" charset="0"/>
              </a:rPr>
              <a:t>    %</a:t>
            </a:r>
            <a:r>
              <a:rPr lang="en-US" altLang="zh-CN" dirty="0" err="1" smtClean="0">
                <a:latin typeface="Courier New" pitchFamily="49" charset="0"/>
              </a:rPr>
              <a:t>edi,%eax</a:t>
            </a:r>
            <a:endParaRPr lang="en-US" altLang="zh-CN" dirty="0" smtClean="0">
              <a:latin typeface="Courier New" pitchFamily="49" charset="0"/>
            </a:endParaRPr>
          </a:p>
          <a:p>
            <a:r>
              <a:rPr lang="en-US" altLang="zh-CN" dirty="0" smtClean="0">
                <a:latin typeface="Courier New" pitchFamily="49" charset="0"/>
              </a:rPr>
              <a:t>push   %</a:t>
            </a:r>
            <a:r>
              <a:rPr lang="en-US" altLang="zh-CN" dirty="0" err="1" smtClean="0">
                <a:latin typeface="Courier New" pitchFamily="49" charset="0"/>
              </a:rPr>
              <a:t>rbx</a:t>
            </a:r>
            <a:endParaRPr lang="en-US" altLang="zh-CN" dirty="0" smtClean="0">
              <a:latin typeface="Courier New" pitchFamily="49" charset="0"/>
            </a:endParaRPr>
          </a:p>
          <a:p>
            <a:r>
              <a:rPr lang="en-US" altLang="zh-CN" dirty="0" err="1" smtClean="0">
                <a:latin typeface="Courier New" pitchFamily="49" charset="0"/>
              </a:rPr>
              <a:t>mov</a:t>
            </a:r>
            <a:r>
              <a:rPr lang="en-US" altLang="zh-CN" dirty="0" smtClean="0">
                <a:latin typeface="Courier New" pitchFamily="49" charset="0"/>
              </a:rPr>
              <a:t>    %</a:t>
            </a:r>
            <a:r>
              <a:rPr lang="en-US" altLang="zh-CN" dirty="0" err="1" smtClean="0">
                <a:latin typeface="Courier New" pitchFamily="49" charset="0"/>
              </a:rPr>
              <a:t>edi,%ebx</a:t>
            </a:r>
            <a:endParaRPr lang="en-US" altLang="zh-CN" dirty="0" smtClean="0">
              <a:latin typeface="Courier New" pitchFamily="49" charset="0"/>
            </a:endParaRPr>
          </a:p>
          <a:p>
            <a:r>
              <a:rPr lang="en-US" altLang="zh-CN" b="1" dirty="0" err="1" smtClean="0">
                <a:solidFill>
                  <a:srgbClr val="FF0000"/>
                </a:solidFill>
                <a:latin typeface="Courier New" pitchFamily="49" charset="0"/>
              </a:rPr>
              <a:t>shr</a:t>
            </a:r>
            <a:r>
              <a:rPr lang="en-US" altLang="zh-CN" b="1" dirty="0" smtClean="0">
                <a:solidFill>
                  <a:srgbClr val="FF0000"/>
                </a:solidFill>
                <a:latin typeface="Courier New" pitchFamily="49" charset="0"/>
              </a:rPr>
              <a:t>    $0xc,%eax</a:t>
            </a:r>
            <a:r>
              <a:rPr lang="zh-CN" altLang="en-US" b="1" dirty="0" smtClean="0">
                <a:solidFill>
                  <a:srgbClr val="FF0000"/>
                </a:solidFill>
                <a:latin typeface="Courier New" pitchFamily="49" charset="0"/>
              </a:rPr>
              <a:t>  </a:t>
            </a:r>
            <a:r>
              <a:rPr lang="en-US" altLang="zh-CN" b="1" dirty="0" smtClean="0">
                <a:solidFill>
                  <a:srgbClr val="FF0000"/>
                </a:solidFill>
                <a:latin typeface="Courier New" pitchFamily="49" charset="0"/>
              </a:rPr>
              <a:t>//</a:t>
            </a:r>
            <a:r>
              <a:rPr lang="zh-CN" altLang="en-US" b="1" dirty="0" smtClean="0">
                <a:solidFill>
                  <a:srgbClr val="FF0000"/>
                </a:solidFill>
                <a:latin typeface="Courier New" pitchFamily="49" charset="0"/>
              </a:rPr>
              <a:t>取</a:t>
            </a:r>
            <a:r>
              <a:rPr lang="en-US" altLang="zh-CN" b="1" dirty="0" smtClean="0">
                <a:solidFill>
                  <a:srgbClr val="FF0000"/>
                </a:solidFill>
                <a:latin typeface="Courier New" pitchFamily="49" charset="0"/>
              </a:rPr>
              <a:t>EIP</a:t>
            </a:r>
            <a:r>
              <a:rPr lang="zh-CN" altLang="en-US" b="1" dirty="0" smtClean="0">
                <a:solidFill>
                  <a:srgbClr val="FF0000"/>
                </a:solidFill>
                <a:latin typeface="Courier New" pitchFamily="49" charset="0"/>
              </a:rPr>
              <a:t>的虚页号</a:t>
            </a:r>
            <a:endParaRPr lang="en-US" altLang="zh-CN" b="1" dirty="0" smtClean="0">
              <a:solidFill>
                <a:srgbClr val="FF0000"/>
              </a:solidFill>
              <a:latin typeface="Courier New" pitchFamily="49" charset="0"/>
            </a:endParaRPr>
          </a:p>
          <a:p>
            <a:r>
              <a:rPr lang="en-US" altLang="zh-CN" b="1" dirty="0" err="1" smtClean="0">
                <a:solidFill>
                  <a:srgbClr val="FF0000"/>
                </a:solidFill>
                <a:latin typeface="Courier New" pitchFamily="49" charset="0"/>
              </a:rPr>
              <a:t>mov</a:t>
            </a:r>
            <a:r>
              <a:rPr lang="en-US" altLang="zh-CN" b="1" dirty="0" smtClean="0">
                <a:solidFill>
                  <a:srgbClr val="FF0000"/>
                </a:solidFill>
                <a:latin typeface="Courier New" pitchFamily="49" charset="0"/>
              </a:rPr>
              <a:t>    0xb3d2480(,%rax,4),%</a:t>
            </a:r>
            <a:r>
              <a:rPr lang="en-US" altLang="zh-CN" b="1" dirty="0" err="1" smtClean="0">
                <a:solidFill>
                  <a:srgbClr val="FF0000"/>
                </a:solidFill>
                <a:latin typeface="Courier New" pitchFamily="49" charset="0"/>
              </a:rPr>
              <a:t>eax</a:t>
            </a:r>
            <a:r>
              <a:rPr lang="zh-CN" altLang="en-US" b="1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zh-CN" b="1" dirty="0" smtClean="0">
                <a:solidFill>
                  <a:srgbClr val="FF0000"/>
                </a:solidFill>
                <a:latin typeface="Courier New" pitchFamily="49" charset="0"/>
              </a:rPr>
              <a:t>//</a:t>
            </a:r>
            <a:r>
              <a:rPr lang="zh-CN" altLang="en-US" b="1" dirty="0" smtClean="0">
                <a:solidFill>
                  <a:srgbClr val="FF0000"/>
                </a:solidFill>
                <a:latin typeface="Courier New" pitchFamily="49" charset="0"/>
              </a:rPr>
              <a:t> 查</a:t>
            </a:r>
            <a:r>
              <a:rPr lang="en-US" altLang="zh-CN" b="1" dirty="0" smtClean="0">
                <a:solidFill>
                  <a:srgbClr val="FF0000"/>
                </a:solidFill>
                <a:latin typeface="Courier New" pitchFamily="49" charset="0"/>
              </a:rPr>
              <a:t>myTLB2</a:t>
            </a:r>
            <a:r>
              <a:rPr lang="zh-CN" altLang="en-US" b="1" dirty="0" smtClean="0">
                <a:solidFill>
                  <a:srgbClr val="FF0000"/>
                </a:solidFill>
                <a:latin typeface="Courier New" pitchFamily="49" charset="0"/>
              </a:rPr>
              <a:t>表</a:t>
            </a:r>
            <a:endParaRPr lang="en-US" altLang="zh-CN" b="1" dirty="0" smtClean="0">
              <a:solidFill>
                <a:srgbClr val="FF0000"/>
              </a:solidFill>
              <a:latin typeface="Courier New" pitchFamily="49" charset="0"/>
            </a:endParaRPr>
          </a:p>
          <a:p>
            <a:r>
              <a:rPr lang="en-US" altLang="zh-CN" b="1" dirty="0" smtClean="0">
                <a:solidFill>
                  <a:srgbClr val="FF0000"/>
                </a:solidFill>
                <a:latin typeface="Courier New" pitchFamily="49" charset="0"/>
              </a:rPr>
              <a:t>test   $0xfff,%eax  // </a:t>
            </a:r>
            <a:r>
              <a:rPr lang="zh-CN" altLang="en-US" b="1" dirty="0" smtClean="0">
                <a:solidFill>
                  <a:srgbClr val="FF0000"/>
                </a:solidFill>
                <a:latin typeface="Courier New" pitchFamily="49" charset="0"/>
              </a:rPr>
              <a:t>判断低</a:t>
            </a:r>
            <a:r>
              <a:rPr lang="en-US" altLang="zh-CN" b="1" dirty="0" smtClean="0">
                <a:solidFill>
                  <a:srgbClr val="FF0000"/>
                </a:solidFill>
                <a:latin typeface="Courier New" pitchFamily="49" charset="0"/>
              </a:rPr>
              <a:t>12</a:t>
            </a:r>
            <a:r>
              <a:rPr lang="zh-CN" altLang="en-US" b="1" dirty="0" smtClean="0">
                <a:solidFill>
                  <a:srgbClr val="FF0000"/>
                </a:solidFill>
                <a:latin typeface="Courier New" pitchFamily="49" charset="0"/>
              </a:rPr>
              <a:t>位是否为</a:t>
            </a:r>
            <a:r>
              <a:rPr lang="en-US" altLang="zh-CN" b="1" dirty="0" smtClean="0">
                <a:solidFill>
                  <a:srgbClr val="FF0000"/>
                </a:solidFill>
                <a:latin typeface="Courier New" pitchFamily="49" charset="0"/>
              </a:rPr>
              <a:t>0</a:t>
            </a:r>
          </a:p>
          <a:p>
            <a:r>
              <a:rPr lang="en-US" altLang="zh-CN" b="1" dirty="0" err="1" smtClean="0">
                <a:solidFill>
                  <a:srgbClr val="FF0000"/>
                </a:solidFill>
                <a:latin typeface="Courier New" pitchFamily="49" charset="0"/>
              </a:rPr>
              <a:t>jne</a:t>
            </a:r>
            <a:r>
              <a:rPr lang="en-US" altLang="zh-CN" b="1" dirty="0" smtClean="0">
                <a:solidFill>
                  <a:srgbClr val="FF0000"/>
                </a:solidFill>
                <a:latin typeface="Courier New" pitchFamily="49" charset="0"/>
              </a:rPr>
              <a:t>    4077cc &lt;exec+0x3c&gt; //</a:t>
            </a:r>
            <a:r>
              <a:rPr lang="zh-CN" altLang="en-US" b="1" dirty="0" smtClean="0">
                <a:solidFill>
                  <a:srgbClr val="FF0000"/>
                </a:solidFill>
                <a:latin typeface="Courier New" pitchFamily="49" charset="0"/>
              </a:rPr>
              <a:t> 若非零则跳转</a:t>
            </a:r>
            <a:r>
              <a:rPr lang="en-US" altLang="zh-CN" b="1" dirty="0" smtClean="0">
                <a:solidFill>
                  <a:srgbClr val="FF0000"/>
                </a:solidFill>
                <a:latin typeface="Courier New" pitchFamily="49" charset="0"/>
              </a:rPr>
              <a:t>(</a:t>
            </a:r>
            <a:r>
              <a:rPr lang="zh-CN" altLang="en-US" b="1" dirty="0" smtClean="0">
                <a:solidFill>
                  <a:srgbClr val="FF0000"/>
                </a:solidFill>
                <a:latin typeface="Courier New" pitchFamily="49" charset="0"/>
              </a:rPr>
              <a:t>很少跳转</a:t>
            </a:r>
            <a:r>
              <a:rPr lang="en-US" altLang="zh-CN" b="1" dirty="0" smtClean="0">
                <a:solidFill>
                  <a:srgbClr val="FF0000"/>
                </a:solidFill>
                <a:latin typeface="Courier New" pitchFamily="49" charset="0"/>
              </a:rPr>
              <a:t>)</a:t>
            </a:r>
          </a:p>
          <a:p>
            <a:r>
              <a:rPr lang="en-US" altLang="zh-CN" b="1" dirty="0" err="1" smtClean="0">
                <a:solidFill>
                  <a:srgbClr val="FF0000"/>
                </a:solidFill>
                <a:latin typeface="Courier New" pitchFamily="49" charset="0"/>
              </a:rPr>
              <a:t>mov</a:t>
            </a:r>
            <a:r>
              <a:rPr lang="en-US" altLang="zh-CN" b="1" dirty="0" smtClean="0">
                <a:solidFill>
                  <a:srgbClr val="FF0000"/>
                </a:solidFill>
                <a:latin typeface="Courier New" pitchFamily="49" charset="0"/>
              </a:rPr>
              <a:t>    %</a:t>
            </a:r>
            <a:r>
              <a:rPr lang="en-US" altLang="zh-CN" b="1" dirty="0" err="1" smtClean="0">
                <a:solidFill>
                  <a:srgbClr val="FF0000"/>
                </a:solidFill>
                <a:latin typeface="Courier New" pitchFamily="49" charset="0"/>
              </a:rPr>
              <a:t>edi,%edx</a:t>
            </a:r>
            <a:endParaRPr lang="en-US" altLang="zh-CN" b="1" dirty="0" smtClean="0">
              <a:solidFill>
                <a:srgbClr val="FF0000"/>
              </a:solidFill>
              <a:latin typeface="Courier New" pitchFamily="49" charset="0"/>
            </a:endParaRPr>
          </a:p>
          <a:p>
            <a:r>
              <a:rPr lang="en-US" altLang="zh-CN" b="1" dirty="0" smtClean="0">
                <a:solidFill>
                  <a:srgbClr val="FF0000"/>
                </a:solidFill>
                <a:latin typeface="Courier New" pitchFamily="49" charset="0"/>
              </a:rPr>
              <a:t>and    $0xfff,%edx</a:t>
            </a:r>
            <a:r>
              <a:rPr lang="zh-CN" altLang="en-US" b="1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zh-CN" b="1" dirty="0" smtClean="0">
                <a:solidFill>
                  <a:srgbClr val="FF0000"/>
                </a:solidFill>
                <a:latin typeface="Courier New" pitchFamily="49" charset="0"/>
              </a:rPr>
              <a:t>//</a:t>
            </a:r>
            <a:r>
              <a:rPr lang="zh-CN" altLang="en-US" b="1" dirty="0" smtClean="0">
                <a:solidFill>
                  <a:srgbClr val="FF0000"/>
                </a:solidFill>
                <a:latin typeface="Courier New" pitchFamily="49" charset="0"/>
              </a:rPr>
              <a:t>取</a:t>
            </a:r>
            <a:r>
              <a:rPr lang="en-US" altLang="zh-CN" b="1" dirty="0" smtClean="0">
                <a:solidFill>
                  <a:srgbClr val="FF0000"/>
                </a:solidFill>
                <a:latin typeface="Courier New" pitchFamily="49" charset="0"/>
              </a:rPr>
              <a:t>EIP</a:t>
            </a:r>
            <a:r>
              <a:rPr lang="zh-CN" altLang="en-US" b="1" dirty="0" smtClean="0">
                <a:solidFill>
                  <a:srgbClr val="FF0000"/>
                </a:solidFill>
                <a:latin typeface="Courier New" pitchFamily="49" charset="0"/>
              </a:rPr>
              <a:t>的页内偏移</a:t>
            </a:r>
            <a:endParaRPr lang="en-US" altLang="zh-CN" b="1" dirty="0" smtClean="0">
              <a:solidFill>
                <a:srgbClr val="FF0000"/>
              </a:solidFill>
              <a:latin typeface="Courier New" pitchFamily="49" charset="0"/>
            </a:endParaRPr>
          </a:p>
          <a:p>
            <a:r>
              <a:rPr lang="en-US" altLang="zh-CN" b="1" dirty="0" smtClean="0">
                <a:solidFill>
                  <a:srgbClr val="FF0000"/>
                </a:solidFill>
                <a:latin typeface="Courier New" pitchFamily="49" charset="0"/>
              </a:rPr>
              <a:t>or     %</a:t>
            </a:r>
            <a:r>
              <a:rPr lang="en-US" altLang="zh-CN" b="1" dirty="0" err="1" smtClean="0">
                <a:solidFill>
                  <a:srgbClr val="FF0000"/>
                </a:solidFill>
                <a:latin typeface="Courier New" pitchFamily="49" charset="0"/>
              </a:rPr>
              <a:t>edx,%eax</a:t>
            </a:r>
            <a:r>
              <a:rPr lang="en-US" altLang="zh-CN" b="1" dirty="0" smtClean="0">
                <a:solidFill>
                  <a:srgbClr val="FF0000"/>
                </a:solidFill>
                <a:latin typeface="Courier New" pitchFamily="49" charset="0"/>
              </a:rPr>
              <a:t> //</a:t>
            </a:r>
            <a:r>
              <a:rPr lang="zh-CN" altLang="en-US" b="1" dirty="0" smtClean="0">
                <a:solidFill>
                  <a:srgbClr val="FF0000"/>
                </a:solidFill>
                <a:latin typeface="Courier New" pitchFamily="49" charset="0"/>
              </a:rPr>
              <a:t>或起来</a:t>
            </a:r>
            <a:endParaRPr lang="en-US" altLang="zh-CN" b="1" dirty="0" smtClean="0">
              <a:solidFill>
                <a:srgbClr val="FF0000"/>
              </a:solidFill>
              <a:latin typeface="Courier New" pitchFamily="49" charset="0"/>
            </a:endParaRPr>
          </a:p>
          <a:p>
            <a:r>
              <a:rPr lang="en-US" altLang="zh-CN" b="1" dirty="0" err="1" smtClean="0">
                <a:solidFill>
                  <a:srgbClr val="FF0000"/>
                </a:solidFill>
                <a:latin typeface="Courier New" pitchFamily="49" charset="0"/>
              </a:rPr>
              <a:t>movzbl</a:t>
            </a:r>
            <a:r>
              <a:rPr lang="en-US" altLang="zh-CN" b="1" dirty="0" smtClean="0">
                <a:solidFill>
                  <a:srgbClr val="FF0000"/>
                </a:solidFill>
                <a:latin typeface="Courier New" pitchFamily="49" charset="0"/>
              </a:rPr>
              <a:t> 0x33807a0(%</a:t>
            </a:r>
            <a:r>
              <a:rPr lang="en-US" altLang="zh-CN" b="1" dirty="0" err="1" smtClean="0">
                <a:solidFill>
                  <a:srgbClr val="FF0000"/>
                </a:solidFill>
                <a:latin typeface="Courier New" pitchFamily="49" charset="0"/>
              </a:rPr>
              <a:t>rax</a:t>
            </a:r>
            <a:r>
              <a:rPr lang="en-US" altLang="zh-CN" b="1" dirty="0" smtClean="0">
                <a:solidFill>
                  <a:srgbClr val="FF0000"/>
                </a:solidFill>
                <a:latin typeface="Courier New" pitchFamily="49" charset="0"/>
              </a:rPr>
              <a:t>),%</a:t>
            </a:r>
            <a:r>
              <a:rPr lang="en-US" altLang="zh-CN" b="1" dirty="0" err="1" smtClean="0">
                <a:solidFill>
                  <a:srgbClr val="FF0000"/>
                </a:solidFill>
                <a:latin typeface="Courier New" pitchFamily="49" charset="0"/>
              </a:rPr>
              <a:t>eax</a:t>
            </a:r>
            <a:r>
              <a:rPr lang="zh-CN" altLang="en-US" b="1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zh-CN" b="1" dirty="0" smtClean="0">
                <a:solidFill>
                  <a:srgbClr val="FF0000"/>
                </a:solidFill>
                <a:latin typeface="Courier New" pitchFamily="49" charset="0"/>
              </a:rPr>
              <a:t>//</a:t>
            </a:r>
            <a:r>
              <a:rPr lang="zh-CN" altLang="en-US" b="1" dirty="0" smtClean="0">
                <a:solidFill>
                  <a:srgbClr val="FF0000"/>
                </a:solidFill>
                <a:latin typeface="Courier New" pitchFamily="49" charset="0"/>
              </a:rPr>
              <a:t>读内存</a:t>
            </a:r>
            <a:endParaRPr lang="en-US" altLang="zh-CN" b="1" dirty="0" smtClean="0">
              <a:solidFill>
                <a:srgbClr val="FF0000"/>
              </a:solidFill>
              <a:latin typeface="Courier New" pitchFamily="49" charset="0"/>
            </a:endParaRPr>
          </a:p>
          <a:p>
            <a:r>
              <a:rPr lang="en-US" altLang="zh-CN" dirty="0" err="1" smtClean="0">
                <a:latin typeface="Courier New" pitchFamily="49" charset="0"/>
              </a:rPr>
              <a:t>mov</a:t>
            </a:r>
            <a:r>
              <a:rPr lang="en-US" altLang="zh-CN" dirty="0" smtClean="0">
                <a:latin typeface="Courier New" pitchFamily="49" charset="0"/>
              </a:rPr>
              <a:t>    %eax,0xb3cacc3(%rip) //</a:t>
            </a:r>
            <a:r>
              <a:rPr lang="zh-CN" altLang="en-US" dirty="0" smtClean="0">
                <a:latin typeface="Courier New" pitchFamily="49" charset="0"/>
              </a:rPr>
              <a:t>存入</a:t>
            </a:r>
            <a:r>
              <a:rPr lang="en-US" altLang="zh-CN" dirty="0" err="1" smtClean="0">
                <a:latin typeface="Courier New" pitchFamily="49" charset="0"/>
              </a:rPr>
              <a:t>ops_decoded.opcode</a:t>
            </a:r>
            <a:endParaRPr lang="en-US" altLang="zh-CN" dirty="0" smtClean="0">
              <a:latin typeface="Courier New" pitchFamily="49" charset="0"/>
            </a:endParaRPr>
          </a:p>
          <a:p>
            <a:r>
              <a:rPr lang="en-US" altLang="zh-CN" dirty="0" err="1" smtClean="0">
                <a:latin typeface="Courier New" pitchFamily="49" charset="0"/>
              </a:rPr>
              <a:t>mov</a:t>
            </a:r>
            <a:r>
              <a:rPr lang="en-US" altLang="zh-CN" dirty="0" smtClean="0">
                <a:latin typeface="Courier New" pitchFamily="49" charset="0"/>
              </a:rPr>
              <a:t>    %</a:t>
            </a:r>
            <a:r>
              <a:rPr lang="en-US" altLang="zh-CN" dirty="0" err="1" smtClean="0">
                <a:latin typeface="Courier New" pitchFamily="49" charset="0"/>
              </a:rPr>
              <a:t>ebx,%edi</a:t>
            </a:r>
            <a:endParaRPr lang="en-US" altLang="zh-CN" dirty="0" smtClean="0">
              <a:latin typeface="Courier New" pitchFamily="49" charset="0"/>
            </a:endParaRPr>
          </a:p>
          <a:p>
            <a:r>
              <a:rPr lang="en-US" altLang="zh-CN" dirty="0" err="1" smtClean="0">
                <a:latin typeface="Courier New" pitchFamily="49" charset="0"/>
              </a:rPr>
              <a:t>mov</a:t>
            </a:r>
            <a:r>
              <a:rPr lang="en-US" altLang="zh-CN" dirty="0" smtClean="0">
                <a:latin typeface="Courier New" pitchFamily="49" charset="0"/>
              </a:rPr>
              <a:t>    %</a:t>
            </a:r>
            <a:r>
              <a:rPr lang="en-US" altLang="zh-CN" dirty="0" err="1" smtClean="0">
                <a:latin typeface="Courier New" pitchFamily="49" charset="0"/>
              </a:rPr>
              <a:t>eax,%eax</a:t>
            </a:r>
            <a:endParaRPr lang="en-US" altLang="zh-CN" dirty="0" smtClean="0">
              <a:latin typeface="Courier New" pitchFamily="49" charset="0"/>
            </a:endParaRPr>
          </a:p>
          <a:p>
            <a:r>
              <a:rPr lang="en-US" altLang="zh-CN" dirty="0" smtClean="0">
                <a:latin typeface="Courier New" pitchFamily="49" charset="0"/>
              </a:rPr>
              <a:t>pop    %</a:t>
            </a:r>
            <a:r>
              <a:rPr lang="en-US" altLang="zh-CN" dirty="0" err="1" smtClean="0">
                <a:latin typeface="Courier New" pitchFamily="49" charset="0"/>
              </a:rPr>
              <a:t>rbx</a:t>
            </a:r>
            <a:endParaRPr lang="en-US" altLang="zh-CN" dirty="0" smtClean="0">
              <a:latin typeface="Courier New" pitchFamily="49" charset="0"/>
            </a:endParaRPr>
          </a:p>
          <a:p>
            <a:r>
              <a:rPr lang="en-US" altLang="zh-CN" dirty="0" err="1" smtClean="0">
                <a:latin typeface="Courier New" pitchFamily="49" charset="0"/>
              </a:rPr>
              <a:t>mov</a:t>
            </a:r>
            <a:r>
              <a:rPr lang="en-US" altLang="zh-CN" dirty="0" smtClean="0">
                <a:latin typeface="Courier New" pitchFamily="49" charset="0"/>
              </a:rPr>
              <a:t>    0x4195a0(,%rax,8),%</a:t>
            </a:r>
            <a:r>
              <a:rPr lang="en-US" altLang="zh-CN" dirty="0" err="1" smtClean="0">
                <a:latin typeface="Courier New" pitchFamily="49" charset="0"/>
              </a:rPr>
              <a:t>rax</a:t>
            </a:r>
            <a:r>
              <a:rPr lang="en-US" altLang="zh-CN" dirty="0" smtClean="0">
                <a:latin typeface="Courier New" pitchFamily="49" charset="0"/>
              </a:rPr>
              <a:t> // </a:t>
            </a:r>
            <a:r>
              <a:rPr lang="zh-CN" altLang="en-US" dirty="0" smtClean="0">
                <a:latin typeface="Courier New" pitchFamily="49" charset="0"/>
              </a:rPr>
              <a:t>查函数指针表</a:t>
            </a:r>
            <a:endParaRPr lang="en-US" altLang="zh-CN" dirty="0" smtClean="0">
              <a:latin typeface="Courier New" pitchFamily="49" charset="0"/>
            </a:endParaRPr>
          </a:p>
          <a:p>
            <a:r>
              <a:rPr lang="en-US" altLang="zh-CN" dirty="0" err="1" smtClean="0">
                <a:latin typeface="Courier New" pitchFamily="49" charset="0"/>
              </a:rPr>
              <a:t>jmpq</a:t>
            </a:r>
            <a:r>
              <a:rPr lang="en-US" altLang="zh-CN" dirty="0" smtClean="0">
                <a:latin typeface="Courier New" pitchFamily="49" charset="0"/>
              </a:rPr>
              <a:t>   *%</a:t>
            </a:r>
            <a:r>
              <a:rPr lang="en-US" altLang="zh-CN" dirty="0" err="1" smtClean="0">
                <a:latin typeface="Courier New" pitchFamily="49" charset="0"/>
              </a:rPr>
              <a:t>rax</a:t>
            </a:r>
            <a:r>
              <a:rPr lang="zh-CN" altLang="en-US" dirty="0" smtClean="0">
                <a:latin typeface="Courier New" pitchFamily="49" charset="0"/>
              </a:rPr>
              <a:t> </a:t>
            </a:r>
            <a:r>
              <a:rPr lang="en-US" altLang="zh-CN" dirty="0" smtClean="0">
                <a:latin typeface="Courier New" pitchFamily="49" charset="0"/>
              </a:rPr>
              <a:t>//</a:t>
            </a:r>
            <a:r>
              <a:rPr lang="zh-CN" altLang="en-US" dirty="0" smtClean="0">
                <a:latin typeface="Courier New" pitchFamily="49" charset="0"/>
              </a:rPr>
              <a:t> 直接跳转！</a:t>
            </a:r>
            <a:endParaRPr lang="en-US" altLang="zh-CN" dirty="0" smtClean="0">
              <a:latin typeface="Courier New" pitchFamily="49" charset="0"/>
            </a:endParaRPr>
          </a:p>
          <a:p>
            <a:r>
              <a:rPr lang="en-US" altLang="zh-CN" dirty="0" err="1" smtClean="0">
                <a:latin typeface="Courier New" pitchFamily="49" charset="0"/>
              </a:rPr>
              <a:t>mov</a:t>
            </a:r>
            <a:r>
              <a:rPr lang="en-US" altLang="zh-CN" dirty="0" smtClean="0">
                <a:latin typeface="Courier New" pitchFamily="49" charset="0"/>
              </a:rPr>
              <a:t>    $0x1,%edx</a:t>
            </a:r>
            <a:r>
              <a:rPr lang="zh-CN" altLang="en-US" dirty="0" smtClean="0">
                <a:latin typeface="Courier New" pitchFamily="49" charset="0"/>
              </a:rPr>
              <a:t> </a:t>
            </a:r>
            <a:r>
              <a:rPr lang="en-US" altLang="zh-CN" dirty="0" smtClean="0">
                <a:latin typeface="Courier New" pitchFamily="49" charset="0"/>
              </a:rPr>
              <a:t>//</a:t>
            </a:r>
            <a:r>
              <a:rPr lang="zh-CN" altLang="en-US" dirty="0" smtClean="0">
                <a:latin typeface="Courier New" pitchFamily="49" charset="0"/>
              </a:rPr>
              <a:t> 调用</a:t>
            </a:r>
            <a:r>
              <a:rPr lang="en-US" altLang="zh-CN" dirty="0" err="1" smtClean="0">
                <a:latin typeface="Courier New" pitchFamily="49" charset="0"/>
              </a:rPr>
              <a:t>swaddr_read_miss</a:t>
            </a:r>
            <a:r>
              <a:rPr lang="zh-CN" altLang="en-US" dirty="0" smtClean="0">
                <a:latin typeface="Courier New" pitchFamily="49" charset="0"/>
              </a:rPr>
              <a:t>读取内存</a:t>
            </a:r>
            <a:endParaRPr lang="en-US" altLang="zh-CN" dirty="0" smtClean="0">
              <a:latin typeface="Courier New" pitchFamily="49" charset="0"/>
            </a:endParaRPr>
          </a:p>
          <a:p>
            <a:r>
              <a:rPr lang="en-US" altLang="zh-CN" dirty="0" err="1" smtClean="0">
                <a:latin typeface="Courier New" pitchFamily="49" charset="0"/>
              </a:rPr>
              <a:t>mov</a:t>
            </a:r>
            <a:r>
              <a:rPr lang="en-US" altLang="zh-CN" dirty="0" smtClean="0">
                <a:latin typeface="Courier New" pitchFamily="49" charset="0"/>
              </a:rPr>
              <a:t>    $0x1,%esi</a:t>
            </a:r>
          </a:p>
          <a:p>
            <a:r>
              <a:rPr lang="en-US" altLang="zh-CN" dirty="0" err="1" smtClean="0">
                <a:latin typeface="Courier New" pitchFamily="49" charset="0"/>
              </a:rPr>
              <a:t>callq</a:t>
            </a:r>
            <a:r>
              <a:rPr lang="en-US" altLang="zh-CN" dirty="0" smtClean="0">
                <a:latin typeface="Courier New" pitchFamily="49" charset="0"/>
              </a:rPr>
              <a:t>  4016e0 &lt;</a:t>
            </a:r>
            <a:r>
              <a:rPr lang="en-US" altLang="zh-CN" dirty="0" err="1" smtClean="0">
                <a:latin typeface="Courier New" pitchFamily="49" charset="0"/>
              </a:rPr>
              <a:t>swaddr_read_miss</a:t>
            </a:r>
            <a:r>
              <a:rPr lang="en-US" altLang="zh-CN" dirty="0" smtClean="0">
                <a:latin typeface="Courier New" pitchFamily="49" charset="0"/>
              </a:rPr>
              <a:t>&gt;</a:t>
            </a:r>
          </a:p>
          <a:p>
            <a:r>
              <a:rPr lang="en-US" altLang="zh-CN" dirty="0" err="1" smtClean="0">
                <a:latin typeface="Courier New" pitchFamily="49" charset="0"/>
              </a:rPr>
              <a:t>jmp</a:t>
            </a:r>
            <a:r>
              <a:rPr lang="en-US" altLang="zh-CN" dirty="0" smtClean="0">
                <a:latin typeface="Courier New" pitchFamily="49" charset="0"/>
              </a:rPr>
              <a:t>    4077b7 &lt;exec+0x27&gt;</a:t>
            </a:r>
          </a:p>
          <a:p>
            <a:r>
              <a:rPr lang="en-US" altLang="zh-CN" dirty="0" err="1" smtClean="0">
                <a:latin typeface="Courier New" pitchFamily="49" charset="0"/>
              </a:rPr>
              <a:t>nopl</a:t>
            </a:r>
            <a:r>
              <a:rPr lang="en-US" altLang="zh-CN" dirty="0" smtClean="0">
                <a:latin typeface="Courier New" pitchFamily="49" charset="0"/>
              </a:rPr>
              <a:t>   (%</a:t>
            </a:r>
            <a:r>
              <a:rPr lang="en-US" altLang="zh-CN" dirty="0" err="1" smtClean="0">
                <a:latin typeface="Courier New" pitchFamily="49" charset="0"/>
              </a:rPr>
              <a:t>rax</a:t>
            </a:r>
            <a:r>
              <a:rPr lang="en-US" altLang="zh-CN" dirty="0" smtClean="0">
                <a:latin typeface="Courier New" pitchFamily="49" charset="0"/>
              </a:rPr>
              <a:t>)</a:t>
            </a:r>
          </a:p>
          <a:p>
            <a:endParaRPr lang="en-US" altLang="zh-CN" dirty="0" smtClean="0">
              <a:latin typeface="Courier New" pitchFamily="49" charset="0"/>
            </a:endParaRPr>
          </a:p>
        </p:txBody>
      </p:sp>
      <p:sp>
        <p:nvSpPr>
          <p:cNvPr id="13" name="左中括号 12"/>
          <p:cNvSpPr/>
          <p:nvPr/>
        </p:nvSpPr>
        <p:spPr>
          <a:xfrm flipV="1">
            <a:off x="285720" y="2571744"/>
            <a:ext cx="142876" cy="3000396"/>
          </a:xfrm>
          <a:prstGeom prst="leftBracket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左中括号 13"/>
          <p:cNvSpPr/>
          <p:nvPr/>
        </p:nvSpPr>
        <p:spPr>
          <a:xfrm>
            <a:off x="142876" y="3929066"/>
            <a:ext cx="214282" cy="2500330"/>
          </a:xfrm>
          <a:prstGeom prst="leftBracket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5715008" y="2708972"/>
            <a:ext cx="3286148" cy="1077218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rgbClr val="FF0000"/>
                </a:solidFill>
              </a:rPr>
              <a:t>很难再按照原来的办法优化！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另辟蹊径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期末考试前，</a:t>
            </a:r>
            <a:r>
              <a:rPr lang="en-US" altLang="zh-CN" dirty="0" err="1" smtClean="0"/>
              <a:t>zrz</a:t>
            </a:r>
            <a:r>
              <a:rPr lang="zh-CN" altLang="en-US" dirty="0" smtClean="0"/>
              <a:t>问我，能不能用一个简单公式直接做这些映射，我说，应该没有吧。。。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但是，期末考试之后，有一天我突发奇想</a:t>
            </a:r>
            <a:endParaRPr lang="en-US" altLang="zh-CN" dirty="0" smtClean="0"/>
          </a:p>
          <a:p>
            <a:r>
              <a:rPr lang="zh-CN" altLang="en-US" dirty="0" smtClean="0"/>
              <a:t>想到了一个办法。。。。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654032"/>
          </a:xfrm>
        </p:spPr>
        <p:txBody>
          <a:bodyPr/>
          <a:lstStyle/>
          <a:p>
            <a:r>
              <a:rPr lang="zh-CN" altLang="en-US" dirty="0" smtClean="0"/>
              <a:t>初始速度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785794"/>
            <a:ext cx="8229600" cy="4983179"/>
          </a:xfrm>
        </p:spPr>
        <p:txBody>
          <a:bodyPr/>
          <a:lstStyle/>
          <a:p>
            <a:r>
              <a:rPr lang="zh-CN" altLang="en-US" dirty="0" smtClean="0"/>
              <a:t>关闭</a:t>
            </a:r>
            <a:r>
              <a:rPr lang="en-US" altLang="zh-CN" dirty="0" smtClean="0"/>
              <a:t>DEBUG</a:t>
            </a:r>
          </a:p>
          <a:p>
            <a:r>
              <a:rPr lang="zh-CN" altLang="en-US" dirty="0" smtClean="0"/>
              <a:t>关闭</a:t>
            </a:r>
            <a:r>
              <a:rPr lang="en-US" altLang="zh-CN" dirty="0" smtClean="0"/>
              <a:t>TLB</a:t>
            </a:r>
          </a:p>
          <a:p>
            <a:r>
              <a:rPr lang="zh-CN" altLang="en-US" dirty="0" smtClean="0"/>
              <a:t>关闭</a:t>
            </a:r>
            <a:r>
              <a:rPr lang="en-US" altLang="zh-CN" dirty="0" smtClean="0"/>
              <a:t>Cache</a:t>
            </a:r>
          </a:p>
          <a:p>
            <a:r>
              <a:rPr lang="en-US" altLang="zh-CN" dirty="0" smtClean="0"/>
              <a:t>-O2</a:t>
            </a:r>
          </a:p>
          <a:p>
            <a:r>
              <a:rPr lang="zh-CN" altLang="en-US" dirty="0" smtClean="0"/>
              <a:t>关闭</a:t>
            </a:r>
            <a:r>
              <a:rPr lang="en-US" altLang="zh-CN" dirty="0" smtClean="0"/>
              <a:t>PIE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0.8952 MIPS     </a:t>
            </a:r>
            <a:r>
              <a:rPr lang="zh-CN" altLang="en-US" dirty="0" smtClean="0"/>
              <a:t>后面的速度均以此作为基准</a:t>
            </a:r>
            <a:endParaRPr lang="zh-CN" altLang="en-US" dirty="0"/>
          </a:p>
        </p:txBody>
      </p:sp>
      <p:pic>
        <p:nvPicPr>
          <p:cNvPr id="4" name="图片 3" descr="speed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282" y="4714884"/>
            <a:ext cx="7295796" cy="17145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NEMU</a:t>
            </a:r>
            <a:r>
              <a:rPr lang="zh-CN" altLang="en-US" dirty="0" smtClean="0"/>
              <a:t>的内存模块在做些什么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42985"/>
            <a:ext cx="8229600" cy="1928826"/>
          </a:xfrm>
        </p:spPr>
        <p:txBody>
          <a:bodyPr/>
          <a:lstStyle/>
          <a:p>
            <a:r>
              <a:rPr lang="zh-CN" altLang="en-US" dirty="0" smtClean="0"/>
              <a:t>用软件代码模拟硬件</a:t>
            </a:r>
            <a:r>
              <a:rPr lang="en-US" altLang="zh-CN" dirty="0" smtClean="0"/>
              <a:t>MMU</a:t>
            </a:r>
            <a:r>
              <a:rPr lang="zh-CN" altLang="en-US" dirty="0" smtClean="0"/>
              <a:t>的功能</a:t>
            </a:r>
            <a:endParaRPr lang="en-US" altLang="zh-CN" dirty="0" smtClean="0"/>
          </a:p>
          <a:p>
            <a:r>
              <a:rPr lang="zh-CN" altLang="en-US" dirty="0" smtClean="0"/>
              <a:t>将虚拟地址转换为物理地址</a:t>
            </a:r>
            <a:endParaRPr lang="en-US" altLang="zh-CN" dirty="0" smtClean="0"/>
          </a:p>
          <a:p>
            <a:r>
              <a:rPr lang="zh-CN" altLang="en-US" dirty="0" smtClean="0"/>
              <a:t>为虚拟机中的程序提供一块</a:t>
            </a:r>
            <a:r>
              <a:rPr lang="en-US" altLang="zh-CN" dirty="0" smtClean="0"/>
              <a:t>4GB</a:t>
            </a:r>
            <a:r>
              <a:rPr lang="zh-CN" altLang="en-US" dirty="0" smtClean="0"/>
              <a:t>的虚拟内存空间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000100" y="3000372"/>
            <a:ext cx="1928826" cy="33575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solidFill>
                  <a:schemeClr val="tx1"/>
                </a:solidFill>
              </a:rPr>
              <a:t>4GB</a:t>
            </a:r>
          </a:p>
          <a:p>
            <a:pPr algn="ctr"/>
            <a:r>
              <a:rPr lang="zh-CN" altLang="en-US" sz="2800" dirty="0" smtClean="0">
                <a:solidFill>
                  <a:schemeClr val="tx1"/>
                </a:solidFill>
              </a:rPr>
              <a:t>虚拟内存</a:t>
            </a:r>
            <a:endParaRPr lang="en-US" altLang="zh-CN" sz="2800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sz="2800" dirty="0" smtClean="0">
                <a:solidFill>
                  <a:schemeClr val="tx1"/>
                </a:solidFill>
              </a:rPr>
              <a:t>空间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4143372" y="5072074"/>
            <a:ext cx="1928826" cy="12858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solidFill>
                  <a:schemeClr val="tx1"/>
                </a:solidFill>
              </a:rPr>
              <a:t>128MB</a:t>
            </a:r>
          </a:p>
          <a:p>
            <a:pPr algn="ctr"/>
            <a:r>
              <a:rPr lang="zh-CN" altLang="en-US" sz="2800" dirty="0" smtClean="0">
                <a:solidFill>
                  <a:schemeClr val="tx1"/>
                </a:solidFill>
              </a:rPr>
              <a:t>物理内存</a:t>
            </a:r>
            <a:endParaRPr lang="en-US" altLang="zh-CN" sz="2800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sz="2800" dirty="0" smtClean="0">
                <a:solidFill>
                  <a:schemeClr val="tx1"/>
                </a:solidFill>
              </a:rPr>
              <a:t>空间</a:t>
            </a:r>
            <a:endParaRPr lang="en-US" altLang="zh-CN" sz="2800" dirty="0" smtClean="0">
              <a:solidFill>
                <a:schemeClr val="tx1"/>
              </a:solidFill>
            </a:endParaRPr>
          </a:p>
        </p:txBody>
      </p:sp>
      <p:cxnSp>
        <p:nvCxnSpPr>
          <p:cNvPr id="7" name="直接箭头连接符 6"/>
          <p:cNvCxnSpPr/>
          <p:nvPr/>
        </p:nvCxnSpPr>
        <p:spPr>
          <a:xfrm rot="16200000" flipH="1">
            <a:off x="2500298" y="4357694"/>
            <a:ext cx="2071702" cy="121444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>
            <a:off x="2928926" y="6000768"/>
            <a:ext cx="1214446" cy="14287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2928926" y="5214950"/>
            <a:ext cx="1214446" cy="21431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V="1">
            <a:off x="2928926" y="5214950"/>
            <a:ext cx="1214446" cy="100013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rot="16200000" flipH="1">
            <a:off x="2285984" y="3929066"/>
            <a:ext cx="2500330" cy="121444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3643306" y="3071810"/>
            <a:ext cx="500066" cy="12858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rgbClr val="FF0000"/>
                </a:solidFill>
              </a:rPr>
              <a:t>页映射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929190" y="3643314"/>
            <a:ext cx="3286148" cy="584775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rgbClr val="FF0000"/>
                </a:solidFill>
              </a:rPr>
              <a:t>我要放大招了！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充分利用硬件</a:t>
            </a:r>
            <a:r>
              <a:rPr lang="en-US" altLang="zh-CN" dirty="0" smtClean="0"/>
              <a:t>MMU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42984"/>
            <a:ext cx="8686800" cy="5715016"/>
          </a:xfrm>
        </p:spPr>
        <p:txBody>
          <a:bodyPr/>
          <a:lstStyle/>
          <a:p>
            <a:r>
              <a:rPr lang="zh-CN" altLang="en-US" dirty="0" smtClean="0"/>
              <a:t>我们的</a:t>
            </a:r>
            <a:r>
              <a:rPr lang="en-US" altLang="zh-CN" dirty="0" smtClean="0"/>
              <a:t>NEMU</a:t>
            </a:r>
            <a:r>
              <a:rPr lang="zh-CN" altLang="en-US" dirty="0" smtClean="0"/>
              <a:t>也运行在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提供的分页机制下</a:t>
            </a:r>
            <a:endParaRPr lang="en-US" altLang="zh-CN" dirty="0" smtClean="0"/>
          </a:p>
          <a:p>
            <a:r>
              <a:rPr lang="en-US" altLang="zh-CN" dirty="0" smtClean="0"/>
              <a:t>NEMU</a:t>
            </a:r>
            <a:r>
              <a:rPr lang="zh-CN" altLang="en-US" dirty="0" smtClean="0"/>
              <a:t>每一次内存访问，都要经过硬件</a:t>
            </a:r>
            <a:r>
              <a:rPr lang="en-US" altLang="zh-CN" dirty="0" smtClean="0"/>
              <a:t>MMU</a:t>
            </a:r>
            <a:r>
              <a:rPr lang="zh-CN" altLang="en-US" dirty="0" smtClean="0"/>
              <a:t>转换</a:t>
            </a:r>
            <a:endParaRPr lang="en-US" altLang="zh-CN" dirty="0" smtClean="0"/>
          </a:p>
          <a:p>
            <a:r>
              <a:rPr lang="zh-CN" altLang="en-US" dirty="0" smtClean="0"/>
              <a:t>与其用软件代码模拟</a:t>
            </a:r>
            <a:r>
              <a:rPr lang="en-US" altLang="zh-CN" dirty="0" smtClean="0"/>
              <a:t>MMU</a:t>
            </a:r>
            <a:r>
              <a:rPr lang="zh-CN" altLang="en-US" dirty="0" smtClean="0"/>
              <a:t>的功能</a:t>
            </a:r>
            <a:endParaRPr lang="en-US" altLang="zh-CN" dirty="0" smtClean="0"/>
          </a:p>
          <a:p>
            <a:r>
              <a:rPr lang="zh-CN" altLang="en-US" dirty="0" smtClean="0"/>
              <a:t>为何不直接利用硬件</a:t>
            </a:r>
            <a:r>
              <a:rPr lang="en-US" altLang="zh-CN" dirty="0" smtClean="0"/>
              <a:t>MMU</a:t>
            </a:r>
            <a:r>
              <a:rPr lang="zh-CN" altLang="en-US" dirty="0" smtClean="0"/>
              <a:t>这一“免费”资源呢？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x86-64</a:t>
            </a:r>
            <a:r>
              <a:rPr lang="zh-CN" altLang="en-US" dirty="0" smtClean="0"/>
              <a:t>为我们提供了至少</a:t>
            </a:r>
            <a:r>
              <a:rPr lang="en-US" altLang="zh-CN" dirty="0" smtClean="0"/>
              <a:t>TB</a:t>
            </a:r>
            <a:r>
              <a:rPr lang="zh-CN" altLang="en-US" dirty="0" smtClean="0"/>
              <a:t>级的虚拟内存空间</a:t>
            </a:r>
            <a:endParaRPr lang="en-US" altLang="zh-CN" dirty="0" smtClean="0"/>
          </a:p>
          <a:p>
            <a:r>
              <a:rPr lang="zh-CN" altLang="en-US" dirty="0" smtClean="0"/>
              <a:t>从中拿出区区</a:t>
            </a:r>
            <a:r>
              <a:rPr lang="en-US" altLang="zh-CN" dirty="0" smtClean="0"/>
              <a:t>4GB</a:t>
            </a:r>
            <a:r>
              <a:rPr lang="zh-CN" altLang="en-US" dirty="0" smtClean="0"/>
              <a:t>根本不是问题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注意，这里</a:t>
            </a:r>
            <a:r>
              <a:rPr lang="en-US" altLang="zh-CN" dirty="0" smtClean="0"/>
              <a:t>4GB</a:t>
            </a:r>
            <a:r>
              <a:rPr lang="zh-CN" altLang="en-US" dirty="0" smtClean="0"/>
              <a:t>是指虚拟内存空间！</a:t>
            </a:r>
            <a:endParaRPr lang="en-US" altLang="zh-CN" dirty="0" smtClean="0"/>
          </a:p>
          <a:p>
            <a:r>
              <a:rPr lang="zh-CN" altLang="en-US" dirty="0" smtClean="0"/>
              <a:t>并不是真的开了</a:t>
            </a:r>
            <a:r>
              <a:rPr lang="en-US" altLang="zh-CN" dirty="0" smtClean="0"/>
              <a:t>4GB</a:t>
            </a:r>
            <a:r>
              <a:rPr lang="zh-CN" altLang="en-US" dirty="0" smtClean="0"/>
              <a:t>大小的数组。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思路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406" y="1000108"/>
            <a:ext cx="8901146" cy="6215106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开一块</a:t>
            </a:r>
            <a:r>
              <a:rPr lang="en-US" altLang="zh-CN" dirty="0" smtClean="0"/>
              <a:t>128MB</a:t>
            </a:r>
            <a:r>
              <a:rPr lang="zh-CN" altLang="en-US" dirty="0" smtClean="0"/>
              <a:t>的“物理内存”</a:t>
            </a:r>
            <a:endParaRPr lang="en-US" altLang="zh-CN" dirty="0" smtClean="0"/>
          </a:p>
          <a:p>
            <a:r>
              <a:rPr lang="zh-CN" altLang="en-US" dirty="0" smtClean="0"/>
              <a:t>开一块</a:t>
            </a:r>
            <a:r>
              <a:rPr lang="en-US" altLang="zh-CN" dirty="0" smtClean="0"/>
              <a:t>4GB</a:t>
            </a:r>
            <a:r>
              <a:rPr lang="zh-CN" altLang="en-US" dirty="0" smtClean="0"/>
              <a:t>地址空间，初始为空，设起始地址为</a:t>
            </a:r>
            <a:r>
              <a:rPr lang="en-US" altLang="zh-CN" dirty="0" smtClean="0"/>
              <a:t>base</a:t>
            </a:r>
          </a:p>
          <a:p>
            <a:r>
              <a:rPr lang="zh-CN" altLang="en-US" dirty="0" smtClean="0"/>
              <a:t>若虚拟机想访问</a:t>
            </a:r>
            <a:r>
              <a:rPr lang="en-US" altLang="zh-CN" dirty="0" err="1" smtClean="0"/>
              <a:t>addr</a:t>
            </a:r>
            <a:r>
              <a:rPr lang="zh-CN" altLang="en-US" dirty="0" smtClean="0"/>
              <a:t>处，我们直接访问</a:t>
            </a:r>
            <a:r>
              <a:rPr lang="en-US" altLang="zh-CN" dirty="0" err="1" smtClean="0"/>
              <a:t>base+addr</a:t>
            </a:r>
            <a:r>
              <a:rPr lang="zh-CN" altLang="en-US" dirty="0" smtClean="0"/>
              <a:t>处</a:t>
            </a:r>
            <a:endParaRPr lang="en-US" altLang="zh-CN" dirty="0" smtClean="0"/>
          </a:p>
          <a:p>
            <a:r>
              <a:rPr lang="zh-CN" altLang="en-US" dirty="0" smtClean="0"/>
              <a:t>若发生缺页异常，我们则对出现异常的位置进行判断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若发生在</a:t>
            </a:r>
            <a:r>
              <a:rPr lang="en-US" altLang="zh-CN" dirty="0" smtClean="0"/>
              <a:t>4GB</a:t>
            </a:r>
            <a:r>
              <a:rPr lang="zh-CN" altLang="en-US" dirty="0" smtClean="0"/>
              <a:t>地址空间外，则</a:t>
            </a:r>
            <a:r>
              <a:rPr lang="en-US" altLang="zh-CN" dirty="0" smtClean="0"/>
              <a:t>NEMU</a:t>
            </a:r>
            <a:r>
              <a:rPr lang="zh-CN" altLang="en-US" dirty="0" smtClean="0"/>
              <a:t>自身出了问题，终止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若发生在</a:t>
            </a:r>
            <a:r>
              <a:rPr lang="en-US" altLang="zh-CN" dirty="0" smtClean="0"/>
              <a:t>4GB</a:t>
            </a:r>
            <a:r>
              <a:rPr lang="zh-CN" altLang="en-US" dirty="0" smtClean="0"/>
              <a:t>地址空间内，说明虚拟机第一次想访问该地址</a:t>
            </a:r>
            <a:endParaRPr lang="en-US" altLang="zh-CN" dirty="0" smtClean="0"/>
          </a:p>
          <a:p>
            <a:pPr lvl="2"/>
            <a:r>
              <a:rPr lang="zh-CN" altLang="en-US" sz="2400" dirty="0" smtClean="0"/>
              <a:t>对出现缺页的地址</a:t>
            </a:r>
            <a:r>
              <a:rPr lang="en-US" altLang="zh-CN" sz="2400" dirty="0" err="1" smtClean="0"/>
              <a:t>addr</a:t>
            </a:r>
            <a:r>
              <a:rPr lang="zh-CN" altLang="en-US" sz="2400" dirty="0" smtClean="0"/>
              <a:t>调用</a:t>
            </a:r>
            <a:r>
              <a:rPr lang="en-US" altLang="zh-CN" sz="2400" dirty="0" err="1" smtClean="0"/>
              <a:t>page_translate</a:t>
            </a:r>
            <a:r>
              <a:rPr lang="en-US" altLang="zh-CN" sz="2400" dirty="0" smtClean="0"/>
              <a:t>()</a:t>
            </a:r>
            <a:r>
              <a:rPr lang="zh-CN" altLang="en-US" sz="2400" dirty="0" smtClean="0"/>
              <a:t>进行页转换</a:t>
            </a:r>
            <a:endParaRPr lang="en-US" altLang="zh-CN" sz="2400" dirty="0" smtClean="0"/>
          </a:p>
          <a:p>
            <a:pPr lvl="2"/>
            <a:r>
              <a:rPr lang="zh-CN" altLang="en-US" sz="2400" dirty="0" smtClean="0"/>
              <a:t>在“物理内存”和</a:t>
            </a:r>
            <a:r>
              <a:rPr lang="en-US" altLang="zh-CN" sz="2400" dirty="0" smtClean="0"/>
              <a:t>4GB</a:t>
            </a:r>
            <a:r>
              <a:rPr lang="zh-CN" altLang="en-US" sz="2400" dirty="0" smtClean="0"/>
              <a:t>地址空间之间建立映射</a:t>
            </a:r>
            <a:endParaRPr lang="en-US" altLang="zh-CN" sz="2400" dirty="0" smtClean="0"/>
          </a:p>
          <a:p>
            <a:pPr lvl="2"/>
            <a:r>
              <a:rPr lang="zh-CN" altLang="en-US" sz="2400" dirty="0" smtClean="0"/>
              <a:t>恢复程序的执行</a:t>
            </a:r>
            <a:endParaRPr lang="en-US" altLang="zh-CN" sz="2400" dirty="0" smtClean="0"/>
          </a:p>
          <a:p>
            <a:r>
              <a:rPr lang="zh-CN" altLang="en-US" dirty="0" smtClean="0"/>
              <a:t>当</a:t>
            </a:r>
            <a:r>
              <a:rPr lang="en-US" altLang="zh-CN" dirty="0" smtClean="0"/>
              <a:t>CR3</a:t>
            </a:r>
            <a:r>
              <a:rPr lang="zh-CN" altLang="en-US" dirty="0" smtClean="0"/>
              <a:t>变化时，直接清空整个</a:t>
            </a:r>
            <a:r>
              <a:rPr lang="en-US" altLang="zh-CN" dirty="0" smtClean="0"/>
              <a:t>4GB</a:t>
            </a:r>
            <a:r>
              <a:rPr lang="zh-CN" altLang="en-US" dirty="0" smtClean="0"/>
              <a:t>地址空间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整个过程有点像“把磁盘上的页面换入内存”的过程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一些问题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跨页读判断？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硬件自动帮我们解决了！</a:t>
            </a:r>
            <a:endParaRPr lang="en-US" altLang="zh-CN" dirty="0" smtClean="0"/>
          </a:p>
          <a:p>
            <a:r>
              <a:rPr lang="zh-CN" altLang="en-US" dirty="0" smtClean="0"/>
              <a:t>内存映射</a:t>
            </a:r>
            <a:r>
              <a:rPr lang="en-US" altLang="zh-CN" dirty="0" smtClean="0"/>
              <a:t>I/O</a:t>
            </a:r>
            <a:r>
              <a:rPr lang="zh-CN" altLang="en-US" dirty="0" smtClean="0"/>
              <a:t>判断？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没办法支持</a:t>
            </a:r>
            <a:r>
              <a:rPr lang="en-US" altLang="zh-CN" dirty="0" err="1" smtClean="0"/>
              <a:t>is_mmio</a:t>
            </a:r>
            <a:r>
              <a:rPr lang="en-US" altLang="zh-CN" dirty="0" smtClean="0"/>
              <a:t>()</a:t>
            </a:r>
            <a:r>
              <a:rPr lang="zh-CN" altLang="en-US" dirty="0" smtClean="0"/>
              <a:t>判断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还好，只有显存是内存映射</a:t>
            </a:r>
            <a:r>
              <a:rPr lang="en-US" altLang="zh-CN" dirty="0" smtClean="0"/>
              <a:t>I/O</a:t>
            </a:r>
            <a:r>
              <a:rPr lang="zh-CN" altLang="en-US" dirty="0" smtClean="0"/>
              <a:t>的方式，特殊处理一下</a:t>
            </a:r>
            <a:endParaRPr lang="en-US" altLang="zh-CN" dirty="0" smtClean="0"/>
          </a:p>
          <a:p>
            <a:r>
              <a:rPr lang="zh-CN" altLang="en-US" dirty="0" smtClean="0"/>
              <a:t>缺点？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要求整块的</a:t>
            </a:r>
            <a:r>
              <a:rPr lang="en-US" altLang="zh-CN" dirty="0" smtClean="0"/>
              <a:t>4GB</a:t>
            </a:r>
            <a:r>
              <a:rPr lang="zh-CN" altLang="en-US" dirty="0" smtClean="0"/>
              <a:t>地址空间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因此必须要</a:t>
            </a:r>
            <a:r>
              <a:rPr lang="en-US" altLang="zh-CN" dirty="0" smtClean="0"/>
              <a:t>64</a:t>
            </a:r>
            <a:r>
              <a:rPr lang="zh-CN" altLang="en-US" dirty="0" smtClean="0"/>
              <a:t>位</a:t>
            </a:r>
            <a:r>
              <a:rPr lang="en-US" altLang="zh-CN" dirty="0" smtClean="0"/>
              <a:t>CPU</a:t>
            </a:r>
            <a:r>
              <a:rPr lang="zh-CN" altLang="en-US" dirty="0" smtClean="0"/>
              <a:t>、操作系统</a:t>
            </a:r>
            <a:endParaRPr lang="en-US" altLang="zh-CN" dirty="0" smtClean="0"/>
          </a:p>
          <a:p>
            <a:r>
              <a:rPr lang="zh-CN" altLang="en-US" dirty="0" smtClean="0"/>
              <a:t>怎样实现？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需要通过操作系统接口来完成。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怎样实现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0010" y="1285860"/>
            <a:ext cx="9044022" cy="4983179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/>
              <a:t>由于安全方面的原因，现代的操作系统是不会允许直接操作物理内存、页表的！所以一切都要使用操作系统的接口</a:t>
            </a:r>
            <a:r>
              <a:rPr lang="en-US" altLang="zh-CN" dirty="0" smtClean="0"/>
              <a:t>/</a:t>
            </a:r>
            <a:r>
              <a:rPr lang="zh-CN" altLang="en-US" dirty="0" smtClean="0"/>
              <a:t>库来完成。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如何让一块内存同时映射到两个位置（物理、虚拟）？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POSIX Shared Memory</a:t>
            </a:r>
          </a:p>
          <a:p>
            <a:r>
              <a:rPr lang="zh-CN" altLang="en-US" dirty="0" smtClean="0"/>
              <a:t>如何建立映射？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mmap</a:t>
            </a:r>
            <a:r>
              <a:rPr lang="en-US" altLang="zh-CN" dirty="0" smtClean="0"/>
              <a:t>()</a:t>
            </a:r>
          </a:p>
          <a:p>
            <a:r>
              <a:rPr lang="zh-CN" altLang="en-US" dirty="0" smtClean="0"/>
              <a:t>如何处理缺页（访问非法地址）？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libsigsegv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代码省略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由于代码涉及到很多与</a:t>
            </a:r>
            <a:r>
              <a:rPr lang="en-US" altLang="zh-CN" dirty="0" smtClean="0"/>
              <a:t>NEMU</a:t>
            </a:r>
            <a:r>
              <a:rPr lang="zh-CN" altLang="en-US" dirty="0" smtClean="0"/>
              <a:t>无关的细节</a:t>
            </a:r>
            <a:endParaRPr lang="en-US" altLang="zh-CN" dirty="0" smtClean="0"/>
          </a:p>
          <a:p>
            <a:r>
              <a:rPr lang="zh-CN" altLang="en-US" dirty="0" smtClean="0"/>
              <a:t>所以在</a:t>
            </a:r>
            <a:r>
              <a:rPr lang="en-US" altLang="zh-CN" dirty="0" smtClean="0"/>
              <a:t>PPT</a:t>
            </a:r>
            <a:r>
              <a:rPr lang="zh-CN" altLang="en-US" dirty="0" smtClean="0"/>
              <a:t>上就不贴出代码了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请参考</a:t>
            </a:r>
            <a:r>
              <a:rPr lang="en-US" altLang="zh-CN" dirty="0" err="1" smtClean="0"/>
              <a:t>shm-test.c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63.71 MIPS</a:t>
            </a:r>
          </a:p>
          <a:p>
            <a:r>
              <a:rPr lang="zh-CN" altLang="en-US" dirty="0" smtClean="0"/>
              <a:t>比较：</a:t>
            </a:r>
            <a:endParaRPr lang="en-US" altLang="zh-CN" dirty="0" smtClean="0"/>
          </a:p>
          <a:p>
            <a:r>
              <a:rPr lang="zh-CN" altLang="en-US" dirty="0" smtClean="0"/>
              <a:t>    刚才：</a:t>
            </a:r>
            <a:r>
              <a:rPr lang="en-US" altLang="zh-CN" dirty="0" smtClean="0"/>
              <a:t>40.45 MIPS (1.58x)</a:t>
            </a:r>
          </a:p>
          <a:p>
            <a:r>
              <a:rPr lang="en-US" altLang="zh-CN" dirty="0" smtClean="0"/>
              <a:t>    </a:t>
            </a:r>
            <a:r>
              <a:rPr lang="zh-CN" altLang="en-US" dirty="0" smtClean="0"/>
              <a:t>最初：</a:t>
            </a:r>
            <a:r>
              <a:rPr lang="en-US" altLang="zh-CN" dirty="0" smtClean="0"/>
              <a:t>0.8952 MIPS (71.2x)</a:t>
            </a:r>
          </a:p>
          <a:p>
            <a:endParaRPr lang="zh-CN" altLang="en-US" dirty="0"/>
          </a:p>
        </p:txBody>
      </p:sp>
      <p:pic>
        <p:nvPicPr>
          <p:cNvPr id="5" name="图片 4" descr="speed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283" y="4567312"/>
            <a:ext cx="7572428" cy="178898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857620" y="571480"/>
            <a:ext cx="7358114" cy="523220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每次访问内存只需一次加法！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0" y="1643050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sz="5400" b="1" dirty="0" smtClean="0">
                <a:latin typeface="+mn-ea"/>
                <a:ea typeface="+mn-ea"/>
              </a:rPr>
              <a:t>能不能再快一点？</a:t>
            </a:r>
            <a:endParaRPr lang="zh-CN" altLang="en-US" sz="5400" b="1" dirty="0">
              <a:latin typeface="+mn-ea"/>
              <a:ea typeface="+mn-ea"/>
            </a:endParaRPr>
          </a:p>
        </p:txBody>
      </p:sp>
      <p:sp>
        <p:nvSpPr>
          <p:cNvPr id="7" name="椭圆形标注 6"/>
          <p:cNvSpPr/>
          <p:nvPr/>
        </p:nvSpPr>
        <p:spPr>
          <a:xfrm>
            <a:off x="642910" y="357166"/>
            <a:ext cx="6572296" cy="3857652"/>
          </a:xfrm>
          <a:prstGeom prst="wedgeEllipseCallout">
            <a:avLst>
              <a:gd name="adj1" fmla="val 57534"/>
              <a:gd name="adj2" fmla="val 6632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再快一点？</a:t>
            </a:r>
            <a:endParaRPr lang="zh-CN" altLang="en-US" dirty="0"/>
          </a:p>
        </p:txBody>
      </p:sp>
      <p:sp>
        <p:nvSpPr>
          <p:cNvPr id="6" name="内容占位符 5"/>
          <p:cNvSpPr txBox="1">
            <a:spLocks noGrp="1"/>
          </p:cNvSpPr>
          <p:nvPr>
            <p:ph idx="1"/>
          </p:nvPr>
        </p:nvSpPr>
        <p:spPr>
          <a:xfrm>
            <a:off x="457200" y="1142984"/>
            <a:ext cx="8229600" cy="7245060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“每次访问内存只需一次加法”</a:t>
            </a:r>
            <a:endParaRPr lang="en-US" altLang="zh-CN" sz="2800" b="1" dirty="0" smtClean="0"/>
          </a:p>
          <a:p>
            <a:endParaRPr lang="en-US" altLang="zh-CN" sz="2800" b="1" dirty="0" smtClean="0"/>
          </a:p>
          <a:p>
            <a:endParaRPr lang="en-US" altLang="zh-CN" dirty="0" smtClean="0"/>
          </a:p>
          <a:p>
            <a:endParaRPr lang="en-US" altLang="zh-CN" sz="2800" b="1" dirty="0" smtClean="0"/>
          </a:p>
          <a:p>
            <a:endParaRPr lang="en-US" altLang="zh-CN" dirty="0" smtClean="0"/>
          </a:p>
          <a:p>
            <a:endParaRPr lang="en-US" altLang="zh-CN" sz="2800" b="1" dirty="0" smtClean="0"/>
          </a:p>
          <a:p>
            <a:endParaRPr lang="en-US" altLang="zh-CN" sz="2800" b="1" dirty="0" smtClean="0"/>
          </a:p>
          <a:p>
            <a:r>
              <a:rPr lang="zh-CN" altLang="en-US" dirty="0" smtClean="0"/>
              <a:t>能不能连“一次加法”都省掉？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需要把低</a:t>
            </a:r>
            <a:r>
              <a:rPr lang="en-US" altLang="zh-CN" dirty="0" smtClean="0"/>
              <a:t>4GB</a:t>
            </a:r>
            <a:r>
              <a:rPr lang="zh-CN" altLang="en-US" dirty="0" smtClean="0"/>
              <a:t>地址空间空出来</a:t>
            </a:r>
            <a:endParaRPr lang="en-US" altLang="zh-CN" dirty="0" smtClean="0"/>
          </a:p>
          <a:p>
            <a:r>
              <a:rPr lang="zh-CN" altLang="en-US" dirty="0" smtClean="0"/>
              <a:t>把</a:t>
            </a:r>
            <a:r>
              <a:rPr lang="en-US" altLang="zh-CN" dirty="0" smtClean="0"/>
              <a:t>NEMU</a:t>
            </a:r>
            <a:r>
              <a:rPr lang="zh-CN" altLang="en-US" dirty="0" smtClean="0"/>
              <a:t>代码和数据放到高于</a:t>
            </a:r>
            <a:r>
              <a:rPr lang="en-US" altLang="zh-CN" dirty="0" smtClean="0"/>
              <a:t>4G</a:t>
            </a:r>
            <a:r>
              <a:rPr lang="zh-CN" altLang="en-US" dirty="0" smtClean="0"/>
              <a:t>的地址空间去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sz="2800" b="1" dirty="0" smtClean="0"/>
          </a:p>
          <a:p>
            <a:endParaRPr lang="zh-CN" altLang="en-US" sz="2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357158" y="1857364"/>
            <a:ext cx="8501122" cy="2677656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 smtClean="0">
                <a:latin typeface="Courier New" pitchFamily="49" charset="0"/>
              </a:rPr>
              <a:t>以</a:t>
            </a:r>
            <a:r>
              <a:rPr lang="en-US" altLang="zh-CN" sz="2400" b="1" dirty="0" smtClean="0">
                <a:latin typeface="Courier New" pitchFamily="49" charset="0"/>
              </a:rPr>
              <a:t>exec()</a:t>
            </a:r>
            <a:r>
              <a:rPr lang="zh-CN" altLang="en-US" sz="2400" b="1" dirty="0" smtClean="0">
                <a:latin typeface="Courier New" pitchFamily="49" charset="0"/>
              </a:rPr>
              <a:t>为例，读内存只剩三条指令！</a:t>
            </a:r>
            <a:endParaRPr lang="en-US" altLang="zh-CN" sz="2400" b="1" dirty="0" smtClean="0">
              <a:latin typeface="Courier New" pitchFamily="49" charset="0"/>
            </a:endParaRPr>
          </a:p>
          <a:p>
            <a:r>
              <a:rPr lang="en-US" altLang="zh-CN" b="1" dirty="0" err="1" smtClean="0">
                <a:solidFill>
                  <a:srgbClr val="FF0000"/>
                </a:solidFill>
                <a:latin typeface="Courier New" pitchFamily="49" charset="0"/>
              </a:rPr>
              <a:t>mov</a:t>
            </a:r>
            <a:r>
              <a:rPr lang="en-US" altLang="zh-CN" b="1" dirty="0" smtClean="0">
                <a:solidFill>
                  <a:srgbClr val="FF0000"/>
                </a:solidFill>
                <a:latin typeface="Courier New" pitchFamily="49" charset="0"/>
              </a:rPr>
              <a:t>    0x2a7e9c1(%rip),%</a:t>
            </a:r>
            <a:r>
              <a:rPr lang="en-US" altLang="zh-CN" b="1" dirty="0" err="1" smtClean="0">
                <a:solidFill>
                  <a:srgbClr val="FF0000"/>
                </a:solidFill>
                <a:latin typeface="Courier New" pitchFamily="49" charset="0"/>
              </a:rPr>
              <a:t>rdx</a:t>
            </a:r>
            <a:r>
              <a:rPr lang="en-US" altLang="zh-CN" b="1" dirty="0" smtClean="0">
                <a:solidFill>
                  <a:srgbClr val="FF0000"/>
                </a:solidFill>
                <a:latin typeface="Courier New" pitchFamily="49" charset="0"/>
              </a:rPr>
              <a:t>        # 72a8bfe8 &lt;</a:t>
            </a:r>
            <a:r>
              <a:rPr lang="en-US" altLang="zh-CN" b="1" dirty="0" err="1" smtClean="0">
                <a:solidFill>
                  <a:srgbClr val="FF0000"/>
                </a:solidFill>
                <a:latin typeface="Courier New" pitchFamily="49" charset="0"/>
              </a:rPr>
              <a:t>virt_mem</a:t>
            </a:r>
            <a:r>
              <a:rPr lang="en-US" altLang="zh-CN" b="1" dirty="0" smtClean="0">
                <a:solidFill>
                  <a:srgbClr val="FF0000"/>
                </a:solidFill>
                <a:latin typeface="Courier New" pitchFamily="49" charset="0"/>
              </a:rPr>
              <a:t>&gt;</a:t>
            </a:r>
          </a:p>
          <a:p>
            <a:r>
              <a:rPr lang="en-US" altLang="zh-CN" b="1" dirty="0" err="1" smtClean="0">
                <a:solidFill>
                  <a:srgbClr val="FF0000"/>
                </a:solidFill>
                <a:latin typeface="Courier New" pitchFamily="49" charset="0"/>
              </a:rPr>
              <a:t>mov</a:t>
            </a:r>
            <a:r>
              <a:rPr lang="en-US" altLang="zh-CN" b="1" dirty="0" smtClean="0">
                <a:solidFill>
                  <a:srgbClr val="FF0000"/>
                </a:solidFill>
                <a:latin typeface="Courier New" pitchFamily="49" charset="0"/>
              </a:rPr>
              <a:t>    %</a:t>
            </a:r>
            <a:r>
              <a:rPr lang="en-US" altLang="zh-CN" b="1" dirty="0" err="1" smtClean="0">
                <a:solidFill>
                  <a:srgbClr val="FF0000"/>
                </a:solidFill>
                <a:latin typeface="Courier New" pitchFamily="49" charset="0"/>
              </a:rPr>
              <a:t>edi,%eax</a:t>
            </a:r>
            <a:endParaRPr lang="en-US" altLang="zh-CN" b="1" dirty="0" smtClean="0">
              <a:solidFill>
                <a:srgbClr val="FF0000"/>
              </a:solidFill>
              <a:latin typeface="Courier New" pitchFamily="49" charset="0"/>
            </a:endParaRPr>
          </a:p>
          <a:p>
            <a:r>
              <a:rPr lang="en-US" altLang="zh-CN" b="1" dirty="0" err="1" smtClean="0">
                <a:solidFill>
                  <a:srgbClr val="FF0000"/>
                </a:solidFill>
                <a:latin typeface="Courier New" pitchFamily="49" charset="0"/>
              </a:rPr>
              <a:t>movzbl</a:t>
            </a:r>
            <a:r>
              <a:rPr lang="en-US" altLang="zh-CN" b="1" dirty="0" smtClean="0">
                <a:solidFill>
                  <a:srgbClr val="FF0000"/>
                </a:solidFill>
                <a:latin typeface="Courier New" pitchFamily="49" charset="0"/>
              </a:rPr>
              <a:t> (%rdx,%rax,1),%</a:t>
            </a:r>
            <a:r>
              <a:rPr lang="en-US" altLang="zh-CN" b="1" dirty="0" err="1" smtClean="0">
                <a:solidFill>
                  <a:srgbClr val="FF0000"/>
                </a:solidFill>
                <a:latin typeface="Courier New" pitchFamily="49" charset="0"/>
              </a:rPr>
              <a:t>eax</a:t>
            </a:r>
            <a:endParaRPr lang="en-US" altLang="zh-CN" b="1" dirty="0" smtClean="0">
              <a:solidFill>
                <a:srgbClr val="FF0000"/>
              </a:solidFill>
              <a:latin typeface="Courier New" pitchFamily="49" charset="0"/>
            </a:endParaRPr>
          </a:p>
          <a:p>
            <a:r>
              <a:rPr lang="en-US" altLang="zh-CN" dirty="0" err="1" smtClean="0">
                <a:latin typeface="Courier New" pitchFamily="49" charset="0"/>
              </a:rPr>
              <a:t>mov</a:t>
            </a:r>
            <a:r>
              <a:rPr lang="en-US" altLang="zh-CN" dirty="0" smtClean="0">
                <a:latin typeface="Courier New" pitchFamily="49" charset="0"/>
              </a:rPr>
              <a:t>    %eax,0x2ae0e4d(%rip)        # 72aee480 &lt;</a:t>
            </a:r>
            <a:r>
              <a:rPr lang="en-US" altLang="zh-CN" dirty="0" err="1" smtClean="0">
                <a:latin typeface="Courier New" pitchFamily="49" charset="0"/>
              </a:rPr>
              <a:t>ops_decoded</a:t>
            </a:r>
            <a:r>
              <a:rPr lang="en-US" altLang="zh-CN" dirty="0" smtClean="0">
                <a:latin typeface="Courier New" pitchFamily="49" charset="0"/>
              </a:rPr>
              <a:t>&gt;</a:t>
            </a:r>
          </a:p>
          <a:p>
            <a:r>
              <a:rPr lang="en-US" altLang="zh-CN" dirty="0" err="1" smtClean="0">
                <a:latin typeface="Courier New" pitchFamily="49" charset="0"/>
              </a:rPr>
              <a:t>mov</a:t>
            </a:r>
            <a:r>
              <a:rPr lang="en-US" altLang="zh-CN" dirty="0" smtClean="0">
                <a:latin typeface="Courier New" pitchFamily="49" charset="0"/>
              </a:rPr>
              <a:t>    0x70016460(,%rax,8),%</a:t>
            </a:r>
            <a:r>
              <a:rPr lang="en-US" altLang="zh-CN" dirty="0" err="1" smtClean="0">
                <a:latin typeface="Courier New" pitchFamily="49" charset="0"/>
              </a:rPr>
              <a:t>rax</a:t>
            </a:r>
            <a:endParaRPr lang="en-US" altLang="zh-CN" dirty="0" smtClean="0">
              <a:latin typeface="Courier New" pitchFamily="49" charset="0"/>
            </a:endParaRPr>
          </a:p>
          <a:p>
            <a:r>
              <a:rPr lang="en-US" altLang="zh-CN" dirty="0" err="1" smtClean="0">
                <a:latin typeface="Courier New" pitchFamily="49" charset="0"/>
              </a:rPr>
              <a:t>jmpq</a:t>
            </a:r>
            <a:r>
              <a:rPr lang="en-US" altLang="zh-CN" dirty="0" smtClean="0">
                <a:latin typeface="Courier New" pitchFamily="49" charset="0"/>
              </a:rPr>
              <a:t>   *%</a:t>
            </a:r>
            <a:r>
              <a:rPr lang="en-US" altLang="zh-CN" dirty="0" err="1" smtClean="0">
                <a:latin typeface="Courier New" pitchFamily="49" charset="0"/>
              </a:rPr>
              <a:t>rax</a:t>
            </a:r>
            <a:endParaRPr lang="en-US" altLang="zh-CN" dirty="0" smtClean="0">
              <a:latin typeface="Courier New" pitchFamily="49" charset="0"/>
            </a:endParaRPr>
          </a:p>
          <a:p>
            <a:r>
              <a:rPr lang="en-US" altLang="zh-CN" dirty="0" err="1" smtClean="0">
                <a:latin typeface="Courier New" pitchFamily="49" charset="0"/>
              </a:rPr>
              <a:t>nopl</a:t>
            </a:r>
            <a:r>
              <a:rPr lang="en-US" altLang="zh-CN" dirty="0" smtClean="0">
                <a:latin typeface="Courier New" pitchFamily="49" charset="0"/>
              </a:rPr>
              <a:t>   (%</a:t>
            </a:r>
            <a:r>
              <a:rPr lang="en-US" altLang="zh-CN" dirty="0" err="1" smtClean="0">
                <a:latin typeface="Courier New" pitchFamily="49" charset="0"/>
              </a:rPr>
              <a:t>rax</a:t>
            </a:r>
            <a:r>
              <a:rPr lang="en-US" altLang="zh-CN" dirty="0" smtClean="0">
                <a:latin typeface="Courier New" pitchFamily="49" charset="0"/>
              </a:rPr>
              <a:t>)</a:t>
            </a:r>
          </a:p>
          <a:p>
            <a:endParaRPr lang="en-US" altLang="zh-CN" dirty="0" smtClean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785786" y="500042"/>
            <a:ext cx="1857388" cy="5857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785786" y="5857892"/>
            <a:ext cx="1857388" cy="357190"/>
          </a:xfrm>
          <a:prstGeom prst="rect">
            <a:avLst/>
          </a:prstGeom>
          <a:solidFill>
            <a:srgbClr val="99FF3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NEMU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785786" y="3857628"/>
            <a:ext cx="1857388" cy="571504"/>
          </a:xfrm>
          <a:prstGeom prst="rect">
            <a:avLst/>
          </a:prstGeom>
          <a:solidFill>
            <a:srgbClr val="33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库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785786" y="3286124"/>
            <a:ext cx="1857388" cy="571504"/>
          </a:xfrm>
          <a:prstGeom prst="rect">
            <a:avLst/>
          </a:prstGeom>
          <a:solidFill>
            <a:srgbClr val="FF66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“</a:t>
            </a:r>
            <a:r>
              <a:rPr lang="zh-CN" altLang="en-US" dirty="0" smtClean="0">
                <a:solidFill>
                  <a:schemeClr val="tx1"/>
                </a:solidFill>
              </a:rPr>
              <a:t>物理内存</a:t>
            </a:r>
            <a:r>
              <a:rPr lang="en-US" altLang="zh-CN" dirty="0" smtClean="0">
                <a:solidFill>
                  <a:schemeClr val="tx1"/>
                </a:solidFill>
              </a:rPr>
              <a:t>”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85786" y="1857364"/>
            <a:ext cx="1857388" cy="142876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4GB</a:t>
            </a:r>
          </a:p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虚拟地址空间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214942" y="500042"/>
            <a:ext cx="1857388" cy="5857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5214942" y="4143380"/>
            <a:ext cx="1857388" cy="357190"/>
          </a:xfrm>
          <a:prstGeom prst="rect">
            <a:avLst/>
          </a:prstGeom>
          <a:solidFill>
            <a:srgbClr val="99FF3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NEMU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214942" y="3214686"/>
            <a:ext cx="1857388" cy="571504"/>
          </a:xfrm>
          <a:prstGeom prst="rect">
            <a:avLst/>
          </a:prstGeom>
          <a:solidFill>
            <a:srgbClr val="33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库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214942" y="2643182"/>
            <a:ext cx="1857388" cy="571504"/>
          </a:xfrm>
          <a:prstGeom prst="rect">
            <a:avLst/>
          </a:prstGeom>
          <a:solidFill>
            <a:srgbClr val="FF66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“</a:t>
            </a:r>
            <a:r>
              <a:rPr lang="zh-CN" altLang="en-US" dirty="0" smtClean="0">
                <a:solidFill>
                  <a:schemeClr val="tx1"/>
                </a:solidFill>
              </a:rPr>
              <a:t>物理内存</a:t>
            </a:r>
            <a:r>
              <a:rPr lang="en-US" altLang="zh-CN" dirty="0" smtClean="0">
                <a:solidFill>
                  <a:schemeClr val="tx1"/>
                </a:solidFill>
              </a:rPr>
              <a:t>”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214942" y="4929198"/>
            <a:ext cx="1857388" cy="142876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4GB</a:t>
            </a:r>
          </a:p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虚拟地址空间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0" name="直接箭头连接符 19"/>
          <p:cNvCxnSpPr/>
          <p:nvPr/>
        </p:nvCxnSpPr>
        <p:spPr>
          <a:xfrm rot="10800000">
            <a:off x="2714616" y="4929198"/>
            <a:ext cx="2428889" cy="1588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643306" y="4714884"/>
            <a:ext cx="642910" cy="369332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4GB</a:t>
            </a:r>
          </a:p>
        </p:txBody>
      </p:sp>
      <p:cxnSp>
        <p:nvCxnSpPr>
          <p:cNvPr id="23" name="直接箭头连接符 22"/>
          <p:cNvCxnSpPr/>
          <p:nvPr/>
        </p:nvCxnSpPr>
        <p:spPr>
          <a:xfrm rot="10800000">
            <a:off x="2714612" y="6345816"/>
            <a:ext cx="2428889" cy="1588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643302" y="6131502"/>
            <a:ext cx="642910" cy="369332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0</a:t>
            </a:r>
          </a:p>
        </p:txBody>
      </p:sp>
      <p:sp>
        <p:nvSpPr>
          <p:cNvPr id="25" name="矩形 24"/>
          <p:cNvSpPr/>
          <p:nvPr/>
        </p:nvSpPr>
        <p:spPr>
          <a:xfrm>
            <a:off x="3000364" y="357166"/>
            <a:ext cx="428628" cy="15001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solidFill>
                  <a:srgbClr val="FF0000"/>
                </a:solidFill>
              </a:rPr>
              <a:t>原来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7429520" y="357166"/>
            <a:ext cx="428628" cy="15001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solidFill>
                  <a:srgbClr val="FF0000"/>
                </a:solidFill>
              </a:rPr>
              <a:t>目标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回顾一下内存相关的函数调用流程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71472" y="1214422"/>
            <a:ext cx="2357454" cy="46166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err="1" smtClean="0"/>
              <a:t>swaddr_read</a:t>
            </a:r>
            <a:r>
              <a:rPr lang="en-US" altLang="zh-CN" sz="2400" dirty="0" smtClean="0"/>
              <a:t>()</a:t>
            </a:r>
            <a:endParaRPr lang="zh-CN" alt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571472" y="2571744"/>
            <a:ext cx="2357454" cy="46166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err="1" smtClean="0"/>
              <a:t>lnaddr_read</a:t>
            </a:r>
            <a:r>
              <a:rPr lang="en-US" altLang="zh-CN" sz="2400" dirty="0" smtClean="0"/>
              <a:t>()</a:t>
            </a:r>
            <a:endParaRPr lang="zh-CN" altLang="en-US" sz="2400" dirty="0"/>
          </a:p>
        </p:txBody>
      </p:sp>
      <p:cxnSp>
        <p:nvCxnSpPr>
          <p:cNvPr id="8" name="直接箭头连接符 7"/>
          <p:cNvCxnSpPr>
            <a:stCxn id="5" idx="2"/>
            <a:endCxn id="6" idx="0"/>
          </p:cNvCxnSpPr>
          <p:nvPr/>
        </p:nvCxnSpPr>
        <p:spPr>
          <a:xfrm rot="5400000">
            <a:off x="1302371" y="2123915"/>
            <a:ext cx="895657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928794" y="1857364"/>
            <a:ext cx="4286280" cy="46166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/>
              <a:t>段转换：</a:t>
            </a:r>
            <a:r>
              <a:rPr lang="en-US" altLang="zh-CN" sz="2400" dirty="0" err="1" smtClean="0"/>
              <a:t>seg_translate</a:t>
            </a:r>
            <a:r>
              <a:rPr lang="en-US" altLang="zh-CN" sz="2400" dirty="0" smtClean="0"/>
              <a:t>()</a:t>
            </a:r>
            <a:endParaRPr lang="zh-CN" alt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571472" y="3967467"/>
            <a:ext cx="2357454" cy="46166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err="1" smtClean="0"/>
              <a:t>hwaddr_read</a:t>
            </a:r>
            <a:r>
              <a:rPr lang="en-US" altLang="zh-CN" sz="2400" dirty="0" smtClean="0"/>
              <a:t>()</a:t>
            </a:r>
            <a:endParaRPr lang="zh-CN" alt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1928794" y="3253087"/>
            <a:ext cx="4286280" cy="46166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/>
              <a:t>页</a:t>
            </a:r>
            <a:r>
              <a:rPr lang="zh-CN" altLang="en-US" sz="2400" dirty="0" smtClean="0"/>
              <a:t>转换：</a:t>
            </a:r>
            <a:r>
              <a:rPr lang="en-US" altLang="zh-CN" sz="2400" dirty="0" err="1" smtClean="0"/>
              <a:t>page_translate</a:t>
            </a:r>
            <a:r>
              <a:rPr lang="en-US" altLang="zh-CN" sz="2400" dirty="0" smtClean="0"/>
              <a:t>()</a:t>
            </a:r>
            <a:endParaRPr lang="zh-CN" altLang="en-US" sz="2400" dirty="0"/>
          </a:p>
        </p:txBody>
      </p:sp>
      <p:cxnSp>
        <p:nvCxnSpPr>
          <p:cNvPr id="17" name="直接箭头连接符 16"/>
          <p:cNvCxnSpPr>
            <a:stCxn id="6" idx="2"/>
            <a:endCxn id="14" idx="0"/>
          </p:cNvCxnSpPr>
          <p:nvPr/>
        </p:nvCxnSpPr>
        <p:spPr>
          <a:xfrm rot="5400000">
            <a:off x="1283170" y="3500438"/>
            <a:ext cx="934058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286380" y="3929066"/>
            <a:ext cx="2571768" cy="46166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/>
              <a:t>TLB</a:t>
            </a:r>
            <a:r>
              <a:rPr lang="zh-CN" altLang="en-US" sz="2400" dirty="0" smtClean="0"/>
              <a:t>（已关闭）</a:t>
            </a:r>
            <a:endParaRPr lang="en-US" altLang="zh-CN" sz="2400" dirty="0" smtClean="0"/>
          </a:p>
        </p:txBody>
      </p:sp>
      <p:cxnSp>
        <p:nvCxnSpPr>
          <p:cNvPr id="20" name="形状 19"/>
          <p:cNvCxnSpPr>
            <a:stCxn id="15" idx="3"/>
            <a:endCxn id="18" idx="0"/>
          </p:cNvCxnSpPr>
          <p:nvPr/>
        </p:nvCxnSpPr>
        <p:spPr>
          <a:xfrm>
            <a:off x="6215074" y="3483920"/>
            <a:ext cx="357190" cy="445146"/>
          </a:xfrm>
          <a:prstGeom prst="bentConnector2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71472" y="5500702"/>
            <a:ext cx="2357454" cy="83099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err="1" smtClean="0"/>
              <a:t>dram_read</a:t>
            </a:r>
            <a:r>
              <a:rPr lang="en-US" altLang="zh-CN" sz="2400" dirty="0" smtClean="0"/>
              <a:t>()</a:t>
            </a:r>
          </a:p>
          <a:p>
            <a:pPr algn="ctr"/>
            <a:r>
              <a:rPr lang="en-US" altLang="zh-CN" sz="2400" dirty="0" smtClean="0"/>
              <a:t>ddr3_read()</a:t>
            </a:r>
            <a:endParaRPr lang="zh-CN" altLang="en-US" sz="2400" dirty="0"/>
          </a:p>
        </p:txBody>
      </p:sp>
      <p:cxnSp>
        <p:nvCxnSpPr>
          <p:cNvPr id="25" name="直接箭头连接符 24"/>
          <p:cNvCxnSpPr>
            <a:stCxn id="14" idx="2"/>
            <a:endCxn id="23" idx="0"/>
          </p:cNvCxnSpPr>
          <p:nvPr/>
        </p:nvCxnSpPr>
        <p:spPr>
          <a:xfrm rot="5400000">
            <a:off x="1214414" y="4964917"/>
            <a:ext cx="1071570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928794" y="4786322"/>
            <a:ext cx="5000660" cy="46166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/>
              <a:t>L1 Cache, L2 Cache</a:t>
            </a:r>
            <a:r>
              <a:rPr lang="zh-CN" altLang="en-US" sz="2400" dirty="0" smtClean="0"/>
              <a:t>（已关闭）</a:t>
            </a:r>
            <a:endParaRPr lang="zh-CN" altLang="en-US" sz="2400" dirty="0"/>
          </a:p>
        </p:txBody>
      </p:sp>
      <p:grpSp>
        <p:nvGrpSpPr>
          <p:cNvPr id="21" name="组合 20"/>
          <p:cNvGrpSpPr/>
          <p:nvPr/>
        </p:nvGrpSpPr>
        <p:grpSpPr>
          <a:xfrm>
            <a:off x="3357554" y="6000768"/>
            <a:ext cx="4566078" cy="714380"/>
            <a:chOff x="3357554" y="6000768"/>
            <a:chExt cx="3652862" cy="571504"/>
          </a:xfrm>
        </p:grpSpPr>
        <p:pic>
          <p:nvPicPr>
            <p:cNvPr id="16" name="图片 15" descr="ddr3.png"/>
            <p:cNvPicPr>
              <a:picLocks noChangeAspect="1"/>
            </p:cNvPicPr>
            <p:nvPr/>
          </p:nvPicPr>
          <p:blipFill>
            <a:blip r:embed="rId2"/>
            <a:srcRect l="1008" t="12504" r="89090" b="81110"/>
            <a:stretch>
              <a:fillRect/>
            </a:stretch>
          </p:blipFill>
          <p:spPr>
            <a:xfrm>
              <a:off x="3357554" y="6000768"/>
              <a:ext cx="1285884" cy="571504"/>
            </a:xfrm>
            <a:prstGeom prst="rect">
              <a:avLst/>
            </a:prstGeom>
          </p:spPr>
        </p:pic>
        <p:pic>
          <p:nvPicPr>
            <p:cNvPr id="19" name="图片 18" descr="ddr3.png"/>
            <p:cNvPicPr>
              <a:picLocks noChangeAspect="1"/>
            </p:cNvPicPr>
            <p:nvPr/>
          </p:nvPicPr>
          <p:blipFill>
            <a:blip r:embed="rId2"/>
            <a:srcRect l="44392" t="12504" r="36281" b="81110"/>
            <a:stretch>
              <a:fillRect/>
            </a:stretch>
          </p:blipFill>
          <p:spPr>
            <a:xfrm>
              <a:off x="4500562" y="6000768"/>
              <a:ext cx="2509854" cy="571504"/>
            </a:xfrm>
            <a:prstGeom prst="rect">
              <a:avLst/>
            </a:prstGeom>
          </p:spPr>
        </p:pic>
      </p:grpSp>
      <p:sp>
        <p:nvSpPr>
          <p:cNvPr id="22" name="椭圆 21"/>
          <p:cNvSpPr/>
          <p:nvPr/>
        </p:nvSpPr>
        <p:spPr>
          <a:xfrm>
            <a:off x="142844" y="5286388"/>
            <a:ext cx="3286116" cy="1214446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理想与现实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x86_64</a:t>
            </a:r>
            <a:r>
              <a:rPr lang="zh-CN" altLang="en-US" dirty="0" smtClean="0"/>
              <a:t>对于代码放在较低位置有特殊优化</a:t>
            </a:r>
            <a:endParaRPr lang="en-US" altLang="zh-CN" dirty="0" smtClean="0"/>
          </a:p>
          <a:p>
            <a:r>
              <a:rPr lang="zh-CN" altLang="en-US" dirty="0" smtClean="0"/>
              <a:t>若把</a:t>
            </a:r>
            <a:r>
              <a:rPr lang="en-US" altLang="zh-CN" dirty="0" smtClean="0"/>
              <a:t>NEMU</a:t>
            </a:r>
            <a:r>
              <a:rPr lang="zh-CN" altLang="en-US" dirty="0" smtClean="0"/>
              <a:t>代码放在高于</a:t>
            </a:r>
            <a:r>
              <a:rPr lang="en-US" altLang="zh-CN" dirty="0" smtClean="0"/>
              <a:t>4GB</a:t>
            </a:r>
            <a:r>
              <a:rPr lang="zh-CN" altLang="en-US" dirty="0" smtClean="0"/>
              <a:t>位置</a:t>
            </a:r>
            <a:endParaRPr lang="en-US" altLang="zh-CN" dirty="0" smtClean="0"/>
          </a:p>
          <a:p>
            <a:r>
              <a:rPr lang="zh-CN" altLang="en-US" dirty="0" smtClean="0"/>
              <a:t>必须调整编译选项</a:t>
            </a:r>
            <a:endParaRPr lang="en-US" altLang="zh-CN" dirty="0" smtClean="0"/>
          </a:p>
          <a:p>
            <a:r>
              <a:rPr lang="zh-CN" altLang="en-US" dirty="0" smtClean="0"/>
              <a:t>调整后的代码比原来慢不少</a:t>
            </a:r>
            <a:endParaRPr lang="en-US" altLang="zh-CN" dirty="0" smtClean="0"/>
          </a:p>
          <a:p>
            <a:r>
              <a:rPr lang="zh-CN" altLang="en-US" dirty="0" smtClean="0"/>
              <a:t>虽然可能能省掉“一次加法”，但得不偿失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真的不行了吗？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785786" y="4929198"/>
            <a:ext cx="1857388" cy="142876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4GB</a:t>
            </a:r>
          </a:p>
          <a:p>
            <a:pPr algn="ctr"/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虚拟地址空间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57356" y="285728"/>
            <a:ext cx="8229600" cy="654032"/>
          </a:xfrm>
        </p:spPr>
        <p:txBody>
          <a:bodyPr/>
          <a:lstStyle/>
          <a:p>
            <a:r>
              <a:rPr lang="zh-CN" altLang="en-US" dirty="0" smtClean="0"/>
              <a:t>曲线救国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1868" y="1142984"/>
            <a:ext cx="5114932" cy="4983179"/>
          </a:xfrm>
        </p:spPr>
        <p:txBody>
          <a:bodyPr/>
          <a:lstStyle/>
          <a:p>
            <a:r>
              <a:rPr lang="zh-CN" altLang="en-US" dirty="0" smtClean="0"/>
              <a:t>虚拟机并没有使用全部</a:t>
            </a:r>
            <a:r>
              <a:rPr lang="en-US" altLang="zh-CN" dirty="0" smtClean="0"/>
              <a:t>4GB</a:t>
            </a:r>
            <a:r>
              <a:rPr lang="zh-CN" altLang="en-US" dirty="0" smtClean="0"/>
              <a:t>虚拟地址空间！</a:t>
            </a:r>
            <a:endParaRPr lang="en-US" altLang="zh-CN" dirty="0" smtClean="0"/>
          </a:p>
          <a:p>
            <a:r>
              <a:rPr lang="zh-CN" altLang="en-US" dirty="0" smtClean="0"/>
              <a:t>我们只要找个虚拟机没用到的地方，把</a:t>
            </a:r>
            <a:r>
              <a:rPr lang="en-US" altLang="zh-CN" dirty="0" smtClean="0"/>
              <a:t>NEMU</a:t>
            </a:r>
            <a:r>
              <a:rPr lang="zh-CN" altLang="en-US" dirty="0" smtClean="0"/>
              <a:t>塞进去即可！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785786" y="500042"/>
            <a:ext cx="1857388" cy="5857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785786" y="5500702"/>
            <a:ext cx="1857388" cy="285752"/>
          </a:xfrm>
          <a:prstGeom prst="rect">
            <a:avLst/>
          </a:prstGeom>
          <a:solidFill>
            <a:srgbClr val="99FF3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NEMU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785786" y="3571876"/>
            <a:ext cx="1857388" cy="571504"/>
          </a:xfrm>
          <a:prstGeom prst="rect">
            <a:avLst/>
          </a:prstGeom>
          <a:solidFill>
            <a:srgbClr val="33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库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785786" y="3000372"/>
            <a:ext cx="1857388" cy="571504"/>
          </a:xfrm>
          <a:prstGeom prst="rect">
            <a:avLst/>
          </a:prstGeom>
          <a:solidFill>
            <a:srgbClr val="FF66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“</a:t>
            </a:r>
            <a:r>
              <a:rPr lang="zh-CN" altLang="en-US" dirty="0" smtClean="0">
                <a:solidFill>
                  <a:schemeClr val="tx1"/>
                </a:solidFill>
              </a:rPr>
              <a:t>物理内存</a:t>
            </a:r>
            <a:r>
              <a:rPr lang="en-US" altLang="zh-CN" dirty="0" smtClean="0">
                <a:solidFill>
                  <a:schemeClr val="tx1"/>
                </a:solidFill>
              </a:rPr>
              <a:t>”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0" name="直接箭头连接符 9"/>
          <p:cNvCxnSpPr/>
          <p:nvPr/>
        </p:nvCxnSpPr>
        <p:spPr>
          <a:xfrm rot="10800000">
            <a:off x="2714618" y="4929198"/>
            <a:ext cx="1285879" cy="1588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643306" y="4714884"/>
            <a:ext cx="642910" cy="369332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4GB</a:t>
            </a:r>
          </a:p>
        </p:txBody>
      </p:sp>
      <p:cxnSp>
        <p:nvCxnSpPr>
          <p:cNvPr id="12" name="直接箭头连接符 11"/>
          <p:cNvCxnSpPr/>
          <p:nvPr/>
        </p:nvCxnSpPr>
        <p:spPr>
          <a:xfrm rot="10800000">
            <a:off x="2714614" y="6345816"/>
            <a:ext cx="1285883" cy="12142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643302" y="6131502"/>
            <a:ext cx="642910" cy="369332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7" presetClass="emp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>
                                      <p:cBhvr override="childStyle">
                                        <p:cTn id="13" dur="250" autoRev="1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>
                                      <p:cBhvr>
                                        <p:cTn id="14" dur="250" autoRev="1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5" dur="250" autoRev="1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250" autoRev="1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31903"/>
            <a:ext cx="8229600" cy="4983179"/>
          </a:xfrm>
        </p:spPr>
        <p:txBody>
          <a:bodyPr/>
          <a:lstStyle/>
          <a:p>
            <a:r>
              <a:rPr lang="en-US" altLang="zh-CN" dirty="0" smtClean="0"/>
              <a:t>66.87 MIPS</a:t>
            </a:r>
          </a:p>
          <a:p>
            <a:r>
              <a:rPr lang="zh-CN" altLang="en-US" dirty="0" smtClean="0"/>
              <a:t>比较：</a:t>
            </a:r>
            <a:endParaRPr lang="en-US" altLang="zh-CN" dirty="0" smtClean="0"/>
          </a:p>
          <a:p>
            <a:r>
              <a:rPr lang="zh-CN" altLang="en-US" dirty="0" smtClean="0"/>
              <a:t>    刚才：</a:t>
            </a:r>
            <a:r>
              <a:rPr lang="en-US" altLang="zh-CN" dirty="0" smtClean="0"/>
              <a:t>63.71 MIPS (1.05x)</a:t>
            </a:r>
          </a:p>
          <a:p>
            <a:r>
              <a:rPr lang="en-US" altLang="zh-CN" dirty="0" smtClean="0"/>
              <a:t>    </a:t>
            </a:r>
            <a:r>
              <a:rPr lang="zh-CN" altLang="en-US" dirty="0" smtClean="0"/>
              <a:t>最初：</a:t>
            </a:r>
            <a:r>
              <a:rPr lang="en-US" altLang="zh-CN" dirty="0" smtClean="0"/>
              <a:t>0.8952 MIPS (74.7x)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只快了一点点</a:t>
            </a:r>
            <a:r>
              <a:rPr lang="en-US" altLang="zh-CN" dirty="0" smtClean="0"/>
              <a:t>(5%)</a:t>
            </a:r>
          </a:p>
          <a:p>
            <a:r>
              <a:rPr lang="zh-CN" altLang="en-US" dirty="0" smtClean="0"/>
              <a:t>此时瓶颈已不在内存</a:t>
            </a:r>
            <a:endParaRPr lang="zh-CN" altLang="en-US" dirty="0"/>
          </a:p>
        </p:txBody>
      </p:sp>
      <p:pic>
        <p:nvPicPr>
          <p:cNvPr id="5" name="图片 4" descr="speed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19" y="4960698"/>
            <a:ext cx="7500991" cy="161157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857620" y="142852"/>
            <a:ext cx="7358114" cy="523220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每次访问内存只需一条指令！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00430" y="665788"/>
            <a:ext cx="8501122" cy="1477328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b="1" dirty="0" err="1" smtClean="0">
                <a:solidFill>
                  <a:srgbClr val="FF0000"/>
                </a:solidFill>
                <a:latin typeface="Courier New" pitchFamily="49" charset="0"/>
              </a:rPr>
              <a:t>movzbl</a:t>
            </a:r>
            <a:r>
              <a:rPr lang="en-US" altLang="zh-CN" b="1" dirty="0" smtClean="0">
                <a:solidFill>
                  <a:srgbClr val="FF0000"/>
                </a:solidFill>
                <a:latin typeface="Courier New" pitchFamily="49" charset="0"/>
              </a:rPr>
              <a:t> (%</a:t>
            </a:r>
            <a:r>
              <a:rPr lang="en-US" altLang="zh-CN" b="1" dirty="0" err="1" smtClean="0">
                <a:solidFill>
                  <a:srgbClr val="FF0000"/>
                </a:solidFill>
                <a:latin typeface="Courier New" pitchFamily="49" charset="0"/>
              </a:rPr>
              <a:t>edi</a:t>
            </a:r>
            <a:r>
              <a:rPr lang="en-US" altLang="zh-CN" b="1" dirty="0" smtClean="0">
                <a:solidFill>
                  <a:srgbClr val="FF0000"/>
                </a:solidFill>
                <a:latin typeface="Courier New" pitchFamily="49" charset="0"/>
              </a:rPr>
              <a:t>),%</a:t>
            </a:r>
            <a:r>
              <a:rPr lang="en-US" altLang="zh-CN" b="1" dirty="0" err="1" smtClean="0">
                <a:solidFill>
                  <a:srgbClr val="FF0000"/>
                </a:solidFill>
                <a:latin typeface="Courier New" pitchFamily="49" charset="0"/>
              </a:rPr>
              <a:t>eax</a:t>
            </a:r>
            <a:endParaRPr lang="en-US" altLang="zh-CN" b="1" dirty="0" smtClean="0">
              <a:solidFill>
                <a:srgbClr val="FF0000"/>
              </a:solidFill>
              <a:latin typeface="Courier New" pitchFamily="49" charset="0"/>
            </a:endParaRPr>
          </a:p>
          <a:p>
            <a:r>
              <a:rPr lang="en-US" altLang="zh-CN" dirty="0" err="1" smtClean="0">
                <a:latin typeface="Courier New" pitchFamily="49" charset="0"/>
              </a:rPr>
              <a:t>mov</a:t>
            </a:r>
            <a:r>
              <a:rPr lang="en-US" altLang="zh-CN" dirty="0" smtClean="0">
                <a:latin typeface="Courier New" pitchFamily="49" charset="0"/>
              </a:rPr>
              <a:t>    %eax,0x2ac6df6(%rip)        # 72acc360 &lt;</a:t>
            </a:r>
            <a:r>
              <a:rPr lang="en-US" altLang="zh-CN" dirty="0" err="1" smtClean="0">
                <a:latin typeface="Courier New" pitchFamily="49" charset="0"/>
              </a:rPr>
              <a:t>ops_decoded</a:t>
            </a:r>
            <a:r>
              <a:rPr lang="en-US" altLang="zh-CN" dirty="0" smtClean="0">
                <a:latin typeface="Courier New" pitchFamily="49" charset="0"/>
              </a:rPr>
              <a:t>&gt;</a:t>
            </a:r>
          </a:p>
          <a:p>
            <a:r>
              <a:rPr lang="en-US" altLang="zh-CN" dirty="0" err="1" smtClean="0">
                <a:latin typeface="Courier New" pitchFamily="49" charset="0"/>
              </a:rPr>
              <a:t>mov</a:t>
            </a:r>
            <a:r>
              <a:rPr lang="en-US" altLang="zh-CN" dirty="0" smtClean="0">
                <a:latin typeface="Courier New" pitchFamily="49" charset="0"/>
              </a:rPr>
              <a:t>    0x70014c00(,%rax,8),%</a:t>
            </a:r>
            <a:r>
              <a:rPr lang="en-US" altLang="zh-CN" dirty="0" err="1" smtClean="0">
                <a:latin typeface="Courier New" pitchFamily="49" charset="0"/>
              </a:rPr>
              <a:t>rax</a:t>
            </a:r>
            <a:endParaRPr lang="en-US" altLang="zh-CN" dirty="0" smtClean="0">
              <a:latin typeface="Courier New" pitchFamily="49" charset="0"/>
            </a:endParaRPr>
          </a:p>
          <a:p>
            <a:r>
              <a:rPr lang="en-US" altLang="zh-CN" dirty="0" err="1" smtClean="0">
                <a:latin typeface="Courier New" pitchFamily="49" charset="0"/>
              </a:rPr>
              <a:t>jmpq</a:t>
            </a:r>
            <a:r>
              <a:rPr lang="en-US" altLang="zh-CN" dirty="0" smtClean="0">
                <a:latin typeface="Courier New" pitchFamily="49" charset="0"/>
              </a:rPr>
              <a:t>   *%</a:t>
            </a:r>
            <a:r>
              <a:rPr lang="en-US" altLang="zh-CN" dirty="0" err="1" smtClean="0">
                <a:latin typeface="Courier New" pitchFamily="49" charset="0"/>
              </a:rPr>
              <a:t>rax</a:t>
            </a:r>
            <a:endParaRPr lang="en-US" altLang="zh-CN" dirty="0" smtClean="0">
              <a:latin typeface="Courier New" pitchFamily="49" charset="0"/>
            </a:endParaRPr>
          </a:p>
          <a:p>
            <a:r>
              <a:rPr lang="en-US" altLang="zh-CN" dirty="0" smtClean="0">
                <a:latin typeface="Courier New" pitchFamily="49" charset="0"/>
              </a:rPr>
              <a:t>data32 </a:t>
            </a:r>
            <a:r>
              <a:rPr lang="en-US" altLang="zh-CN" dirty="0" err="1" smtClean="0">
                <a:latin typeface="Courier New" pitchFamily="49" charset="0"/>
              </a:rPr>
              <a:t>data32</a:t>
            </a:r>
            <a:r>
              <a:rPr lang="en-US" altLang="zh-CN" dirty="0" smtClean="0">
                <a:latin typeface="Courier New" pitchFamily="49" charset="0"/>
              </a:rPr>
              <a:t> </a:t>
            </a:r>
            <a:r>
              <a:rPr lang="en-US" altLang="zh-CN" dirty="0" err="1" smtClean="0">
                <a:latin typeface="Courier New" pitchFamily="49" charset="0"/>
              </a:rPr>
              <a:t>nopw</a:t>
            </a:r>
            <a:r>
              <a:rPr lang="en-US" altLang="zh-CN" dirty="0" smtClean="0">
                <a:latin typeface="Courier New" pitchFamily="49" charset="0"/>
              </a:rPr>
              <a:t> %cs:0x0(%rax,%rax,1)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0" y="1643050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sz="5400" b="1" dirty="0" smtClean="0">
                <a:latin typeface="+mn-ea"/>
                <a:ea typeface="+mn-ea"/>
              </a:rPr>
              <a:t>能不能再快一点？</a:t>
            </a:r>
            <a:endParaRPr lang="zh-CN" altLang="en-US" sz="5400" b="1" dirty="0">
              <a:latin typeface="+mn-ea"/>
              <a:ea typeface="+mn-ea"/>
            </a:endParaRPr>
          </a:p>
        </p:txBody>
      </p:sp>
      <p:sp>
        <p:nvSpPr>
          <p:cNvPr id="7" name="椭圆形标注 6"/>
          <p:cNvSpPr/>
          <p:nvPr/>
        </p:nvSpPr>
        <p:spPr>
          <a:xfrm>
            <a:off x="642910" y="357166"/>
            <a:ext cx="6572296" cy="3857652"/>
          </a:xfrm>
          <a:prstGeom prst="wedgeEllipseCallout">
            <a:avLst>
              <a:gd name="adj1" fmla="val 57534"/>
              <a:gd name="adj2" fmla="val 6632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357422" y="3339772"/>
            <a:ext cx="5715040" cy="1446550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8800" b="1" dirty="0" smtClean="0">
                <a:solidFill>
                  <a:srgbClr val="FF0000"/>
                </a:solidFill>
              </a:rPr>
              <a:t>换电脑！</a:t>
            </a:r>
            <a:endParaRPr lang="zh-CN" altLang="en-US" sz="8800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57356" y="1214422"/>
            <a:ext cx="5715040" cy="1754326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5400" b="1" dirty="0" smtClean="0">
                <a:solidFill>
                  <a:srgbClr val="FF0000"/>
                </a:solidFill>
              </a:rPr>
              <a:t>NEMU</a:t>
            </a:r>
            <a:r>
              <a:rPr lang="zh-CN" altLang="en-US" sz="5400" b="1" dirty="0" smtClean="0">
                <a:solidFill>
                  <a:srgbClr val="FF0000"/>
                </a:solidFill>
              </a:rPr>
              <a:t>运行缓慢的终极解决方案！</a:t>
            </a:r>
            <a:endParaRPr lang="zh-CN" altLang="en-US" sz="5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换电脑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当然我并不是真的买了台新的电脑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我之前的速度都是在我的</a:t>
            </a:r>
            <a:r>
              <a:rPr lang="zh-CN" altLang="en-US" dirty="0" smtClean="0">
                <a:solidFill>
                  <a:srgbClr val="FF0000"/>
                </a:solidFill>
              </a:rPr>
              <a:t>笔记本</a:t>
            </a:r>
            <a:r>
              <a:rPr lang="zh-CN" altLang="en-US" dirty="0" smtClean="0"/>
              <a:t>上跑出来的。</a:t>
            </a:r>
            <a:endParaRPr lang="en-US" altLang="zh-CN" dirty="0" smtClean="0"/>
          </a:p>
          <a:p>
            <a:r>
              <a:rPr lang="pt-BR" altLang="zh-CN" dirty="0" smtClean="0"/>
              <a:t>Intel(R) Core(TM) i7-4650U CPU @ </a:t>
            </a:r>
            <a:r>
              <a:rPr lang="pt-BR" altLang="zh-CN" dirty="0" smtClean="0">
                <a:solidFill>
                  <a:srgbClr val="FF0000"/>
                </a:solidFill>
              </a:rPr>
              <a:t>1.70GHz</a:t>
            </a:r>
          </a:p>
          <a:p>
            <a:pPr lvl="1"/>
            <a:r>
              <a:rPr lang="zh-CN" altLang="en-US" dirty="0" smtClean="0"/>
              <a:t>主频只有</a:t>
            </a:r>
            <a:r>
              <a:rPr lang="en-US" altLang="zh-CN" dirty="0" smtClean="0"/>
              <a:t>1.70GHz, </a:t>
            </a:r>
            <a:r>
              <a:rPr lang="zh-CN" altLang="en-US" dirty="0" smtClean="0"/>
              <a:t>没有睿频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完全相同的代码，放到</a:t>
            </a:r>
            <a:r>
              <a:rPr lang="zh-CN" altLang="en-US" dirty="0" smtClean="0">
                <a:solidFill>
                  <a:srgbClr val="FF0000"/>
                </a:solidFill>
              </a:rPr>
              <a:t>台式机</a:t>
            </a:r>
            <a:r>
              <a:rPr lang="zh-CN" altLang="en-US" dirty="0" smtClean="0"/>
              <a:t>上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pt-BR" altLang="zh-CN" dirty="0" smtClean="0"/>
              <a:t>Intel(R) Core(TM) i7-4790K CPU @ </a:t>
            </a:r>
            <a:r>
              <a:rPr lang="pt-BR" altLang="zh-CN" dirty="0" smtClean="0">
                <a:solidFill>
                  <a:srgbClr val="FF0000"/>
                </a:solidFill>
              </a:rPr>
              <a:t>4.00GHz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182.6</a:t>
            </a:r>
            <a:r>
              <a:rPr lang="en-US" altLang="zh-CN" dirty="0" smtClean="0"/>
              <a:t> </a:t>
            </a:r>
            <a:r>
              <a:rPr lang="en-US" altLang="zh-CN" dirty="0" smtClean="0"/>
              <a:t>MIPS</a:t>
            </a:r>
          </a:p>
          <a:p>
            <a:r>
              <a:rPr lang="zh-CN" altLang="en-US" dirty="0" smtClean="0"/>
              <a:t>比较：</a:t>
            </a:r>
            <a:endParaRPr lang="en-US" altLang="zh-CN" dirty="0" smtClean="0"/>
          </a:p>
          <a:p>
            <a:r>
              <a:rPr lang="zh-CN" altLang="en-US" dirty="0" smtClean="0"/>
              <a:t>    刚才</a:t>
            </a:r>
            <a:r>
              <a:rPr lang="zh-CN" altLang="en-US" dirty="0" smtClean="0"/>
              <a:t>：</a:t>
            </a:r>
            <a:r>
              <a:rPr lang="en-US" altLang="zh-CN" dirty="0" smtClean="0"/>
              <a:t>63.71</a:t>
            </a:r>
            <a:r>
              <a:rPr lang="en-US" altLang="zh-CN" dirty="0" smtClean="0"/>
              <a:t> </a:t>
            </a:r>
            <a:r>
              <a:rPr lang="en-US" altLang="zh-CN" dirty="0" smtClean="0"/>
              <a:t>MIPS </a:t>
            </a:r>
            <a:r>
              <a:rPr lang="en-US" altLang="zh-CN" dirty="0" smtClean="0"/>
              <a:t>(</a:t>
            </a:r>
            <a:r>
              <a:rPr lang="en-US" altLang="zh-CN" dirty="0" smtClean="0"/>
              <a:t>2.87</a:t>
            </a:r>
            <a:r>
              <a:rPr lang="en-US" altLang="zh-CN" dirty="0" smtClean="0"/>
              <a:t>x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    </a:t>
            </a:r>
            <a:r>
              <a:rPr lang="zh-CN" altLang="en-US" dirty="0" smtClean="0"/>
              <a:t>最初：</a:t>
            </a:r>
            <a:r>
              <a:rPr lang="en-US" altLang="zh-CN" dirty="0" smtClean="0"/>
              <a:t>0.8952 MIPS </a:t>
            </a:r>
            <a:r>
              <a:rPr lang="en-US" altLang="zh-CN" dirty="0" smtClean="0"/>
              <a:t>(</a:t>
            </a:r>
            <a:r>
              <a:rPr lang="en-US" altLang="zh-CN" dirty="0" smtClean="0"/>
              <a:t>204</a:t>
            </a:r>
            <a:r>
              <a:rPr lang="en-US" altLang="zh-CN" dirty="0" smtClean="0"/>
              <a:t>x</a:t>
            </a:r>
            <a:r>
              <a:rPr lang="en-US" altLang="zh-CN" dirty="0" smtClean="0"/>
              <a:t>)</a:t>
            </a:r>
          </a:p>
          <a:p>
            <a:endParaRPr lang="zh-CN" altLang="en-US" dirty="0"/>
          </a:p>
        </p:txBody>
      </p:sp>
      <p:pic>
        <p:nvPicPr>
          <p:cNvPr id="5" name="图片 4" descr="speed3.png"/>
          <p:cNvPicPr>
            <a:picLocks noChangeAspect="1"/>
          </p:cNvPicPr>
          <p:nvPr/>
        </p:nvPicPr>
        <p:blipFill>
          <a:blip r:embed="rId2"/>
          <a:srcRect l="1128" t="34794" r="2994" b="30411"/>
          <a:stretch>
            <a:fillRect/>
          </a:stretch>
        </p:blipFill>
        <p:spPr>
          <a:xfrm>
            <a:off x="214282" y="4387738"/>
            <a:ext cx="7509920" cy="168446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929322" y="642918"/>
            <a:ext cx="7358114" cy="523220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</a:rPr>
              <a:t>4.00/1.70=2.35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7200" y="2846406"/>
            <a:ext cx="8229600" cy="654032"/>
          </a:xfrm>
        </p:spPr>
        <p:txBody>
          <a:bodyPr/>
          <a:lstStyle/>
          <a:p>
            <a:r>
              <a:rPr lang="zh-CN" altLang="en-US" sz="7200" dirty="0" smtClean="0"/>
              <a:t>总结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0" y="285728"/>
          <a:ext cx="8658196" cy="65722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6" name="图片 5" descr="39691e90f2499457900b9810e32e4e84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785786" y="4214818"/>
            <a:ext cx="642942" cy="642942"/>
          </a:xfrm>
          <a:prstGeom prst="rect">
            <a:avLst/>
          </a:prstGeom>
        </p:spPr>
      </p:pic>
      <p:pic>
        <p:nvPicPr>
          <p:cNvPr id="7" name="图片 6" descr="b1a50d1a68545f512fcc358b9a046744.jpg"/>
          <p:cNvPicPr>
            <a:picLocks noChangeAspect="1"/>
          </p:cNvPicPr>
          <p:nvPr/>
        </p:nvPicPr>
        <p:blipFill>
          <a:blip r:embed="rId4" cstate="print"/>
          <a:srcRect l="18333" t="21774" r="19166" b="16398"/>
          <a:stretch>
            <a:fillRect/>
          </a:stretch>
        </p:blipFill>
        <p:spPr>
          <a:xfrm flipH="1">
            <a:off x="4214810" y="3571876"/>
            <a:ext cx="714380" cy="438153"/>
          </a:xfrm>
          <a:prstGeom prst="rect">
            <a:avLst/>
          </a:prstGeom>
        </p:spPr>
      </p:pic>
      <p:pic>
        <p:nvPicPr>
          <p:cNvPr id="8" name="图片 7" descr="7df30b990ed2f27077e59279aa5388c0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072198" y="2500306"/>
            <a:ext cx="490529" cy="85774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643702" y="500042"/>
            <a:ext cx="1071570" cy="523220"/>
          </a:xfrm>
          <a:prstGeom prst="rect">
            <a:avLst/>
          </a:prstGeom>
          <a:solidFill>
            <a:schemeClr val="bg1"/>
          </a:solidFill>
          <a:ln w="254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 smtClean="0">
                <a:solidFill>
                  <a:srgbClr val="00B050"/>
                </a:solidFill>
                <a:latin typeface="Arial Black" pitchFamily="34" charset="0"/>
              </a:rPr>
              <a:t>HK</a:t>
            </a:r>
          </a:p>
          <a:p>
            <a:pPr algn="ctr"/>
            <a:r>
              <a:rPr lang="en-US" altLang="zh-CN" sz="1400" b="1" dirty="0" smtClean="0">
                <a:solidFill>
                  <a:srgbClr val="00B050"/>
                </a:solidFill>
                <a:latin typeface="Arial Black" pitchFamily="34" charset="0"/>
              </a:rPr>
              <a:t>Reporter</a:t>
            </a:r>
          </a:p>
        </p:txBody>
      </p:sp>
      <p:cxnSp>
        <p:nvCxnSpPr>
          <p:cNvPr id="12" name="直接连接符 11"/>
          <p:cNvCxnSpPr/>
          <p:nvPr/>
        </p:nvCxnSpPr>
        <p:spPr>
          <a:xfrm rot="5400000">
            <a:off x="-1856626" y="3428206"/>
            <a:ext cx="6000792" cy="1588"/>
          </a:xfrm>
          <a:prstGeom prst="line">
            <a:avLst/>
          </a:prstGeom>
          <a:ln w="127000" cmpd="dbl">
            <a:solidFill>
              <a:srgbClr val="FF0000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rot="5400000">
            <a:off x="4144166" y="3428206"/>
            <a:ext cx="6000792" cy="1588"/>
          </a:xfrm>
          <a:prstGeom prst="line">
            <a:avLst/>
          </a:prstGeom>
          <a:noFill/>
          <a:ln w="127000" cap="flat" cmpd="dbl" algn="ctr">
            <a:solidFill>
              <a:srgbClr val="FF0000"/>
            </a:solidFill>
            <a:prstDash val="solid"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-142908" y="1714488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sz="5400" b="1" dirty="0" smtClean="0">
                <a:latin typeface="Arial Black" pitchFamily="34" charset="0"/>
                <a:ea typeface="+mn-ea"/>
              </a:rPr>
              <a:t>Q&amp;A</a:t>
            </a:r>
            <a:endParaRPr lang="zh-CN" altLang="en-US" sz="5400" b="1" dirty="0">
              <a:latin typeface="Arial Black" pitchFamily="34" charset="0"/>
              <a:ea typeface="+mn-ea"/>
            </a:endParaRPr>
          </a:p>
        </p:txBody>
      </p:sp>
      <p:sp>
        <p:nvSpPr>
          <p:cNvPr id="7" name="椭圆形标注 6"/>
          <p:cNvSpPr/>
          <p:nvPr/>
        </p:nvSpPr>
        <p:spPr>
          <a:xfrm>
            <a:off x="642910" y="357166"/>
            <a:ext cx="6572296" cy="3857652"/>
          </a:xfrm>
          <a:prstGeom prst="wedgeEllipseCallout">
            <a:avLst>
              <a:gd name="adj1" fmla="val 57534"/>
              <a:gd name="adj2" fmla="val 6632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dram_read</a:t>
            </a:r>
            <a:r>
              <a:rPr lang="en-US" altLang="zh-CN" dirty="0" smtClean="0"/>
              <a:t>(), ddr3_read()</a:t>
            </a:r>
            <a:r>
              <a:rPr lang="zh-CN" altLang="en-US" dirty="0" smtClean="0"/>
              <a:t> 很慢，怎么优化？</a:t>
            </a:r>
            <a:endParaRPr lang="en-US" altLang="zh-CN" dirty="0" smtClean="0"/>
          </a:p>
          <a:p>
            <a:r>
              <a:rPr lang="zh-CN" altLang="en-US" dirty="0" smtClean="0"/>
              <a:t>这两个函数是用来模拟</a:t>
            </a:r>
            <a:r>
              <a:rPr lang="en-US" altLang="zh-CN" dirty="0" smtClean="0"/>
              <a:t>DRAM</a:t>
            </a:r>
            <a:r>
              <a:rPr lang="zh-CN" altLang="en-US" dirty="0" smtClean="0"/>
              <a:t>的工作方式的。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实际上，</a:t>
            </a:r>
            <a:r>
              <a:rPr lang="en-US" altLang="zh-CN" dirty="0" err="1" smtClean="0"/>
              <a:t>dram_read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addr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len</a:t>
            </a:r>
            <a:r>
              <a:rPr lang="en-US" altLang="zh-CN" dirty="0" smtClean="0"/>
              <a:t>)</a:t>
            </a:r>
            <a:r>
              <a:rPr lang="zh-CN" altLang="en-US" dirty="0" smtClean="0"/>
              <a:t>的实际作用只是把位于</a:t>
            </a:r>
            <a:r>
              <a:rPr lang="en-US" altLang="zh-CN" dirty="0" err="1" smtClean="0"/>
              <a:t>hw_mem+addr</a:t>
            </a:r>
            <a:r>
              <a:rPr lang="zh-CN" altLang="en-US" dirty="0" smtClean="0"/>
              <a:t>处的</a:t>
            </a:r>
            <a:r>
              <a:rPr lang="en-US" altLang="zh-CN" dirty="0" err="1" smtClean="0"/>
              <a:t>len</a:t>
            </a:r>
            <a:r>
              <a:rPr lang="zh-CN" altLang="en-US" dirty="0" smtClean="0"/>
              <a:t>个字节读出来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err="1" smtClean="0"/>
              <a:t>dram_write</a:t>
            </a:r>
            <a:r>
              <a:rPr lang="en-US" altLang="zh-CN" dirty="0" smtClean="0"/>
              <a:t>()</a:t>
            </a:r>
            <a:r>
              <a:rPr lang="zh-CN" altLang="en-US" dirty="0" smtClean="0"/>
              <a:t>同理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7224" y="2285992"/>
            <a:ext cx="7358114" cy="12203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0" y="1643050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sz="5400" b="1" dirty="0" smtClean="0">
                <a:latin typeface="+mn-ea"/>
                <a:ea typeface="+mn-ea"/>
              </a:rPr>
              <a:t>谢谢</a:t>
            </a:r>
            <a:r>
              <a:rPr lang="en-US" altLang="zh-CN" sz="5400" b="1" dirty="0" smtClean="0">
                <a:latin typeface="+mn-ea"/>
                <a:ea typeface="+mn-ea"/>
              </a:rPr>
              <a:t>!</a:t>
            </a:r>
            <a:endParaRPr lang="zh-CN" altLang="en-US" sz="5400" b="1" dirty="0">
              <a:latin typeface="+mn-ea"/>
              <a:ea typeface="+mn-ea"/>
            </a:endParaRPr>
          </a:p>
        </p:txBody>
      </p:sp>
      <p:sp>
        <p:nvSpPr>
          <p:cNvPr id="7" name="椭圆形标注 6"/>
          <p:cNvSpPr/>
          <p:nvPr/>
        </p:nvSpPr>
        <p:spPr>
          <a:xfrm>
            <a:off x="642910" y="357166"/>
            <a:ext cx="6572296" cy="3857652"/>
          </a:xfrm>
          <a:prstGeom prst="wedgeEllipseCallout">
            <a:avLst>
              <a:gd name="adj1" fmla="val 57534"/>
              <a:gd name="adj2" fmla="val 6632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改进的</a:t>
            </a:r>
            <a:r>
              <a:rPr lang="en-US" altLang="zh-CN" dirty="0" err="1" smtClean="0"/>
              <a:t>dram_read</a:t>
            </a:r>
            <a:r>
              <a:rPr lang="en-US" altLang="zh-CN" dirty="0" smtClean="0"/>
              <a:t>(), </a:t>
            </a:r>
            <a:r>
              <a:rPr lang="en-US" altLang="zh-CN" dirty="0" err="1" smtClean="0"/>
              <a:t>dram_write</a:t>
            </a:r>
            <a:r>
              <a:rPr lang="en-US" altLang="zh-CN" dirty="0" smtClean="0"/>
              <a:t>()</a:t>
            </a:r>
            <a:endParaRPr lang="zh-CN" altLang="en-US" dirty="0"/>
          </a:p>
        </p:txBody>
      </p:sp>
      <p:pic>
        <p:nvPicPr>
          <p:cNvPr id="4" name="图片 3" descr="new_dra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596" y="1285860"/>
            <a:ext cx="7275490" cy="492922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效果立竿见影</a:t>
            </a:r>
            <a:endParaRPr lang="en-US" altLang="zh-CN" dirty="0" smtClean="0"/>
          </a:p>
          <a:p>
            <a:r>
              <a:rPr lang="en-US" altLang="zh-CN" dirty="0" smtClean="0"/>
              <a:t>6.162 MIPS (6.88x)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pic>
        <p:nvPicPr>
          <p:cNvPr id="5" name="图片 4" descr="speed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538" y="2500306"/>
            <a:ext cx="7228023" cy="17145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-14262" y="1643050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sz="5400" b="1" dirty="0" smtClean="0">
                <a:latin typeface="+mn-ea"/>
                <a:ea typeface="+mn-ea"/>
              </a:rPr>
              <a:t>能不能更快？</a:t>
            </a:r>
            <a:endParaRPr lang="zh-CN" altLang="en-US" sz="5400" b="1" dirty="0">
              <a:latin typeface="+mn-ea"/>
              <a:ea typeface="+mn-ea"/>
            </a:endParaRPr>
          </a:p>
        </p:txBody>
      </p:sp>
      <p:sp>
        <p:nvSpPr>
          <p:cNvPr id="7" name="椭圆形标注 6"/>
          <p:cNvSpPr/>
          <p:nvPr/>
        </p:nvSpPr>
        <p:spPr>
          <a:xfrm>
            <a:off x="642910" y="357166"/>
            <a:ext cx="6572296" cy="3857652"/>
          </a:xfrm>
          <a:prstGeom prst="wedgeEllipseCallout">
            <a:avLst>
              <a:gd name="adj1" fmla="val 57534"/>
              <a:gd name="adj2" fmla="val 6632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Arial"/>
        <a:ea typeface="楷体"/>
        <a:cs typeface=""/>
      </a:majorFont>
      <a:minorFont>
        <a:latin typeface="Times New Roman"/>
        <a:ea typeface="楷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solidFill>
            <a:schemeClr val="tx1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25400">
          <a:solidFill>
            <a:schemeClr val="tx1"/>
          </a:solidFill>
        </a:ln>
      </a:spPr>
      <a:bodyPr wrap="square" rtlCol="0">
        <a:spAutoFit/>
      </a:bodyPr>
      <a:lstStyle>
        <a:defPPr>
          <a:defRPr dirty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3046</TotalTime>
  <Words>2977</Words>
  <Application>Microsoft Office PowerPoint</Application>
  <PresentationFormat>全屏显示(4:3)</PresentationFormat>
  <Paragraphs>535</Paragraphs>
  <Slides>60</Slides>
  <Notes>5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60</vt:i4>
      </vt:variant>
    </vt:vector>
  </HeadingPairs>
  <TitlesOfParts>
    <vt:vector size="61" baseType="lpstr">
      <vt:lpstr>Office 主题</vt:lpstr>
      <vt:lpstr>如何让NEMU跑得更快 内存篇</vt:lpstr>
      <vt:lpstr>衡量性能的标准</vt:lpstr>
      <vt:lpstr>幻灯片 3</vt:lpstr>
      <vt:lpstr>初始速度</vt:lpstr>
      <vt:lpstr>回顾一下内存相关的函数调用流程</vt:lpstr>
      <vt:lpstr>幻灯片 6</vt:lpstr>
      <vt:lpstr>改进的dram_read(), dram_write()</vt:lpstr>
      <vt:lpstr>幻灯片 8</vt:lpstr>
      <vt:lpstr>能不能更快？</vt:lpstr>
      <vt:lpstr>幻灯片 10</vt:lpstr>
      <vt:lpstr>怎么办</vt:lpstr>
      <vt:lpstr>哪个是大头？</vt:lpstr>
      <vt:lpstr>先回顾一下页转换</vt:lpstr>
      <vt:lpstr>用TLB</vt:lpstr>
      <vt:lpstr>幻灯片 15</vt:lpstr>
      <vt:lpstr>幻灯片 16</vt:lpstr>
      <vt:lpstr>幻灯片 17</vt:lpstr>
      <vt:lpstr>能不能更快？</vt:lpstr>
      <vt:lpstr>幻灯片 19</vt:lpstr>
      <vt:lpstr>回顾一下优化后的函数调用流程</vt:lpstr>
      <vt:lpstr>简化流程</vt:lpstr>
      <vt:lpstr>一步到位</vt:lpstr>
      <vt:lpstr>幻灯片 23</vt:lpstr>
      <vt:lpstr>幻灯片 24</vt:lpstr>
      <vt:lpstr>幻灯片 25</vt:lpstr>
      <vt:lpstr>能不能更快？</vt:lpstr>
      <vt:lpstr>一些优化技巧</vt:lpstr>
      <vt:lpstr>幻灯片 28</vt:lpstr>
      <vt:lpstr>一些优化技巧</vt:lpstr>
      <vt:lpstr>幻灯片 30</vt:lpstr>
      <vt:lpstr>阻碍内联优化的情况</vt:lpstr>
      <vt:lpstr>阻碍内联优化的情况</vt:lpstr>
      <vt:lpstr>LTO 链接时优化 (link time optimization)</vt:lpstr>
      <vt:lpstr>修改Makefile以启用LTO</vt:lpstr>
      <vt:lpstr>幻灯片 35</vt:lpstr>
      <vt:lpstr>能不能再快一点？</vt:lpstr>
      <vt:lpstr>幻灯片 37</vt:lpstr>
      <vt:lpstr>幻灯片 38</vt:lpstr>
      <vt:lpstr>另辟蹊径</vt:lpstr>
      <vt:lpstr>NEMU的内存模块在做些什么</vt:lpstr>
      <vt:lpstr>充分利用硬件MMU</vt:lpstr>
      <vt:lpstr>思路</vt:lpstr>
      <vt:lpstr>一些问题</vt:lpstr>
      <vt:lpstr>怎样实现</vt:lpstr>
      <vt:lpstr>代码省略</vt:lpstr>
      <vt:lpstr>幻灯片 46</vt:lpstr>
      <vt:lpstr>能不能再快一点？</vt:lpstr>
      <vt:lpstr>再快一点？</vt:lpstr>
      <vt:lpstr>幻灯片 49</vt:lpstr>
      <vt:lpstr>理想与现实</vt:lpstr>
      <vt:lpstr>曲线救国</vt:lpstr>
      <vt:lpstr>幻灯片 52</vt:lpstr>
      <vt:lpstr>能不能再快一点？</vt:lpstr>
      <vt:lpstr>幻灯片 54</vt:lpstr>
      <vt:lpstr>换电脑</vt:lpstr>
      <vt:lpstr>幻灯片 56</vt:lpstr>
      <vt:lpstr>总结</vt:lpstr>
      <vt:lpstr>幻灯片 58</vt:lpstr>
      <vt:lpstr>Q&amp;A</vt:lpstr>
      <vt:lpstr>谢谢!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如何让NEMU跑得更快 内存篇</dc:title>
  <dc:creator>Windows 用户</dc:creator>
  <cp:lastModifiedBy>Windows 用户</cp:lastModifiedBy>
  <cp:revision>211</cp:revision>
  <dcterms:created xsi:type="dcterms:W3CDTF">2016-07-05T04:20:44Z</dcterms:created>
  <dcterms:modified xsi:type="dcterms:W3CDTF">2016-09-02T14:40:12Z</dcterms:modified>
</cp:coreProperties>
</file>