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21.svg" ContentType="image/svg+xml"/>
  <Override PartName="/ppt/media/image22.svg" ContentType="image/svg+xml"/>
  <Override PartName="/ppt/media/image23.svg" ContentType="image/svg+xml"/>
  <Override PartName="/ppt/media/image24.svg" ContentType="image/svg+xml"/>
  <Override PartName="/ppt/media/image25.svg" ContentType="image/svg+xml"/>
  <Override PartName="/ppt/media/image26.svg" ContentType="image/svg+xml"/>
  <Override PartName="/ppt/media/image27.svg" ContentType="image/svg+xml"/>
  <Override PartName="/ppt/media/image28.svg" ContentType="image/svg+xml"/>
  <Override PartName="/ppt/media/image29.svg" ContentType="image/svg+xml"/>
  <Override PartName="/ppt/media/image3.svg" ContentType="image/svg+xml"/>
  <Override PartName="/ppt/media/image30.svg" ContentType="image/svg+xml"/>
  <Override PartName="/ppt/media/image31.svg" ContentType="image/svg+xml"/>
  <Override PartName="/ppt/media/image32.svg" ContentType="image/svg+xml"/>
  <Override PartName="/ppt/media/image3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0691495" cy="1511998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9796"/>
    <a:srgbClr val="FFFFFF"/>
    <a:srgbClr val="81034D"/>
    <a:srgbClr val="272727"/>
    <a:srgbClr val="E3DEDD"/>
    <a:srgbClr val="D9D9D9"/>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4814"/>
        <p:guide pos="336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37894" y="1143000"/>
            <a:ext cx="2182213"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051407" y="2016064"/>
            <a:ext cx="8594387" cy="5667204"/>
          </a:xfrm>
        </p:spPr>
        <p:txBody>
          <a:bodyPr lIns="90000" tIns="46800" rIns="90000" bIns="46800" anchor="b" anchorCtr="0">
            <a:normAutofit/>
          </a:bodyPr>
          <a:lstStyle>
            <a:lvl1pPr algn="ctr">
              <a:defRPr sz="7015"/>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051407" y="7849951"/>
            <a:ext cx="8594387" cy="3246340"/>
          </a:xfrm>
        </p:spPr>
        <p:txBody>
          <a:bodyPr lIns="90000" tIns="46800" rIns="90000" bIns="46800">
            <a:normAutofit/>
          </a:bodyPr>
          <a:lstStyle>
            <a:lvl1pPr marL="0" indent="0" algn="ctr">
              <a:lnSpc>
                <a:spcPct val="110000"/>
              </a:lnSpc>
              <a:buNone/>
              <a:defRPr sz="2805" spc="200">
                <a:uFillTx/>
              </a:defRPr>
            </a:lvl1pPr>
            <a:lvl2pPr marL="534670" indent="0" algn="ctr">
              <a:buNone/>
              <a:defRPr sz="2335"/>
            </a:lvl2pPr>
            <a:lvl3pPr marL="1069340" indent="0" algn="ctr">
              <a:buNone/>
              <a:defRPr sz="2105"/>
            </a:lvl3pPr>
            <a:lvl4pPr marL="1604010" indent="0" algn="ctr">
              <a:buNone/>
              <a:defRPr sz="1870"/>
            </a:lvl4pPr>
            <a:lvl5pPr marL="2138045" indent="0" algn="ctr">
              <a:buNone/>
              <a:defRPr sz="1870"/>
            </a:lvl5pPr>
            <a:lvl6pPr marL="2672715" indent="0" algn="ctr">
              <a:buNone/>
              <a:defRPr sz="1870"/>
            </a:lvl6pPr>
            <a:lvl7pPr marL="3208020" indent="0" algn="ctr">
              <a:buNone/>
              <a:defRPr sz="1870"/>
            </a:lvl7pPr>
            <a:lvl8pPr marL="3742690" indent="0" algn="ctr">
              <a:buNone/>
              <a:defRPr sz="1870"/>
            </a:lvl8pPr>
            <a:lvl9pPr marL="4277360" indent="0" algn="ctr">
              <a:buNone/>
              <a:defRPr sz="187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33597" y="1706511"/>
            <a:ext cx="9623693" cy="1208844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051407" y="5476710"/>
            <a:ext cx="8594387" cy="2246245"/>
          </a:xfrm>
        </p:spPr>
        <p:txBody>
          <a:bodyPr vert="horz" lIns="90000" tIns="46800" rIns="90000" bIns="46800" rtlCol="0" anchor="t" anchorCtr="0">
            <a:normAutofit/>
          </a:bodyPr>
          <a:lstStyle>
            <a:lvl1pPr algn="ctr">
              <a:defRPr sz="7015"/>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051407" y="7849951"/>
            <a:ext cx="8594387" cy="1039781"/>
          </a:xfrm>
        </p:spPr>
        <p:txBody>
          <a:bodyPr lIns="90000" tIns="46800" rIns="90000" bIns="46800">
            <a:normAutofit/>
          </a:bodyPr>
          <a:lstStyle>
            <a:lvl1pPr algn="ctr">
              <a:lnSpc>
                <a:spcPct val="110000"/>
              </a:lnSpc>
              <a:buNone/>
              <a:defRPr sz="2805"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33597" y="1341397"/>
            <a:ext cx="9620535" cy="1555703"/>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533597" y="3286026"/>
            <a:ext cx="9620535" cy="10493059"/>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746031" y="8484932"/>
            <a:ext cx="6813625" cy="1690637"/>
          </a:xfrm>
        </p:spPr>
        <p:txBody>
          <a:bodyPr lIns="90000" tIns="46800" rIns="90000" bIns="46800" anchor="b" anchorCtr="0">
            <a:normAutofit/>
          </a:bodyPr>
          <a:lstStyle>
            <a:lvl1pPr>
              <a:defRPr sz="5145"/>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746031" y="10175568"/>
            <a:ext cx="6813625" cy="1912880"/>
          </a:xfrm>
        </p:spPr>
        <p:txBody>
          <a:bodyPr lIns="90000" tIns="46800" rIns="90000" bIns="46800">
            <a:normAutofit/>
          </a:bodyPr>
          <a:lstStyle>
            <a:lvl1pPr marL="0" indent="0">
              <a:buNone/>
              <a:defRPr sz="2105">
                <a:solidFill>
                  <a:schemeClr val="tx1">
                    <a:lumMod val="65000"/>
                    <a:lumOff val="35000"/>
                  </a:schemeClr>
                </a:solidFill>
              </a:defRPr>
            </a:lvl1pPr>
            <a:lvl2pPr marL="534670" indent="0">
              <a:buNone/>
              <a:defRPr sz="1870">
                <a:solidFill>
                  <a:schemeClr val="tx1">
                    <a:tint val="75000"/>
                  </a:schemeClr>
                </a:solidFill>
              </a:defRPr>
            </a:lvl2pPr>
            <a:lvl3pPr marL="1069340" indent="0">
              <a:buNone/>
              <a:defRPr sz="1870">
                <a:solidFill>
                  <a:schemeClr val="tx1">
                    <a:tint val="75000"/>
                  </a:schemeClr>
                </a:solidFill>
              </a:defRPr>
            </a:lvl3pPr>
            <a:lvl4pPr marL="1604010" indent="0">
              <a:buNone/>
              <a:defRPr sz="1870">
                <a:solidFill>
                  <a:schemeClr val="tx1">
                    <a:tint val="75000"/>
                  </a:schemeClr>
                </a:solidFill>
              </a:defRPr>
            </a:lvl4pPr>
            <a:lvl5pPr marL="2138045" indent="0">
              <a:buNone/>
              <a:defRPr sz="1870">
                <a:solidFill>
                  <a:schemeClr val="tx1">
                    <a:tint val="75000"/>
                  </a:schemeClr>
                </a:solidFill>
              </a:defRPr>
            </a:lvl5pPr>
            <a:lvl6pPr marL="2672715" indent="0">
              <a:buNone/>
              <a:defRPr sz="1870">
                <a:solidFill>
                  <a:schemeClr val="tx1">
                    <a:tint val="75000"/>
                  </a:schemeClr>
                </a:solidFill>
              </a:defRPr>
            </a:lvl6pPr>
            <a:lvl7pPr marL="3208020" indent="0">
              <a:buNone/>
              <a:defRPr sz="1870">
                <a:solidFill>
                  <a:schemeClr val="tx1">
                    <a:tint val="75000"/>
                  </a:schemeClr>
                </a:solidFill>
              </a:defRPr>
            </a:lvl7pPr>
            <a:lvl8pPr marL="3742690" indent="0">
              <a:buNone/>
              <a:defRPr sz="1870">
                <a:solidFill>
                  <a:schemeClr val="tx1">
                    <a:tint val="75000"/>
                  </a:schemeClr>
                </a:solidFill>
              </a:defRPr>
            </a:lvl8pPr>
            <a:lvl9pPr marL="4277360" indent="0">
              <a:buNone/>
              <a:defRPr sz="187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33597" y="1341397"/>
            <a:ext cx="9620535" cy="1555703"/>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533597" y="3309838"/>
            <a:ext cx="4540312" cy="10469247"/>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5623293" y="3309838"/>
            <a:ext cx="4540312" cy="10469247"/>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33597" y="1341397"/>
            <a:ext cx="9620535" cy="1555703"/>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533597" y="3151092"/>
            <a:ext cx="4685551" cy="841350"/>
          </a:xfrm>
        </p:spPr>
        <p:txBody>
          <a:bodyPr lIns="101600" tIns="38100" rIns="76200" bIns="38100" anchor="t" anchorCtr="0">
            <a:normAutofit/>
          </a:bodyPr>
          <a:lstStyle>
            <a:lvl1pPr marL="0" indent="0">
              <a:lnSpc>
                <a:spcPct val="100000"/>
              </a:lnSpc>
              <a:buNone/>
              <a:defRPr sz="2335" b="1" spc="200">
                <a:solidFill>
                  <a:schemeClr val="tx1">
                    <a:lumMod val="75000"/>
                    <a:lumOff val="25000"/>
                  </a:schemeClr>
                </a:solidFill>
              </a:defRPr>
            </a:lvl1pPr>
            <a:lvl2pPr marL="534670" indent="0">
              <a:buNone/>
              <a:defRPr sz="2335" b="1"/>
            </a:lvl2pPr>
            <a:lvl3pPr marL="1069340" indent="0">
              <a:buNone/>
              <a:defRPr sz="2105" b="1"/>
            </a:lvl3pPr>
            <a:lvl4pPr marL="1604010" indent="0">
              <a:buNone/>
              <a:defRPr sz="1870" b="1"/>
            </a:lvl4pPr>
            <a:lvl5pPr marL="2138045" indent="0">
              <a:buNone/>
              <a:defRPr sz="1870" b="1"/>
            </a:lvl5pPr>
            <a:lvl6pPr marL="2672715" indent="0">
              <a:buNone/>
              <a:defRPr sz="1870" b="1"/>
            </a:lvl6pPr>
            <a:lvl7pPr marL="3208020" indent="0">
              <a:buNone/>
              <a:defRPr sz="1870" b="1"/>
            </a:lvl7pPr>
            <a:lvl8pPr marL="3742690" indent="0">
              <a:buNone/>
              <a:defRPr sz="1870" b="1"/>
            </a:lvl8pPr>
            <a:lvl9pPr marL="4277360" indent="0">
              <a:buNone/>
              <a:defRPr sz="187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33597" y="4087689"/>
            <a:ext cx="4685551" cy="9691395"/>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5469064" y="3134620"/>
            <a:ext cx="4685551" cy="841350"/>
          </a:xfrm>
        </p:spPr>
        <p:txBody>
          <a:bodyPr vert="horz" lIns="101600" tIns="38100" rIns="76200" bIns="38100" rtlCol="0" anchor="t" anchorCtr="0">
            <a:normAutofit/>
          </a:bodyPr>
          <a:lstStyle>
            <a:lvl1pPr marL="0" indent="0">
              <a:lnSpc>
                <a:spcPct val="100000"/>
              </a:lnSpc>
              <a:buNone/>
              <a:defRPr sz="2335" b="1" spc="200">
                <a:solidFill>
                  <a:schemeClr val="tx1">
                    <a:lumMod val="75000"/>
                    <a:lumOff val="25000"/>
                  </a:schemeClr>
                </a:solidFill>
              </a:defRPr>
            </a:lvl1pPr>
            <a:lvl2pPr marL="534670" indent="0">
              <a:buNone/>
              <a:defRPr sz="2335" b="1"/>
            </a:lvl2pPr>
            <a:lvl3pPr marL="1069340" indent="0">
              <a:buNone/>
              <a:defRPr sz="2105" b="1"/>
            </a:lvl3pPr>
            <a:lvl4pPr marL="1604010" indent="0">
              <a:buNone/>
              <a:defRPr sz="1870" b="1"/>
            </a:lvl4pPr>
            <a:lvl5pPr marL="2138045" indent="0">
              <a:buNone/>
              <a:defRPr sz="1870" b="1"/>
            </a:lvl5pPr>
            <a:lvl6pPr marL="2672715" indent="0">
              <a:buNone/>
              <a:defRPr sz="1870" b="1"/>
            </a:lvl6pPr>
            <a:lvl7pPr marL="3208020" indent="0">
              <a:buNone/>
              <a:defRPr sz="1870" b="1"/>
            </a:lvl7pPr>
            <a:lvl8pPr marL="3742690" indent="0">
              <a:buNone/>
              <a:defRPr sz="1870" b="1"/>
            </a:lvl8pPr>
            <a:lvl9pPr marL="4277360" indent="0">
              <a:buNone/>
              <a:defRPr sz="187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5469064" y="4087689"/>
            <a:ext cx="4685551" cy="9691395"/>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33597" y="1341397"/>
            <a:ext cx="9620535" cy="1555703"/>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533536" y="3428709"/>
            <a:ext cx="4589633" cy="10160124"/>
          </a:xfrm>
        </p:spPr>
        <p:txBody>
          <a:bodyPr vert="horz" lIns="90000" tIns="46800" rIns="90000" bIns="46800" rtlCol="0">
            <a:normAutofit/>
          </a:bodyPr>
          <a:lstStyle>
            <a:lvl1pPr>
              <a:buNone/>
              <a:defRPr sz="1870"/>
            </a:lvl1pPr>
          </a:lstStyle>
          <a:p>
            <a:pPr lvl="0"/>
            <a:endParaRPr lang="zh-CN" altLang="en-US"/>
          </a:p>
        </p:txBody>
      </p:sp>
      <p:sp>
        <p:nvSpPr>
          <p:cNvPr id="4" name="文本占位符 3"/>
          <p:cNvSpPr>
            <a:spLocks noGrp="1"/>
          </p:cNvSpPr>
          <p:nvPr>
            <p:ph type="body" sz="half" idx="2"/>
            <p:custDataLst>
              <p:tags r:id="rId3"/>
            </p:custDataLst>
          </p:nvPr>
        </p:nvSpPr>
        <p:spPr>
          <a:xfrm>
            <a:off x="5569617" y="3428897"/>
            <a:ext cx="4584515" cy="10159694"/>
          </a:xfrm>
        </p:spPr>
        <p:txBody>
          <a:bodyPr vert="horz" lIns="90000" tIns="46800" rIns="90000" bIns="46800" rtlCol="0">
            <a:normAutofit/>
          </a:bodyPr>
          <a:lstStyle>
            <a:lvl1pPr>
              <a:buNone/>
              <a:defRPr sz="187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8976430" y="2016064"/>
            <a:ext cx="915640" cy="11088353"/>
          </a:xfrm>
        </p:spPr>
        <p:txBody>
          <a:bodyPr vert="eaVert" lIns="90000" tIns="46800" rIns="90000" bIns="46800" rtlCol="0" anchor="ctr" anchorCtr="0">
            <a:normAutofit/>
          </a:bodyPr>
          <a:lstStyle>
            <a:lvl1pPr>
              <a:buNone/>
              <a:defRPr sz="3275"/>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801974" y="2016064"/>
            <a:ext cx="8041845" cy="11088353"/>
          </a:xfrm>
        </p:spPr>
        <p:txBody>
          <a:bodyPr vert="eaVert" lIns="46800" tIns="46800" rIns="46800" bIns="46800"/>
          <a:lstStyle>
            <a:lvl1pPr marL="267335" indent="-267335">
              <a:spcAft>
                <a:spcPts val="1000"/>
              </a:spcAft>
              <a:defRPr spc="300"/>
            </a:lvl1pPr>
            <a:lvl2pPr marL="802005" indent="-267335">
              <a:defRPr spc="300"/>
            </a:lvl2pPr>
            <a:lvl3pPr marL="1336675" indent="-267335">
              <a:defRPr spc="300"/>
            </a:lvl3pPr>
            <a:lvl4pPr marL="1870710" indent="-267335">
              <a:defRPr spc="300"/>
            </a:lvl4pPr>
            <a:lvl5pPr marL="2405380" indent="-267335">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33597" y="1341397"/>
            <a:ext cx="9620535" cy="1555703"/>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33597" y="3286026"/>
            <a:ext cx="9620535" cy="10493059"/>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536755" y="13921955"/>
            <a:ext cx="2368035" cy="698479"/>
          </a:xfrm>
          <a:prstGeom prst="rect">
            <a:avLst/>
          </a:prstGeom>
        </p:spPr>
        <p:txBody>
          <a:bodyPr vert="horz" lIns="91440" tIns="45720" rIns="91440" bIns="45720" rtlCol="0" anchor="ctr">
            <a:normAutofit/>
          </a:bodyPr>
          <a:lstStyle>
            <a:lvl1pPr algn="l">
              <a:defRPr sz="117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609937" y="13921955"/>
            <a:ext cx="3473117" cy="698479"/>
          </a:xfrm>
          <a:prstGeom prst="rect">
            <a:avLst/>
          </a:prstGeom>
        </p:spPr>
        <p:txBody>
          <a:bodyPr vert="horz" lIns="91440" tIns="45720" rIns="91440" bIns="45720" rtlCol="0" anchor="ctr">
            <a:normAutofit/>
          </a:bodyPr>
          <a:lstStyle>
            <a:lvl1pPr algn="ctr">
              <a:defRPr sz="117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7786098" y="13921955"/>
            <a:ext cx="2368035" cy="698479"/>
          </a:xfrm>
          <a:prstGeom prst="rect">
            <a:avLst/>
          </a:prstGeom>
        </p:spPr>
        <p:txBody>
          <a:bodyPr vert="horz" lIns="91440" tIns="45720" rIns="91440" bIns="45720" rtlCol="0" anchor="ctr">
            <a:normAutofit/>
          </a:bodyPr>
          <a:lstStyle>
            <a:lvl1pPr algn="r">
              <a:defRPr sz="117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69340" rtl="0" eaLnBrk="1" fontAlgn="auto" latinLnBrk="0" hangingPunct="1">
        <a:lnSpc>
          <a:spcPct val="100000"/>
        </a:lnSpc>
        <a:spcBef>
          <a:spcPct val="0"/>
        </a:spcBef>
        <a:buNone/>
        <a:defRPr sz="4210" b="1" u="none" strike="noStrike" kern="1200" cap="none" spc="300" normalizeH="0" baseline="0">
          <a:solidFill>
            <a:schemeClr val="tx1">
              <a:lumMod val="85000"/>
              <a:lumOff val="15000"/>
            </a:schemeClr>
          </a:solidFill>
          <a:uFillTx/>
          <a:latin typeface="+mj-lt"/>
          <a:ea typeface="+mj-ea"/>
          <a:cs typeface="+mj-cs"/>
        </a:defRPr>
      </a:lvl1pPr>
    </p:titleStyle>
    <p:bodyStyle>
      <a:lvl1pPr marL="267335" indent="-267335" algn="l" defTabSz="1069340" rtl="0" eaLnBrk="1" fontAlgn="auto" latinLnBrk="0" hangingPunct="1">
        <a:lnSpc>
          <a:spcPct val="130000"/>
        </a:lnSpc>
        <a:spcBef>
          <a:spcPts val="0"/>
        </a:spcBef>
        <a:spcAft>
          <a:spcPts val="1000"/>
        </a:spcAft>
        <a:buFont typeface="Arial" panose="020B0604020202020204" pitchFamily="34" charset="0"/>
        <a:buChar char="●"/>
        <a:defRPr sz="2105" u="none" strike="noStrike" kern="1200" cap="none" spc="150" normalizeH="0" baseline="0">
          <a:solidFill>
            <a:schemeClr val="tx1">
              <a:lumMod val="65000"/>
              <a:lumOff val="35000"/>
            </a:schemeClr>
          </a:solidFill>
          <a:uFillTx/>
          <a:latin typeface="+mn-lt"/>
          <a:ea typeface="+mn-ea"/>
          <a:cs typeface="+mn-cs"/>
        </a:defRPr>
      </a:lvl1pPr>
      <a:lvl2pPr marL="802005" indent="-267335" algn="l" defTabSz="1069340" rtl="0" eaLnBrk="1" fontAlgn="auto" latinLnBrk="0" hangingPunct="1">
        <a:lnSpc>
          <a:spcPct val="120000"/>
        </a:lnSpc>
        <a:spcBef>
          <a:spcPts val="0"/>
        </a:spcBef>
        <a:spcAft>
          <a:spcPts val="600"/>
        </a:spcAft>
        <a:buFont typeface="Arial" panose="020B0604020202020204" pitchFamily="34" charset="0"/>
        <a:buChar char="●"/>
        <a:tabLst>
          <a:tab pos="1882140" algn="l"/>
          <a:tab pos="1882140" algn="l"/>
          <a:tab pos="1882140" algn="l"/>
          <a:tab pos="1882140" algn="l"/>
        </a:tabLst>
        <a:defRPr sz="1870" u="none" strike="noStrike" kern="1200" cap="none" spc="150" normalizeH="0" baseline="0">
          <a:solidFill>
            <a:schemeClr val="tx1">
              <a:lumMod val="65000"/>
              <a:lumOff val="35000"/>
            </a:schemeClr>
          </a:solidFill>
          <a:uFillTx/>
          <a:latin typeface="+mn-lt"/>
          <a:ea typeface="+mn-ea"/>
          <a:cs typeface="+mn-cs"/>
        </a:defRPr>
      </a:lvl2pPr>
      <a:lvl3pPr marL="1336675" indent="-267335" algn="l" defTabSz="1069340" rtl="0" eaLnBrk="1" fontAlgn="auto" latinLnBrk="0" hangingPunct="1">
        <a:lnSpc>
          <a:spcPct val="120000"/>
        </a:lnSpc>
        <a:spcBef>
          <a:spcPts val="0"/>
        </a:spcBef>
        <a:spcAft>
          <a:spcPts val="600"/>
        </a:spcAft>
        <a:buFont typeface="Arial" panose="020B0604020202020204" pitchFamily="34" charset="0"/>
        <a:buChar char="●"/>
        <a:defRPr sz="1870" u="none" strike="noStrike" kern="1200" cap="none" spc="150" normalizeH="0" baseline="0">
          <a:solidFill>
            <a:schemeClr val="tx1">
              <a:lumMod val="65000"/>
              <a:lumOff val="35000"/>
            </a:schemeClr>
          </a:solidFill>
          <a:uFillTx/>
          <a:latin typeface="+mn-lt"/>
          <a:ea typeface="+mn-ea"/>
          <a:cs typeface="+mn-cs"/>
        </a:defRPr>
      </a:lvl3pPr>
      <a:lvl4pPr marL="1870710" indent="-267335" algn="l" defTabSz="1069340" rtl="0" eaLnBrk="1" fontAlgn="auto" latinLnBrk="0" hangingPunct="1">
        <a:lnSpc>
          <a:spcPct val="120000"/>
        </a:lnSpc>
        <a:spcBef>
          <a:spcPts val="0"/>
        </a:spcBef>
        <a:spcAft>
          <a:spcPts val="300"/>
        </a:spcAft>
        <a:buFont typeface="Wingdings" panose="05000000000000000000" charset="0"/>
        <a:buChar char=""/>
        <a:defRPr sz="1635" u="none" strike="noStrike" kern="1200" cap="none" spc="150" normalizeH="0" baseline="0">
          <a:solidFill>
            <a:schemeClr val="tx1">
              <a:lumMod val="65000"/>
              <a:lumOff val="35000"/>
            </a:schemeClr>
          </a:solidFill>
          <a:uFillTx/>
          <a:latin typeface="+mn-lt"/>
          <a:ea typeface="+mn-ea"/>
          <a:cs typeface="+mn-cs"/>
        </a:defRPr>
      </a:lvl4pPr>
      <a:lvl5pPr marL="2405380" indent="-267335" algn="l" defTabSz="1069340" rtl="0" eaLnBrk="1" fontAlgn="auto" latinLnBrk="0" hangingPunct="1">
        <a:lnSpc>
          <a:spcPct val="120000"/>
        </a:lnSpc>
        <a:spcBef>
          <a:spcPts val="0"/>
        </a:spcBef>
        <a:spcAft>
          <a:spcPts val="300"/>
        </a:spcAft>
        <a:buFont typeface="Arial" panose="020B0604020202020204" pitchFamily="34" charset="0"/>
        <a:buChar char="•"/>
        <a:defRPr sz="1635" u="none" strike="noStrike" kern="1200" cap="none" spc="150" normalizeH="0" baseline="0">
          <a:solidFill>
            <a:schemeClr val="tx1">
              <a:lumMod val="65000"/>
              <a:lumOff val="35000"/>
            </a:schemeClr>
          </a:solidFill>
          <a:uFillTx/>
          <a:latin typeface="+mn-lt"/>
          <a:ea typeface="+mn-ea"/>
          <a:cs typeface="+mn-cs"/>
        </a:defRPr>
      </a:lvl5pPr>
      <a:lvl6pPr marL="2940685" indent="-267335" algn="l" defTabSz="1069340"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5355" indent="-267335" algn="l" defTabSz="1069340"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10025" indent="-267335" algn="l" defTabSz="1069340"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695" indent="-267335" algn="l" defTabSz="1069340"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zh-CN"/>
      </a:defPPr>
      <a:lvl1pPr marL="0" algn="l" defTabSz="1069340" rtl="0" eaLnBrk="1" latinLnBrk="0" hangingPunct="1">
        <a:defRPr sz="2105" kern="1200">
          <a:solidFill>
            <a:schemeClr val="tx1"/>
          </a:solidFill>
          <a:latin typeface="+mn-lt"/>
          <a:ea typeface="+mn-ea"/>
          <a:cs typeface="+mn-cs"/>
        </a:defRPr>
      </a:lvl1pPr>
      <a:lvl2pPr marL="534670" algn="l" defTabSz="1069340" rtl="0" eaLnBrk="1" latinLnBrk="0" hangingPunct="1">
        <a:defRPr sz="2105" kern="1200">
          <a:solidFill>
            <a:schemeClr val="tx1"/>
          </a:solidFill>
          <a:latin typeface="+mn-lt"/>
          <a:ea typeface="+mn-ea"/>
          <a:cs typeface="+mn-cs"/>
        </a:defRPr>
      </a:lvl2pPr>
      <a:lvl3pPr marL="1069340" algn="l" defTabSz="1069340" rtl="0" eaLnBrk="1" latinLnBrk="0" hangingPunct="1">
        <a:defRPr sz="2105" kern="1200">
          <a:solidFill>
            <a:schemeClr val="tx1"/>
          </a:solidFill>
          <a:latin typeface="+mn-lt"/>
          <a:ea typeface="+mn-ea"/>
          <a:cs typeface="+mn-cs"/>
        </a:defRPr>
      </a:lvl3pPr>
      <a:lvl4pPr marL="1604010" algn="l" defTabSz="1069340" rtl="0" eaLnBrk="1" latinLnBrk="0" hangingPunct="1">
        <a:defRPr sz="2105" kern="1200">
          <a:solidFill>
            <a:schemeClr val="tx1"/>
          </a:solidFill>
          <a:latin typeface="+mn-lt"/>
          <a:ea typeface="+mn-ea"/>
          <a:cs typeface="+mn-cs"/>
        </a:defRPr>
      </a:lvl4pPr>
      <a:lvl5pPr marL="2138045" algn="l" defTabSz="1069340" rtl="0" eaLnBrk="1" latinLnBrk="0" hangingPunct="1">
        <a:defRPr sz="2105" kern="1200">
          <a:solidFill>
            <a:schemeClr val="tx1"/>
          </a:solidFill>
          <a:latin typeface="+mn-lt"/>
          <a:ea typeface="+mn-ea"/>
          <a:cs typeface="+mn-cs"/>
        </a:defRPr>
      </a:lvl5pPr>
      <a:lvl6pPr marL="2672715" algn="l" defTabSz="1069340" rtl="0" eaLnBrk="1" latinLnBrk="0" hangingPunct="1">
        <a:defRPr sz="2105" kern="1200">
          <a:solidFill>
            <a:schemeClr val="tx1"/>
          </a:solidFill>
          <a:latin typeface="+mn-lt"/>
          <a:ea typeface="+mn-ea"/>
          <a:cs typeface="+mn-cs"/>
        </a:defRPr>
      </a:lvl6pPr>
      <a:lvl7pPr marL="3208020" algn="l" defTabSz="1069340" rtl="0" eaLnBrk="1" latinLnBrk="0" hangingPunct="1">
        <a:defRPr sz="2105" kern="1200">
          <a:solidFill>
            <a:schemeClr val="tx1"/>
          </a:solidFill>
          <a:latin typeface="+mn-lt"/>
          <a:ea typeface="+mn-ea"/>
          <a:cs typeface="+mn-cs"/>
        </a:defRPr>
      </a:lvl7pPr>
      <a:lvl8pPr marL="3742690" algn="l" defTabSz="1069340" rtl="0" eaLnBrk="1" latinLnBrk="0" hangingPunct="1">
        <a:defRPr sz="2105" kern="1200">
          <a:solidFill>
            <a:schemeClr val="tx1"/>
          </a:solidFill>
          <a:latin typeface="+mn-lt"/>
          <a:ea typeface="+mn-ea"/>
          <a:cs typeface="+mn-cs"/>
        </a:defRPr>
      </a:lvl8pPr>
      <a:lvl9pPr marL="4277360" algn="l" defTabSz="1069340"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svg"/><Relationship Id="rId85" Type="http://schemas.openxmlformats.org/officeDocument/2006/relationships/notesSlide" Target="../notesSlides/notesSlide1.xml"/><Relationship Id="rId84" Type="http://schemas.openxmlformats.org/officeDocument/2006/relationships/slideLayout" Target="../slideLayouts/slideLayout1.xml"/><Relationship Id="rId83" Type="http://schemas.openxmlformats.org/officeDocument/2006/relationships/tags" Target="../tags/tag63.xml"/><Relationship Id="rId82" Type="http://schemas.openxmlformats.org/officeDocument/2006/relationships/image" Target="../media/image33.svg"/><Relationship Id="rId81" Type="http://schemas.openxmlformats.org/officeDocument/2006/relationships/image" Target="../media/image49.png"/><Relationship Id="rId80" Type="http://schemas.openxmlformats.org/officeDocument/2006/relationships/image" Target="../media/image32.svg"/><Relationship Id="rId8" Type="http://schemas.openxmlformats.org/officeDocument/2006/relationships/image" Target="../media/image7.png"/><Relationship Id="rId79" Type="http://schemas.openxmlformats.org/officeDocument/2006/relationships/image" Target="../media/image48.png"/><Relationship Id="rId78" Type="http://schemas.openxmlformats.org/officeDocument/2006/relationships/image" Target="../media/image31.svg"/><Relationship Id="rId77" Type="http://schemas.openxmlformats.org/officeDocument/2006/relationships/image" Target="../media/image47.png"/><Relationship Id="rId76" Type="http://schemas.openxmlformats.org/officeDocument/2006/relationships/image" Target="../media/image30.svg"/><Relationship Id="rId75" Type="http://schemas.openxmlformats.org/officeDocument/2006/relationships/image" Target="../media/image46.png"/><Relationship Id="rId74" Type="http://schemas.openxmlformats.org/officeDocument/2006/relationships/image" Target="../media/image29.svg"/><Relationship Id="rId73" Type="http://schemas.openxmlformats.org/officeDocument/2006/relationships/image" Target="../media/image45.png"/><Relationship Id="rId72" Type="http://schemas.openxmlformats.org/officeDocument/2006/relationships/image" Target="../media/image28.svg"/><Relationship Id="rId71" Type="http://schemas.openxmlformats.org/officeDocument/2006/relationships/image" Target="../media/image44.png"/><Relationship Id="rId70" Type="http://schemas.openxmlformats.org/officeDocument/2006/relationships/image" Target="../media/image27.svg"/><Relationship Id="rId7" Type="http://schemas.openxmlformats.org/officeDocument/2006/relationships/image" Target="../media/image1.svg"/><Relationship Id="rId69" Type="http://schemas.openxmlformats.org/officeDocument/2006/relationships/image" Target="../media/image43.png"/><Relationship Id="rId68" Type="http://schemas.openxmlformats.org/officeDocument/2006/relationships/image" Target="../media/image26.svg"/><Relationship Id="rId67" Type="http://schemas.openxmlformats.org/officeDocument/2006/relationships/image" Target="../media/image42.png"/><Relationship Id="rId66" Type="http://schemas.openxmlformats.org/officeDocument/2006/relationships/image" Target="../media/image25.svg"/><Relationship Id="rId65" Type="http://schemas.openxmlformats.org/officeDocument/2006/relationships/image" Target="../media/image41.png"/><Relationship Id="rId64" Type="http://schemas.openxmlformats.org/officeDocument/2006/relationships/image" Target="../media/image24.svg"/><Relationship Id="rId63" Type="http://schemas.openxmlformats.org/officeDocument/2006/relationships/image" Target="../media/image40.png"/><Relationship Id="rId62" Type="http://schemas.openxmlformats.org/officeDocument/2006/relationships/image" Target="../media/image23.svg"/><Relationship Id="rId61" Type="http://schemas.openxmlformats.org/officeDocument/2006/relationships/image" Target="../media/image39.png"/><Relationship Id="rId60" Type="http://schemas.openxmlformats.org/officeDocument/2006/relationships/image" Target="../media/image22.svg"/><Relationship Id="rId6" Type="http://schemas.openxmlformats.org/officeDocument/2006/relationships/image" Target="../media/image6.png"/><Relationship Id="rId59" Type="http://schemas.openxmlformats.org/officeDocument/2006/relationships/image" Target="../media/image38.png"/><Relationship Id="rId58" Type="http://schemas.openxmlformats.org/officeDocument/2006/relationships/image" Target="../media/image37.png"/><Relationship Id="rId57" Type="http://schemas.openxmlformats.org/officeDocument/2006/relationships/image" Target="../media/image36.png"/><Relationship Id="rId56" Type="http://schemas.openxmlformats.org/officeDocument/2006/relationships/image" Target="../media/image35.png"/><Relationship Id="rId55" Type="http://schemas.openxmlformats.org/officeDocument/2006/relationships/image" Target="../media/image34.png"/><Relationship Id="rId54" Type="http://schemas.openxmlformats.org/officeDocument/2006/relationships/image" Target="../media/image21.svg"/><Relationship Id="rId53" Type="http://schemas.openxmlformats.org/officeDocument/2006/relationships/image" Target="../media/image33.png"/><Relationship Id="rId52" Type="http://schemas.openxmlformats.org/officeDocument/2006/relationships/image" Target="../media/image20.svg"/><Relationship Id="rId51" Type="http://schemas.openxmlformats.org/officeDocument/2006/relationships/image" Target="../media/image32.png"/><Relationship Id="rId50" Type="http://schemas.openxmlformats.org/officeDocument/2006/relationships/image" Target="../media/image19.svg"/><Relationship Id="rId5" Type="http://schemas.openxmlformats.org/officeDocument/2006/relationships/image" Target="../media/image5.png"/><Relationship Id="rId49" Type="http://schemas.openxmlformats.org/officeDocument/2006/relationships/image" Target="../media/image31.png"/><Relationship Id="rId48" Type="http://schemas.openxmlformats.org/officeDocument/2006/relationships/image" Target="../media/image18.svg"/><Relationship Id="rId47" Type="http://schemas.openxmlformats.org/officeDocument/2006/relationships/image" Target="../media/image30.png"/><Relationship Id="rId46" Type="http://schemas.openxmlformats.org/officeDocument/2006/relationships/image" Target="../media/image17.svg"/><Relationship Id="rId45" Type="http://schemas.openxmlformats.org/officeDocument/2006/relationships/image" Target="../media/image29.png"/><Relationship Id="rId44" Type="http://schemas.openxmlformats.org/officeDocument/2006/relationships/image" Target="../media/image16.svg"/><Relationship Id="rId43" Type="http://schemas.openxmlformats.org/officeDocument/2006/relationships/image" Target="../media/image28.png"/><Relationship Id="rId42" Type="http://schemas.openxmlformats.org/officeDocument/2006/relationships/image" Target="../media/image15.svg"/><Relationship Id="rId41" Type="http://schemas.openxmlformats.org/officeDocument/2006/relationships/image" Target="../media/image27.png"/><Relationship Id="rId40" Type="http://schemas.openxmlformats.org/officeDocument/2006/relationships/image" Target="../media/image14.svg"/><Relationship Id="rId4" Type="http://schemas.openxmlformats.org/officeDocument/2006/relationships/image" Target="../media/image4.png"/><Relationship Id="rId39" Type="http://schemas.openxmlformats.org/officeDocument/2006/relationships/image" Target="../media/image26.png"/><Relationship Id="rId38" Type="http://schemas.openxmlformats.org/officeDocument/2006/relationships/image" Target="../media/image13.svg"/><Relationship Id="rId37" Type="http://schemas.openxmlformats.org/officeDocument/2006/relationships/image" Target="../media/image25.png"/><Relationship Id="rId36" Type="http://schemas.openxmlformats.org/officeDocument/2006/relationships/image" Target="../media/image12.svg"/><Relationship Id="rId35" Type="http://schemas.openxmlformats.org/officeDocument/2006/relationships/image" Target="../media/image24.png"/><Relationship Id="rId34" Type="http://schemas.openxmlformats.org/officeDocument/2006/relationships/image" Target="../media/image11.svg"/><Relationship Id="rId33" Type="http://schemas.openxmlformats.org/officeDocument/2006/relationships/image" Target="../media/image23.png"/><Relationship Id="rId32" Type="http://schemas.openxmlformats.org/officeDocument/2006/relationships/image" Target="../media/image10.svg"/><Relationship Id="rId31" Type="http://schemas.openxmlformats.org/officeDocument/2006/relationships/image" Target="../media/image22.png"/><Relationship Id="rId30" Type="http://schemas.openxmlformats.org/officeDocument/2006/relationships/image" Target="../media/image9.svg"/><Relationship Id="rId3" Type="http://schemas.openxmlformats.org/officeDocument/2006/relationships/image" Target="../media/image3.png"/><Relationship Id="rId29" Type="http://schemas.openxmlformats.org/officeDocument/2006/relationships/image" Target="../media/image21.png"/><Relationship Id="rId28" Type="http://schemas.openxmlformats.org/officeDocument/2006/relationships/image" Target="../media/image20.png"/><Relationship Id="rId27" Type="http://schemas.openxmlformats.org/officeDocument/2006/relationships/image" Target="../media/image19.png"/><Relationship Id="rId26" Type="http://schemas.openxmlformats.org/officeDocument/2006/relationships/image" Target="../media/image18.png"/><Relationship Id="rId25" Type="http://schemas.openxmlformats.org/officeDocument/2006/relationships/image" Target="../media/image17.png"/><Relationship Id="rId24" Type="http://schemas.openxmlformats.org/officeDocument/2006/relationships/image" Target="../media/image16.png"/><Relationship Id="rId23" Type="http://schemas.openxmlformats.org/officeDocument/2006/relationships/image" Target="../media/image15.png"/><Relationship Id="rId22" Type="http://schemas.openxmlformats.org/officeDocument/2006/relationships/image" Target="../media/image8.svg"/><Relationship Id="rId21" Type="http://schemas.openxmlformats.org/officeDocument/2006/relationships/image" Target="../media/image14.png"/><Relationship Id="rId20" Type="http://schemas.openxmlformats.org/officeDocument/2006/relationships/image" Target="../media/image13.png"/><Relationship Id="rId2" Type="http://schemas.openxmlformats.org/officeDocument/2006/relationships/image" Target="../media/image2.png"/><Relationship Id="rId19" Type="http://schemas.openxmlformats.org/officeDocument/2006/relationships/image" Target="../media/image7.svg"/><Relationship Id="rId18" Type="http://schemas.openxmlformats.org/officeDocument/2006/relationships/image" Target="../media/image12.png"/><Relationship Id="rId17" Type="http://schemas.openxmlformats.org/officeDocument/2006/relationships/image" Target="../media/image6.svg"/><Relationship Id="rId16" Type="http://schemas.openxmlformats.org/officeDocument/2006/relationships/image" Target="../media/image11.png"/><Relationship Id="rId15" Type="http://schemas.openxmlformats.org/officeDocument/2006/relationships/image" Target="../media/image5.svg"/><Relationship Id="rId14" Type="http://schemas.openxmlformats.org/officeDocument/2006/relationships/image" Target="../media/image10.png"/><Relationship Id="rId13" Type="http://schemas.openxmlformats.org/officeDocument/2006/relationships/image" Target="../media/image4.svg"/><Relationship Id="rId12" Type="http://schemas.openxmlformats.org/officeDocument/2006/relationships/image" Target="../media/image9.png"/><Relationship Id="rId11" Type="http://schemas.openxmlformats.org/officeDocument/2006/relationships/image" Target="../media/image3.svg"/><Relationship Id="rId10"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4" name="图片 13"/>
          <p:cNvPicPr>
            <a:picLocks noChangeAspect="1"/>
          </p:cNvPicPr>
          <p:nvPr/>
        </p:nvPicPr>
        <p:blipFill>
          <a:blip r:embed="rId1"/>
          <a:srcRect b="-7371"/>
          <a:stretch>
            <a:fillRect/>
          </a:stretch>
        </p:blipFill>
        <p:spPr>
          <a:xfrm>
            <a:off x="-635" y="0"/>
            <a:ext cx="10692130" cy="1257935"/>
          </a:xfrm>
          <a:prstGeom prst="rect">
            <a:avLst/>
          </a:prstGeom>
        </p:spPr>
      </p:pic>
      <p:pic>
        <p:nvPicPr>
          <p:cNvPr id="15" name="图片 14"/>
          <p:cNvPicPr>
            <a:picLocks noChangeAspect="1"/>
          </p:cNvPicPr>
          <p:nvPr/>
        </p:nvPicPr>
        <p:blipFill>
          <a:blip r:embed="rId2"/>
          <a:srcRect l="1378" t="1355" r="1479" b="1355"/>
          <a:stretch>
            <a:fillRect/>
          </a:stretch>
        </p:blipFill>
        <p:spPr>
          <a:xfrm>
            <a:off x="147320" y="1228090"/>
            <a:ext cx="10386060" cy="4058920"/>
          </a:xfrm>
          <a:prstGeom prst="rect">
            <a:avLst/>
          </a:prstGeom>
        </p:spPr>
      </p:pic>
      <p:cxnSp>
        <p:nvCxnSpPr>
          <p:cNvPr id="16" name="直接连接符 15"/>
          <p:cNvCxnSpPr/>
          <p:nvPr/>
        </p:nvCxnSpPr>
        <p:spPr>
          <a:xfrm flipV="1">
            <a:off x="304165" y="5257800"/>
            <a:ext cx="9741535" cy="3175"/>
          </a:xfrm>
          <a:prstGeom prst="line">
            <a:avLst/>
          </a:prstGeom>
          <a:ln w="12700" cmpd="sng">
            <a:solidFill>
              <a:srgbClr val="E3DEDD"/>
            </a:solidFill>
            <a:prstDash val="soli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662295" y="5636895"/>
            <a:ext cx="665480" cy="1955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6505575" y="5597525"/>
            <a:ext cx="665480" cy="16573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3"/>
          <a:srcRect t="9542" b="29412"/>
          <a:stretch>
            <a:fillRect/>
          </a:stretch>
        </p:blipFill>
        <p:spPr>
          <a:xfrm>
            <a:off x="6355715" y="5074285"/>
            <a:ext cx="965835" cy="296545"/>
          </a:xfrm>
          <a:prstGeom prst="rect">
            <a:avLst/>
          </a:prstGeom>
        </p:spPr>
      </p:pic>
      <p:sp>
        <p:nvSpPr>
          <p:cNvPr id="20" name="文本框 19"/>
          <p:cNvSpPr txBox="1"/>
          <p:nvPr/>
        </p:nvSpPr>
        <p:spPr>
          <a:xfrm>
            <a:off x="304165" y="1352550"/>
            <a:ext cx="10111740" cy="3810000"/>
          </a:xfrm>
          <a:prstGeom prst="rect">
            <a:avLst/>
          </a:prstGeom>
          <a:solidFill>
            <a:srgbClr val="272727"/>
          </a:solidFill>
        </p:spPr>
        <p:txBody>
          <a:bodyPr wrap="square" rtlCol="0">
            <a:spAutoFit/>
          </a:bodyPr>
          <a:p>
            <a:pPr algn="ctr" fontAlgn="auto">
              <a:lnSpc>
                <a:spcPts val="29000"/>
              </a:lnSpc>
            </a:pPr>
            <a:endParaRPr lang="en-US" altLang="zh-CN" sz="1400">
              <a:solidFill>
                <a:schemeClr val="bg1"/>
              </a:solidFill>
              <a:latin typeface="Times New Roman" panose="02020603050405020304" charset="0"/>
              <a:cs typeface="Times New Roman" panose="02020603050405020304" charset="0"/>
            </a:endParaRPr>
          </a:p>
        </p:txBody>
      </p:sp>
      <p:pic>
        <p:nvPicPr>
          <p:cNvPr id="22" name="图片 21"/>
          <p:cNvPicPr>
            <a:picLocks noChangeAspect="1"/>
          </p:cNvPicPr>
          <p:nvPr/>
        </p:nvPicPr>
        <p:blipFill>
          <a:blip r:embed="rId4"/>
          <a:stretch>
            <a:fillRect/>
          </a:stretch>
        </p:blipFill>
        <p:spPr>
          <a:xfrm>
            <a:off x="139700" y="5370830"/>
            <a:ext cx="10438130" cy="4060825"/>
          </a:xfrm>
          <a:prstGeom prst="rect">
            <a:avLst/>
          </a:prstGeom>
        </p:spPr>
      </p:pic>
      <p:pic>
        <p:nvPicPr>
          <p:cNvPr id="23" name="图片 22"/>
          <p:cNvPicPr>
            <a:picLocks noChangeAspect="1"/>
          </p:cNvPicPr>
          <p:nvPr/>
        </p:nvPicPr>
        <p:blipFill>
          <a:blip r:embed="rId4"/>
          <a:stretch>
            <a:fillRect/>
          </a:stretch>
        </p:blipFill>
        <p:spPr>
          <a:xfrm>
            <a:off x="121285" y="9655175"/>
            <a:ext cx="10434955" cy="4059555"/>
          </a:xfrm>
          <a:prstGeom prst="rect">
            <a:avLst/>
          </a:prstGeom>
        </p:spPr>
      </p:pic>
      <p:pic>
        <p:nvPicPr>
          <p:cNvPr id="24" name="图片 23"/>
          <p:cNvPicPr>
            <a:picLocks noChangeAspect="1"/>
          </p:cNvPicPr>
          <p:nvPr/>
        </p:nvPicPr>
        <p:blipFill>
          <a:blip r:embed="rId5"/>
          <a:stretch>
            <a:fillRect/>
          </a:stretch>
        </p:blipFill>
        <p:spPr>
          <a:xfrm>
            <a:off x="145415" y="13868400"/>
            <a:ext cx="10386060" cy="1044575"/>
          </a:xfrm>
          <a:prstGeom prst="rect">
            <a:avLst/>
          </a:prstGeom>
        </p:spPr>
      </p:pic>
      <p:sp>
        <p:nvSpPr>
          <p:cNvPr id="25" name="文本框 24"/>
          <p:cNvSpPr txBox="1"/>
          <p:nvPr/>
        </p:nvSpPr>
        <p:spPr>
          <a:xfrm>
            <a:off x="252730" y="13948410"/>
            <a:ext cx="10111740" cy="860425"/>
          </a:xfrm>
          <a:prstGeom prst="rect">
            <a:avLst/>
          </a:prstGeom>
          <a:solidFill>
            <a:srgbClr val="272727"/>
          </a:solidFill>
        </p:spPr>
        <p:txBody>
          <a:bodyPr wrap="square" rtlCol="0">
            <a:spAutoFit/>
          </a:bodyPr>
          <a:p>
            <a:pPr algn="ctr" fontAlgn="auto">
              <a:lnSpc>
                <a:spcPts val="6000"/>
              </a:lnSpc>
            </a:pPr>
            <a:endParaRPr lang="en-US" altLang="zh-CN" sz="1400">
              <a:solidFill>
                <a:schemeClr val="bg1"/>
              </a:solidFill>
              <a:latin typeface="Times New Roman" panose="02020603050405020304" charset="0"/>
              <a:cs typeface="Times New Roman" panose="02020603050405020304" charset="0"/>
            </a:endParaRPr>
          </a:p>
        </p:txBody>
      </p:sp>
      <p:sp>
        <p:nvSpPr>
          <p:cNvPr id="26" name="文本框 25"/>
          <p:cNvSpPr txBox="1"/>
          <p:nvPr/>
        </p:nvSpPr>
        <p:spPr>
          <a:xfrm>
            <a:off x="8529955" y="321310"/>
            <a:ext cx="1816100" cy="521970"/>
          </a:xfrm>
          <a:prstGeom prst="rect">
            <a:avLst/>
          </a:prstGeom>
          <a:solidFill>
            <a:schemeClr val="tx1">
              <a:lumMod val="85000"/>
              <a:lumOff val="15000"/>
            </a:schemeClr>
          </a:solidFill>
        </p:spPr>
        <p:txBody>
          <a:bodyPr wrap="square" rtlCol="0">
            <a:spAutoFit/>
          </a:bodyPr>
          <a:p>
            <a:pPr algn="ctr">
              <a:lnSpc>
                <a:spcPct val="140000"/>
              </a:lnSpc>
            </a:pPr>
            <a:r>
              <a:rPr lang="en-US" altLang="zh-CN" sz="1000">
                <a:solidFill>
                  <a:schemeClr val="bg1"/>
                </a:solidFill>
                <a:latin typeface="Times New Roman" panose="02020603050405020304" charset="0"/>
                <a:cs typeface="Times New Roman" panose="02020603050405020304" charset="0"/>
              </a:rPr>
              <a:t>School of Electronics and</a:t>
            </a:r>
            <a:endParaRPr lang="en-US" altLang="zh-CN" sz="1000">
              <a:solidFill>
                <a:schemeClr val="bg1"/>
              </a:solidFill>
              <a:latin typeface="Times New Roman" panose="02020603050405020304" charset="0"/>
              <a:cs typeface="Times New Roman" panose="02020603050405020304" charset="0"/>
            </a:endParaRPr>
          </a:p>
          <a:p>
            <a:pPr algn="ctr">
              <a:lnSpc>
                <a:spcPct val="140000"/>
              </a:lnSpc>
            </a:pPr>
            <a:r>
              <a:rPr lang="en-US" altLang="zh-CN" sz="1000">
                <a:solidFill>
                  <a:schemeClr val="bg1"/>
                </a:solidFill>
                <a:latin typeface="Times New Roman" panose="02020603050405020304" charset="0"/>
                <a:cs typeface="Times New Roman" panose="02020603050405020304" charset="0"/>
              </a:rPr>
              <a:t>Computer Science</a:t>
            </a:r>
            <a:endParaRPr lang="en-US" altLang="zh-CN" sz="1000">
              <a:solidFill>
                <a:schemeClr val="bg1"/>
              </a:solidFill>
              <a:latin typeface="Times New Roman" panose="02020603050405020304" charset="0"/>
              <a:cs typeface="Times New Roman" panose="02020603050405020304" charset="0"/>
            </a:endParaRPr>
          </a:p>
        </p:txBody>
      </p:sp>
      <p:sp>
        <p:nvSpPr>
          <p:cNvPr id="2" name="文本框 1"/>
          <p:cNvSpPr txBox="1"/>
          <p:nvPr/>
        </p:nvSpPr>
        <p:spPr>
          <a:xfrm>
            <a:off x="4946015" y="1257935"/>
            <a:ext cx="1298575" cy="337185"/>
          </a:xfrm>
          <a:prstGeom prst="rect">
            <a:avLst/>
          </a:prstGeom>
          <a:noFill/>
        </p:spPr>
        <p:txBody>
          <a:bodyPr wrap="square" rtlCol="0">
            <a:spAutoFit/>
          </a:bodyPr>
          <a:p>
            <a:pPr algn="ctr"/>
            <a:r>
              <a:rPr lang="en-US" altLang="zh-CN" sz="1600" b="1">
                <a:solidFill>
                  <a:schemeClr val="bg1"/>
                </a:solidFill>
                <a:latin typeface="Times New Roman" panose="02020603050405020304" charset="0"/>
                <a:cs typeface="Times New Roman" panose="02020603050405020304" charset="0"/>
              </a:rPr>
              <a:t>Background</a:t>
            </a:r>
            <a:endParaRPr lang="en-US" altLang="zh-CN" sz="1600" b="1">
              <a:solidFill>
                <a:schemeClr val="bg1"/>
              </a:solidFill>
              <a:latin typeface="Times New Roman" panose="02020603050405020304" charset="0"/>
              <a:cs typeface="Times New Roman" panose="02020603050405020304" charset="0"/>
            </a:endParaRPr>
          </a:p>
        </p:txBody>
      </p:sp>
      <p:sp>
        <p:nvSpPr>
          <p:cNvPr id="6" name="文本框 5"/>
          <p:cNvSpPr txBox="1"/>
          <p:nvPr/>
        </p:nvSpPr>
        <p:spPr>
          <a:xfrm>
            <a:off x="1365250" y="5479415"/>
            <a:ext cx="2256790" cy="337185"/>
          </a:xfrm>
          <a:prstGeom prst="rect">
            <a:avLst/>
          </a:prstGeom>
          <a:noFill/>
        </p:spPr>
        <p:txBody>
          <a:bodyPr wrap="square" rtlCol="0">
            <a:spAutoFit/>
          </a:bodyPr>
          <a:p>
            <a:pPr algn="ctr"/>
            <a:r>
              <a:rPr lang="en-US" altLang="zh-CN" sz="1600" b="1">
                <a:solidFill>
                  <a:schemeClr val="bg1"/>
                </a:solidFill>
                <a:latin typeface="Times New Roman" panose="02020603050405020304" charset="0"/>
                <a:cs typeface="Times New Roman" panose="02020603050405020304" charset="0"/>
              </a:rPr>
              <a:t>Project Aims &amp; Process</a:t>
            </a:r>
            <a:endParaRPr lang="en-US" altLang="zh-CN" sz="1600" b="1">
              <a:solidFill>
                <a:schemeClr val="bg1"/>
              </a:solidFill>
              <a:latin typeface="Times New Roman" panose="02020603050405020304" charset="0"/>
              <a:cs typeface="Times New Roman" panose="02020603050405020304" charset="0"/>
            </a:endParaRPr>
          </a:p>
        </p:txBody>
      </p:sp>
      <p:sp>
        <p:nvSpPr>
          <p:cNvPr id="7" name="文本框 6"/>
          <p:cNvSpPr txBox="1"/>
          <p:nvPr/>
        </p:nvSpPr>
        <p:spPr>
          <a:xfrm>
            <a:off x="3671570" y="9730740"/>
            <a:ext cx="3333750" cy="337185"/>
          </a:xfrm>
          <a:prstGeom prst="rect">
            <a:avLst/>
          </a:prstGeom>
          <a:noFill/>
        </p:spPr>
        <p:txBody>
          <a:bodyPr wrap="square" rtlCol="0">
            <a:spAutoFit/>
          </a:bodyPr>
          <a:p>
            <a:pPr algn="ctr"/>
            <a:r>
              <a:rPr lang="en-US" altLang="zh-CN" sz="1600" b="1">
                <a:solidFill>
                  <a:schemeClr val="bg1"/>
                </a:solidFill>
                <a:latin typeface="Times New Roman" panose="02020603050405020304" charset="0"/>
                <a:cs typeface="Times New Roman" panose="02020603050405020304" charset="0"/>
              </a:rPr>
              <a:t>Feasibility Discussion &amp; Conclusion</a:t>
            </a:r>
            <a:endParaRPr lang="en-US" altLang="zh-CN" sz="1600" b="1">
              <a:solidFill>
                <a:schemeClr val="bg1"/>
              </a:solidFill>
              <a:latin typeface="Times New Roman" panose="02020603050405020304" charset="0"/>
              <a:cs typeface="Times New Roman" panose="02020603050405020304" charset="0"/>
            </a:endParaRPr>
          </a:p>
        </p:txBody>
      </p:sp>
      <p:sp>
        <p:nvSpPr>
          <p:cNvPr id="8" name="文本框 7"/>
          <p:cNvSpPr txBox="1"/>
          <p:nvPr/>
        </p:nvSpPr>
        <p:spPr>
          <a:xfrm>
            <a:off x="217805" y="13868400"/>
            <a:ext cx="1117600" cy="337185"/>
          </a:xfrm>
          <a:prstGeom prst="rect">
            <a:avLst/>
          </a:prstGeom>
          <a:noFill/>
        </p:spPr>
        <p:txBody>
          <a:bodyPr wrap="square" rtlCol="0">
            <a:spAutoFit/>
          </a:bodyPr>
          <a:p>
            <a:pPr algn="ctr"/>
            <a:r>
              <a:rPr lang="en-US" altLang="zh-CN" sz="1600">
                <a:solidFill>
                  <a:schemeClr val="bg1"/>
                </a:solidFill>
                <a:latin typeface="Times New Roman" panose="02020603050405020304" charset="0"/>
                <a:cs typeface="Times New Roman" panose="02020603050405020304" charset="0"/>
              </a:rPr>
              <a:t>References</a:t>
            </a:r>
            <a:endParaRPr lang="en-US" altLang="zh-CN" sz="1600">
              <a:solidFill>
                <a:schemeClr val="bg1"/>
              </a:solidFill>
              <a:latin typeface="Times New Roman" panose="02020603050405020304" charset="0"/>
              <a:cs typeface="Times New Roman" panose="02020603050405020304" charset="0"/>
            </a:endParaRPr>
          </a:p>
        </p:txBody>
      </p:sp>
      <p:sp>
        <p:nvSpPr>
          <p:cNvPr id="9" name="文本框 8"/>
          <p:cNvSpPr txBox="1"/>
          <p:nvPr/>
        </p:nvSpPr>
        <p:spPr>
          <a:xfrm>
            <a:off x="252730" y="1587500"/>
            <a:ext cx="5378450" cy="675640"/>
          </a:xfrm>
          <a:prstGeom prst="rect">
            <a:avLst/>
          </a:prstGeom>
          <a:noFill/>
        </p:spPr>
        <p:txBody>
          <a:bodyPr wrap="square" rtlCol="0">
            <a:spAutoFit/>
          </a:bodyPr>
          <a:p>
            <a:r>
              <a:rPr lang="en-US" altLang="zh-CN" sz="950" b="1" i="1">
                <a:solidFill>
                  <a:schemeClr val="bg1"/>
                </a:solidFill>
                <a:latin typeface="Times New Roman" panose="02020603050405020304" charset="0"/>
                <a:cs typeface="Times New Roman" panose="02020603050405020304" charset="0"/>
              </a:rPr>
              <a:t>Recommendation systems</a:t>
            </a:r>
            <a:r>
              <a:rPr lang="en-US" altLang="zh-CN" sz="950">
                <a:solidFill>
                  <a:schemeClr val="bg1"/>
                </a:solidFill>
                <a:latin typeface="Times New Roman" panose="02020603050405020304" charset="0"/>
                <a:cs typeface="Times New Roman" panose="02020603050405020304" charset="0"/>
              </a:rPr>
              <a:t> aim to identify the most relevant items from a collection to fulfil a user’s search intent. By using known information about the user and items, including </a:t>
            </a:r>
            <a:r>
              <a:rPr lang="en-US" altLang="zh-CN" sz="950" b="1">
                <a:solidFill>
                  <a:schemeClr val="bg1"/>
                </a:solidFill>
                <a:latin typeface="Times New Roman" panose="02020603050405020304" charset="0"/>
                <a:cs typeface="Times New Roman" panose="02020603050405020304" charset="0"/>
              </a:rPr>
              <a:t>interaction data</a:t>
            </a:r>
            <a:r>
              <a:rPr lang="en-US" altLang="zh-CN" sz="950">
                <a:solidFill>
                  <a:schemeClr val="bg1"/>
                </a:solidFill>
                <a:latin typeface="Times New Roman" panose="02020603050405020304" charset="0"/>
                <a:cs typeface="Times New Roman" panose="02020603050405020304" charset="0"/>
              </a:rPr>
              <a:t>, </a:t>
            </a:r>
            <a:r>
              <a:rPr lang="en-US" altLang="zh-CN" sz="950" b="1">
                <a:solidFill>
                  <a:schemeClr val="bg1"/>
                </a:solidFill>
                <a:latin typeface="Times New Roman" panose="02020603050405020304" charset="0"/>
                <a:cs typeface="Times New Roman" panose="02020603050405020304" charset="0"/>
              </a:rPr>
              <a:t>content data</a:t>
            </a:r>
            <a:r>
              <a:rPr lang="en-US" altLang="zh-CN" sz="950">
                <a:solidFill>
                  <a:schemeClr val="bg1"/>
                </a:solidFill>
                <a:latin typeface="Times New Roman" panose="02020603050405020304" charset="0"/>
                <a:cs typeface="Times New Roman" panose="02020603050405020304" charset="0"/>
              </a:rPr>
              <a:t>, or both, recommendation systems are producing personalised results without requiring a query,  which means the user can receive recommendations with no direct involvement.</a:t>
            </a:r>
            <a:r>
              <a:rPr lang="en-US" altLang="zh-CN" sz="950">
                <a:solidFill>
                  <a:schemeClr val="bg1"/>
                </a:solidFill>
                <a:latin typeface="Times New Roman" panose="02020603050405020304" charset="0"/>
                <a:cs typeface="Times New Roman" panose="02020603050405020304" charset="0"/>
                <a:sym typeface="+mn-ea"/>
              </a:rPr>
              <a:t> </a:t>
            </a:r>
            <a:endParaRPr lang="en-US" altLang="zh-CN" sz="950">
              <a:solidFill>
                <a:schemeClr val="bg1"/>
              </a:solidFill>
              <a:latin typeface="Times New Roman" panose="02020603050405020304" charset="0"/>
              <a:cs typeface="Times New Roman" panose="02020603050405020304" charset="0"/>
            </a:endParaRPr>
          </a:p>
        </p:txBody>
      </p:sp>
      <p:sp>
        <p:nvSpPr>
          <p:cNvPr id="47" name="文本框 46"/>
          <p:cNvSpPr txBox="1"/>
          <p:nvPr/>
        </p:nvSpPr>
        <p:spPr>
          <a:xfrm>
            <a:off x="7379970" y="3173730"/>
            <a:ext cx="387985" cy="368300"/>
          </a:xfrm>
          <a:prstGeom prst="rect">
            <a:avLst/>
          </a:prstGeom>
          <a:solidFill>
            <a:schemeClr val="tx1">
              <a:lumMod val="85000"/>
              <a:lumOff val="15000"/>
            </a:schemeClr>
          </a:solidFill>
        </p:spPr>
        <p:txBody>
          <a:bodyPr wrap="square" rtlCol="0">
            <a:spAutoFit/>
          </a:bodyPr>
          <a:p>
            <a:endParaRPr lang="zh-CN" altLang="en-US"/>
          </a:p>
        </p:txBody>
      </p:sp>
      <p:sp>
        <p:nvSpPr>
          <p:cNvPr id="100" name="文本框 99"/>
          <p:cNvSpPr txBox="1"/>
          <p:nvPr/>
        </p:nvSpPr>
        <p:spPr>
          <a:xfrm>
            <a:off x="258445" y="5765165"/>
            <a:ext cx="4470400" cy="1630045"/>
          </a:xfrm>
          <a:prstGeom prst="rect">
            <a:avLst/>
          </a:prstGeom>
          <a:noFill/>
          <a:ln w="9525">
            <a:noFill/>
          </a:ln>
        </p:spPr>
        <p:txBody>
          <a:bodyPr wrap="square">
            <a:spAutoFit/>
          </a:bodyPr>
          <a:p>
            <a:pPr indent="0"/>
            <a:r>
              <a:rPr lang="en-US" sz="1000" b="0">
                <a:solidFill>
                  <a:schemeClr val="bg1"/>
                </a:solidFill>
                <a:latin typeface="Times New Roman" panose="02020603050405020304" charset="0"/>
                <a:ea typeface="宋体" panose="02010600030101010101" pitchFamily="2" charset="-122"/>
              </a:rPr>
              <a:t>Facing the large labelled data requirement of most existing recommendation tech-niques, </a:t>
            </a:r>
            <a:r>
              <a:rPr lang="en-US" sz="1000">
                <a:solidFill>
                  <a:schemeClr val="bg1"/>
                </a:solidFill>
                <a:latin typeface="Times New Roman" panose="02020603050405020304" charset="0"/>
                <a:ea typeface="宋体" panose="02010600030101010101" pitchFamily="2" charset="-122"/>
                <a:sym typeface="+mn-ea"/>
              </a:rPr>
              <a:t>techniques that </a:t>
            </a:r>
            <a:r>
              <a:rPr lang="en-US" sz="1000" b="1">
                <a:solidFill>
                  <a:schemeClr val="bg1"/>
                </a:solidFill>
                <a:latin typeface="Times New Roman" panose="02020603050405020304" charset="0"/>
                <a:ea typeface="宋体" panose="02010600030101010101" pitchFamily="2" charset="-122"/>
                <a:sym typeface="+mn-ea"/>
              </a:rPr>
              <a:t>function well with few labels</a:t>
            </a:r>
            <a:r>
              <a:rPr lang="en-US" sz="1000">
                <a:solidFill>
                  <a:schemeClr val="bg1"/>
                </a:solidFill>
                <a:latin typeface="Times New Roman" panose="02020603050405020304" charset="0"/>
                <a:ea typeface="宋体" panose="02010600030101010101" pitchFamily="2" charset="-122"/>
                <a:sym typeface="+mn-ea"/>
              </a:rPr>
              <a:t> are highly desirable, as </a:t>
            </a:r>
            <a:r>
              <a:rPr lang="en-US" sz="1000" b="1">
                <a:solidFill>
                  <a:schemeClr val="bg1"/>
                </a:solidFill>
                <a:latin typeface="Times New Roman" panose="02020603050405020304" charset="0"/>
                <a:ea typeface="宋体" panose="02010600030101010101" pitchFamily="2" charset="-122"/>
                <a:sym typeface="+mn-ea"/>
              </a:rPr>
              <a:t>ob-taining well labelled data </a:t>
            </a:r>
            <a:r>
              <a:rPr lang="en-US" sz="1000" b="1">
                <a:solidFill>
                  <a:schemeClr val="bg1"/>
                </a:solidFill>
                <a:latin typeface="Times New Roman" panose="02020603050405020304" charset="0"/>
                <a:ea typeface="宋体" panose="02010600030101010101" pitchFamily="2" charset="-122"/>
              </a:rPr>
              <a:t>is actually problematic</a:t>
            </a:r>
            <a:r>
              <a:rPr lang="en-US" sz="1000" b="0">
                <a:solidFill>
                  <a:schemeClr val="bg1"/>
                </a:solidFill>
                <a:latin typeface="Times New Roman" panose="02020603050405020304" charset="0"/>
                <a:ea typeface="宋体" panose="02010600030101010101" pitchFamily="2" charset="-122"/>
              </a:rPr>
              <a:t>. In this project, based on initial investigations on data labelling problems and the limitations of existing recommen-dation systems, considerable work is scheduled to explore new techniques for </a:t>
            </a:r>
            <a:r>
              <a:rPr lang="en-US" sz="1000" b="1">
                <a:solidFill>
                  <a:schemeClr val="bg1"/>
                </a:solidFill>
                <a:latin typeface="Times New Roman" panose="02020603050405020304" charset="0"/>
                <a:ea typeface="宋体" panose="02010600030101010101" pitchFamily="2" charset="-122"/>
              </a:rPr>
              <a:t>pro-viding personalised recommend</a:t>
            </a:r>
            <a:r>
              <a:rPr lang="en-US" sz="1000" b="1">
                <a:solidFill>
                  <a:schemeClr val="bg1"/>
                </a:solidFill>
                <a:latin typeface="Times New Roman" panose="02020603050405020304" charset="0"/>
                <a:ea typeface="宋体" panose="02010600030101010101" pitchFamily="2" charset="-122"/>
                <a:sym typeface="+mn-ea"/>
              </a:rPr>
              <a:t>ations</a:t>
            </a:r>
            <a:r>
              <a:rPr lang="en-US" sz="1000">
                <a:solidFill>
                  <a:schemeClr val="bg1"/>
                </a:solidFill>
                <a:latin typeface="Times New Roman" panose="02020603050405020304" charset="0"/>
                <a:ea typeface="宋体" panose="02010600030101010101" pitchFamily="2" charset="-122"/>
                <a:sym typeface="+mn-ea"/>
              </a:rPr>
              <a:t> for </a:t>
            </a:r>
            <a:r>
              <a:rPr lang="en-US" sz="1000" b="1">
                <a:solidFill>
                  <a:schemeClr val="bg1"/>
                </a:solidFill>
                <a:latin typeface="Times New Roman" panose="02020603050405020304" charset="0"/>
                <a:ea typeface="宋体" panose="02010600030101010101" pitchFamily="2" charset="-122"/>
                <a:sym typeface="+mn-ea"/>
              </a:rPr>
              <a:t>new users</a:t>
            </a:r>
            <a:r>
              <a:rPr lang="en-US" sz="1000">
                <a:solidFill>
                  <a:schemeClr val="bg1"/>
                </a:solidFill>
                <a:latin typeface="Times New Roman" panose="02020603050405020304" charset="0"/>
                <a:ea typeface="宋体" panose="02010600030101010101" pitchFamily="2" charset="-122"/>
                <a:sym typeface="+mn-ea"/>
              </a:rPr>
              <a:t> in highly chanllenging data-sets where </a:t>
            </a:r>
            <a:r>
              <a:rPr lang="en-US" sz="1000" b="1">
                <a:solidFill>
                  <a:schemeClr val="bg1"/>
                </a:solidFill>
                <a:latin typeface="Times New Roman" panose="02020603050405020304" charset="0"/>
                <a:ea typeface="宋体" panose="02010600030101010101" pitchFamily="2" charset="-122"/>
                <a:sym typeface="+mn-ea"/>
              </a:rPr>
              <a:t>few labels</a:t>
            </a:r>
            <a:r>
              <a:rPr lang="en-US" sz="1000">
                <a:solidFill>
                  <a:schemeClr val="bg1"/>
                </a:solidFill>
                <a:latin typeface="Times New Roman" panose="02020603050405020304" charset="0"/>
                <a:ea typeface="宋体" panose="02010600030101010101" pitchFamily="2" charset="-122"/>
                <a:sym typeface="+mn-ea"/>
              </a:rPr>
              <a:t> are available for most </a:t>
            </a:r>
            <a:r>
              <a:rPr lang="en-US" sz="1000" b="1">
                <a:solidFill>
                  <a:schemeClr val="bg1"/>
                </a:solidFill>
                <a:latin typeface="Times New Roman" panose="02020603050405020304" charset="0"/>
                <a:ea typeface="宋体" panose="02010600030101010101" pitchFamily="2" charset="-122"/>
                <a:sym typeface="+mn-ea"/>
              </a:rPr>
              <a:t>items</a:t>
            </a:r>
            <a:r>
              <a:rPr lang="en-US" sz="1000">
                <a:solidFill>
                  <a:schemeClr val="bg1"/>
                </a:solidFill>
                <a:latin typeface="Times New Roman" panose="02020603050405020304" charset="0"/>
                <a:ea typeface="宋体" panose="02010600030101010101" pitchFamily="2" charset="-122"/>
                <a:sym typeface="+mn-ea"/>
              </a:rPr>
              <a:t>, and </a:t>
            </a:r>
            <a:r>
              <a:rPr lang="en-US" sz="1000" b="1">
                <a:solidFill>
                  <a:schemeClr val="bg1"/>
                </a:solidFill>
                <a:latin typeface="Times New Roman" panose="02020603050405020304" charset="0"/>
                <a:ea typeface="宋体" panose="02010600030101010101" pitchFamily="2" charset="-122"/>
                <a:sym typeface="+mn-ea"/>
              </a:rPr>
              <a:t>no labels</a:t>
            </a:r>
            <a:r>
              <a:rPr lang="en-US" sz="1000">
                <a:solidFill>
                  <a:schemeClr val="bg1"/>
                </a:solidFill>
                <a:latin typeface="Times New Roman" panose="02020603050405020304" charset="0"/>
                <a:ea typeface="宋体" panose="02010600030101010101" pitchFamily="2" charset="-122"/>
                <a:sym typeface="+mn-ea"/>
              </a:rPr>
              <a:t> for new </a:t>
            </a:r>
            <a:r>
              <a:rPr lang="en-US" sz="1000" b="1">
                <a:solidFill>
                  <a:schemeClr val="bg1"/>
                </a:solidFill>
                <a:latin typeface="Times New Roman" panose="02020603050405020304" charset="0"/>
                <a:ea typeface="宋体" panose="02010600030101010101" pitchFamily="2" charset="-122"/>
                <a:sym typeface="+mn-ea"/>
              </a:rPr>
              <a:t>users</a:t>
            </a:r>
            <a:r>
              <a:rPr lang="en-US" sz="1000">
                <a:solidFill>
                  <a:schemeClr val="bg1"/>
                </a:solidFill>
                <a:latin typeface="Times New Roman" panose="02020603050405020304" charset="0"/>
                <a:ea typeface="宋体" panose="02010600030101010101" pitchFamily="2" charset="-122"/>
                <a:sym typeface="+mn-ea"/>
              </a:rPr>
              <a:t>. </a:t>
            </a:r>
            <a:endParaRPr lang="en-US" sz="1000">
              <a:solidFill>
                <a:schemeClr val="bg1"/>
              </a:solidFill>
              <a:latin typeface="Times New Roman" panose="02020603050405020304" charset="0"/>
              <a:ea typeface="宋体" panose="02010600030101010101" pitchFamily="2" charset="-122"/>
              <a:sym typeface="+mn-ea"/>
            </a:endParaRPr>
          </a:p>
          <a:p>
            <a:pPr indent="0" algn="l"/>
            <a:r>
              <a:rPr lang="en-US" sz="1000">
                <a:solidFill>
                  <a:schemeClr val="bg1"/>
                </a:solidFill>
                <a:latin typeface="Times New Roman" panose="02020603050405020304" charset="0"/>
                <a:ea typeface="宋体" panose="02010600030101010101" pitchFamily="2" charset="-122"/>
                <a:sym typeface="+mn-ea"/>
              </a:rPr>
              <a:t>Based on user and item information in the form of </a:t>
            </a:r>
            <a:r>
              <a:rPr lang="en-US" sz="1000" b="1">
                <a:solidFill>
                  <a:schemeClr val="bg1"/>
                </a:solidFill>
                <a:latin typeface="Times New Roman" panose="02020603050405020304" charset="0"/>
                <a:ea typeface="宋体" panose="02010600030101010101" pitchFamily="2" charset="-122"/>
                <a:sym typeface="+mn-ea"/>
              </a:rPr>
              <a:t>natural language descriptive text</a:t>
            </a:r>
            <a:r>
              <a:rPr lang="en-US" sz="1000">
                <a:solidFill>
                  <a:schemeClr val="bg1"/>
                </a:solidFill>
                <a:latin typeface="Times New Roman" panose="02020603050405020304" charset="0"/>
                <a:ea typeface="宋体" panose="02010600030101010101" pitchFamily="2" charset="-122"/>
                <a:sym typeface="+mn-ea"/>
              </a:rPr>
              <a:t> to expand the </a:t>
            </a:r>
            <a:r>
              <a:rPr lang="en-US" sz="1000" b="1">
                <a:solidFill>
                  <a:schemeClr val="bg1"/>
                </a:solidFill>
                <a:latin typeface="Times New Roman" panose="02020603050405020304" charset="0"/>
                <a:ea typeface="宋体" panose="02010600030101010101" pitchFamily="2" charset="-122"/>
                <a:sym typeface="+mn-ea"/>
              </a:rPr>
              <a:t>sparse relationship distribution</a:t>
            </a:r>
            <a:r>
              <a:rPr lang="en-US" sz="1000">
                <a:solidFill>
                  <a:schemeClr val="bg1"/>
                </a:solidFill>
                <a:latin typeface="Times New Roman" panose="02020603050405020304" charset="0"/>
                <a:ea typeface="宋体" panose="02010600030101010101" pitchFamily="2" charset="-122"/>
                <a:sym typeface="+mn-ea"/>
              </a:rPr>
              <a:t>, the project </a:t>
            </a:r>
            <a:endParaRPr lang="en-US" sz="1000">
              <a:solidFill>
                <a:schemeClr val="bg1"/>
              </a:solidFill>
              <a:latin typeface="Times New Roman" panose="02020603050405020304" charset="0"/>
              <a:ea typeface="宋体" panose="02010600030101010101" pitchFamily="2" charset="-122"/>
              <a:sym typeface="+mn-ea"/>
            </a:endParaRPr>
          </a:p>
          <a:p>
            <a:pPr indent="0" algn="l"/>
            <a:r>
              <a:rPr lang="en-US" sz="1000">
                <a:solidFill>
                  <a:schemeClr val="bg1"/>
                </a:solidFill>
                <a:latin typeface="Times New Roman" panose="02020603050405020304" charset="0"/>
                <a:ea typeface="宋体" panose="02010600030101010101" pitchFamily="2" charset="-122"/>
                <a:sym typeface="+mn-ea"/>
              </a:rPr>
              <a:t>intends to address both </a:t>
            </a:r>
            <a:r>
              <a:rPr lang="en-US" sz="1000" b="1" i="1">
                <a:solidFill>
                  <a:schemeClr val="bg1"/>
                </a:solidFill>
                <a:latin typeface="Times New Roman" panose="02020603050405020304" charset="0"/>
                <a:ea typeface="宋体" panose="02010600030101010101" pitchFamily="2" charset="-122"/>
                <a:sym typeface="+mn-ea"/>
              </a:rPr>
              <a:t>user-wise</a:t>
            </a:r>
            <a:r>
              <a:rPr lang="en-US" sz="1000">
                <a:solidFill>
                  <a:schemeClr val="bg1"/>
                </a:solidFill>
                <a:latin typeface="Times New Roman" panose="02020603050405020304" charset="0"/>
                <a:ea typeface="宋体" panose="02010600030101010101" pitchFamily="2" charset="-122"/>
                <a:sym typeface="+mn-ea"/>
              </a:rPr>
              <a:t> and </a:t>
            </a:r>
            <a:r>
              <a:rPr lang="en-US" sz="1000" b="1" i="1">
                <a:solidFill>
                  <a:schemeClr val="bg1"/>
                </a:solidFill>
                <a:latin typeface="Times New Roman" panose="02020603050405020304" charset="0"/>
                <a:ea typeface="宋体" panose="02010600030101010101" pitchFamily="2" charset="-122"/>
                <a:sym typeface="+mn-ea"/>
              </a:rPr>
              <a:t>item-wise cold starts</a:t>
            </a:r>
            <a:r>
              <a:rPr lang="en-US" sz="1000">
                <a:solidFill>
                  <a:schemeClr val="bg1"/>
                </a:solidFill>
                <a:latin typeface="Times New Roman" panose="02020603050405020304" charset="0"/>
                <a:ea typeface="宋体" panose="02010600030101010101" pitchFamily="2" charset="-122"/>
                <a:sym typeface="+mn-ea"/>
              </a:rPr>
              <a:t>.</a:t>
            </a:r>
            <a:endParaRPr lang="en-US" altLang="en-US" sz="1000" b="0">
              <a:solidFill>
                <a:schemeClr val="bg1"/>
              </a:solidFill>
              <a:latin typeface="Times New Roman" panose="02020603050405020304" charset="0"/>
              <a:ea typeface="宋体" panose="02010600030101010101" pitchFamily="2" charset="-122"/>
            </a:endParaRPr>
          </a:p>
        </p:txBody>
      </p:sp>
      <p:sp>
        <p:nvSpPr>
          <p:cNvPr id="98" name="虚尾箭头 97"/>
          <p:cNvSpPr/>
          <p:nvPr/>
        </p:nvSpPr>
        <p:spPr>
          <a:xfrm rot="5400000">
            <a:off x="9329420" y="6925310"/>
            <a:ext cx="754380" cy="360680"/>
          </a:xfrm>
          <a:prstGeom prst="stripedRightArrow">
            <a:avLst>
              <a:gd name="adj1" fmla="val 50000"/>
              <a:gd name="adj2" fmla="val 36639"/>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文本框 98"/>
          <p:cNvSpPr txBox="1"/>
          <p:nvPr/>
        </p:nvSpPr>
        <p:spPr>
          <a:xfrm>
            <a:off x="7633970" y="7043420"/>
            <a:ext cx="1545590" cy="275590"/>
          </a:xfrm>
          <a:prstGeom prst="rect">
            <a:avLst/>
          </a:prstGeom>
          <a:solidFill>
            <a:schemeClr val="accent6">
              <a:alpha val="79000"/>
            </a:schemeClr>
          </a:solidFill>
        </p:spPr>
        <p:txBody>
          <a:bodyPr wrap="square" rtlCol="0">
            <a:spAutoFit/>
          </a:bodyPr>
          <a:p>
            <a:pPr algn="ctr"/>
            <a:r>
              <a:rPr lang="en-US" altLang="zh-CN" sz="1200" b="1">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Initial Evaluation</a:t>
            </a:r>
            <a:endParaRPr lang="en-US" altLang="zh-CN" sz="1200" b="1">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grpSp>
        <p:nvGrpSpPr>
          <p:cNvPr id="107" name="组合 106"/>
          <p:cNvGrpSpPr/>
          <p:nvPr/>
        </p:nvGrpSpPr>
        <p:grpSpPr>
          <a:xfrm rot="0">
            <a:off x="7617785" y="7884795"/>
            <a:ext cx="2797497" cy="1440815"/>
            <a:chOff x="12084" y="12487"/>
            <a:chExt cx="4323" cy="2269"/>
          </a:xfrm>
        </p:grpSpPr>
        <p:sp>
          <p:nvSpPr>
            <p:cNvPr id="92" name="同侧圆角矩形 91"/>
            <p:cNvSpPr/>
            <p:nvPr/>
          </p:nvSpPr>
          <p:spPr>
            <a:xfrm rot="10800000">
              <a:off x="12084" y="12487"/>
              <a:ext cx="4323" cy="2269"/>
            </a:xfrm>
            <a:prstGeom prst="round2SameRect">
              <a:avLst/>
            </a:prstGeom>
            <a:solidFill>
              <a:schemeClr val="tx2">
                <a:lumMod val="25000"/>
                <a:lumOff val="75000"/>
                <a:alpha val="80000"/>
              </a:schemeClr>
            </a:solidFill>
            <a:ln>
              <a:noFill/>
            </a:ln>
            <a:effectLst>
              <a:glow rad="63500">
                <a:schemeClr val="tx2">
                  <a:lumMod val="50000"/>
                  <a:lumOff val="50000"/>
                  <a:alpha val="40000"/>
                </a:schemeClr>
              </a:glow>
              <a:reflection blurRad="6350" stA="50000" endA="275"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4" name="组合 93"/>
            <p:cNvGrpSpPr/>
            <p:nvPr/>
          </p:nvGrpSpPr>
          <p:grpSpPr>
            <a:xfrm rot="0">
              <a:off x="15119" y="12575"/>
              <a:ext cx="1071" cy="758"/>
              <a:chOff x="15136" y="11247"/>
              <a:chExt cx="1381" cy="978"/>
            </a:xfrm>
          </p:grpSpPr>
          <p:sp>
            <p:nvSpPr>
              <p:cNvPr id="95" name="缺角矩形 94"/>
              <p:cNvSpPr/>
              <p:nvPr/>
            </p:nvSpPr>
            <p:spPr>
              <a:xfrm>
                <a:off x="15329" y="11247"/>
                <a:ext cx="977" cy="978"/>
              </a:xfrm>
              <a:prstGeom prst="plaque">
                <a:avLst/>
              </a:prstGeom>
              <a:solidFill>
                <a:schemeClr val="accent2"/>
              </a:solidFill>
              <a:ln>
                <a:noFill/>
              </a:ln>
              <a:effectLst>
                <a:outerShdw blurRad="50800" dist="38100" dir="18900000" algn="b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Left"/>
                  <a:lightRig rig="threePt" dir="t"/>
                </a:scene3d>
              </a:bodyPr>
              <a:p>
                <a:pPr algn="ctr"/>
                <a:endParaRPr lang="en-US" altLang="zh-CN" sz="700" b="1" i="1">
                  <a:effectLst>
                    <a:outerShdw blurRad="50800" dist="38100" dir="18900000" algn="bl" rotWithShape="0">
                      <a:prstClr val="black">
                        <a:alpha val="40000"/>
                      </a:prstClr>
                    </a:outerShdw>
                    <a:reflection blurRad="6350" stA="60000" endA="900" endPos="58000" dir="5400000" sy="-100000" algn="bl" rotWithShape="0"/>
                  </a:effectLst>
                  <a:latin typeface="Times New Roman" panose="02020603050405020304" charset="0"/>
                  <a:cs typeface="Times New Roman" panose="02020603050405020304" charset="0"/>
                </a:endParaRPr>
              </a:p>
            </p:txBody>
          </p:sp>
          <p:sp>
            <p:nvSpPr>
              <p:cNvPr id="96" name="文本框 95"/>
              <p:cNvSpPr txBox="1"/>
              <p:nvPr/>
            </p:nvSpPr>
            <p:spPr>
              <a:xfrm>
                <a:off x="15136" y="11307"/>
                <a:ext cx="1381" cy="841"/>
              </a:xfrm>
              <a:prstGeom prst="rect">
                <a:avLst/>
              </a:prstGeom>
              <a:noFill/>
            </p:spPr>
            <p:txBody>
              <a:bodyPr wrap="square" rtlCol="0">
                <a:spAutoFit/>
              </a:bodyPr>
              <a:p>
                <a:pPr algn="ctr"/>
                <a:r>
                  <a:rPr lang="en-US" altLang="zh-CN" sz="7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rPr>
                  <a:t>Upstream</a:t>
                </a:r>
                <a:endParaRPr lang="en-US" altLang="zh-CN" sz="7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endParaRPr>
              </a:p>
              <a:p>
                <a:pPr algn="ctr"/>
                <a:r>
                  <a:rPr lang="en-US" altLang="zh-CN" sz="7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rPr>
                  <a:t>Embedding</a:t>
                </a:r>
                <a:endParaRPr lang="en-US" altLang="zh-CN" sz="7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endParaRPr>
              </a:p>
              <a:p>
                <a:pPr algn="ctr"/>
                <a:r>
                  <a:rPr lang="en-US" altLang="zh-CN" sz="7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rPr>
                  <a:t>Model</a:t>
                </a:r>
                <a:endParaRPr lang="en-US" altLang="zh-CN" sz="7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endParaRPr>
              </a:p>
            </p:txBody>
          </p:sp>
        </p:grpSp>
        <p:grpSp>
          <p:nvGrpSpPr>
            <p:cNvPr id="101" name="组合 100"/>
            <p:cNvGrpSpPr/>
            <p:nvPr/>
          </p:nvGrpSpPr>
          <p:grpSpPr>
            <a:xfrm rot="0">
              <a:off x="15119" y="13678"/>
              <a:ext cx="1061" cy="981"/>
              <a:chOff x="15192" y="10913"/>
              <a:chExt cx="997" cy="922"/>
            </a:xfrm>
          </p:grpSpPr>
          <p:sp>
            <p:nvSpPr>
              <p:cNvPr id="102" name="缺角矩形 101"/>
              <p:cNvSpPr/>
              <p:nvPr/>
            </p:nvSpPr>
            <p:spPr>
              <a:xfrm>
                <a:off x="15230" y="10913"/>
                <a:ext cx="922" cy="922"/>
              </a:xfrm>
              <a:prstGeom prst="plaque">
                <a:avLst/>
              </a:prstGeom>
              <a:solidFill>
                <a:schemeClr val="accent2">
                  <a:lumMod val="5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Left"/>
                  <a:lightRig rig="threePt" dir="t"/>
                </a:scene3d>
              </a:bodyPr>
              <a:p>
                <a:pPr algn="ctr"/>
                <a:endParaRPr lang="en-US" altLang="zh-CN" sz="700" b="1" i="1">
                  <a:effectLst>
                    <a:outerShdw blurRad="50800" dist="38100" dir="18900000" algn="bl" rotWithShape="0">
                      <a:prstClr val="black">
                        <a:alpha val="40000"/>
                      </a:prstClr>
                    </a:outerShdw>
                    <a:reflection blurRad="6350" stA="60000" endA="900" endPos="58000" dir="5400000" sy="-100000" algn="bl" rotWithShape="0"/>
                  </a:effectLst>
                  <a:latin typeface="Times New Roman" panose="02020603050405020304" charset="0"/>
                  <a:cs typeface="Times New Roman" panose="02020603050405020304" charset="0"/>
                </a:endParaRPr>
              </a:p>
            </p:txBody>
          </p:sp>
          <p:sp>
            <p:nvSpPr>
              <p:cNvPr id="103" name="文本框 102"/>
              <p:cNvSpPr txBox="1"/>
              <p:nvPr/>
            </p:nvSpPr>
            <p:spPr>
              <a:xfrm>
                <a:off x="15192" y="11079"/>
                <a:ext cx="997" cy="590"/>
              </a:xfrm>
              <a:prstGeom prst="rect">
                <a:avLst/>
              </a:prstGeom>
              <a:noFill/>
            </p:spPr>
            <p:txBody>
              <a:bodyPr wrap="square" rtlCol="0">
                <a:spAutoFit/>
              </a:bodyPr>
              <a:p>
                <a:pPr algn="ctr"/>
                <a:r>
                  <a:rPr lang="en-US" altLang="zh-CN" sz="10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rPr>
                  <a:t>Semantic</a:t>
                </a:r>
                <a:endParaRPr lang="en-US" altLang="zh-CN" sz="10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endParaRPr>
              </a:p>
              <a:p>
                <a:pPr algn="ctr"/>
                <a:r>
                  <a:rPr lang="en-US" altLang="zh-CN" sz="10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rPr>
                  <a:t>Model</a:t>
                </a:r>
                <a:endParaRPr lang="en-US" altLang="zh-CN" sz="1000">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endParaRPr>
              </a:p>
            </p:txBody>
          </p:sp>
        </p:grpSp>
        <p:sp>
          <p:nvSpPr>
            <p:cNvPr id="106" name="加号 105"/>
            <p:cNvSpPr/>
            <p:nvPr/>
          </p:nvSpPr>
          <p:spPr>
            <a:xfrm>
              <a:off x="15475" y="13333"/>
              <a:ext cx="345" cy="345"/>
            </a:xfrm>
            <a:prstGeom prst="mathPlu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9" name="虚尾箭头 108"/>
          <p:cNvSpPr/>
          <p:nvPr/>
        </p:nvSpPr>
        <p:spPr>
          <a:xfrm rot="10800000">
            <a:off x="8914130" y="8192135"/>
            <a:ext cx="662305" cy="638175"/>
          </a:xfrm>
          <a:prstGeom prst="stripedRightArrow">
            <a:avLst>
              <a:gd name="adj1" fmla="val 64144"/>
              <a:gd name="adj2" fmla="val 57711"/>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14" name="组合 313"/>
          <p:cNvGrpSpPr/>
          <p:nvPr/>
        </p:nvGrpSpPr>
        <p:grpSpPr>
          <a:xfrm>
            <a:off x="5116864" y="7055485"/>
            <a:ext cx="1165191" cy="502920"/>
            <a:chOff x="8352" y="11136"/>
            <a:chExt cx="1574" cy="679"/>
          </a:xfrm>
        </p:grpSpPr>
        <p:sp>
          <p:nvSpPr>
            <p:cNvPr id="310" name="五边形 309"/>
            <p:cNvSpPr/>
            <p:nvPr/>
          </p:nvSpPr>
          <p:spPr>
            <a:xfrm flipH="1">
              <a:off x="8540" y="11400"/>
              <a:ext cx="1078" cy="248"/>
            </a:xfrm>
            <a:prstGeom prst="homePlate">
              <a:avLst/>
            </a:prstGeom>
            <a:gradFill>
              <a:gsLst>
                <a:gs pos="50000">
                  <a:srgbClr val="F6CAB0"/>
                </a:gs>
                <a:gs pos="0">
                  <a:srgbClr val="F7DAC9"/>
                </a:gs>
                <a:gs pos="100000">
                  <a:srgbClr val="F4BA97"/>
                </a:gs>
              </a:gsLst>
              <a:lin ang="0" scaled="1"/>
            </a:gradFill>
            <a:ln>
              <a:noFill/>
            </a:ln>
            <a:effectLst>
              <a:glow rad="38100">
                <a:schemeClr val="accent4">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 b="1" i="1">
                <a:latin typeface="Times New Roman" panose="02020603050405020304" charset="0"/>
                <a:cs typeface="Times New Roman" panose="02020603050405020304" charset="0"/>
              </a:endParaRPr>
            </a:p>
          </p:txBody>
        </p:sp>
        <p:grpSp>
          <p:nvGrpSpPr>
            <p:cNvPr id="313" name="组合 312"/>
            <p:cNvGrpSpPr/>
            <p:nvPr/>
          </p:nvGrpSpPr>
          <p:grpSpPr>
            <a:xfrm>
              <a:off x="8352" y="11136"/>
              <a:ext cx="1574" cy="679"/>
              <a:chOff x="7707" y="11145"/>
              <a:chExt cx="1574" cy="679"/>
            </a:xfrm>
          </p:grpSpPr>
          <p:pic>
            <p:nvPicPr>
              <p:cNvPr id="311" name="图片 310" descr="303b32313536313435333bc6ecd7d3"/>
              <p:cNvPicPr>
                <a:picLocks noChangeAspect="1"/>
              </p:cNvPicPr>
              <p:nvPr/>
            </p:nvPicPr>
            <p:blipFill>
              <a:blip r:embed="rId6">
                <a:alphaModFix amt="74000"/>
                <a:extLst>
                  <a:ext uri="{96DAC541-7B7A-43D3-8B79-37D633B846F1}">
                    <asvg:svgBlip xmlns:asvg="http://schemas.microsoft.com/office/drawing/2016/SVG/main" r:embed="rId7"/>
                  </a:ext>
                </a:extLst>
              </a:blip>
              <a:srcRect t="53333" b="7742"/>
              <a:stretch>
                <a:fillRect/>
              </a:stretch>
            </p:blipFill>
            <p:spPr>
              <a:xfrm>
                <a:off x="8853" y="11591"/>
                <a:ext cx="353" cy="233"/>
              </a:xfrm>
              <a:prstGeom prst="rect">
                <a:avLst/>
              </a:prstGeom>
            </p:spPr>
          </p:pic>
          <p:pic>
            <p:nvPicPr>
              <p:cNvPr id="309" name="图片 308" descr="32313536313438393b32313536313435333bc6ecd7d3"/>
              <p:cNvPicPr>
                <a:picLocks noChangeAspect="1"/>
              </p:cNvPicPr>
              <p:nvPr/>
            </p:nvPicPr>
            <p:blipFill>
              <a:blip r:embed="rId6">
                <a:alphaModFix amt="74000"/>
                <a:extLst>
                  <a:ext uri="{96DAC541-7B7A-43D3-8B79-37D633B846F1}">
                    <asvg:svgBlip xmlns:asvg="http://schemas.microsoft.com/office/drawing/2016/SVG/main" r:embed="rId7"/>
                  </a:ext>
                </a:extLst>
              </a:blip>
              <a:srcRect b="12551"/>
              <a:stretch>
                <a:fillRect/>
              </a:stretch>
            </p:blipFill>
            <p:spPr>
              <a:xfrm>
                <a:off x="8816" y="11145"/>
                <a:ext cx="465" cy="425"/>
              </a:xfrm>
              <a:prstGeom prst="rect">
                <a:avLst/>
              </a:prstGeom>
            </p:spPr>
          </p:pic>
          <p:sp>
            <p:nvSpPr>
              <p:cNvPr id="312" name="文本框 311"/>
              <p:cNvSpPr txBox="1"/>
              <p:nvPr/>
            </p:nvSpPr>
            <p:spPr>
              <a:xfrm>
                <a:off x="7707" y="11398"/>
                <a:ext cx="1523" cy="248"/>
              </a:xfrm>
              <a:prstGeom prst="rect">
                <a:avLst/>
              </a:prstGeom>
              <a:noFill/>
            </p:spPr>
            <p:txBody>
              <a:bodyPr wrap="square" rtlCol="0">
                <a:spAutoFit/>
              </a:bodyPr>
              <a:p>
                <a:pPr algn="ctr"/>
                <a:r>
                  <a:rPr lang="en-US" altLang="zh-CN" sz="600" b="1" i="1">
                    <a:solidFill>
                      <a:schemeClr val="tx1">
                        <a:lumMod val="95000"/>
                        <a:lumOff val="5000"/>
                      </a:schemeClr>
                    </a:solidFill>
                    <a:latin typeface="Times New Roman" panose="02020603050405020304" charset="0"/>
                    <a:cs typeface="Times New Roman" panose="02020603050405020304" charset="0"/>
                  </a:rPr>
                  <a:t>Ready for Application</a:t>
                </a:r>
                <a:endParaRPr lang="zh-CN" altLang="en-US" sz="600" b="1" i="1">
                  <a:solidFill>
                    <a:schemeClr val="tx1">
                      <a:lumMod val="95000"/>
                      <a:lumOff val="5000"/>
                    </a:schemeClr>
                  </a:solidFill>
                  <a:latin typeface="Times New Roman" panose="02020603050405020304" charset="0"/>
                </a:endParaRPr>
              </a:p>
            </p:txBody>
          </p:sp>
        </p:grpSp>
      </p:grpSp>
      <p:sp>
        <p:nvSpPr>
          <p:cNvPr id="112" name="同侧圆角矩形 111"/>
          <p:cNvSpPr/>
          <p:nvPr/>
        </p:nvSpPr>
        <p:spPr>
          <a:xfrm>
            <a:off x="7619365" y="7482840"/>
            <a:ext cx="2796540" cy="406400"/>
          </a:xfrm>
          <a:prstGeom prst="round2SameRect">
            <a:avLst>
              <a:gd name="adj1" fmla="val 29866"/>
              <a:gd name="adj2" fmla="val 0"/>
            </a:avLst>
          </a:prstGeom>
          <a:gradFill>
            <a:gsLst>
              <a:gs pos="50000">
                <a:srgbClr val="545459"/>
              </a:gs>
              <a:gs pos="0">
                <a:srgbClr val="8D8D90"/>
              </a:gs>
              <a:gs pos="100000">
                <a:srgbClr val="1B1B2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Model  Embeddings </a:t>
            </a:r>
            <a:endParaRPr lang="en-US" altLang="zh-CN" sz="10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a:p>
            <a:pPr algn="ctr"/>
            <a:r>
              <a:rPr lang="en-US" altLang="zh-CN" sz="10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&amp; Data Integration</a:t>
            </a:r>
            <a:endParaRPr lang="en-US" altLang="zh-CN" sz="10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sp>
        <p:nvSpPr>
          <p:cNvPr id="135" name="矩形 134"/>
          <p:cNvSpPr/>
          <p:nvPr/>
        </p:nvSpPr>
        <p:spPr>
          <a:xfrm rot="10800000" flipH="1">
            <a:off x="5431155" y="8179435"/>
            <a:ext cx="344805" cy="19558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9" name="组合 138"/>
          <p:cNvGrpSpPr/>
          <p:nvPr/>
        </p:nvGrpSpPr>
        <p:grpSpPr>
          <a:xfrm rot="0">
            <a:off x="5621440" y="7541260"/>
            <a:ext cx="1684870" cy="1523365"/>
            <a:chOff x="9901" y="11191"/>
            <a:chExt cx="1406" cy="1271"/>
          </a:xfrm>
        </p:grpSpPr>
        <p:sp>
          <p:nvSpPr>
            <p:cNvPr id="133" name="矩形 132"/>
            <p:cNvSpPr/>
            <p:nvPr/>
          </p:nvSpPr>
          <p:spPr>
            <a:xfrm>
              <a:off x="9901" y="11191"/>
              <a:ext cx="1406" cy="308"/>
            </a:xfrm>
            <a:prstGeom prst="rect">
              <a:avLst/>
            </a:prstGeom>
            <a:gradFill>
              <a:gsLst>
                <a:gs pos="50000">
                  <a:srgbClr val="545459"/>
                </a:gs>
                <a:gs pos="0">
                  <a:srgbClr val="8D8D90"/>
                </a:gs>
                <a:gs pos="100000">
                  <a:srgbClr val="1B1B2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Scenario Illustration </a:t>
              </a:r>
              <a:endPar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a:p>
              <a:pPr algn="ctr"/>
              <a:r>
                <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&amp; Task Definition</a:t>
              </a:r>
              <a:endPar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sp>
          <p:nvSpPr>
            <p:cNvPr id="138" name="流程图: 文档 137"/>
            <p:cNvSpPr/>
            <p:nvPr/>
          </p:nvSpPr>
          <p:spPr>
            <a:xfrm>
              <a:off x="9901" y="11499"/>
              <a:ext cx="1405" cy="963"/>
            </a:xfrm>
            <a:prstGeom prst="flowChartDocument">
              <a:avLst/>
            </a:prstGeom>
            <a:gradFill>
              <a:gsLst>
                <a:gs pos="100000">
                  <a:srgbClr val="F9F8CA"/>
                </a:gs>
                <a:gs pos="6000">
                  <a:srgbClr val="4EAADD"/>
                </a:gs>
              </a:gsLst>
              <a:lin ang="10800000" scaled="1"/>
            </a:gradFill>
            <a:effectLst>
              <a:glow rad="63500">
                <a:schemeClr val="accent3">
                  <a:lumMod val="20000"/>
                  <a:lumOff val="80000"/>
                  <a:alpha val="30000"/>
                </a:schemeClr>
              </a:glow>
              <a:outerShdw blurRad="57150" dist="19050" dir="5400000" algn="ctr" rotWithShape="0">
                <a:srgbClr val="000000">
                  <a:alpha val="63000"/>
                </a:srgbClr>
              </a:outerShdw>
              <a:reflection blurRad="6350" stA="50000" endA="300" endPos="47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p>
              <a:pPr algn="ctr"/>
              <a:endParaRPr lang="zh-CN" altLang="en-US"/>
            </a:p>
          </p:txBody>
        </p:sp>
      </p:grpSp>
      <p:sp>
        <p:nvSpPr>
          <p:cNvPr id="142" name="虚尾箭头 141"/>
          <p:cNvSpPr/>
          <p:nvPr/>
        </p:nvSpPr>
        <p:spPr>
          <a:xfrm rot="10800000">
            <a:off x="7157720" y="8096250"/>
            <a:ext cx="544830" cy="524510"/>
          </a:xfrm>
          <a:prstGeom prst="stripedRightArrow">
            <a:avLst>
              <a:gd name="adj1" fmla="val 64144"/>
              <a:gd name="adj2" fmla="val 63075"/>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14" name="组合 213"/>
          <p:cNvGrpSpPr/>
          <p:nvPr/>
        </p:nvGrpSpPr>
        <p:grpSpPr>
          <a:xfrm>
            <a:off x="5676265" y="7951470"/>
            <a:ext cx="793750" cy="863600"/>
            <a:chOff x="10412" y="12674"/>
            <a:chExt cx="1250" cy="1360"/>
          </a:xfrm>
          <a:effectLst>
            <a:reflection blurRad="6350" stA="50000" endA="275" endPos="0" dir="5400000" sy="-100000" algn="bl" rotWithShape="0"/>
          </a:effectLst>
        </p:grpSpPr>
        <p:grpSp>
          <p:nvGrpSpPr>
            <p:cNvPr id="152" name="组合 151"/>
            <p:cNvGrpSpPr/>
            <p:nvPr/>
          </p:nvGrpSpPr>
          <p:grpSpPr>
            <a:xfrm rot="0">
              <a:off x="11051" y="12674"/>
              <a:ext cx="403" cy="405"/>
              <a:chOff x="8711" y="12501"/>
              <a:chExt cx="871" cy="875"/>
            </a:xfrm>
          </p:grpSpPr>
          <p:sp>
            <p:nvSpPr>
              <p:cNvPr id="153" name="椭圆 152"/>
              <p:cNvSpPr/>
              <p:nvPr/>
            </p:nvSpPr>
            <p:spPr>
              <a:xfrm>
                <a:off x="8711" y="12505"/>
                <a:ext cx="871" cy="871"/>
              </a:xfrm>
              <a:prstGeom prst="ellips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4" name="图片 153" descr="32313535353630333b32313535353539373bc4d0d6b0"/>
              <p:cNvPicPr>
                <a:picLocks noChangeAspect="1"/>
              </p:cNvPicPr>
              <p:nvPr/>
            </p:nvPicPr>
            <p:blipFill>
              <a:blip r:embed="rId8">
                <a:extLst>
                  <a:ext uri="{96DAC541-7B7A-43D3-8B79-37D633B846F1}">
                    <asvg:svgBlip xmlns:asvg="http://schemas.microsoft.com/office/drawing/2016/SVG/main" r:embed="rId9"/>
                  </a:ext>
                </a:extLst>
              </a:blip>
              <a:srcRect/>
              <a:stretch>
                <a:fillRect/>
              </a:stretch>
            </p:blipFill>
            <p:spPr>
              <a:xfrm>
                <a:off x="8726" y="12501"/>
                <a:ext cx="822" cy="822"/>
              </a:xfrm>
              <a:prstGeom prst="ellipse">
                <a:avLst/>
              </a:prstGeom>
            </p:spPr>
          </p:pic>
        </p:grpSp>
        <p:grpSp>
          <p:nvGrpSpPr>
            <p:cNvPr id="166" name="组合 165"/>
            <p:cNvGrpSpPr/>
            <p:nvPr/>
          </p:nvGrpSpPr>
          <p:grpSpPr>
            <a:xfrm rot="0">
              <a:off x="10789" y="13029"/>
              <a:ext cx="519" cy="519"/>
              <a:chOff x="10789" y="13029"/>
              <a:chExt cx="519" cy="519"/>
            </a:xfrm>
          </p:grpSpPr>
          <p:sp>
            <p:nvSpPr>
              <p:cNvPr id="150" name="椭圆 149"/>
              <p:cNvSpPr/>
              <p:nvPr/>
            </p:nvSpPr>
            <p:spPr>
              <a:xfrm>
                <a:off x="10789" y="13029"/>
                <a:ext cx="519" cy="5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1" name="图片 160" descr="32313535353630333b32313535353539383bc4d0d6b0d4b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24" y="13053"/>
                <a:ext cx="435" cy="435"/>
              </a:xfrm>
              <a:prstGeom prst="rect">
                <a:avLst/>
              </a:prstGeom>
            </p:spPr>
          </p:pic>
        </p:grpSp>
        <p:grpSp>
          <p:nvGrpSpPr>
            <p:cNvPr id="168" name="组合 167"/>
            <p:cNvGrpSpPr/>
            <p:nvPr/>
          </p:nvGrpSpPr>
          <p:grpSpPr>
            <a:xfrm rot="0">
              <a:off x="10425" y="12757"/>
              <a:ext cx="466" cy="467"/>
              <a:chOff x="10425" y="12757"/>
              <a:chExt cx="466" cy="467"/>
            </a:xfrm>
          </p:grpSpPr>
          <p:sp>
            <p:nvSpPr>
              <p:cNvPr id="146" name="椭圆 145"/>
              <p:cNvSpPr/>
              <p:nvPr/>
            </p:nvSpPr>
            <p:spPr>
              <a:xfrm>
                <a:off x="10425" y="12757"/>
                <a:ext cx="466" cy="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2" name="图片 161" descr="32313535353630333b32313535353538373bc5aed6b0d4b1"/>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455" y="12762"/>
                <a:ext cx="407" cy="407"/>
              </a:xfrm>
              <a:prstGeom prst="rect">
                <a:avLst/>
              </a:prstGeom>
            </p:spPr>
          </p:pic>
        </p:grpSp>
        <p:grpSp>
          <p:nvGrpSpPr>
            <p:cNvPr id="165" name="组合 164"/>
            <p:cNvGrpSpPr/>
            <p:nvPr/>
          </p:nvGrpSpPr>
          <p:grpSpPr>
            <a:xfrm rot="0">
              <a:off x="11023" y="13472"/>
              <a:ext cx="563" cy="563"/>
              <a:chOff x="11023" y="13472"/>
              <a:chExt cx="563" cy="563"/>
            </a:xfrm>
          </p:grpSpPr>
          <p:sp>
            <p:nvSpPr>
              <p:cNvPr id="159" name="椭圆 158"/>
              <p:cNvSpPr/>
              <p:nvPr/>
            </p:nvSpPr>
            <p:spPr>
              <a:xfrm>
                <a:off x="11023" y="13472"/>
                <a:ext cx="563" cy="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3" name="图片 162" descr="32313535353630333b32313535353538363bc5aed6b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068" y="13516"/>
                <a:ext cx="474" cy="474"/>
              </a:xfrm>
              <a:prstGeom prst="rect">
                <a:avLst/>
              </a:prstGeom>
            </p:spPr>
          </p:pic>
        </p:grpSp>
        <p:grpSp>
          <p:nvGrpSpPr>
            <p:cNvPr id="167" name="组合 166"/>
            <p:cNvGrpSpPr/>
            <p:nvPr/>
          </p:nvGrpSpPr>
          <p:grpSpPr>
            <a:xfrm rot="0">
              <a:off x="10412" y="13342"/>
              <a:ext cx="493" cy="493"/>
              <a:chOff x="10412" y="13342"/>
              <a:chExt cx="493" cy="493"/>
            </a:xfrm>
          </p:grpSpPr>
          <p:sp>
            <p:nvSpPr>
              <p:cNvPr id="195" name="椭圆 194"/>
              <p:cNvSpPr/>
              <p:nvPr/>
            </p:nvSpPr>
            <p:spPr>
              <a:xfrm>
                <a:off x="10412" y="13342"/>
                <a:ext cx="493" cy="4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6" name="图片 195" descr="32313535353630333b32313535353538383bd1a7c9fa"/>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455" y="13373"/>
                <a:ext cx="407" cy="407"/>
              </a:xfrm>
              <a:prstGeom prst="rect">
                <a:avLst/>
              </a:prstGeom>
            </p:spPr>
          </p:pic>
        </p:grpSp>
        <p:sp>
          <p:nvSpPr>
            <p:cNvPr id="197" name="椭圆 196"/>
            <p:cNvSpPr/>
            <p:nvPr/>
          </p:nvSpPr>
          <p:spPr>
            <a:xfrm>
              <a:off x="11308" y="13079"/>
              <a:ext cx="354" cy="3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9" name="图片 198" descr="32313535353630333b32313535353630303bc0cfd2afd2af"/>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11341" y="13097"/>
              <a:ext cx="289" cy="289"/>
            </a:xfrm>
            <a:prstGeom prst="rect">
              <a:avLst/>
            </a:prstGeom>
          </p:spPr>
        </p:pic>
      </p:grpSp>
      <p:grpSp>
        <p:nvGrpSpPr>
          <p:cNvPr id="215" name="组合 214"/>
          <p:cNvGrpSpPr/>
          <p:nvPr/>
        </p:nvGrpSpPr>
        <p:grpSpPr>
          <a:xfrm>
            <a:off x="6518123" y="7979336"/>
            <a:ext cx="717874" cy="699930"/>
            <a:chOff x="9115" y="12733"/>
            <a:chExt cx="1131" cy="1102"/>
          </a:xfrm>
          <a:effectLst>
            <a:reflection blurRad="6350" stA="50000" endA="275" endPos="28000" dir="5400000" sy="-100000" algn="bl" rotWithShape="0"/>
          </a:effectLst>
        </p:grpSpPr>
        <p:grpSp>
          <p:nvGrpSpPr>
            <p:cNvPr id="211" name="组合 210"/>
            <p:cNvGrpSpPr/>
            <p:nvPr/>
          </p:nvGrpSpPr>
          <p:grpSpPr>
            <a:xfrm>
              <a:off x="9115" y="12733"/>
              <a:ext cx="1131" cy="1102"/>
              <a:chOff x="9150" y="12779"/>
              <a:chExt cx="1021" cy="1067"/>
            </a:xfrm>
          </p:grpSpPr>
          <p:sp>
            <p:nvSpPr>
              <p:cNvPr id="122" name="流程图: 文档 121"/>
              <p:cNvSpPr/>
              <p:nvPr/>
            </p:nvSpPr>
            <p:spPr>
              <a:xfrm>
                <a:off x="9150" y="12779"/>
                <a:ext cx="1021" cy="1067"/>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6" name="图片 115" descr="b7e7762f-recommendation-engine-4-1(1)"/>
              <p:cNvPicPr>
                <a:picLocks noChangeAspect="1"/>
              </p:cNvPicPr>
              <p:nvPr/>
            </p:nvPicPr>
            <p:blipFill>
              <a:blip r:embed="rId20"/>
              <a:srcRect l="13345" t="7565" r="13231" b="17231"/>
              <a:stretch>
                <a:fillRect/>
              </a:stretch>
            </p:blipFill>
            <p:spPr>
              <a:xfrm>
                <a:off x="9214" y="12809"/>
                <a:ext cx="880" cy="910"/>
              </a:xfrm>
              <a:prstGeom prst="rect">
                <a:avLst/>
              </a:prstGeom>
            </p:spPr>
          </p:pic>
        </p:grpSp>
        <p:sp>
          <p:nvSpPr>
            <p:cNvPr id="212" name="矩形 211"/>
            <p:cNvSpPr/>
            <p:nvPr/>
          </p:nvSpPr>
          <p:spPr>
            <a:xfrm>
              <a:off x="9427" y="12978"/>
              <a:ext cx="493" cy="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3" name="矩形 212"/>
            <p:cNvSpPr/>
            <p:nvPr/>
          </p:nvSpPr>
          <p:spPr>
            <a:xfrm>
              <a:off x="9449" y="13368"/>
              <a:ext cx="493" cy="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16" name="图片 215" descr="32303236373539363b32303237373336323bc9ccc6b7cbd1cbf7b7c5b4f3beb5"/>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946265" y="8502015"/>
            <a:ext cx="235585" cy="235585"/>
          </a:xfrm>
          <a:prstGeom prst="rect">
            <a:avLst/>
          </a:prstGeom>
          <a:effectLst>
            <a:glow rad="25400">
              <a:srgbClr val="C8C8C8">
                <a:alpha val="22000"/>
              </a:srgbClr>
            </a:glow>
          </a:effectLst>
        </p:spPr>
      </p:pic>
      <p:sp>
        <p:nvSpPr>
          <p:cNvPr id="219" name="缺角矩形 218"/>
          <p:cNvSpPr/>
          <p:nvPr/>
        </p:nvSpPr>
        <p:spPr>
          <a:xfrm>
            <a:off x="7919085" y="8025765"/>
            <a:ext cx="954405" cy="954405"/>
          </a:xfrm>
          <a:prstGeom prst="plaque">
            <a:avLst/>
          </a:prstGeom>
          <a:solidFill>
            <a:schemeClr val="tx2">
              <a:lumMod val="50000"/>
              <a:lumOff val="50000"/>
              <a:alpha val="79000"/>
            </a:schemeClr>
          </a:solidFill>
          <a:ln w="0" cmpd="sng">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900">
              <a:latin typeface="Times New Roman" panose="02020603050405020304" charset="0"/>
              <a:cs typeface="Times New Roman" panose="02020603050405020304" charset="0"/>
            </a:endParaRPr>
          </a:p>
        </p:txBody>
      </p:sp>
      <p:sp>
        <p:nvSpPr>
          <p:cNvPr id="221" name="缺角矩形 220"/>
          <p:cNvSpPr/>
          <p:nvPr/>
        </p:nvSpPr>
        <p:spPr>
          <a:xfrm>
            <a:off x="7894955" y="8047355"/>
            <a:ext cx="954405" cy="954405"/>
          </a:xfrm>
          <a:prstGeom prst="plaque">
            <a:avLst/>
          </a:prstGeom>
          <a:solidFill>
            <a:schemeClr val="tx2">
              <a:lumMod val="50000"/>
              <a:lumOff val="50000"/>
              <a:alpha val="79000"/>
            </a:schemeClr>
          </a:solidFill>
          <a:ln w="0" cmpd="sng">
            <a:solidFill>
              <a:schemeClr val="tx1"/>
            </a:solidFill>
            <a:prstDash val="solid"/>
          </a:ln>
          <a:effectLst>
            <a:outerShdw blurRad="50800" dist="38100" dir="18900000" algn="bl" rotWithShape="0">
              <a:schemeClr val="tx2">
                <a:lumMod val="50000"/>
                <a:lumOff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900">
              <a:latin typeface="Times New Roman" panose="02020603050405020304" charset="0"/>
              <a:cs typeface="Times New Roman" panose="02020603050405020304" charset="0"/>
            </a:endParaRPr>
          </a:p>
        </p:txBody>
      </p:sp>
      <p:sp>
        <p:nvSpPr>
          <p:cNvPr id="222" name="缺角矩形 221"/>
          <p:cNvSpPr/>
          <p:nvPr/>
        </p:nvSpPr>
        <p:spPr>
          <a:xfrm>
            <a:off x="7868920" y="8070215"/>
            <a:ext cx="954405" cy="954405"/>
          </a:xfrm>
          <a:prstGeom prst="plaque">
            <a:avLst/>
          </a:prstGeom>
          <a:solidFill>
            <a:schemeClr val="tx2">
              <a:lumMod val="50000"/>
              <a:lumOff val="50000"/>
              <a:alpha val="79000"/>
            </a:schemeClr>
          </a:solidFill>
          <a:ln w="0" cmpd="sng">
            <a:solidFill>
              <a:schemeClr val="tx1"/>
            </a:solidFill>
            <a:prstDash val="solid"/>
          </a:ln>
          <a:effectLst>
            <a:outerShdw blurRad="50800" dist="38100" dir="18900000" algn="bl" rotWithShape="0">
              <a:schemeClr val="tx2">
                <a:lumMod val="50000"/>
                <a:lumOff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900">
              <a:latin typeface="Times New Roman" panose="02020603050405020304" charset="0"/>
              <a:cs typeface="Times New Roman" panose="02020603050405020304" charset="0"/>
            </a:endParaRPr>
          </a:p>
        </p:txBody>
      </p:sp>
      <p:sp>
        <p:nvSpPr>
          <p:cNvPr id="223" name="缺角矩形 222"/>
          <p:cNvSpPr/>
          <p:nvPr/>
        </p:nvSpPr>
        <p:spPr>
          <a:xfrm>
            <a:off x="7847965" y="8096250"/>
            <a:ext cx="954405" cy="954405"/>
          </a:xfrm>
          <a:prstGeom prst="plaque">
            <a:avLst/>
          </a:prstGeom>
          <a:solidFill>
            <a:schemeClr val="tx2">
              <a:lumMod val="50000"/>
              <a:lumOff val="50000"/>
              <a:alpha val="79000"/>
            </a:schemeClr>
          </a:solidFill>
          <a:ln w="0" cmpd="sng">
            <a:solidFill>
              <a:schemeClr val="tx1"/>
            </a:solidFill>
            <a:prstDash val="solid"/>
          </a:ln>
          <a:effectLst>
            <a:outerShdw blurRad="50800" dist="38100" dir="18900000" algn="bl" rotWithShape="0">
              <a:schemeClr val="tx2">
                <a:lumMod val="50000"/>
                <a:lumOff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900">
              <a:latin typeface="Times New Roman" panose="02020603050405020304" charset="0"/>
              <a:cs typeface="Times New Roman" panose="02020603050405020304" charset="0"/>
            </a:endParaRPr>
          </a:p>
        </p:txBody>
      </p:sp>
      <p:sp>
        <p:nvSpPr>
          <p:cNvPr id="224" name="缺角矩形 223"/>
          <p:cNvSpPr/>
          <p:nvPr/>
        </p:nvSpPr>
        <p:spPr>
          <a:xfrm>
            <a:off x="7823200" y="8120380"/>
            <a:ext cx="954405" cy="954405"/>
          </a:xfrm>
          <a:prstGeom prst="plaque">
            <a:avLst/>
          </a:prstGeom>
          <a:solidFill>
            <a:schemeClr val="tx2">
              <a:lumMod val="50000"/>
              <a:lumOff val="50000"/>
              <a:alpha val="79000"/>
            </a:schemeClr>
          </a:solidFill>
          <a:ln w="0" cmpd="sng">
            <a:solidFill>
              <a:schemeClr val="tx1"/>
            </a:solidFill>
            <a:prstDash val="solid"/>
          </a:ln>
          <a:effectLst>
            <a:outerShdw blurRad="50800" dist="38100" dir="18900000" algn="bl" rotWithShape="0">
              <a:schemeClr val="tx2">
                <a:lumMod val="50000"/>
                <a:lumOff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900">
              <a:latin typeface="Times New Roman" panose="02020603050405020304" charset="0"/>
              <a:cs typeface="Times New Roman" panose="02020603050405020304" charset="0"/>
            </a:endParaRPr>
          </a:p>
        </p:txBody>
      </p:sp>
      <p:sp>
        <p:nvSpPr>
          <p:cNvPr id="225" name="缺角矩形 224"/>
          <p:cNvSpPr/>
          <p:nvPr/>
        </p:nvSpPr>
        <p:spPr>
          <a:xfrm>
            <a:off x="7806690" y="8143875"/>
            <a:ext cx="954405" cy="954405"/>
          </a:xfrm>
          <a:prstGeom prst="plaque">
            <a:avLst/>
          </a:prstGeom>
          <a:solidFill>
            <a:schemeClr val="tx2">
              <a:lumMod val="50000"/>
              <a:lumOff val="50000"/>
              <a:alpha val="79000"/>
            </a:schemeClr>
          </a:solidFill>
          <a:ln w="0" cmpd="sng">
            <a:solidFill>
              <a:srgbClr val="272727"/>
            </a:solidFill>
            <a:prstDash val="solid"/>
          </a:ln>
          <a:effectLst>
            <a:outerShdw blurRad="50800" dist="38100" dir="18900000" algn="bl" rotWithShape="0">
              <a:schemeClr val="tx2">
                <a:lumMod val="50000"/>
                <a:lumOff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900">
              <a:latin typeface="Times New Roman" panose="02020603050405020304" charset="0"/>
              <a:cs typeface="Times New Roman" panose="02020603050405020304" charset="0"/>
            </a:endParaRPr>
          </a:p>
        </p:txBody>
      </p:sp>
      <p:sp>
        <p:nvSpPr>
          <p:cNvPr id="111" name="文本框 110"/>
          <p:cNvSpPr txBox="1"/>
          <p:nvPr/>
        </p:nvSpPr>
        <p:spPr>
          <a:xfrm>
            <a:off x="7748270" y="8418830"/>
            <a:ext cx="1071880" cy="368300"/>
          </a:xfrm>
          <a:prstGeom prst="rect">
            <a:avLst/>
          </a:prstGeom>
          <a:noFill/>
        </p:spPr>
        <p:txBody>
          <a:bodyPr wrap="square" rtlCol="0">
            <a:spAutoFit/>
          </a:bodyPr>
          <a:p>
            <a:pPr algn="ctr"/>
            <a:r>
              <a:rPr lang="en-US" altLang="zh-CN" sz="900" b="1" i="1">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rPr>
              <a:t>Content-based Semantic Model</a:t>
            </a:r>
            <a:endParaRPr lang="en-US" altLang="zh-CN" sz="900" b="1" i="1">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endParaRPr>
          </a:p>
        </p:txBody>
      </p:sp>
      <p:grpSp>
        <p:nvGrpSpPr>
          <p:cNvPr id="130" name="组合 129"/>
          <p:cNvGrpSpPr/>
          <p:nvPr/>
        </p:nvGrpSpPr>
        <p:grpSpPr>
          <a:xfrm>
            <a:off x="4690745" y="5689955"/>
            <a:ext cx="5768340" cy="1244404"/>
            <a:chOff x="7353" y="8841"/>
            <a:chExt cx="9084" cy="1960"/>
          </a:xfrm>
        </p:grpSpPr>
        <p:grpSp>
          <p:nvGrpSpPr>
            <p:cNvPr id="129" name="组合 128"/>
            <p:cNvGrpSpPr/>
            <p:nvPr/>
          </p:nvGrpSpPr>
          <p:grpSpPr>
            <a:xfrm>
              <a:off x="7353" y="8841"/>
              <a:ext cx="9084" cy="1960"/>
              <a:chOff x="7353" y="8841"/>
              <a:chExt cx="9084" cy="1960"/>
            </a:xfrm>
          </p:grpSpPr>
          <p:grpSp>
            <p:nvGrpSpPr>
              <p:cNvPr id="104" name="组合 103"/>
              <p:cNvGrpSpPr/>
              <p:nvPr/>
            </p:nvGrpSpPr>
            <p:grpSpPr>
              <a:xfrm>
                <a:off x="7412" y="8841"/>
                <a:ext cx="9025" cy="1960"/>
                <a:chOff x="7460" y="9101"/>
                <a:chExt cx="9025" cy="1960"/>
              </a:xfrm>
            </p:grpSpPr>
            <p:grpSp>
              <p:nvGrpSpPr>
                <p:cNvPr id="87" name="组合 86"/>
                <p:cNvGrpSpPr/>
                <p:nvPr/>
              </p:nvGrpSpPr>
              <p:grpSpPr>
                <a:xfrm>
                  <a:off x="7460" y="9101"/>
                  <a:ext cx="7089" cy="1960"/>
                  <a:chOff x="7266" y="9185"/>
                  <a:chExt cx="7089" cy="1960"/>
                </a:xfrm>
              </p:grpSpPr>
              <p:grpSp>
                <p:nvGrpSpPr>
                  <p:cNvPr id="71" name="组合 70"/>
                  <p:cNvGrpSpPr/>
                  <p:nvPr/>
                </p:nvGrpSpPr>
                <p:grpSpPr>
                  <a:xfrm>
                    <a:off x="7266" y="9193"/>
                    <a:ext cx="1944" cy="1952"/>
                    <a:chOff x="8552" y="8955"/>
                    <a:chExt cx="2342" cy="2348"/>
                  </a:xfrm>
                </p:grpSpPr>
                <p:sp>
                  <p:nvSpPr>
                    <p:cNvPr id="69" name="矩形 68"/>
                    <p:cNvSpPr/>
                    <p:nvPr/>
                  </p:nvSpPr>
                  <p:spPr>
                    <a:xfrm>
                      <a:off x="8552" y="8955"/>
                      <a:ext cx="2342" cy="772"/>
                    </a:xfrm>
                    <a:prstGeom prst="rect">
                      <a:avLst/>
                    </a:prstGeom>
                    <a:gradFill>
                      <a:gsLst>
                        <a:gs pos="50000">
                          <a:srgbClr val="545459"/>
                        </a:gs>
                        <a:gs pos="0">
                          <a:srgbClr val="8D8D90"/>
                        </a:gs>
                        <a:gs pos="100000">
                          <a:srgbClr val="1B1B2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Literature Review</a:t>
                      </a:r>
                      <a:endPar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a:p>
                      <a:pPr algn="ctr"/>
                      <a:r>
                        <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&amp; Data Retrieval</a:t>
                      </a:r>
                      <a:endPar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sp>
                  <p:nvSpPr>
                    <p:cNvPr id="70" name="流程图: 文档 69"/>
                    <p:cNvSpPr/>
                    <p:nvPr/>
                  </p:nvSpPr>
                  <p:spPr>
                    <a:xfrm>
                      <a:off x="8552" y="9728"/>
                      <a:ext cx="2342" cy="1575"/>
                    </a:xfrm>
                    <a:prstGeom prst="flowChartDocument">
                      <a:avLst/>
                    </a:prstGeom>
                    <a:gradFill>
                      <a:gsLst>
                        <a:gs pos="0">
                          <a:srgbClr val="F3B3A1">
                            <a:alpha val="100000"/>
                          </a:srgbClr>
                        </a:gs>
                        <a:gs pos="100000">
                          <a:srgbClr val="E66643"/>
                        </a:gs>
                      </a:gsLst>
                      <a:lin scaled="1"/>
                    </a:gradFill>
                    <a:effectLst>
                      <a:glow rad="63500">
                        <a:schemeClr val="accent6">
                          <a:alpha val="40000"/>
                        </a:schemeClr>
                      </a:glow>
                      <a:outerShdw blurRad="57150" dist="19050" dir="5400000" algn="ctr" rotWithShape="0">
                        <a:srgbClr val="000000">
                          <a:alpha val="63000"/>
                        </a:srgbClr>
                      </a:outerShdw>
                      <a:reflection blurRad="6350" stA="50000" endA="275" endPos="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p>
                      <a:pPr algn="ctr"/>
                      <a:endParaRPr lang="zh-CN" altLang="en-US"/>
                    </a:p>
                  </p:txBody>
                </p:sp>
              </p:grpSp>
              <p:grpSp>
                <p:nvGrpSpPr>
                  <p:cNvPr id="72" name="组合 71"/>
                  <p:cNvGrpSpPr/>
                  <p:nvPr/>
                </p:nvGrpSpPr>
                <p:grpSpPr>
                  <a:xfrm>
                    <a:off x="9601" y="9190"/>
                    <a:ext cx="1944" cy="1952"/>
                    <a:chOff x="8647" y="8951"/>
                    <a:chExt cx="2343" cy="2351"/>
                  </a:xfrm>
                </p:grpSpPr>
                <p:sp>
                  <p:nvSpPr>
                    <p:cNvPr id="73" name="矩形 72"/>
                    <p:cNvSpPr/>
                    <p:nvPr/>
                  </p:nvSpPr>
                  <p:spPr>
                    <a:xfrm>
                      <a:off x="8648" y="8951"/>
                      <a:ext cx="2342" cy="772"/>
                    </a:xfrm>
                    <a:prstGeom prst="rect">
                      <a:avLst/>
                    </a:prstGeom>
                    <a:gradFill>
                      <a:gsLst>
                        <a:gs pos="50000">
                          <a:srgbClr val="545459"/>
                        </a:gs>
                        <a:gs pos="0">
                          <a:srgbClr val="8D8D90"/>
                        </a:gs>
                        <a:gs pos="100000">
                          <a:srgbClr val="1B1B2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Data Processing</a:t>
                      </a:r>
                      <a:endPar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a:p>
                      <a:pPr algn="ctr"/>
                      <a:r>
                        <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&amp; Visualization</a:t>
                      </a:r>
                      <a:endPar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sp>
                  <p:nvSpPr>
                    <p:cNvPr id="74" name="流程图: 文档 73"/>
                    <p:cNvSpPr/>
                    <p:nvPr/>
                  </p:nvSpPr>
                  <p:spPr>
                    <a:xfrm>
                      <a:off x="8647" y="9727"/>
                      <a:ext cx="2342" cy="1575"/>
                    </a:xfrm>
                    <a:prstGeom prst="flowChartDocument">
                      <a:avLst/>
                    </a:prstGeom>
                    <a:gradFill>
                      <a:gsLst>
                        <a:gs pos="50000">
                          <a:srgbClr val="EBA874"/>
                        </a:gs>
                        <a:gs pos="0">
                          <a:srgbClr val="F2C5A2"/>
                        </a:gs>
                        <a:gs pos="100000">
                          <a:srgbClr val="E48B45"/>
                        </a:gs>
                      </a:gsLst>
                      <a:lin ang="5400000" scaled="1"/>
                    </a:gradFill>
                    <a:effectLst>
                      <a:glow rad="63500">
                        <a:schemeClr val="accent4">
                          <a:alpha val="40000"/>
                        </a:schemeClr>
                      </a:glow>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a:schemeClr val="lt1"/>
                    </a:fontRef>
                  </p:style>
                  <p:txBody>
                    <a:bodyPr rtlCol="0" anchor="ctr"/>
                    <a:p>
                      <a:pPr algn="ctr"/>
                      <a:endParaRPr lang="zh-CN" altLang="en-US"/>
                    </a:p>
                  </p:txBody>
                </p:sp>
              </p:grpSp>
              <p:grpSp>
                <p:nvGrpSpPr>
                  <p:cNvPr id="79" name="组合 78"/>
                  <p:cNvGrpSpPr/>
                  <p:nvPr/>
                </p:nvGrpSpPr>
                <p:grpSpPr>
                  <a:xfrm>
                    <a:off x="11842" y="9185"/>
                    <a:ext cx="2176" cy="1952"/>
                    <a:chOff x="13644" y="9248"/>
                    <a:chExt cx="2437" cy="2186"/>
                  </a:xfrm>
                </p:grpSpPr>
                <p:grpSp>
                  <p:nvGrpSpPr>
                    <p:cNvPr id="75" name="组合 74"/>
                    <p:cNvGrpSpPr/>
                    <p:nvPr/>
                  </p:nvGrpSpPr>
                  <p:grpSpPr>
                    <a:xfrm>
                      <a:off x="13725" y="9248"/>
                      <a:ext cx="2176" cy="2186"/>
                      <a:chOff x="8747" y="8979"/>
                      <a:chExt cx="2357" cy="2368"/>
                    </a:xfrm>
                  </p:grpSpPr>
                  <p:sp>
                    <p:nvSpPr>
                      <p:cNvPr id="76" name="矩形 75"/>
                      <p:cNvSpPr/>
                      <p:nvPr/>
                    </p:nvSpPr>
                    <p:spPr>
                      <a:xfrm>
                        <a:off x="8747" y="8979"/>
                        <a:ext cx="2357" cy="791"/>
                      </a:xfrm>
                      <a:prstGeom prst="rect">
                        <a:avLst/>
                      </a:prstGeom>
                      <a:gradFill>
                        <a:gsLst>
                          <a:gs pos="50000">
                            <a:srgbClr val="545459"/>
                          </a:gs>
                          <a:gs pos="0">
                            <a:srgbClr val="8D8D90"/>
                          </a:gs>
                          <a:gs pos="100000">
                            <a:srgbClr val="1B1B2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100" b="1">
                          <a:latin typeface="Times New Roman" panose="02020603050405020304" charset="0"/>
                          <a:cs typeface="Times New Roman" panose="02020603050405020304" charset="0"/>
                        </a:endParaRPr>
                      </a:p>
                    </p:txBody>
                  </p:sp>
                  <p:sp>
                    <p:nvSpPr>
                      <p:cNvPr id="77" name="流程图: 文档 76"/>
                      <p:cNvSpPr/>
                      <p:nvPr/>
                    </p:nvSpPr>
                    <p:spPr>
                      <a:xfrm>
                        <a:off x="8747" y="9770"/>
                        <a:ext cx="2357" cy="1577"/>
                      </a:xfrm>
                      <a:prstGeom prst="flowChartDocument">
                        <a:avLst/>
                      </a:prstGeom>
                      <a:gradFill>
                        <a:gsLst>
                          <a:gs pos="0">
                            <a:srgbClr val="56A0B9"/>
                          </a:gs>
                          <a:gs pos="100000">
                            <a:srgbClr val="5DBDC3"/>
                          </a:gs>
                        </a:gsLst>
                        <a:lin ang="5400000" scaled="1"/>
                      </a:gradFill>
                      <a:effectLst>
                        <a:glow rad="63500">
                          <a:schemeClr val="accent2">
                            <a:lumMod val="75000"/>
                            <a:alpha val="40000"/>
                          </a:schemeClr>
                        </a:glow>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a:schemeClr val="lt1"/>
                      </a:fontRef>
                    </p:style>
                    <p:txBody>
                      <a:bodyPr rtlCol="0" anchor="ctr"/>
                      <a:p>
                        <a:pPr algn="ctr"/>
                        <a:endParaRPr lang="zh-CN" altLang="en-US"/>
                      </a:p>
                    </p:txBody>
                  </p:sp>
                </p:grpSp>
                <p:sp>
                  <p:nvSpPr>
                    <p:cNvPr id="78" name="文本框 77"/>
                    <p:cNvSpPr txBox="1"/>
                    <p:nvPr/>
                  </p:nvSpPr>
                  <p:spPr>
                    <a:xfrm>
                      <a:off x="13644" y="9291"/>
                      <a:ext cx="2437" cy="650"/>
                    </a:xfrm>
                    <a:prstGeom prst="rect">
                      <a:avLst/>
                    </a:prstGeom>
                    <a:noFill/>
                  </p:spPr>
                  <p:txBody>
                    <a:bodyPr wrap="square" rtlCol="0">
                      <a:spAutoFit/>
                    </a:bodyPr>
                    <a:p>
                      <a:pPr algn="ctr"/>
                      <a:r>
                        <a:rPr lang="en-US" altLang="zh-CN" sz="900" b="1">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rPr>
                        <a:t>Theorical Semantic Model Proposal</a:t>
                      </a:r>
                      <a:endParaRPr lang="en-US" altLang="zh-CN" sz="900" b="1">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endParaRPr>
                    </a:p>
                  </p:txBody>
                </p:sp>
              </p:grpSp>
              <p:sp>
                <p:nvSpPr>
                  <p:cNvPr id="84" name="虚尾箭头 83"/>
                  <p:cNvSpPr/>
                  <p:nvPr/>
                </p:nvSpPr>
                <p:spPr>
                  <a:xfrm>
                    <a:off x="11361" y="10012"/>
                    <a:ext cx="673" cy="608"/>
                  </a:xfrm>
                  <a:prstGeom prst="stripedRightArrow">
                    <a:avLst>
                      <a:gd name="adj1" fmla="val 64144"/>
                      <a:gd name="adj2" fmla="val 5542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虚尾箭头 84"/>
                  <p:cNvSpPr/>
                  <p:nvPr/>
                </p:nvSpPr>
                <p:spPr>
                  <a:xfrm>
                    <a:off x="13682" y="10012"/>
                    <a:ext cx="673" cy="608"/>
                  </a:xfrm>
                  <a:prstGeom prst="stripedRightArrow">
                    <a:avLst>
                      <a:gd name="adj1" fmla="val 64144"/>
                      <a:gd name="adj2" fmla="val 5542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虚尾箭头 80"/>
                  <p:cNvSpPr/>
                  <p:nvPr/>
                </p:nvSpPr>
                <p:spPr>
                  <a:xfrm>
                    <a:off x="9032" y="10012"/>
                    <a:ext cx="673" cy="608"/>
                  </a:xfrm>
                  <a:prstGeom prst="stripedRightArrow">
                    <a:avLst>
                      <a:gd name="adj1" fmla="val 64144"/>
                      <a:gd name="adj2" fmla="val 5542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1" name="组合 90"/>
                <p:cNvGrpSpPr/>
                <p:nvPr/>
              </p:nvGrpSpPr>
              <p:grpSpPr>
                <a:xfrm>
                  <a:off x="14502" y="9300"/>
                  <a:ext cx="1983" cy="1557"/>
                  <a:chOff x="14361" y="10601"/>
                  <a:chExt cx="1983" cy="1557"/>
                </a:xfrm>
              </p:grpSpPr>
              <p:grpSp>
                <p:nvGrpSpPr>
                  <p:cNvPr id="90" name="组合 89"/>
                  <p:cNvGrpSpPr/>
                  <p:nvPr/>
                </p:nvGrpSpPr>
                <p:grpSpPr>
                  <a:xfrm>
                    <a:off x="14361" y="10601"/>
                    <a:ext cx="1983" cy="1270"/>
                    <a:chOff x="14361" y="10601"/>
                    <a:chExt cx="1983" cy="1270"/>
                  </a:xfrm>
                </p:grpSpPr>
                <p:sp>
                  <p:nvSpPr>
                    <p:cNvPr id="80" name="缺角矩形 79"/>
                    <p:cNvSpPr/>
                    <p:nvPr/>
                  </p:nvSpPr>
                  <p:spPr>
                    <a:xfrm>
                      <a:off x="14751" y="10669"/>
                      <a:ext cx="1202" cy="1202"/>
                    </a:xfrm>
                    <a:prstGeom prst="plaqu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Left"/>
                        <a:lightRig rig="threePt" dir="t"/>
                      </a:scene3d>
                    </a:bodyPr>
                    <a:p>
                      <a:pPr algn="ctr"/>
                      <a:endParaRPr lang="en-US" altLang="zh-CN" sz="700" b="1" i="1">
                        <a:effectLst>
                          <a:outerShdw blurRad="50800" dist="38100" dir="18900000" algn="bl" rotWithShape="0">
                            <a:prstClr val="black">
                              <a:alpha val="40000"/>
                            </a:prstClr>
                          </a:outerShdw>
                          <a:reflection blurRad="6350" stA="60000" endA="900" endPos="58000" dir="5400000" sy="-100000" algn="bl" rotWithShape="0"/>
                        </a:effectLst>
                        <a:latin typeface="Times New Roman" panose="02020603050405020304" charset="0"/>
                        <a:cs typeface="Times New Roman" panose="02020603050405020304" charset="0"/>
                      </a:endParaRPr>
                    </a:p>
                  </p:txBody>
                </p:sp>
                <p:sp>
                  <p:nvSpPr>
                    <p:cNvPr id="88" name="文本框 87"/>
                    <p:cNvSpPr txBox="1"/>
                    <p:nvPr/>
                  </p:nvSpPr>
                  <p:spPr>
                    <a:xfrm>
                      <a:off x="14361" y="10601"/>
                      <a:ext cx="1983" cy="628"/>
                    </a:xfrm>
                    <a:prstGeom prst="rect">
                      <a:avLst/>
                    </a:prstGeom>
                    <a:noFill/>
                  </p:spPr>
                  <p:txBody>
                    <a:bodyPr wrap="square" rtlCol="0">
                      <a:spAutoFit/>
                    </a:bodyPr>
                    <a:p>
                      <a:pPr algn="ctr"/>
                      <a:r>
                        <a:rPr lang="en-US" altLang="zh-CN" sz="1000" b="1" i="1">
                          <a:solidFill>
                            <a:schemeClr val="bg1"/>
                          </a:solidFill>
                          <a:effectLst>
                            <a:outerShdw blurRad="50800" dist="38100" dir="18900000" algn="bl" rotWithShape="0">
                              <a:prstClr val="black">
                                <a:alpha val="40000"/>
                              </a:prstClr>
                            </a:outerShdw>
                            <a:reflection blurRad="6350" stA="60000" endA="900" endPos="58000" dir="5400000" sy="-100000" algn="bl" rotWithShape="0"/>
                          </a:effectLst>
                          <a:latin typeface="Times New Roman" panose="02020603050405020304" charset="0"/>
                          <a:cs typeface="Times New Roman" panose="02020603050405020304" charset="0"/>
                          <a:sym typeface="+mn-ea"/>
                        </a:rPr>
                        <a:t>Semantic </a:t>
                      </a:r>
                      <a:endParaRPr lang="en-US" altLang="zh-CN" sz="1000" b="1" i="1">
                        <a:solidFill>
                          <a:schemeClr val="bg1"/>
                        </a:solidFill>
                        <a:effectLst>
                          <a:outerShdw blurRad="50800" dist="38100" dir="18900000" algn="bl" rotWithShape="0">
                            <a:prstClr val="black">
                              <a:alpha val="40000"/>
                            </a:prstClr>
                          </a:outerShdw>
                          <a:reflection blurRad="6350" stA="60000" endA="900" endPos="58000" dir="5400000" sy="-100000" algn="bl" rotWithShape="0"/>
                        </a:effectLst>
                        <a:latin typeface="Times New Roman" panose="02020603050405020304" charset="0"/>
                        <a:cs typeface="Times New Roman" panose="02020603050405020304" charset="0"/>
                        <a:sym typeface="+mn-ea"/>
                      </a:endParaRPr>
                    </a:p>
                    <a:p>
                      <a:pPr algn="ctr"/>
                      <a:r>
                        <a:rPr lang="en-US" altLang="zh-CN" sz="1000" b="1" i="1">
                          <a:solidFill>
                            <a:schemeClr val="bg1"/>
                          </a:solidFill>
                          <a:effectLst>
                            <a:outerShdw blurRad="50800" dist="38100" dir="18900000" algn="bl" rotWithShape="0">
                              <a:prstClr val="black">
                                <a:alpha val="40000"/>
                              </a:prstClr>
                            </a:outerShdw>
                            <a:reflection blurRad="6350" stA="60000" endA="900" endPos="58000" dir="5400000" sy="-100000" algn="bl" rotWithShape="0"/>
                          </a:effectLst>
                          <a:latin typeface="Times New Roman" panose="02020603050405020304" charset="0"/>
                          <a:cs typeface="Times New Roman" panose="02020603050405020304" charset="0"/>
                          <a:sym typeface="+mn-ea"/>
                        </a:rPr>
                        <a:t>Modelling</a:t>
                      </a:r>
                      <a:endParaRPr lang="en-US" altLang="zh-CN" sz="1000" b="1" i="1">
                        <a:solidFill>
                          <a:schemeClr val="bg1"/>
                        </a:solidFill>
                        <a:effectLst>
                          <a:outerShdw blurRad="50800" dist="38100" dir="18900000" algn="bl" rotWithShape="0">
                            <a:prstClr val="black">
                              <a:alpha val="40000"/>
                            </a:prstClr>
                          </a:outerShdw>
                          <a:reflection blurRad="6350" stA="60000" endA="900" endPos="58000" dir="5400000" sy="-100000" algn="bl" rotWithShape="0"/>
                        </a:effectLst>
                        <a:latin typeface="Times New Roman" panose="02020603050405020304" charset="0"/>
                        <a:cs typeface="Times New Roman" panose="02020603050405020304" charset="0"/>
                        <a:sym typeface="+mn-ea"/>
                      </a:endParaRPr>
                    </a:p>
                  </p:txBody>
                </p:sp>
              </p:grpSp>
              <p:sp>
                <p:nvSpPr>
                  <p:cNvPr id="83" name="缺角矩形 82"/>
                  <p:cNvSpPr/>
                  <p:nvPr/>
                </p:nvSpPr>
                <p:spPr>
                  <a:xfrm>
                    <a:off x="14469" y="10956"/>
                    <a:ext cx="1202" cy="1202"/>
                  </a:xfrm>
                  <a:prstGeom prst="plaque">
                    <a:avLst/>
                  </a:prstGeom>
                  <a:solidFill>
                    <a:schemeClr val="accent2">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b="1" i="1">
                        <a:effectLst>
                          <a:outerShdw blurRad="50800" dist="38100" dir="18900000" algn="bl" rotWithShape="0">
                            <a:prstClr val="black">
                              <a:alpha val="40000"/>
                            </a:prstClr>
                          </a:outerShdw>
                          <a:reflection blurRad="6350" stA="60000" endA="900" endPos="58000" dir="5400000" sy="-100000" algn="bl" rotWithShape="0"/>
                        </a:effectLst>
                        <a:latin typeface="Times New Roman" panose="02020603050405020304" charset="0"/>
                        <a:cs typeface="Times New Roman" panose="02020603050405020304" charset="0"/>
                      </a:rPr>
                      <a:t>Source Data</a:t>
                    </a:r>
                    <a:endParaRPr lang="en-US" altLang="zh-CN" sz="1000" b="1" i="1">
                      <a:effectLst>
                        <a:outerShdw blurRad="50800" dist="38100" dir="18900000" algn="bl" rotWithShape="0">
                          <a:prstClr val="black">
                            <a:alpha val="40000"/>
                          </a:prstClr>
                        </a:outerShdw>
                        <a:reflection blurRad="6350" stA="60000" endA="900" endPos="58000" dir="5400000" sy="-100000" algn="bl" rotWithShape="0"/>
                      </a:effectLst>
                      <a:latin typeface="Times New Roman" panose="02020603050405020304" charset="0"/>
                      <a:cs typeface="Times New Roman" panose="02020603050405020304" charset="0"/>
                    </a:endParaRPr>
                  </a:p>
                </p:txBody>
              </p:sp>
            </p:grpSp>
          </p:grpSp>
          <p:pic>
            <p:nvPicPr>
              <p:cNvPr id="200" name="图片 199"/>
              <p:cNvPicPr>
                <a:picLocks noChangeAspect="1"/>
              </p:cNvPicPr>
              <p:nvPr/>
            </p:nvPicPr>
            <p:blipFill>
              <a:blip r:embed="rId23"/>
              <a:srcRect l="-10569" t="-12826" r="2858" b="-432"/>
              <a:stretch>
                <a:fillRect/>
              </a:stretch>
            </p:blipFill>
            <p:spPr>
              <a:xfrm>
                <a:off x="7353" y="9465"/>
                <a:ext cx="994" cy="513"/>
              </a:xfrm>
              <a:prstGeom prst="flowChartDocument">
                <a:avLst/>
              </a:prstGeom>
              <a:effectLst>
                <a:reflection blurRad="6350" stA="50000" endA="295" endPos="28000" dir="5400000" sy="-100000" algn="bl" rotWithShape="0"/>
              </a:effectLst>
            </p:spPr>
          </p:pic>
          <p:pic>
            <p:nvPicPr>
              <p:cNvPr id="202" name="图片 201"/>
              <p:cNvPicPr>
                <a:picLocks noChangeAspect="1"/>
              </p:cNvPicPr>
              <p:nvPr/>
            </p:nvPicPr>
            <p:blipFill>
              <a:blip r:embed="rId24"/>
              <a:srcRect t="1934" b="2381"/>
              <a:stretch>
                <a:fillRect/>
              </a:stretch>
            </p:blipFill>
            <p:spPr>
              <a:xfrm>
                <a:off x="8396" y="9521"/>
                <a:ext cx="885" cy="457"/>
              </a:xfrm>
              <a:prstGeom prst="flowChartDocument">
                <a:avLst/>
              </a:prstGeom>
              <a:effectLst>
                <a:reflection blurRad="6350" stA="50000" endA="300" endPos="16000" dir="5400000" sy="-100000" algn="bl" rotWithShape="0"/>
              </a:effectLst>
            </p:spPr>
          </p:pic>
          <p:pic>
            <p:nvPicPr>
              <p:cNvPr id="203" name="图片 202"/>
              <p:cNvPicPr>
                <a:picLocks noChangeAspect="1"/>
              </p:cNvPicPr>
              <p:nvPr/>
            </p:nvPicPr>
            <p:blipFill>
              <a:blip r:embed="rId25"/>
              <a:srcRect t="7407"/>
              <a:stretch>
                <a:fillRect/>
              </a:stretch>
            </p:blipFill>
            <p:spPr>
              <a:xfrm>
                <a:off x="7444" y="10089"/>
                <a:ext cx="1144" cy="552"/>
              </a:xfrm>
              <a:prstGeom prst="flowChartDocument">
                <a:avLst/>
              </a:prstGeom>
              <a:effectLst>
                <a:reflection blurRad="6350" stA="50000" endA="275" endPos="18000" dir="5400000" sy="-100000" algn="bl" rotWithShape="0"/>
              </a:effectLst>
            </p:spPr>
          </p:pic>
          <p:pic>
            <p:nvPicPr>
              <p:cNvPr id="201" name="图片 200"/>
              <p:cNvPicPr>
                <a:picLocks noChangeAspect="1"/>
              </p:cNvPicPr>
              <p:nvPr/>
            </p:nvPicPr>
            <p:blipFill>
              <a:blip r:embed="rId26"/>
              <a:srcRect l="6434" t="2278" r="7275" b="2627"/>
              <a:stretch>
                <a:fillRect/>
              </a:stretch>
            </p:blipFill>
            <p:spPr>
              <a:xfrm>
                <a:off x="8627" y="10039"/>
                <a:ext cx="675" cy="427"/>
              </a:xfrm>
              <a:prstGeom prst="flowChartDocument">
                <a:avLst/>
              </a:prstGeom>
              <a:effectLst>
                <a:reflection blurRad="6350" stA="50000" endA="275" endPos="23000" dir="5400000" sy="-100000" algn="bl" rotWithShape="0"/>
              </a:effectLst>
            </p:spPr>
          </p:pic>
          <p:pic>
            <p:nvPicPr>
              <p:cNvPr id="204" name="图片 203" descr="Ultimate-Data-Visualization-Guide(1)"/>
              <p:cNvPicPr>
                <a:picLocks noChangeAspect="1"/>
              </p:cNvPicPr>
              <p:nvPr/>
            </p:nvPicPr>
            <p:blipFill>
              <a:blip r:embed="rId27"/>
              <a:srcRect l="6210" t="9713" r="4611"/>
              <a:stretch>
                <a:fillRect/>
              </a:stretch>
            </p:blipFill>
            <p:spPr>
              <a:xfrm>
                <a:off x="9931" y="9521"/>
                <a:ext cx="1541" cy="1075"/>
              </a:xfrm>
              <a:prstGeom prst="flowChartDocument">
                <a:avLst/>
              </a:prstGeom>
              <a:effectLst>
                <a:reflection blurRad="6350" stA="50000" endA="275" endPos="14000" dir="5400000" sy="-100000" algn="bl" rotWithShape="0"/>
              </a:effectLst>
            </p:spPr>
          </p:pic>
          <p:grpSp>
            <p:nvGrpSpPr>
              <p:cNvPr id="210" name="组合 209"/>
              <p:cNvGrpSpPr/>
              <p:nvPr/>
            </p:nvGrpSpPr>
            <p:grpSpPr>
              <a:xfrm>
                <a:off x="12260" y="9510"/>
                <a:ext cx="1571" cy="956"/>
                <a:chOff x="12245" y="9561"/>
                <a:chExt cx="1618" cy="968"/>
              </a:xfrm>
            </p:grpSpPr>
            <p:sp>
              <p:nvSpPr>
                <p:cNvPr id="209" name="流程图: 文档 208"/>
                <p:cNvSpPr/>
                <p:nvPr/>
              </p:nvSpPr>
              <p:spPr>
                <a:xfrm>
                  <a:off x="12252" y="9561"/>
                  <a:ext cx="1588" cy="968"/>
                </a:xfrm>
                <a:prstGeom prst="flowChartDocument">
                  <a:avLst/>
                </a:prstGeom>
                <a:solidFill>
                  <a:schemeClr val="bg1">
                    <a:alpha val="95000"/>
                  </a:schemeClr>
                </a:solidFill>
                <a:ln>
                  <a:noFill/>
                </a:ln>
                <a:effectLst>
                  <a:reflection blurRad="6350" stA="50000" endA="275"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07" name="组合 206"/>
                <p:cNvGrpSpPr/>
                <p:nvPr/>
              </p:nvGrpSpPr>
              <p:grpSpPr>
                <a:xfrm>
                  <a:off x="12245" y="9581"/>
                  <a:ext cx="1618" cy="812"/>
                  <a:chOff x="11712" y="10330"/>
                  <a:chExt cx="1695" cy="850"/>
                </a:xfrm>
              </p:grpSpPr>
              <p:pic>
                <p:nvPicPr>
                  <p:cNvPr id="205" name="图片 204" descr="In-Content-â€”-Semantic-Services_TTO"/>
                  <p:cNvPicPr>
                    <a:picLocks noChangeAspect="1"/>
                  </p:cNvPicPr>
                  <p:nvPr/>
                </p:nvPicPr>
                <p:blipFill>
                  <a:blip r:embed="rId28"/>
                  <a:srcRect t="35972" r="66117" b="9762"/>
                  <a:stretch>
                    <a:fillRect/>
                  </a:stretch>
                </p:blipFill>
                <p:spPr>
                  <a:xfrm>
                    <a:off x="11712" y="10330"/>
                    <a:ext cx="884" cy="827"/>
                  </a:xfrm>
                  <a:prstGeom prst="flowChartProcess">
                    <a:avLst/>
                  </a:prstGeom>
                </p:spPr>
              </p:pic>
              <p:pic>
                <p:nvPicPr>
                  <p:cNvPr id="206" name="图片 205" descr="In-Content-â€”-Semantic-Services_TTO"/>
                  <p:cNvPicPr>
                    <a:picLocks noChangeAspect="1"/>
                  </p:cNvPicPr>
                  <p:nvPr/>
                </p:nvPicPr>
                <p:blipFill>
                  <a:blip r:embed="rId28"/>
                  <a:srcRect l="66692" t="40200" b="5919"/>
                  <a:stretch>
                    <a:fillRect/>
                  </a:stretch>
                </p:blipFill>
                <p:spPr>
                  <a:xfrm>
                    <a:off x="12538" y="10453"/>
                    <a:ext cx="869" cy="727"/>
                  </a:xfrm>
                  <a:prstGeom prst="flowChartDocument">
                    <a:avLst/>
                  </a:prstGeom>
                </p:spPr>
              </p:pic>
            </p:grpSp>
          </p:grpSp>
        </p:grpSp>
        <p:pic>
          <p:nvPicPr>
            <p:cNvPr id="250" name="图片 249" descr="32313536393437333b32313536393434353bb4b4d2e2"/>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3861" y="8841"/>
              <a:ext cx="609" cy="609"/>
            </a:xfrm>
            <a:prstGeom prst="rect">
              <a:avLst/>
            </a:prstGeom>
            <a:effectLst>
              <a:glow rad="25400">
                <a:schemeClr val="accent4">
                  <a:lumMod val="40000"/>
                  <a:lumOff val="60000"/>
                  <a:alpha val="40000"/>
                </a:schemeClr>
              </a:glow>
            </a:effectLst>
          </p:spPr>
        </p:pic>
      </p:grpSp>
      <p:pic>
        <p:nvPicPr>
          <p:cNvPr id="251" name="图片 250" descr="32313536393437333b32313536393434393bbfaab7a2"/>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8173720" y="7581900"/>
            <a:ext cx="253365" cy="253365"/>
          </a:xfrm>
          <a:prstGeom prst="rect">
            <a:avLst/>
          </a:prstGeom>
          <a:effectLst>
            <a:glow rad="25400">
              <a:schemeClr val="accent1">
                <a:lumMod val="40000"/>
                <a:lumOff val="60000"/>
                <a:alpha val="40000"/>
              </a:schemeClr>
            </a:glow>
          </a:effectLst>
        </p:spPr>
      </p:pic>
      <p:sp>
        <p:nvSpPr>
          <p:cNvPr id="275" name="圆角右箭头 274"/>
          <p:cNvSpPr/>
          <p:nvPr/>
        </p:nvSpPr>
        <p:spPr>
          <a:xfrm flipH="1" flipV="1">
            <a:off x="9229725" y="6804660"/>
            <a:ext cx="565785" cy="525145"/>
          </a:xfrm>
          <a:prstGeom prst="bentArrow">
            <a:avLst>
              <a:gd name="adj1" fmla="val 33736"/>
              <a:gd name="adj2" fmla="val 27479"/>
              <a:gd name="adj3" fmla="val 24601"/>
              <a:gd name="adj4" fmla="val 34340"/>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06" name="组合 305"/>
          <p:cNvGrpSpPr/>
          <p:nvPr/>
        </p:nvGrpSpPr>
        <p:grpSpPr>
          <a:xfrm>
            <a:off x="3437255" y="8220075"/>
            <a:ext cx="1476375" cy="1067435"/>
            <a:chOff x="4179" y="13705"/>
            <a:chExt cx="2325" cy="1681"/>
          </a:xfrm>
        </p:grpSpPr>
        <p:grpSp>
          <p:nvGrpSpPr>
            <p:cNvPr id="301" name="组合 300"/>
            <p:cNvGrpSpPr/>
            <p:nvPr/>
          </p:nvGrpSpPr>
          <p:grpSpPr>
            <a:xfrm>
              <a:off x="4179" y="13705"/>
              <a:ext cx="2325" cy="1681"/>
              <a:chOff x="4187" y="13705"/>
              <a:chExt cx="2325" cy="1681"/>
            </a:xfrm>
          </p:grpSpPr>
          <p:grpSp>
            <p:nvGrpSpPr>
              <p:cNvPr id="286" name="组合 285"/>
              <p:cNvGrpSpPr/>
              <p:nvPr/>
            </p:nvGrpSpPr>
            <p:grpSpPr>
              <a:xfrm rot="0">
                <a:off x="4592" y="13705"/>
                <a:ext cx="1920" cy="1681"/>
                <a:chOff x="12158" y="11860"/>
                <a:chExt cx="4406" cy="2909"/>
              </a:xfrm>
              <a:effectLst/>
            </p:grpSpPr>
            <p:sp>
              <p:nvSpPr>
                <p:cNvPr id="287" name="同侧圆角矩形 286"/>
                <p:cNvSpPr/>
                <p:nvPr/>
              </p:nvSpPr>
              <p:spPr>
                <a:xfrm rot="10800000">
                  <a:off x="12158" y="12500"/>
                  <a:ext cx="4406" cy="2269"/>
                </a:xfrm>
                <a:prstGeom prst="round2SameRect">
                  <a:avLst/>
                </a:prstGeom>
                <a:gradFill>
                  <a:gsLst>
                    <a:gs pos="0">
                      <a:srgbClr val="F6D1A7">
                        <a:lumMod val="69000"/>
                        <a:lumOff val="31000"/>
                      </a:srgbClr>
                    </a:gs>
                    <a:gs pos="100000">
                      <a:srgbClr val="F4A850"/>
                    </a:gs>
                  </a:gsLst>
                  <a:path path="circle">
                    <a:fillToRect l="50000" t="50000" r="50000" b="50000"/>
                  </a:path>
                  <a:tileRect/>
                </a:gradFill>
                <a:ln>
                  <a:noFill/>
                </a:ln>
                <a:effectLst>
                  <a:glow rad="25400">
                    <a:schemeClr val="bg1">
                      <a:lumMod val="9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8" name="同侧圆角矩形 287"/>
                <p:cNvSpPr/>
                <p:nvPr/>
              </p:nvSpPr>
              <p:spPr>
                <a:xfrm>
                  <a:off x="12158" y="11860"/>
                  <a:ext cx="4404" cy="640"/>
                </a:xfrm>
                <a:prstGeom prst="round2SameRect">
                  <a:avLst>
                    <a:gd name="adj1" fmla="val 29866"/>
                    <a:gd name="adj2" fmla="val 0"/>
                  </a:avLst>
                </a:prstGeom>
                <a:gradFill>
                  <a:gsLst>
                    <a:gs pos="50000">
                      <a:srgbClr val="545459"/>
                    </a:gs>
                    <a:gs pos="0">
                      <a:srgbClr val="8D8D90"/>
                    </a:gs>
                    <a:gs pos="100000">
                      <a:srgbClr val="1B1B2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5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Data Perspective Task</a:t>
                  </a:r>
                  <a:endParaRPr lang="en-US" altLang="zh-CN" sz="75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grpSp>
          <p:sp>
            <p:nvSpPr>
              <p:cNvPr id="292" name="文本框 291"/>
              <p:cNvSpPr txBox="1"/>
              <p:nvPr/>
            </p:nvSpPr>
            <p:spPr>
              <a:xfrm>
                <a:off x="5644" y="14977"/>
                <a:ext cx="868" cy="253"/>
              </a:xfrm>
              <a:prstGeom prst="rect">
                <a:avLst/>
              </a:prstGeom>
              <a:noFill/>
            </p:spPr>
            <p:txBody>
              <a:bodyPr wrap="square" rtlCol="0">
                <a:spAutoFit/>
              </a:bodyPr>
              <a:p>
                <a:pPr algn="ctr"/>
                <a:r>
                  <a:rPr lang="en-US" altLang="zh-CN" sz="450">
                    <a:latin typeface="Times New Roman" panose="02020603050405020304" charset="0"/>
                    <a:cs typeface="Times New Roman" panose="02020603050405020304" charset="0"/>
                  </a:rPr>
                  <a:t>Target Dataset</a:t>
                </a:r>
                <a:endParaRPr lang="en-US" altLang="zh-CN" sz="450">
                  <a:latin typeface="Times New Roman" panose="02020603050405020304" charset="0"/>
                  <a:cs typeface="Times New Roman" panose="02020603050405020304" charset="0"/>
                </a:endParaRPr>
              </a:p>
            </p:txBody>
          </p:sp>
          <p:sp>
            <p:nvSpPr>
              <p:cNvPr id="296" name="直角双向箭头 295"/>
              <p:cNvSpPr/>
              <p:nvPr/>
            </p:nvSpPr>
            <p:spPr>
              <a:xfrm rot="18900000">
                <a:off x="5342" y="14527"/>
                <a:ext cx="315" cy="315"/>
              </a:xfrm>
              <a:prstGeom prst="leftUpArrow">
                <a:avLst>
                  <a:gd name="adj1" fmla="val 30694"/>
                  <a:gd name="adj2" fmla="val 25000"/>
                  <a:gd name="adj3" fmla="val 25000"/>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97" name="图片 296" descr="32303138313337343b32303138333234313bcafdbedd"/>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717" y="14297"/>
                <a:ext cx="714" cy="714"/>
              </a:xfrm>
              <a:prstGeom prst="rect">
                <a:avLst/>
              </a:prstGeom>
            </p:spPr>
          </p:pic>
          <p:pic>
            <p:nvPicPr>
              <p:cNvPr id="300" name="图片 299" descr="32313536333839393b32313536333838383bcec4b5b5"/>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4743" y="14079"/>
                <a:ext cx="627" cy="627"/>
              </a:xfrm>
              <a:prstGeom prst="rect">
                <a:avLst/>
              </a:prstGeom>
            </p:spPr>
          </p:pic>
          <p:sp>
            <p:nvSpPr>
              <p:cNvPr id="294" name="文本框 293"/>
              <p:cNvSpPr txBox="1"/>
              <p:nvPr/>
            </p:nvSpPr>
            <p:spPr>
              <a:xfrm>
                <a:off x="4187" y="14279"/>
                <a:ext cx="1432" cy="253"/>
              </a:xfrm>
              <a:prstGeom prst="rect">
                <a:avLst/>
              </a:prstGeom>
              <a:solidFill>
                <a:schemeClr val="bg1">
                  <a:alpha val="56000"/>
                </a:schemeClr>
              </a:solidFill>
            </p:spPr>
            <p:txBody>
              <a:bodyPr wrap="square" rtlCol="0">
                <a:spAutoFit/>
              </a:bodyPr>
              <a:p>
                <a:pPr algn="ctr"/>
                <a:r>
                  <a:rPr lang="en-US" altLang="zh-CN" sz="450" b="1" i="1" kern="0">
                    <a:solidFill>
                      <a:schemeClr val="tx1"/>
                    </a:solidFill>
                    <a:uFillTx/>
                    <a:latin typeface="Times New Roman" panose="02020603050405020304" charset="0"/>
                    <a:cs typeface="Times New Roman" panose="02020603050405020304" charset="0"/>
                  </a:rPr>
                  <a:t>            Subset Labelled Data</a:t>
                </a:r>
                <a:endParaRPr lang="en-US" altLang="zh-CN" sz="450" b="1" i="1" kern="0">
                  <a:solidFill>
                    <a:schemeClr val="tx1"/>
                  </a:solidFill>
                  <a:uFillTx/>
                  <a:latin typeface="Times New Roman" panose="02020603050405020304" charset="0"/>
                  <a:cs typeface="Times New Roman" panose="02020603050405020304" charset="0"/>
                </a:endParaRPr>
              </a:p>
            </p:txBody>
          </p:sp>
        </p:grpSp>
        <p:pic>
          <p:nvPicPr>
            <p:cNvPr id="302" name="图片 301" descr="32313536333839393b32313536333838383bcec4b5b5"/>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732" y="14680"/>
              <a:ext cx="629" cy="629"/>
            </a:xfrm>
            <a:prstGeom prst="rect">
              <a:avLst/>
            </a:prstGeom>
          </p:spPr>
        </p:pic>
        <p:grpSp>
          <p:nvGrpSpPr>
            <p:cNvPr id="305" name="组合 304"/>
            <p:cNvGrpSpPr/>
            <p:nvPr/>
          </p:nvGrpSpPr>
          <p:grpSpPr>
            <a:xfrm>
              <a:off x="4180" y="14865"/>
              <a:ext cx="1611" cy="228"/>
              <a:chOff x="5332" y="15621"/>
              <a:chExt cx="1611" cy="228"/>
            </a:xfrm>
          </p:grpSpPr>
          <p:sp>
            <p:nvSpPr>
              <p:cNvPr id="295" name="文本框 294"/>
              <p:cNvSpPr txBox="1"/>
              <p:nvPr/>
            </p:nvSpPr>
            <p:spPr>
              <a:xfrm>
                <a:off x="5332" y="15621"/>
                <a:ext cx="1430" cy="228"/>
              </a:xfrm>
              <a:prstGeom prst="rect">
                <a:avLst/>
              </a:prstGeom>
              <a:solidFill>
                <a:schemeClr val="bg1">
                  <a:alpha val="56000"/>
                </a:schemeClr>
              </a:solidFill>
            </p:spPr>
            <p:txBody>
              <a:bodyPr wrap="square" rtlCol="0">
                <a:spAutoFit/>
              </a:bodyPr>
              <a:p>
                <a:endParaRPr lang="en-US" altLang="zh-CN" sz="350" b="1" i="1" kern="0">
                  <a:solidFill>
                    <a:schemeClr val="tx1"/>
                  </a:solidFill>
                  <a:uFillTx/>
                  <a:latin typeface="Times New Roman" panose="02020603050405020304" charset="0"/>
                  <a:cs typeface="Times New Roman" panose="02020603050405020304" charset="0"/>
                </a:endParaRPr>
              </a:p>
            </p:txBody>
          </p:sp>
          <p:sp>
            <p:nvSpPr>
              <p:cNvPr id="303" name="文本框 302"/>
              <p:cNvSpPr txBox="1"/>
              <p:nvPr/>
            </p:nvSpPr>
            <p:spPr>
              <a:xfrm>
                <a:off x="5336" y="15621"/>
                <a:ext cx="1607" cy="159"/>
              </a:xfrm>
              <a:prstGeom prst="rect">
                <a:avLst/>
              </a:prstGeom>
              <a:noFill/>
            </p:spPr>
            <p:txBody>
              <a:bodyPr wrap="square" rtlCol="0">
                <a:spAutoFit/>
              </a:bodyPr>
              <a:p>
                <a:pPr algn="ctr"/>
                <a:r>
                  <a:rPr lang="en-US" altLang="zh-CN" sz="450" b="1" i="1" kern="0">
                    <a:uFillTx/>
                    <a:latin typeface="Times New Roman" panose="02020603050405020304" charset="0"/>
                    <a:cs typeface="Times New Roman" panose="02020603050405020304" charset="0"/>
                    <a:sym typeface="+mn-ea"/>
                  </a:rPr>
                  <a:t>     Extremly Sparse-labelled Data</a:t>
                </a:r>
                <a:endParaRPr lang="en-US" altLang="zh-CN" sz="450" b="1" i="1" kern="0">
                  <a:uFillTx/>
                  <a:latin typeface="Times New Roman" panose="02020603050405020304" charset="0"/>
                  <a:cs typeface="Times New Roman" panose="02020603050405020304" charset="0"/>
                  <a:sym typeface="+mn-ea"/>
                </a:endParaRPr>
              </a:p>
            </p:txBody>
          </p:sp>
        </p:grpSp>
      </p:grpSp>
      <p:pic>
        <p:nvPicPr>
          <p:cNvPr id="307" name="图片 306" descr="343435383136353b333635303335383bc1b4bdd3"/>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6972935" y="7593965"/>
            <a:ext cx="262890" cy="262890"/>
          </a:xfrm>
          <a:prstGeom prst="rect">
            <a:avLst/>
          </a:prstGeom>
        </p:spPr>
      </p:pic>
      <p:sp>
        <p:nvSpPr>
          <p:cNvPr id="40" name="同侧圆角矩形 39"/>
          <p:cNvSpPr/>
          <p:nvPr/>
        </p:nvSpPr>
        <p:spPr>
          <a:xfrm rot="16200000">
            <a:off x="2522220" y="8185785"/>
            <a:ext cx="1631315" cy="200660"/>
          </a:xfrm>
          <a:prstGeom prst="round2Same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3" name="组合 122"/>
          <p:cNvGrpSpPr/>
          <p:nvPr/>
        </p:nvGrpSpPr>
        <p:grpSpPr>
          <a:xfrm>
            <a:off x="695325" y="7395210"/>
            <a:ext cx="2082857" cy="1823085"/>
            <a:chOff x="2140" y="11742"/>
            <a:chExt cx="3011" cy="2392"/>
          </a:xfrm>
        </p:grpSpPr>
        <p:grpSp>
          <p:nvGrpSpPr>
            <p:cNvPr id="318" name="组合 317"/>
            <p:cNvGrpSpPr/>
            <p:nvPr/>
          </p:nvGrpSpPr>
          <p:grpSpPr>
            <a:xfrm>
              <a:off x="2322" y="11742"/>
              <a:ext cx="2652" cy="2392"/>
              <a:chOff x="2693" y="11741"/>
              <a:chExt cx="2652" cy="2392"/>
            </a:xfrm>
          </p:grpSpPr>
          <p:sp>
            <p:nvSpPr>
              <p:cNvPr id="316" name="矩形 315"/>
              <p:cNvSpPr/>
              <p:nvPr/>
            </p:nvSpPr>
            <p:spPr>
              <a:xfrm>
                <a:off x="2693" y="11741"/>
                <a:ext cx="2653" cy="581"/>
              </a:xfrm>
              <a:prstGeom prst="rect">
                <a:avLst/>
              </a:prstGeom>
              <a:gradFill>
                <a:gsLst>
                  <a:gs pos="50000">
                    <a:srgbClr val="545459"/>
                  </a:gs>
                  <a:gs pos="0">
                    <a:srgbClr val="8D8D90"/>
                  </a:gs>
                  <a:gs pos="100000">
                    <a:srgbClr val="1B1B2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Evaluation </a:t>
                </a:r>
                <a:endPar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a:p>
                <a:pPr algn="ctr"/>
                <a:r>
                  <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&amp; Comment</a:t>
                </a:r>
                <a:endParaRPr lang="en-US" altLang="zh-CN" sz="90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sp>
            <p:nvSpPr>
              <p:cNvPr id="317" name="流程图: 文档 316"/>
              <p:cNvSpPr/>
              <p:nvPr/>
            </p:nvSpPr>
            <p:spPr>
              <a:xfrm>
                <a:off x="2693" y="12315"/>
                <a:ext cx="2651" cy="1818"/>
              </a:xfrm>
              <a:prstGeom prst="flowChartDocument">
                <a:avLst/>
              </a:prstGeom>
              <a:gradFill>
                <a:gsLst>
                  <a:gs pos="100000">
                    <a:schemeClr val="accent6">
                      <a:lumMod val="99000"/>
                      <a:satMod val="120000"/>
                      <a:shade val="78000"/>
                    </a:schemeClr>
                  </a:gs>
                  <a:gs pos="50000">
                    <a:srgbClr val="DF6F72"/>
                  </a:gs>
                  <a:gs pos="0">
                    <a:srgbClr val="EA9FA1"/>
                  </a:gs>
                  <a:gs pos="100000">
                    <a:srgbClr val="D43F42"/>
                  </a:gs>
                </a:gsLst>
                <a:lin scaled="1"/>
              </a:gradFill>
              <a:effectLst>
                <a:glow rad="50800">
                  <a:schemeClr val="accent6">
                    <a:alpha val="30000"/>
                  </a:schemeClr>
                </a:glow>
                <a:outerShdw blurRad="57150" dist="19050" dir="5400000" algn="ctr" rotWithShape="0">
                  <a:srgbClr val="000000">
                    <a:alpha val="63000"/>
                  </a:srgbClr>
                </a:outerShdw>
                <a:reflection blurRad="6350" stA="50000" endA="300" endPos="26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p>
                <a:pPr algn="ctr"/>
                <a:endParaRPr lang="zh-CN" altLang="en-US"/>
              </a:p>
            </p:txBody>
          </p:sp>
        </p:grpSp>
        <p:pic>
          <p:nvPicPr>
            <p:cNvPr id="66" name="图片 65" descr="32303036343138323b32303038313832313bd6f9d7b4cdbc"/>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3976" y="12925"/>
              <a:ext cx="829" cy="788"/>
            </a:xfrm>
            <a:prstGeom prst="rect">
              <a:avLst/>
            </a:prstGeom>
          </p:spPr>
        </p:pic>
        <p:pic>
          <p:nvPicPr>
            <p:cNvPr id="82" name="图片 81" descr="32313537303334313b32313537303333303bcafdbeddb1edb8f1"/>
            <p:cNvPicPr>
              <a:picLocks noChangeAspect="1"/>
            </p:cNvPicPr>
            <p:nvPr/>
          </p:nvPicPr>
          <p:blipFill>
            <a:blip r:embed="rId43">
              <a:alphaModFix amt="81000"/>
              <a:extLst>
                <a:ext uri="{96DAC541-7B7A-43D3-8B79-37D633B846F1}">
                  <asvg:svgBlip xmlns:asvg="http://schemas.microsoft.com/office/drawing/2016/SVG/main" r:embed="rId44"/>
                </a:ext>
              </a:extLst>
            </a:blip>
            <a:stretch>
              <a:fillRect/>
            </a:stretch>
          </p:blipFill>
          <p:spPr>
            <a:xfrm>
              <a:off x="2520" y="12376"/>
              <a:ext cx="779" cy="779"/>
            </a:xfrm>
            <a:prstGeom prst="rect">
              <a:avLst/>
            </a:prstGeom>
          </p:spPr>
        </p:pic>
        <p:grpSp>
          <p:nvGrpSpPr>
            <p:cNvPr id="93" name="组合 92"/>
            <p:cNvGrpSpPr/>
            <p:nvPr/>
          </p:nvGrpSpPr>
          <p:grpSpPr>
            <a:xfrm>
              <a:off x="2140" y="12300"/>
              <a:ext cx="1938" cy="265"/>
              <a:chOff x="3190" y="12845"/>
              <a:chExt cx="1938" cy="265"/>
            </a:xfrm>
          </p:grpSpPr>
          <p:sp>
            <p:nvSpPr>
              <p:cNvPr id="86" name="文本框 85"/>
              <p:cNvSpPr txBox="1"/>
              <p:nvPr/>
            </p:nvSpPr>
            <p:spPr>
              <a:xfrm>
                <a:off x="3379" y="12860"/>
                <a:ext cx="1559" cy="235"/>
              </a:xfrm>
              <a:prstGeom prst="flowChartDocument">
                <a:avLst/>
              </a:prstGeom>
              <a:solidFill>
                <a:schemeClr val="bg1">
                  <a:alpha val="48000"/>
                </a:schemeClr>
              </a:solidFill>
            </p:spPr>
            <p:txBody>
              <a:bodyPr wrap="square" rtlCol="0">
                <a:spAutoFit/>
              </a:bodyPr>
              <a:p>
                <a:pPr algn="ctr"/>
                <a:endParaRPr lang="en-US" altLang="zh-CN" sz="350" b="1" i="1" kern="0">
                  <a:solidFill>
                    <a:schemeClr val="tx1"/>
                  </a:solidFill>
                  <a:uFillTx/>
                  <a:latin typeface="Times New Roman" panose="02020603050405020304" charset="0"/>
                  <a:cs typeface="Times New Roman" panose="02020603050405020304" charset="0"/>
                </a:endParaRPr>
              </a:p>
            </p:txBody>
          </p:sp>
          <p:sp>
            <p:nvSpPr>
              <p:cNvPr id="89" name="文本框 88"/>
              <p:cNvSpPr txBox="1"/>
              <p:nvPr/>
            </p:nvSpPr>
            <p:spPr>
              <a:xfrm>
                <a:off x="3190" y="12845"/>
                <a:ext cx="1938" cy="265"/>
              </a:xfrm>
              <a:prstGeom prst="flowChartDocument">
                <a:avLst/>
              </a:prstGeom>
              <a:noFill/>
            </p:spPr>
            <p:txBody>
              <a:bodyPr wrap="square" rtlCol="0">
                <a:spAutoFit/>
              </a:bodyPr>
              <a:p>
                <a:pPr algn="ctr"/>
                <a:r>
                  <a:rPr lang="en-US" altLang="zh-CN" sz="500" b="1" i="1" kern="0">
                    <a:uFillTx/>
                    <a:latin typeface="Times New Roman" panose="02020603050405020304" charset="0"/>
                    <a:cs typeface="Times New Roman" panose="02020603050405020304" charset="0"/>
                    <a:sym typeface="+mn-ea"/>
                  </a:rPr>
                  <a:t>F1 Score &amp; Error in Model Application</a:t>
                </a:r>
                <a:endParaRPr lang="zh-CN" altLang="en-US" sz="500"/>
              </a:p>
            </p:txBody>
          </p:sp>
        </p:grpSp>
        <p:pic>
          <p:nvPicPr>
            <p:cNvPr id="113" name="图片 112" descr="32303230323036353b32303231303633363bd6f9d7b4cdbc"/>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2474" y="13058"/>
              <a:ext cx="941" cy="941"/>
            </a:xfrm>
            <a:prstGeom prst="rect">
              <a:avLst/>
            </a:prstGeom>
          </p:spPr>
        </p:pic>
        <p:grpSp>
          <p:nvGrpSpPr>
            <p:cNvPr id="97" name="组合 96"/>
            <p:cNvGrpSpPr/>
            <p:nvPr/>
          </p:nvGrpSpPr>
          <p:grpSpPr>
            <a:xfrm>
              <a:off x="2161" y="13747"/>
              <a:ext cx="1690" cy="284"/>
              <a:chOff x="3199" y="12817"/>
              <a:chExt cx="1690" cy="284"/>
            </a:xfrm>
          </p:grpSpPr>
          <p:sp>
            <p:nvSpPr>
              <p:cNvPr id="105" name="文本框 104"/>
              <p:cNvSpPr txBox="1"/>
              <p:nvPr/>
            </p:nvSpPr>
            <p:spPr>
              <a:xfrm>
                <a:off x="3358" y="12817"/>
                <a:ext cx="1371" cy="284"/>
              </a:xfrm>
              <a:prstGeom prst="flowChartDocument">
                <a:avLst/>
              </a:prstGeom>
              <a:solidFill>
                <a:schemeClr val="bg1">
                  <a:alpha val="48000"/>
                </a:schemeClr>
              </a:solidFill>
            </p:spPr>
            <p:txBody>
              <a:bodyPr wrap="square" rtlCol="0">
                <a:spAutoFit/>
              </a:bodyPr>
              <a:p>
                <a:pPr algn="ctr"/>
                <a:endParaRPr lang="en-US" altLang="zh-CN" sz="350" b="1" i="1" kern="0">
                  <a:solidFill>
                    <a:schemeClr val="tx1"/>
                  </a:solidFill>
                  <a:uFillTx/>
                  <a:latin typeface="Times New Roman" panose="02020603050405020304" charset="0"/>
                  <a:cs typeface="Times New Roman" panose="02020603050405020304" charset="0"/>
                </a:endParaRPr>
              </a:p>
            </p:txBody>
          </p:sp>
          <p:sp>
            <p:nvSpPr>
              <p:cNvPr id="108" name="文本框 107"/>
              <p:cNvSpPr txBox="1"/>
              <p:nvPr/>
            </p:nvSpPr>
            <p:spPr>
              <a:xfrm>
                <a:off x="3199" y="12848"/>
                <a:ext cx="1690" cy="221"/>
              </a:xfrm>
              <a:prstGeom prst="rect">
                <a:avLst/>
              </a:prstGeom>
              <a:noFill/>
            </p:spPr>
            <p:txBody>
              <a:bodyPr wrap="square" rtlCol="0">
                <a:spAutoFit/>
              </a:bodyPr>
              <a:p>
                <a:pPr algn="ctr"/>
                <a:r>
                  <a:rPr lang="en-US" altLang="zh-CN" sz="500" b="1" i="1" kern="0">
                    <a:uFillTx/>
                    <a:latin typeface="Times New Roman" panose="02020603050405020304" charset="0"/>
                    <a:cs typeface="Times New Roman" panose="02020603050405020304" charset="0"/>
                    <a:sym typeface="+mn-ea"/>
                  </a:rPr>
                  <a:t>Model Performances on Mutli-task</a:t>
                </a:r>
                <a:endParaRPr lang="zh-CN" altLang="en-US" sz="500"/>
              </a:p>
            </p:txBody>
          </p:sp>
        </p:grpSp>
        <p:pic>
          <p:nvPicPr>
            <p:cNvPr id="114" name="图片 113" descr="32313536323637343b32313536323635363bcafdbeddb9d8c1aa"/>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3467" y="12752"/>
              <a:ext cx="469" cy="469"/>
            </a:xfrm>
            <a:prstGeom prst="rect">
              <a:avLst/>
            </a:prstGeom>
          </p:spPr>
        </p:pic>
        <p:grpSp>
          <p:nvGrpSpPr>
            <p:cNvPr id="115" name="组合 114"/>
            <p:cNvGrpSpPr/>
            <p:nvPr/>
          </p:nvGrpSpPr>
          <p:grpSpPr>
            <a:xfrm>
              <a:off x="3233" y="13194"/>
              <a:ext cx="1741" cy="235"/>
              <a:chOff x="2854" y="12522"/>
              <a:chExt cx="1741" cy="235"/>
            </a:xfrm>
          </p:grpSpPr>
          <p:sp>
            <p:nvSpPr>
              <p:cNvPr id="117" name="文本框 116"/>
              <p:cNvSpPr txBox="1"/>
              <p:nvPr/>
            </p:nvSpPr>
            <p:spPr>
              <a:xfrm>
                <a:off x="2974" y="12522"/>
                <a:ext cx="1499" cy="235"/>
              </a:xfrm>
              <a:prstGeom prst="flowChartDocument">
                <a:avLst/>
              </a:prstGeom>
              <a:solidFill>
                <a:schemeClr val="bg1">
                  <a:alpha val="48000"/>
                </a:schemeClr>
              </a:solidFill>
            </p:spPr>
            <p:txBody>
              <a:bodyPr wrap="square" rtlCol="0">
                <a:spAutoFit/>
              </a:bodyPr>
              <a:p>
                <a:pPr algn="ctr"/>
                <a:endParaRPr lang="en-US" altLang="zh-CN" sz="350" b="1" i="1" kern="0">
                  <a:solidFill>
                    <a:schemeClr val="tx1"/>
                  </a:solidFill>
                  <a:uFillTx/>
                  <a:latin typeface="Times New Roman" panose="02020603050405020304" charset="0"/>
                  <a:cs typeface="Times New Roman" panose="02020603050405020304" charset="0"/>
                </a:endParaRPr>
              </a:p>
            </p:txBody>
          </p:sp>
          <p:sp>
            <p:nvSpPr>
              <p:cNvPr id="118" name="文本框 117"/>
              <p:cNvSpPr txBox="1"/>
              <p:nvPr/>
            </p:nvSpPr>
            <p:spPr>
              <a:xfrm>
                <a:off x="2854" y="12528"/>
                <a:ext cx="1741" cy="221"/>
              </a:xfrm>
              <a:prstGeom prst="rect">
                <a:avLst/>
              </a:prstGeom>
              <a:noFill/>
            </p:spPr>
            <p:txBody>
              <a:bodyPr wrap="square" rtlCol="0">
                <a:spAutoFit/>
              </a:bodyPr>
              <a:p>
                <a:pPr algn="ctr"/>
                <a:r>
                  <a:rPr lang="en-US" altLang="zh-CN" sz="500" b="1" i="1" kern="0">
                    <a:uFillTx/>
                    <a:latin typeface="Times New Roman" panose="02020603050405020304" charset="0"/>
                    <a:cs typeface="Times New Roman" panose="02020603050405020304" charset="0"/>
                    <a:sym typeface="+mn-ea"/>
                  </a:rPr>
                  <a:t>Recommendation Score Distribution</a:t>
                </a:r>
                <a:endParaRPr lang="zh-CN" altLang="en-US" sz="500"/>
              </a:p>
            </p:txBody>
          </p:sp>
        </p:grpSp>
        <p:grpSp>
          <p:nvGrpSpPr>
            <p:cNvPr id="119" name="组合 118"/>
            <p:cNvGrpSpPr/>
            <p:nvPr/>
          </p:nvGrpSpPr>
          <p:grpSpPr>
            <a:xfrm>
              <a:off x="2860" y="12674"/>
              <a:ext cx="2291" cy="235"/>
              <a:chOff x="2473" y="12985"/>
              <a:chExt cx="2291" cy="235"/>
            </a:xfrm>
          </p:grpSpPr>
          <p:sp>
            <p:nvSpPr>
              <p:cNvPr id="120" name="文本框 119"/>
              <p:cNvSpPr txBox="1"/>
              <p:nvPr/>
            </p:nvSpPr>
            <p:spPr>
              <a:xfrm>
                <a:off x="2678" y="12985"/>
                <a:ext cx="1880" cy="235"/>
              </a:xfrm>
              <a:prstGeom prst="flowChartDocument">
                <a:avLst/>
              </a:prstGeom>
              <a:solidFill>
                <a:schemeClr val="bg1">
                  <a:alpha val="48000"/>
                </a:schemeClr>
              </a:solidFill>
            </p:spPr>
            <p:txBody>
              <a:bodyPr wrap="square" rtlCol="0">
                <a:spAutoFit/>
              </a:bodyPr>
              <a:p>
                <a:pPr algn="ctr"/>
                <a:endParaRPr lang="en-US" altLang="zh-CN" sz="350" b="1" i="1" kern="0">
                  <a:solidFill>
                    <a:schemeClr val="tx1"/>
                  </a:solidFill>
                  <a:uFillTx/>
                  <a:latin typeface="Times New Roman" panose="02020603050405020304" charset="0"/>
                  <a:cs typeface="Times New Roman" panose="02020603050405020304" charset="0"/>
                </a:endParaRPr>
              </a:p>
            </p:txBody>
          </p:sp>
          <p:sp>
            <p:nvSpPr>
              <p:cNvPr id="121" name="文本框 120"/>
              <p:cNvSpPr txBox="1"/>
              <p:nvPr/>
            </p:nvSpPr>
            <p:spPr>
              <a:xfrm>
                <a:off x="2473" y="12985"/>
                <a:ext cx="2291" cy="221"/>
              </a:xfrm>
              <a:prstGeom prst="rect">
                <a:avLst/>
              </a:prstGeom>
              <a:noFill/>
            </p:spPr>
            <p:txBody>
              <a:bodyPr wrap="square" rtlCol="0">
                <a:spAutoFit/>
              </a:bodyPr>
              <a:p>
                <a:pPr algn="ctr"/>
                <a:r>
                  <a:rPr lang="en-US" altLang="zh-CN" sz="500" b="1" i="1" kern="0">
                    <a:uFillTx/>
                    <a:latin typeface="Times New Roman" panose="02020603050405020304" charset="0"/>
                    <a:cs typeface="Times New Roman" panose="02020603050405020304" charset="0"/>
                    <a:sym typeface="+mn-ea"/>
                  </a:rPr>
                  <a:t>Content-based Correlations in </a:t>
                </a:r>
                <a:r>
                  <a:rPr lang="en-US" altLang="zh-CN" sz="500" b="1" i="1" kern="0">
                    <a:uFillTx/>
                    <a:latin typeface="Times New Roman" panose="02020603050405020304" charset="0"/>
                    <a:cs typeface="Times New Roman" panose="02020603050405020304" charset="0"/>
                    <a:sym typeface="+mn-ea"/>
                  </a:rPr>
                  <a:t>Textual Dataset</a:t>
                </a:r>
                <a:endParaRPr lang="zh-CN" altLang="en-US" sz="500"/>
              </a:p>
            </p:txBody>
          </p:sp>
        </p:grpSp>
      </p:grpSp>
      <p:sp>
        <p:nvSpPr>
          <p:cNvPr id="52" name="左箭头 51"/>
          <p:cNvSpPr/>
          <p:nvPr/>
        </p:nvSpPr>
        <p:spPr>
          <a:xfrm rot="10800000" flipH="1">
            <a:off x="2561590" y="8011160"/>
            <a:ext cx="676275" cy="524510"/>
          </a:xfrm>
          <a:prstGeom prst="leftArrow">
            <a:avLst>
              <a:gd name="adj1" fmla="val 50000"/>
              <a:gd name="adj2" fmla="val 68886"/>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5" name="组合 124"/>
          <p:cNvGrpSpPr/>
          <p:nvPr/>
        </p:nvGrpSpPr>
        <p:grpSpPr>
          <a:xfrm>
            <a:off x="3437890" y="7108825"/>
            <a:ext cx="1638300" cy="1067435"/>
            <a:chOff x="5647" y="11173"/>
            <a:chExt cx="2580" cy="1681"/>
          </a:xfrm>
        </p:grpSpPr>
        <p:grpSp>
          <p:nvGrpSpPr>
            <p:cNvPr id="284" name="组合 283"/>
            <p:cNvGrpSpPr/>
            <p:nvPr/>
          </p:nvGrpSpPr>
          <p:grpSpPr>
            <a:xfrm>
              <a:off x="5647" y="11173"/>
              <a:ext cx="2580" cy="1681"/>
              <a:chOff x="3851" y="14166"/>
              <a:chExt cx="2580" cy="1681"/>
            </a:xfrm>
          </p:grpSpPr>
          <p:grpSp>
            <p:nvGrpSpPr>
              <p:cNvPr id="265" name="组合 264"/>
              <p:cNvGrpSpPr/>
              <p:nvPr/>
            </p:nvGrpSpPr>
            <p:grpSpPr>
              <a:xfrm>
                <a:off x="4250" y="14166"/>
                <a:ext cx="1920" cy="1681"/>
                <a:chOff x="12158" y="11860"/>
                <a:chExt cx="4406" cy="2909"/>
              </a:xfrm>
              <a:effectLst/>
            </p:grpSpPr>
            <p:sp>
              <p:nvSpPr>
                <p:cNvPr id="256" name="同侧圆角矩形 255"/>
                <p:cNvSpPr/>
                <p:nvPr/>
              </p:nvSpPr>
              <p:spPr>
                <a:xfrm rot="10800000">
                  <a:off x="12158" y="12500"/>
                  <a:ext cx="4406" cy="2269"/>
                </a:xfrm>
                <a:prstGeom prst="round2SameRect">
                  <a:avLst/>
                </a:prstGeom>
                <a:gradFill>
                  <a:gsLst>
                    <a:gs pos="50000">
                      <a:srgbClr val="F5BD7C">
                        <a:lumMod val="69000"/>
                        <a:lumOff val="31000"/>
                      </a:srgbClr>
                    </a:gs>
                    <a:gs pos="0">
                      <a:srgbClr val="F6D1A7"/>
                    </a:gs>
                    <a:gs pos="100000">
                      <a:srgbClr val="F4A850"/>
                    </a:gs>
                  </a:gsLst>
                  <a:path path="circle">
                    <a:fillToRect l="50000" t="50000" r="50000" b="50000"/>
                  </a:path>
                  <a:tileRect/>
                </a:gradFill>
                <a:ln>
                  <a:noFill/>
                </a:ln>
                <a:effectLst>
                  <a:glow rad="25400">
                    <a:schemeClr val="bg1">
                      <a:lumMod val="9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4" name="同侧圆角矩形 263"/>
                <p:cNvSpPr/>
                <p:nvPr/>
              </p:nvSpPr>
              <p:spPr>
                <a:xfrm>
                  <a:off x="12158" y="11860"/>
                  <a:ext cx="4404" cy="640"/>
                </a:xfrm>
                <a:prstGeom prst="round2SameRect">
                  <a:avLst>
                    <a:gd name="adj1" fmla="val 29866"/>
                    <a:gd name="adj2" fmla="val 0"/>
                  </a:avLst>
                </a:prstGeom>
                <a:gradFill>
                  <a:gsLst>
                    <a:gs pos="50000">
                      <a:srgbClr val="545459"/>
                    </a:gs>
                    <a:gs pos="0">
                      <a:srgbClr val="8D8D90"/>
                    </a:gs>
                    <a:gs pos="100000">
                      <a:srgbClr val="1B1B2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750" b="1">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grpSp>
          <p:pic>
            <p:nvPicPr>
              <p:cNvPr id="276" name="图片 275" descr="343435383137333b333633323338323bc8cb"/>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4401" y="14554"/>
                <a:ext cx="616" cy="616"/>
              </a:xfrm>
              <a:prstGeom prst="rect">
                <a:avLst/>
              </a:prstGeom>
            </p:spPr>
          </p:pic>
          <p:grpSp>
            <p:nvGrpSpPr>
              <p:cNvPr id="279" name="组合 278"/>
              <p:cNvGrpSpPr/>
              <p:nvPr/>
            </p:nvGrpSpPr>
            <p:grpSpPr>
              <a:xfrm>
                <a:off x="5090" y="14735"/>
                <a:ext cx="1341" cy="815"/>
                <a:chOff x="5075" y="14779"/>
                <a:chExt cx="1341" cy="815"/>
              </a:xfrm>
            </p:grpSpPr>
            <p:pic>
              <p:nvPicPr>
                <p:cNvPr id="249" name="图片 248" descr="32313536393437333b32313536393435393bbde7c3e6d3c5bbaf"/>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5330" y="14779"/>
                  <a:ext cx="715" cy="715"/>
                </a:xfrm>
                <a:prstGeom prst="rect">
                  <a:avLst/>
                </a:prstGeom>
              </p:spPr>
            </p:pic>
            <p:sp>
              <p:nvSpPr>
                <p:cNvPr id="277" name="文本框 276"/>
                <p:cNvSpPr txBox="1"/>
                <p:nvPr/>
              </p:nvSpPr>
              <p:spPr>
                <a:xfrm>
                  <a:off x="5075" y="15339"/>
                  <a:ext cx="1341" cy="255"/>
                </a:xfrm>
                <a:prstGeom prst="rect">
                  <a:avLst/>
                </a:prstGeom>
                <a:noFill/>
              </p:spPr>
              <p:txBody>
                <a:bodyPr wrap="square" rtlCol="0">
                  <a:spAutoFit/>
                </a:bodyPr>
                <a:p>
                  <a:pPr algn="l"/>
                  <a:r>
                    <a:rPr lang="en-US" altLang="zh-CN" sz="450">
                      <a:latin typeface="Times New Roman" panose="02020603050405020304" charset="0"/>
                      <a:cs typeface="Times New Roman" panose="02020603050405020304" charset="0"/>
                    </a:rPr>
                    <a:t>Recommendation System</a:t>
                  </a:r>
                  <a:endParaRPr lang="en-US" altLang="zh-CN" sz="450">
                    <a:latin typeface="Times New Roman" panose="02020603050405020304" charset="0"/>
                    <a:cs typeface="Times New Roman" panose="02020603050405020304" charset="0"/>
                  </a:endParaRPr>
                </a:p>
              </p:txBody>
            </p:sp>
          </p:grpSp>
          <p:pic>
            <p:nvPicPr>
              <p:cNvPr id="278" name="图片 277" descr="32303236373539363b32303237373336343bc9ccc6b7c0f1c6b7d1a1cfee"/>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4401" y="15170"/>
                <a:ext cx="632" cy="600"/>
              </a:xfrm>
              <a:prstGeom prst="rect">
                <a:avLst/>
              </a:prstGeom>
              <a:effectLst/>
            </p:spPr>
          </p:pic>
          <p:sp>
            <p:nvSpPr>
              <p:cNvPr id="280" name="文本框 279"/>
              <p:cNvSpPr txBox="1"/>
              <p:nvPr/>
            </p:nvSpPr>
            <p:spPr>
              <a:xfrm>
                <a:off x="3851" y="14735"/>
                <a:ext cx="1427" cy="253"/>
              </a:xfrm>
              <a:prstGeom prst="rect">
                <a:avLst/>
              </a:prstGeom>
              <a:solidFill>
                <a:schemeClr val="bg1">
                  <a:alpha val="56000"/>
                </a:schemeClr>
              </a:solidFill>
            </p:spPr>
            <p:txBody>
              <a:bodyPr wrap="square" rtlCol="0">
                <a:spAutoFit/>
              </a:bodyPr>
              <a:p>
                <a:pPr algn="ctr"/>
                <a:r>
                  <a:rPr lang="en-US" altLang="zh-CN" sz="450" b="1" i="1" kern="0">
                    <a:solidFill>
                      <a:schemeClr val="tx1"/>
                    </a:solidFill>
                    <a:uFillTx/>
                    <a:latin typeface="Times New Roman" panose="02020603050405020304" charset="0"/>
                    <a:cs typeface="Times New Roman" panose="02020603050405020304" charset="0"/>
                  </a:rPr>
                  <a:t>              User-wise Cold Start</a:t>
                </a:r>
                <a:endParaRPr lang="en-US" altLang="zh-CN" sz="450" b="1" i="1" kern="0">
                  <a:solidFill>
                    <a:schemeClr val="tx1"/>
                  </a:solidFill>
                  <a:uFillTx/>
                  <a:latin typeface="Times New Roman" panose="02020603050405020304" charset="0"/>
                  <a:cs typeface="Times New Roman" panose="02020603050405020304" charset="0"/>
                </a:endParaRPr>
              </a:p>
            </p:txBody>
          </p:sp>
          <p:sp>
            <p:nvSpPr>
              <p:cNvPr id="281" name="文本框 280"/>
              <p:cNvSpPr txBox="1"/>
              <p:nvPr/>
            </p:nvSpPr>
            <p:spPr>
              <a:xfrm>
                <a:off x="3851" y="15332"/>
                <a:ext cx="1428" cy="253"/>
              </a:xfrm>
              <a:prstGeom prst="rect">
                <a:avLst/>
              </a:prstGeom>
              <a:solidFill>
                <a:schemeClr val="bg1">
                  <a:alpha val="56000"/>
                </a:schemeClr>
              </a:solidFill>
            </p:spPr>
            <p:txBody>
              <a:bodyPr wrap="square" rtlCol="0">
                <a:spAutoFit/>
              </a:bodyPr>
              <a:p>
                <a:pPr algn="ctr"/>
                <a:r>
                  <a:rPr lang="en-US" altLang="zh-CN" sz="450" b="1" i="1" kern="0">
                    <a:solidFill>
                      <a:schemeClr val="tx1"/>
                    </a:solidFill>
                    <a:uFillTx/>
                    <a:latin typeface="Times New Roman" panose="02020603050405020304" charset="0"/>
                    <a:cs typeface="Times New Roman" panose="02020603050405020304" charset="0"/>
                  </a:rPr>
                  <a:t>               Item-wise Cold Start</a:t>
                </a:r>
                <a:endParaRPr lang="en-US" altLang="zh-CN" sz="450" b="1" i="1" kern="0">
                  <a:solidFill>
                    <a:schemeClr val="tx1"/>
                  </a:solidFill>
                  <a:uFillTx/>
                  <a:latin typeface="Times New Roman" panose="02020603050405020304" charset="0"/>
                  <a:cs typeface="Times New Roman" panose="02020603050405020304" charset="0"/>
                </a:endParaRPr>
              </a:p>
            </p:txBody>
          </p:sp>
          <p:sp>
            <p:nvSpPr>
              <p:cNvPr id="282" name="直角双向箭头 281"/>
              <p:cNvSpPr/>
              <p:nvPr/>
            </p:nvSpPr>
            <p:spPr>
              <a:xfrm rot="18900000">
                <a:off x="4965" y="14982"/>
                <a:ext cx="315" cy="315"/>
              </a:xfrm>
              <a:prstGeom prst="leftUpArrow">
                <a:avLst>
                  <a:gd name="adj1" fmla="val 30694"/>
                  <a:gd name="adj2" fmla="val 25000"/>
                  <a:gd name="adj3" fmla="val 25000"/>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24" name="文本框 123"/>
            <p:cNvSpPr txBox="1"/>
            <p:nvPr/>
          </p:nvSpPr>
          <p:spPr>
            <a:xfrm>
              <a:off x="5990" y="11196"/>
              <a:ext cx="2032" cy="325"/>
            </a:xfrm>
            <a:prstGeom prst="rect">
              <a:avLst/>
            </a:prstGeom>
            <a:noFill/>
          </p:spPr>
          <p:txBody>
            <a:bodyPr wrap="square" rtlCol="0">
              <a:spAutoFit/>
            </a:bodyPr>
            <a:p>
              <a:pPr algn="ctr"/>
              <a:r>
                <a:rPr lang="en-US" altLang="zh-CN" sz="750" b="1">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rPr>
                <a:t>System Perspective Task</a:t>
              </a:r>
              <a:endParaRPr lang="en-US" altLang="zh-CN" sz="750" b="1">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sym typeface="+mn-ea"/>
              </a:endParaRPr>
            </a:p>
          </p:txBody>
        </p:sp>
      </p:grpSp>
      <p:cxnSp>
        <p:nvCxnSpPr>
          <p:cNvPr id="4" name="直接连接符 3"/>
          <p:cNvCxnSpPr/>
          <p:nvPr/>
        </p:nvCxnSpPr>
        <p:spPr>
          <a:xfrm flipH="1">
            <a:off x="4653280" y="5765165"/>
            <a:ext cx="2540" cy="1278255"/>
          </a:xfrm>
          <a:prstGeom prst="line">
            <a:avLst/>
          </a:prstGeom>
          <a:ln w="12700" cmpd="sng">
            <a:solidFill>
              <a:srgbClr val="FAFAFA"/>
            </a:solidFill>
            <a:prstDash val="sysDot"/>
          </a:ln>
        </p:spPr>
        <p:style>
          <a:lnRef idx="1">
            <a:schemeClr val="accent1"/>
          </a:lnRef>
          <a:fillRef idx="0">
            <a:schemeClr val="accent1"/>
          </a:fillRef>
          <a:effectRef idx="0">
            <a:schemeClr val="accent1"/>
          </a:effectRef>
          <a:fontRef idx="minor">
            <a:schemeClr val="tx1"/>
          </a:fontRef>
        </p:style>
      </p:cxnSp>
      <p:grpSp>
        <p:nvGrpSpPr>
          <p:cNvPr id="134" name="组合 133"/>
          <p:cNvGrpSpPr/>
          <p:nvPr/>
        </p:nvGrpSpPr>
        <p:grpSpPr>
          <a:xfrm rot="0">
            <a:off x="4862830" y="7513955"/>
            <a:ext cx="568325" cy="1510665"/>
            <a:chOff x="7887" y="11784"/>
            <a:chExt cx="644" cy="2379"/>
          </a:xfrm>
        </p:grpSpPr>
        <p:sp>
          <p:nvSpPr>
            <p:cNvPr id="131" name="右箭头 130"/>
            <p:cNvSpPr/>
            <p:nvPr/>
          </p:nvSpPr>
          <p:spPr>
            <a:xfrm flipH="1">
              <a:off x="7888" y="13602"/>
              <a:ext cx="423" cy="561"/>
            </a:xfrm>
            <a:prstGeom prst="rightArrow">
              <a:avLst>
                <a:gd name="adj1" fmla="val 50000"/>
                <a:gd name="adj2" fmla="val 66825"/>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7" name="右箭头 246"/>
            <p:cNvSpPr/>
            <p:nvPr/>
          </p:nvSpPr>
          <p:spPr>
            <a:xfrm flipH="1">
              <a:off x="7887" y="11784"/>
              <a:ext cx="424" cy="561"/>
            </a:xfrm>
            <a:prstGeom prst="rightArrow">
              <a:avLst>
                <a:gd name="adj1" fmla="val 50089"/>
                <a:gd name="adj2" fmla="val 67298"/>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同侧圆角矩形 131"/>
            <p:cNvSpPr/>
            <p:nvPr/>
          </p:nvSpPr>
          <p:spPr>
            <a:xfrm rot="5400000" flipH="1">
              <a:off x="7372" y="12862"/>
              <a:ext cx="2098" cy="220"/>
            </a:xfrm>
            <a:prstGeom prst="round2Same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文本框 4"/>
          <p:cNvSpPr txBox="1"/>
          <p:nvPr/>
        </p:nvSpPr>
        <p:spPr>
          <a:xfrm>
            <a:off x="2018030" y="171450"/>
            <a:ext cx="6640830" cy="866140"/>
          </a:xfrm>
          <a:prstGeom prst="rect">
            <a:avLst/>
          </a:prstGeom>
          <a:solidFill>
            <a:schemeClr val="tx1">
              <a:lumMod val="85000"/>
              <a:lumOff val="15000"/>
            </a:schemeClr>
          </a:solidFill>
        </p:spPr>
        <p:txBody>
          <a:bodyPr wrap="square" rtlCol="0">
            <a:spAutoFit/>
          </a:bodyPr>
          <a:p>
            <a:pPr algn="ctr">
              <a:lnSpc>
                <a:spcPct val="140000"/>
              </a:lnSpc>
            </a:pPr>
            <a:r>
              <a:rPr lang="en-US" altLang="zh-CN" sz="2200">
                <a:solidFill>
                  <a:schemeClr val="bg1"/>
                </a:solidFill>
                <a:latin typeface="Times New Roman" panose="02020603050405020304" charset="0"/>
                <a:cs typeface="Times New Roman" panose="02020603050405020304" charset="0"/>
              </a:rPr>
              <a:t>Content-Based Cold Starts in Recommendation System</a:t>
            </a:r>
            <a:endParaRPr lang="en-US" altLang="zh-CN" sz="2200">
              <a:solidFill>
                <a:schemeClr val="bg1"/>
              </a:solidFill>
              <a:latin typeface="Times New Roman" panose="02020603050405020304" charset="0"/>
              <a:cs typeface="Times New Roman" panose="02020603050405020304" charset="0"/>
            </a:endParaRPr>
          </a:p>
          <a:p>
            <a:pPr algn="ctr">
              <a:lnSpc>
                <a:spcPct val="140000"/>
              </a:lnSpc>
            </a:pPr>
            <a:r>
              <a:rPr lang="en-US" altLang="zh-CN" sz="1400">
                <a:solidFill>
                  <a:schemeClr val="bg1"/>
                </a:solidFill>
                <a:latin typeface="Times New Roman" panose="02020603050405020304" charset="0"/>
                <a:cs typeface="Times New Roman" panose="02020603050405020304" charset="0"/>
              </a:rPr>
              <a:t>Author: Ziyi Guo (MSc Data Science)    Supervisor: Dr Nicolas Green</a:t>
            </a:r>
            <a:endParaRPr lang="en-US" altLang="zh-CN" sz="1400">
              <a:solidFill>
                <a:schemeClr val="bg1"/>
              </a:solidFill>
              <a:latin typeface="Times New Roman" panose="02020603050405020304" charset="0"/>
              <a:cs typeface="Times New Roman" panose="02020603050405020304" charset="0"/>
            </a:endParaRPr>
          </a:p>
        </p:txBody>
      </p:sp>
      <p:sp>
        <p:nvSpPr>
          <p:cNvPr id="140" name="文本框 139" descr="7b0a202020202262756c6c6574223a20227b5c2263617465676f727949645c223a31303030362c5c2274656d706c61746549645c223a32303233313434317d220a7d0a"/>
          <p:cNvSpPr txBox="1"/>
          <p:nvPr/>
        </p:nvSpPr>
        <p:spPr>
          <a:xfrm>
            <a:off x="258445" y="10017760"/>
            <a:ext cx="3435985" cy="2245360"/>
          </a:xfrm>
          <a:prstGeom prst="rect">
            <a:avLst/>
          </a:prstGeom>
          <a:noFill/>
          <a:ln w="9525">
            <a:noFill/>
          </a:ln>
        </p:spPr>
        <p:txBody>
          <a:bodyPr wrap="square">
            <a:spAutoFit/>
          </a:bodyPr>
          <a:p>
            <a:pPr indent="0"/>
            <a:r>
              <a:rPr lang="en-US" sz="1000" b="0">
                <a:solidFill>
                  <a:schemeClr val="bg1"/>
                </a:solidFill>
                <a:latin typeface="Times New Roman" panose="02020603050405020304" charset="0"/>
                <a:ea typeface="宋体" panose="02010600030101010101" pitchFamily="2" charset="-122"/>
              </a:rPr>
              <a:t>All in all, the project schedules the following workflow:</a:t>
            </a:r>
            <a:endParaRPr lang="en-US" sz="1000" b="0">
              <a:solidFill>
                <a:schemeClr val="bg1"/>
              </a:solidFill>
              <a:latin typeface="Times New Roman" panose="02020603050405020304" charset="0"/>
              <a:ea typeface="宋体" panose="02010600030101010101" pitchFamily="2" charset="-122"/>
            </a:endParaRPr>
          </a:p>
          <a:p>
            <a:pPr marL="269875" indent="-172720" fontAlgn="auto">
              <a:buFont typeface="Wingdings" panose="05000000000000000000" charset="0"/>
              <a:buChar char="Ø"/>
            </a:pPr>
            <a:r>
              <a:rPr lang="en-US" sz="1000" b="0">
                <a:solidFill>
                  <a:schemeClr val="bg1"/>
                </a:solidFill>
                <a:latin typeface="Times New Roman" panose="02020603050405020304" charset="0"/>
                <a:ea typeface="宋体" panose="02010600030101010101" pitchFamily="2" charset="-122"/>
              </a:rPr>
              <a:t>study current recommendation systems and extremely sparse data labelling problem</a:t>
            </a:r>
            <a:endParaRPr lang="en-US" sz="1000" b="0">
              <a:solidFill>
                <a:schemeClr val="bg1"/>
              </a:solidFill>
              <a:latin typeface="Times New Roman" panose="02020603050405020304" charset="0"/>
              <a:ea typeface="宋体" panose="02010600030101010101" pitchFamily="2" charset="-122"/>
            </a:endParaRPr>
          </a:p>
          <a:p>
            <a:pPr marL="269875" indent="-172720" fontAlgn="auto">
              <a:buFont typeface="Wingdings" panose="05000000000000000000" charset="0"/>
              <a:buChar char="Ø"/>
            </a:pPr>
            <a:r>
              <a:rPr lang="en-US" sz="1000" b="0">
                <a:solidFill>
                  <a:schemeClr val="bg1"/>
                </a:solidFill>
                <a:latin typeface="Times New Roman" panose="02020603050405020304" charset="0"/>
                <a:ea typeface="宋体" panose="02010600030101010101" pitchFamily="2" charset="-122"/>
              </a:rPr>
              <a:t>process practical data visualization on to representative datasets to </a:t>
            </a:r>
            <a:r>
              <a:rPr lang="en-US" sz="1000" b="1">
                <a:solidFill>
                  <a:schemeClr val="bg1"/>
                </a:solidFill>
                <a:latin typeface="Times New Roman" panose="02020603050405020304" charset="0"/>
                <a:ea typeface="宋体" panose="02010600030101010101" pitchFamily="2" charset="-122"/>
              </a:rPr>
              <a:t>explore the data structures and features</a:t>
            </a:r>
            <a:endParaRPr lang="en-US" sz="1000" b="0">
              <a:solidFill>
                <a:schemeClr val="bg1"/>
              </a:solidFill>
              <a:latin typeface="Times New Roman" panose="02020603050405020304" charset="0"/>
              <a:ea typeface="宋体" panose="02010600030101010101" pitchFamily="2" charset="-122"/>
            </a:endParaRPr>
          </a:p>
          <a:p>
            <a:pPr marL="269875" indent="-172720" fontAlgn="auto">
              <a:buFont typeface="Wingdings" panose="05000000000000000000" charset="0"/>
              <a:buChar char="Ø"/>
            </a:pPr>
            <a:r>
              <a:rPr lang="en-US" sz="1000" b="0">
                <a:solidFill>
                  <a:schemeClr val="bg1"/>
                </a:solidFill>
                <a:latin typeface="Times New Roman" panose="02020603050405020304" charset="0"/>
                <a:ea typeface="宋体" panose="02010600030101010101" pitchFamily="2" charset="-122"/>
              </a:rPr>
              <a:t>propose several semantic models to redefine </a:t>
            </a:r>
            <a:r>
              <a:rPr lang="en-US" sz="1000" b="1">
                <a:solidFill>
                  <a:schemeClr val="bg1"/>
                </a:solidFill>
                <a:latin typeface="Times New Roman" panose="02020603050405020304" charset="0"/>
                <a:ea typeface="宋体" panose="02010600030101010101" pitchFamily="2" charset="-122"/>
              </a:rPr>
              <a:t>content-based correlations of textual data</a:t>
            </a:r>
            <a:endParaRPr lang="en-US" sz="1000" b="0">
              <a:solidFill>
                <a:schemeClr val="bg1"/>
              </a:solidFill>
              <a:latin typeface="Times New Roman" panose="02020603050405020304" charset="0"/>
              <a:ea typeface="宋体" panose="02010600030101010101" pitchFamily="2" charset="-122"/>
            </a:endParaRPr>
          </a:p>
          <a:p>
            <a:pPr indent="0">
              <a:buFont typeface="Wingdings" panose="05000000000000000000" charset="0"/>
              <a:buNone/>
            </a:pPr>
            <a:r>
              <a:rPr lang="en-US" sz="1000" b="0">
                <a:solidFill>
                  <a:schemeClr val="bg1"/>
                </a:solidFill>
                <a:latin typeface="Times New Roman" panose="02020603050405020304" charset="0"/>
                <a:ea typeface="宋体" panose="02010600030101010101" pitchFamily="2" charset="-122"/>
              </a:rPr>
              <a:t>Furthermore,based on the proposed semantic models:</a:t>
            </a:r>
            <a:endParaRPr lang="en-US" sz="1000" b="0">
              <a:solidFill>
                <a:schemeClr val="bg1"/>
              </a:solidFill>
              <a:latin typeface="Times New Roman" panose="02020603050405020304" charset="0"/>
              <a:ea typeface="宋体" panose="02010600030101010101" pitchFamily="2" charset="-122"/>
            </a:endParaRPr>
          </a:p>
          <a:p>
            <a:pPr marL="269875" indent="-171450" fontAlgn="auto">
              <a:buFont typeface="Wingdings" panose="05000000000000000000" charset="0"/>
              <a:buChar char="Ø"/>
            </a:pPr>
            <a:r>
              <a:rPr lang="en-US" sz="1000" b="0">
                <a:solidFill>
                  <a:schemeClr val="bg1"/>
                </a:solidFill>
                <a:latin typeface="Times New Roman" panose="02020603050405020304" charset="0"/>
                <a:ea typeface="宋体" panose="02010600030101010101" pitchFamily="2" charset="-122"/>
              </a:rPr>
              <a:t>carry out pre-experiment on subset of data to check the availability of the models as the initial evaluation </a:t>
            </a:r>
            <a:endParaRPr lang="en-US" sz="1000" b="0">
              <a:solidFill>
                <a:schemeClr val="bg1"/>
              </a:solidFill>
              <a:latin typeface="Times New Roman" panose="02020603050405020304" charset="0"/>
              <a:ea typeface="宋体" panose="02010600030101010101" pitchFamily="2" charset="-122"/>
            </a:endParaRPr>
          </a:p>
          <a:p>
            <a:pPr marL="269875" indent="-171450" fontAlgn="auto">
              <a:buFont typeface="Wingdings" panose="05000000000000000000" charset="0"/>
              <a:buChar char="Ø"/>
            </a:pPr>
            <a:r>
              <a:rPr lang="en-US" sz="1000" b="0">
                <a:solidFill>
                  <a:schemeClr val="bg1"/>
                </a:solidFill>
                <a:latin typeface="Times New Roman" panose="02020603050405020304" charset="0"/>
                <a:ea typeface="宋体" panose="02010600030101010101" pitchFamily="2" charset="-122"/>
              </a:rPr>
              <a:t>apply the semantic model to the dataset</a:t>
            </a:r>
            <a:endParaRPr lang="en-US" sz="1000" b="0">
              <a:solidFill>
                <a:schemeClr val="bg1"/>
              </a:solidFill>
              <a:latin typeface="Times New Roman" panose="02020603050405020304" charset="0"/>
              <a:ea typeface="宋体" panose="02010600030101010101" pitchFamily="2" charset="-122"/>
            </a:endParaRPr>
          </a:p>
          <a:p>
            <a:pPr marL="269875" indent="-171450" fontAlgn="auto">
              <a:buFont typeface="Wingdings" panose="05000000000000000000" charset="0"/>
              <a:buChar char="Ø"/>
            </a:pPr>
            <a:r>
              <a:rPr lang="en-US" sz="1000" b="0">
                <a:solidFill>
                  <a:schemeClr val="bg1"/>
                </a:solidFill>
                <a:latin typeface="Times New Roman" panose="02020603050405020304" charset="0"/>
                <a:ea typeface="宋体" panose="02010600030101010101" pitchFamily="2" charset="-122"/>
              </a:rPr>
              <a:t>make use of </a:t>
            </a:r>
            <a:r>
              <a:rPr lang="en-US" sz="1000" b="1">
                <a:solidFill>
                  <a:schemeClr val="bg1"/>
                </a:solidFill>
                <a:latin typeface="Times New Roman" panose="02020603050405020304" charset="0"/>
                <a:ea typeface="宋体" panose="02010600030101010101" pitchFamily="2" charset="-122"/>
              </a:rPr>
              <a:t>current linguistic encoders</a:t>
            </a:r>
            <a:r>
              <a:rPr lang="en-US" sz="1000" b="0">
                <a:solidFill>
                  <a:schemeClr val="bg1"/>
                </a:solidFill>
                <a:latin typeface="Times New Roman" panose="02020603050405020304" charset="0"/>
                <a:ea typeface="宋体" panose="02010600030101010101" pitchFamily="2" charset="-122"/>
              </a:rPr>
              <a:t> as upstream embedding model and </a:t>
            </a:r>
            <a:r>
              <a:rPr lang="en-US" sz="1000" b="1">
                <a:solidFill>
                  <a:schemeClr val="bg1"/>
                </a:solidFill>
                <a:latin typeface="Times New Roman" panose="02020603050405020304" charset="0"/>
                <a:ea typeface="宋体" panose="02010600030101010101" pitchFamily="2" charset="-122"/>
              </a:rPr>
              <a:t>test a number</a:t>
            </a:r>
            <a:r>
              <a:rPr lang="en-US" sz="1000" b="0">
                <a:solidFill>
                  <a:schemeClr val="bg1"/>
                </a:solidFill>
                <a:latin typeface="Times New Roman" panose="02020603050405020304" charset="0"/>
                <a:ea typeface="宋体" panose="02010600030101010101" pitchFamily="2" charset="-122"/>
              </a:rPr>
              <a:t> of them</a:t>
            </a:r>
            <a:endParaRPr lang="en-US" sz="1000" b="0">
              <a:solidFill>
                <a:schemeClr val="bg1"/>
              </a:solidFill>
              <a:latin typeface="Times New Roman" panose="02020603050405020304" charset="0"/>
              <a:ea typeface="宋体" panose="02010600030101010101" pitchFamily="2" charset="-122"/>
            </a:endParaRPr>
          </a:p>
          <a:p>
            <a:pPr marL="269875" indent="-171450" fontAlgn="auto">
              <a:buFont typeface="Wingdings" panose="05000000000000000000" charset="0"/>
              <a:buChar char="Ø"/>
            </a:pPr>
            <a:r>
              <a:rPr lang="en-US" sz="1000" b="0">
                <a:solidFill>
                  <a:schemeClr val="bg1"/>
                </a:solidFill>
                <a:latin typeface="Times New Roman" panose="02020603050405020304" charset="0"/>
                <a:ea typeface="宋体" panose="02010600030101010101" pitchFamily="2" charset="-122"/>
              </a:rPr>
              <a:t>evaluate performance in various tasks and systems.</a:t>
            </a:r>
            <a:endParaRPr lang="en-US" altLang="en-US" sz="1000" b="0">
              <a:solidFill>
                <a:schemeClr val="bg1"/>
              </a:solidFill>
              <a:latin typeface="Times New Roman" panose="02020603050405020304" charset="0"/>
              <a:ea typeface="宋体" panose="02010600030101010101" pitchFamily="2" charset="-122"/>
            </a:endParaRPr>
          </a:p>
        </p:txBody>
      </p:sp>
      <p:sp>
        <p:nvSpPr>
          <p:cNvPr id="147" name="文本框 146"/>
          <p:cNvSpPr txBox="1"/>
          <p:nvPr/>
        </p:nvSpPr>
        <p:spPr>
          <a:xfrm>
            <a:off x="7235825" y="10017760"/>
            <a:ext cx="3261360" cy="3540760"/>
          </a:xfrm>
          <a:prstGeom prst="rect">
            <a:avLst/>
          </a:prstGeom>
          <a:noFill/>
          <a:ln w="9525">
            <a:noFill/>
          </a:ln>
        </p:spPr>
        <p:txBody>
          <a:bodyPr wrap="square">
            <a:spAutoFit/>
          </a:bodyPr>
          <a:p>
            <a:pPr indent="0"/>
            <a:r>
              <a:rPr lang="en-US" sz="1000" b="0">
                <a:solidFill>
                  <a:schemeClr val="bg1"/>
                </a:solidFill>
                <a:latin typeface="Times New Roman" panose="02020603050405020304" charset="0"/>
                <a:ea typeface="宋体" panose="02010600030101010101" pitchFamily="2" charset="-122"/>
              </a:rPr>
              <a:t>In spite of the achievements and the feasibility that past researches have provided, there still remains problems to </a:t>
            </a:r>
            <a:endParaRPr lang="en-US" sz="1000" b="0">
              <a:solidFill>
                <a:schemeClr val="bg1"/>
              </a:solidFill>
              <a:latin typeface="Times New Roman" panose="02020603050405020304" charset="0"/>
              <a:ea typeface="宋体" panose="02010600030101010101" pitchFamily="2" charset="-122"/>
            </a:endParaRPr>
          </a:p>
          <a:p>
            <a:pPr indent="0"/>
            <a:r>
              <a:rPr lang="en-US" sz="1000" b="0">
                <a:solidFill>
                  <a:schemeClr val="bg1"/>
                </a:solidFill>
                <a:latin typeface="Times New Roman" panose="02020603050405020304" charset="0"/>
                <a:ea typeface="宋体" panose="02010600030101010101" pitchFamily="2" charset="-122"/>
              </a:rPr>
              <a:t>be solved, which is the start point and expected outcome </a:t>
            </a:r>
            <a:endParaRPr lang="en-US" sz="1000" b="0">
              <a:solidFill>
                <a:schemeClr val="bg1"/>
              </a:solidFill>
              <a:latin typeface="Times New Roman" panose="02020603050405020304" charset="0"/>
              <a:ea typeface="宋体" panose="02010600030101010101" pitchFamily="2" charset="-122"/>
            </a:endParaRPr>
          </a:p>
          <a:p>
            <a:pPr indent="0"/>
            <a:r>
              <a:rPr lang="en-US" sz="1000" b="0">
                <a:solidFill>
                  <a:schemeClr val="bg1"/>
                </a:solidFill>
                <a:latin typeface="Times New Roman" panose="02020603050405020304" charset="0"/>
                <a:ea typeface="宋体" panose="02010600030101010101" pitchFamily="2" charset="-122"/>
              </a:rPr>
              <a:t>of the project:</a:t>
            </a:r>
            <a:endParaRPr lang="en-US" sz="1000" b="0">
              <a:solidFill>
                <a:schemeClr val="bg1"/>
              </a:solidFill>
              <a:latin typeface="Times New Roman" panose="02020603050405020304" charset="0"/>
              <a:ea typeface="宋体" panose="02010600030101010101" pitchFamily="2" charset="-122"/>
            </a:endParaRPr>
          </a:p>
          <a:p>
            <a:pPr marL="171450" indent="-171450">
              <a:buFont typeface="Wingdings" panose="05000000000000000000" charset="0"/>
              <a:buChar char="Ø"/>
            </a:pPr>
            <a:r>
              <a:rPr lang="en-US" sz="1000" b="0">
                <a:solidFill>
                  <a:schemeClr val="bg1"/>
                </a:solidFill>
                <a:latin typeface="Times New Roman" panose="02020603050405020304" charset="0"/>
                <a:ea typeface="宋体" panose="02010600030101010101" pitchFamily="2" charset="-122"/>
              </a:rPr>
              <a:t>Tasks concerning </a:t>
            </a:r>
            <a:r>
              <a:rPr lang="en-US" sz="1000" b="1" i="1">
                <a:solidFill>
                  <a:schemeClr val="bg1"/>
                </a:solidFill>
                <a:latin typeface="Times New Roman" panose="02020603050405020304" charset="0"/>
                <a:ea typeface="宋体" panose="02010600030101010101" pitchFamily="2" charset="-122"/>
              </a:rPr>
              <a:t>multi-user scenario</a:t>
            </a:r>
            <a:r>
              <a:rPr lang="en-US" sz="1000" b="0">
                <a:solidFill>
                  <a:schemeClr val="bg1"/>
                </a:solidFill>
                <a:latin typeface="Times New Roman" panose="02020603050405020304" charset="0"/>
                <a:ea typeface="宋体" panose="02010600030101010101" pitchFamily="2" charset="-122"/>
              </a:rPr>
              <a:t> can be expressed as </a:t>
            </a:r>
            <a:r>
              <a:rPr lang="en-US" sz="1000" b="1" i="1">
                <a:solidFill>
                  <a:schemeClr val="bg1"/>
                </a:solidFill>
                <a:latin typeface="Times New Roman" panose="02020603050405020304" charset="0"/>
                <a:ea typeface="宋体" panose="02010600030101010101" pitchFamily="2" charset="-122"/>
              </a:rPr>
              <a:t>multi-class classification</a:t>
            </a:r>
            <a:r>
              <a:rPr lang="en-US" sz="1000" b="0">
                <a:solidFill>
                  <a:schemeClr val="bg1"/>
                </a:solidFill>
                <a:latin typeface="Times New Roman" panose="02020603050405020304" charset="0"/>
                <a:ea typeface="宋体" panose="02010600030101010101" pitchFamily="2" charset="-122"/>
              </a:rPr>
              <a:t> because of the multi-layer structure of users network, which is more general in </a:t>
            </a:r>
            <a:r>
              <a:rPr lang="en-US" sz="1000">
                <a:solidFill>
                  <a:schemeClr val="bg1"/>
                </a:solidFill>
                <a:latin typeface="Times New Roman" panose="02020603050405020304" charset="0"/>
                <a:ea typeface="宋体" panose="02010600030101010101" pitchFamily="2" charset="-122"/>
                <a:sym typeface="+mn-ea"/>
              </a:rPr>
              <a:t>recommendation systems, and yet to be discussed.</a:t>
            </a:r>
            <a:endParaRPr lang="en-US" sz="1000">
              <a:solidFill>
                <a:schemeClr val="bg1"/>
              </a:solidFill>
              <a:latin typeface="Times New Roman" panose="02020603050405020304" charset="0"/>
              <a:ea typeface="宋体" panose="02010600030101010101" pitchFamily="2" charset="-122"/>
              <a:sym typeface="+mn-ea"/>
            </a:endParaRPr>
          </a:p>
          <a:p>
            <a:pPr marL="171450" indent="-171450">
              <a:buFont typeface="Wingdings" panose="05000000000000000000" charset="0"/>
              <a:buChar char="Ø"/>
            </a:pPr>
            <a:r>
              <a:rPr lang="en-US" sz="1000" b="1" i="1">
                <a:solidFill>
                  <a:schemeClr val="bg1"/>
                </a:solidFill>
                <a:latin typeface="Times New Roman" panose="02020603050405020304" charset="0"/>
                <a:ea typeface="宋体" panose="02010600030101010101" pitchFamily="2" charset="-122"/>
                <a:sym typeface="+mn-ea"/>
              </a:rPr>
              <a:t>Content-based recognition</a:t>
            </a:r>
            <a:r>
              <a:rPr lang="en-US" sz="1000">
                <a:solidFill>
                  <a:schemeClr val="bg1"/>
                </a:solidFill>
                <a:latin typeface="Times New Roman" panose="02020603050405020304" charset="0"/>
                <a:ea typeface="宋体" panose="02010600030101010101" pitchFamily="2" charset="-122"/>
                <a:sym typeface="+mn-ea"/>
              </a:rPr>
              <a:t> of similar nodes and target nodes, can be wide in approach (eg. Clustering), and </a:t>
            </a:r>
            <a:r>
              <a:rPr lang="en-US" sz="1000">
                <a:solidFill>
                  <a:schemeClr val="bg1"/>
                </a:solidFill>
                <a:latin typeface="Times New Roman" panose="02020603050405020304" charset="0"/>
                <a:ea typeface="宋体" panose="02010600030101010101" pitchFamily="2" charset="-122"/>
                <a:sym typeface="+mn-ea"/>
              </a:rPr>
              <a:t>need to be applied to improve performance.</a:t>
            </a:r>
            <a:endParaRPr lang="en-US" sz="1000">
              <a:solidFill>
                <a:schemeClr val="bg1"/>
              </a:solidFill>
              <a:latin typeface="Times New Roman" panose="02020603050405020304" charset="0"/>
              <a:ea typeface="宋体" panose="02010600030101010101" pitchFamily="2" charset="-122"/>
              <a:sym typeface="+mn-ea"/>
            </a:endParaRPr>
          </a:p>
          <a:p>
            <a:pPr marL="171450" indent="-171450">
              <a:buFont typeface="Wingdings" panose="05000000000000000000" charset="0"/>
              <a:buChar char="Ø"/>
            </a:pPr>
            <a:r>
              <a:rPr lang="en-US" sz="1000">
                <a:solidFill>
                  <a:schemeClr val="bg1"/>
                </a:solidFill>
                <a:latin typeface="Times New Roman" panose="02020603050405020304" charset="0"/>
                <a:ea typeface="宋体" panose="02010600030101010101" pitchFamily="2" charset="-122"/>
                <a:sym typeface="+mn-ea"/>
              </a:rPr>
              <a:t>The choice of </a:t>
            </a:r>
            <a:r>
              <a:rPr lang="en-US" sz="1000" b="1" i="1">
                <a:solidFill>
                  <a:schemeClr val="bg1"/>
                </a:solidFill>
                <a:latin typeface="Times New Roman" panose="02020603050405020304" charset="0"/>
                <a:ea typeface="宋体" panose="02010600030101010101" pitchFamily="2" charset="-122"/>
                <a:sym typeface="+mn-ea"/>
              </a:rPr>
              <a:t>upstream embedding models </a:t>
            </a:r>
            <a:r>
              <a:rPr lang="en-US" sz="1000">
                <a:solidFill>
                  <a:schemeClr val="bg1"/>
                </a:solidFill>
                <a:latin typeface="Times New Roman" panose="02020603050405020304" charset="0"/>
                <a:ea typeface="宋体" panose="02010600030101010101" pitchFamily="2" charset="-122"/>
                <a:sym typeface="+mn-ea"/>
              </a:rPr>
              <a:t>influence the performance of proposed semantic models, and is thus worth abundant experiment.</a:t>
            </a:r>
            <a:endParaRPr lang="en-US" sz="1000">
              <a:solidFill>
                <a:schemeClr val="bg1"/>
              </a:solidFill>
              <a:latin typeface="Times New Roman" panose="02020603050405020304" charset="0"/>
              <a:ea typeface="宋体" panose="02010600030101010101" pitchFamily="2" charset="-122"/>
              <a:sym typeface="+mn-ea"/>
            </a:endParaRPr>
          </a:p>
          <a:p>
            <a:pPr indent="0" fontAlgn="auto">
              <a:lnSpc>
                <a:spcPts val="500"/>
              </a:lnSpc>
            </a:pP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In conclusion, starting with </a:t>
            </a:r>
            <a:r>
              <a:rPr lang="en-US" sz="1000" b="1" i="1">
                <a:solidFill>
                  <a:schemeClr val="bg1"/>
                </a:solidFill>
                <a:latin typeface="Times New Roman" panose="02020603050405020304" charset="0"/>
                <a:ea typeface="宋体" panose="02010600030101010101" pitchFamily="2" charset="-122"/>
                <a:sym typeface="+mn-ea"/>
              </a:rPr>
              <a:t>IWSC dataset </a:t>
            </a:r>
            <a:r>
              <a:rPr lang="en-US" sz="1000">
                <a:solidFill>
                  <a:schemeClr val="bg1"/>
                </a:solidFill>
                <a:latin typeface="Times New Roman" panose="02020603050405020304" charset="0"/>
                <a:ea typeface="宋体" panose="02010600030101010101" pitchFamily="2" charset="-122"/>
                <a:sym typeface="+mn-ea"/>
              </a:rPr>
              <a:t>and</a:t>
            </a:r>
            <a:r>
              <a:rPr lang="en-US" sz="1000" b="1" i="1">
                <a:solidFill>
                  <a:schemeClr val="bg1"/>
                </a:solidFill>
                <a:latin typeface="Times New Roman" panose="02020603050405020304" charset="0"/>
                <a:ea typeface="宋体" panose="02010600030101010101" pitchFamily="2" charset="-122"/>
                <a:sym typeface="+mn-ea"/>
              </a:rPr>
              <a:t> TSR model</a:t>
            </a:r>
            <a:r>
              <a:rPr lang="en-US" sz="1000">
                <a:solidFill>
                  <a:schemeClr val="bg1"/>
                </a:solidFill>
                <a:latin typeface="Times New Roman" panose="02020603050405020304" charset="0"/>
                <a:ea typeface="宋体" panose="02010600030101010101" pitchFamily="2" charset="-122"/>
                <a:sym typeface="+mn-ea"/>
              </a:rPr>
              <a:t>, this project will go on to other databases for new data-sets,  study the provenance and structure of </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data, propose new content-based sem-</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antic model and carry out sufficient </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evaluation, making attempt</a:t>
            </a:r>
            <a:r>
              <a:rPr lang="en-US" sz="1000">
                <a:solidFill>
                  <a:schemeClr val="bg1"/>
                </a:solidFill>
                <a:latin typeface="Times New Roman" panose="02020603050405020304" charset="0"/>
                <a:ea typeface="宋体" panose="02010600030101010101" pitchFamily="2" charset="-122"/>
                <a:sym typeface="+mn-ea"/>
              </a:rPr>
              <a:t>s to pro-</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vide considerable suggestions for cold starts problem in recommendation systems.</a:t>
            </a:r>
            <a:endParaRPr lang="en-US" altLang="en-US" sz="1000" b="0">
              <a:solidFill>
                <a:schemeClr val="bg1"/>
              </a:solidFill>
              <a:latin typeface="Times New Roman" panose="02020603050405020304" charset="0"/>
              <a:ea typeface="宋体" panose="02010600030101010101" pitchFamily="2" charset="-122"/>
            </a:endParaRPr>
          </a:p>
        </p:txBody>
      </p:sp>
      <p:sp>
        <p:nvSpPr>
          <p:cNvPr id="156" name="文本框 155"/>
          <p:cNvSpPr txBox="1"/>
          <p:nvPr/>
        </p:nvSpPr>
        <p:spPr>
          <a:xfrm>
            <a:off x="3681095" y="10017760"/>
            <a:ext cx="3489960" cy="3630930"/>
          </a:xfrm>
          <a:prstGeom prst="rect">
            <a:avLst/>
          </a:prstGeom>
          <a:noFill/>
          <a:ln w="9525">
            <a:noFill/>
          </a:ln>
        </p:spPr>
        <p:txBody>
          <a:bodyPr wrap="square">
            <a:spAutoFit/>
          </a:bodyPr>
          <a:p>
            <a:pPr indent="0"/>
            <a:r>
              <a:rPr lang="en-US" sz="1000" b="0">
                <a:solidFill>
                  <a:schemeClr val="bg1"/>
                </a:solidFill>
                <a:latin typeface="Times New Roman" panose="02020603050405020304" charset="0"/>
                <a:ea typeface="宋体" panose="02010600030101010101" pitchFamily="2" charset="-122"/>
              </a:rPr>
              <a:t>According to the initial study on the ISWC dataset, researchers work out the data structure and draws the text-label reflection (data correlation path) in different tasks.</a:t>
            </a:r>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endParaRPr lang="en-US" sz="1000" b="0">
              <a:solidFill>
                <a:schemeClr val="bg1"/>
              </a:solidFill>
              <a:latin typeface="Times New Roman" panose="02020603050405020304" charset="0"/>
              <a:ea typeface="宋体" panose="02010600030101010101" pitchFamily="2" charset="-122"/>
            </a:endParaRPr>
          </a:p>
          <a:p>
            <a:pPr indent="0"/>
            <a:r>
              <a:rPr lang="en-US" sz="1000" b="0">
                <a:solidFill>
                  <a:schemeClr val="bg1"/>
                </a:solidFill>
                <a:latin typeface="Times New Roman" panose="02020603050405020304" charset="0"/>
                <a:ea typeface="宋体" panose="02010600030101010101" pitchFamily="2" charset="-122"/>
              </a:rPr>
              <a:t>Further, on applying a proposed </a:t>
            </a:r>
            <a:r>
              <a:rPr lang="en-US" sz="1000" b="1" i="1">
                <a:solidFill>
                  <a:schemeClr val="bg1"/>
                </a:solidFill>
                <a:latin typeface="Times New Roman" panose="02020603050405020304" charset="0"/>
                <a:ea typeface="宋体" panose="02010600030101010101" pitchFamily="2" charset="-122"/>
              </a:rPr>
              <a:t>Transitive Semantic Relation-ships (TSR) </a:t>
            </a:r>
            <a:r>
              <a:rPr lang="en-US" sz="1000">
                <a:solidFill>
                  <a:schemeClr val="bg1"/>
                </a:solidFill>
                <a:latin typeface="Times New Roman" panose="02020603050405020304" charset="0"/>
                <a:ea typeface="宋体" panose="02010600030101010101" pitchFamily="2" charset="-122"/>
              </a:rPr>
              <a:t>model, researchers show the retreival routes for any possible query in potential recommendation engines. Certainly, the TSR model is tested </a:t>
            </a:r>
            <a:endParaRPr lang="en-US" sz="1000">
              <a:solidFill>
                <a:schemeClr val="bg1"/>
              </a:solidFill>
              <a:latin typeface="Times New Roman" panose="02020603050405020304" charset="0"/>
              <a:ea typeface="宋体" panose="02010600030101010101" pitchFamily="2" charset="-122"/>
            </a:endParaRPr>
          </a:p>
          <a:p>
            <a:pPr indent="0"/>
            <a:r>
              <a:rPr lang="en-US" sz="1000">
                <a:solidFill>
                  <a:schemeClr val="bg1"/>
                </a:solidFill>
                <a:latin typeface="Times New Roman" panose="02020603050405020304" charset="0"/>
                <a:ea typeface="宋体" panose="02010600030101010101" pitchFamily="2" charset="-122"/>
              </a:rPr>
              <a:t>on recommendation sys-</a:t>
            </a:r>
            <a:endParaRPr lang="en-US" sz="1000">
              <a:solidFill>
                <a:schemeClr val="bg1"/>
              </a:solidFill>
              <a:latin typeface="Times New Roman" panose="02020603050405020304" charset="0"/>
              <a:ea typeface="宋体" panose="02010600030101010101" pitchFamily="2" charset="-122"/>
            </a:endParaRPr>
          </a:p>
          <a:p>
            <a:pPr indent="0"/>
            <a:r>
              <a:rPr lang="en-US" sz="1000">
                <a:solidFill>
                  <a:schemeClr val="bg1"/>
                </a:solidFill>
                <a:latin typeface="Times New Roman" panose="02020603050405020304" charset="0"/>
                <a:ea typeface="宋体" panose="02010600030101010101" pitchFamily="2" charset="-122"/>
              </a:rPr>
              <a:t>tem cold starts tasks and </a:t>
            </a:r>
            <a:endParaRPr lang="en-US" sz="1000">
              <a:solidFill>
                <a:schemeClr val="bg1"/>
              </a:solidFill>
              <a:latin typeface="Times New Roman" panose="02020603050405020304" charset="0"/>
              <a:ea typeface="宋体" panose="02010600030101010101" pitchFamily="2" charset="-122"/>
            </a:endParaRPr>
          </a:p>
          <a:p>
            <a:pPr indent="0"/>
            <a:r>
              <a:rPr lang="en-US" sz="1000">
                <a:solidFill>
                  <a:schemeClr val="bg1"/>
                </a:solidFill>
                <a:latin typeface="Times New Roman" panose="02020603050405020304" charset="0"/>
                <a:ea typeface="宋体" panose="02010600030101010101" pitchFamily="2" charset="-122"/>
              </a:rPr>
              <a:t>achieves considerable </a:t>
            </a:r>
            <a:endParaRPr lang="en-US" sz="1000">
              <a:solidFill>
                <a:schemeClr val="bg1"/>
              </a:solidFill>
              <a:latin typeface="Times New Roman" panose="02020603050405020304" charset="0"/>
              <a:ea typeface="宋体" panose="02010600030101010101" pitchFamily="2" charset="-122"/>
            </a:endParaRPr>
          </a:p>
          <a:p>
            <a:pPr indent="0"/>
            <a:r>
              <a:rPr lang="en-US" sz="1000">
                <a:solidFill>
                  <a:schemeClr val="bg1"/>
                </a:solidFill>
                <a:latin typeface="Times New Roman" panose="02020603050405020304" charset="0"/>
                <a:ea typeface="宋体" panose="02010600030101010101" pitchFamily="2" charset="-122"/>
              </a:rPr>
              <a:t>results on both accuracy </a:t>
            </a:r>
            <a:endParaRPr lang="en-US" sz="1000">
              <a:solidFill>
                <a:schemeClr val="bg1"/>
              </a:solidFill>
              <a:latin typeface="Times New Roman" panose="02020603050405020304" charset="0"/>
              <a:ea typeface="宋体" panose="02010600030101010101" pitchFamily="2" charset="-122"/>
            </a:endParaRPr>
          </a:p>
          <a:p>
            <a:pPr indent="0"/>
            <a:r>
              <a:rPr lang="en-US" sz="1000">
                <a:solidFill>
                  <a:schemeClr val="bg1"/>
                </a:solidFill>
                <a:latin typeface="Times New Roman" panose="02020603050405020304" charset="0"/>
                <a:ea typeface="宋体" panose="02010600030101010101" pitchFamily="2" charset="-122"/>
              </a:rPr>
              <a:t>scores and programing </a:t>
            </a:r>
            <a:endParaRPr lang="en-US" sz="1000">
              <a:solidFill>
                <a:schemeClr val="bg1"/>
              </a:solidFill>
              <a:latin typeface="Times New Roman" panose="02020603050405020304" charset="0"/>
              <a:ea typeface="宋体" panose="02010600030101010101" pitchFamily="2" charset="-122"/>
            </a:endParaRPr>
          </a:p>
          <a:p>
            <a:pPr indent="0"/>
            <a:r>
              <a:rPr lang="en-US" sz="1000">
                <a:solidFill>
                  <a:schemeClr val="bg1"/>
                </a:solidFill>
                <a:latin typeface="Times New Roman" panose="02020603050405020304" charset="0"/>
                <a:ea typeface="宋体" panose="02010600030101010101" pitchFamily="2" charset="-122"/>
              </a:rPr>
              <a:t>interpretability.</a:t>
            </a:r>
            <a:endParaRPr lang="en-US" altLang="en-US" sz="1000" b="0">
              <a:solidFill>
                <a:schemeClr val="bg1"/>
              </a:solidFill>
              <a:latin typeface="Times New Roman" panose="02020603050405020304" charset="0"/>
              <a:ea typeface="宋体" panose="02010600030101010101" pitchFamily="2" charset="-122"/>
            </a:endParaRPr>
          </a:p>
        </p:txBody>
      </p:sp>
      <p:pic>
        <p:nvPicPr>
          <p:cNvPr id="141" name="图片 140"/>
          <p:cNvPicPr>
            <a:picLocks noChangeAspect="1"/>
          </p:cNvPicPr>
          <p:nvPr/>
        </p:nvPicPr>
        <p:blipFill>
          <a:blip r:embed="rId55"/>
          <a:stretch>
            <a:fillRect/>
          </a:stretch>
        </p:blipFill>
        <p:spPr>
          <a:xfrm>
            <a:off x="3968750" y="10556875"/>
            <a:ext cx="1473835" cy="1473200"/>
          </a:xfrm>
          <a:prstGeom prst="rect">
            <a:avLst/>
          </a:prstGeom>
        </p:spPr>
      </p:pic>
      <p:pic>
        <p:nvPicPr>
          <p:cNvPr id="143" name="图片 142"/>
          <p:cNvPicPr>
            <a:picLocks noChangeAspect="1"/>
          </p:cNvPicPr>
          <p:nvPr/>
        </p:nvPicPr>
        <p:blipFill>
          <a:blip r:embed="rId56"/>
          <a:stretch>
            <a:fillRect/>
          </a:stretch>
        </p:blipFill>
        <p:spPr>
          <a:xfrm>
            <a:off x="5453380" y="10556875"/>
            <a:ext cx="1471295" cy="1471295"/>
          </a:xfrm>
          <a:prstGeom prst="rect">
            <a:avLst/>
          </a:prstGeom>
        </p:spPr>
      </p:pic>
      <p:pic>
        <p:nvPicPr>
          <p:cNvPr id="157" name="图片 156"/>
          <p:cNvPicPr>
            <a:picLocks noChangeAspect="1"/>
          </p:cNvPicPr>
          <p:nvPr/>
        </p:nvPicPr>
        <p:blipFill>
          <a:blip r:embed="rId57"/>
          <a:stretch>
            <a:fillRect/>
          </a:stretch>
        </p:blipFill>
        <p:spPr>
          <a:xfrm>
            <a:off x="5042535" y="12535535"/>
            <a:ext cx="1986280" cy="1030605"/>
          </a:xfrm>
          <a:prstGeom prst="rect">
            <a:avLst/>
          </a:prstGeom>
        </p:spPr>
      </p:pic>
      <p:sp>
        <p:nvSpPr>
          <p:cNvPr id="169" name="文本框 168"/>
          <p:cNvSpPr txBox="1"/>
          <p:nvPr/>
        </p:nvSpPr>
        <p:spPr>
          <a:xfrm>
            <a:off x="216535" y="14133195"/>
            <a:ext cx="5182235" cy="760730"/>
          </a:xfrm>
          <a:prstGeom prst="rect">
            <a:avLst/>
          </a:prstGeom>
          <a:noFill/>
        </p:spPr>
        <p:txBody>
          <a:bodyPr wrap="square" rtlCol="0">
            <a:spAutoFit/>
          </a:bodyPr>
          <a:p>
            <a:r>
              <a:rPr lang="zh-CN" altLang="en-US" sz="600">
                <a:solidFill>
                  <a:schemeClr val="bg1"/>
                </a:solidFill>
                <a:latin typeface="Times New Roman" panose="02020603050405020304" charset="0"/>
                <a:cs typeface="Times New Roman" panose="02020603050405020304" charset="0"/>
              </a:rPr>
              <a:t>Ralph, D., Li, Y., Wills, G. et al. Recommendations from cold starts in big data. Computing 102, 1323–1344 (2020). https://doi.org/10.1007/s00607-020-00792-y</a:t>
            </a:r>
            <a:endParaRPr lang="zh-CN" altLang="en-US" sz="600">
              <a:solidFill>
                <a:schemeClr val="bg1"/>
              </a:solidFill>
              <a:latin typeface="Times New Roman" panose="02020603050405020304" charset="0"/>
              <a:cs typeface="Times New Roman" panose="02020603050405020304" charset="0"/>
            </a:endParaRPr>
          </a:p>
          <a:p>
            <a:pPr fontAlgn="auto">
              <a:lnSpc>
                <a:spcPts val="300"/>
              </a:lnSpc>
            </a:pPr>
            <a:endParaRPr lang="zh-CN" altLang="en-US" sz="600">
              <a:solidFill>
                <a:schemeClr val="bg1"/>
              </a:solidFill>
              <a:latin typeface="Times New Roman" panose="02020603050405020304" charset="0"/>
              <a:cs typeface="Times New Roman" panose="02020603050405020304" charset="0"/>
            </a:endParaRPr>
          </a:p>
          <a:p>
            <a:r>
              <a:rPr lang="zh-CN" altLang="en-US" sz="600">
                <a:solidFill>
                  <a:schemeClr val="bg1"/>
                </a:solidFill>
                <a:latin typeface="Times New Roman" panose="02020603050405020304" charset="0"/>
                <a:cs typeface="Times New Roman" panose="02020603050405020304" charset="0"/>
              </a:rPr>
              <a:t>Fuzheng Zhang, </a:t>
            </a:r>
            <a:r>
              <a:rPr lang="en-US" altLang="zh-CN" sz="600">
                <a:solidFill>
                  <a:schemeClr val="bg1"/>
                </a:solidFill>
                <a:latin typeface="Times New Roman" panose="02020603050405020304" charset="0"/>
                <a:cs typeface="Times New Roman" panose="02020603050405020304" charset="0"/>
              </a:rPr>
              <a:t>et al.</a:t>
            </a:r>
            <a:r>
              <a:rPr lang="zh-CN" altLang="en-US" sz="600">
                <a:solidFill>
                  <a:schemeClr val="bg1"/>
                </a:solidFill>
                <a:latin typeface="Times New Roman" panose="02020603050405020304" charset="0"/>
                <a:cs typeface="Times New Roman" panose="02020603050405020304" charset="0"/>
              </a:rPr>
              <a:t> 2016. Collaborative Knowledge Base Embedding for Recommender Systems. In Proceedings of the 22nd ACM SIGKDD International Conference on Knowledge Discovery and Data Mining (KDD '16). Association for Computing Machinery, New York, NY, USA, 353–362. DOI:https://doi.org/10.1145/2939672.2939673</a:t>
            </a:r>
            <a:endParaRPr lang="zh-CN" altLang="en-US" sz="600">
              <a:solidFill>
                <a:schemeClr val="bg1"/>
              </a:solidFill>
              <a:latin typeface="Times New Roman" panose="02020603050405020304" charset="0"/>
              <a:cs typeface="Times New Roman" panose="02020603050405020304" charset="0"/>
            </a:endParaRPr>
          </a:p>
          <a:p>
            <a:pPr fontAlgn="auto">
              <a:lnSpc>
                <a:spcPts val="300"/>
              </a:lnSpc>
            </a:pPr>
            <a:endParaRPr lang="zh-CN" altLang="en-US" sz="600">
              <a:solidFill>
                <a:schemeClr val="bg1"/>
              </a:solidFill>
              <a:latin typeface="Times New Roman" panose="02020603050405020304" charset="0"/>
              <a:cs typeface="Times New Roman" panose="02020603050405020304" charset="0"/>
            </a:endParaRPr>
          </a:p>
          <a:p>
            <a:r>
              <a:rPr lang="zh-CN" altLang="en-US" sz="600">
                <a:solidFill>
                  <a:schemeClr val="bg1"/>
                </a:solidFill>
                <a:latin typeface="Times New Roman" panose="02020603050405020304" charset="0"/>
                <a:cs typeface="Times New Roman" panose="02020603050405020304" charset="0"/>
                <a:sym typeface="+mn-ea"/>
              </a:rPr>
              <a:t>J. Yuan, W. Shalaby, M. Korayem, D. Lin, K. AlJadda and J. Luo, "Solving cold-start problem in large-scale recommendation engines: A deep learning approach," 2016 IEEE International Conference on Big Data (Big Data), 2016, pp. 1901-1910, doi: 10.1109/BigData.2016.7840810.</a:t>
            </a:r>
            <a:endParaRPr lang="zh-CN" altLang="en-US" sz="600">
              <a:solidFill>
                <a:schemeClr val="bg1"/>
              </a:solidFill>
              <a:latin typeface="Times New Roman" panose="02020603050405020304" charset="0"/>
              <a:cs typeface="Times New Roman" panose="02020603050405020304" charset="0"/>
            </a:endParaRPr>
          </a:p>
          <a:p>
            <a:pPr fontAlgn="auto">
              <a:lnSpc>
                <a:spcPts val="300"/>
              </a:lnSpc>
            </a:pPr>
            <a:endParaRPr lang="zh-CN" altLang="en-US" sz="600">
              <a:solidFill>
                <a:schemeClr val="bg1"/>
              </a:solidFill>
              <a:latin typeface="Times New Roman" panose="02020603050405020304" charset="0"/>
              <a:cs typeface="Times New Roman" panose="02020603050405020304" charset="0"/>
            </a:endParaRPr>
          </a:p>
        </p:txBody>
      </p:sp>
      <p:grpSp>
        <p:nvGrpSpPr>
          <p:cNvPr id="329" name="组合 328"/>
          <p:cNvGrpSpPr/>
          <p:nvPr/>
        </p:nvGrpSpPr>
        <p:grpSpPr>
          <a:xfrm>
            <a:off x="2118995" y="2307590"/>
            <a:ext cx="6993255" cy="2671445"/>
            <a:chOff x="3226" y="4334"/>
            <a:chExt cx="11013" cy="4207"/>
          </a:xfrm>
        </p:grpSpPr>
        <p:grpSp>
          <p:nvGrpSpPr>
            <p:cNvPr id="324" name="组合 323"/>
            <p:cNvGrpSpPr/>
            <p:nvPr/>
          </p:nvGrpSpPr>
          <p:grpSpPr>
            <a:xfrm>
              <a:off x="3226" y="4334"/>
              <a:ext cx="7258" cy="4207"/>
              <a:chOff x="3226" y="4334"/>
              <a:chExt cx="7258" cy="4207"/>
            </a:xfrm>
          </p:grpSpPr>
          <p:grpSp>
            <p:nvGrpSpPr>
              <p:cNvPr id="322" name="组合 321"/>
              <p:cNvGrpSpPr/>
              <p:nvPr/>
            </p:nvGrpSpPr>
            <p:grpSpPr>
              <a:xfrm>
                <a:off x="3226" y="4334"/>
                <a:ext cx="7258" cy="4207"/>
                <a:chOff x="3226" y="4334"/>
                <a:chExt cx="7258" cy="4207"/>
              </a:xfrm>
            </p:grpSpPr>
            <p:grpSp>
              <p:nvGrpSpPr>
                <p:cNvPr id="320" name="组合 319"/>
                <p:cNvGrpSpPr/>
                <p:nvPr/>
              </p:nvGrpSpPr>
              <p:grpSpPr>
                <a:xfrm>
                  <a:off x="3226" y="4334"/>
                  <a:ext cx="7258" cy="4207"/>
                  <a:chOff x="2857" y="5068"/>
                  <a:chExt cx="7258" cy="4207"/>
                </a:xfrm>
              </p:grpSpPr>
              <p:grpSp>
                <p:nvGrpSpPr>
                  <p:cNvPr id="319" name="组合 318"/>
                  <p:cNvGrpSpPr/>
                  <p:nvPr/>
                </p:nvGrpSpPr>
                <p:grpSpPr>
                  <a:xfrm>
                    <a:off x="2857" y="5068"/>
                    <a:ext cx="7258" cy="4207"/>
                    <a:chOff x="3307" y="7025"/>
                    <a:chExt cx="7258" cy="4207"/>
                  </a:xfrm>
                </p:grpSpPr>
                <p:grpSp>
                  <p:nvGrpSpPr>
                    <p:cNvPr id="239" name="组合 238"/>
                    <p:cNvGrpSpPr/>
                    <p:nvPr/>
                  </p:nvGrpSpPr>
                  <p:grpSpPr>
                    <a:xfrm rot="0">
                      <a:off x="3307" y="7025"/>
                      <a:ext cx="7258" cy="4205"/>
                      <a:chOff x="4872" y="3820"/>
                      <a:chExt cx="7258" cy="4205"/>
                    </a:xfrm>
                  </p:grpSpPr>
                  <p:grpSp>
                    <p:nvGrpSpPr>
                      <p:cNvPr id="64" name="组合 63"/>
                      <p:cNvGrpSpPr/>
                      <p:nvPr/>
                    </p:nvGrpSpPr>
                    <p:grpSpPr>
                      <a:xfrm>
                        <a:off x="4872" y="3820"/>
                        <a:ext cx="7258" cy="4205"/>
                        <a:chOff x="4978" y="3831"/>
                        <a:chExt cx="7258" cy="4299"/>
                      </a:xfrm>
                    </p:grpSpPr>
                    <p:grpSp>
                      <p:nvGrpSpPr>
                        <p:cNvPr id="55" name="组合 54"/>
                        <p:cNvGrpSpPr/>
                        <p:nvPr/>
                      </p:nvGrpSpPr>
                      <p:grpSpPr>
                        <a:xfrm>
                          <a:off x="4978" y="3831"/>
                          <a:ext cx="3716" cy="4299"/>
                          <a:chOff x="8660" y="9824"/>
                          <a:chExt cx="3716" cy="4299"/>
                        </a:xfrm>
                      </p:grpSpPr>
                      <p:grpSp>
                        <p:nvGrpSpPr>
                          <p:cNvPr id="54" name="组合 53"/>
                          <p:cNvGrpSpPr/>
                          <p:nvPr/>
                        </p:nvGrpSpPr>
                        <p:grpSpPr>
                          <a:xfrm>
                            <a:off x="8660" y="9824"/>
                            <a:ext cx="3716" cy="4299"/>
                            <a:chOff x="8660" y="9824"/>
                            <a:chExt cx="3716" cy="4299"/>
                          </a:xfrm>
                        </p:grpSpPr>
                        <p:grpSp>
                          <p:nvGrpSpPr>
                            <p:cNvPr id="53" name="组合 52"/>
                            <p:cNvGrpSpPr/>
                            <p:nvPr/>
                          </p:nvGrpSpPr>
                          <p:grpSpPr>
                            <a:xfrm>
                              <a:off x="8660" y="9824"/>
                              <a:ext cx="3716" cy="4299"/>
                              <a:chOff x="4975" y="3767"/>
                              <a:chExt cx="3716" cy="4299"/>
                            </a:xfrm>
                          </p:grpSpPr>
                          <p:grpSp>
                            <p:nvGrpSpPr>
                              <p:cNvPr id="50" name="组合 49"/>
                              <p:cNvGrpSpPr/>
                              <p:nvPr/>
                            </p:nvGrpSpPr>
                            <p:grpSpPr>
                              <a:xfrm>
                                <a:off x="4975" y="3767"/>
                                <a:ext cx="3716" cy="4299"/>
                                <a:chOff x="4975" y="3767"/>
                                <a:chExt cx="3716" cy="4299"/>
                              </a:xfrm>
                            </p:grpSpPr>
                            <p:pic>
                              <p:nvPicPr>
                                <p:cNvPr id="21" name="图片 20" descr="Types-of-Recommendation-Systems"/>
                                <p:cNvPicPr>
                                  <a:picLocks noChangeAspect="1"/>
                                </p:cNvPicPr>
                                <p:nvPr/>
                              </p:nvPicPr>
                              <p:blipFill>
                                <a:blip r:embed="rId58"/>
                                <a:srcRect l="7714" r="48696"/>
                                <a:stretch>
                                  <a:fillRect/>
                                </a:stretch>
                              </p:blipFill>
                              <p:spPr>
                                <a:xfrm>
                                  <a:off x="5078" y="3767"/>
                                  <a:ext cx="3577" cy="4299"/>
                                </a:xfrm>
                                <a:prstGeom prst="rect">
                                  <a:avLst/>
                                </a:prstGeom>
                                <a:ln>
                                  <a:solidFill>
                                    <a:schemeClr val="bg2"/>
                                  </a:solidFill>
                                </a:ln>
                              </p:spPr>
                            </p:pic>
                            <p:grpSp>
                              <p:nvGrpSpPr>
                                <p:cNvPr id="48" name="组合 47"/>
                                <p:cNvGrpSpPr/>
                                <p:nvPr/>
                              </p:nvGrpSpPr>
                              <p:grpSpPr>
                                <a:xfrm>
                                  <a:off x="4975" y="3795"/>
                                  <a:ext cx="3716" cy="3088"/>
                                  <a:chOff x="4975" y="3795"/>
                                  <a:chExt cx="3716" cy="3088"/>
                                </a:xfrm>
                              </p:grpSpPr>
                              <p:cxnSp>
                                <p:nvCxnSpPr>
                                  <p:cNvPr id="33" name="直接连接符 32"/>
                                  <p:cNvCxnSpPr/>
                                  <p:nvPr/>
                                </p:nvCxnSpPr>
                                <p:spPr>
                                  <a:xfrm>
                                    <a:off x="6467" y="6101"/>
                                    <a:ext cx="64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5981" y="5231"/>
                                    <a:ext cx="463" cy="2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993" y="5227"/>
                                    <a:ext cx="448" cy="2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913" y="6620"/>
                                    <a:ext cx="450" cy="263"/>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183" y="3795"/>
                                    <a:ext cx="3366" cy="395"/>
                                  </a:xfrm>
                                  <a:prstGeom prst="rect">
                                    <a:avLst/>
                                  </a:prstGeom>
                                  <a:noFill/>
                                </p:spPr>
                                <p:txBody>
                                  <a:bodyPr wrap="square" rtlCol="0">
                                    <a:spAutoFit/>
                                  </a:bodyPr>
                                  <a:p>
                                    <a:pPr algn="ctr"/>
                                    <a:r>
                                      <a:rPr lang="en-US" altLang="zh-CN" sz="1000" b="1" i="1">
                                        <a:solidFill>
                                          <a:schemeClr val="bg1"/>
                                        </a:solidFill>
                                        <a:latin typeface="Times New Roman" panose="02020603050405020304" charset="0"/>
                                        <a:cs typeface="Times New Roman" panose="02020603050405020304" charset="0"/>
                                      </a:rPr>
                                      <a:t>COLLABORATIVE FILTERING</a:t>
                                    </a:r>
                                    <a:endParaRPr lang="en-US" altLang="zh-CN" sz="1000" b="1" i="1">
                                      <a:solidFill>
                                        <a:schemeClr val="bg1"/>
                                      </a:solidFill>
                                      <a:latin typeface="Times New Roman" panose="02020603050405020304" charset="0"/>
                                      <a:cs typeface="Times New Roman" panose="02020603050405020304" charset="0"/>
                                    </a:endParaRPr>
                                  </a:p>
                                </p:txBody>
                              </p:sp>
                              <p:sp>
                                <p:nvSpPr>
                                  <p:cNvPr id="39" name="文本框 38"/>
                                  <p:cNvSpPr txBox="1"/>
                                  <p:nvPr/>
                                </p:nvSpPr>
                                <p:spPr>
                                  <a:xfrm>
                                    <a:off x="5995" y="4280"/>
                                    <a:ext cx="2696" cy="320"/>
                                  </a:xfrm>
                                  <a:prstGeom prst="rect">
                                    <a:avLst/>
                                  </a:prstGeom>
                                  <a:noFill/>
                                </p:spPr>
                                <p:txBody>
                                  <a:bodyPr wrap="square" rtlCol="0">
                                    <a:spAutoFit/>
                                  </a:bodyPr>
                                  <a:p>
                                    <a:pPr algn="ctr"/>
                                    <a:r>
                                      <a:rPr lang="en-US" altLang="zh-CN" sz="700" b="1">
                                        <a:solidFill>
                                          <a:schemeClr val="bg1"/>
                                        </a:solidFill>
                                        <a:latin typeface="Times New Roman" panose="02020603050405020304" charset="0"/>
                                        <a:cs typeface="Times New Roman" panose="02020603050405020304" charset="0"/>
                                      </a:rPr>
                                      <a:t>Read by both users (Commom Interests)</a:t>
                                    </a:r>
                                    <a:endParaRPr lang="en-US" altLang="zh-CN" sz="700" b="1">
                                      <a:solidFill>
                                        <a:schemeClr val="bg1"/>
                                      </a:solidFill>
                                      <a:latin typeface="Times New Roman" panose="02020603050405020304" charset="0"/>
                                      <a:cs typeface="Times New Roman" panose="02020603050405020304" charset="0"/>
                                    </a:endParaRPr>
                                  </a:p>
                                </p:txBody>
                              </p:sp>
                              <p:sp>
                                <p:nvSpPr>
                                  <p:cNvPr id="41" name="文本框 40"/>
                                  <p:cNvSpPr txBox="1"/>
                                  <p:nvPr/>
                                </p:nvSpPr>
                                <p:spPr>
                                  <a:xfrm>
                                    <a:off x="4975" y="4596"/>
                                    <a:ext cx="1105" cy="308"/>
                                  </a:xfrm>
                                  <a:prstGeom prst="rect">
                                    <a:avLst/>
                                  </a:prstGeom>
                                  <a:noFill/>
                                </p:spPr>
                                <p:txBody>
                                  <a:bodyPr wrap="square" rtlCol="0">
                                    <a:spAutoFit/>
                                  </a:bodyPr>
                                  <a:p>
                                    <a:pPr algn="ctr"/>
                                    <a:r>
                                      <a:rPr lang="en-US" altLang="zh-CN" sz="650" b="1">
                                        <a:solidFill>
                                          <a:schemeClr val="bg1"/>
                                        </a:solidFill>
                                        <a:latin typeface="Times New Roman" panose="02020603050405020304" charset="0"/>
                                        <a:cs typeface="Times New Roman" panose="02020603050405020304" charset="0"/>
                                      </a:rPr>
                                      <a:t>Action Genres</a:t>
                                    </a:r>
                                    <a:endParaRPr lang="en-US" altLang="zh-CN" sz="500" b="1">
                                      <a:solidFill>
                                        <a:schemeClr val="bg1"/>
                                      </a:solidFill>
                                      <a:latin typeface="Times New Roman" panose="02020603050405020304" charset="0"/>
                                      <a:cs typeface="Times New Roman" panose="02020603050405020304" charset="0"/>
                                    </a:endParaRPr>
                                  </a:p>
                                </p:txBody>
                              </p:sp>
                              <p:sp>
                                <p:nvSpPr>
                                  <p:cNvPr id="42" name="文本框 41"/>
                                  <p:cNvSpPr txBox="1"/>
                                  <p:nvPr/>
                                </p:nvSpPr>
                                <p:spPr>
                                  <a:xfrm>
                                    <a:off x="6121" y="5508"/>
                                    <a:ext cx="1335" cy="345"/>
                                  </a:xfrm>
                                  <a:prstGeom prst="rect">
                                    <a:avLst/>
                                  </a:prstGeom>
                                  <a:noFill/>
                                </p:spPr>
                                <p:txBody>
                                  <a:bodyPr wrap="square" rtlCol="0">
                                    <a:spAutoFit/>
                                  </a:bodyPr>
                                  <a:p>
                                    <a:pPr algn="ctr"/>
                                    <a:r>
                                      <a:rPr lang="en-US" altLang="zh-CN" sz="800" b="1">
                                        <a:solidFill>
                                          <a:schemeClr val="bg1"/>
                                        </a:solidFill>
                                        <a:latin typeface="Times New Roman" panose="02020603050405020304" charset="0"/>
                                        <a:cs typeface="Times New Roman" panose="02020603050405020304" charset="0"/>
                                      </a:rPr>
                                      <a:t>Similar Users</a:t>
                                    </a:r>
                                    <a:endParaRPr lang="en-US" altLang="zh-CN" sz="800" b="1">
                                      <a:solidFill>
                                        <a:schemeClr val="bg1"/>
                                      </a:solidFill>
                                      <a:latin typeface="Times New Roman" panose="02020603050405020304" charset="0"/>
                                      <a:cs typeface="Times New Roman" panose="02020603050405020304" charset="0"/>
                                    </a:endParaRPr>
                                  </a:p>
                                </p:txBody>
                              </p:sp>
                            </p:grpSp>
                          </p:grpSp>
                          <p:sp>
                            <p:nvSpPr>
                              <p:cNvPr id="43" name="文本框 42"/>
                              <p:cNvSpPr txBox="1"/>
                              <p:nvPr/>
                            </p:nvSpPr>
                            <p:spPr>
                              <a:xfrm>
                                <a:off x="5646" y="7609"/>
                                <a:ext cx="2696" cy="320"/>
                              </a:xfrm>
                              <a:prstGeom prst="rect">
                                <a:avLst/>
                              </a:prstGeom>
                              <a:noFill/>
                            </p:spPr>
                            <p:txBody>
                              <a:bodyPr wrap="square" rtlCol="0">
                                <a:spAutoFit/>
                              </a:bodyPr>
                              <a:p>
                                <a:pPr algn="ctr"/>
                                <a:r>
                                  <a:rPr lang="en-US" altLang="zh-CN" sz="700" b="1">
                                    <a:solidFill>
                                      <a:schemeClr val="bg1"/>
                                    </a:solidFill>
                                    <a:latin typeface="Times New Roman" panose="02020603050405020304" charset="0"/>
                                    <a:cs typeface="Times New Roman" panose="02020603050405020304" charset="0"/>
                                  </a:rPr>
                                  <a:t>Read by her, and recommended to him!</a:t>
                                </a:r>
                                <a:endParaRPr lang="en-US" altLang="zh-CN" sz="700" b="1">
                                  <a:solidFill>
                                    <a:schemeClr val="bg1"/>
                                  </a:solidFill>
                                  <a:latin typeface="Times New Roman" panose="02020603050405020304" charset="0"/>
                                  <a:cs typeface="Times New Roman" panose="02020603050405020304" charset="0"/>
                                </a:endParaRPr>
                              </a:p>
                            </p:txBody>
                          </p:sp>
                        </p:grpSp>
                        <p:cxnSp>
                          <p:nvCxnSpPr>
                            <p:cNvPr id="32" name="直接连接符 31"/>
                            <p:cNvCxnSpPr/>
                            <p:nvPr/>
                          </p:nvCxnSpPr>
                          <p:spPr>
                            <a:xfrm>
                              <a:off x="9133" y="10922"/>
                              <a:ext cx="64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37" name="直接箭头连接符 36"/>
                          <p:cNvCxnSpPr/>
                          <p:nvPr/>
                        </p:nvCxnSpPr>
                        <p:spPr>
                          <a:xfrm flipV="1">
                            <a:off x="10705" y="12663"/>
                            <a:ext cx="562" cy="305"/>
                          </a:xfrm>
                          <a:prstGeom prst="straightConnector1">
                            <a:avLst/>
                          </a:prstGeom>
                          <a:ln>
                            <a:solidFill>
                              <a:schemeClr val="accent3">
                                <a:lumMod val="75000"/>
                              </a:schemeClr>
                            </a:solidFill>
                            <a:headEnd type="none"/>
                            <a:tailEnd type="triangle" w="sm" len="sm"/>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8658" y="3831"/>
                          <a:ext cx="3578" cy="4299"/>
                          <a:chOff x="8658" y="3831"/>
                          <a:chExt cx="3578" cy="4299"/>
                        </a:xfrm>
                      </p:grpSpPr>
                      <p:grpSp>
                        <p:nvGrpSpPr>
                          <p:cNvPr id="57" name="组合 56"/>
                          <p:cNvGrpSpPr/>
                          <p:nvPr/>
                        </p:nvGrpSpPr>
                        <p:grpSpPr>
                          <a:xfrm>
                            <a:off x="8658" y="3831"/>
                            <a:ext cx="3578" cy="4299"/>
                            <a:chOff x="8658" y="3831"/>
                            <a:chExt cx="3578" cy="4299"/>
                          </a:xfrm>
                        </p:grpSpPr>
                        <p:pic>
                          <p:nvPicPr>
                            <p:cNvPr id="27" name="图片 26" descr="Types-of-Recommendation-Systems"/>
                            <p:cNvPicPr>
                              <a:picLocks noChangeAspect="1"/>
                            </p:cNvPicPr>
                            <p:nvPr/>
                          </p:nvPicPr>
                          <p:blipFill>
                            <a:blip r:embed="rId58"/>
                            <a:srcRect l="52437" r="3960"/>
                            <a:stretch>
                              <a:fillRect/>
                            </a:stretch>
                          </p:blipFill>
                          <p:spPr>
                            <a:xfrm>
                              <a:off x="8658" y="3831"/>
                              <a:ext cx="3578" cy="4299"/>
                            </a:xfrm>
                            <a:prstGeom prst="rect">
                              <a:avLst/>
                            </a:prstGeom>
                            <a:ln>
                              <a:solidFill>
                                <a:schemeClr val="bg1"/>
                              </a:solidFill>
                            </a:ln>
                          </p:spPr>
                        </p:pic>
                        <p:sp>
                          <p:nvSpPr>
                            <p:cNvPr id="56" name="文本框 55"/>
                            <p:cNvSpPr txBox="1"/>
                            <p:nvPr/>
                          </p:nvSpPr>
                          <p:spPr>
                            <a:xfrm>
                              <a:off x="8764" y="3859"/>
                              <a:ext cx="3366" cy="395"/>
                            </a:xfrm>
                            <a:prstGeom prst="rect">
                              <a:avLst/>
                            </a:prstGeom>
                            <a:noFill/>
                          </p:spPr>
                          <p:txBody>
                            <a:bodyPr wrap="square" rtlCol="0">
                              <a:spAutoFit/>
                            </a:bodyPr>
                            <a:p>
                              <a:pPr algn="ctr"/>
                              <a:r>
                                <a:rPr lang="en-US" altLang="zh-CN" sz="1000" b="1" i="1">
                                  <a:solidFill>
                                    <a:schemeClr val="bg1"/>
                                  </a:solidFill>
                                  <a:latin typeface="Times New Roman" panose="02020603050405020304" charset="0"/>
                                  <a:cs typeface="Times New Roman" panose="02020603050405020304" charset="0"/>
                                </a:rPr>
                                <a:t>CONTENT-BASED FILTERING</a:t>
                              </a:r>
                              <a:endParaRPr lang="en-US" altLang="zh-CN" sz="1000" b="1" i="1">
                                <a:solidFill>
                                  <a:schemeClr val="bg1"/>
                                </a:solidFill>
                                <a:latin typeface="Times New Roman" panose="02020603050405020304" charset="0"/>
                                <a:cs typeface="Times New Roman" panose="02020603050405020304" charset="0"/>
                              </a:endParaRPr>
                            </a:p>
                          </p:txBody>
                        </p:sp>
                      </p:grpSp>
                      <p:sp>
                        <p:nvSpPr>
                          <p:cNvPr id="58" name="文本框 57"/>
                          <p:cNvSpPr txBox="1"/>
                          <p:nvPr/>
                        </p:nvSpPr>
                        <p:spPr>
                          <a:xfrm>
                            <a:off x="10048" y="4621"/>
                            <a:ext cx="1245" cy="320"/>
                          </a:xfrm>
                          <a:prstGeom prst="rect">
                            <a:avLst/>
                          </a:prstGeom>
                          <a:noFill/>
                        </p:spPr>
                        <p:txBody>
                          <a:bodyPr wrap="square" rtlCol="0">
                            <a:spAutoFit/>
                          </a:bodyPr>
                          <a:p>
                            <a:pPr algn="ctr"/>
                            <a:r>
                              <a:rPr lang="en-US" altLang="zh-CN" sz="700" b="1">
                                <a:solidFill>
                                  <a:schemeClr val="bg1"/>
                                </a:solidFill>
                                <a:latin typeface="Times New Roman" panose="02020603050405020304" charset="0"/>
                                <a:cs typeface="Times New Roman" panose="02020603050405020304" charset="0"/>
                              </a:rPr>
                              <a:t>Read by user</a:t>
                            </a:r>
                            <a:endParaRPr lang="en-US" altLang="zh-CN" sz="700" b="1">
                              <a:solidFill>
                                <a:schemeClr val="bg1"/>
                              </a:solidFill>
                              <a:latin typeface="Times New Roman" panose="02020603050405020304" charset="0"/>
                              <a:cs typeface="Times New Roman" panose="02020603050405020304" charset="0"/>
                            </a:endParaRPr>
                          </a:p>
                        </p:txBody>
                      </p:sp>
                      <p:sp>
                        <p:nvSpPr>
                          <p:cNvPr id="59" name="文本框 58"/>
                          <p:cNvSpPr txBox="1"/>
                          <p:nvPr/>
                        </p:nvSpPr>
                        <p:spPr>
                          <a:xfrm>
                            <a:off x="10690" y="5144"/>
                            <a:ext cx="1328" cy="295"/>
                          </a:xfrm>
                          <a:prstGeom prst="rect">
                            <a:avLst/>
                          </a:prstGeom>
                          <a:noFill/>
                        </p:spPr>
                        <p:txBody>
                          <a:bodyPr wrap="square" rtlCol="0">
                            <a:spAutoFit/>
                          </a:bodyPr>
                          <a:p>
                            <a:pPr algn="ctr"/>
                            <a:r>
                              <a:rPr lang="en-US" altLang="zh-CN" sz="600" b="1">
                                <a:solidFill>
                                  <a:schemeClr val="bg1"/>
                                </a:solidFill>
                                <a:latin typeface="Times New Roman" panose="02020603050405020304" charset="0"/>
                                <a:cs typeface="Times New Roman" panose="02020603050405020304" charset="0"/>
                              </a:rPr>
                              <a:t>Comedy Genres</a:t>
                            </a:r>
                            <a:endParaRPr lang="en-US" altLang="zh-CN" sz="600" b="1">
                              <a:solidFill>
                                <a:schemeClr val="bg1"/>
                              </a:solidFill>
                              <a:latin typeface="Times New Roman" panose="02020603050405020304" charset="0"/>
                              <a:cs typeface="Times New Roman" panose="02020603050405020304" charset="0"/>
                            </a:endParaRPr>
                          </a:p>
                        </p:txBody>
                      </p:sp>
                    </p:grpSp>
                  </p:grpSp>
                  <p:grpSp>
                    <p:nvGrpSpPr>
                      <p:cNvPr id="238" name="组合 237"/>
                      <p:cNvGrpSpPr/>
                      <p:nvPr/>
                    </p:nvGrpSpPr>
                    <p:grpSpPr>
                      <a:xfrm>
                        <a:off x="5235" y="4658"/>
                        <a:ext cx="6867" cy="2980"/>
                        <a:chOff x="5235" y="4658"/>
                        <a:chExt cx="6867" cy="2980"/>
                      </a:xfrm>
                    </p:grpSpPr>
                    <p:cxnSp>
                      <p:nvCxnSpPr>
                        <p:cNvPr id="61" name="直接箭头连接符 60"/>
                        <p:cNvCxnSpPr/>
                        <p:nvPr/>
                      </p:nvCxnSpPr>
                      <p:spPr>
                        <a:xfrm flipH="1" flipV="1">
                          <a:off x="9522" y="5761"/>
                          <a:ext cx="777" cy="814"/>
                        </a:xfrm>
                        <a:prstGeom prst="straightConnector1">
                          <a:avLst/>
                        </a:prstGeom>
                        <a:ln>
                          <a:solidFill>
                            <a:schemeClr val="accent3">
                              <a:lumMod val="75000"/>
                            </a:schemeClr>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9406" y="7325"/>
                          <a:ext cx="2696" cy="313"/>
                        </a:xfrm>
                        <a:prstGeom prst="rect">
                          <a:avLst/>
                        </a:prstGeom>
                        <a:noFill/>
                      </p:spPr>
                      <p:txBody>
                        <a:bodyPr wrap="square" rtlCol="0">
                          <a:spAutoFit/>
                        </a:bodyPr>
                        <a:p>
                          <a:pPr algn="ctr"/>
                          <a:r>
                            <a:rPr lang="en-US" altLang="zh-CN" sz="700" b="1">
                              <a:solidFill>
                                <a:schemeClr val="bg1"/>
                              </a:solidFill>
                              <a:latin typeface="Times New Roman" panose="02020603050405020304" charset="0"/>
                              <a:cs typeface="Times New Roman" panose="02020603050405020304" charset="0"/>
                            </a:rPr>
                            <a:t>Recommended to user</a:t>
                          </a:r>
                          <a:endParaRPr lang="en-US" altLang="zh-CN" sz="700" b="1">
                            <a:solidFill>
                              <a:schemeClr val="bg1"/>
                            </a:solidFill>
                            <a:latin typeface="Times New Roman" panose="02020603050405020304" charset="0"/>
                            <a:cs typeface="Times New Roman" panose="02020603050405020304" charset="0"/>
                          </a:endParaRPr>
                        </a:p>
                      </p:txBody>
                    </p:sp>
                    <p:grpSp>
                      <p:nvGrpSpPr>
                        <p:cNvPr id="217" name="组合 216"/>
                        <p:cNvGrpSpPr/>
                        <p:nvPr/>
                      </p:nvGrpSpPr>
                      <p:grpSpPr>
                        <a:xfrm>
                          <a:off x="8671" y="4658"/>
                          <a:ext cx="1027" cy="1028"/>
                          <a:chOff x="12551" y="4031"/>
                          <a:chExt cx="1042" cy="1043"/>
                        </a:xfrm>
                      </p:grpSpPr>
                      <p:sp>
                        <p:nvSpPr>
                          <p:cNvPr id="218" name="椭圆 217"/>
                          <p:cNvSpPr/>
                          <p:nvPr/>
                        </p:nvSpPr>
                        <p:spPr>
                          <a:xfrm>
                            <a:off x="12551" y="4031"/>
                            <a:ext cx="1043" cy="104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0" name="图片 219" descr="32313535353630333b32313535353539383bc4d0d6b0d4b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551" y="4128"/>
                            <a:ext cx="1043" cy="946"/>
                          </a:xfrm>
                          <a:prstGeom prst="ellipse">
                            <a:avLst/>
                          </a:prstGeom>
                        </p:spPr>
                      </p:pic>
                    </p:grpSp>
                    <p:grpSp>
                      <p:nvGrpSpPr>
                        <p:cNvPr id="226" name="组合 225"/>
                        <p:cNvGrpSpPr/>
                        <p:nvPr/>
                      </p:nvGrpSpPr>
                      <p:grpSpPr>
                        <a:xfrm>
                          <a:off x="7131" y="5534"/>
                          <a:ext cx="1027" cy="1028"/>
                          <a:chOff x="12551" y="4031"/>
                          <a:chExt cx="1042" cy="1043"/>
                        </a:xfrm>
                      </p:grpSpPr>
                      <p:sp>
                        <p:nvSpPr>
                          <p:cNvPr id="228" name="椭圆 227"/>
                          <p:cNvSpPr/>
                          <p:nvPr/>
                        </p:nvSpPr>
                        <p:spPr>
                          <a:xfrm>
                            <a:off x="12551" y="4031"/>
                            <a:ext cx="1043" cy="104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31" name="图片 230" descr="32313535353630333b32313535353539383bc4d0d6b0d4b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551" y="4128"/>
                            <a:ext cx="1043" cy="946"/>
                          </a:xfrm>
                          <a:prstGeom prst="ellipse">
                            <a:avLst/>
                          </a:prstGeom>
                        </p:spPr>
                      </p:pic>
                    </p:grpSp>
                    <p:grpSp>
                      <p:nvGrpSpPr>
                        <p:cNvPr id="236" name="组合 235"/>
                        <p:cNvGrpSpPr/>
                        <p:nvPr/>
                      </p:nvGrpSpPr>
                      <p:grpSpPr>
                        <a:xfrm>
                          <a:off x="5235" y="5534"/>
                          <a:ext cx="1028" cy="1028"/>
                          <a:chOff x="5115" y="6693"/>
                          <a:chExt cx="1028" cy="1028"/>
                        </a:xfrm>
                      </p:grpSpPr>
                      <p:sp>
                        <p:nvSpPr>
                          <p:cNvPr id="233" name="椭圆 232"/>
                          <p:cNvSpPr/>
                          <p:nvPr/>
                        </p:nvSpPr>
                        <p:spPr>
                          <a:xfrm>
                            <a:off x="5115" y="6693"/>
                            <a:ext cx="1028" cy="1028"/>
                          </a:xfrm>
                          <a:prstGeom prst="ellipse">
                            <a:avLst/>
                          </a:prstGeom>
                          <a:solidFill>
                            <a:srgbClr val="0B9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35" name="图片 234" descr="32313535353630333b32313535353538373bc5aed6b0d4b1"/>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51" y="6789"/>
                            <a:ext cx="957" cy="932"/>
                          </a:xfrm>
                          <a:prstGeom prst="ellipse">
                            <a:avLst/>
                          </a:prstGeom>
                        </p:spPr>
                      </p:pic>
                    </p:grpSp>
                  </p:grpSp>
                </p:grpSp>
                <p:sp>
                  <p:nvSpPr>
                    <p:cNvPr id="229" name="矩形 228"/>
                    <p:cNvSpPr/>
                    <p:nvPr/>
                  </p:nvSpPr>
                  <p:spPr>
                    <a:xfrm>
                      <a:off x="6880" y="7027"/>
                      <a:ext cx="221" cy="42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30" name="直接连接符 229"/>
                  <p:cNvCxnSpPr/>
                  <p:nvPr/>
                </p:nvCxnSpPr>
                <p:spPr>
                  <a:xfrm>
                    <a:off x="6537" y="5495"/>
                    <a:ext cx="8" cy="3660"/>
                  </a:xfrm>
                  <a:prstGeom prst="line">
                    <a:avLst/>
                  </a:prstGeom>
                  <a:ln w="12700" cmpd="sng">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321" name="文本框 320"/>
                <p:cNvSpPr txBox="1"/>
                <p:nvPr/>
              </p:nvSpPr>
              <p:spPr>
                <a:xfrm>
                  <a:off x="8837" y="6422"/>
                  <a:ext cx="1429" cy="337"/>
                </a:xfrm>
                <a:prstGeom prst="rect">
                  <a:avLst/>
                </a:prstGeom>
                <a:noFill/>
              </p:spPr>
              <p:txBody>
                <a:bodyPr wrap="square" rtlCol="0">
                  <a:spAutoFit/>
                </a:bodyPr>
                <a:p>
                  <a:pPr algn="ctr"/>
                  <a:r>
                    <a:rPr lang="en-US" altLang="zh-CN" sz="800" b="1">
                      <a:solidFill>
                        <a:schemeClr val="bg1"/>
                      </a:solidFill>
                      <a:latin typeface="Times New Roman" panose="02020603050405020304" charset="0"/>
                      <a:cs typeface="Times New Roman" panose="02020603050405020304" charset="0"/>
                    </a:rPr>
                    <a:t>Similar Articles</a:t>
                  </a:r>
                  <a:endParaRPr lang="en-US" altLang="zh-CN" sz="800" b="1">
                    <a:solidFill>
                      <a:schemeClr val="bg1"/>
                    </a:solidFill>
                    <a:latin typeface="Times New Roman" panose="02020603050405020304" charset="0"/>
                    <a:cs typeface="Times New Roman" panose="02020603050405020304" charset="0"/>
                  </a:endParaRPr>
                </a:p>
              </p:txBody>
            </p:sp>
          </p:grpSp>
          <p:pic>
            <p:nvPicPr>
              <p:cNvPr id="323" name="图片 322" descr="32313536353337373b32313536353338393bb7c5b4f3beb5"/>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6566" y="6848"/>
                <a:ext cx="1381" cy="1403"/>
              </a:xfrm>
              <a:prstGeom prst="rect">
                <a:avLst/>
              </a:prstGeom>
            </p:spPr>
          </p:pic>
        </p:grpSp>
        <p:grpSp>
          <p:nvGrpSpPr>
            <p:cNvPr id="328" name="组合 327"/>
            <p:cNvGrpSpPr/>
            <p:nvPr/>
          </p:nvGrpSpPr>
          <p:grpSpPr>
            <a:xfrm>
              <a:off x="10495" y="4334"/>
              <a:ext cx="3744" cy="4205"/>
              <a:chOff x="11659" y="3810"/>
              <a:chExt cx="3744" cy="4205"/>
            </a:xfrm>
          </p:grpSpPr>
          <p:grpSp>
            <p:nvGrpSpPr>
              <p:cNvPr id="326" name="组合 325"/>
              <p:cNvGrpSpPr/>
              <p:nvPr/>
            </p:nvGrpSpPr>
            <p:grpSpPr>
              <a:xfrm>
                <a:off x="11659" y="3810"/>
                <a:ext cx="3744" cy="4205"/>
                <a:chOff x="12147" y="3820"/>
                <a:chExt cx="3744" cy="4205"/>
              </a:xfrm>
            </p:grpSpPr>
            <p:grpSp>
              <p:nvGrpSpPr>
                <p:cNvPr id="13" name="组合 12"/>
                <p:cNvGrpSpPr/>
                <p:nvPr/>
              </p:nvGrpSpPr>
              <p:grpSpPr>
                <a:xfrm>
                  <a:off x="12147" y="3820"/>
                  <a:ext cx="3578" cy="4205"/>
                  <a:chOff x="12153" y="3814"/>
                  <a:chExt cx="3578" cy="4205"/>
                </a:xfrm>
                <a:effectLst>
                  <a:outerShdw blurRad="50800" dist="38100" dir="18900000" algn="bl" rotWithShape="0">
                    <a:prstClr val="black">
                      <a:alpha val="40000"/>
                    </a:prstClr>
                  </a:outerShdw>
                </a:effectLst>
              </p:grpSpPr>
              <p:pic>
                <p:nvPicPr>
                  <p:cNvPr id="3" name="图片 2" descr="Types-of-Recommendation-Systems"/>
                  <p:cNvPicPr>
                    <a:picLocks noChangeAspect="1"/>
                  </p:cNvPicPr>
                  <p:nvPr/>
                </p:nvPicPr>
                <p:blipFill>
                  <a:blip r:embed="rId58"/>
                  <a:srcRect l="52437" r="3960"/>
                  <a:stretch>
                    <a:fillRect/>
                  </a:stretch>
                </p:blipFill>
                <p:spPr>
                  <a:xfrm>
                    <a:off x="12153" y="3814"/>
                    <a:ext cx="3578" cy="4205"/>
                  </a:xfrm>
                  <a:prstGeom prst="rect">
                    <a:avLst/>
                  </a:prstGeom>
                  <a:ln>
                    <a:solidFill>
                      <a:schemeClr val="bg1"/>
                    </a:solidFill>
                  </a:ln>
                </p:spPr>
              </p:pic>
              <p:sp>
                <p:nvSpPr>
                  <p:cNvPr id="12" name="矩形 11"/>
                  <p:cNvSpPr/>
                  <p:nvPr/>
                </p:nvSpPr>
                <p:spPr>
                  <a:xfrm>
                    <a:off x="12159" y="3816"/>
                    <a:ext cx="3567" cy="4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2259" y="3848"/>
                    <a:ext cx="3366" cy="386"/>
                  </a:xfrm>
                  <a:prstGeom prst="rect">
                    <a:avLst/>
                  </a:prstGeom>
                  <a:noFill/>
                </p:spPr>
                <p:txBody>
                  <a:bodyPr wrap="square" rtlCol="0">
                    <a:spAutoFit/>
                  </a:bodyPr>
                  <a:p>
                    <a:pPr algn="ctr"/>
                    <a:r>
                      <a:rPr lang="en-US" altLang="zh-CN" sz="1000" b="1" i="1">
                        <a:solidFill>
                          <a:schemeClr val="bg1"/>
                        </a:solidFill>
                        <a:latin typeface="Times New Roman" panose="02020603050405020304" charset="0"/>
                        <a:cs typeface="Times New Roman" panose="02020603050405020304" charset="0"/>
                      </a:rPr>
                      <a:t>WHAT IF A COLD START ?</a:t>
                    </a:r>
                    <a:endParaRPr lang="en-US" altLang="zh-CN" sz="1000" b="1" i="1">
                      <a:solidFill>
                        <a:schemeClr val="bg1"/>
                      </a:solidFill>
                      <a:latin typeface="Times New Roman" panose="02020603050405020304" charset="0"/>
                      <a:cs typeface="Times New Roman" panose="02020603050405020304" charset="0"/>
                    </a:endParaRPr>
                  </a:p>
                </p:txBody>
              </p:sp>
            </p:grpSp>
            <p:grpSp>
              <p:nvGrpSpPr>
                <p:cNvPr id="176" name="组合 175"/>
                <p:cNvGrpSpPr/>
                <p:nvPr/>
              </p:nvGrpSpPr>
              <p:grpSpPr>
                <a:xfrm>
                  <a:off x="14348" y="4403"/>
                  <a:ext cx="1301" cy="1301"/>
                  <a:chOff x="13271" y="5417"/>
                  <a:chExt cx="1301" cy="1301"/>
                </a:xfrm>
              </p:grpSpPr>
              <p:sp>
                <p:nvSpPr>
                  <p:cNvPr id="145" name="椭圆 144"/>
                  <p:cNvSpPr/>
                  <p:nvPr/>
                </p:nvSpPr>
                <p:spPr>
                  <a:xfrm>
                    <a:off x="13271" y="5417"/>
                    <a:ext cx="1301" cy="13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0" name="折角形 109"/>
                  <p:cNvSpPr/>
                  <p:nvPr/>
                </p:nvSpPr>
                <p:spPr>
                  <a:xfrm flipV="1">
                    <a:off x="13687" y="5475"/>
                    <a:ext cx="318" cy="385"/>
                  </a:xfrm>
                  <a:prstGeom prst="foldedCorner">
                    <a:avLst>
                      <a:gd name="adj" fmla="val 31761"/>
                    </a:avLst>
                  </a:prstGeom>
                  <a:solidFill>
                    <a:schemeClr val="accent6"/>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折角形 148"/>
                  <p:cNvSpPr/>
                  <p:nvPr/>
                </p:nvSpPr>
                <p:spPr>
                  <a:xfrm flipH="1" flipV="1">
                    <a:off x="14138" y="6046"/>
                    <a:ext cx="318" cy="385"/>
                  </a:xfrm>
                  <a:prstGeom prst="foldedCorner">
                    <a:avLst>
                      <a:gd name="adj" fmla="val 29245"/>
                    </a:avLst>
                  </a:pr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折角形 159"/>
                  <p:cNvSpPr/>
                  <p:nvPr/>
                </p:nvSpPr>
                <p:spPr>
                  <a:xfrm flipV="1">
                    <a:off x="13345" y="5761"/>
                    <a:ext cx="318" cy="385"/>
                  </a:xfrm>
                  <a:prstGeom prst="foldedCorner">
                    <a:avLst>
                      <a:gd name="adj" fmla="val 29874"/>
                    </a:avLst>
                  </a:prstGeom>
                  <a:solidFill>
                    <a:schemeClr val="accent4"/>
                  </a:solidFill>
                  <a:ln>
                    <a:noFill/>
                  </a:ln>
                  <a:effectLst>
                    <a:outerShdw blurRad="50800" dist="25400" algn="l" rotWithShape="0">
                      <a:prstClr val="black">
                        <a:alpha val="40000"/>
                      </a:prstClr>
                    </a:outerShdw>
                  </a:effectLst>
                  <a:scene3d>
                    <a:camera prst="orthographicFront"/>
                    <a:lightRig rig="threePt" dir="t">
                      <a:rot lat="0" lon="0" rev="0"/>
                    </a:lightRig>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折角形 163"/>
                  <p:cNvSpPr/>
                  <p:nvPr/>
                </p:nvSpPr>
                <p:spPr>
                  <a:xfrm flipH="1">
                    <a:off x="14080" y="5618"/>
                    <a:ext cx="318" cy="385"/>
                  </a:xfrm>
                  <a:prstGeom prst="foldedCorner">
                    <a:avLst>
                      <a:gd name="adj" fmla="val 31761"/>
                    </a:avLst>
                  </a:prstGeom>
                  <a:solidFill>
                    <a:schemeClr val="accent3">
                      <a:lumMod val="60000"/>
                      <a:lumOff val="4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折角形 172"/>
                  <p:cNvSpPr/>
                  <p:nvPr/>
                </p:nvSpPr>
                <p:spPr>
                  <a:xfrm flipV="1">
                    <a:off x="13762" y="5909"/>
                    <a:ext cx="318" cy="385"/>
                  </a:xfrm>
                  <a:prstGeom prst="foldedCorner">
                    <a:avLst>
                      <a:gd name="adj" fmla="val 31761"/>
                    </a:avLst>
                  </a:prstGeom>
                  <a:solidFill>
                    <a:schemeClr val="tx2">
                      <a:lumMod val="50000"/>
                      <a:lumOff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折角形 173"/>
                  <p:cNvSpPr/>
                  <p:nvPr/>
                </p:nvSpPr>
                <p:spPr>
                  <a:xfrm flipH="1">
                    <a:off x="13444" y="6171"/>
                    <a:ext cx="281" cy="341"/>
                  </a:xfrm>
                  <a:prstGeom prst="foldedCorner">
                    <a:avLst>
                      <a:gd name="adj" fmla="val 39857"/>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5" name="图片 174" descr="32303236373539363b32303237373336323bc9ccc6b7cbd1cbf7b7c5b4f3beb5"/>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flipH="1">
                    <a:off x="13819" y="6331"/>
                    <a:ext cx="369" cy="369"/>
                  </a:xfrm>
                  <a:prstGeom prst="rect">
                    <a:avLst/>
                  </a:prstGeom>
                  <a:effectLst>
                    <a:glow rad="25400">
                      <a:srgbClr val="C8C8C8">
                        <a:alpha val="22000"/>
                      </a:srgbClr>
                    </a:glow>
                  </a:effectLst>
                </p:spPr>
              </p:pic>
            </p:grpSp>
            <p:grpSp>
              <p:nvGrpSpPr>
                <p:cNvPr id="179" name="组合 178"/>
                <p:cNvGrpSpPr/>
                <p:nvPr/>
              </p:nvGrpSpPr>
              <p:grpSpPr>
                <a:xfrm>
                  <a:off x="12271" y="4525"/>
                  <a:ext cx="1027" cy="1028"/>
                  <a:chOff x="12551" y="4031"/>
                  <a:chExt cx="1042" cy="1043"/>
                </a:xfrm>
              </p:grpSpPr>
              <p:sp>
                <p:nvSpPr>
                  <p:cNvPr id="178" name="椭圆 177"/>
                  <p:cNvSpPr/>
                  <p:nvPr/>
                </p:nvSpPr>
                <p:spPr>
                  <a:xfrm>
                    <a:off x="12551" y="4031"/>
                    <a:ext cx="1043" cy="104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7" name="图片 176" descr="32313535353630333b32313535353539383bc4d0d6b0d4b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551" y="4128"/>
                    <a:ext cx="1043" cy="946"/>
                  </a:xfrm>
                  <a:prstGeom prst="ellipse">
                    <a:avLst/>
                  </a:prstGeom>
                </p:spPr>
              </p:pic>
            </p:grpSp>
            <p:sp>
              <p:nvSpPr>
                <p:cNvPr id="180" name="文本框 179"/>
                <p:cNvSpPr txBox="1"/>
                <p:nvPr/>
              </p:nvSpPr>
              <p:spPr>
                <a:xfrm>
                  <a:off x="12332" y="5523"/>
                  <a:ext cx="911" cy="489"/>
                </a:xfrm>
                <a:prstGeom prst="rect">
                  <a:avLst/>
                </a:prstGeom>
                <a:noFill/>
              </p:spPr>
              <p:txBody>
                <a:bodyPr wrap="square" rtlCol="0">
                  <a:spAutoFit/>
                </a:bodyPr>
                <a:p>
                  <a:pPr algn="ctr">
                    <a:lnSpc>
                      <a:spcPct val="110000"/>
                    </a:lnSpc>
                  </a:pPr>
                  <a:r>
                    <a:rPr lang="en-US" altLang="zh-CN" sz="700" b="1">
                      <a:solidFill>
                        <a:schemeClr val="bg1"/>
                      </a:solidFill>
                      <a:latin typeface="Times New Roman" panose="02020603050405020304" charset="0"/>
                      <a:cs typeface="Times New Roman" panose="02020603050405020304" charset="0"/>
                    </a:rPr>
                    <a:t>New User</a:t>
                  </a:r>
                  <a:endParaRPr lang="en-US" altLang="zh-CN" sz="700" b="1">
                    <a:solidFill>
                      <a:schemeClr val="bg1"/>
                    </a:solidFill>
                    <a:latin typeface="Times New Roman" panose="02020603050405020304" charset="0"/>
                    <a:cs typeface="Times New Roman" panose="02020603050405020304" charset="0"/>
                  </a:endParaRPr>
                </a:p>
                <a:p>
                  <a:pPr algn="ctr">
                    <a:lnSpc>
                      <a:spcPct val="110000"/>
                    </a:lnSpc>
                  </a:pPr>
                  <a:r>
                    <a:rPr lang="en-US" altLang="zh-CN" sz="600" b="1">
                      <a:solidFill>
                        <a:schemeClr val="bg1"/>
                      </a:solidFill>
                      <a:latin typeface="Times New Roman" panose="02020603050405020304" charset="0"/>
                      <a:cs typeface="Times New Roman" panose="02020603050405020304" charset="0"/>
                      <a:sym typeface="+mn-ea"/>
                    </a:rPr>
                    <a:t>(Target)</a:t>
                  </a:r>
                  <a:endParaRPr lang="en-US" altLang="zh-CN" sz="600" b="1">
                    <a:solidFill>
                      <a:schemeClr val="bg1"/>
                    </a:solidFill>
                    <a:latin typeface="Times New Roman" panose="02020603050405020304" charset="0"/>
                    <a:cs typeface="Times New Roman" panose="02020603050405020304" charset="0"/>
                  </a:endParaRPr>
                </a:p>
              </p:txBody>
            </p:sp>
            <p:sp>
              <p:nvSpPr>
                <p:cNvPr id="181" name="文本框 180"/>
                <p:cNvSpPr txBox="1"/>
                <p:nvPr/>
              </p:nvSpPr>
              <p:spPr>
                <a:xfrm>
                  <a:off x="14237" y="5676"/>
                  <a:ext cx="1523" cy="459"/>
                </a:xfrm>
                <a:prstGeom prst="rect">
                  <a:avLst/>
                </a:prstGeom>
                <a:noFill/>
              </p:spPr>
              <p:txBody>
                <a:bodyPr wrap="square" rtlCol="0">
                  <a:spAutoFit/>
                </a:bodyPr>
                <a:p>
                  <a:pPr algn="ctr"/>
                  <a:r>
                    <a:rPr lang="en-US" altLang="zh-CN" sz="700" b="1">
                      <a:solidFill>
                        <a:schemeClr val="bg1"/>
                      </a:solidFill>
                      <a:latin typeface="Times New Roman" panose="02020603050405020304" charset="0"/>
                      <a:cs typeface="Times New Roman" panose="02020603050405020304" charset="0"/>
                    </a:rPr>
                    <a:t>Potential Items </a:t>
                  </a:r>
                  <a:endParaRPr lang="en-US" altLang="zh-CN" sz="700" b="1">
                    <a:solidFill>
                      <a:schemeClr val="bg1"/>
                    </a:solidFill>
                    <a:latin typeface="Times New Roman" panose="02020603050405020304" charset="0"/>
                    <a:cs typeface="Times New Roman" panose="02020603050405020304" charset="0"/>
                  </a:endParaRPr>
                </a:p>
                <a:p>
                  <a:pPr algn="ctr"/>
                  <a:r>
                    <a:rPr lang="en-US" altLang="zh-CN" sz="600" b="1">
                      <a:solidFill>
                        <a:schemeClr val="bg1"/>
                      </a:solidFill>
                      <a:latin typeface="Times New Roman" panose="02020603050405020304" charset="0"/>
                      <a:cs typeface="Times New Roman" panose="02020603050405020304" charset="0"/>
                    </a:rPr>
                    <a:t>(to be recommended)</a:t>
                  </a:r>
                  <a:endParaRPr lang="en-US" altLang="zh-CN" sz="600" b="1">
                    <a:solidFill>
                      <a:schemeClr val="bg1"/>
                    </a:solidFill>
                    <a:latin typeface="Times New Roman" panose="02020603050405020304" charset="0"/>
                    <a:cs typeface="Times New Roman" panose="02020603050405020304" charset="0"/>
                  </a:endParaRPr>
                </a:p>
              </p:txBody>
            </p:sp>
            <p:sp>
              <p:nvSpPr>
                <p:cNvPr id="183" name="虚尾箭头 182"/>
                <p:cNvSpPr/>
                <p:nvPr/>
              </p:nvSpPr>
              <p:spPr>
                <a:xfrm flipH="1">
                  <a:off x="13337" y="4812"/>
                  <a:ext cx="985" cy="483"/>
                </a:xfrm>
                <a:prstGeom prst="stripedRightArrow">
                  <a:avLst>
                    <a:gd name="adj1" fmla="val 50000"/>
                    <a:gd name="adj2" fmla="val 39958"/>
                  </a:avLst>
                </a:prstGeom>
                <a:gradFill>
                  <a:gsLst>
                    <a:gs pos="0">
                      <a:srgbClr val="FAFAFA"/>
                    </a:gs>
                    <a:gs pos="85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2" name="图片 181" descr="303b32303134303432373bcecabac5"/>
                <p:cNvPicPr>
                  <a:picLocks noChangeAspect="1"/>
                </p:cNvPicPr>
                <p:nvPr/>
              </p:nvPicPr>
              <p:blipFill>
                <a:blip r:embed="rId63">
                  <a:extLst>
                    <a:ext uri="{96DAC541-7B7A-43D3-8B79-37D633B846F1}">
                      <asvg:svgBlip xmlns:asvg="http://schemas.microsoft.com/office/drawing/2016/SVG/main" r:embed="rId64"/>
                    </a:ext>
                  </a:extLst>
                </a:blip>
                <a:stretch>
                  <a:fillRect/>
                </a:stretch>
              </p:blipFill>
              <p:spPr>
                <a:xfrm>
                  <a:off x="13599" y="4823"/>
                  <a:ext cx="462" cy="462"/>
                </a:xfrm>
                <a:prstGeom prst="rect">
                  <a:avLst/>
                </a:prstGeom>
                <a:effectLst>
                  <a:outerShdw blurRad="50800" dist="38100" dir="18900000" algn="bl" rotWithShape="0">
                    <a:prstClr val="black">
                      <a:alpha val="40000"/>
                    </a:prstClr>
                  </a:outerShdw>
                </a:effectLst>
              </p:spPr>
            </p:pic>
            <p:sp>
              <p:nvSpPr>
                <p:cNvPr id="185" name="椭圆 184"/>
                <p:cNvSpPr/>
                <p:nvPr/>
              </p:nvSpPr>
              <p:spPr>
                <a:xfrm>
                  <a:off x="14348" y="6229"/>
                  <a:ext cx="1301" cy="13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43" name="组合 242"/>
                <p:cNvGrpSpPr/>
                <p:nvPr/>
              </p:nvGrpSpPr>
              <p:grpSpPr>
                <a:xfrm>
                  <a:off x="12273" y="6366"/>
                  <a:ext cx="1028" cy="1028"/>
                  <a:chOff x="12273" y="6366"/>
                  <a:chExt cx="1028" cy="1028"/>
                </a:xfrm>
              </p:grpSpPr>
              <p:sp>
                <p:nvSpPr>
                  <p:cNvPr id="194" name="椭圆 193"/>
                  <p:cNvSpPr/>
                  <p:nvPr/>
                </p:nvSpPr>
                <p:spPr>
                  <a:xfrm>
                    <a:off x="12273" y="6366"/>
                    <a:ext cx="1028" cy="10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8" name="图片 207" descr="32313538393032353b32313538383537393bcec4bcfe"/>
                  <p:cNvPicPr>
                    <a:picLocks noChangeAspect="1"/>
                  </p:cNvPicPr>
                  <p:nvPr/>
                </p:nvPicPr>
                <p:blipFill>
                  <a:blip r:embed="rId65">
                    <a:extLst>
                      <a:ext uri="{96DAC541-7B7A-43D3-8B79-37D633B846F1}">
                        <asvg:svgBlip xmlns:asvg="http://schemas.microsoft.com/office/drawing/2016/SVG/main" r:embed="rId66"/>
                      </a:ext>
                    </a:extLst>
                  </a:blip>
                  <a:stretch>
                    <a:fillRect/>
                  </a:stretch>
                </p:blipFill>
                <p:spPr>
                  <a:xfrm>
                    <a:off x="12515" y="6576"/>
                    <a:ext cx="540" cy="608"/>
                  </a:xfrm>
                  <a:prstGeom prst="rect">
                    <a:avLst/>
                  </a:prstGeom>
                </p:spPr>
              </p:pic>
            </p:grpSp>
            <p:sp>
              <p:nvSpPr>
                <p:cNvPr id="240" name="虚尾箭头 239"/>
                <p:cNvSpPr/>
                <p:nvPr/>
              </p:nvSpPr>
              <p:spPr>
                <a:xfrm>
                  <a:off x="13341" y="6639"/>
                  <a:ext cx="985" cy="483"/>
                </a:xfrm>
                <a:prstGeom prst="stripedRightArrow">
                  <a:avLst>
                    <a:gd name="adj1" fmla="val 50000"/>
                    <a:gd name="adj2" fmla="val 39958"/>
                  </a:avLst>
                </a:prstGeom>
                <a:gradFill>
                  <a:gsLst>
                    <a:gs pos="44000">
                      <a:schemeClr val="accent1">
                        <a:lumMod val="40000"/>
                        <a:lumOff val="60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2" name="文本框 241"/>
                <p:cNvSpPr txBox="1"/>
                <p:nvPr/>
              </p:nvSpPr>
              <p:spPr>
                <a:xfrm>
                  <a:off x="14106" y="7530"/>
                  <a:ext cx="1785" cy="459"/>
                </a:xfrm>
                <a:prstGeom prst="rect">
                  <a:avLst/>
                </a:prstGeom>
                <a:noFill/>
              </p:spPr>
              <p:txBody>
                <a:bodyPr wrap="square" rtlCol="0">
                  <a:spAutoFit/>
                </a:bodyPr>
                <a:p>
                  <a:pPr algn="ctr"/>
                  <a:r>
                    <a:rPr lang="en-US" altLang="zh-CN" sz="700" b="1">
                      <a:solidFill>
                        <a:schemeClr val="bg1"/>
                      </a:solidFill>
                      <a:latin typeface="Times New Roman" panose="02020603050405020304" charset="0"/>
                      <a:cs typeface="Times New Roman" panose="02020603050405020304" charset="0"/>
                    </a:rPr>
                    <a:t>Potential Users </a:t>
                  </a:r>
                  <a:endParaRPr lang="en-US" altLang="zh-CN" sz="700" b="1">
                    <a:solidFill>
                      <a:schemeClr val="bg1"/>
                    </a:solidFill>
                    <a:latin typeface="Times New Roman" panose="02020603050405020304" charset="0"/>
                    <a:cs typeface="Times New Roman" panose="02020603050405020304" charset="0"/>
                  </a:endParaRPr>
                </a:p>
                <a:p>
                  <a:pPr algn="ctr"/>
                  <a:r>
                    <a:rPr lang="en-US" altLang="zh-CN" sz="600" b="1">
                      <a:solidFill>
                        <a:schemeClr val="bg1"/>
                      </a:solidFill>
                      <a:latin typeface="Times New Roman" panose="02020603050405020304" charset="0"/>
                      <a:cs typeface="Times New Roman" panose="02020603050405020304" charset="0"/>
                    </a:rPr>
                    <a:t>( recommendation targets)</a:t>
                  </a:r>
                  <a:endParaRPr lang="en-US" altLang="zh-CN" sz="600" b="1">
                    <a:solidFill>
                      <a:schemeClr val="bg1"/>
                    </a:solidFill>
                    <a:latin typeface="Times New Roman" panose="02020603050405020304" charset="0"/>
                    <a:cs typeface="Times New Roman" panose="02020603050405020304" charset="0"/>
                  </a:endParaRPr>
                </a:p>
              </p:txBody>
            </p:sp>
            <p:pic>
              <p:nvPicPr>
                <p:cNvPr id="244" name="图片 243" descr="303b32303134303432373bcecabac5"/>
                <p:cNvPicPr>
                  <a:picLocks noChangeAspect="1"/>
                </p:cNvPicPr>
                <p:nvPr/>
              </p:nvPicPr>
              <p:blipFill>
                <a:blip r:embed="rId63">
                  <a:extLst>
                    <a:ext uri="{96DAC541-7B7A-43D3-8B79-37D633B846F1}">
                      <asvg:svgBlip xmlns:asvg="http://schemas.microsoft.com/office/drawing/2016/SVG/main" r:embed="rId64"/>
                    </a:ext>
                  </a:extLst>
                </a:blip>
                <a:stretch>
                  <a:fillRect/>
                </a:stretch>
              </p:blipFill>
              <p:spPr>
                <a:xfrm>
                  <a:off x="13598" y="6650"/>
                  <a:ext cx="462" cy="462"/>
                </a:xfrm>
                <a:prstGeom prst="rect">
                  <a:avLst/>
                </a:prstGeom>
                <a:effectLst>
                  <a:outerShdw blurRad="50800" dist="38100" dir="18900000" algn="bl" rotWithShape="0">
                    <a:prstClr val="black">
                      <a:alpha val="40000"/>
                    </a:prstClr>
                  </a:outerShdw>
                </a:effectLst>
              </p:spPr>
            </p:pic>
            <p:grpSp>
              <p:nvGrpSpPr>
                <p:cNvPr id="245" name="组合 244"/>
                <p:cNvGrpSpPr/>
                <p:nvPr/>
              </p:nvGrpSpPr>
              <p:grpSpPr>
                <a:xfrm>
                  <a:off x="14521" y="6293"/>
                  <a:ext cx="526" cy="527"/>
                  <a:chOff x="12551" y="4031"/>
                  <a:chExt cx="1042" cy="1043"/>
                </a:xfrm>
              </p:grpSpPr>
              <p:sp>
                <p:nvSpPr>
                  <p:cNvPr id="246" name="椭圆 245"/>
                  <p:cNvSpPr/>
                  <p:nvPr/>
                </p:nvSpPr>
                <p:spPr>
                  <a:xfrm>
                    <a:off x="12551" y="4031"/>
                    <a:ext cx="1043" cy="104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8" name="图片 247" descr="32313535353630333b32313535353539383bc4d0d6b0d4b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551" y="4128"/>
                    <a:ext cx="1043" cy="946"/>
                  </a:xfrm>
                  <a:prstGeom prst="ellipse">
                    <a:avLst/>
                  </a:prstGeom>
                </p:spPr>
              </p:pic>
            </p:grpSp>
            <p:grpSp>
              <p:nvGrpSpPr>
                <p:cNvPr id="254" name="组合 253"/>
                <p:cNvGrpSpPr/>
                <p:nvPr/>
              </p:nvGrpSpPr>
              <p:grpSpPr>
                <a:xfrm>
                  <a:off x="14395" y="6718"/>
                  <a:ext cx="607" cy="607"/>
                  <a:chOff x="5435" y="5734"/>
                  <a:chExt cx="1028" cy="1028"/>
                </a:xfrm>
              </p:grpSpPr>
              <p:sp>
                <p:nvSpPr>
                  <p:cNvPr id="252" name="椭圆 251"/>
                  <p:cNvSpPr/>
                  <p:nvPr/>
                </p:nvSpPr>
                <p:spPr>
                  <a:xfrm>
                    <a:off x="5435" y="5734"/>
                    <a:ext cx="1028" cy="10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3" name="图片 252" descr="32313535353630333b32313535353538373bc5aed6b0d4b1"/>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71" y="5830"/>
                    <a:ext cx="957" cy="932"/>
                  </a:xfrm>
                  <a:prstGeom prst="ellipse">
                    <a:avLst/>
                  </a:prstGeom>
                </p:spPr>
              </p:pic>
            </p:grpSp>
            <p:grpSp>
              <p:nvGrpSpPr>
                <p:cNvPr id="262" name="组合 261"/>
                <p:cNvGrpSpPr/>
                <p:nvPr/>
              </p:nvGrpSpPr>
              <p:grpSpPr>
                <a:xfrm>
                  <a:off x="14831" y="7119"/>
                  <a:ext cx="411" cy="411"/>
                  <a:chOff x="11377" y="5962"/>
                  <a:chExt cx="518" cy="518"/>
                </a:xfrm>
              </p:grpSpPr>
              <p:sp>
                <p:nvSpPr>
                  <p:cNvPr id="257" name="椭圆 256"/>
                  <p:cNvSpPr/>
                  <p:nvPr/>
                </p:nvSpPr>
                <p:spPr>
                  <a:xfrm>
                    <a:off x="11377" y="5962"/>
                    <a:ext cx="519" cy="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1" name="图片 260" descr="32313535353630333b32313535353538383bd1a7c9fa"/>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399" y="6000"/>
                    <a:ext cx="481" cy="481"/>
                  </a:xfrm>
                  <a:prstGeom prst="ellipse">
                    <a:avLst/>
                  </a:prstGeom>
                </p:spPr>
              </p:pic>
            </p:grpSp>
            <p:grpSp>
              <p:nvGrpSpPr>
                <p:cNvPr id="272" name="组合 271"/>
                <p:cNvGrpSpPr/>
                <p:nvPr/>
              </p:nvGrpSpPr>
              <p:grpSpPr>
                <a:xfrm>
                  <a:off x="15019" y="6739"/>
                  <a:ext cx="594" cy="594"/>
                  <a:chOff x="11368" y="5889"/>
                  <a:chExt cx="614" cy="614"/>
                </a:xfrm>
              </p:grpSpPr>
              <p:sp>
                <p:nvSpPr>
                  <p:cNvPr id="270" name="椭圆 269"/>
                  <p:cNvSpPr/>
                  <p:nvPr/>
                </p:nvSpPr>
                <p:spPr>
                  <a:xfrm>
                    <a:off x="11368" y="5889"/>
                    <a:ext cx="614" cy="61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9" name="图片 258" descr="32313535353630333b32313535353539373bc4d0d6b0"/>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87" y="5926"/>
                    <a:ext cx="577" cy="577"/>
                  </a:xfrm>
                  <a:prstGeom prst="ellipse">
                    <a:avLst/>
                  </a:prstGeom>
                </p:spPr>
              </p:pic>
            </p:grpSp>
            <p:grpSp>
              <p:nvGrpSpPr>
                <p:cNvPr id="268" name="组合 267"/>
                <p:cNvGrpSpPr/>
                <p:nvPr/>
              </p:nvGrpSpPr>
              <p:grpSpPr>
                <a:xfrm>
                  <a:off x="14886" y="6288"/>
                  <a:ext cx="614" cy="614"/>
                  <a:chOff x="11306" y="6120"/>
                  <a:chExt cx="519" cy="519"/>
                </a:xfrm>
              </p:grpSpPr>
              <p:sp>
                <p:nvSpPr>
                  <p:cNvPr id="266" name="椭圆 265"/>
                  <p:cNvSpPr/>
                  <p:nvPr/>
                </p:nvSpPr>
                <p:spPr>
                  <a:xfrm>
                    <a:off x="11306" y="6120"/>
                    <a:ext cx="519" cy="51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0" name="图片 259" descr="32313535353630333b32313535353538363bc5aed6b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29" y="6160"/>
                    <a:ext cx="479" cy="479"/>
                  </a:xfrm>
                  <a:prstGeom prst="ellipse">
                    <a:avLst/>
                  </a:prstGeom>
                </p:spPr>
              </p:pic>
            </p:grpSp>
            <p:grpSp>
              <p:nvGrpSpPr>
                <p:cNvPr id="308" name="组合 307"/>
                <p:cNvGrpSpPr/>
                <p:nvPr/>
              </p:nvGrpSpPr>
              <p:grpSpPr>
                <a:xfrm>
                  <a:off x="13212" y="5395"/>
                  <a:ext cx="1244" cy="1100"/>
                  <a:chOff x="13212" y="5395"/>
                  <a:chExt cx="1244" cy="1100"/>
                </a:xfrm>
              </p:grpSpPr>
              <p:sp>
                <p:nvSpPr>
                  <p:cNvPr id="273" name="上下箭头 272"/>
                  <p:cNvSpPr/>
                  <p:nvPr/>
                </p:nvSpPr>
                <p:spPr>
                  <a:xfrm>
                    <a:off x="13693" y="5395"/>
                    <a:ext cx="282" cy="1101"/>
                  </a:xfrm>
                  <a:prstGeom prst="upDownArrow">
                    <a:avLst/>
                  </a:prstGeom>
                  <a:gradFill>
                    <a:gsLst>
                      <a:gs pos="100000">
                        <a:schemeClr val="accent1">
                          <a:alpha val="100000"/>
                          <a:lumMod val="60000"/>
                          <a:lumOff val="40000"/>
                        </a:schemeClr>
                      </a:gs>
                      <a:gs pos="1000">
                        <a:schemeClr val="accent4">
                          <a:lumMod val="60000"/>
                          <a:lumOff val="40000"/>
                        </a:schemeClr>
                      </a:gs>
                    </a:gsLst>
                    <a:lin ang="54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04" name="组合 303"/>
                  <p:cNvGrpSpPr/>
                  <p:nvPr/>
                </p:nvGrpSpPr>
                <p:grpSpPr>
                  <a:xfrm>
                    <a:off x="13212" y="5733"/>
                    <a:ext cx="1245" cy="328"/>
                    <a:chOff x="13148" y="5824"/>
                    <a:chExt cx="1245" cy="328"/>
                  </a:xfrm>
                </p:grpSpPr>
                <p:grpSp>
                  <p:nvGrpSpPr>
                    <p:cNvPr id="299" name="组合 298"/>
                    <p:cNvGrpSpPr/>
                    <p:nvPr/>
                  </p:nvGrpSpPr>
                  <p:grpSpPr>
                    <a:xfrm>
                      <a:off x="13217" y="5824"/>
                      <a:ext cx="1091" cy="328"/>
                      <a:chOff x="13217" y="5824"/>
                      <a:chExt cx="1091" cy="328"/>
                    </a:xfrm>
                  </p:grpSpPr>
                  <p:sp>
                    <p:nvSpPr>
                      <p:cNvPr id="274" name="文本框 273"/>
                      <p:cNvSpPr txBox="1"/>
                      <p:nvPr/>
                    </p:nvSpPr>
                    <p:spPr>
                      <a:xfrm>
                        <a:off x="13217" y="5824"/>
                        <a:ext cx="362" cy="328"/>
                      </a:xfrm>
                      <a:prstGeom prst="triangle">
                        <a:avLst/>
                      </a:prstGeom>
                      <a:solidFill>
                        <a:schemeClr val="accent6">
                          <a:alpha val="79000"/>
                        </a:schemeClr>
                      </a:solidFill>
                    </p:spPr>
                    <p:txBody>
                      <a:bodyPr wrap="square" rtlCol="0">
                        <a:spAutoFit/>
                      </a:bodyPr>
                      <a:p>
                        <a:pPr algn="ctr"/>
                        <a:endParaRPr lang="en-US" altLang="zh-CN" sz="600" b="1">
                          <a:solidFill>
                            <a:schemeClr val="bg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sp>
                    <p:nvSpPr>
                      <p:cNvPr id="293" name="梯形 292"/>
                      <p:cNvSpPr/>
                      <p:nvPr/>
                    </p:nvSpPr>
                    <p:spPr>
                      <a:xfrm rot="10800000">
                        <a:off x="13398" y="5824"/>
                        <a:ext cx="911" cy="328"/>
                      </a:xfrm>
                      <a:prstGeom prst="trapezoid">
                        <a:avLst>
                          <a:gd name="adj" fmla="val 54268"/>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85" name="文本框 284"/>
                    <p:cNvSpPr txBox="1"/>
                    <p:nvPr/>
                  </p:nvSpPr>
                  <p:spPr>
                    <a:xfrm>
                      <a:off x="13148" y="5843"/>
                      <a:ext cx="1245" cy="289"/>
                    </a:xfrm>
                    <a:prstGeom prst="rect">
                      <a:avLst/>
                    </a:prstGeom>
                    <a:noFill/>
                  </p:spPr>
                  <p:txBody>
                    <a:bodyPr wrap="square" rtlCol="0">
                      <a:spAutoFit/>
                    </a:bodyPr>
                    <a:p>
                      <a:pPr algn="ctr"/>
                      <a:r>
                        <a:rPr lang="en-US" altLang="zh-CN" sz="600" b="1">
                          <a:solidFill>
                            <a:schemeClr val="tx1"/>
                          </a:solidFill>
                          <a:latin typeface="Times New Roman" panose="02020603050405020304" charset="0"/>
                          <a:cs typeface="Times New Roman" panose="02020603050405020304" charset="0"/>
                        </a:rPr>
                        <a:t>Unknown Rules</a:t>
                      </a:r>
                      <a:endParaRPr lang="en-US" altLang="zh-CN" sz="600" b="1">
                        <a:solidFill>
                          <a:schemeClr val="tx1"/>
                        </a:solidFill>
                        <a:latin typeface="Times New Roman" panose="02020603050405020304" charset="0"/>
                        <a:cs typeface="Times New Roman" panose="02020603050405020304" charset="0"/>
                      </a:endParaRPr>
                    </a:p>
                  </p:txBody>
                </p:sp>
              </p:grpSp>
            </p:grpSp>
          </p:grpSp>
          <p:sp>
            <p:nvSpPr>
              <p:cNvPr id="327" name="文本框 326"/>
              <p:cNvSpPr txBox="1"/>
              <p:nvPr/>
            </p:nvSpPr>
            <p:spPr>
              <a:xfrm>
                <a:off x="11844" y="7323"/>
                <a:ext cx="911" cy="520"/>
              </a:xfrm>
              <a:prstGeom prst="rect">
                <a:avLst/>
              </a:prstGeom>
              <a:noFill/>
            </p:spPr>
            <p:txBody>
              <a:bodyPr wrap="square" rtlCol="0">
                <a:spAutoFit/>
              </a:bodyPr>
              <a:p>
                <a:pPr algn="ctr">
                  <a:lnSpc>
                    <a:spcPct val="120000"/>
                  </a:lnSpc>
                </a:pPr>
                <a:r>
                  <a:rPr lang="en-US" altLang="zh-CN" sz="700" b="1">
                    <a:solidFill>
                      <a:schemeClr val="bg1"/>
                    </a:solidFill>
                    <a:latin typeface="Times New Roman" panose="02020603050405020304" charset="0"/>
                    <a:cs typeface="Times New Roman" panose="02020603050405020304" charset="0"/>
                  </a:rPr>
                  <a:t>New Item</a:t>
                </a:r>
                <a:endParaRPr lang="en-US" altLang="zh-CN" sz="700" b="1">
                  <a:solidFill>
                    <a:schemeClr val="bg1"/>
                  </a:solidFill>
                  <a:latin typeface="Times New Roman" panose="02020603050405020304" charset="0"/>
                  <a:cs typeface="Times New Roman" panose="02020603050405020304" charset="0"/>
                </a:endParaRPr>
              </a:p>
              <a:p>
                <a:pPr algn="ctr">
                  <a:lnSpc>
                    <a:spcPct val="120000"/>
                  </a:lnSpc>
                </a:pPr>
                <a:r>
                  <a:rPr lang="en-US" altLang="zh-CN" sz="600" b="1">
                    <a:solidFill>
                      <a:schemeClr val="bg1"/>
                    </a:solidFill>
                    <a:latin typeface="Times New Roman" panose="02020603050405020304" charset="0"/>
                    <a:cs typeface="Times New Roman" panose="02020603050405020304" charset="0"/>
                  </a:rPr>
                  <a:t>(Object)</a:t>
                </a:r>
                <a:endParaRPr lang="en-US" altLang="zh-CN" sz="600" b="1">
                  <a:solidFill>
                    <a:schemeClr val="bg1"/>
                  </a:solidFill>
                  <a:latin typeface="Times New Roman" panose="02020603050405020304" charset="0"/>
                  <a:cs typeface="Times New Roman" panose="02020603050405020304" charset="0"/>
                </a:endParaRPr>
              </a:p>
            </p:txBody>
          </p:sp>
        </p:grpSp>
      </p:grpSp>
      <p:sp>
        <p:nvSpPr>
          <p:cNvPr id="28" name="文本框 27"/>
          <p:cNvSpPr txBox="1"/>
          <p:nvPr/>
        </p:nvSpPr>
        <p:spPr>
          <a:xfrm>
            <a:off x="252730" y="2180590"/>
            <a:ext cx="2843530" cy="3014980"/>
          </a:xfrm>
          <a:prstGeom prst="rect">
            <a:avLst/>
          </a:prstGeom>
          <a:noFill/>
        </p:spPr>
        <p:txBody>
          <a:bodyPr wrap="square" rtlCol="0">
            <a:spAutoFit/>
          </a:bodyPr>
          <a:p>
            <a:r>
              <a:rPr lang="en-US" altLang="zh-CN" sz="950" b="1" i="1">
                <a:solidFill>
                  <a:schemeClr val="bg1"/>
                </a:solidFill>
                <a:latin typeface="Times New Roman" panose="02020603050405020304" charset="0"/>
                <a:cs typeface="Times New Roman" panose="02020603050405020304" charset="0"/>
                <a:sym typeface="+mn-ea"/>
              </a:rPr>
              <a:t>Collaborative recommender systems</a:t>
            </a:r>
            <a:r>
              <a:rPr lang="en-US" altLang="zh-CN" sz="950">
                <a:solidFill>
                  <a:schemeClr val="bg1"/>
                </a:solidFill>
                <a:latin typeface="Times New Roman" panose="02020603050405020304" charset="0"/>
                <a:cs typeface="Times New Roman" panose="02020603050405020304" charset="0"/>
                <a:sym typeface="+mn-ea"/>
              </a:rPr>
              <a:t> </a:t>
            </a:r>
            <a:endParaRPr lang="en-US" altLang="zh-CN" sz="950">
              <a:solidFill>
                <a:schemeClr val="bg1"/>
              </a:solidFill>
              <a:latin typeface="Times New Roman" panose="02020603050405020304" charset="0"/>
              <a:cs typeface="Times New Roman" panose="02020603050405020304" charset="0"/>
              <a:sym typeface="+mn-ea"/>
            </a:endParaRPr>
          </a:p>
          <a:p>
            <a:r>
              <a:rPr lang="en-US" altLang="zh-CN" sz="950">
                <a:solidFill>
                  <a:schemeClr val="bg1"/>
                </a:solidFill>
                <a:latin typeface="Times New Roman" panose="02020603050405020304" charset="0"/>
                <a:cs typeface="Times New Roman" panose="02020603050405020304" charset="0"/>
                <a:sym typeface="+mn-ea"/>
              </a:rPr>
              <a:t>aggregate user interactions to find si-</a:t>
            </a:r>
            <a:endParaRPr lang="en-US" altLang="zh-CN" sz="950">
              <a:solidFill>
                <a:schemeClr val="bg1"/>
              </a:solidFill>
              <a:latin typeface="Times New Roman" panose="02020603050405020304" charset="0"/>
              <a:cs typeface="Times New Roman" panose="02020603050405020304" charset="0"/>
              <a:sym typeface="+mn-ea"/>
            </a:endParaRPr>
          </a:p>
          <a:p>
            <a:r>
              <a:rPr lang="en-US" altLang="zh-CN" sz="950">
                <a:solidFill>
                  <a:schemeClr val="bg1"/>
                </a:solidFill>
                <a:latin typeface="Times New Roman" panose="02020603050405020304" charset="0"/>
                <a:cs typeface="Times New Roman" panose="02020603050405020304" charset="0"/>
                <a:sym typeface="+mn-ea"/>
              </a:rPr>
              <a:t>milar users and recommend the </a:t>
            </a:r>
            <a:r>
              <a:rPr lang="en-US" altLang="zh-CN" sz="950">
                <a:solidFill>
                  <a:schemeClr val="bg1"/>
                </a:solidFill>
                <a:latin typeface="Times New Roman" panose="02020603050405020304" charset="0"/>
                <a:cs typeface="Times New Roman" panose="02020603050405020304" charset="0"/>
              </a:rPr>
              <a:t>item </a:t>
            </a:r>
            <a:endParaRPr lang="en-US" altLang="zh-CN" sz="950">
              <a:solidFill>
                <a:schemeClr val="bg1"/>
              </a:solidFill>
              <a:latin typeface="Times New Roman" panose="02020603050405020304" charset="0"/>
              <a:cs typeface="Times New Roman" panose="02020603050405020304" charset="0"/>
            </a:endParaRPr>
          </a:p>
          <a:p>
            <a:r>
              <a:rPr lang="en-US" altLang="zh-CN" sz="950">
                <a:solidFill>
                  <a:schemeClr val="bg1"/>
                </a:solidFill>
                <a:latin typeface="Times New Roman" panose="02020603050405020304" charset="0"/>
                <a:cs typeface="Times New Roman" panose="02020603050405020304" charset="0"/>
              </a:rPr>
              <a:t>they liked. Common techniques in-</a:t>
            </a:r>
            <a:endParaRPr lang="en-US" altLang="zh-CN" sz="950">
              <a:solidFill>
                <a:schemeClr val="bg1"/>
              </a:solidFill>
              <a:latin typeface="Times New Roman" panose="02020603050405020304" charset="0"/>
              <a:cs typeface="Times New Roman" panose="02020603050405020304" charset="0"/>
            </a:endParaRPr>
          </a:p>
          <a:p>
            <a:r>
              <a:rPr lang="en-US" altLang="zh-CN" sz="950">
                <a:solidFill>
                  <a:schemeClr val="bg1"/>
                </a:solidFill>
                <a:latin typeface="Times New Roman" panose="02020603050405020304" charset="0"/>
                <a:cs typeface="Times New Roman" panose="02020603050405020304" charset="0"/>
              </a:rPr>
              <a:t>clude collaborative filtering, reduc-</a:t>
            </a:r>
            <a:endParaRPr lang="en-US" altLang="zh-CN" sz="950">
              <a:solidFill>
                <a:schemeClr val="bg1"/>
              </a:solidFill>
              <a:latin typeface="Times New Roman" panose="02020603050405020304" charset="0"/>
              <a:cs typeface="Times New Roman" panose="02020603050405020304" charset="0"/>
            </a:endParaRPr>
          </a:p>
          <a:p>
            <a:r>
              <a:rPr lang="en-US" altLang="zh-CN" sz="950">
                <a:solidFill>
                  <a:schemeClr val="bg1"/>
                </a:solidFill>
                <a:latin typeface="Times New Roman" panose="02020603050405020304" charset="0"/>
                <a:cs typeface="Times New Roman" panose="02020603050405020304" charset="0"/>
              </a:rPr>
              <a:t>ing the dimensionality of the sparse </a:t>
            </a:r>
            <a:endParaRPr lang="en-US" altLang="zh-CN" sz="950">
              <a:solidFill>
                <a:schemeClr val="bg1"/>
              </a:solidFill>
              <a:latin typeface="Times New Roman" panose="02020603050405020304" charset="0"/>
              <a:cs typeface="Times New Roman" panose="02020603050405020304" charset="0"/>
            </a:endParaRPr>
          </a:p>
          <a:p>
            <a:r>
              <a:rPr lang="en-US" altLang="zh-CN" sz="950">
                <a:solidFill>
                  <a:schemeClr val="bg1"/>
                </a:solidFill>
                <a:latin typeface="Times New Roman" panose="02020603050405020304" charset="0"/>
                <a:cs typeface="Times New Roman" panose="02020603050405020304" charset="0"/>
              </a:rPr>
              <a:t>user-interaction matrix based on a </a:t>
            </a:r>
            <a:endParaRPr lang="en-US" altLang="zh-CN" sz="950">
              <a:solidFill>
                <a:schemeClr val="bg1"/>
              </a:solidFill>
              <a:latin typeface="Times New Roman" panose="02020603050405020304" charset="0"/>
              <a:cs typeface="Times New Roman" panose="02020603050405020304" charset="0"/>
            </a:endParaRPr>
          </a:p>
          <a:p>
            <a:r>
              <a:rPr lang="en-US" altLang="zh-CN" sz="950" b="1">
                <a:solidFill>
                  <a:schemeClr val="bg1"/>
                </a:solidFill>
                <a:latin typeface="Times New Roman" panose="02020603050405020304" charset="0"/>
                <a:cs typeface="Times New Roman" panose="02020603050405020304" charset="0"/>
              </a:rPr>
              <a:t>user’s past interactions</a:t>
            </a:r>
            <a:r>
              <a:rPr lang="en-US" altLang="zh-CN" sz="950">
                <a:solidFill>
                  <a:schemeClr val="bg1"/>
                </a:solidFill>
                <a:latin typeface="Times New Roman" panose="02020603050405020304" charset="0"/>
                <a:cs typeface="Times New Roman" panose="02020603050405020304" charset="0"/>
              </a:rPr>
              <a:t>. However, </a:t>
            </a:r>
            <a:endParaRPr lang="en-US" altLang="zh-CN" sz="950">
              <a:solidFill>
                <a:schemeClr val="bg1"/>
              </a:solidFill>
              <a:latin typeface="Times New Roman" panose="02020603050405020304" charset="0"/>
              <a:cs typeface="Times New Roman" panose="02020603050405020304" charset="0"/>
            </a:endParaRPr>
          </a:p>
          <a:p>
            <a:r>
              <a:rPr lang="en-US" altLang="zh-CN" sz="950" b="1">
                <a:solidFill>
                  <a:schemeClr val="bg1"/>
                </a:solidFill>
                <a:latin typeface="Times New Roman" panose="02020603050405020304" charset="0"/>
                <a:cs typeface="Times New Roman" panose="02020603050405020304" charset="0"/>
                <a:sym typeface="+mn-ea"/>
              </a:rPr>
              <a:t>time-sensitive</a:t>
            </a:r>
            <a:r>
              <a:rPr lang="en-US" altLang="zh-CN" sz="950" b="1">
                <a:solidFill>
                  <a:schemeClr val="bg1"/>
                </a:solidFill>
                <a:latin typeface="Times New Roman" panose="02020603050405020304" charset="0"/>
                <a:cs typeface="Times New Roman" panose="02020603050405020304" charset="0"/>
              </a:rPr>
              <a:t> items</a:t>
            </a:r>
            <a:r>
              <a:rPr lang="en-US" altLang="zh-CN" sz="950">
                <a:solidFill>
                  <a:schemeClr val="bg1"/>
                </a:solidFill>
                <a:latin typeface="Times New Roman" panose="02020603050405020304" charset="0"/>
                <a:cs typeface="Times New Roman" panose="02020603050405020304" charset="0"/>
              </a:rPr>
              <a:t> record may </a:t>
            </a:r>
            <a:endParaRPr lang="en-US" altLang="zh-CN" sz="950">
              <a:solidFill>
                <a:schemeClr val="bg1"/>
              </a:solidFill>
              <a:latin typeface="Times New Roman" panose="02020603050405020304" charset="0"/>
              <a:cs typeface="Times New Roman" panose="02020603050405020304" charset="0"/>
            </a:endParaRPr>
          </a:p>
          <a:p>
            <a:r>
              <a:rPr lang="en-US" altLang="zh-CN" sz="950" b="1">
                <a:solidFill>
                  <a:schemeClr val="bg1"/>
                </a:solidFill>
                <a:latin typeface="Times New Roman" panose="02020603050405020304" charset="0"/>
                <a:cs typeface="Times New Roman" panose="02020603050405020304" charset="0"/>
              </a:rPr>
              <a:t>not remain valid </a:t>
            </a:r>
            <a:r>
              <a:rPr lang="en-US" altLang="zh-CN" sz="950">
                <a:solidFill>
                  <a:schemeClr val="bg1"/>
                </a:solidFill>
                <a:latin typeface="Times New Roman" panose="02020603050405020304" charset="0"/>
                <a:cs typeface="Times New Roman" panose="02020603050405020304" charset="0"/>
              </a:rPr>
              <a:t>long enough</a:t>
            </a:r>
            <a:r>
              <a:rPr lang="en-US" altLang="zh-CN" sz="950" b="1">
                <a:solidFill>
                  <a:schemeClr val="bg1"/>
                </a:solidFill>
                <a:latin typeface="Times New Roman" panose="02020603050405020304" charset="0"/>
                <a:cs typeface="Times New Roman" panose="02020603050405020304" charset="0"/>
              </a:rPr>
              <a:t>;</a:t>
            </a:r>
            <a:r>
              <a:rPr lang="en-US" altLang="zh-CN" sz="950">
                <a:solidFill>
                  <a:schemeClr val="bg1"/>
                </a:solidFill>
                <a:latin typeface="Times New Roman" panose="02020603050405020304" charset="0"/>
                <a:cs typeface="Times New Roman" panose="02020603050405020304" charset="0"/>
              </a:rPr>
              <a:t> also </a:t>
            </a:r>
            <a:endParaRPr lang="en-US" altLang="zh-CN" sz="950">
              <a:solidFill>
                <a:schemeClr val="bg1"/>
              </a:solidFill>
              <a:latin typeface="Times New Roman" panose="02020603050405020304" charset="0"/>
              <a:cs typeface="Times New Roman" panose="02020603050405020304" charset="0"/>
            </a:endParaRPr>
          </a:p>
          <a:p>
            <a:r>
              <a:rPr lang="en-US" altLang="zh-CN" sz="950">
                <a:solidFill>
                  <a:schemeClr val="bg1"/>
                </a:solidFill>
                <a:latin typeface="Times New Roman" panose="02020603050405020304" charset="0"/>
                <a:cs typeface="Times New Roman" panose="02020603050405020304" charset="0"/>
              </a:rPr>
              <a:t>it may result in </a:t>
            </a:r>
            <a:r>
              <a:rPr lang="en-US" altLang="zh-CN" sz="950" b="1">
                <a:solidFill>
                  <a:schemeClr val="bg1"/>
                </a:solidFill>
                <a:latin typeface="Times New Roman" panose="02020603050405020304" charset="0"/>
                <a:cs typeface="Times New Roman" panose="02020603050405020304" charset="0"/>
              </a:rPr>
              <a:t>positive feedback </a:t>
            </a:r>
            <a:endParaRPr lang="en-US" altLang="zh-CN" sz="950" b="1">
              <a:solidFill>
                <a:schemeClr val="bg1"/>
              </a:solidFill>
              <a:latin typeface="Times New Roman" panose="02020603050405020304" charset="0"/>
              <a:cs typeface="Times New Roman" panose="02020603050405020304" charset="0"/>
            </a:endParaRPr>
          </a:p>
          <a:p>
            <a:r>
              <a:rPr lang="en-US" altLang="zh-CN" sz="950" b="1">
                <a:solidFill>
                  <a:schemeClr val="bg1"/>
                </a:solidFill>
                <a:latin typeface="Times New Roman" panose="02020603050405020304" charset="0"/>
                <a:cs typeface="Times New Roman" panose="02020603050405020304" charset="0"/>
              </a:rPr>
              <a:t>loops</a:t>
            </a:r>
            <a:r>
              <a:rPr lang="en-US" altLang="zh-CN" sz="950">
                <a:solidFill>
                  <a:schemeClr val="bg1"/>
                </a:solidFill>
                <a:latin typeface="Times New Roman" panose="02020603050405020304" charset="0"/>
                <a:cs typeface="Times New Roman" panose="02020603050405020304" charset="0"/>
              </a:rPr>
              <a:t>. </a:t>
            </a:r>
            <a:endParaRPr lang="en-US" altLang="zh-CN" sz="950">
              <a:solidFill>
                <a:schemeClr val="bg1"/>
              </a:solidFill>
              <a:latin typeface="Times New Roman" panose="02020603050405020304" charset="0"/>
              <a:cs typeface="Times New Roman" panose="02020603050405020304" charset="0"/>
            </a:endParaRPr>
          </a:p>
          <a:p>
            <a:r>
              <a:rPr lang="en-US" altLang="zh-CN" sz="950" b="1" i="1">
                <a:solidFill>
                  <a:schemeClr val="bg1"/>
                </a:solidFill>
                <a:latin typeface="Times New Roman" panose="02020603050405020304" charset="0"/>
                <a:cs typeface="Times New Roman" panose="02020603050405020304" charset="0"/>
                <a:sym typeface="+mn-ea"/>
              </a:rPr>
              <a:t>Content-based recommendation</a:t>
            </a:r>
            <a:endParaRPr lang="en-US" altLang="zh-CN" sz="950" b="1" i="1">
              <a:solidFill>
                <a:schemeClr val="bg1"/>
              </a:solidFill>
              <a:latin typeface="Times New Roman" panose="02020603050405020304" charset="0"/>
              <a:cs typeface="Times New Roman" panose="02020603050405020304" charset="0"/>
              <a:sym typeface="+mn-ea"/>
            </a:endParaRPr>
          </a:p>
          <a:p>
            <a:r>
              <a:rPr lang="en-US" altLang="zh-CN" sz="950" b="1" i="1">
                <a:solidFill>
                  <a:schemeClr val="bg1"/>
                </a:solidFill>
                <a:latin typeface="Times New Roman" panose="02020603050405020304" charset="0"/>
                <a:cs typeface="Times New Roman" panose="02020603050405020304" charset="0"/>
                <a:sym typeface="+mn-ea"/>
              </a:rPr>
              <a:t>systems</a:t>
            </a:r>
            <a:r>
              <a:rPr lang="en-US" altLang="zh-CN" sz="950">
                <a:solidFill>
                  <a:schemeClr val="bg1"/>
                </a:solidFill>
                <a:latin typeface="Times New Roman" panose="02020603050405020304" charset="0"/>
                <a:cs typeface="Times New Roman" panose="02020603050405020304" charset="0"/>
                <a:sym typeface="+mn-ea"/>
              </a:rPr>
              <a:t> recommend items based on </a:t>
            </a:r>
            <a:endParaRPr lang="en-US" altLang="zh-CN" sz="950">
              <a:solidFill>
                <a:schemeClr val="bg1"/>
              </a:solidFill>
              <a:latin typeface="Times New Roman" panose="02020603050405020304" charset="0"/>
              <a:cs typeface="Times New Roman" panose="02020603050405020304" charset="0"/>
              <a:sym typeface="+mn-ea"/>
            </a:endParaRPr>
          </a:p>
          <a:p>
            <a:r>
              <a:rPr lang="en-US" altLang="zh-CN" sz="950" b="1">
                <a:solidFill>
                  <a:schemeClr val="bg1"/>
                </a:solidFill>
                <a:latin typeface="Times New Roman" panose="02020603050405020304" charset="0"/>
                <a:cs typeface="Times New Roman" panose="02020603050405020304" charset="0"/>
                <a:sym typeface="+mn-ea"/>
              </a:rPr>
              <a:t>similarity to content information </a:t>
            </a:r>
            <a:endParaRPr lang="en-US" altLang="zh-CN" sz="950" b="1">
              <a:solidFill>
                <a:schemeClr val="bg1"/>
              </a:solidFill>
              <a:latin typeface="Times New Roman" panose="02020603050405020304" charset="0"/>
              <a:cs typeface="Times New Roman" panose="02020603050405020304" charset="0"/>
              <a:sym typeface="+mn-ea"/>
            </a:endParaRPr>
          </a:p>
          <a:p>
            <a:r>
              <a:rPr lang="en-US" altLang="zh-CN" sz="950" b="1">
                <a:solidFill>
                  <a:schemeClr val="bg1"/>
                </a:solidFill>
                <a:latin typeface="Times New Roman" panose="02020603050405020304" charset="0"/>
                <a:cs typeface="Times New Roman" panose="02020603050405020304" charset="0"/>
                <a:sym typeface="+mn-ea"/>
              </a:rPr>
              <a:t>on items</a:t>
            </a:r>
            <a:r>
              <a:rPr lang="en-US" altLang="zh-CN" sz="950">
                <a:solidFill>
                  <a:schemeClr val="bg1"/>
                </a:solidFill>
                <a:latin typeface="Times New Roman" panose="02020603050405020304" charset="0"/>
                <a:cs typeface="Times New Roman" panose="02020603050405020304" charset="0"/>
                <a:sym typeface="+mn-ea"/>
              </a:rPr>
              <a:t>. Usually a representation </a:t>
            </a:r>
            <a:endParaRPr lang="en-US" altLang="zh-CN" sz="950">
              <a:solidFill>
                <a:schemeClr val="bg1"/>
              </a:solidFill>
              <a:latin typeface="Times New Roman" panose="02020603050405020304" charset="0"/>
              <a:cs typeface="Times New Roman" panose="02020603050405020304" charset="0"/>
              <a:sym typeface="+mn-ea"/>
            </a:endParaRPr>
          </a:p>
          <a:p>
            <a:r>
              <a:rPr lang="en-US" altLang="zh-CN" sz="950">
                <a:solidFill>
                  <a:schemeClr val="bg1"/>
                </a:solidFill>
                <a:latin typeface="Times New Roman" panose="02020603050405020304" charset="0"/>
                <a:cs typeface="Times New Roman" panose="02020603050405020304" charset="0"/>
                <a:sym typeface="+mn-ea"/>
              </a:rPr>
              <a:t>for a target user is generated based </a:t>
            </a:r>
            <a:endParaRPr lang="en-US" altLang="zh-CN" sz="950">
              <a:solidFill>
                <a:schemeClr val="bg1"/>
              </a:solidFill>
              <a:latin typeface="Times New Roman" panose="02020603050405020304" charset="0"/>
              <a:cs typeface="Times New Roman" panose="02020603050405020304" charset="0"/>
              <a:sym typeface="+mn-ea"/>
            </a:endParaRPr>
          </a:p>
          <a:p>
            <a:r>
              <a:rPr lang="en-US" altLang="zh-CN" sz="950">
                <a:solidFill>
                  <a:schemeClr val="bg1"/>
                </a:solidFill>
                <a:latin typeface="Times New Roman" panose="02020603050405020304" charset="0"/>
                <a:cs typeface="Times New Roman" panose="02020603050405020304" charset="0"/>
                <a:sym typeface="+mn-ea"/>
              </a:rPr>
              <a:t>on item description embeddings. </a:t>
            </a:r>
            <a:endParaRPr lang="en-US" altLang="zh-CN" sz="950">
              <a:solidFill>
                <a:schemeClr val="bg1"/>
              </a:solidFill>
              <a:latin typeface="Times New Roman" panose="02020603050405020304" charset="0"/>
              <a:cs typeface="Times New Roman" panose="02020603050405020304" charset="0"/>
              <a:sym typeface="+mn-ea"/>
            </a:endParaRPr>
          </a:p>
          <a:p>
            <a:r>
              <a:rPr lang="en-US" altLang="zh-CN" sz="950">
                <a:solidFill>
                  <a:schemeClr val="bg1"/>
                </a:solidFill>
                <a:latin typeface="Times New Roman" panose="02020603050405020304" charset="0"/>
                <a:cs typeface="Times New Roman" panose="02020603050405020304" charset="0"/>
                <a:sym typeface="+mn-ea"/>
              </a:rPr>
              <a:t>Content-based systems are </a:t>
            </a:r>
            <a:r>
              <a:rPr lang="en-US" altLang="zh-CN" sz="950" b="1">
                <a:solidFill>
                  <a:schemeClr val="bg1"/>
                </a:solidFill>
                <a:latin typeface="Times New Roman" panose="02020603050405020304" charset="0"/>
                <a:cs typeface="Times New Roman" panose="02020603050405020304" charset="0"/>
                <a:sym typeface="+mn-ea"/>
              </a:rPr>
              <a:t>less de-</a:t>
            </a:r>
            <a:endParaRPr lang="en-US" altLang="zh-CN" sz="950" b="1">
              <a:solidFill>
                <a:schemeClr val="bg1"/>
              </a:solidFill>
              <a:latin typeface="Times New Roman" panose="02020603050405020304" charset="0"/>
              <a:cs typeface="Times New Roman" panose="02020603050405020304" charset="0"/>
              <a:sym typeface="+mn-ea"/>
            </a:endParaRPr>
          </a:p>
          <a:p>
            <a:r>
              <a:rPr lang="en-US" altLang="zh-CN" sz="950" b="1">
                <a:solidFill>
                  <a:schemeClr val="bg1"/>
                </a:solidFill>
                <a:latin typeface="Times New Roman" panose="02020603050405020304" charset="0"/>
                <a:cs typeface="Times New Roman" panose="02020603050405020304" charset="0"/>
                <a:sym typeface="+mn-ea"/>
              </a:rPr>
              <a:t>pendent on</a:t>
            </a:r>
            <a:r>
              <a:rPr lang="en-US" altLang="zh-CN" sz="950">
                <a:solidFill>
                  <a:schemeClr val="bg1"/>
                </a:solidFill>
                <a:latin typeface="Times New Roman" panose="02020603050405020304" charset="0"/>
                <a:cs typeface="Times New Roman" panose="02020603050405020304" charset="0"/>
                <a:sym typeface="+mn-ea"/>
              </a:rPr>
              <a:t> items </a:t>
            </a:r>
            <a:r>
              <a:rPr lang="en-US" altLang="zh-CN" sz="950" b="1">
                <a:solidFill>
                  <a:schemeClr val="bg1"/>
                </a:solidFill>
                <a:latin typeface="Times New Roman" panose="02020603050405020304" charset="0"/>
                <a:cs typeface="Times New Roman" panose="02020603050405020304" charset="0"/>
                <a:sym typeface="+mn-ea"/>
              </a:rPr>
              <a:t>with extensive </a:t>
            </a:r>
            <a:endParaRPr lang="en-US" altLang="zh-CN" sz="950">
              <a:solidFill>
                <a:schemeClr val="bg1"/>
              </a:solidFill>
              <a:latin typeface="Times New Roman" panose="02020603050405020304" charset="0"/>
              <a:cs typeface="Times New Roman" panose="02020603050405020304" charset="0"/>
            </a:endParaRPr>
          </a:p>
        </p:txBody>
      </p:sp>
      <p:sp>
        <p:nvSpPr>
          <p:cNvPr id="65" name="文本框 64"/>
          <p:cNvSpPr txBox="1"/>
          <p:nvPr/>
        </p:nvSpPr>
        <p:spPr>
          <a:xfrm>
            <a:off x="9015730" y="2180590"/>
            <a:ext cx="1571625" cy="3014980"/>
          </a:xfrm>
          <a:prstGeom prst="rect">
            <a:avLst/>
          </a:prstGeom>
          <a:noFill/>
        </p:spPr>
        <p:txBody>
          <a:bodyPr wrap="square" rtlCol="0">
            <a:spAutoFit/>
          </a:bodyPr>
          <a:p>
            <a:r>
              <a:rPr lang="en-US" sz="950">
                <a:solidFill>
                  <a:schemeClr val="bg1"/>
                </a:solidFill>
                <a:latin typeface="Times New Roman" panose="02020603050405020304" charset="0"/>
                <a:cs typeface="Times New Roman" panose="02020603050405020304" charset="0"/>
                <a:sym typeface="+mn-ea"/>
              </a:rPr>
              <a:t>ed into </a:t>
            </a:r>
            <a:r>
              <a:rPr lang="en-US" sz="950" b="1" i="1">
                <a:solidFill>
                  <a:schemeClr val="bg1"/>
                </a:solidFill>
                <a:latin typeface="Times New Roman" panose="02020603050405020304" charset="0"/>
                <a:cs typeface="Times New Roman" panose="02020603050405020304" charset="0"/>
                <a:sym typeface="+mn-ea"/>
              </a:rPr>
              <a:t>item-wise (new item) </a:t>
            </a:r>
            <a:r>
              <a:rPr lang="en-US" sz="950">
                <a:solidFill>
                  <a:schemeClr val="bg1"/>
                </a:solidFill>
                <a:latin typeface="Times New Roman" panose="02020603050405020304" charset="0"/>
                <a:cs typeface="Times New Roman" panose="02020603050405020304" charset="0"/>
                <a:sym typeface="+mn-ea"/>
              </a:rPr>
              <a:t>and</a:t>
            </a:r>
            <a:r>
              <a:rPr lang="en-US" sz="950" b="1" i="1">
                <a:solidFill>
                  <a:schemeClr val="bg1"/>
                </a:solidFill>
                <a:latin typeface="Times New Roman" panose="02020603050405020304" charset="0"/>
                <a:cs typeface="Times New Roman" panose="02020603050405020304" charset="0"/>
                <a:sym typeface="+mn-ea"/>
              </a:rPr>
              <a:t> user-wise (new user) cold starts</a:t>
            </a:r>
            <a:r>
              <a:rPr lang="en-US" sz="950">
                <a:solidFill>
                  <a:schemeClr val="bg1"/>
                </a:solidFill>
                <a:latin typeface="Times New Roman" panose="02020603050405020304" charset="0"/>
                <a:cs typeface="Times New Roman" panose="02020603050405020304" charset="0"/>
                <a:sym typeface="+mn-ea"/>
              </a:rPr>
              <a:t>,</a:t>
            </a:r>
            <a:r>
              <a:rPr lang="en-US" sz="950" b="1" i="1">
                <a:solidFill>
                  <a:schemeClr val="bg1"/>
                </a:solidFill>
                <a:latin typeface="Times New Roman" panose="02020603050405020304" charset="0"/>
                <a:cs typeface="Times New Roman" panose="02020603050405020304" charset="0"/>
                <a:sym typeface="+mn-ea"/>
              </a:rPr>
              <a:t> </a:t>
            </a:r>
            <a:r>
              <a:rPr lang="en-US" sz="950">
                <a:solidFill>
                  <a:schemeClr val="bg1"/>
                </a:solidFill>
                <a:latin typeface="Times New Roman" panose="02020603050405020304" charset="0"/>
                <a:cs typeface="Times New Roman" panose="02020603050405020304" charset="0"/>
                <a:sym typeface="+mn-ea"/>
              </a:rPr>
              <a:t>which are main-ly addressed by content-based and hybrid recom-mendation systems and can be hard </a:t>
            </a:r>
            <a:r>
              <a:rPr sz="950">
                <a:solidFill>
                  <a:schemeClr val="bg1"/>
                </a:solidFill>
                <a:latin typeface="Times New Roman" panose="02020603050405020304" charset="0"/>
                <a:cs typeface="Times New Roman" panose="02020603050405020304" charset="0"/>
                <a:sym typeface="+mn-ea"/>
              </a:rPr>
              <a:t>rel</a:t>
            </a:r>
            <a:r>
              <a:rPr lang="en-US" sz="950">
                <a:solidFill>
                  <a:schemeClr val="bg1"/>
                </a:solidFill>
                <a:latin typeface="Times New Roman" panose="02020603050405020304" charset="0"/>
                <a:cs typeface="Times New Roman" panose="02020603050405020304" charset="0"/>
                <a:sym typeface="+mn-ea"/>
              </a:rPr>
              <a:t>ying</a:t>
            </a:r>
            <a:r>
              <a:rPr sz="950">
                <a:solidFill>
                  <a:schemeClr val="bg1"/>
                </a:solidFill>
                <a:latin typeface="Times New Roman" panose="02020603050405020304" charset="0"/>
                <a:cs typeface="Times New Roman" panose="02020603050405020304" charset="0"/>
                <a:sym typeface="+mn-ea"/>
              </a:rPr>
              <a:t> </a:t>
            </a:r>
            <a:r>
              <a:rPr lang="en-US" sz="950">
                <a:solidFill>
                  <a:schemeClr val="bg1"/>
                </a:solidFill>
                <a:latin typeface="Times New Roman" panose="02020603050405020304" charset="0"/>
                <a:cs typeface="Times New Roman" panose="02020603050405020304" charset="0"/>
                <a:sym typeface="+mn-ea"/>
              </a:rPr>
              <a:t>largely </a:t>
            </a:r>
            <a:r>
              <a:rPr sz="950">
                <a:solidFill>
                  <a:schemeClr val="bg1"/>
                </a:solidFill>
                <a:latin typeface="Times New Roman" panose="02020603050405020304" charset="0"/>
                <a:cs typeface="Times New Roman" panose="02020603050405020304" charset="0"/>
                <a:sym typeface="+mn-ea"/>
              </a:rPr>
              <a:t>on</a:t>
            </a:r>
            <a:r>
              <a:rPr lang="en-US" sz="950">
                <a:solidFill>
                  <a:schemeClr val="bg1"/>
                </a:solidFill>
                <a:latin typeface="Times New Roman" panose="02020603050405020304" charset="0"/>
                <a:cs typeface="Times New Roman" panose="02020603050405020304" charset="0"/>
                <a:sym typeface="+mn-ea"/>
              </a:rPr>
              <a:t> </a:t>
            </a:r>
            <a:r>
              <a:rPr sz="950">
                <a:solidFill>
                  <a:schemeClr val="bg1"/>
                </a:solidFill>
                <a:latin typeface="Times New Roman" panose="02020603050405020304" charset="0"/>
                <a:cs typeface="Times New Roman" panose="02020603050405020304" charset="0"/>
                <a:sym typeface="+mn-ea"/>
              </a:rPr>
              <a:t>knowledge bases and onto</a:t>
            </a:r>
            <a:r>
              <a:rPr lang="en-US" sz="950">
                <a:solidFill>
                  <a:schemeClr val="bg1"/>
                </a:solidFill>
                <a:latin typeface="Times New Roman" panose="02020603050405020304" charset="0"/>
                <a:cs typeface="Times New Roman" panose="02020603050405020304" charset="0"/>
                <a:sym typeface="+mn-ea"/>
              </a:rPr>
              <a:t>-</a:t>
            </a:r>
            <a:r>
              <a:rPr sz="950">
                <a:solidFill>
                  <a:schemeClr val="bg1"/>
                </a:solidFill>
                <a:latin typeface="Times New Roman" panose="02020603050405020304" charset="0"/>
                <a:cs typeface="Times New Roman" panose="02020603050405020304" charset="0"/>
                <a:sym typeface="+mn-ea"/>
              </a:rPr>
              <a:t>logies, or</a:t>
            </a:r>
            <a:r>
              <a:rPr lang="en-US" sz="950">
                <a:solidFill>
                  <a:schemeClr val="bg1"/>
                </a:solidFill>
                <a:latin typeface="Times New Roman" panose="02020603050405020304" charset="0"/>
                <a:cs typeface="Times New Roman" panose="02020603050405020304" charset="0"/>
                <a:sym typeface="+mn-ea"/>
              </a:rPr>
              <a:t> </a:t>
            </a:r>
            <a:r>
              <a:rPr sz="950">
                <a:solidFill>
                  <a:schemeClr val="bg1"/>
                </a:solidFill>
                <a:latin typeface="Times New Roman" panose="02020603050405020304" charset="0"/>
                <a:cs typeface="Times New Roman" panose="02020603050405020304" charset="0"/>
                <a:sym typeface="+mn-ea"/>
              </a:rPr>
              <a:t>tags and</a:t>
            </a:r>
            <a:r>
              <a:rPr lang="en-US" sz="950">
                <a:solidFill>
                  <a:schemeClr val="bg1"/>
                </a:solidFill>
                <a:latin typeface="Times New Roman" panose="02020603050405020304" charset="0"/>
                <a:cs typeface="Times New Roman" panose="02020603050405020304" charset="0"/>
                <a:sym typeface="+mn-ea"/>
              </a:rPr>
              <a:t> </a:t>
            </a:r>
            <a:r>
              <a:rPr sz="950">
                <a:solidFill>
                  <a:schemeClr val="bg1"/>
                </a:solidFill>
                <a:latin typeface="Times New Roman" panose="02020603050405020304" charset="0"/>
                <a:cs typeface="Times New Roman" panose="02020603050405020304" charset="0"/>
                <a:sym typeface="+mn-ea"/>
              </a:rPr>
              <a:t>catego</a:t>
            </a:r>
            <a:r>
              <a:rPr lang="en-US" sz="950">
                <a:solidFill>
                  <a:schemeClr val="bg1"/>
                </a:solidFill>
                <a:latin typeface="Times New Roman" panose="02020603050405020304" charset="0"/>
                <a:cs typeface="Times New Roman" panose="02020603050405020304" charset="0"/>
                <a:sym typeface="+mn-ea"/>
              </a:rPr>
              <a:t>-</a:t>
            </a:r>
            <a:r>
              <a:rPr sz="950">
                <a:solidFill>
                  <a:schemeClr val="bg1"/>
                </a:solidFill>
                <a:latin typeface="Times New Roman" panose="02020603050405020304" charset="0"/>
                <a:cs typeface="Times New Roman" panose="02020603050405020304" charset="0"/>
                <a:sym typeface="+mn-ea"/>
              </a:rPr>
              <a:t>risation</a:t>
            </a:r>
            <a:r>
              <a:rPr lang="en-US" sz="950">
                <a:solidFill>
                  <a:schemeClr val="bg1"/>
                </a:solidFill>
                <a:latin typeface="Times New Roman" panose="02020603050405020304" charset="0"/>
                <a:cs typeface="Times New Roman" panose="02020603050405020304" charset="0"/>
                <a:sym typeface="+mn-ea"/>
              </a:rPr>
              <a:t>s. </a:t>
            </a:r>
            <a:endParaRPr lang="en-US" sz="950">
              <a:solidFill>
                <a:schemeClr val="bg1"/>
              </a:solidFill>
              <a:latin typeface="Times New Roman" panose="02020603050405020304" charset="0"/>
              <a:cs typeface="Times New Roman" panose="02020603050405020304" charset="0"/>
            </a:endParaRPr>
          </a:p>
          <a:p>
            <a:r>
              <a:rPr lang="en-US" sz="950">
                <a:solidFill>
                  <a:schemeClr val="bg1"/>
                </a:solidFill>
                <a:latin typeface="Times New Roman" panose="02020603050405020304" charset="0"/>
                <a:cs typeface="Times New Roman" panose="02020603050405020304" charset="0"/>
              </a:rPr>
              <a:t>Due to the high barrier to entry recommendation sys-tem, researchers study </a:t>
            </a:r>
            <a:r>
              <a:rPr sz="950">
                <a:solidFill>
                  <a:schemeClr val="bg1"/>
                </a:solidFill>
                <a:latin typeface="Times New Roman" panose="02020603050405020304" charset="0"/>
                <a:cs typeface="Times New Roman" panose="02020603050405020304" charset="0"/>
              </a:rPr>
              <a:t>time sensitive </a:t>
            </a:r>
            <a:r>
              <a:rPr lang="en-US" sz="950">
                <a:solidFill>
                  <a:schemeClr val="bg1"/>
                </a:solidFill>
                <a:latin typeface="Times New Roman" panose="02020603050405020304" charset="0"/>
                <a:cs typeface="Times New Roman" panose="02020603050405020304" charset="0"/>
              </a:rPr>
              <a:t>cases </a:t>
            </a:r>
            <a:r>
              <a:rPr sz="950">
                <a:solidFill>
                  <a:schemeClr val="bg1"/>
                </a:solidFill>
                <a:latin typeface="Times New Roman" panose="02020603050405020304" charset="0"/>
                <a:cs typeface="Times New Roman" panose="02020603050405020304" charset="0"/>
              </a:rPr>
              <a:t>and </a:t>
            </a:r>
            <a:r>
              <a:rPr lang="en-US" sz="950">
                <a:solidFill>
                  <a:schemeClr val="bg1"/>
                </a:solidFill>
                <a:latin typeface="Times New Roman" panose="02020603050405020304" charset="0"/>
                <a:cs typeface="Times New Roman" panose="02020603050405020304" charset="0"/>
              </a:rPr>
              <a:t>propose </a:t>
            </a:r>
            <a:r>
              <a:rPr sz="950">
                <a:solidFill>
                  <a:schemeClr val="bg1"/>
                </a:solidFill>
                <a:latin typeface="Times New Roman" panose="02020603050405020304" charset="0"/>
                <a:cs typeface="Times New Roman" panose="02020603050405020304" charset="0"/>
              </a:rPr>
              <a:t>high performance techniqu</a:t>
            </a:r>
            <a:r>
              <a:rPr lang="en-US" sz="950">
                <a:solidFill>
                  <a:schemeClr val="bg1"/>
                </a:solidFill>
                <a:latin typeface="Times New Roman" panose="02020603050405020304" charset="0"/>
                <a:cs typeface="Times New Roman" panose="02020603050405020304" charset="0"/>
              </a:rPr>
              <a:t>-</a:t>
            </a:r>
            <a:r>
              <a:rPr sz="950">
                <a:solidFill>
                  <a:schemeClr val="bg1"/>
                </a:solidFill>
                <a:latin typeface="Times New Roman" panose="02020603050405020304" charset="0"/>
                <a:cs typeface="Times New Roman" panose="02020603050405020304" charset="0"/>
              </a:rPr>
              <a:t>es </a:t>
            </a:r>
            <a:r>
              <a:rPr sz="950" b="1">
                <a:solidFill>
                  <a:schemeClr val="bg1"/>
                </a:solidFill>
                <a:latin typeface="Times New Roman" panose="02020603050405020304" charset="0"/>
                <a:cs typeface="Times New Roman" panose="02020603050405020304" charset="0"/>
                <a:sym typeface="+mn-ea"/>
              </a:rPr>
              <a:t>pairing labelled and un</a:t>
            </a:r>
            <a:r>
              <a:rPr lang="en-US" sz="950" b="1">
                <a:solidFill>
                  <a:schemeClr val="bg1"/>
                </a:solidFill>
                <a:latin typeface="Times New Roman" panose="02020603050405020304" charset="0"/>
                <a:cs typeface="Times New Roman" panose="02020603050405020304" charset="0"/>
                <a:sym typeface="+mn-ea"/>
              </a:rPr>
              <a:t>-</a:t>
            </a:r>
            <a:r>
              <a:rPr sz="950" b="1">
                <a:solidFill>
                  <a:schemeClr val="bg1"/>
                </a:solidFill>
                <a:latin typeface="Times New Roman" panose="02020603050405020304" charset="0"/>
                <a:cs typeface="Times New Roman" panose="02020603050405020304" charset="0"/>
                <a:sym typeface="+mn-ea"/>
              </a:rPr>
              <a:t>labelled items based on the similarity of their content</a:t>
            </a:r>
            <a:r>
              <a:rPr lang="en-US" sz="950" b="1">
                <a:solidFill>
                  <a:schemeClr val="bg1"/>
                </a:solidFill>
                <a:latin typeface="Times New Roman" panose="02020603050405020304" charset="0"/>
                <a:cs typeface="Times New Roman" panose="02020603050405020304" charset="0"/>
                <a:sym typeface="+mn-ea"/>
              </a:rPr>
              <a:t>s</a:t>
            </a:r>
            <a:r>
              <a:rPr lang="en-US" sz="950">
                <a:solidFill>
                  <a:schemeClr val="bg1"/>
                </a:solidFill>
                <a:latin typeface="Times New Roman" panose="02020603050405020304" charset="0"/>
                <a:cs typeface="Times New Roman" panose="02020603050405020304" charset="0"/>
                <a:sym typeface="+mn-ea"/>
              </a:rPr>
              <a:t>, which can be </a:t>
            </a:r>
            <a:r>
              <a:rPr sz="950">
                <a:solidFill>
                  <a:schemeClr val="bg1"/>
                </a:solidFill>
                <a:latin typeface="Times New Roman" panose="02020603050405020304" charset="0"/>
                <a:cs typeface="Times New Roman" panose="02020603050405020304" charset="0"/>
              </a:rPr>
              <a:t>generalised to cold-start </a:t>
            </a:r>
            <a:r>
              <a:rPr lang="en-US" sz="950">
                <a:solidFill>
                  <a:schemeClr val="bg1"/>
                </a:solidFill>
                <a:latin typeface="Times New Roman" panose="02020603050405020304" charset="0"/>
                <a:cs typeface="Times New Roman" panose="02020603050405020304" charset="0"/>
              </a:rPr>
              <a:t>problems.</a:t>
            </a:r>
            <a:endParaRPr sz="950">
              <a:solidFill>
                <a:schemeClr val="bg1"/>
              </a:solidFill>
              <a:latin typeface="Times New Roman" panose="02020603050405020304" charset="0"/>
              <a:cs typeface="Times New Roman" panose="02020603050405020304" charset="0"/>
            </a:endParaRPr>
          </a:p>
        </p:txBody>
      </p:sp>
      <p:sp>
        <p:nvSpPr>
          <p:cNvPr id="330" name="文本框 329"/>
          <p:cNvSpPr txBox="1"/>
          <p:nvPr/>
        </p:nvSpPr>
        <p:spPr>
          <a:xfrm>
            <a:off x="5621655" y="1587500"/>
            <a:ext cx="4876165" cy="675640"/>
          </a:xfrm>
          <a:prstGeom prst="rect">
            <a:avLst/>
          </a:prstGeom>
          <a:noFill/>
        </p:spPr>
        <p:txBody>
          <a:bodyPr wrap="square" rtlCol="0">
            <a:spAutoFit/>
          </a:bodyPr>
          <a:p>
            <a:pPr algn="l"/>
            <a:r>
              <a:rPr lang="en-US" altLang="zh-CN" sz="950" b="1">
                <a:solidFill>
                  <a:schemeClr val="bg1"/>
                </a:solidFill>
                <a:latin typeface="Times New Roman" panose="02020603050405020304" charset="0"/>
                <a:cs typeface="Times New Roman" panose="02020603050405020304" charset="0"/>
                <a:sym typeface="+mn-ea"/>
              </a:rPr>
              <a:t>interaction histories</a:t>
            </a:r>
            <a:r>
              <a:rPr lang="en-US" altLang="zh-CN" sz="950">
                <a:solidFill>
                  <a:schemeClr val="bg1"/>
                </a:solidFill>
                <a:latin typeface="Times New Roman" panose="02020603050405020304" charset="0"/>
                <a:cs typeface="Times New Roman" panose="02020603050405020304" charset="0"/>
                <a:sym typeface="+mn-ea"/>
              </a:rPr>
              <a:t> as new items </a:t>
            </a:r>
            <a:r>
              <a:rPr lang="en-US" altLang="zh-CN" sz="950" b="1">
                <a:solidFill>
                  <a:schemeClr val="bg1"/>
                </a:solidFill>
                <a:latin typeface="Times New Roman" panose="02020603050405020304" charset="0"/>
                <a:cs typeface="Times New Roman" panose="02020603050405020304" charset="0"/>
                <a:sym typeface="+mn-ea"/>
              </a:rPr>
              <a:t>are recommended based purely </a:t>
            </a:r>
            <a:r>
              <a:rPr lang="en-US" altLang="zh-CN" sz="950" b="1">
                <a:solidFill>
                  <a:schemeClr val="bg1"/>
                </a:solidFill>
                <a:latin typeface="Times New Roman" panose="02020603050405020304" charset="0"/>
                <a:cs typeface="Times New Roman" panose="02020603050405020304" charset="0"/>
                <a:sym typeface="+mn-ea"/>
              </a:rPr>
              <a:t>on content similarity</a:t>
            </a:r>
            <a:r>
              <a:rPr lang="en-US" altLang="zh-CN" sz="950">
                <a:solidFill>
                  <a:schemeClr val="bg1"/>
                </a:solidFill>
                <a:latin typeface="Times New Roman" panose="02020603050405020304" charset="0"/>
                <a:cs typeface="Times New Roman" panose="02020603050405020304" charset="0"/>
                <a:sym typeface="+mn-ea"/>
              </a:rPr>
              <a:t>, but the past interaction records of users are still required for comparison.</a:t>
            </a:r>
            <a:endParaRPr lang="en-US" altLang="zh-CN" sz="950">
              <a:solidFill>
                <a:schemeClr val="bg1"/>
              </a:solidFill>
              <a:latin typeface="Times New Roman" panose="02020603050405020304" charset="0"/>
              <a:cs typeface="Times New Roman" panose="02020603050405020304" charset="0"/>
            </a:endParaRPr>
          </a:p>
          <a:p>
            <a:pPr algn="l"/>
            <a:r>
              <a:rPr lang="en-US" sz="950">
                <a:solidFill>
                  <a:schemeClr val="bg1"/>
                </a:solidFill>
                <a:latin typeface="Times New Roman" panose="02020603050405020304" charset="0"/>
                <a:cs typeface="Times New Roman" panose="02020603050405020304" charset="0"/>
                <a:sym typeface="+mn-ea"/>
              </a:rPr>
              <a:t>In the real-life case of  recommendation system, how-ever, </a:t>
            </a:r>
            <a:r>
              <a:rPr sz="950">
                <a:solidFill>
                  <a:schemeClr val="bg1"/>
                </a:solidFill>
                <a:latin typeface="Times New Roman" panose="02020603050405020304" charset="0"/>
                <a:cs typeface="Times New Roman" panose="02020603050405020304" charset="0"/>
                <a:sym typeface="+mn-ea"/>
              </a:rPr>
              <a:t>there is </a:t>
            </a:r>
            <a:r>
              <a:rPr sz="950" b="1">
                <a:solidFill>
                  <a:schemeClr val="bg1"/>
                </a:solidFill>
                <a:latin typeface="Times New Roman" panose="02020603050405020304" charset="0"/>
                <a:cs typeface="Times New Roman" panose="02020603050405020304" charset="0"/>
                <a:sym typeface="+mn-ea"/>
              </a:rPr>
              <a:t>no behaviour record</a:t>
            </a:r>
            <a:r>
              <a:rPr sz="950">
                <a:solidFill>
                  <a:schemeClr val="bg1"/>
                </a:solidFill>
                <a:latin typeface="Times New Roman" panose="02020603050405020304" charset="0"/>
                <a:cs typeface="Times New Roman" panose="02020603050405020304" charset="0"/>
                <a:sym typeface="+mn-ea"/>
              </a:rPr>
              <a:t> for the </a:t>
            </a:r>
            <a:r>
              <a:rPr lang="en-US" sz="950" b="1">
                <a:solidFill>
                  <a:schemeClr val="bg1"/>
                </a:solidFill>
                <a:latin typeface="Times New Roman" panose="02020603050405020304" charset="0"/>
                <a:cs typeface="Times New Roman" panose="02020603050405020304" charset="0"/>
                <a:sym typeface="+mn-ea"/>
              </a:rPr>
              <a:t>new </a:t>
            </a:r>
            <a:r>
              <a:rPr sz="950" b="1">
                <a:solidFill>
                  <a:schemeClr val="bg1"/>
                </a:solidFill>
                <a:latin typeface="Times New Roman" panose="02020603050405020304" charset="0"/>
                <a:cs typeface="Times New Roman" panose="02020603050405020304" charset="0"/>
                <a:sym typeface="+mn-ea"/>
              </a:rPr>
              <a:t>user</a:t>
            </a:r>
            <a:r>
              <a:rPr lang="en-US" sz="950" b="1">
                <a:solidFill>
                  <a:schemeClr val="bg1"/>
                </a:solidFill>
                <a:latin typeface="Times New Roman" panose="02020603050405020304" charset="0"/>
                <a:cs typeface="Times New Roman" panose="02020603050405020304" charset="0"/>
                <a:sym typeface="+mn-ea"/>
              </a:rPr>
              <a:t>s</a:t>
            </a:r>
            <a:r>
              <a:rPr lang="en-US" sz="950">
                <a:solidFill>
                  <a:schemeClr val="bg1"/>
                </a:solidFill>
                <a:latin typeface="Times New Roman" panose="02020603050405020304" charset="0"/>
                <a:cs typeface="Times New Roman" panose="02020603050405020304" charset="0"/>
                <a:sym typeface="+mn-ea"/>
              </a:rPr>
              <a:t>, which illustrates the problem of </a:t>
            </a:r>
            <a:r>
              <a:rPr lang="en-US" sz="950" b="1" i="1">
                <a:solidFill>
                  <a:schemeClr val="bg1"/>
                </a:solidFill>
                <a:latin typeface="Times New Roman" panose="02020603050405020304" charset="0"/>
                <a:cs typeface="Times New Roman" panose="02020603050405020304" charset="0"/>
                <a:sym typeface="+mn-ea"/>
              </a:rPr>
              <a:t>cold start</a:t>
            </a:r>
            <a:r>
              <a:rPr lang="en-US" sz="950">
                <a:solidFill>
                  <a:schemeClr val="bg1"/>
                </a:solidFill>
                <a:latin typeface="Times New Roman" panose="02020603050405020304" charset="0"/>
                <a:cs typeface="Times New Roman" panose="02020603050405020304" charset="0"/>
                <a:sym typeface="+mn-ea"/>
              </a:rPr>
              <a:t> scenarios. The problem is commonly divi-</a:t>
            </a:r>
            <a:endParaRPr lang="en-US" sz="950">
              <a:solidFill>
                <a:schemeClr val="bg1"/>
              </a:solidFill>
              <a:latin typeface="Times New Roman" panose="02020603050405020304" charset="0"/>
              <a:cs typeface="Times New Roman" panose="02020603050405020304" charset="0"/>
              <a:sym typeface="+mn-ea"/>
            </a:endParaRPr>
          </a:p>
        </p:txBody>
      </p:sp>
      <p:pic>
        <p:nvPicPr>
          <p:cNvPr id="29" name="图片 28" descr="32313536393534373b32313536393533383bbfaabbe1bbe1d2e9"/>
          <p:cNvPicPr>
            <a:picLocks noChangeAspect="1"/>
          </p:cNvPicPr>
          <p:nvPr/>
        </p:nvPicPr>
        <p:blipFill>
          <a:blip r:embed="rId67">
            <a:extLst>
              <a:ext uri="{96DAC541-7B7A-43D3-8B79-37D633B846F1}">
                <asvg:svgBlip xmlns:asvg="http://schemas.microsoft.com/office/drawing/2016/SVG/main" r:embed="rId68"/>
              </a:ext>
            </a:extLst>
          </a:blip>
          <a:stretch>
            <a:fillRect/>
          </a:stretch>
        </p:blipFill>
        <p:spPr>
          <a:xfrm>
            <a:off x="1768475" y="8641080"/>
            <a:ext cx="1139825" cy="1139825"/>
          </a:xfrm>
          <a:prstGeom prst="rect">
            <a:avLst/>
          </a:prstGeom>
        </p:spPr>
      </p:pic>
      <p:pic>
        <p:nvPicPr>
          <p:cNvPr id="44" name="图片 43" descr="32313536333630343b32313536333630323bc5e4ccd7c1e3bcfe"/>
          <p:cNvPicPr>
            <a:picLocks noChangeAspect="1"/>
          </p:cNvPicPr>
          <p:nvPr/>
        </p:nvPicPr>
        <p:blipFill>
          <a:blip r:embed="rId69">
            <a:extLst>
              <a:ext uri="{96DAC541-7B7A-43D3-8B79-37D633B846F1}">
                <asvg:svgBlip xmlns:asvg="http://schemas.microsoft.com/office/drawing/2016/SVG/main" r:embed="rId70"/>
              </a:ext>
            </a:extLst>
          </a:blip>
          <a:stretch>
            <a:fillRect/>
          </a:stretch>
        </p:blipFill>
        <p:spPr>
          <a:xfrm>
            <a:off x="8884920" y="8839200"/>
            <a:ext cx="510540" cy="510540"/>
          </a:xfrm>
          <a:prstGeom prst="rect">
            <a:avLst/>
          </a:prstGeom>
          <a:effectLst>
            <a:outerShdw blurRad="50800" dist="38100" dir="18900000" algn="bl" rotWithShape="0">
              <a:prstClr val="black">
                <a:alpha val="40000"/>
              </a:prstClr>
            </a:outerShdw>
          </a:effectLst>
        </p:spPr>
      </p:pic>
      <p:sp>
        <p:nvSpPr>
          <p:cNvPr id="45" name="文本框 44" descr="7b0a202020202262756c6c6574223a20227b5c2263617465676f727949645c223a31303030362c5c2274656d706c61746549645c223a32303233313434317d220a7d0a"/>
          <p:cNvSpPr txBox="1"/>
          <p:nvPr/>
        </p:nvSpPr>
        <p:spPr>
          <a:xfrm>
            <a:off x="258445" y="12206605"/>
            <a:ext cx="3474085" cy="1630045"/>
          </a:xfrm>
          <a:prstGeom prst="rect">
            <a:avLst/>
          </a:prstGeom>
          <a:noFill/>
          <a:ln w="9525">
            <a:noFill/>
          </a:ln>
        </p:spPr>
        <p:txBody>
          <a:bodyPr wrap="square">
            <a:spAutoFit/>
          </a:bodyPr>
          <a:p>
            <a:pPr indent="0"/>
            <a:r>
              <a:rPr lang="en-US" sz="1000">
                <a:solidFill>
                  <a:schemeClr val="bg1"/>
                </a:solidFill>
                <a:latin typeface="Times New Roman" panose="02020603050405020304" charset="0"/>
                <a:ea typeface="宋体" panose="02010600030101010101" pitchFamily="2" charset="-122"/>
                <a:sym typeface="+mn-ea"/>
              </a:rPr>
              <a:t>Before this project proposal came out, related work has been proposed on the case of supply chain on the </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Isle of Wight, based on the </a:t>
            </a:r>
            <a:r>
              <a:rPr lang="en-US" sz="1000" b="1" i="1">
                <a:solidFill>
                  <a:schemeClr val="bg1"/>
                </a:solidFill>
                <a:latin typeface="Times New Roman" panose="02020603050405020304" charset="0"/>
                <a:ea typeface="宋体" panose="02010600030101010101" pitchFamily="2" charset="-122"/>
                <a:sym typeface="+mn-ea"/>
              </a:rPr>
              <a:t>Isle of Wight Su-</a:t>
            </a:r>
            <a:endParaRPr lang="en-US" sz="1000" b="1" i="1">
              <a:solidFill>
                <a:schemeClr val="bg1"/>
              </a:solidFill>
              <a:latin typeface="Times New Roman" panose="02020603050405020304" charset="0"/>
              <a:ea typeface="宋体" panose="02010600030101010101" pitchFamily="2" charset="-122"/>
              <a:sym typeface="+mn-ea"/>
            </a:endParaRPr>
          </a:p>
          <a:p>
            <a:pPr indent="0"/>
            <a:r>
              <a:rPr lang="en-US" sz="1000" b="1" i="1">
                <a:solidFill>
                  <a:schemeClr val="bg1"/>
                </a:solidFill>
                <a:latin typeface="Times New Roman" panose="02020603050405020304" charset="0"/>
                <a:ea typeface="宋体" panose="02010600030101010101" pitchFamily="2" charset="-122"/>
                <a:sym typeface="+mn-ea"/>
              </a:rPr>
              <a:t>pply Chain (IWSC) dataset</a:t>
            </a:r>
            <a:r>
              <a:rPr lang="en-US" sz="1000">
                <a:solidFill>
                  <a:schemeClr val="bg1"/>
                </a:solidFill>
                <a:latin typeface="Times New Roman" panose="02020603050405020304" charset="0"/>
                <a:ea typeface="宋体" panose="02010600030101010101" pitchFamily="2" charset="-122"/>
                <a:sym typeface="+mn-ea"/>
              </a:rPr>
              <a:t>, which consists </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of varying length text descriptions of 630 </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companies on the Isle of Wight taken via </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web scraping from the websites, contain-</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ing general textual descriptions of enter-</a:t>
            </a:r>
            <a:endParaRPr lang="en-US" sz="1000">
              <a:solidFill>
                <a:schemeClr val="bg1"/>
              </a:solidFill>
              <a:latin typeface="Times New Roman" panose="02020603050405020304" charset="0"/>
              <a:ea typeface="宋体" panose="02010600030101010101" pitchFamily="2" charset="-122"/>
              <a:sym typeface="+mn-ea"/>
            </a:endParaRPr>
          </a:p>
          <a:p>
            <a:pPr indent="0"/>
            <a:r>
              <a:rPr lang="en-US" sz="1000">
                <a:solidFill>
                  <a:schemeClr val="bg1"/>
                </a:solidFill>
                <a:latin typeface="Times New Roman" panose="02020603050405020304" charset="0"/>
                <a:ea typeface="宋体" panose="02010600030101010101" pitchFamily="2" charset="-122"/>
                <a:sym typeface="+mn-ea"/>
              </a:rPr>
              <a:t>prises’ market role, activities and products, etc.</a:t>
            </a:r>
            <a:endParaRPr lang="en-US" sz="1000">
              <a:solidFill>
                <a:schemeClr val="bg1"/>
              </a:solidFill>
              <a:latin typeface="Times New Roman" panose="02020603050405020304" charset="0"/>
              <a:ea typeface="宋体" panose="02010600030101010101" pitchFamily="2" charset="-122"/>
              <a:sym typeface="+mn-ea"/>
            </a:endParaRPr>
          </a:p>
          <a:p>
            <a:pPr indent="0"/>
            <a:endParaRPr lang="en-US" altLang="en-US" sz="1000" b="0">
              <a:solidFill>
                <a:schemeClr val="bg1"/>
              </a:solidFill>
              <a:latin typeface="Times New Roman" panose="02020603050405020304" charset="0"/>
              <a:ea typeface="宋体" panose="02010600030101010101" pitchFamily="2" charset="-122"/>
            </a:endParaRPr>
          </a:p>
        </p:txBody>
      </p:sp>
      <p:grpSp>
        <p:nvGrpSpPr>
          <p:cNvPr id="51" name="组合 50"/>
          <p:cNvGrpSpPr/>
          <p:nvPr/>
        </p:nvGrpSpPr>
        <p:grpSpPr>
          <a:xfrm>
            <a:off x="9310370" y="12604115"/>
            <a:ext cx="1148953" cy="1036736"/>
            <a:chOff x="9786" y="20623"/>
            <a:chExt cx="1596" cy="1440"/>
          </a:xfrm>
        </p:grpSpPr>
        <p:pic>
          <p:nvPicPr>
            <p:cNvPr id="46" name="图片 45" descr="32303134353330393b32303134353835363bd5f9b6e1c7c0b6e1cfb5cdb3"/>
            <p:cNvPicPr>
              <a:picLocks noChangeAspect="1"/>
            </p:cNvPicPr>
            <p:nvPr/>
          </p:nvPicPr>
          <p:blipFill>
            <a:blip r:embed="rId71">
              <a:extLst>
                <a:ext uri="{96DAC541-7B7A-43D3-8B79-37D633B846F1}">
                  <asvg:svgBlip xmlns:asvg="http://schemas.microsoft.com/office/drawing/2016/SVG/main" r:embed="rId72"/>
                </a:ext>
              </a:extLst>
            </a:blip>
            <a:stretch>
              <a:fillRect/>
            </a:stretch>
          </p:blipFill>
          <p:spPr>
            <a:xfrm flipH="1">
              <a:off x="9786" y="20623"/>
              <a:ext cx="1440" cy="1440"/>
            </a:xfrm>
            <a:prstGeom prst="rect">
              <a:avLst/>
            </a:prstGeom>
          </p:spPr>
        </p:pic>
        <p:pic>
          <p:nvPicPr>
            <p:cNvPr id="49" name="图片 48" descr="32313538363239353b32313538363330353bcdc6bcf6d4c4b6c1"/>
            <p:cNvPicPr>
              <a:picLocks noChangeAspect="1"/>
            </p:cNvPicPr>
            <p:nvPr/>
          </p:nvPicPr>
          <p:blipFill>
            <a:blip r:embed="rId73">
              <a:extLst>
                <a:ext uri="{96DAC541-7B7A-43D3-8B79-37D633B846F1}">
                  <asvg:svgBlip xmlns:asvg="http://schemas.microsoft.com/office/drawing/2016/SVG/main" r:embed="rId74"/>
                </a:ext>
              </a:extLst>
            </a:blip>
            <a:stretch>
              <a:fillRect/>
            </a:stretch>
          </p:blipFill>
          <p:spPr>
            <a:xfrm>
              <a:off x="10751" y="21432"/>
              <a:ext cx="631" cy="631"/>
            </a:xfrm>
            <a:prstGeom prst="rect">
              <a:avLst/>
            </a:prstGeom>
          </p:spPr>
        </p:pic>
      </p:grpSp>
      <p:sp>
        <p:nvSpPr>
          <p:cNvPr id="62" name="文本框 61"/>
          <p:cNvSpPr txBox="1"/>
          <p:nvPr/>
        </p:nvSpPr>
        <p:spPr>
          <a:xfrm>
            <a:off x="5306695" y="14070965"/>
            <a:ext cx="5104130" cy="991235"/>
          </a:xfrm>
          <a:prstGeom prst="rect">
            <a:avLst/>
          </a:prstGeom>
          <a:noFill/>
        </p:spPr>
        <p:txBody>
          <a:bodyPr wrap="square" rtlCol="0">
            <a:spAutoFit/>
          </a:bodyPr>
          <a:p>
            <a:pPr fontAlgn="auto">
              <a:spcAft>
                <a:spcPts val="300"/>
              </a:spcAft>
            </a:pPr>
            <a:r>
              <a:rPr lang="zh-CN" altLang="en-US" sz="500">
                <a:solidFill>
                  <a:schemeClr val="bg1"/>
                </a:solidFill>
                <a:latin typeface="Times New Roman" panose="02020603050405020304" charset="0"/>
                <a:cs typeface="Times New Roman" panose="02020603050405020304" charset="0"/>
                <a:sym typeface="+mn-ea"/>
              </a:rPr>
              <a:t>Musto, C., Semeraro, G., de Gemmis, M., Lops, P. (2016). Learning Word Embeddings from Wikipedia for Content-Based Recommender Systems. In: , et al. Advances in Information Retrieval. ECIR 2016. Lecture Notes in Computer Science(), vol 9626. Springer, Cham. https://doi.org/10.1007/978-3-319-30671-1_60</a:t>
            </a:r>
            <a:endParaRPr lang="zh-CN" altLang="en-US" sz="500">
              <a:solidFill>
                <a:schemeClr val="bg1"/>
              </a:solidFill>
              <a:latin typeface="Times New Roman" panose="02020603050405020304" charset="0"/>
              <a:cs typeface="Times New Roman" panose="02020603050405020304" charset="0"/>
            </a:endParaRPr>
          </a:p>
          <a:p>
            <a:pPr fontAlgn="auto">
              <a:spcAft>
                <a:spcPts val="300"/>
              </a:spcAft>
            </a:pPr>
            <a:r>
              <a:rPr lang="zh-CN" altLang="en-US" sz="600">
                <a:solidFill>
                  <a:schemeClr val="bg1"/>
                </a:solidFill>
                <a:latin typeface="Times New Roman" panose="02020603050405020304" charset="0"/>
                <a:cs typeface="Times New Roman" panose="02020603050405020304" charset="0"/>
              </a:rPr>
              <a:t>https://www.navisite.com/blog/open-source-vs-commercial-database-systems/</a:t>
            </a:r>
            <a:endParaRPr lang="zh-CN" altLang="en-US" sz="600">
              <a:solidFill>
                <a:schemeClr val="bg1"/>
              </a:solidFill>
              <a:latin typeface="Times New Roman" panose="02020603050405020304" charset="0"/>
              <a:cs typeface="Times New Roman" panose="02020603050405020304" charset="0"/>
            </a:endParaRPr>
          </a:p>
          <a:p>
            <a:pPr fontAlgn="auto">
              <a:spcAft>
                <a:spcPts val="300"/>
              </a:spcAft>
            </a:pPr>
            <a:r>
              <a:rPr lang="zh-CN" altLang="en-US" sz="600">
                <a:solidFill>
                  <a:schemeClr val="bg1"/>
                </a:solidFill>
                <a:latin typeface="Times New Roman" panose="02020603050405020304" charset="0"/>
                <a:cs typeface="Times New Roman" panose="02020603050405020304" charset="0"/>
              </a:rPr>
              <a:t>https://news.cision.com/agr-dynamics</a:t>
            </a:r>
            <a:endParaRPr lang="zh-CN" altLang="en-US" sz="600">
              <a:solidFill>
                <a:schemeClr val="bg1"/>
              </a:solidFill>
              <a:latin typeface="Times New Roman" panose="02020603050405020304" charset="0"/>
              <a:cs typeface="Times New Roman" panose="02020603050405020304" charset="0"/>
            </a:endParaRPr>
          </a:p>
          <a:p>
            <a:pPr fontAlgn="auto">
              <a:spcAft>
                <a:spcPts val="300"/>
              </a:spcAft>
            </a:pPr>
            <a:r>
              <a:rPr lang="zh-CN" altLang="en-US" sz="600">
                <a:solidFill>
                  <a:schemeClr val="bg1"/>
                </a:solidFill>
                <a:latin typeface="Times New Roman" panose="02020603050405020304" charset="0"/>
                <a:cs typeface="Times New Roman" panose="02020603050405020304" charset="0"/>
              </a:rPr>
              <a:t>https://www.iqvia.com/?utm_medium=cpc&amp;utm_source=google&amp;utm_campaign=2021_NextBestGoogleAds_GBU_TCS_MA&amp;utm_content=126031534540&amp;utm_term=content%20based%20recommender</a:t>
            </a:r>
            <a:endParaRPr lang="zh-CN" altLang="en-US" sz="600">
              <a:solidFill>
                <a:schemeClr val="bg1"/>
              </a:solidFill>
              <a:latin typeface="Times New Roman" panose="02020603050405020304" charset="0"/>
              <a:cs typeface="Times New Roman" panose="02020603050405020304" charset="0"/>
            </a:endParaRPr>
          </a:p>
          <a:p>
            <a:pPr fontAlgn="auto">
              <a:spcAft>
                <a:spcPts val="300"/>
              </a:spcAft>
            </a:pPr>
            <a:r>
              <a:rPr lang="zh-CN" altLang="en-US" sz="600">
                <a:solidFill>
                  <a:schemeClr val="bg1"/>
                </a:solidFill>
                <a:latin typeface="Times New Roman" panose="02020603050405020304" charset="0"/>
                <a:cs typeface="Times New Roman" panose="02020603050405020304" charset="0"/>
              </a:rPr>
              <a:t>https://www.excentos.com/de/</a:t>
            </a:r>
            <a:endParaRPr lang="zh-CN" altLang="en-US" sz="600">
              <a:solidFill>
                <a:schemeClr val="bg1"/>
              </a:solidFill>
              <a:latin typeface="Times New Roman" panose="02020603050405020304" charset="0"/>
              <a:cs typeface="Times New Roman" panose="02020603050405020304" charset="0"/>
            </a:endParaRPr>
          </a:p>
          <a:p>
            <a:endParaRPr lang="zh-CN" altLang="en-US" sz="600">
              <a:solidFill>
                <a:schemeClr val="bg1"/>
              </a:solidFill>
              <a:latin typeface="Times New Roman" panose="02020603050405020304" charset="0"/>
              <a:cs typeface="Times New Roman" panose="02020603050405020304" charset="0"/>
            </a:endParaRPr>
          </a:p>
        </p:txBody>
      </p:sp>
      <p:grpSp>
        <p:nvGrpSpPr>
          <p:cNvPr id="136" name="组合 135"/>
          <p:cNvGrpSpPr/>
          <p:nvPr/>
        </p:nvGrpSpPr>
        <p:grpSpPr>
          <a:xfrm>
            <a:off x="7157720" y="6788150"/>
            <a:ext cx="724535" cy="646430"/>
            <a:chOff x="11272" y="10690"/>
            <a:chExt cx="1141" cy="1018"/>
          </a:xfrm>
        </p:grpSpPr>
        <p:pic>
          <p:nvPicPr>
            <p:cNvPr id="68" name="图片 67" descr="32303235303831383b32303236313332333bb9a4b3cccaa6"/>
            <p:cNvPicPr>
              <a:picLocks noChangeAspect="1"/>
            </p:cNvPicPr>
            <p:nvPr/>
          </p:nvPicPr>
          <p:blipFill>
            <a:blip r:embed="rId75">
              <a:extLst>
                <a:ext uri="{96DAC541-7B7A-43D3-8B79-37D633B846F1}">
                  <asvg:svgBlip xmlns:asvg="http://schemas.microsoft.com/office/drawing/2016/SVG/main" r:embed="rId76"/>
                </a:ext>
              </a:extLst>
            </a:blip>
            <a:stretch>
              <a:fillRect/>
            </a:stretch>
          </p:blipFill>
          <p:spPr>
            <a:xfrm>
              <a:off x="11395" y="10690"/>
              <a:ext cx="1018" cy="1018"/>
            </a:xfrm>
            <a:prstGeom prst="rect">
              <a:avLst/>
            </a:prstGeom>
          </p:spPr>
        </p:pic>
        <p:pic>
          <p:nvPicPr>
            <p:cNvPr id="126" name="图片 125" descr="32313539303638343b32313539303637343bb5e7c4d4"/>
            <p:cNvPicPr>
              <a:picLocks noChangeAspect="1"/>
            </p:cNvPicPr>
            <p:nvPr/>
          </p:nvPicPr>
          <p:blipFill>
            <a:blip r:embed="rId77">
              <a:extLst>
                <a:ext uri="{96DAC541-7B7A-43D3-8B79-37D633B846F1}">
                  <asvg:svgBlip xmlns:asvg="http://schemas.microsoft.com/office/drawing/2016/SVG/main" r:embed="rId78"/>
                </a:ext>
              </a:extLst>
            </a:blip>
            <a:stretch>
              <a:fillRect/>
            </a:stretch>
          </p:blipFill>
          <p:spPr>
            <a:xfrm>
              <a:off x="11272" y="10998"/>
              <a:ext cx="585" cy="585"/>
            </a:xfrm>
            <a:prstGeom prst="rect">
              <a:avLst/>
            </a:prstGeom>
          </p:spPr>
        </p:pic>
      </p:grpSp>
      <p:grpSp>
        <p:nvGrpSpPr>
          <p:cNvPr id="144" name="组合 143"/>
          <p:cNvGrpSpPr/>
          <p:nvPr/>
        </p:nvGrpSpPr>
        <p:grpSpPr>
          <a:xfrm>
            <a:off x="2486660" y="12449175"/>
            <a:ext cx="1162050" cy="995680"/>
            <a:chOff x="3916" y="19605"/>
            <a:chExt cx="1830" cy="1568"/>
          </a:xfrm>
        </p:grpSpPr>
        <p:grpSp>
          <p:nvGrpSpPr>
            <p:cNvPr id="155" name="组合 154"/>
            <p:cNvGrpSpPr/>
            <p:nvPr/>
          </p:nvGrpSpPr>
          <p:grpSpPr>
            <a:xfrm>
              <a:off x="3916" y="19605"/>
              <a:ext cx="1830" cy="1568"/>
              <a:chOff x="5114" y="19908"/>
              <a:chExt cx="1776" cy="1440"/>
            </a:xfrm>
          </p:grpSpPr>
          <p:pic>
            <p:nvPicPr>
              <p:cNvPr id="148" name="图片 147" descr="32313536353337373b32313536353339323bcec4b5b5cec4bcfe"/>
              <p:cNvPicPr>
                <a:picLocks noChangeAspect="1"/>
              </p:cNvPicPr>
              <p:nvPr/>
            </p:nvPicPr>
            <p:blipFill>
              <a:blip r:embed="rId79">
                <a:extLst>
                  <a:ext uri="{96DAC541-7B7A-43D3-8B79-37D633B846F1}">
                    <asvg:svgBlip xmlns:asvg="http://schemas.microsoft.com/office/drawing/2016/SVG/main" r:embed="rId80"/>
                  </a:ext>
                </a:extLst>
              </a:blip>
              <a:stretch>
                <a:fillRect/>
              </a:stretch>
            </p:blipFill>
            <p:spPr>
              <a:xfrm>
                <a:off x="5450" y="19908"/>
                <a:ext cx="1440" cy="1440"/>
              </a:xfrm>
              <a:prstGeom prst="rect">
                <a:avLst/>
              </a:prstGeom>
            </p:spPr>
          </p:pic>
          <p:pic>
            <p:nvPicPr>
              <p:cNvPr id="151" name="图片 150" descr="343435383035373b343533323436383bbba5c1aacdf8"/>
              <p:cNvPicPr>
                <a:picLocks noChangeAspect="1"/>
              </p:cNvPicPr>
              <p:nvPr/>
            </p:nvPicPr>
            <p:blipFill>
              <a:blip r:embed="rId81">
                <a:extLst>
                  <a:ext uri="{96DAC541-7B7A-43D3-8B79-37D633B846F1}">
                    <asvg:svgBlip xmlns:asvg="http://schemas.microsoft.com/office/drawing/2016/SVG/main" r:embed="rId82"/>
                  </a:ext>
                </a:extLst>
              </a:blip>
              <a:stretch>
                <a:fillRect/>
              </a:stretch>
            </p:blipFill>
            <p:spPr>
              <a:xfrm flipH="1">
                <a:off x="5114" y="20416"/>
                <a:ext cx="932" cy="932"/>
              </a:xfrm>
              <a:prstGeom prst="rect">
                <a:avLst/>
              </a:prstGeom>
            </p:spPr>
          </p:pic>
        </p:grpSp>
        <p:sp>
          <p:nvSpPr>
            <p:cNvPr id="137" name="文本框 136"/>
            <p:cNvSpPr txBox="1"/>
            <p:nvPr/>
          </p:nvSpPr>
          <p:spPr>
            <a:xfrm>
              <a:off x="4262" y="19849"/>
              <a:ext cx="937" cy="265"/>
            </a:xfrm>
            <a:prstGeom prst="rect">
              <a:avLst/>
            </a:prstGeom>
            <a:noFill/>
          </p:spPr>
          <p:txBody>
            <a:bodyPr wrap="square" rtlCol="0">
              <a:spAutoFit/>
            </a:bodyPr>
            <a:p>
              <a:pPr algn="ctr"/>
              <a:r>
                <a:rPr lang="en-US" altLang="zh-CN" sz="500">
                  <a:latin typeface="Segoe Script" panose="030B0504020000000003" charset="0"/>
                  <a:cs typeface="Segoe Script" panose="030B0504020000000003" charset="0"/>
                </a:rPr>
                <a:t>Web Data</a:t>
              </a:r>
              <a:endParaRPr lang="en-US" altLang="zh-CN" sz="500">
                <a:latin typeface="Segoe Script" panose="030B0504020000000003" charset="0"/>
                <a:cs typeface="Segoe Script" panose="030B0504020000000003" charset="0"/>
              </a:endParaRPr>
            </a:p>
          </p:txBody>
        </p:sp>
      </p:grpSp>
      <p:sp>
        <p:nvSpPr>
          <p:cNvPr id="184" name="文本框 183"/>
          <p:cNvSpPr txBox="1"/>
          <p:nvPr/>
        </p:nvSpPr>
        <p:spPr>
          <a:xfrm>
            <a:off x="3832860" y="11861800"/>
            <a:ext cx="934720" cy="168275"/>
          </a:xfrm>
          <a:prstGeom prst="rect">
            <a:avLst/>
          </a:prstGeom>
          <a:noFill/>
        </p:spPr>
        <p:txBody>
          <a:bodyPr wrap="square" rtlCol="0">
            <a:spAutoFit/>
          </a:bodyPr>
          <a:p>
            <a:pPr algn="ctr"/>
            <a:r>
              <a:rPr lang="en-US" altLang="zh-CN" sz="500">
                <a:latin typeface="Arial Black" panose="020B0A04020102020204" charset="0"/>
                <a:cs typeface="Arial Black" panose="020B0A04020102020204" charset="0"/>
              </a:rPr>
              <a:t>Subset Labelled</a:t>
            </a:r>
            <a:endParaRPr lang="en-US" altLang="zh-CN" sz="500">
              <a:latin typeface="Arial Black" panose="020B0A04020102020204" charset="0"/>
              <a:cs typeface="Arial Black" panose="020B0A04020102020204" charset="0"/>
            </a:endParaRPr>
          </a:p>
        </p:txBody>
      </p:sp>
      <p:sp>
        <p:nvSpPr>
          <p:cNvPr id="186" name="文本框 185"/>
          <p:cNvSpPr txBox="1"/>
          <p:nvPr/>
        </p:nvSpPr>
        <p:spPr>
          <a:xfrm>
            <a:off x="5338445" y="11861800"/>
            <a:ext cx="934720" cy="168275"/>
          </a:xfrm>
          <a:prstGeom prst="rect">
            <a:avLst/>
          </a:prstGeom>
          <a:noFill/>
        </p:spPr>
        <p:txBody>
          <a:bodyPr wrap="square" rtlCol="0">
            <a:spAutoFit/>
          </a:bodyPr>
          <a:p>
            <a:pPr algn="ctr"/>
            <a:r>
              <a:rPr lang="en-US" altLang="zh-CN" sz="500">
                <a:latin typeface="Arial Black" panose="020B0A04020102020204" charset="0"/>
                <a:cs typeface="Arial Black" panose="020B0A04020102020204" charset="0"/>
              </a:rPr>
              <a:t>Sparsely Labelled</a:t>
            </a:r>
            <a:endParaRPr lang="en-US" altLang="zh-CN" sz="500">
              <a:latin typeface="Arial Black" panose="020B0A04020102020204" charset="0"/>
              <a:cs typeface="Arial Black" panose="020B0A04020102020204" charset="0"/>
            </a:endParaRPr>
          </a:p>
        </p:txBody>
      </p:sp>
      <p:sp>
        <p:nvSpPr>
          <p:cNvPr id="187" name="文本框 186"/>
          <p:cNvSpPr txBox="1"/>
          <p:nvPr/>
        </p:nvSpPr>
        <p:spPr>
          <a:xfrm>
            <a:off x="4993640" y="13397865"/>
            <a:ext cx="934720" cy="168275"/>
          </a:xfrm>
          <a:prstGeom prst="rect">
            <a:avLst/>
          </a:prstGeom>
          <a:noFill/>
        </p:spPr>
        <p:txBody>
          <a:bodyPr wrap="square" rtlCol="0">
            <a:spAutoFit/>
          </a:bodyPr>
          <a:p>
            <a:pPr algn="ctr"/>
            <a:r>
              <a:rPr lang="en-US" altLang="zh-CN" sz="500">
                <a:latin typeface="Arial Black" panose="020B0A04020102020204" charset="0"/>
                <a:cs typeface="Arial Black" panose="020B0A04020102020204" charset="0"/>
              </a:rPr>
              <a:t>TSR Retreival Routes</a:t>
            </a:r>
            <a:endParaRPr lang="en-US" altLang="zh-CN" sz="500">
              <a:latin typeface="Arial Black" panose="020B0A04020102020204" charset="0"/>
              <a:cs typeface="Arial Black" panose="020B0A04020102020204" charset="0"/>
            </a:endParaRPr>
          </a:p>
        </p:txBody>
      </p:sp>
    </p:spTree>
    <p:custDataLst>
      <p:tags r:id="rId8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7984</Words>
  <Application>WPS 演示</Application>
  <PresentationFormat>宽屏</PresentationFormat>
  <Paragraphs>216</Paragraphs>
  <Slides>1</Slides>
  <Notes>4</Notes>
  <HiddenSlides>0</HiddenSlides>
  <MMClips>0</MMClips>
  <ScaleCrop>false</ScaleCrop>
  <HeadingPairs>
    <vt:vector size="6" baseType="variant">
      <vt:variant>
        <vt:lpstr>已用的字体</vt:lpstr>
      </vt:variant>
      <vt:variant>
        <vt:i4>44</vt:i4>
      </vt:variant>
      <vt:variant>
        <vt:lpstr>主题</vt:lpstr>
      </vt:variant>
      <vt:variant>
        <vt:i4>1</vt:i4>
      </vt:variant>
      <vt:variant>
        <vt:lpstr>幻灯片标题</vt:lpstr>
      </vt:variant>
      <vt:variant>
        <vt:i4>1</vt:i4>
      </vt:variant>
    </vt:vector>
  </HeadingPairs>
  <TitlesOfParts>
    <vt:vector size="46" baseType="lpstr">
      <vt:lpstr>Arial</vt:lpstr>
      <vt:lpstr>宋体</vt:lpstr>
      <vt:lpstr>Wingdings</vt:lpstr>
      <vt:lpstr>Wingdings</vt:lpstr>
      <vt:lpstr>Times New Roman</vt:lpstr>
      <vt:lpstr>微软雅黑</vt:lpstr>
      <vt:lpstr>Arial Unicode MS</vt:lpstr>
      <vt:lpstr>Calibri</vt:lpstr>
      <vt:lpstr>华文隶书</vt:lpstr>
      <vt:lpstr>喵喵奶糖</vt:lpstr>
      <vt:lpstr>Candara</vt:lpstr>
      <vt:lpstr>Candara Light</vt:lpstr>
      <vt:lpstr>Constantia</vt:lpstr>
      <vt:lpstr>Corbel Light</vt:lpstr>
      <vt:lpstr>Ink Free</vt:lpstr>
      <vt:lpstr>Lucida Console</vt:lpstr>
      <vt:lpstr>Microsoft JhengHei</vt:lpstr>
      <vt:lpstr>Microsoft JhengHei UI Light</vt:lpstr>
      <vt:lpstr>Microsoft New Tai Lue</vt:lpstr>
      <vt:lpstr>Microsoft PhagsPa</vt:lpstr>
      <vt:lpstr>Microsoft YaHei UI</vt:lpstr>
      <vt:lpstr>Microsoft Yi Baiti</vt:lpstr>
      <vt:lpstr>MingLiU_HKSCS-ExtB</vt:lpstr>
      <vt:lpstr>MS PGothic</vt:lpstr>
      <vt:lpstr>Nirmala UI Semilight</vt:lpstr>
      <vt:lpstr>NumberOnly</vt:lpstr>
      <vt:lpstr>Palatino Linotype</vt:lpstr>
      <vt:lpstr>Segoe Script</vt:lpstr>
      <vt:lpstr>Bahnschrift Light SemiCondensed</vt:lpstr>
      <vt:lpstr>Cambria Math</vt:lpstr>
      <vt:lpstr>Impact</vt:lpstr>
      <vt:lpstr>Microsoft Himalaya</vt:lpstr>
      <vt:lpstr>Microsoft Sans Serif</vt:lpstr>
      <vt:lpstr>Microsoft YaHei UI Light</vt:lpstr>
      <vt:lpstr>Mongolian Baiti</vt:lpstr>
      <vt:lpstr>MV Boli</vt:lpstr>
      <vt:lpstr>方正粗黑宋简体</vt:lpstr>
      <vt:lpstr>Bahnschrift Condensed</vt:lpstr>
      <vt:lpstr>Calibri Light</vt:lpstr>
      <vt:lpstr>Trebuchet MS</vt:lpstr>
      <vt:lpstr>Webdings</vt:lpstr>
      <vt:lpstr>黑体</vt:lpstr>
      <vt:lpstr>Bahnschrift</vt:lpstr>
      <vt:lpstr>Arial Black</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郭子仪</cp:lastModifiedBy>
  <cp:revision>185</cp:revision>
  <dcterms:created xsi:type="dcterms:W3CDTF">2019-06-19T02:08:00Z</dcterms:created>
  <dcterms:modified xsi:type="dcterms:W3CDTF">2022-03-24T11:29:23Z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E98B3BF3762E4CFF90CE4F5B8C79AEB6</vt:lpwstr>
  </property>
</Properties>
</file>