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77" r:id="rId4"/>
    <p:sldId id="278" r:id="rId5"/>
    <p:sldId id="321" r:id="rId7"/>
    <p:sldId id="279" r:id="rId8"/>
    <p:sldId id="264" r:id="rId9"/>
    <p:sldId id="262" r:id="rId10"/>
    <p:sldId id="265" r:id="rId11"/>
    <p:sldId id="296" r:id="rId12"/>
    <p:sldId id="266" r:id="rId13"/>
    <p:sldId id="294" r:id="rId14"/>
    <p:sldId id="267" r:id="rId15"/>
    <p:sldId id="359" r:id="rId16"/>
    <p:sldId id="268" r:id="rId17"/>
    <p:sldId id="275" r:id="rId18"/>
    <p:sldId id="309" r:id="rId19"/>
    <p:sldId id="258" r:id="rId20"/>
    <p:sldId id="259" r:id="rId21"/>
    <p:sldId id="260" r:id="rId22"/>
    <p:sldId id="360" r:id="rId23"/>
    <p:sldId id="276" r:id="rId24"/>
    <p:sldId id="324" r:id="rId25"/>
    <p:sldId id="348" r:id="rId26"/>
    <p:sldId id="297" r:id="rId27"/>
    <p:sldId id="318" r:id="rId28"/>
    <p:sldId id="319" r:id="rId29"/>
    <p:sldId id="322" r:id="rId30"/>
    <p:sldId id="323" r:id="rId31"/>
    <p:sldId id="320" r:id="rId32"/>
    <p:sldId id="269" r:id="rId33"/>
    <p:sldId id="270" r:id="rId34"/>
  </p:sldIdLst>
  <p:sldSz cx="24384000" cy="13716000"/>
  <p:notesSz cx="6858000" cy="9144000"/>
  <p:custDataLst>
    <p:tags r:id="rId38"/>
  </p:custData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5000" b="0" i="0" u="none" strike="noStrike" cap="none" spc="0" normalizeH="0" baseline="0">
        <a:ln>
          <a:noFill/>
        </a:ln>
        <a:solidFill>
          <a:srgbClr val="3E231A"/>
        </a:solidFill>
        <a:effectLst/>
        <a:uFillTx/>
        <a:latin typeface="+mn-lt"/>
        <a:ea typeface="+mn-ea"/>
        <a:cs typeface="+mn-cs"/>
        <a:sym typeface="Papyru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729"/>
  </p:normalViewPr>
  <p:slideViewPr>
    <p:cSldViewPr snapToGrid="0">
      <p:cViewPr varScale="1">
        <p:scale>
          <a:sx n="54" d="100"/>
          <a:sy n="54" d="100"/>
        </p:scale>
        <p:origin x="79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gs" Target="tags/tag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0" name="Google Shape;19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6" name="Google Shape;19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與副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文字"/>
          <p:cNvSpPr txBox="1">
            <a:spLocks noGrp="1"/>
          </p:cNvSpPr>
          <p:nvPr>
            <p:ph type="title" hasCustomPrompt="1"/>
          </p:nvPr>
        </p:nvSpPr>
        <p:spPr>
          <a:xfrm>
            <a:off x="2374900" y="2387600"/>
            <a:ext cx="19621500" cy="4876800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r>
              <a:t>標題文字</a:t>
            </a:r>
          </a:p>
        </p:txBody>
      </p:sp>
      <p:sp>
        <p:nvSpPr>
          <p:cNvPr id="12" name="內文層級一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374900" y="7251700"/>
            <a:ext cx="19621500" cy="2057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000"/>
            </a:lvl1pPr>
            <a:lvl2pPr marL="0" indent="0" algn="ctr">
              <a:spcBef>
                <a:spcPts val="0"/>
              </a:spcBef>
              <a:buSzTx/>
              <a:buNone/>
              <a:defRPr sz="5000"/>
            </a:lvl2pPr>
            <a:lvl3pPr marL="0" indent="0" algn="ctr">
              <a:spcBef>
                <a:spcPts val="0"/>
              </a:spcBef>
              <a:buSzTx/>
              <a:buNone/>
              <a:defRPr sz="5000"/>
            </a:lvl3pPr>
            <a:lvl4pPr marL="0" indent="0" algn="ctr">
              <a:spcBef>
                <a:spcPts val="0"/>
              </a:spcBef>
              <a:buSzTx/>
              <a:buNone/>
              <a:defRPr sz="5000"/>
            </a:lvl4pPr>
            <a:lvl5pPr marL="0" indent="0" algn="ctr">
              <a:spcBef>
                <a:spcPts val="0"/>
              </a:spcBef>
              <a:buSzTx/>
              <a:buNone/>
              <a:defRPr sz="50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2030647" y="13182521"/>
            <a:ext cx="517770" cy="533479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fld id="{86CB4B4D-7CA3-9044-876B-883B54F8677D}" type="slidenum">
              <a:rPr lang="en-US" altLang="zh-HK" smtClean="0"/>
            </a:fld>
            <a:endParaRPr lang="zh-HK" altLang="en-US"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標題及內容">
  <p:cSld name="標題及內容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3069392" y="1609039"/>
            <a:ext cx="19040316" cy="20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3069392" y="4031465"/>
            <a:ext cx="19040316" cy="6901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914400" lvl="0" indent="-685800" algn="l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SzPts val="1800"/>
              <a:buChar char="•"/>
              <a:defRPr/>
            </a:lvl1pPr>
            <a:lvl2pPr marL="1828800" lvl="1" indent="-685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2743200" lvl="2" indent="-685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3657600" lvl="3" indent="-685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4572000" lvl="4" indent="-685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5486400" lvl="5" indent="-685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6400800" lvl="6" indent="-685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7315200" lvl="7" indent="-685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8229600" lvl="8" indent="-6858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15108277" y="660741"/>
            <a:ext cx="7001430" cy="618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069391" y="658615"/>
            <a:ext cx="11711438" cy="618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960121" y="1597946"/>
            <a:ext cx="1622038" cy="1007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</a:fld>
            <a:endParaRPr lang="en-US"/>
          </a:p>
        </p:txBody>
      </p:sp>
      <p:cxnSp>
        <p:nvCxnSpPr>
          <p:cNvPr id="27" name="Google Shape;27;p3"/>
          <p:cNvCxnSpPr/>
          <p:nvPr/>
        </p:nvCxnSpPr>
        <p:spPr>
          <a:xfrm>
            <a:off x="2743374" y="1597946"/>
            <a:ext cx="0" cy="2134336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相片 - 直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橙色夕陽映襯下位於吉薩的金字塔"/>
          <p:cNvSpPr>
            <a:spLocks noGrp="1"/>
          </p:cNvSpPr>
          <p:nvPr>
            <p:ph type="pic" idx="21"/>
          </p:nvPr>
        </p:nvSpPr>
        <p:spPr>
          <a:xfrm>
            <a:off x="10998200" y="1930400"/>
            <a:ext cx="15167286" cy="10007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39" name="標題文字"/>
          <p:cNvSpPr txBox="1">
            <a:spLocks noGrp="1"/>
          </p:cNvSpPr>
          <p:nvPr>
            <p:ph type="title" hasCustomPrompt="1"/>
          </p:nvPr>
        </p:nvSpPr>
        <p:spPr>
          <a:xfrm>
            <a:off x="1816100" y="1943100"/>
            <a:ext cx="10502900" cy="5626100"/>
          </a:xfrm>
          <a:prstGeom prst="rect">
            <a:avLst/>
          </a:prstGeom>
        </p:spPr>
        <p:txBody>
          <a:bodyPr anchor="b"/>
          <a:lstStyle>
            <a:lvl1pPr algn="ctr">
              <a:defRPr sz="9400"/>
            </a:lvl1pPr>
          </a:lstStyle>
          <a:p>
            <a:r>
              <a:t>標題文字</a:t>
            </a:r>
          </a:p>
        </p:txBody>
      </p:sp>
      <p:sp>
        <p:nvSpPr>
          <p:cNvPr id="40" name="內文層級一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816100" y="7556500"/>
            <a:ext cx="10502900" cy="4216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000"/>
            </a:lvl1pPr>
            <a:lvl2pPr marL="0" indent="0" algn="ctr">
              <a:spcBef>
                <a:spcPts val="0"/>
              </a:spcBef>
              <a:buSzTx/>
              <a:buNone/>
              <a:defRPr sz="5000"/>
            </a:lvl2pPr>
            <a:lvl3pPr marL="0" indent="0" algn="ctr">
              <a:spcBef>
                <a:spcPts val="0"/>
              </a:spcBef>
              <a:buSzTx/>
              <a:buNone/>
              <a:defRPr sz="5000"/>
            </a:lvl3pPr>
            <a:lvl4pPr marL="0" indent="0" algn="ctr">
              <a:spcBef>
                <a:spcPts val="0"/>
              </a:spcBef>
              <a:buSzTx/>
              <a:buNone/>
              <a:defRPr sz="5000"/>
            </a:lvl4pPr>
            <a:lvl5pPr marL="0" indent="0" algn="ctr">
              <a:spcBef>
                <a:spcPts val="0"/>
              </a:spcBef>
              <a:buSzTx/>
              <a:buNone/>
              <a:defRPr sz="50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1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標題文字"/>
          <p:cNvSpPr txBox="1">
            <a:spLocks noGrp="1"/>
          </p:cNvSpPr>
          <p:nvPr>
            <p:ph type="title" hasCustomPrompt="1"/>
          </p:nvPr>
        </p:nvSpPr>
        <p:spPr>
          <a:xfrm>
            <a:off x="2374900" y="889000"/>
            <a:ext cx="19621500" cy="29591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標題文字</a:t>
            </a:r>
          </a:p>
        </p:txBody>
      </p:sp>
      <p:sp>
        <p:nvSpPr>
          <p:cNvPr id="49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標題文字"/>
          <p:cNvSpPr txBox="1">
            <a:spLocks noGrp="1"/>
          </p:cNvSpPr>
          <p:nvPr>
            <p:ph type="title" hasCustomPrompt="1"/>
          </p:nvPr>
        </p:nvSpPr>
        <p:spPr>
          <a:xfrm>
            <a:off x="2374900" y="889000"/>
            <a:ext cx="19621500" cy="29591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標題文字</a:t>
            </a:r>
          </a:p>
        </p:txBody>
      </p:sp>
      <p:sp>
        <p:nvSpPr>
          <p:cNvPr id="57" name="內文層級一…"/>
          <p:cNvSpPr txBox="1">
            <a:spLocks noGrp="1"/>
          </p:cNvSpPr>
          <p:nvPr>
            <p:ph type="body" idx="1" hasCustomPrompt="1"/>
          </p:nvPr>
        </p:nvSpPr>
        <p:spPr>
          <a:xfrm>
            <a:off x="2374900" y="4127500"/>
            <a:ext cx="19621500" cy="81915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58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、項目符號與相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橙色夕陽映襯下位於吉薩的金字塔"/>
          <p:cNvSpPr>
            <a:spLocks noGrp="1"/>
          </p:cNvSpPr>
          <p:nvPr>
            <p:ph type="pic" sz="half" idx="21"/>
          </p:nvPr>
        </p:nvSpPr>
        <p:spPr>
          <a:xfrm>
            <a:off x="10109200" y="3606800"/>
            <a:ext cx="12472592" cy="8382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66" name="標題文字"/>
          <p:cNvSpPr txBox="1">
            <a:spLocks noGrp="1"/>
          </p:cNvSpPr>
          <p:nvPr>
            <p:ph type="title" hasCustomPrompt="1"/>
          </p:nvPr>
        </p:nvSpPr>
        <p:spPr>
          <a:xfrm>
            <a:off x="2374900" y="889000"/>
            <a:ext cx="19621500" cy="295910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標題文字</a:t>
            </a:r>
          </a:p>
        </p:txBody>
      </p:sp>
      <p:sp>
        <p:nvSpPr>
          <p:cNvPr id="67" name="內文層級一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2374900" y="4140200"/>
            <a:ext cx="9410700" cy="7874000"/>
          </a:xfrm>
          <a:prstGeom prst="rect">
            <a:avLst/>
          </a:prstGeom>
        </p:spPr>
        <p:txBody>
          <a:bodyPr/>
          <a:lstStyle>
            <a:lvl1pPr marL="533400" indent="-533400">
              <a:spcBef>
                <a:spcPts val="3900"/>
              </a:spcBef>
              <a:buBlip>
                <a:blip r:embed="rId2"/>
              </a:buBlip>
              <a:defRPr sz="4200"/>
            </a:lvl1pPr>
            <a:lvl2pPr marL="1066800" indent="-533400">
              <a:spcBef>
                <a:spcPts val="3900"/>
              </a:spcBef>
              <a:buBlip>
                <a:blip r:embed="rId2"/>
              </a:buBlip>
              <a:defRPr sz="4200"/>
            </a:lvl2pPr>
            <a:lvl3pPr marL="1600200" indent="-533400">
              <a:spcBef>
                <a:spcPts val="3900"/>
              </a:spcBef>
              <a:buBlip>
                <a:blip r:embed="rId2"/>
              </a:buBlip>
              <a:defRPr sz="4200"/>
            </a:lvl3pPr>
            <a:lvl4pPr marL="2133600" indent="-533400">
              <a:spcBef>
                <a:spcPts val="3900"/>
              </a:spcBef>
              <a:buBlip>
                <a:blip r:embed="rId2"/>
              </a:buBlip>
              <a:defRPr sz="4200"/>
            </a:lvl4pPr>
            <a:lvl5pPr marL="2667000" indent="-533400">
              <a:spcBef>
                <a:spcPts val="3900"/>
              </a:spcBef>
              <a:buBlip>
                <a:blip r:embed="rId2"/>
              </a:buBlip>
              <a:defRPr sz="4200"/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68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內文層級一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相片 - 一頁三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橙色夕陽映襯下位於吉薩的金字塔"/>
          <p:cNvSpPr>
            <a:spLocks noGrp="1"/>
          </p:cNvSpPr>
          <p:nvPr>
            <p:ph type="pic" sz="quarter" idx="21"/>
          </p:nvPr>
        </p:nvSpPr>
        <p:spPr>
          <a:xfrm>
            <a:off x="13487400" y="-736600"/>
            <a:ext cx="9662406" cy="63754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4" name="吉薩的金字塔之特寫"/>
          <p:cNvSpPr>
            <a:spLocks noGrp="1"/>
          </p:cNvSpPr>
          <p:nvPr>
            <p:ph type="pic" idx="22"/>
          </p:nvPr>
        </p:nvSpPr>
        <p:spPr>
          <a:xfrm>
            <a:off x="13111577" y="4381521"/>
            <a:ext cx="9977826" cy="15152734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5" name="以蔚藍晴空為背景，吉薩的金字塔前的獅身人面像"/>
          <p:cNvSpPr>
            <a:spLocks noGrp="1"/>
          </p:cNvSpPr>
          <p:nvPr>
            <p:ph type="pic" idx="23"/>
          </p:nvPr>
        </p:nvSpPr>
        <p:spPr>
          <a:xfrm>
            <a:off x="-139700" y="-25400"/>
            <a:ext cx="17310482" cy="12984978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「在此輸入名言語錄。」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374900" y="6045200"/>
            <a:ext cx="19621500" cy="11176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「在此輸入名言語錄。」</a:t>
            </a:r>
          </a:p>
        </p:txBody>
      </p:sp>
      <p:sp>
        <p:nvSpPr>
          <p:cNvPr id="94" name="–王大明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2374900" y="8953500"/>
            <a:ext cx="19621500" cy="901637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–王大明</a:t>
            </a:r>
          </a:p>
        </p:txBody>
      </p:sp>
      <p:sp>
        <p:nvSpPr>
          <p:cNvPr id="9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相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橙色夕陽映襯下位於吉薩的金字塔"/>
          <p:cNvSpPr>
            <a:spLocks noGrp="1"/>
          </p:cNvSpPr>
          <p:nvPr>
            <p:ph type="pic" idx="21"/>
          </p:nvPr>
        </p:nvSpPr>
        <p:spPr>
          <a:xfrm>
            <a:off x="0" y="-1816100"/>
            <a:ext cx="24384000" cy="1608893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103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文層級一…"/>
          <p:cNvSpPr txBox="1">
            <a:spLocks noGrp="1"/>
          </p:cNvSpPr>
          <p:nvPr>
            <p:ph type="body" idx="1"/>
          </p:nvPr>
        </p:nvSpPr>
        <p:spPr>
          <a:xfrm>
            <a:off x="2374900" y="1651000"/>
            <a:ext cx="19621500" cy="10414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>
            <a:lvl1pPr>
              <a:buBlip>
                <a:blip r:embed="rId14"/>
              </a:buBlip>
            </a:lvl1pPr>
            <a:lvl2pPr>
              <a:buBlip>
                <a:blip r:embed="rId14"/>
              </a:buBlip>
            </a:lvl2pPr>
            <a:lvl3pPr>
              <a:buBlip>
                <a:blip r:embed="rId14"/>
              </a:buBlip>
            </a:lvl3pPr>
            <a:lvl4pPr>
              <a:buBlip>
                <a:blip r:embed="rId14"/>
              </a:buBlip>
            </a:lvl4pPr>
            <a:lvl5pPr>
              <a:buBlip>
                <a:blip r:embed="rId14"/>
              </a:buBlip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" name="標題文字"/>
          <p:cNvSpPr txBox="1">
            <a:spLocks noGrp="1"/>
          </p:cNvSpPr>
          <p:nvPr>
            <p:ph type="title"/>
          </p:nvPr>
        </p:nvSpPr>
        <p:spPr>
          <a:xfrm>
            <a:off x="2387600" y="889000"/>
            <a:ext cx="19621500" cy="29591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標題文字</a:t>
            </a:r>
          </a:p>
        </p:txBody>
      </p:sp>
      <p:sp>
        <p:nvSpPr>
          <p:cNvPr id="4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993858" y="13144500"/>
            <a:ext cx="393205" cy="5715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rPr/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hf hdr="0" ftr="0" dt="0"/>
  <p:txStyles>
    <p:titleStyle>
      <a:lvl1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0" b="0" i="0" u="none" strike="noStrike" cap="none" spc="0" baseline="0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1pPr>
      <a:lvl2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0" b="0" i="0" u="none" strike="noStrike" cap="none" spc="0" baseline="0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2pPr>
      <a:lvl3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0" b="0" i="0" u="none" strike="noStrike" cap="none" spc="0" baseline="0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3pPr>
      <a:lvl4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0" b="0" i="0" u="none" strike="noStrike" cap="none" spc="0" baseline="0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4pPr>
      <a:lvl5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0" b="0" i="0" u="none" strike="noStrike" cap="none" spc="0" baseline="0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5pPr>
      <a:lvl6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0" b="0" i="0" u="none" strike="noStrike" cap="none" spc="0" baseline="0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6pPr>
      <a:lvl7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0" b="0" i="0" u="none" strike="noStrike" cap="none" spc="0" baseline="0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7pPr>
      <a:lvl8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0" b="0" i="0" u="none" strike="noStrike" cap="none" spc="0" baseline="0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8pPr>
      <a:lvl9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0" b="0" i="0" u="none" strike="noStrike" cap="none" spc="0" baseline="0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9pPr>
    </p:titleStyle>
    <p:bodyStyle>
      <a:lvl1pPr marL="660400" marR="0" indent="-660400" algn="l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14"/>
        </a:buBlip>
        <a:defRPr sz="5200" b="0" i="0" u="none" strike="noStrike" cap="none" spc="0" baseline="0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1pPr>
      <a:lvl2pPr marL="1320800" marR="0" indent="-660400" algn="l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14"/>
        </a:buBlip>
        <a:defRPr sz="5200" b="0" i="0" u="none" strike="noStrike" cap="none" spc="0" baseline="0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2pPr>
      <a:lvl3pPr marL="1981200" marR="0" indent="-660400" algn="l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14"/>
        </a:buBlip>
        <a:defRPr sz="5200" b="0" i="0" u="none" strike="noStrike" cap="none" spc="0" baseline="0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3pPr>
      <a:lvl4pPr marL="2641600" marR="0" indent="-660400" algn="l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14"/>
        </a:buBlip>
        <a:defRPr sz="5200" b="0" i="0" u="none" strike="noStrike" cap="none" spc="0" baseline="0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4pPr>
      <a:lvl5pPr marL="3302000" marR="0" indent="-660400" algn="l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14"/>
        </a:buBlip>
        <a:defRPr sz="5200" b="0" i="0" u="none" strike="noStrike" cap="none" spc="0" baseline="0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5pPr>
      <a:lvl6pPr marL="3962400" marR="0" indent="-660400" algn="l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14"/>
        </a:buBlip>
        <a:defRPr sz="5200" b="0" i="0" u="none" strike="noStrike" cap="none" spc="0" baseline="0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6pPr>
      <a:lvl7pPr marL="4622800" marR="0" indent="-660400" algn="l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14"/>
        </a:buBlip>
        <a:defRPr sz="5200" b="0" i="0" u="none" strike="noStrike" cap="none" spc="0" baseline="0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7pPr>
      <a:lvl8pPr marL="5283200" marR="0" indent="-660400" algn="l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14"/>
        </a:buBlip>
        <a:defRPr sz="5200" b="0" i="0" u="none" strike="noStrike" cap="none" spc="0" baseline="0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8pPr>
      <a:lvl9pPr marL="5943600" marR="0" indent="-660400" algn="l" defTabSz="8255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25000"/>
        <a:buFontTx/>
        <a:buBlip>
          <a:blip r:embed="rId14"/>
        </a:buBlip>
        <a:defRPr sz="5200" b="0" i="0" u="none" strike="noStrike" cap="none" spc="0" baseline="0">
          <a:solidFill>
            <a:srgbClr val="3E231A"/>
          </a:solidFill>
          <a:uFillTx/>
          <a:latin typeface="+mn-lt"/>
          <a:ea typeface="+mn-ea"/>
          <a:cs typeface="+mn-cs"/>
          <a:sym typeface="Papyrus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pyru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Interim Project…"/>
          <p:cNvSpPr txBox="1">
            <a:spLocks noGrp="1"/>
          </p:cNvSpPr>
          <p:nvPr>
            <p:ph type="ctrTitle"/>
          </p:nvPr>
        </p:nvSpPr>
        <p:spPr>
          <a:xfrm>
            <a:off x="2374900" y="1961515"/>
            <a:ext cx="19621500" cy="4876800"/>
          </a:xfrm>
          <a:prstGeom prst="rect">
            <a:avLst/>
          </a:prstGeom>
        </p:spPr>
        <p:txBody>
          <a:bodyPr/>
          <a:lstStyle/>
          <a:p>
            <a:r>
              <a:rPr dirty="0"/>
              <a:t>Interim Project</a:t>
            </a:r>
            <a:endParaRPr dirty="0"/>
          </a:p>
          <a:p>
            <a:r>
              <a:rPr lang="en-US" dirty="0"/>
              <a:t>Final Presentation</a:t>
            </a:r>
            <a:endParaRPr dirty="0"/>
          </a:p>
        </p:txBody>
      </p:sp>
      <p:sp>
        <p:nvSpPr>
          <p:cNvPr id="120" name="Ezreal…"/>
          <p:cNvSpPr txBox="1">
            <a:spLocks noGrp="1"/>
          </p:cNvSpPr>
          <p:nvPr>
            <p:ph type="subTitle" sz="half" idx="1"/>
          </p:nvPr>
        </p:nvSpPr>
        <p:spPr>
          <a:xfrm>
            <a:off x="2374900" y="7251700"/>
            <a:ext cx="19621500" cy="3529864"/>
          </a:xfrm>
          <a:prstGeom prst="rect">
            <a:avLst/>
          </a:prstGeom>
        </p:spPr>
        <p:txBody>
          <a:bodyPr/>
          <a:lstStyle/>
          <a:p>
            <a:pPr algn="ctr"/>
            <a:r>
              <a:rPr dirty="0" err="1"/>
              <a:t>Ezreal</a:t>
            </a:r>
            <a:r>
              <a:rPr lang="en-US" dirty="0"/>
              <a:t> 03</a:t>
            </a:r>
            <a:endParaRPr dirty="0"/>
          </a:p>
          <a:p>
            <a:pPr algn="ctr"/>
            <a:r>
              <a:rPr dirty="0"/>
              <a:t>Jacky L</a:t>
            </a:r>
            <a:r>
              <a:rPr lang="en-US" dirty="0"/>
              <a:t>AM 04</a:t>
            </a:r>
            <a:endParaRPr dirty="0"/>
          </a:p>
          <a:p>
            <a:pPr algn="ctr"/>
            <a:r>
              <a:rPr dirty="0"/>
              <a:t>Ting L</a:t>
            </a:r>
            <a:r>
              <a:rPr lang="en-US" dirty="0"/>
              <a:t>AU 11</a:t>
            </a:r>
            <a:endParaRPr dirty="0"/>
          </a:p>
        </p:txBody>
      </p:sp>
      <p:sp>
        <p:nvSpPr>
          <p:cNvPr id="4" name="Google Shape;102;p13"/>
          <p:cNvSpPr txBox="1"/>
          <p:nvPr/>
        </p:nvSpPr>
        <p:spPr>
          <a:xfrm>
            <a:off x="7498529" y="11815011"/>
            <a:ext cx="9374241" cy="1900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300"/>
              <a:buFont typeface="Arial" panose="020B0604020202020204"/>
              <a:buNone/>
            </a:pPr>
            <a:r>
              <a:rPr lang="en-US" sz="5400" b="1" dirty="0">
                <a:solidFill>
                  <a:schemeClr val="dk1"/>
                </a:solidFill>
              </a:rPr>
              <a:t>13</a:t>
            </a:r>
            <a:r>
              <a:rPr lang="en-US" sz="5400" b="1" baseline="30000" dirty="0">
                <a:solidFill>
                  <a:schemeClr val="dk1"/>
                </a:solidFill>
              </a:rPr>
              <a:t>th</a:t>
            </a:r>
            <a:r>
              <a:rPr lang="en-US" sz="5400" b="1" dirty="0">
                <a:solidFill>
                  <a:schemeClr val="dk1"/>
                </a:solidFill>
              </a:rPr>
              <a:t> May,22</a:t>
            </a:r>
            <a:endParaRPr sz="5400" b="1" i="0" u="none" strike="noStrike" cap="none" dirty="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2"/>
          </p:nvPr>
        </p:nvSpPr>
        <p:spPr>
          <a:xfrm>
            <a:off x="12050998" y="13244076"/>
            <a:ext cx="278923" cy="471924"/>
          </a:xfrm>
        </p:spPr>
        <p:txBody>
          <a:bodyPr/>
          <a:lstStyle/>
          <a:p>
            <a:fld id="{86CB4B4D-7CA3-9044-876B-883B54F8677D}" type="slidenum">
              <a:rPr lang="en-US" altLang="zh-HK" sz="2400" smtClean="0"/>
            </a:fld>
            <a:endParaRPr lang="en-US" altLang="zh-HK" sz="2400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1250" y="1960245"/>
            <a:ext cx="19621500" cy="1784350"/>
          </a:xfrm>
        </p:spPr>
        <p:txBody>
          <a:bodyPr>
            <a:noAutofit/>
          </a:bodyPr>
          <a:lstStyle/>
          <a:p>
            <a:r>
              <a:rPr lang="en-US" altLang="zh-CN" sz="6600" b="1"/>
              <a:t>How to get information of JoeBiden’s Twitter</a:t>
            </a:r>
            <a:endParaRPr lang="en-US" altLang="zh-CN" sz="6600" b="1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"/>
          </p:nvPr>
        </p:nvSpPr>
        <p:spPr>
          <a:xfrm>
            <a:off x="3203575" y="4408805"/>
            <a:ext cx="18071465" cy="2513330"/>
          </a:xfrm>
        </p:spPr>
        <p:txBody>
          <a:bodyPr>
            <a:noAutofit/>
          </a:bodyPr>
          <a:lstStyle/>
          <a:p>
            <a:r>
              <a:rPr lang="en-US" altLang="zh-CN" sz="6000"/>
              <a:t>#Function</a:t>
            </a:r>
            <a:endParaRPr lang="en-US" altLang="zh-CN" sz="6000"/>
          </a:p>
          <a:p>
            <a:pPr algn="l"/>
            <a:r>
              <a:rPr lang="en-US" altLang="zh-CN" sz="4400"/>
              <a:t>for tweet in tweepy.Cursor(api.user_timeline,screen_name = ‘’,count).items()</a:t>
            </a:r>
            <a:endParaRPr lang="en-US" altLang="zh-CN" sz="4400"/>
          </a:p>
          <a:p>
            <a:endParaRPr lang="en-US" altLang="zh-CN" sz="4400"/>
          </a:p>
        </p:txBody>
      </p:sp>
      <p:sp>
        <p:nvSpPr>
          <p:cNvPr id="7" name="文本占位符 2"/>
          <p:cNvSpPr/>
          <p:nvPr/>
        </p:nvSpPr>
        <p:spPr>
          <a:xfrm>
            <a:off x="3155950" y="7790815"/>
            <a:ext cx="18071465" cy="299466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norm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5pPr>
            <a:lvl6pPr marL="39624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1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6pPr>
            <a:lvl7pPr marL="46228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1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7pPr>
            <a:lvl8pPr marL="52832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1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8pPr>
            <a:lvl9pPr marL="59436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1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9pPr>
          </a:lstStyle>
          <a:p>
            <a:r>
              <a:rPr lang="en-US" altLang="zh-CN" sz="6000"/>
              <a:t>#Print And Collect</a:t>
            </a:r>
            <a:endParaRPr lang="en-US" altLang="zh-CN" sz="6000"/>
          </a:p>
          <a:p>
            <a:pPr algn="l"/>
            <a:r>
              <a:rPr lang="en-US" altLang="zh-CN" sz="4400"/>
              <a:t>print(‘created_at - ’ + str(tweet.created_at)</a:t>
            </a:r>
            <a:endParaRPr lang="en-US" altLang="zh-CN" sz="4400"/>
          </a:p>
          <a:p>
            <a:pPr algn="l"/>
            <a:r>
              <a:rPr lang="en-US" altLang="zh-CN" sz="4400"/>
              <a:t>print(‘Bio - ’+ str(tweet.text)</a:t>
            </a:r>
            <a:endParaRPr lang="en-US" altLang="zh-CN" sz="440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HK" smtClean="0"/>
            </a:fld>
            <a:endParaRPr lang="en-US" altLang="zh-HK"/>
          </a:p>
        </p:txBody>
      </p:sp>
      <p:sp>
        <p:nvSpPr>
          <p:cNvPr id="6" name="文本占位符 4"/>
          <p:cNvSpPr>
            <a:spLocks noGrp="1"/>
          </p:cNvSpPr>
          <p:nvPr/>
        </p:nvSpPr>
        <p:spPr>
          <a:xfrm>
            <a:off x="582930" y="1029970"/>
            <a:ext cx="3806825" cy="117919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norm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5pPr>
            <a:lvl6pPr marL="39624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1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6pPr>
            <a:lvl7pPr marL="46228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1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7pPr>
            <a:lvl8pPr marL="52832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1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8pPr>
            <a:lvl9pPr marL="59436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1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9pPr>
          </a:lstStyle>
          <a:p>
            <a:pPr algn="ctr"/>
            <a:r>
              <a:rPr lang="en-US" altLang="zh-CN" sz="54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Extract</a:t>
            </a:r>
            <a:endParaRPr lang="en-US" altLang="zh-CN" sz="5400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  <a:p>
            <a:pPr algn="l"/>
            <a:endParaRPr lang="en-US" altLang="zh-CN" sz="5400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"/>
          </p:nvPr>
        </p:nvSpPr>
        <p:spPr>
          <a:xfrm>
            <a:off x="1049020" y="1481455"/>
            <a:ext cx="21135975" cy="2057400"/>
          </a:xfrm>
        </p:spPr>
        <p:txBody>
          <a:bodyPr>
            <a:noAutofit/>
          </a:bodyPr>
          <a:lstStyle/>
          <a:p>
            <a:r>
              <a:rPr lang="en-US" altLang="zh-CN" sz="6600" b="1"/>
              <a:t>JoeBiden’s Twitter</a:t>
            </a:r>
            <a:r>
              <a:rPr lang="en-US" altLang="zh-CN" sz="11500" b="1"/>
              <a:t> </a:t>
            </a:r>
            <a:r>
              <a:rPr lang="en-US" altLang="zh-CN" sz="6600" b="1"/>
              <a:t>information</a:t>
            </a:r>
            <a:endParaRPr lang="en-US" altLang="zh-CN" sz="6600" b="1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05560" y="3538855"/>
            <a:ext cx="21543010" cy="9388475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HK" smtClean="0"/>
            </a:fld>
            <a:endParaRPr lang="en-US" altLang="zh-HK"/>
          </a:p>
        </p:txBody>
      </p:sp>
      <p:sp>
        <p:nvSpPr>
          <p:cNvPr id="6" name="文本占位符 4"/>
          <p:cNvSpPr>
            <a:spLocks noGrp="1"/>
          </p:cNvSpPr>
          <p:nvPr/>
        </p:nvSpPr>
        <p:spPr>
          <a:xfrm>
            <a:off x="582930" y="1029970"/>
            <a:ext cx="3806825" cy="117919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norm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5pPr>
            <a:lvl6pPr marL="39624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3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6pPr>
            <a:lvl7pPr marL="46228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3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7pPr>
            <a:lvl8pPr marL="52832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3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8pPr>
            <a:lvl9pPr marL="59436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3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9pPr>
          </a:lstStyle>
          <a:p>
            <a:pPr algn="ctr"/>
            <a:r>
              <a:rPr lang="en-US" altLang="zh-CN" sz="54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Extract</a:t>
            </a:r>
            <a:endParaRPr lang="en-US" altLang="zh-CN" sz="5400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  <a:p>
            <a:pPr algn="l"/>
            <a:endParaRPr lang="en-US" altLang="zh-CN" sz="5400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1250" y="1369060"/>
            <a:ext cx="19621500" cy="2007870"/>
          </a:xfrm>
        </p:spPr>
        <p:txBody>
          <a:bodyPr/>
          <a:lstStyle/>
          <a:p>
            <a:r>
              <a:rPr lang="en-US" altLang="zh-CN"/>
              <a:t>How to use csvfile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"/>
          </p:nvPr>
        </p:nvSpPr>
        <p:spPr>
          <a:xfrm>
            <a:off x="2108200" y="4425315"/>
            <a:ext cx="19621500" cy="4222750"/>
          </a:xfrm>
        </p:spPr>
        <p:txBody>
          <a:bodyPr>
            <a:normAutofit lnSpcReduction="10000"/>
          </a:bodyPr>
          <a:lstStyle/>
          <a:p>
            <a:r>
              <a:rPr lang="en-US" altLang="zh-CN" sz="5700" b="1"/>
              <a:t>#Save as csvfile</a:t>
            </a:r>
            <a:endParaRPr lang="en-US" altLang="zh-CN" sz="5700" b="1"/>
          </a:p>
          <a:p>
            <a:pPr algn="l"/>
            <a:r>
              <a:rPr lang="en-US" altLang="zh-CN" sz="5100"/>
              <a:t>csvFile = open(‘name’+‘.csv’, ‘a+’,newline=‘’,encoding=‘utf-8’</a:t>
            </a:r>
            <a:endParaRPr lang="en-US" altLang="zh-CN" sz="5100"/>
          </a:p>
          <a:p>
            <a:pPr algn="l"/>
            <a:r>
              <a:rPr lang="en-US" altLang="zh-CN" sz="5100"/>
              <a:t>csv1 = csv.write(csvFile)</a:t>
            </a:r>
            <a:endParaRPr lang="en-US" altLang="zh-CN" sz="5100"/>
          </a:p>
          <a:p>
            <a:pPr algn="l"/>
            <a:r>
              <a:rPr lang="en-US" altLang="zh-CN" sz="5100"/>
              <a:t>tweets = [tweet.created_at, tweet.text]</a:t>
            </a:r>
            <a:endParaRPr lang="en-US" altLang="zh-CN" sz="5100"/>
          </a:p>
          <a:p>
            <a:pPr algn="l"/>
            <a:r>
              <a:rPr lang="en-US" altLang="zh-CN" sz="5100"/>
              <a:t>csv1.writerow(tweets)</a:t>
            </a:r>
            <a:endParaRPr lang="en-US" altLang="zh-CN" sz="5100"/>
          </a:p>
          <a:p>
            <a:endParaRPr lang="en-US" altLang="zh-CN" sz="5700"/>
          </a:p>
          <a:p>
            <a:endParaRPr lang="en-US" altLang="zh-CN" sz="510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HK" smtClean="0"/>
            </a:fld>
            <a:endParaRPr lang="en-US" altLang="zh-HK"/>
          </a:p>
        </p:txBody>
      </p:sp>
      <p:sp>
        <p:nvSpPr>
          <p:cNvPr id="8" name="文本占位符 2"/>
          <p:cNvSpPr>
            <a:spLocks noGrp="1"/>
          </p:cNvSpPr>
          <p:nvPr/>
        </p:nvSpPr>
        <p:spPr>
          <a:xfrm>
            <a:off x="621665" y="1369060"/>
            <a:ext cx="3806825" cy="117919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norm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5pPr>
            <a:lvl6pPr marL="39624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1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6pPr>
            <a:lvl7pPr marL="46228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1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7pPr>
            <a:lvl8pPr marL="52832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1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8pPr>
            <a:lvl9pPr marL="59436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1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9pPr>
          </a:lstStyle>
          <a:p>
            <a:pPr algn="ctr"/>
            <a:r>
              <a:rPr lang="en-US" altLang="zh-CN" sz="5400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Transform</a:t>
            </a:r>
            <a:endParaRPr lang="en-US" altLang="zh-CN" sz="5400" b="1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  <a:p>
            <a:pPr algn="l"/>
            <a:endParaRPr lang="en-US" altLang="zh-CN" sz="5400" b="1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108200" y="10047605"/>
            <a:ext cx="20154900" cy="14554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4400" b="1">
                <a:sym typeface="+mn-ea"/>
              </a:rPr>
              <a:t>tweets = [‘x’, ‘x1’, ‘xn’] </a:t>
            </a:r>
            <a:r>
              <a:rPr lang="zh-CN" altLang="en-US" sz="4400" b="1">
                <a:ea typeface="宋体" panose="02010600030101010101" pitchFamily="2" charset="-122"/>
                <a:sym typeface="+mn-ea"/>
              </a:rPr>
              <a:t>（</a:t>
            </a:r>
            <a:r>
              <a:rPr lang="en-US" altLang="zh-CN" sz="4400" b="1">
                <a:sym typeface="+mn-ea"/>
              </a:rPr>
              <a:t>P8,P10</a:t>
            </a:r>
            <a:r>
              <a:rPr lang="zh-CN" altLang="en-US" sz="4400" b="1">
                <a:ea typeface="宋体" panose="02010600030101010101" pitchFamily="2" charset="-122"/>
                <a:sym typeface="+mn-ea"/>
              </a:rPr>
              <a:t>）</a:t>
            </a:r>
            <a:endParaRPr lang="en-US" altLang="zh-CN" sz="4400" b="1">
              <a:sym typeface="+mn-ea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4400" b="0" i="0" u="none" strike="noStrike" cap="none" spc="0" normalizeH="0" baseline="0">
                <a:ln>
                  <a:noFill/>
                </a:ln>
                <a:solidFill>
                  <a:srgbClr val="3E231A"/>
                </a:solidFill>
                <a:effectLst/>
                <a:uFillTx/>
                <a:latin typeface="+mn-lt"/>
                <a:ea typeface="+mn-ea"/>
                <a:cs typeface="+mn-cs"/>
                <a:sym typeface="+mn-ea"/>
              </a:rPr>
              <a:t>The information of list(tweets) accroding you got on twitter</a:t>
            </a:r>
            <a:endParaRPr kumimoji="0" lang="en-US" altLang="zh-CN" sz="4400" b="0" i="0" u="none" strike="noStrike" cap="none" spc="0" normalizeH="0" baseline="0">
              <a:ln>
                <a:noFill/>
              </a:ln>
              <a:solidFill>
                <a:srgbClr val="3E231A"/>
              </a:solidFill>
              <a:effectLst/>
              <a:uFillTx/>
              <a:latin typeface="+mn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quarter" idx="1"/>
          </p:nvPr>
        </p:nvSpPr>
        <p:spPr>
          <a:xfrm>
            <a:off x="2381250" y="5346700"/>
            <a:ext cx="19621500" cy="3456305"/>
          </a:xfrm>
        </p:spPr>
        <p:txBody>
          <a:bodyPr>
            <a:normAutofit fontScale="70000"/>
          </a:bodyPr>
          <a:p>
            <a:r>
              <a:rPr lang="en-US" altLang="zh-CN" b="1">
                <a:sym typeface="+mn-ea"/>
              </a:rPr>
              <a:t>#How to filter keywords</a:t>
            </a:r>
            <a:endParaRPr lang="en-US" altLang="zh-CN" b="1">
              <a:sym typeface="+mn-ea"/>
            </a:endParaRPr>
          </a:p>
          <a:p>
            <a:r>
              <a:rPr lang="en-US" altLang="zh-CN">
                <a:sym typeface="+mn-ea"/>
              </a:rPr>
              <a:t>df = pd.read_csv(‘csvfile_name’, header = None, names=[‘Time’, ‘Description’])</a:t>
            </a:r>
            <a:endParaRPr lang="en-US" altLang="zh-CN"/>
          </a:p>
          <a:p>
            <a:pPr algn="l"/>
            <a:endParaRPr lang="en-US" altLang="zh-CN"/>
          </a:p>
          <a:p>
            <a:pPr algn="l"/>
            <a:r>
              <a:rPr lang="en-US" altLang="zh-CN">
                <a:sym typeface="+mn-ea"/>
              </a:rPr>
              <a:t>df1=df[df[‘Description’].str.contains('CORONAVIRUS|VACCINATION|COVID-19|COViD 19|covid-19|covid 19|Vaccination|COVID|coronavirus|covid')]</a:t>
            </a:r>
            <a:endParaRPr lang="en-US" altLang="zh-CN"/>
          </a:p>
          <a:p>
            <a:pPr algn="l"/>
            <a:endParaRPr lang="en-US" altLang="zh-CN"/>
          </a:p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>
          <a:xfrm>
            <a:off x="11979017" y="13183870"/>
            <a:ext cx="621030" cy="532130"/>
          </a:xfrm>
        </p:spPr>
        <p:txBody>
          <a:bodyPr/>
          <a:p>
            <a:fld id="{86CB4B4D-7CA3-9044-876B-883B54F8677D}" type="slidenum">
              <a:rPr/>
            </a:fld>
            <a:endParaRPr/>
          </a:p>
        </p:txBody>
      </p:sp>
      <p:sp>
        <p:nvSpPr>
          <p:cNvPr id="7" name="文本占位符 3"/>
          <p:cNvSpPr>
            <a:spLocks noGrp="1"/>
          </p:cNvSpPr>
          <p:nvPr/>
        </p:nvSpPr>
        <p:spPr>
          <a:xfrm>
            <a:off x="2381250" y="2215515"/>
            <a:ext cx="19621500" cy="313182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norm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5pPr>
            <a:lvl6pPr marL="39624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1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6pPr>
            <a:lvl7pPr marL="46228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1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7pPr>
            <a:lvl8pPr marL="52832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1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8pPr>
            <a:lvl9pPr marL="59436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1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9pPr>
          </a:lstStyle>
          <a:p>
            <a:r>
              <a:rPr lang="en-US" altLang="zh-CN" b="1">
                <a:sym typeface="+mn-ea"/>
              </a:rPr>
              <a:t>#How to transform to DataFrame</a:t>
            </a:r>
            <a:endParaRPr lang="en-US" altLang="zh-CN" b="1">
              <a:sym typeface="+mn-ea"/>
            </a:endParaRPr>
          </a:p>
          <a:p>
            <a:r>
              <a:rPr lang="en-US" altLang="zh-CN">
                <a:sym typeface="+mn-ea"/>
              </a:rPr>
              <a:t>df = pd.read_csv(‘csvfile_name’, header = None, names=[‘x’, ‘x1’, ‘xn’])</a:t>
            </a:r>
            <a:endParaRPr lang="en-US" altLang="zh-CN"/>
          </a:p>
          <a:p>
            <a:pPr algn="l"/>
            <a:endParaRPr lang="en-US" altLang="zh-CN"/>
          </a:p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381250" y="9571990"/>
            <a:ext cx="20288250" cy="19481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4800" b="1">
                <a:sym typeface="+mn-ea"/>
              </a:rPr>
              <a:t>#If you want get information by using other keywords</a:t>
            </a:r>
            <a:endParaRPr lang="en-US" altLang="zh-CN" sz="4800" b="1"/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3600">
                <a:sym typeface="+mn-ea"/>
              </a:rPr>
              <a:t>You can ues this code</a:t>
            </a:r>
            <a:endParaRPr lang="en-US" altLang="zh-CN" sz="3600"/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3600">
                <a:sym typeface="+mn-ea"/>
              </a:rPr>
              <a:t>df1=df[df[‘Description’].str.contains(‘x’ </a:t>
            </a:r>
            <a:r>
              <a:rPr lang="en-US" altLang="zh-CN" sz="3600">
                <a:sym typeface="+mn-ea"/>
              </a:rPr>
              <a:t>or(|) ’y’) ,x and y are your keywords</a:t>
            </a:r>
            <a:endParaRPr kumimoji="0" lang="en-US" altLang="zh-CN" sz="3600" b="0" i="0" u="none" strike="noStrike" cap="none" spc="0" normalizeH="0" baseline="0">
              <a:ln>
                <a:noFill/>
              </a:ln>
              <a:solidFill>
                <a:srgbClr val="3E231A"/>
              </a:solidFill>
              <a:effectLst/>
              <a:uFillTx/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9" name="文本占位符 2"/>
          <p:cNvSpPr>
            <a:spLocks noGrp="1"/>
          </p:cNvSpPr>
          <p:nvPr/>
        </p:nvSpPr>
        <p:spPr>
          <a:xfrm>
            <a:off x="621665" y="1369060"/>
            <a:ext cx="3806825" cy="117919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norm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5pPr>
            <a:lvl6pPr marL="39624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1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6pPr>
            <a:lvl7pPr marL="46228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1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7pPr>
            <a:lvl8pPr marL="52832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1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8pPr>
            <a:lvl9pPr marL="59436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1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9pPr>
          </a:lstStyle>
          <a:p>
            <a:pPr algn="ctr"/>
            <a:r>
              <a:rPr lang="en-US" altLang="zh-CN" sz="5400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Transform</a:t>
            </a:r>
            <a:endParaRPr lang="en-US" altLang="zh-CN" sz="5400" b="1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algn="l"/>
            <a:endParaRPr lang="en-US" altLang="zh-CN" sz="5400" b="1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9030" y="1457960"/>
            <a:ext cx="19621500" cy="2139950"/>
          </a:xfrm>
        </p:spPr>
        <p:txBody>
          <a:bodyPr/>
          <a:lstStyle/>
          <a:p>
            <a:r>
              <a:rPr lang="en-US" altLang="zh-CN" sz="6600"/>
              <a:t>connect to postgres SQL</a:t>
            </a:r>
            <a:endParaRPr lang="en-US" altLang="zh-CN" sz="660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"/>
          </p:nvPr>
        </p:nvSpPr>
        <p:spPr>
          <a:xfrm>
            <a:off x="2381250" y="4192905"/>
            <a:ext cx="5558155" cy="704405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/>
            <a:r>
              <a:rPr lang="en-US" altLang="zh-CN" b="1"/>
              <a:t>#Set User</a:t>
            </a:r>
            <a:endParaRPr lang="en-US" altLang="zh-CN" b="1"/>
          </a:p>
          <a:p>
            <a:pPr algn="l"/>
            <a:r>
              <a:rPr lang="en-US" altLang="zh-CN"/>
              <a:t>hostname = ''</a:t>
            </a:r>
            <a:endParaRPr lang="en-US" altLang="zh-CN"/>
          </a:p>
          <a:p>
            <a:pPr algn="l"/>
            <a:r>
              <a:rPr lang="en-US" altLang="zh-CN"/>
              <a:t>database = ''</a:t>
            </a:r>
            <a:endParaRPr lang="en-US" altLang="zh-CN"/>
          </a:p>
          <a:p>
            <a:pPr algn="l"/>
            <a:r>
              <a:rPr lang="en-US" altLang="zh-CN"/>
              <a:t>username = ''</a:t>
            </a:r>
            <a:endParaRPr lang="en-US" altLang="zh-CN"/>
          </a:p>
          <a:p>
            <a:pPr algn="l"/>
            <a:r>
              <a:rPr lang="en-US" altLang="zh-CN"/>
              <a:t>pwd = ''</a:t>
            </a:r>
            <a:endParaRPr lang="en-US" altLang="zh-CN"/>
          </a:p>
          <a:p>
            <a:pPr algn="l"/>
            <a:r>
              <a:rPr lang="en-US" altLang="zh-CN"/>
              <a:t>port_id = 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" name="文本占位符 2"/>
          <p:cNvSpPr/>
          <p:nvPr/>
        </p:nvSpPr>
        <p:spPr>
          <a:xfrm>
            <a:off x="10824210" y="4194175"/>
            <a:ext cx="11720830" cy="7044055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</p:spPr>
        <p:txBody>
          <a:bodyPr lIns="50800" tIns="50800" rIns="50800" bIns="50800" anchor="t">
            <a:norm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5pPr>
            <a:lvl6pPr marL="39624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1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6pPr>
            <a:lvl7pPr marL="46228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1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7pPr>
            <a:lvl8pPr marL="52832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1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8pPr>
            <a:lvl9pPr marL="59436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1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9pPr>
          </a:lstStyle>
          <a:p>
            <a:pPr algn="l"/>
            <a:r>
              <a:rPr lang="en-US" altLang="zh-CN" b="1"/>
              <a:t>#Login postgres SQL</a:t>
            </a:r>
            <a:endParaRPr lang="en-US" altLang="zh-CN" b="1"/>
          </a:p>
          <a:p>
            <a:pPr algn="l"/>
            <a:r>
              <a:rPr lang="en-US" altLang="zh-CN"/>
              <a:t>conn = psycopg2.connect(</a:t>
            </a:r>
            <a:endParaRPr lang="en-US" altLang="zh-CN"/>
          </a:p>
          <a:p>
            <a:pPr algn="l"/>
            <a:r>
              <a:rPr lang="en-US" altLang="zh-CN"/>
              <a:t>          host = hostname,</a:t>
            </a:r>
            <a:endParaRPr lang="en-US" altLang="zh-CN"/>
          </a:p>
          <a:p>
            <a:pPr algn="l"/>
            <a:r>
              <a:rPr lang="en-US" altLang="zh-CN"/>
              <a:t>          dbname = database,</a:t>
            </a:r>
            <a:endParaRPr lang="en-US" altLang="zh-CN"/>
          </a:p>
          <a:p>
            <a:pPr algn="l"/>
            <a:r>
              <a:rPr lang="en-US" altLang="zh-CN"/>
              <a:t>          user = username,</a:t>
            </a:r>
            <a:endParaRPr lang="en-US" altLang="zh-CN"/>
          </a:p>
          <a:p>
            <a:pPr algn="l"/>
            <a:r>
              <a:rPr lang="en-US" altLang="zh-CN"/>
              <a:t>          password = pwd)</a:t>
            </a:r>
            <a:endParaRPr lang="en-US" altLang="zh-CN"/>
          </a:p>
          <a:p>
            <a:pPr algn="l"/>
            <a:r>
              <a:rPr lang="en-US" altLang="zh-CN"/>
              <a:t>cur = conn.cursor() </a:t>
            </a:r>
            <a:endParaRPr lang="en-US" altLang="zh-CN"/>
          </a:p>
          <a:p>
            <a:pPr algn="l"/>
            <a:endParaRPr lang="en-US" altLang="zh-CN"/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8472170" y="7059295"/>
            <a:ext cx="1819275" cy="336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投影片編號版面配置區 5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HK" smtClean="0"/>
            </a:fld>
            <a:endParaRPr lang="en-US" altLang="zh-HK"/>
          </a:p>
        </p:txBody>
      </p:sp>
      <p:sp>
        <p:nvSpPr>
          <p:cNvPr id="7" name="文本占位符 2"/>
          <p:cNvSpPr>
            <a:spLocks noGrp="1"/>
          </p:cNvSpPr>
          <p:nvPr/>
        </p:nvSpPr>
        <p:spPr>
          <a:xfrm>
            <a:off x="582930" y="1029970"/>
            <a:ext cx="3806825" cy="117919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norm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5pPr>
            <a:lvl6pPr marL="39624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1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6pPr>
            <a:lvl7pPr marL="46228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1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7pPr>
            <a:lvl8pPr marL="52832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1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8pPr>
            <a:lvl9pPr marL="59436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1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9pPr>
          </a:lstStyle>
          <a:p>
            <a:pPr algn="ctr"/>
            <a:r>
              <a:rPr lang="en-US" altLang="zh-CN" sz="5400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Load</a:t>
            </a:r>
            <a:endParaRPr lang="en-US" altLang="zh-CN" sz="5400" b="1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"/>
          </p:nvPr>
        </p:nvSpPr>
        <p:spPr>
          <a:xfrm>
            <a:off x="4389755" y="2407285"/>
            <a:ext cx="15471775" cy="8905875"/>
          </a:xfrm>
        </p:spPr>
        <p:txBody>
          <a:bodyPr>
            <a:normAutofit/>
          </a:bodyPr>
          <a:lstStyle/>
          <a:p>
            <a:r>
              <a:rPr lang="en-US" altLang="zh-CN" sz="6600" b="1"/>
              <a:t>#How to create table in python</a:t>
            </a:r>
            <a:endParaRPr lang="en-US" altLang="zh-CN" sz="6600" b="1"/>
          </a:p>
          <a:p>
            <a:endParaRPr lang="en-US" altLang="zh-CN" sz="6600" b="1"/>
          </a:p>
          <a:p>
            <a:pPr algn="l"/>
            <a:r>
              <a:rPr lang="en-US" altLang="zh-CN"/>
              <a:t>cur.execute(‘‘‘CREATE TABLE table_name</a:t>
            </a:r>
            <a:endParaRPr lang="en-US" altLang="zh-CN"/>
          </a:p>
          <a:p>
            <a:pPr algn="l"/>
            <a:r>
              <a:rPr lang="en-US" altLang="zh-CN"/>
              <a:t>column_name type,</a:t>
            </a:r>
            <a:endParaRPr lang="en-US" altLang="zh-CN"/>
          </a:p>
          <a:p>
            <a:pPr algn="l"/>
            <a:r>
              <a:rPr lang="en-US" altLang="zh-CN"/>
              <a:t>column_name type,</a:t>
            </a:r>
            <a:endParaRPr lang="en-US" altLang="zh-CN"/>
          </a:p>
          <a:p>
            <a:pPr algn="l"/>
            <a:r>
              <a:rPr lang="en-US" altLang="zh-CN"/>
              <a:t>column_name type</a:t>
            </a:r>
            <a:endParaRPr lang="en-US" altLang="zh-CN"/>
          </a:p>
          <a:p>
            <a:pPr algn="l"/>
            <a:r>
              <a:rPr lang="en-US" altLang="zh-CN"/>
              <a:t>)’’’)</a:t>
            </a:r>
            <a:endParaRPr lang="en-US" altLang="zh-CN"/>
          </a:p>
          <a:p>
            <a:pPr algn="l"/>
            <a:r>
              <a:rPr lang="en-US" altLang="zh-CN"/>
              <a:t>conn.commit()</a:t>
            </a:r>
            <a:endParaRPr lang="en-US" altLang="zh-CN"/>
          </a:p>
          <a:p>
            <a:pPr algn="l"/>
            <a:r>
              <a:rPr lang="en-US" altLang="zh-CN"/>
              <a:t>conn.close()</a:t>
            </a:r>
            <a:endParaRPr lang="en-US" altLang="zh-C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HK" smtClean="0"/>
            </a:fld>
            <a:endParaRPr lang="en-US" altLang="zh-HK"/>
          </a:p>
        </p:txBody>
      </p:sp>
      <p:sp>
        <p:nvSpPr>
          <p:cNvPr id="6" name="文本占位符 2"/>
          <p:cNvSpPr>
            <a:spLocks noGrp="1"/>
          </p:cNvSpPr>
          <p:nvPr/>
        </p:nvSpPr>
        <p:spPr>
          <a:xfrm>
            <a:off x="582930" y="1029970"/>
            <a:ext cx="3806825" cy="117919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norm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5pPr>
            <a:lvl6pPr marL="39624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1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6pPr>
            <a:lvl7pPr marL="46228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1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7pPr>
            <a:lvl8pPr marL="52832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1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8pPr>
            <a:lvl9pPr marL="59436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1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9pPr>
          </a:lstStyle>
          <a:p>
            <a:pPr algn="ctr"/>
            <a:r>
              <a:rPr lang="en-US" altLang="zh-CN" sz="5400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Load</a:t>
            </a:r>
            <a:endParaRPr lang="en-US" altLang="zh-CN" sz="5400" b="1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1250" y="2387600"/>
            <a:ext cx="19621500" cy="1732915"/>
          </a:xfrm>
        </p:spPr>
        <p:txBody>
          <a:bodyPr>
            <a:normAutofit/>
          </a:bodyPr>
          <a:lstStyle/>
          <a:p>
            <a:r>
              <a:rPr lang="en-US" altLang="zh-CN" sz="7335" b="1" dirty="0"/>
              <a:t>Pandas Write to SQL</a:t>
            </a:r>
            <a:endParaRPr lang="en-US" altLang="zh-CN" sz="7335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"/>
          </p:nvPr>
        </p:nvSpPr>
        <p:spPr>
          <a:xfrm>
            <a:off x="2374900" y="4434205"/>
            <a:ext cx="19621500" cy="7366635"/>
          </a:xfrm>
        </p:spPr>
        <p:txBody>
          <a:bodyPr/>
          <a:lstStyle/>
          <a:p>
            <a:r>
              <a:rPr lang="en-US" altLang="zh-CN" sz="6000" b="1" dirty="0"/>
              <a:t>#Use Engine</a:t>
            </a:r>
            <a:endParaRPr lang="en-US" altLang="zh-CN" sz="6000" b="1" dirty="0"/>
          </a:p>
          <a:p>
            <a:pPr algn="l"/>
            <a:r>
              <a:rPr lang="en-US" altLang="zh-CN" dirty="0"/>
              <a:t>engine =</a:t>
            </a:r>
            <a:endParaRPr lang="en-US" altLang="zh-CN" dirty="0"/>
          </a:p>
          <a:p>
            <a:pPr algn="l"/>
            <a:r>
              <a:rPr lang="en-US" altLang="zh-CN" dirty="0" err="1"/>
              <a:t>create_engine</a:t>
            </a:r>
            <a:r>
              <a:rPr lang="en-US" altLang="zh-CN" dirty="0"/>
              <a:t>(‘</a:t>
            </a:r>
            <a:r>
              <a:rPr lang="en-US" altLang="zh-CN" dirty="0" err="1"/>
              <a:t>postgresql</a:t>
            </a:r>
            <a:r>
              <a:rPr lang="en-US" altLang="zh-CN" dirty="0"/>
              <a:t>://</a:t>
            </a:r>
            <a:r>
              <a:rPr lang="en-US" altLang="zh-CN" dirty="0" err="1"/>
              <a:t>username:password@hostname:port_id</a:t>
            </a:r>
            <a:r>
              <a:rPr lang="en-US" altLang="zh-CN" dirty="0"/>
              <a:t>/database’)</a:t>
            </a:r>
            <a:endParaRPr lang="en-US" altLang="zh-CN" dirty="0"/>
          </a:p>
          <a:p>
            <a:pPr algn="l"/>
            <a:r>
              <a:rPr lang="en-US" altLang="zh-CN" dirty="0"/>
              <a:t>df1 = </a:t>
            </a:r>
            <a:r>
              <a:rPr lang="en-US" altLang="zh-CN" dirty="0" err="1"/>
              <a:t>pd.DataFrame</a:t>
            </a:r>
            <a:r>
              <a:rPr lang="en-US" altLang="zh-CN" dirty="0"/>
              <a:t>(</a:t>
            </a:r>
            <a:r>
              <a:rPr lang="en-US" altLang="zh-CN" dirty="0" err="1"/>
              <a:t>df</a:t>
            </a:r>
            <a:r>
              <a:rPr lang="en-US" altLang="zh-CN" dirty="0"/>
              <a:t>, columns=[‘x’, ‘x1’, ‘x2’])</a:t>
            </a:r>
            <a:endParaRPr lang="en-US" altLang="zh-CN" dirty="0"/>
          </a:p>
          <a:p>
            <a:pPr algn="l"/>
            <a:r>
              <a:rPr lang="en-US" altLang="zh-CN" dirty="0"/>
              <a:t>df1.to_sql(name = ‘</a:t>
            </a:r>
            <a:r>
              <a:rPr lang="en-US" altLang="zh-CN" dirty="0" err="1"/>
              <a:t>table_name</a:t>
            </a:r>
            <a:r>
              <a:rPr lang="en-US" altLang="zh-CN" dirty="0"/>
              <a:t>’, con=engine, </a:t>
            </a:r>
            <a:r>
              <a:rPr lang="en-US" altLang="zh-CN" dirty="0" err="1"/>
              <a:t>if_exists</a:t>
            </a:r>
            <a:r>
              <a:rPr lang="en-US" altLang="zh-CN" dirty="0"/>
              <a:t> = ‘replace’, </a:t>
            </a:r>
            <a:r>
              <a:rPr lang="en-US" altLang="zh-CN" dirty="0" err="1"/>
              <a:t>index_label</a:t>
            </a:r>
            <a:r>
              <a:rPr lang="en-US" altLang="zh-CN" dirty="0"/>
              <a:t> = ‘ID’)</a:t>
            </a:r>
            <a:endParaRPr lang="en-US" altLang="zh-CN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HK" smtClean="0"/>
            </a:fld>
            <a:endParaRPr lang="en-US" altLang="zh-HK"/>
          </a:p>
        </p:txBody>
      </p:sp>
      <p:sp>
        <p:nvSpPr>
          <p:cNvPr id="5" name="文本占位符 2"/>
          <p:cNvSpPr>
            <a:spLocks noGrp="1"/>
          </p:cNvSpPr>
          <p:nvPr/>
        </p:nvSpPr>
        <p:spPr>
          <a:xfrm>
            <a:off x="582930" y="1029970"/>
            <a:ext cx="3806825" cy="117919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norm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5pPr>
            <a:lvl6pPr marL="39624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1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6pPr>
            <a:lvl7pPr marL="46228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1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7pPr>
            <a:lvl8pPr marL="52832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1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8pPr>
            <a:lvl9pPr marL="59436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1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9pPr>
          </a:lstStyle>
          <a:p>
            <a:pPr algn="ctr"/>
            <a:r>
              <a:rPr lang="en-US" altLang="zh-CN" sz="5400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Load</a:t>
            </a:r>
            <a:endParaRPr lang="en-US" altLang="zh-CN" sz="5400" b="1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一張含有 文字 的圖片&#10;&#10;自動產生的描述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2590" y="5214205"/>
            <a:ext cx="7919920" cy="6229931"/>
          </a:xfrm>
          <a:prstGeom prst="rect">
            <a:avLst/>
          </a:prstGeom>
        </p:spPr>
      </p:pic>
      <p:sp>
        <p:nvSpPr>
          <p:cNvPr id="125" name="Table JoeBiden_follow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6600" b="1"/>
              <a:t>Table JoeBiden_follower </a:t>
            </a:r>
            <a:endParaRPr lang="en-US" sz="6600" b="1"/>
          </a:p>
        </p:txBody>
      </p:sp>
      <p:sp>
        <p:nvSpPr>
          <p:cNvPr id="126" name="follower_id int primary key not null…"/>
          <p:cNvSpPr txBox="1">
            <a:spLocks noGrp="1"/>
          </p:cNvSpPr>
          <p:nvPr>
            <p:ph type="body" idx="1"/>
          </p:nvPr>
        </p:nvSpPr>
        <p:spPr>
          <a:xfrm>
            <a:off x="1761490" y="3848100"/>
            <a:ext cx="19621500" cy="8191500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rPr lang="en-US"/>
              <a:t>follower_id int primary key not null</a:t>
            </a:r>
            <a:endParaRPr lang="en-US"/>
          </a:p>
          <a:p>
            <a:pPr>
              <a:buBlip>
                <a:blip r:embed="rId2"/>
              </a:buBlip>
            </a:pPr>
            <a:r>
              <a:rPr lang="en-US"/>
              <a:t>name character(30)</a:t>
            </a:r>
            <a:endParaRPr lang="en-US"/>
          </a:p>
          <a:p>
            <a:pPr>
              <a:buBlip>
                <a:blip r:embed="rId2"/>
              </a:buBlip>
            </a:pPr>
            <a:r>
              <a:rPr lang="en-US"/>
              <a:t>description character(100)</a:t>
            </a:r>
            <a:endParaRPr lang="en-US"/>
          </a:p>
          <a:p>
            <a:pPr>
              <a:buBlip>
                <a:blip r:embed="rId2"/>
              </a:buBlip>
            </a:pPr>
            <a:r>
              <a:rPr lang="en-US"/>
              <a:t>location character(50)</a:t>
            </a:r>
            <a:endParaRPr lang="en-US"/>
          </a:p>
          <a:p>
            <a:pPr>
              <a:buBlip>
                <a:blip r:embed="rId2"/>
              </a:buBlip>
            </a:pPr>
            <a:r>
              <a:rPr lang="en-US"/>
              <a:t>created_at timestamp</a:t>
            </a:r>
            <a:endParaRPr 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HK" smtClean="0"/>
            </a:fld>
            <a:endParaRPr lang="en-US" altLang="zh-HK"/>
          </a:p>
        </p:txBody>
      </p:sp>
      <p:sp>
        <p:nvSpPr>
          <p:cNvPr id="3" name="文本占位符 2"/>
          <p:cNvSpPr>
            <a:spLocks noGrp="1"/>
          </p:cNvSpPr>
          <p:nvPr/>
        </p:nvSpPr>
        <p:spPr>
          <a:xfrm>
            <a:off x="582930" y="1029970"/>
            <a:ext cx="3806825" cy="117919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norm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5pPr>
            <a:lvl6pPr marL="39624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2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6pPr>
            <a:lvl7pPr marL="46228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2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7pPr>
            <a:lvl8pPr marL="52832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2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8pPr>
            <a:lvl9pPr marL="59436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2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9pPr>
          </a:lstStyle>
          <a:p>
            <a:pPr algn="ctr"/>
            <a:r>
              <a:rPr lang="en-US" altLang="zh-CN" sz="5400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Load</a:t>
            </a:r>
            <a:endParaRPr lang="en-US" altLang="zh-CN" sz="5400" b="1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文字 的圖片&#10;&#10;自動產生的描述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4284" y="6237833"/>
            <a:ext cx="7516606" cy="4970166"/>
          </a:xfrm>
          <a:prstGeom prst="rect">
            <a:avLst/>
          </a:prstGeom>
        </p:spPr>
      </p:pic>
      <p:sp>
        <p:nvSpPr>
          <p:cNvPr id="128" name="Table JoeBiden_twee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6600" b="1"/>
              <a:t>Table JoeBiden_tweet</a:t>
            </a:r>
            <a:endParaRPr sz="6600" b="1"/>
          </a:p>
        </p:txBody>
      </p:sp>
      <p:sp>
        <p:nvSpPr>
          <p:cNvPr id="129" name="tweet_id int primary key not null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tweet_id int primary key not null</a:t>
            </a:r>
          </a:p>
          <a:p>
            <a:pPr>
              <a:buBlip>
                <a:blip r:embed="rId2"/>
              </a:buBlip>
            </a:pPr>
            <a:r>
              <a:t>time timestamp</a:t>
            </a:r>
          </a:p>
          <a:p>
            <a:pPr>
              <a:buBlip>
                <a:blip r:embed="rId2"/>
              </a:buBlip>
            </a:pPr>
            <a:r>
              <a:t>text </a:t>
            </a:r>
            <a:r>
              <a:rPr lang="en-US"/>
              <a:t>character</a:t>
            </a:r>
            <a:r>
              <a:t>(</a:t>
            </a:r>
            <a:r>
              <a:rPr lang="en-US"/>
              <a:t>256</a:t>
            </a:r>
            <a:r>
              <a:t>)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HK" smtClean="0"/>
            </a:fld>
            <a:endParaRPr lang="en-US" altLang="zh-HK"/>
          </a:p>
        </p:txBody>
      </p:sp>
      <p:sp>
        <p:nvSpPr>
          <p:cNvPr id="7" name="文本占位符 2"/>
          <p:cNvSpPr>
            <a:spLocks noGrp="1"/>
          </p:cNvSpPr>
          <p:nvPr/>
        </p:nvSpPr>
        <p:spPr>
          <a:xfrm>
            <a:off x="582930" y="1029970"/>
            <a:ext cx="3806825" cy="117919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norm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5pPr>
            <a:lvl6pPr marL="39624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2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6pPr>
            <a:lvl7pPr marL="46228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2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7pPr>
            <a:lvl8pPr marL="52832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2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8pPr>
            <a:lvl9pPr marL="59436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2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9pPr>
          </a:lstStyle>
          <a:p>
            <a:pPr algn="ctr"/>
            <a:r>
              <a:rPr lang="en-US" altLang="zh-CN" sz="5400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Load</a:t>
            </a:r>
            <a:endParaRPr lang="en-US" altLang="zh-CN" sz="5400" b="1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一張含有 文字 的圖片&#10;&#10;自動產生的描述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4399" y="5911599"/>
            <a:ext cx="7584202" cy="4967471"/>
          </a:xfrm>
          <a:prstGeom prst="rect">
            <a:avLst/>
          </a:prstGeom>
        </p:spPr>
      </p:pic>
      <p:sp>
        <p:nvSpPr>
          <p:cNvPr id="131" name="Table tweet_with_keywor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6600" b="1"/>
              <a:t>Table tweet_with_keyword</a:t>
            </a:r>
            <a:endParaRPr sz="6600" b="1"/>
          </a:p>
        </p:txBody>
      </p:sp>
      <p:sp>
        <p:nvSpPr>
          <p:cNvPr id="132" name="tweet_id int primary key not null…"/>
          <p:cNvSpPr txBox="1">
            <a:spLocks noGrp="1"/>
          </p:cNvSpPr>
          <p:nvPr>
            <p:ph type="body" idx="1"/>
          </p:nvPr>
        </p:nvSpPr>
        <p:spPr>
          <a:xfrm>
            <a:off x="1684655" y="3848100"/>
            <a:ext cx="19621500" cy="8191500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rPr lang="en-US" dirty="0" err="1"/>
              <a:t>filter</a:t>
            </a:r>
            <a:r>
              <a:rPr dirty="0" err="1"/>
              <a:t>_id</a:t>
            </a:r>
            <a:r>
              <a:rPr dirty="0"/>
              <a:t> int primary key not null</a:t>
            </a:r>
            <a:endParaRPr dirty="0"/>
          </a:p>
          <a:p>
            <a:pPr>
              <a:buBlip>
                <a:blip r:embed="rId2"/>
              </a:buBlip>
            </a:pPr>
            <a:r>
              <a:rPr dirty="0"/>
              <a:t>time timestamp</a:t>
            </a:r>
            <a:endParaRPr dirty="0"/>
          </a:p>
          <a:p>
            <a:pPr>
              <a:buBlip>
                <a:blip r:embed="rId2"/>
              </a:buBlip>
            </a:pPr>
            <a:r>
              <a:rPr dirty="0"/>
              <a:t>text </a:t>
            </a:r>
            <a:r>
              <a:rPr lang="en-US" dirty="0"/>
              <a:t>character</a:t>
            </a:r>
            <a:r>
              <a:rPr dirty="0"/>
              <a:t>(</a:t>
            </a:r>
            <a:r>
              <a:rPr lang="en-US" dirty="0"/>
              <a:t>256</a:t>
            </a:r>
            <a:r>
              <a:rPr dirty="0"/>
              <a:t>)</a:t>
            </a:r>
            <a:endParaRPr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HK" smtClean="0"/>
            </a:fld>
            <a:endParaRPr lang="en-US" altLang="zh-HK"/>
          </a:p>
        </p:txBody>
      </p:sp>
      <p:sp>
        <p:nvSpPr>
          <p:cNvPr id="4" name="文本占位符 2"/>
          <p:cNvSpPr>
            <a:spLocks noGrp="1"/>
          </p:cNvSpPr>
          <p:nvPr/>
        </p:nvSpPr>
        <p:spPr>
          <a:xfrm>
            <a:off x="582930" y="1029970"/>
            <a:ext cx="3806825" cy="117919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norm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5pPr>
            <a:lvl6pPr marL="39624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2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6pPr>
            <a:lvl7pPr marL="46228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2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7pPr>
            <a:lvl8pPr marL="52832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2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8pPr>
            <a:lvl9pPr marL="59436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2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9pPr>
          </a:lstStyle>
          <a:p>
            <a:pPr algn="ctr"/>
            <a:r>
              <a:rPr lang="en-US" altLang="zh-CN" sz="5400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Load</a:t>
            </a:r>
            <a:endParaRPr lang="en-US" altLang="zh-CN" sz="5400" b="1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74900" y="525145"/>
            <a:ext cx="19621500" cy="2959100"/>
          </a:xfrm>
        </p:spPr>
        <p:txBody>
          <a:bodyPr/>
          <a:lstStyle/>
          <a:p>
            <a:r>
              <a:rPr lang="en-US" altLang="zh-HK" b="1" dirty="0">
                <a:sym typeface="Times New Roman" panose="02020603050405020304"/>
              </a:rPr>
              <a:t>Topics</a:t>
            </a:r>
            <a:endParaRPr lang="en-US" altLang="zh-HK" b="1" dirty="0">
              <a:sym typeface="Times New Roman" panose="02020603050405020304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HK" sz="6000" dirty="0"/>
              <a:t> </a:t>
            </a:r>
            <a:r>
              <a:rPr lang="en-US" altLang="zh-HK" sz="5400" dirty="0"/>
              <a:t>Twitter is a social media platform where people communicate with one another </a:t>
            </a:r>
            <a:r>
              <a:rPr lang="en-US" altLang="zh-HK" sz="5400" dirty="0">
                <a:highlight>
                  <a:srgbClr val="FFFF00"/>
                </a:highlight>
              </a:rPr>
              <a:t>using 280-character </a:t>
            </a:r>
            <a:r>
              <a:rPr lang="en-US" altLang="zh-HK" sz="5400" dirty="0"/>
              <a:t>tweets, images, videos, and hashtags. Its popularity as a fast information dissemination platform has led to applications in various domains (e.g., business, disaster recovery, intelligent transportation, smart cities, military scenarios, </a:t>
            </a:r>
            <a:r>
              <a:rPr lang="en-US" altLang="zh-HK" sz="5400" dirty="0" err="1"/>
              <a:t>etc</a:t>
            </a:r>
            <a:endParaRPr lang="en-US" altLang="zh-HK" dirty="0"/>
          </a:p>
          <a:p>
            <a:pPr marL="0" indent="0">
              <a:buNone/>
            </a:pPr>
            <a:endParaRPr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HK" smtClean="0"/>
            </a:fld>
            <a:endParaRPr lang="en-US" altLang="zh-HK"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374900" y="1720215"/>
            <a:ext cx="19621500" cy="1656715"/>
          </a:xfrm>
        </p:spPr>
        <p:txBody>
          <a:bodyPr>
            <a:normAutofit/>
          </a:bodyPr>
          <a:p>
            <a:r>
              <a:rPr lang="en-US" altLang="zh-CN" sz="7335" b="1"/>
              <a:t>Simple user guide</a:t>
            </a:r>
            <a:endParaRPr lang="en-US" altLang="zh-CN" sz="7335" b="1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"/>
          </p:nvPr>
        </p:nvSpPr>
        <p:spPr>
          <a:xfrm>
            <a:off x="1858010" y="3494405"/>
            <a:ext cx="6451600" cy="7462520"/>
          </a:xfrm>
          <a:ln>
            <a:solidFill>
              <a:schemeClr val="bg1"/>
            </a:solidFill>
          </a:ln>
        </p:spPr>
        <p:txBody>
          <a:bodyPr/>
          <a:p>
            <a:r>
              <a:rPr lang="en-US" altLang="zh-CN"/>
              <a:t>Open pgadmin 4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password = ‘xxxxx’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Choose schema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enter table(xxx)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use query tool</a:t>
            </a:r>
            <a:endParaRPr lang="en-US" altLang="zh-CN"/>
          </a:p>
          <a:p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>
          <a:xfrm>
            <a:off x="11979017" y="13183870"/>
            <a:ext cx="621030" cy="532130"/>
          </a:xfrm>
        </p:spPr>
        <p:txBody>
          <a:bodyPr/>
          <a:p>
            <a:fld id="{86CB4B4D-7CA3-9044-876B-883B54F8677D}" type="slidenum">
              <a:rPr/>
            </a:fld>
            <a:endParaRPr/>
          </a:p>
        </p:txBody>
      </p:sp>
      <p:cxnSp>
        <p:nvCxnSpPr>
          <p:cNvPr id="5" name="直接箭头连接符 4"/>
          <p:cNvCxnSpPr/>
          <p:nvPr/>
        </p:nvCxnSpPr>
        <p:spPr>
          <a:xfrm>
            <a:off x="5079365" y="4364990"/>
            <a:ext cx="0" cy="632460"/>
          </a:xfrm>
          <a:prstGeom prst="straightConnector1">
            <a:avLst/>
          </a:prstGeom>
          <a:noFill/>
          <a:ln w="38100" cap="flat">
            <a:solidFill>
              <a:srgbClr val="3E231A"/>
            </a:solidFill>
            <a:prstDash val="solid"/>
            <a:miter lim="400000"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cxnSp>
        <p:nvCxnSpPr>
          <p:cNvPr id="6" name="直接箭头连接符 5"/>
          <p:cNvCxnSpPr/>
          <p:nvPr/>
        </p:nvCxnSpPr>
        <p:spPr>
          <a:xfrm>
            <a:off x="5117465" y="5898515"/>
            <a:ext cx="0" cy="709295"/>
          </a:xfrm>
          <a:prstGeom prst="straightConnector1">
            <a:avLst/>
          </a:prstGeom>
          <a:noFill/>
          <a:ln w="38100" cap="flat">
            <a:solidFill>
              <a:srgbClr val="3E231A"/>
            </a:solidFill>
            <a:prstDash val="solid"/>
            <a:miter lim="400000"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cxnSp>
        <p:nvCxnSpPr>
          <p:cNvPr id="7" name="直接箭头连接符 6"/>
          <p:cNvCxnSpPr/>
          <p:nvPr/>
        </p:nvCxnSpPr>
        <p:spPr>
          <a:xfrm>
            <a:off x="5079365" y="7451090"/>
            <a:ext cx="0" cy="843915"/>
          </a:xfrm>
          <a:prstGeom prst="straightConnector1">
            <a:avLst/>
          </a:prstGeom>
          <a:noFill/>
          <a:ln w="38100" cap="flat">
            <a:solidFill>
              <a:srgbClr val="3E231A"/>
            </a:solidFill>
            <a:prstDash val="solid"/>
            <a:miter lim="400000"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cxnSp>
        <p:nvCxnSpPr>
          <p:cNvPr id="8" name="直接箭头连接符 7"/>
          <p:cNvCxnSpPr/>
          <p:nvPr/>
        </p:nvCxnSpPr>
        <p:spPr>
          <a:xfrm flipH="1">
            <a:off x="5059680" y="8850630"/>
            <a:ext cx="19685" cy="824230"/>
          </a:xfrm>
          <a:prstGeom prst="straightConnector1">
            <a:avLst/>
          </a:prstGeom>
          <a:noFill/>
          <a:ln w="38100" cap="flat">
            <a:solidFill>
              <a:srgbClr val="3E231A"/>
            </a:solidFill>
            <a:prstDash val="solid"/>
            <a:miter lim="400000"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sp>
        <p:nvSpPr>
          <p:cNvPr id="9" name="文本框 8"/>
          <p:cNvSpPr txBox="1"/>
          <p:nvPr/>
        </p:nvSpPr>
        <p:spPr>
          <a:xfrm>
            <a:off x="9745345" y="3376930"/>
            <a:ext cx="12250420" cy="7579360"/>
          </a:xfrm>
          <a:prstGeom prst="rect">
            <a:avLst/>
          </a:prstGeom>
          <a:noFill/>
          <a:ln w="12700" cap="flat">
            <a:solidFill>
              <a:schemeClr val="bg1"/>
            </a:solidFill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no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000" b="1" i="0" u="none" strike="noStrike" cap="none" spc="0" normalizeH="0" baseline="0">
                <a:ln>
                  <a:noFill/>
                </a:ln>
                <a:solidFill>
                  <a:srgbClr val="3E231A"/>
                </a:solidFill>
                <a:effectLst/>
                <a:uFillTx/>
                <a:latin typeface="+mn-lt"/>
                <a:ea typeface="+mn-ea"/>
                <a:cs typeface="+mn-cs"/>
                <a:sym typeface="Papyrus"/>
              </a:rPr>
              <a:t>#How to use query syntax</a:t>
            </a:r>
            <a:endParaRPr kumimoji="0" lang="en-US" altLang="zh-CN" sz="5000" b="1" i="0" u="none" strike="noStrike" cap="none" spc="0" normalizeH="0" baseline="0">
              <a:ln>
                <a:noFill/>
              </a:ln>
              <a:solidFill>
                <a:srgbClr val="3E231A"/>
              </a:solidFill>
              <a:effectLst/>
              <a:uFillTx/>
              <a:latin typeface="+mn-lt"/>
              <a:ea typeface="+mn-ea"/>
              <a:cs typeface="+mn-cs"/>
              <a:sym typeface="Papyrus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5000" b="0" i="0" u="none" strike="noStrike" cap="none" spc="0" normalizeH="0" baseline="0">
              <a:ln>
                <a:noFill/>
              </a:ln>
              <a:solidFill>
                <a:srgbClr val="3E231A"/>
              </a:solidFill>
              <a:effectLst/>
              <a:uFillTx/>
              <a:latin typeface="+mn-lt"/>
              <a:ea typeface="+mn-ea"/>
              <a:cs typeface="+mn-cs"/>
              <a:sym typeface="Papyrus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000" b="0" i="0" u="none" strike="noStrike" cap="none" spc="0" normalizeH="0" baseline="0">
                <a:ln>
                  <a:noFill/>
                </a:ln>
                <a:solidFill>
                  <a:srgbClr val="3E231A"/>
                </a:solidFill>
                <a:effectLst/>
                <a:uFillTx/>
                <a:latin typeface="+mn-lt"/>
                <a:ea typeface="+mn-ea"/>
                <a:cs typeface="+mn-cs"/>
                <a:sym typeface="Papyrus"/>
              </a:rPr>
              <a:t>SELECT colunm_name, .... </a:t>
            </a:r>
            <a:endParaRPr kumimoji="0" lang="en-US" altLang="zh-CN" sz="5000" b="0" i="0" u="none" strike="noStrike" cap="none" spc="0" normalizeH="0" baseline="0">
              <a:ln>
                <a:noFill/>
              </a:ln>
              <a:solidFill>
                <a:srgbClr val="3E231A"/>
              </a:solidFill>
              <a:effectLst/>
              <a:uFillTx/>
              <a:latin typeface="+mn-lt"/>
              <a:ea typeface="+mn-ea"/>
              <a:cs typeface="+mn-cs"/>
              <a:sym typeface="Papyrus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000" b="0" i="0" u="none" strike="noStrike" cap="none" spc="0" normalizeH="0" baseline="0">
                <a:ln>
                  <a:noFill/>
                </a:ln>
                <a:solidFill>
                  <a:srgbClr val="3E231A"/>
                </a:solidFill>
                <a:effectLst/>
                <a:uFillTx/>
                <a:latin typeface="+mn-lt"/>
                <a:ea typeface="+mn-ea"/>
                <a:cs typeface="+mn-cs"/>
                <a:sym typeface="Papyrus"/>
              </a:rPr>
              <a:t>FROM table_name</a:t>
            </a:r>
            <a:endParaRPr kumimoji="0" lang="en-US" altLang="zh-CN" sz="5000" b="0" i="0" u="none" strike="noStrike" cap="none" spc="0" normalizeH="0" baseline="0">
              <a:ln>
                <a:noFill/>
              </a:ln>
              <a:solidFill>
                <a:srgbClr val="3E231A"/>
              </a:solidFill>
              <a:effectLst/>
              <a:uFillTx/>
              <a:latin typeface="+mn-lt"/>
              <a:ea typeface="+mn-ea"/>
              <a:cs typeface="+mn-cs"/>
              <a:sym typeface="Papyrus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000" b="0" i="0" u="none" strike="noStrike" cap="none" spc="0" normalizeH="0" baseline="0">
                <a:ln>
                  <a:noFill/>
                </a:ln>
                <a:solidFill>
                  <a:srgbClr val="3E231A"/>
                </a:solidFill>
                <a:effectLst/>
                <a:uFillTx/>
                <a:latin typeface="+mn-lt"/>
                <a:ea typeface="+mn-ea"/>
                <a:cs typeface="+mn-cs"/>
                <a:sym typeface="Papyrus"/>
              </a:rPr>
              <a:t>WHERE {column_name LIKE ‘%xxx%’ OR </a:t>
            </a:r>
            <a:endParaRPr kumimoji="0" lang="en-US" altLang="zh-CN" sz="5000" b="0" i="0" u="none" strike="noStrike" cap="none" spc="0" normalizeH="0" baseline="0">
              <a:ln>
                <a:noFill/>
              </a:ln>
              <a:solidFill>
                <a:srgbClr val="3E231A"/>
              </a:solidFill>
              <a:effectLst/>
              <a:uFillTx/>
              <a:latin typeface="+mn-lt"/>
              <a:ea typeface="+mn-ea"/>
              <a:cs typeface="+mn-cs"/>
              <a:sym typeface="Papyrus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000" b="0" i="0" u="none" strike="noStrike" cap="none" spc="0" normalizeH="0" baseline="0">
                <a:ln>
                  <a:noFill/>
                </a:ln>
                <a:solidFill>
                  <a:srgbClr val="3E231A"/>
                </a:solidFill>
                <a:effectLst/>
                <a:uFillTx/>
                <a:latin typeface="+mn-lt"/>
                <a:ea typeface="+mn-ea"/>
                <a:cs typeface="+mn-cs"/>
                <a:sym typeface="Papyrus"/>
              </a:rPr>
              <a:t>column_name = ‘x’}</a:t>
            </a:r>
            <a:endParaRPr kumimoji="0" lang="en-US" altLang="zh-CN" sz="5000" b="0" i="0" u="none" strike="noStrike" cap="none" spc="0" normalizeH="0" baseline="0">
              <a:ln>
                <a:noFill/>
              </a:ln>
              <a:solidFill>
                <a:srgbClr val="3E231A"/>
              </a:solidFill>
              <a:effectLst/>
              <a:uFillTx/>
              <a:latin typeface="+mn-lt"/>
              <a:ea typeface="+mn-ea"/>
              <a:cs typeface="+mn-cs"/>
              <a:sym typeface="Papyrus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5000" b="0" i="0" u="none" strike="noStrike" cap="none" spc="0" normalizeH="0" baseline="0">
              <a:ln>
                <a:noFill/>
              </a:ln>
              <a:solidFill>
                <a:srgbClr val="3E231A"/>
              </a:solidFill>
              <a:effectLst/>
              <a:uFillTx/>
              <a:latin typeface="+mn-lt"/>
              <a:ea typeface="+mn-ea"/>
              <a:cs typeface="+mn-cs"/>
              <a:sym typeface="Papyrus"/>
            </a:endParaRP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z="6600" b="1" dirty="0"/>
              <a:t>Data Analysis</a:t>
            </a:r>
            <a:endParaRPr lang="en-US" altLang="zh-HK" sz="6600" b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dirty="0">
                <a:sym typeface="+mn-ea"/>
              </a:rPr>
              <a:t> #Relationship between two keywords per month and pandemic situation in USA</a:t>
            </a:r>
            <a:endParaRPr lang="en-US" altLang="zh-CN" dirty="0">
              <a:sym typeface="+mn-ea"/>
            </a:endParaRPr>
          </a:p>
          <a:p>
            <a:pPr marL="0" indent="0" algn="l">
              <a:buNone/>
            </a:pPr>
            <a:r>
              <a:rPr lang="en-US" altLang="zh-HK" dirty="0"/>
              <a:t>select </a:t>
            </a:r>
            <a:r>
              <a:rPr lang="en-US" altLang="zh-HK" dirty="0" err="1"/>
              <a:t>to_char</a:t>
            </a:r>
            <a:r>
              <a:rPr lang="en-US" altLang="zh-HK" dirty="0"/>
              <a:t>(time::DATE, ‘YYYY-MM’) as</a:t>
            </a:r>
            <a:r>
              <a:rPr lang="zh-HK" altLang="en-US" dirty="0"/>
              <a:t> </a:t>
            </a:r>
            <a:r>
              <a:rPr lang="en-US" altLang="zh-HK" dirty="0" err="1"/>
              <a:t>month,count</a:t>
            </a:r>
            <a:r>
              <a:rPr lang="en-US" altLang="zh-HK" dirty="0"/>
              <a:t>(description) as total</a:t>
            </a:r>
            <a:endParaRPr lang="en-US" altLang="zh-HK" dirty="0"/>
          </a:p>
          <a:p>
            <a:pPr marL="0" indent="0">
              <a:buNone/>
            </a:pPr>
            <a:r>
              <a:rPr lang="en-US" altLang="zh-HK"/>
              <a:t>from tweet</a:t>
            </a:r>
            <a:endParaRPr lang="en-US" altLang="zh-HK" dirty="0"/>
          </a:p>
          <a:p>
            <a:pPr marL="0" indent="0">
              <a:buNone/>
            </a:pPr>
            <a:r>
              <a:rPr lang="en-US" altLang="zh-HK" dirty="0"/>
              <a:t>group by month </a:t>
            </a:r>
            <a:endParaRPr lang="en-US" altLang="zh-HK" dirty="0"/>
          </a:p>
          <a:p>
            <a:pPr marL="0" indent="0">
              <a:buNone/>
            </a:pPr>
            <a:r>
              <a:rPr lang="en-US" altLang="zh-HK" dirty="0"/>
              <a:t>order by month DESC</a:t>
            </a:r>
            <a:endParaRPr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HK" smtClean="0"/>
            </a:fld>
            <a:endParaRPr lang="en-US" altLang="zh-HK"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HK" smtClean="0"/>
            </a:fld>
            <a:endParaRPr lang="en-US" altLang="zh-HK"/>
          </a:p>
        </p:txBody>
      </p:sp>
      <p:pic>
        <p:nvPicPr>
          <p:cNvPr id="5" name="圖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550" y="1384935"/>
            <a:ext cx="19643090" cy="101409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539740" y="11578590"/>
            <a:ext cx="14050645" cy="8705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000" b="0" i="0" u="none" strike="noStrike" cap="none" spc="0" normalizeH="0" baseline="0">
                <a:ln>
                  <a:noFill/>
                </a:ln>
                <a:solidFill>
                  <a:srgbClr val="3E231A"/>
                </a:solidFill>
                <a:effectLst/>
                <a:uFillTx/>
                <a:latin typeface="+mn-lt"/>
                <a:ea typeface="+mn-ea"/>
                <a:cs typeface="+mn-cs"/>
                <a:sym typeface="Papyrus"/>
              </a:rPr>
              <a:t>JoeBiden’s tweets from June 2020</a:t>
            </a:r>
            <a:endParaRPr kumimoji="0" lang="en-US" altLang="zh-CN" sz="5000" b="0" i="0" u="none" strike="noStrike" cap="none" spc="0" normalizeH="0" baseline="0">
              <a:ln>
                <a:noFill/>
              </a:ln>
              <a:solidFill>
                <a:srgbClr val="3E231A"/>
              </a:solidFill>
              <a:effectLst/>
              <a:uFillTx/>
              <a:latin typeface="+mn-lt"/>
              <a:ea typeface="+mn-ea"/>
              <a:cs typeface="+mn-cs"/>
              <a:sym typeface="Papyrus"/>
            </a:endParaRP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>
          <a:xfrm>
            <a:off x="11979017" y="13183870"/>
            <a:ext cx="621030" cy="532130"/>
          </a:xfrm>
        </p:spPr>
        <p:txBody>
          <a:bodyPr/>
          <a:p>
            <a:fld id="{86CB4B4D-7CA3-9044-876B-883B54F8677D}" type="slidenum">
              <a:rPr/>
            </a:fld>
            <a:endParaRPr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010" y="661670"/>
            <a:ext cx="21118195" cy="109588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52855" y="11904345"/>
            <a:ext cx="22554565" cy="8705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000" b="0" i="0" u="none" strike="noStrike" cap="none" spc="0" normalizeH="0" baseline="0">
                <a:ln>
                  <a:noFill/>
                </a:ln>
                <a:solidFill>
                  <a:srgbClr val="3E231A"/>
                </a:solidFill>
                <a:effectLst/>
                <a:uFillTx/>
                <a:latin typeface="+mn-lt"/>
                <a:ea typeface="+mn-ea"/>
                <a:cs typeface="+mn-cs"/>
                <a:sym typeface="Papyrus"/>
              </a:rPr>
              <a:t>JoeBiden’s tweets from june 2020 with ‘Covid-19’ and ‘Vaccination’</a:t>
            </a:r>
            <a:endParaRPr kumimoji="0" lang="en-US" altLang="zh-CN" sz="5000" b="0" i="0" u="none" strike="noStrike" cap="none" spc="0" normalizeH="0" baseline="0">
              <a:ln>
                <a:noFill/>
              </a:ln>
              <a:solidFill>
                <a:srgbClr val="3E231A"/>
              </a:solidFill>
              <a:effectLst/>
              <a:uFillTx/>
              <a:latin typeface="+mn-lt"/>
              <a:ea typeface="+mn-ea"/>
              <a:cs typeface="+mn-cs"/>
              <a:sym typeface="Papyrus"/>
            </a:endParaRP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8035" y="643890"/>
            <a:ext cx="12614275" cy="11852910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HK" smtClean="0"/>
            </a:fld>
            <a:endParaRPr lang="en-US" altLang="zh-HK"/>
          </a:p>
        </p:txBody>
      </p:sp>
      <p:sp>
        <p:nvSpPr>
          <p:cNvPr id="4" name="文本框 3"/>
          <p:cNvSpPr txBox="1"/>
          <p:nvPr/>
        </p:nvSpPr>
        <p:spPr>
          <a:xfrm>
            <a:off x="13744575" y="643573"/>
            <a:ext cx="9718040" cy="548767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000" b="0" i="0" u="none" strike="noStrike" cap="none" spc="0" normalizeH="0" baseline="0">
                <a:ln>
                  <a:noFill/>
                </a:ln>
                <a:solidFill>
                  <a:srgbClr val="3E231A"/>
                </a:solidFill>
                <a:effectLst/>
                <a:uFillTx/>
                <a:latin typeface="+mn-lt"/>
                <a:ea typeface="+mn-ea"/>
                <a:cs typeface="+mn-cs"/>
                <a:sym typeface="Papyrus"/>
              </a:rPr>
              <a:t>Before Octber 2020,JoeBiden refer to Covid-19 more because the US election is coming.He gained the support of the masses by referring to their concerns</a:t>
            </a:r>
            <a:endParaRPr kumimoji="0" lang="en-US" altLang="zh-CN" sz="5000" b="0" i="0" u="none" strike="noStrike" cap="none" spc="0" normalizeH="0" baseline="0">
              <a:ln>
                <a:noFill/>
              </a:ln>
              <a:solidFill>
                <a:srgbClr val="3E231A"/>
              </a:solidFill>
              <a:effectLst/>
              <a:uFillTx/>
              <a:latin typeface="+mn-lt"/>
              <a:ea typeface="+mn-ea"/>
              <a:cs typeface="+mn-cs"/>
              <a:sym typeface="Papyru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552170" y="7325678"/>
            <a:ext cx="9910445" cy="47180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000" b="0" i="0" u="none" strike="noStrike" cap="none" spc="0" normalizeH="0" baseline="0">
                <a:ln>
                  <a:noFill/>
                </a:ln>
                <a:solidFill>
                  <a:srgbClr val="3E231A"/>
                </a:solidFill>
                <a:effectLst/>
                <a:uFillTx/>
                <a:latin typeface="+mn-lt"/>
                <a:ea typeface="+mn-ea"/>
                <a:cs typeface="+mn-cs"/>
                <a:sym typeface="Papyrus"/>
              </a:rPr>
              <a:t>After January 2022,we have not collected relevant data on the relationship between the pandemic in USA and covid-19 mentioned in JoeBiden’s tweet.So no analysis</a:t>
            </a:r>
            <a:endParaRPr kumimoji="0" lang="en-US" altLang="zh-CN" sz="5000" b="0" i="0" u="none" strike="noStrike" cap="none" spc="0" normalizeH="0" baseline="0">
              <a:ln>
                <a:noFill/>
              </a:ln>
              <a:solidFill>
                <a:srgbClr val="3E231A"/>
              </a:solidFill>
              <a:effectLst/>
              <a:uFillTx/>
              <a:latin typeface="+mn-lt"/>
              <a:ea typeface="+mn-ea"/>
              <a:cs typeface="+mn-cs"/>
              <a:sym typeface="Papyrus"/>
            </a:endParaRP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entity-relationship model"/>
          <p:cNvSpPr txBox="1">
            <a:spLocks noGrp="1"/>
          </p:cNvSpPr>
          <p:nvPr>
            <p:ph type="title"/>
          </p:nvPr>
        </p:nvSpPr>
        <p:spPr>
          <a:xfrm>
            <a:off x="2381250" y="889000"/>
            <a:ext cx="19621500" cy="29591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Data Analysis</a:t>
            </a:r>
            <a:endParaRPr lang="en-US" dirty="0"/>
          </a:p>
        </p:txBody>
      </p:sp>
      <p:sp>
        <p:nvSpPr>
          <p:cNvPr id="135" name="點兩下即可編輯"/>
          <p:cNvSpPr txBox="1">
            <a:spLocks noGrp="1"/>
          </p:cNvSpPr>
          <p:nvPr>
            <p:ph type="body" idx="1"/>
          </p:nvPr>
        </p:nvSpPr>
        <p:spPr>
          <a:xfrm>
            <a:off x="3578860" y="6140450"/>
            <a:ext cx="17225645" cy="393636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/>
              <a:t>SELECT *</a:t>
            </a:r>
            <a:endParaRPr lang="en-US" altLang="zh-CN"/>
          </a:p>
          <a:p>
            <a:pPr marL="0" indent="0" algn="ctr">
              <a:buNone/>
            </a:pPr>
            <a:r>
              <a:rPr lang="en-US" altLang="zh-CN"/>
              <a:t>FROM filter</a:t>
            </a:r>
            <a:endParaRPr lang="en-US" altLang="zh-CN"/>
          </a:p>
          <a:p>
            <a:pPr marL="0" indent="0" algn="ctr">
              <a:buNone/>
            </a:pPr>
            <a:r>
              <a:rPr lang="en-US" altLang="zh-CN"/>
              <a:t>WHERE Description LIKE ‘%COVID%’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1545" y="3820160"/>
            <a:ext cx="22522180" cy="20904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055" y="10422255"/>
            <a:ext cx="21727160" cy="1383665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HK" smtClean="0"/>
            </a:fld>
            <a:endParaRPr lang="en-US" altLang="zh-HK"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"/>
          </p:nvPr>
        </p:nvSpPr>
        <p:spPr>
          <a:xfrm>
            <a:off x="2381250" y="1136015"/>
            <a:ext cx="19621500" cy="2057400"/>
          </a:xfrm>
        </p:spPr>
        <p:txBody>
          <a:bodyPr>
            <a:normAutofit fontScale="90000" lnSpcReduction="10000"/>
          </a:bodyPr>
          <a:lstStyle/>
          <a:p>
            <a:r>
              <a:rPr lang="en-US" altLang="zh-CN"/>
              <a:t>SELECT * </a:t>
            </a:r>
            <a:endParaRPr lang="en-US" altLang="zh-CN"/>
          </a:p>
          <a:p>
            <a:r>
              <a:rPr lang="en-US" altLang="zh-CN"/>
              <a:t>FROM filter</a:t>
            </a:r>
            <a:endParaRPr lang="en-US" altLang="zh-CN"/>
          </a:p>
          <a:p>
            <a:r>
              <a:rPr lang="en-US" altLang="zh-CN"/>
              <a:t>WHERE Description LIKE ‘%VACC%’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0575" y="3347720"/>
            <a:ext cx="20263485" cy="2409190"/>
          </a:xfrm>
          <a:prstGeom prst="rect">
            <a:avLst/>
          </a:prstGeom>
        </p:spPr>
      </p:pic>
      <p:sp>
        <p:nvSpPr>
          <p:cNvPr id="8" name="文本占位符 2"/>
          <p:cNvSpPr>
            <a:spLocks noGrp="1"/>
          </p:cNvSpPr>
          <p:nvPr/>
        </p:nvSpPr>
        <p:spPr>
          <a:xfrm>
            <a:off x="2478405" y="8500745"/>
            <a:ext cx="19621500" cy="4011295"/>
          </a:xfrm>
          <a:prstGeom prst="rect">
            <a:avLst/>
          </a:prstGeom>
          <a:ln w="12700">
            <a:solidFill>
              <a:schemeClr val="bg1"/>
            </a:solidFill>
            <a:miter lim="400000"/>
          </a:ln>
        </p:spPr>
        <p:txBody>
          <a:bodyPr lIns="50800" tIns="50800" rIns="50800" bIns="50800" anchor="t"/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5pPr>
            <a:lvl6pPr marL="39624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2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6pPr>
            <a:lvl7pPr marL="46228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2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7pPr>
            <a:lvl8pPr marL="52832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2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8pPr>
            <a:lvl9pPr marL="59436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2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9pPr>
          </a:lstStyle>
          <a:p>
            <a:pPr algn="l"/>
            <a:endParaRPr lang="en-US" altLang="zh-CN" sz="2000"/>
          </a:p>
          <a:p>
            <a:pPr algn="l"/>
            <a:r>
              <a:rPr lang="en-US" altLang="zh-CN" sz="4800"/>
              <a:t>Biden's Twitter is more about ‘covid-19’ than ‘vaccination’</a:t>
            </a:r>
            <a:endParaRPr lang="en-US" altLang="zh-CN" sz="4800"/>
          </a:p>
          <a:p>
            <a:pPr algn="l"/>
            <a:r>
              <a:rPr lang="en-US" altLang="zh-CN" sz="4800"/>
              <a:t>We think that this may be one of the reseons for the recurrence of a pandemic in the USA.</a:t>
            </a:r>
            <a:endParaRPr lang="en-US" altLang="zh-CN" sz="4800"/>
          </a:p>
          <a:p>
            <a:pPr algn="l"/>
            <a:r>
              <a:rPr lang="en-US" altLang="zh-CN" sz="4800"/>
              <a:t>Because there is no mention of how to solve or prevent the pandemic</a:t>
            </a:r>
            <a:r>
              <a:rPr lang="en-US" altLang="zh-CN" sz="2000"/>
              <a:t>.</a:t>
            </a:r>
            <a:endParaRPr lang="en-US" altLang="zh-CN" sz="2000"/>
          </a:p>
          <a:p>
            <a:pPr algn="l"/>
            <a:endParaRPr lang="en-US" altLang="zh-CN" sz="200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HK" smtClean="0"/>
            </a:fld>
            <a:endParaRPr lang="en-US" altLang="zh-HK"/>
          </a:p>
        </p:txBody>
      </p:sp>
      <p:sp>
        <p:nvSpPr>
          <p:cNvPr id="4" name="文本框 3"/>
          <p:cNvSpPr txBox="1"/>
          <p:nvPr/>
        </p:nvSpPr>
        <p:spPr>
          <a:xfrm>
            <a:off x="4380865" y="6555105"/>
            <a:ext cx="15622905" cy="1640205"/>
          </a:xfrm>
          <a:prstGeom prst="rect">
            <a:avLst/>
          </a:prstGeom>
          <a:noFill/>
          <a:ln w="12700" cap="flat">
            <a:solidFill>
              <a:schemeClr val="bg1"/>
            </a:solidFill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5000" b="0" i="0" u="none" strike="noStrike" cap="none" spc="0" normalizeH="0" baseline="0">
                <a:ln>
                  <a:noFill/>
                </a:ln>
                <a:solidFill>
                  <a:srgbClr val="3E231A"/>
                </a:solidFill>
                <a:effectLst/>
                <a:uFillTx/>
                <a:latin typeface="+mn-lt"/>
                <a:ea typeface="+mn-ea"/>
                <a:cs typeface="+mn-cs"/>
                <a:sym typeface="Papyrus"/>
              </a:rPr>
              <a:t>Return two results from one hundred and ninety-three results</a:t>
            </a:r>
            <a:endParaRPr kumimoji="0" lang="en-US" altLang="zh-CN" sz="5000" b="0" i="0" u="none" strike="noStrike" cap="none" spc="0" normalizeH="0" baseline="0">
              <a:ln>
                <a:noFill/>
              </a:ln>
              <a:solidFill>
                <a:srgbClr val="3E231A"/>
              </a:solidFill>
              <a:effectLst/>
              <a:uFillTx/>
              <a:latin typeface="+mn-lt"/>
              <a:ea typeface="+mn-ea"/>
              <a:cs typeface="+mn-cs"/>
              <a:sym typeface="Papyrus"/>
            </a:endParaRPr>
          </a:p>
        </p:txBody>
      </p:sp>
      <p:cxnSp>
        <p:nvCxnSpPr>
          <p:cNvPr id="5" name="直接箭头连接符 4"/>
          <p:cNvCxnSpPr>
            <a:stCxn id="7" idx="2"/>
          </p:cNvCxnSpPr>
          <p:nvPr/>
        </p:nvCxnSpPr>
        <p:spPr>
          <a:xfrm>
            <a:off x="12192635" y="5756910"/>
            <a:ext cx="17780" cy="678180"/>
          </a:xfrm>
          <a:prstGeom prst="straightConnector1">
            <a:avLst/>
          </a:prstGeom>
          <a:noFill/>
          <a:ln w="38100" cap="flat">
            <a:solidFill>
              <a:srgbClr val="3E231A"/>
            </a:solidFill>
            <a:prstDash val="solid"/>
            <a:miter lim="400000"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cxnSp>
        <p:nvCxnSpPr>
          <p:cNvPr id="6" name="直接箭头连接符 5"/>
          <p:cNvCxnSpPr>
            <a:stCxn id="4" idx="2"/>
          </p:cNvCxnSpPr>
          <p:nvPr/>
        </p:nvCxnSpPr>
        <p:spPr>
          <a:xfrm>
            <a:off x="12192635" y="8195310"/>
            <a:ext cx="17780" cy="521335"/>
          </a:xfrm>
          <a:prstGeom prst="straightConnector1">
            <a:avLst/>
          </a:prstGeom>
          <a:noFill/>
          <a:ln w="38100" cap="flat">
            <a:solidFill>
              <a:srgbClr val="3E231A"/>
            </a:solidFill>
            <a:prstDash val="solid"/>
            <a:miter lim="400000"/>
            <a:tailEnd type="arrow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Difficulties in process</a:t>
            </a:r>
            <a:endParaRPr lang="zh-HK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spcBef>
                <a:spcPts val="0"/>
              </a:spcBef>
              <a:buSzPts val="3200"/>
              <a:buFont typeface="Noto Sans Symbols"/>
            </a:pPr>
            <a:r>
              <a:rPr lang="en-US" altLang="zh-HK" sz="5400" dirty="0"/>
              <a:t>Many libraries in Python</a:t>
            </a:r>
            <a:endParaRPr lang="en-US" altLang="zh-HK" sz="5400" dirty="0"/>
          </a:p>
          <a:p>
            <a:pPr marL="457200" indent="-457200">
              <a:buSzPts val="3200"/>
              <a:buFont typeface="Noto Sans Symbols"/>
            </a:pPr>
            <a:r>
              <a:rPr lang="en-US" altLang="zh-HK" sz="5400" dirty="0"/>
              <a:t>Tested with API</a:t>
            </a:r>
            <a:endParaRPr lang="en-US" altLang="zh-HK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HK" smtClean="0"/>
            </a:fld>
            <a:endParaRPr lang="en-US" altLang="zh-HK"/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867327" y="3537151"/>
            <a:ext cx="5027930" cy="8089900"/>
          </a:xfrm>
        </p:spPr>
        <p:txBody>
          <a:bodyPr>
            <a:normAutofit lnSpcReduction="10000"/>
          </a:bodyPr>
          <a:lstStyle/>
          <a:p>
            <a:r>
              <a:rPr lang="en-US" altLang="zh-HK" dirty="0"/>
              <a:t>Phrase 1</a:t>
            </a:r>
            <a:endParaRPr lang="en-US" altLang="zh-HK" dirty="0"/>
          </a:p>
          <a:p>
            <a:pPr marL="228600" indent="0">
              <a:buNone/>
            </a:pPr>
            <a:r>
              <a:rPr lang="en-US" altLang="zh-HK" dirty="0"/>
              <a:t>Login API</a:t>
            </a:r>
            <a:endParaRPr lang="en-US" altLang="zh-HK" dirty="0"/>
          </a:p>
          <a:p>
            <a:pPr marL="228600" indent="0">
              <a:buNone/>
            </a:pPr>
            <a:r>
              <a:rPr lang="en-US" altLang="zh-HK" dirty="0"/>
              <a:t>Get information of three questions</a:t>
            </a:r>
            <a:endParaRPr lang="en-US" altLang="zh-HK" dirty="0"/>
          </a:p>
          <a:p>
            <a:pPr marL="228600" indent="0">
              <a:buNone/>
            </a:pPr>
            <a:r>
              <a:rPr lang="en-US" altLang="zh-HK" dirty="0"/>
              <a:t>Make information save as csv.file</a:t>
            </a:r>
            <a:endParaRPr lang="en-US" altLang="zh-HK" dirty="0"/>
          </a:p>
        </p:txBody>
      </p:sp>
      <p:sp>
        <p:nvSpPr>
          <p:cNvPr id="5" name="文字版面配置區 2"/>
          <p:cNvSpPr>
            <a:spLocks noGrp="1"/>
          </p:cNvSpPr>
          <p:nvPr/>
        </p:nvSpPr>
        <p:spPr>
          <a:xfrm>
            <a:off x="9678035" y="3536950"/>
            <a:ext cx="5027930" cy="9493885"/>
          </a:xfrm>
          <a:prstGeom prst="rect">
            <a:avLst/>
          </a:prstGeom>
          <a:noFill/>
          <a:ln>
            <a:noFill/>
          </a:ln>
        </p:spPr>
        <p:txBody>
          <a:bodyPr wrap="square" lIns="182850" tIns="91400" rIns="182850" bIns="914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 panose="020B0604020202020204"/>
              <a:buChar char="•"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 panose="020B0604020202020204"/>
              <a:buChar char="•"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 panose="020B0604020202020204"/>
              <a:buChar char="•"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 panose="020B0604020202020204"/>
              <a:buChar char="•"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 panose="020B0604020202020204"/>
              <a:buChar char="•"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lnSpc>
                <a:spcPct val="140000"/>
              </a:lnSpc>
              <a:spcBef>
                <a:spcPts val="2000"/>
              </a:spcBef>
              <a:buClrTx/>
              <a:buFontTx/>
            </a:pPr>
            <a:r>
              <a:rPr lang="en-US" altLang="zh-HK" sz="5200" dirty="0">
                <a:solidFill>
                  <a:srgbClr val="3E231A"/>
                </a:solidFill>
                <a:latin typeface="+mn-lt"/>
                <a:ea typeface="+mn-ea"/>
                <a:cs typeface="+mn-cs"/>
                <a:sym typeface="Papyrus"/>
              </a:rPr>
              <a:t>Phrase 2</a:t>
            </a:r>
            <a:endParaRPr lang="en-US" altLang="zh-HK" sz="5200" dirty="0">
              <a:solidFill>
                <a:srgbClr val="3E231A"/>
              </a:solidFill>
              <a:latin typeface="+mn-lt"/>
              <a:ea typeface="+mn-ea"/>
              <a:cs typeface="+mn-cs"/>
              <a:sym typeface="Papyrus"/>
            </a:endParaRPr>
          </a:p>
          <a:p>
            <a:pPr marL="228600" indent="0">
              <a:spcBef>
                <a:spcPts val="2000"/>
              </a:spcBef>
              <a:buClrTx/>
              <a:buNone/>
            </a:pPr>
            <a:r>
              <a:rPr lang="en-US" altLang="zh-HK" sz="5200" dirty="0">
                <a:solidFill>
                  <a:srgbClr val="3E231A"/>
                </a:solidFill>
                <a:latin typeface="+mn-lt"/>
                <a:ea typeface="+mn-ea"/>
                <a:cs typeface="+mn-cs"/>
                <a:sym typeface="Papyrus"/>
              </a:rPr>
              <a:t>Connect to </a:t>
            </a:r>
            <a:r>
              <a:rPr lang="en-US" altLang="zh-HK" sz="5200" dirty="0" err="1">
                <a:solidFill>
                  <a:srgbClr val="3E231A"/>
                </a:solidFill>
                <a:latin typeface="+mn-lt"/>
                <a:ea typeface="+mn-ea"/>
                <a:cs typeface="+mn-cs"/>
                <a:sym typeface="Papyrus"/>
              </a:rPr>
              <a:t>postgres</a:t>
            </a:r>
            <a:r>
              <a:rPr lang="en-US" altLang="zh-HK" sz="5200" dirty="0">
                <a:solidFill>
                  <a:srgbClr val="3E231A"/>
                </a:solidFill>
                <a:latin typeface="+mn-lt"/>
                <a:ea typeface="+mn-ea"/>
                <a:cs typeface="+mn-cs"/>
                <a:sym typeface="Papyrus"/>
              </a:rPr>
              <a:t> SQL and create table by Python </a:t>
            </a:r>
            <a:endParaRPr lang="en-US" altLang="zh-HK" sz="5200" dirty="0">
              <a:solidFill>
                <a:srgbClr val="3E231A"/>
              </a:solidFill>
              <a:latin typeface="+mn-lt"/>
              <a:ea typeface="+mn-ea"/>
              <a:cs typeface="+mn-cs"/>
              <a:sym typeface="Papyrus"/>
            </a:endParaRPr>
          </a:p>
          <a:p>
            <a:pPr marL="228600" indent="0">
              <a:spcBef>
                <a:spcPts val="2000"/>
              </a:spcBef>
              <a:buClrTx/>
              <a:buNone/>
            </a:pPr>
            <a:endParaRPr lang="en-US" altLang="zh-HK" sz="5200" dirty="0">
              <a:solidFill>
                <a:srgbClr val="3E231A"/>
              </a:solidFill>
              <a:latin typeface="+mn-lt"/>
              <a:ea typeface="+mn-ea"/>
              <a:cs typeface="+mn-cs"/>
              <a:sym typeface="Papyrus"/>
            </a:endParaRPr>
          </a:p>
        </p:txBody>
      </p:sp>
      <p:sp>
        <p:nvSpPr>
          <p:cNvPr id="6" name="文字版面配置區 2"/>
          <p:cNvSpPr>
            <a:spLocks noGrp="1"/>
          </p:cNvSpPr>
          <p:nvPr/>
        </p:nvSpPr>
        <p:spPr>
          <a:xfrm>
            <a:off x="17057939" y="3537151"/>
            <a:ext cx="5027930" cy="8089900"/>
          </a:xfrm>
          <a:prstGeom prst="rect">
            <a:avLst/>
          </a:prstGeom>
          <a:noFill/>
          <a:ln>
            <a:noFill/>
          </a:ln>
        </p:spPr>
        <p:txBody>
          <a:bodyPr wrap="square" lIns="182850" tIns="91400" rIns="182850" bIns="914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 panose="020B0604020202020204"/>
              <a:buChar char="•"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 panose="020B0604020202020204"/>
              <a:buChar char="•"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 panose="020B0604020202020204"/>
              <a:buChar char="•"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 panose="020B0604020202020204"/>
              <a:buChar char="•"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 panose="020B0604020202020204"/>
              <a:buChar char="•"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spcBef>
                <a:spcPts val="2000"/>
              </a:spcBef>
              <a:buClrTx/>
              <a:buFontTx/>
            </a:pPr>
            <a:r>
              <a:rPr lang="en-US" altLang="zh-HK" sz="5200" dirty="0">
                <a:solidFill>
                  <a:srgbClr val="3E231A"/>
                </a:solidFill>
                <a:latin typeface="+mn-lt"/>
                <a:ea typeface="+mn-ea"/>
                <a:cs typeface="+mn-cs"/>
                <a:sym typeface="Papyrus"/>
              </a:rPr>
              <a:t>Phrase 3</a:t>
            </a:r>
            <a:endParaRPr lang="en-US" altLang="zh-HK" sz="5200" dirty="0">
              <a:solidFill>
                <a:srgbClr val="3E231A"/>
              </a:solidFill>
              <a:latin typeface="+mn-lt"/>
              <a:ea typeface="+mn-ea"/>
              <a:cs typeface="+mn-cs"/>
              <a:sym typeface="Papyrus"/>
            </a:endParaRPr>
          </a:p>
          <a:p>
            <a:pPr marL="228600" indent="0">
              <a:spcBef>
                <a:spcPts val="2000"/>
              </a:spcBef>
              <a:buClrTx/>
              <a:buFontTx/>
              <a:buNone/>
            </a:pPr>
            <a:r>
              <a:rPr lang="en-US" altLang="zh-HK" sz="5200" dirty="0">
                <a:solidFill>
                  <a:srgbClr val="3E231A"/>
                </a:solidFill>
                <a:latin typeface="+mn-lt"/>
                <a:ea typeface="+mn-ea"/>
                <a:cs typeface="+mn-cs"/>
                <a:sym typeface="Papyrus"/>
              </a:rPr>
              <a:t>Load csv.file to PSQL and do analysis</a:t>
            </a:r>
            <a:endParaRPr lang="en-US" altLang="zh-HK" sz="5200" dirty="0">
              <a:solidFill>
                <a:srgbClr val="3E231A"/>
              </a:solidFill>
              <a:latin typeface="+mn-lt"/>
              <a:ea typeface="+mn-ea"/>
              <a:cs typeface="+mn-cs"/>
              <a:sym typeface="Papyrus"/>
            </a:endParaRPr>
          </a:p>
          <a:p>
            <a:pPr marL="228600" indent="0">
              <a:spcBef>
                <a:spcPts val="2000"/>
              </a:spcBef>
              <a:buClrTx/>
              <a:buFontTx/>
              <a:buNone/>
            </a:pPr>
            <a:r>
              <a:rPr lang="en-US" altLang="zh-HK" sz="5200" dirty="0">
                <a:solidFill>
                  <a:srgbClr val="3E231A"/>
                </a:solidFill>
                <a:latin typeface="+mn-lt"/>
                <a:ea typeface="+mn-ea"/>
                <a:cs typeface="+mn-cs"/>
                <a:sym typeface="Papyrus"/>
              </a:rPr>
              <a:t>User guide</a:t>
            </a:r>
            <a:endParaRPr lang="en-US" altLang="zh-HK" sz="5200" dirty="0">
              <a:solidFill>
                <a:srgbClr val="3E231A"/>
              </a:solidFill>
              <a:latin typeface="+mn-lt"/>
              <a:ea typeface="+mn-ea"/>
              <a:cs typeface="+mn-cs"/>
              <a:sym typeface="Papyrus"/>
            </a:endParaRPr>
          </a:p>
          <a:p>
            <a:pPr marL="228600" indent="0">
              <a:spcBef>
                <a:spcPts val="2000"/>
              </a:spcBef>
              <a:buClrTx/>
              <a:buFontTx/>
              <a:buNone/>
            </a:pPr>
            <a:r>
              <a:rPr lang="en-US" altLang="zh-HK" sz="5200" dirty="0">
                <a:solidFill>
                  <a:srgbClr val="3E231A"/>
                </a:solidFill>
                <a:latin typeface="+mn-lt"/>
                <a:ea typeface="+mn-ea"/>
                <a:cs typeface="+mn-cs"/>
                <a:sym typeface="Papyrus"/>
              </a:rPr>
              <a:t>Documents</a:t>
            </a:r>
            <a:endParaRPr lang="en-US" altLang="zh-HK" sz="5200" dirty="0">
              <a:solidFill>
                <a:srgbClr val="3E231A"/>
              </a:solidFill>
              <a:latin typeface="+mn-lt"/>
              <a:ea typeface="+mn-ea"/>
              <a:cs typeface="+mn-cs"/>
              <a:sym typeface="Papyrus"/>
            </a:endParaRPr>
          </a:p>
          <a:p>
            <a:pPr marL="228600" indent="0">
              <a:spcBef>
                <a:spcPts val="2000"/>
              </a:spcBef>
              <a:buClrTx/>
              <a:buFontTx/>
              <a:buNone/>
            </a:pPr>
            <a:endParaRPr lang="en-US" altLang="zh-HK" sz="4000" dirty="0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200400" y="864870"/>
            <a:ext cx="19621500" cy="2153920"/>
          </a:xfrm>
        </p:spPr>
        <p:txBody>
          <a:bodyPr/>
          <a:lstStyle/>
          <a:p>
            <a:r>
              <a:rPr lang="en-US" altLang="zh-HK" dirty="0"/>
              <a:t>Project Management</a:t>
            </a:r>
            <a:endParaRPr lang="zh-HK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>
          <a:xfrm>
            <a:off x="11046230" y="13212422"/>
            <a:ext cx="1622038" cy="1007156"/>
          </a:xfrm>
        </p:spPr>
        <p:txBody>
          <a:bodyPr/>
          <a:lstStyle/>
          <a:p>
            <a:fld id="{00000000-1234-1234-1234-123412341234}" type="slidenum">
              <a:rPr lang="en-US" smtClean="0"/>
            </a:fld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12476480" y="11617008"/>
            <a:ext cx="228600" cy="8705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3E231A"/>
              </a:solidFill>
              <a:effectLst/>
              <a:uFillTx/>
              <a:latin typeface="+mn-lt"/>
              <a:ea typeface="+mn-ea"/>
              <a:cs typeface="+mn-cs"/>
              <a:sym typeface="Papyrus"/>
            </a:endParaRP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Growth Mindset We Learn</a:t>
            </a:r>
            <a:endParaRPr lang="zh-HK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/>
              <a:t>Growth Mindset</a:t>
            </a:r>
            <a:endParaRPr lang="en-US" altLang="zh-HK" dirty="0"/>
          </a:p>
          <a:p>
            <a:r>
              <a:rPr lang="en-US" altLang="zh-HK" dirty="0"/>
              <a:t>1. Proactiveness</a:t>
            </a:r>
            <a:endParaRPr lang="en-US" altLang="zh-HK" dirty="0"/>
          </a:p>
          <a:p>
            <a:r>
              <a:rPr lang="en-US" altLang="zh-HK" dirty="0"/>
              <a:t>2. Persistance</a:t>
            </a:r>
            <a:endParaRPr lang="en-US" altLang="zh-HK" dirty="0"/>
          </a:p>
          <a:p>
            <a:r>
              <a:rPr lang="en-US" altLang="zh-HK" dirty="0"/>
              <a:t>3. </a:t>
            </a:r>
            <a:r>
              <a:rPr lang="zh-HK" altLang="en-US" dirty="0"/>
              <a:t>Teamwork</a:t>
            </a:r>
            <a:endParaRPr lang="zh-HK" altLang="en-US" dirty="0"/>
          </a:p>
          <a:p>
            <a:r>
              <a:rPr lang="en-US" altLang="zh-HK" dirty="0"/>
              <a:t>4. Communication</a:t>
            </a:r>
            <a:endParaRPr lang="en-US" altLang="zh-HK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HK" smtClean="0"/>
            </a:fld>
            <a:endParaRPr lang="en-US" altLang="zh-HK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>
            <a:spLocks noGrp="1"/>
          </p:cNvSpPr>
          <p:nvPr>
            <p:ph type="title"/>
          </p:nvPr>
        </p:nvSpPr>
        <p:spPr>
          <a:xfrm>
            <a:off x="2806065" y="978535"/>
            <a:ext cx="19040475" cy="4059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b" anchorCtr="0">
            <a:normAutofit/>
          </a:bodyPr>
          <a:lstStyle/>
          <a:p>
            <a:pPr algn="ctr" rtl="0">
              <a:buClr>
                <a:srgbClr val="2E74B5"/>
              </a:buClr>
              <a:buSzPct val="100000"/>
            </a:pPr>
            <a:r>
              <a:rPr lang="en-US" b="1" dirty="0">
                <a:sym typeface="Times New Roman" panose="02020603050405020304"/>
              </a:rPr>
              <a:t>Three objectives of the crawler</a:t>
            </a:r>
            <a:endParaRPr lang="en-US" b="1" dirty="0">
              <a:sym typeface="Times New Roman" panose="02020603050405020304"/>
            </a:endParaRPr>
          </a:p>
        </p:txBody>
      </p:sp>
      <p:sp>
        <p:nvSpPr>
          <p:cNvPr id="114" name="Google Shape;114;p15"/>
          <p:cNvSpPr txBox="1">
            <a:spLocks noGrp="1"/>
          </p:cNvSpPr>
          <p:nvPr>
            <p:ph type="body" idx="1"/>
          </p:nvPr>
        </p:nvSpPr>
        <p:spPr>
          <a:xfrm>
            <a:off x="2806065" y="5454015"/>
            <a:ext cx="19040475" cy="632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marL="457200" indent="-457200">
              <a:spcBef>
                <a:spcPts val="0"/>
              </a:spcBef>
              <a:buSzPts val="3200"/>
              <a:buFont typeface="Noto Sans Symbols"/>
            </a:pPr>
            <a:r>
              <a:rPr lang="en-US" sz="4400" dirty="0"/>
              <a:t> </a:t>
            </a:r>
            <a:r>
              <a:rPr lang="en-US" altLang="zh-HK" sz="4400" dirty="0"/>
              <a:t>The crawler can collect the user's profile information from Twitter user- Joe Biden (@JoeBiden) . </a:t>
            </a:r>
            <a:endParaRPr sz="4400" dirty="0"/>
          </a:p>
          <a:p>
            <a:pPr marL="457200" indent="-457200">
              <a:buSzPts val="3200"/>
              <a:buFont typeface="Noto Sans Symbols"/>
            </a:pPr>
            <a:r>
              <a:rPr lang="en-US" sz="4400" dirty="0"/>
              <a:t> </a:t>
            </a:r>
            <a:r>
              <a:rPr lang="en-US" altLang="zh-HK" sz="4400" dirty="0"/>
              <a:t>The crawler can collect the user's social network information from the Twitter user- Joe Biden (@JoeBiden).</a:t>
            </a:r>
            <a:r>
              <a:rPr lang="en-US" sz="4800" dirty="0"/>
              <a:t> </a:t>
            </a:r>
            <a:endParaRPr lang="en-US" sz="4000" dirty="0"/>
          </a:p>
          <a:p>
            <a:pPr marL="457200" indent="-457200">
              <a:buSzPts val="3200"/>
              <a:buFont typeface="Noto Sans Symbols"/>
            </a:pPr>
            <a:r>
              <a:rPr lang="en-US" altLang="zh-HK" sz="4400" dirty="0"/>
              <a:t>The crawler can collect the tweets using the following two keywords: [Coronavirus, Vaccination].</a:t>
            </a:r>
            <a:endParaRPr lang="en-US" altLang="zh-HK" sz="44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>
          <a:xfrm>
            <a:off x="10967512" y="13212422"/>
            <a:ext cx="1622038" cy="1007156"/>
          </a:xfrm>
        </p:spPr>
        <p:txBody>
          <a:bodyPr/>
          <a:lstStyle/>
          <a:p>
            <a:fld id="{00000000-1234-1234-1234-12341234123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71882" y="5596204"/>
            <a:ext cx="19040316" cy="2098470"/>
          </a:xfrm>
        </p:spPr>
        <p:txBody>
          <a:bodyPr/>
          <a:lstStyle/>
          <a:p>
            <a:pPr algn="ctr"/>
            <a:r>
              <a:rPr lang="en-US" altLang="zh-CN"/>
              <a:t>THE END</a:t>
            </a:r>
            <a:endParaRPr lang="en-US" altLang="zh-CN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idx="12"/>
          </p:nvPr>
        </p:nvSpPr>
        <p:spPr>
          <a:xfrm>
            <a:off x="11101648" y="13212422"/>
            <a:ext cx="1622038" cy="1007156"/>
          </a:xfrm>
        </p:spPr>
        <p:txBody>
          <a:bodyPr/>
          <a:lstStyle/>
          <a:p>
            <a:fld id="{00000000-1234-1234-1234-12341234123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 txBox="1">
            <a:spLocks noGrp="1"/>
          </p:cNvSpPr>
          <p:nvPr>
            <p:ph type="title"/>
          </p:nvPr>
        </p:nvSpPr>
        <p:spPr>
          <a:xfrm>
            <a:off x="3069392" y="1609039"/>
            <a:ext cx="19040316" cy="20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b" anchorCtr="0">
            <a:normAutofit/>
          </a:bodyPr>
          <a:lstStyle/>
          <a:p>
            <a:pPr algn="ctr" rtl="0">
              <a:buClr>
                <a:srgbClr val="2E74B5"/>
              </a:buClr>
            </a:pPr>
            <a:br>
              <a:rPr lang="en-US" sz="3600" b="1">
                <a:solidFill>
                  <a:srgbClr val="2E74B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endParaRPr lang="en-US" sz="3600" b="1">
              <a:solidFill>
                <a:srgbClr val="2E74B5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9" name="Google Shape;199;p27"/>
          <p:cNvSpPr txBox="1">
            <a:spLocks noGrp="1"/>
          </p:cNvSpPr>
          <p:nvPr>
            <p:ph type="body" idx="1"/>
          </p:nvPr>
        </p:nvSpPr>
        <p:spPr>
          <a:xfrm>
            <a:off x="3194899" y="3707509"/>
            <a:ext cx="18643126" cy="5077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rmAutofit fontScale="40000" lnSpcReduction="20000"/>
          </a:bodyPr>
          <a:lstStyle/>
          <a:p>
            <a:pPr marL="0" indent="0" algn="ctr">
              <a:lnSpc>
                <a:spcPct val="150000"/>
              </a:lnSpc>
              <a:spcBef>
                <a:spcPts val="0"/>
              </a:spcBef>
              <a:buSzPts val="9200"/>
              <a:buNone/>
            </a:pPr>
            <a:endParaRPr lang="en-US" sz="18400" dirty="0"/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SzPts val="9200"/>
              <a:buNone/>
            </a:pPr>
            <a:r>
              <a:rPr lang="en-US" sz="18400" dirty="0"/>
              <a:t>Thank You!!</a:t>
            </a:r>
            <a:endParaRPr lang="en-US" sz="18400" dirty="0"/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SzPts val="9200"/>
              <a:buNone/>
            </a:pPr>
            <a:r>
              <a:rPr lang="en-US" sz="18400" dirty="0"/>
              <a:t>Q&amp;A</a:t>
            </a:r>
            <a:endParaRPr lang="en-US" sz="184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>
          <a:xfrm>
            <a:off x="11380981" y="13212422"/>
            <a:ext cx="1622038" cy="1007156"/>
          </a:xfrm>
        </p:spPr>
        <p:txBody>
          <a:bodyPr/>
          <a:lstStyle/>
          <a:p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z="8800" b="1" dirty="0"/>
              <a:t>ETL process</a:t>
            </a:r>
            <a:endParaRPr lang="en-US" altLang="zh-HK" sz="8800" b="1" dirty="0"/>
          </a:p>
        </p:txBody>
      </p:sp>
      <p:sp>
        <p:nvSpPr>
          <p:cNvPr id="7" name="箭號: 向右 6"/>
          <p:cNvSpPr/>
          <p:nvPr/>
        </p:nvSpPr>
        <p:spPr>
          <a:xfrm>
            <a:off x="7279531" y="6468804"/>
            <a:ext cx="1060174" cy="874644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sz="10000" dirty="0"/>
          </a:p>
        </p:txBody>
      </p:sp>
      <p:sp>
        <p:nvSpPr>
          <p:cNvPr id="8" name="箭號: 向右 7"/>
          <p:cNvSpPr/>
          <p:nvPr/>
        </p:nvSpPr>
        <p:spPr>
          <a:xfrm>
            <a:off x="15737318" y="6420678"/>
            <a:ext cx="1060174" cy="874644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sz="10000" dirty="0"/>
          </a:p>
        </p:txBody>
      </p:sp>
      <p:sp>
        <p:nvSpPr>
          <p:cNvPr id="3" name="矩形: 圓角 2"/>
          <p:cNvSpPr/>
          <p:nvPr/>
        </p:nvSpPr>
        <p:spPr>
          <a:xfrm>
            <a:off x="1298448" y="5396025"/>
            <a:ext cx="5379656" cy="3076019"/>
          </a:xfrm>
          <a:prstGeom prst="roundRect">
            <a:avLst/>
          </a:prstGeom>
          <a:gradFill>
            <a:gsLst>
              <a:gs pos="60532">
                <a:schemeClr val="tx1">
                  <a:lumMod val="10000"/>
                  <a:lumOff val="90000"/>
                </a:schemeClr>
              </a:gs>
              <a:gs pos="0">
                <a:schemeClr val="bg2">
                  <a:lumMod val="7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2700" cap="flat">
            <a:noFill/>
            <a:miter lim="400000"/>
          </a:ln>
          <a:effectLst>
            <a:outerShdw blurRad="50800" dist="25400" dir="5400000" rotWithShape="0">
              <a:srgbClr val="000000">
                <a:alpha val="25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/>
            <a:r>
              <a:rPr lang="en-US" altLang="zh-HK" sz="4400" b="1" dirty="0"/>
              <a:t>Extract data by Python to CSV</a:t>
            </a:r>
            <a:endParaRPr lang="en-US" altLang="zh-HK" sz="4400" b="1" dirty="0"/>
          </a:p>
          <a:p>
            <a:pPr algn="ctr"/>
            <a:r>
              <a:rPr lang="en-US" altLang="zh-HK" sz="4400" b="1" dirty="0"/>
              <a:t>(Extract)</a:t>
            </a:r>
            <a:endParaRPr lang="zh-HK" altLang="en-US" sz="4400" b="1" dirty="0"/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HK" altLang="en-US" sz="4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>
                <a:outerShdw blurRad="762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Papyrus"/>
            </a:endParaRPr>
          </a:p>
        </p:txBody>
      </p:sp>
      <p:sp>
        <p:nvSpPr>
          <p:cNvPr id="9" name="矩形: 圓角 8"/>
          <p:cNvSpPr/>
          <p:nvPr/>
        </p:nvSpPr>
        <p:spPr>
          <a:xfrm>
            <a:off x="9340341" y="5340872"/>
            <a:ext cx="5703317" cy="3110071"/>
          </a:xfrm>
          <a:prstGeom prst="roundRect">
            <a:avLst/>
          </a:prstGeom>
          <a:gradFill>
            <a:gsLst>
              <a:gs pos="60532">
                <a:schemeClr val="tx1">
                  <a:lumMod val="10000"/>
                  <a:lumOff val="90000"/>
                </a:schemeClr>
              </a:gs>
              <a:gs pos="0">
                <a:schemeClr val="bg2">
                  <a:lumMod val="7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2700" cap="flat">
            <a:noFill/>
            <a:miter lim="400000"/>
          </a:ln>
          <a:effectLst>
            <a:outerShdw blurRad="50800" dist="25400" dir="5400000" rotWithShape="0">
              <a:srgbClr val="000000">
                <a:alpha val="25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zh-HK" sz="4400" b="1" dirty="0"/>
              <a:t>Transform data into </a:t>
            </a:r>
            <a:r>
              <a:rPr lang="en-US" altLang="zh-HK" sz="4400" b="1" dirty="0" err="1"/>
              <a:t>DataFrame</a:t>
            </a:r>
            <a:endParaRPr lang="en-US" altLang="zh-HK" sz="4400" b="1" dirty="0"/>
          </a:p>
          <a:p>
            <a:r>
              <a:rPr lang="en-US" altLang="zh-HK" sz="4400" b="1" dirty="0"/>
              <a:t>(Transform)</a:t>
            </a:r>
            <a:endParaRPr lang="zh-HK" altLang="en-US" sz="4400" b="1" dirty="0"/>
          </a:p>
          <a:p>
            <a:endParaRPr lang="zh-HK" altLang="en-US" sz="4400" b="1" dirty="0"/>
          </a:p>
        </p:txBody>
      </p:sp>
      <p:sp>
        <p:nvSpPr>
          <p:cNvPr id="10" name="矩形: 圓角 9"/>
          <p:cNvSpPr/>
          <p:nvPr/>
        </p:nvSpPr>
        <p:spPr>
          <a:xfrm>
            <a:off x="17491152" y="5338799"/>
            <a:ext cx="5594400" cy="3113889"/>
          </a:xfrm>
          <a:prstGeom prst="roundRect">
            <a:avLst/>
          </a:prstGeom>
          <a:gradFill>
            <a:gsLst>
              <a:gs pos="60532">
                <a:schemeClr val="tx1">
                  <a:lumMod val="10000"/>
                  <a:lumOff val="90000"/>
                </a:schemeClr>
              </a:gs>
              <a:gs pos="0">
                <a:schemeClr val="bg2">
                  <a:lumMod val="7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2700" cap="flat">
            <a:noFill/>
            <a:miter lim="400000"/>
          </a:ln>
          <a:effectLst>
            <a:outerShdw blurRad="50800" dist="25400" dir="5400000" rotWithShape="0">
              <a:srgbClr val="000000">
                <a:alpha val="25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zh-HK" sz="4400" b="1" dirty="0"/>
              <a:t>Load to destination</a:t>
            </a:r>
            <a:endParaRPr lang="en-US" altLang="zh-HK" sz="4400" b="1" dirty="0"/>
          </a:p>
          <a:p>
            <a:r>
              <a:rPr lang="en-US" altLang="zh-HK" sz="4400" b="1" dirty="0"/>
              <a:t>PSQL</a:t>
            </a:r>
            <a:endParaRPr lang="en-US" altLang="zh-HK" sz="4400" b="1" dirty="0"/>
          </a:p>
          <a:p>
            <a:r>
              <a:rPr lang="en-US" altLang="zh-HK" sz="4400" b="1" dirty="0"/>
              <a:t>(Load)</a:t>
            </a:r>
            <a:endParaRPr lang="en-US" altLang="zh-HK" sz="4400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2"/>
          </p:nvPr>
        </p:nvSpPr>
        <p:spPr>
          <a:xfrm>
            <a:off x="10967512" y="13212422"/>
            <a:ext cx="1622038" cy="1007156"/>
          </a:xfrm>
        </p:spPr>
        <p:txBody>
          <a:bodyPr/>
          <a:lstStyle/>
          <a:p>
            <a:fld id="{00000000-1234-1234-1234-12341234123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2853095" y="911716"/>
            <a:ext cx="19040316" cy="20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b" anchorCtr="0">
            <a:normAutofit/>
          </a:bodyPr>
          <a:lstStyle/>
          <a:p>
            <a:pPr algn="ctr" rtl="0">
              <a:buClr>
                <a:srgbClr val="2E74B5"/>
              </a:buClr>
              <a:buSzPts val="4100"/>
            </a:pPr>
            <a:r>
              <a:rPr lang="en-US" sz="6600" b="1" dirty="0">
                <a:sym typeface="Times New Roman" panose="02020603050405020304"/>
              </a:rPr>
              <a:t>Twitter API</a:t>
            </a:r>
            <a:endParaRPr lang="en-US" sz="6600" b="1" dirty="0">
              <a:sym typeface="Times New Roman" panose="02020603050405020304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1"/>
          <a:srcRect r="36311" b="4860"/>
          <a:stretch>
            <a:fillRect/>
          </a:stretch>
        </p:blipFill>
        <p:spPr>
          <a:xfrm>
            <a:off x="13203050" y="3267267"/>
            <a:ext cx="10164282" cy="95370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文字方塊 4"/>
          <p:cNvSpPr txBox="1"/>
          <p:nvPr/>
        </p:nvSpPr>
        <p:spPr>
          <a:xfrm>
            <a:off x="1016668" y="3267267"/>
            <a:ext cx="12187988" cy="1006429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altLang="zh-HK" sz="5400" dirty="0"/>
              <a:t>This API allows you to find and retrieve, engage with, or create a variety of different resources including the following:</a:t>
            </a:r>
            <a:endParaRPr lang="en-US" altLang="zh-HK" sz="54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HK" sz="5400" dirty="0"/>
              <a:t>Tweets</a:t>
            </a:r>
            <a:endParaRPr lang="en-US" altLang="zh-HK" sz="54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HK" sz="5400" dirty="0"/>
              <a:t>Users</a:t>
            </a:r>
            <a:endParaRPr lang="en-US" altLang="zh-HK" sz="54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HK" sz="5400" dirty="0"/>
              <a:t>Spaces</a:t>
            </a:r>
            <a:endParaRPr lang="en-US" altLang="zh-HK" sz="54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HK" sz="5400" dirty="0"/>
              <a:t>Direct Messages</a:t>
            </a:r>
            <a:endParaRPr lang="en-US" altLang="zh-HK" sz="54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HK" sz="5400" dirty="0"/>
              <a:t>Lists</a:t>
            </a:r>
            <a:endParaRPr lang="en-US" altLang="zh-HK" sz="54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HK" sz="5400" dirty="0"/>
              <a:t>Trends</a:t>
            </a:r>
            <a:endParaRPr lang="en-US" altLang="zh-HK" sz="54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HK" sz="5400" dirty="0"/>
              <a:t>Media</a:t>
            </a:r>
            <a:endParaRPr lang="en-US" altLang="zh-HK" sz="54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HK" sz="5400" dirty="0"/>
              <a:t>Places</a:t>
            </a:r>
            <a:endParaRPr lang="en-US" altLang="zh-HK" sz="5400" dirty="0"/>
          </a:p>
        </p:txBody>
      </p:sp>
      <p:sp>
        <p:nvSpPr>
          <p:cNvPr id="4" name="矩形: 圓角 3"/>
          <p:cNvSpPr/>
          <p:nvPr/>
        </p:nvSpPr>
        <p:spPr>
          <a:xfrm>
            <a:off x="18552695" y="4908884"/>
            <a:ext cx="4814637" cy="6545179"/>
          </a:xfrm>
          <a:prstGeom prst="roundRect">
            <a:avLst/>
          </a:prstGeom>
          <a:noFill/>
          <a:ln w="12700" cap="flat">
            <a:solidFill>
              <a:srgbClr val="FF0000"/>
            </a:solidFill>
            <a:miter lim="400000"/>
          </a:ln>
          <a:effectLst>
            <a:outerShdw blurRad="50800" dist="25400" dir="5400000" rotWithShape="0">
              <a:srgbClr val="000000">
                <a:alpha val="25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HK" altLang="en-US" sz="4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762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Papyrus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idx="12"/>
          </p:nvPr>
        </p:nvSpPr>
        <p:spPr>
          <a:xfrm>
            <a:off x="9633066" y="13085064"/>
            <a:ext cx="1622038" cy="1007156"/>
          </a:xfrm>
        </p:spPr>
        <p:txBody>
          <a:bodyPr/>
          <a:lstStyle/>
          <a:p>
            <a:fld id="{00000000-1234-1234-1234-123412341234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79040" y="1870075"/>
            <a:ext cx="19621500" cy="1863725"/>
          </a:xfrm>
        </p:spPr>
        <p:txBody>
          <a:bodyPr>
            <a:normAutofit/>
          </a:bodyPr>
          <a:lstStyle/>
          <a:p>
            <a:r>
              <a:rPr lang="en-US" altLang="zh-CN" sz="6600" b="1" dirty="0"/>
              <a:t>pip install model</a:t>
            </a:r>
            <a:endParaRPr lang="en-US" altLang="zh-CN" sz="66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"/>
          </p:nvPr>
        </p:nvSpPr>
        <p:spPr>
          <a:xfrm>
            <a:off x="2374900" y="4251960"/>
            <a:ext cx="19621500" cy="8241665"/>
          </a:xfrm>
        </p:spPr>
        <p:txBody>
          <a:bodyPr>
            <a:normAutofit fontScale="87500" lnSpcReduction="20000"/>
          </a:bodyPr>
          <a:lstStyle/>
          <a:p>
            <a:pPr algn="ctr"/>
            <a:r>
              <a:rPr lang="en-US" altLang="zh-CN" sz="6600" b="1" dirty="0"/>
              <a:t>#pip install model (Anaconda3)</a:t>
            </a:r>
            <a:endParaRPr lang="en-US" altLang="zh-CN" sz="6600" dirty="0"/>
          </a:p>
          <a:p>
            <a:pPr algn="l"/>
            <a:r>
              <a:rPr lang="en-US" altLang="zh-CN" sz="6600" dirty="0"/>
              <a:t>pip install </a:t>
            </a:r>
            <a:r>
              <a:rPr lang="en-US" altLang="zh-CN" sz="6600" dirty="0" err="1"/>
              <a:t>tweepy</a:t>
            </a:r>
            <a:endParaRPr lang="en-US" altLang="zh-CN" sz="6600" dirty="0"/>
          </a:p>
          <a:p>
            <a:pPr algn="l"/>
            <a:r>
              <a:rPr lang="en-US" altLang="zh-CN" sz="6600" dirty="0"/>
              <a:t>pip install psycopg2</a:t>
            </a:r>
            <a:endParaRPr lang="en-US" altLang="zh-CN" sz="6600" dirty="0"/>
          </a:p>
          <a:p>
            <a:pPr algn="l"/>
            <a:r>
              <a:rPr lang="en-US" altLang="zh-CN" sz="6600" dirty="0"/>
              <a:t>pip install </a:t>
            </a:r>
            <a:r>
              <a:rPr lang="en-US" altLang="zh-CN" sz="6600" dirty="0" err="1"/>
              <a:t>sqlalchemy</a:t>
            </a:r>
            <a:endParaRPr lang="en-US" altLang="zh-CN" sz="6600" dirty="0" err="1"/>
          </a:p>
          <a:p>
            <a:endParaRPr lang="en-US" altLang="zh-CN" sz="6600" dirty="0" err="1"/>
          </a:p>
          <a:p>
            <a:r>
              <a:rPr lang="en-US" altLang="zh-CN" sz="6600" b="1" dirty="0"/>
              <a:t>#import model</a:t>
            </a:r>
            <a:endParaRPr lang="en-US" altLang="zh-CN" sz="6600" b="1" dirty="0"/>
          </a:p>
          <a:p>
            <a:pPr algn="l"/>
            <a:r>
              <a:rPr lang="en-US" altLang="zh-CN" sz="6600" dirty="0"/>
              <a:t>import </a:t>
            </a:r>
            <a:r>
              <a:rPr lang="en-US" altLang="zh-CN" sz="6600" dirty="0" err="1"/>
              <a:t>tweepy</a:t>
            </a:r>
            <a:endParaRPr lang="en-US" altLang="zh-CN" sz="6600" dirty="0"/>
          </a:p>
          <a:p>
            <a:pPr algn="l"/>
            <a:r>
              <a:rPr lang="en-US" altLang="zh-CN" sz="6600" dirty="0"/>
              <a:t>import csv</a:t>
            </a:r>
            <a:endParaRPr lang="en-US" altLang="zh-CN" sz="6600" dirty="0"/>
          </a:p>
          <a:p>
            <a:pPr algn="l"/>
            <a:r>
              <a:rPr lang="en-US" altLang="zh-CN" sz="6600" dirty="0"/>
              <a:t>import pandas as pd</a:t>
            </a:r>
            <a:endParaRPr lang="en-US" altLang="zh-CN" sz="6600" dirty="0"/>
          </a:p>
          <a:p>
            <a:pPr algn="l"/>
            <a:r>
              <a:rPr lang="en-US" altLang="zh-CN" sz="6600" dirty="0"/>
              <a:t>import psycopg2</a:t>
            </a:r>
            <a:endParaRPr lang="en-US" altLang="zh-CN" sz="6600" dirty="0"/>
          </a:p>
          <a:p>
            <a:pPr algn="l"/>
            <a:r>
              <a:rPr lang="en-US" altLang="zh-CN" sz="6600" dirty="0"/>
              <a:t>from </a:t>
            </a:r>
            <a:r>
              <a:rPr lang="en-US" altLang="zh-CN" sz="6600" dirty="0" err="1"/>
              <a:t>sqlalchemy</a:t>
            </a:r>
            <a:r>
              <a:rPr lang="en-US" altLang="zh-CN" sz="6600" dirty="0"/>
              <a:t> import </a:t>
            </a:r>
            <a:r>
              <a:rPr lang="en-US" altLang="zh-CN" sz="6600" dirty="0" err="1"/>
              <a:t>create_engine</a:t>
            </a:r>
            <a:endParaRPr lang="en-US" altLang="zh-CN" sz="6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HK" smtClean="0"/>
            </a:fld>
            <a:endParaRPr lang="en-US" altLang="zh-HK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1250" y="1691005"/>
            <a:ext cx="19621500" cy="1685290"/>
          </a:xfrm>
        </p:spPr>
        <p:txBody>
          <a:bodyPr>
            <a:noAutofit/>
          </a:bodyPr>
          <a:lstStyle/>
          <a:p>
            <a:r>
              <a:rPr lang="en-US" altLang="zh-CN" sz="6600" b="1"/>
              <a:t>How to connect Twitter API In Python</a:t>
            </a:r>
            <a:endParaRPr lang="en-US" altLang="zh-CN" sz="6600" b="1">
              <a:ea typeface="宋体" panose="02010600030101010101" pitchFamily="2" charset="-122"/>
            </a:endParaRPr>
          </a:p>
        </p:txBody>
      </p:sp>
      <p:sp>
        <p:nvSpPr>
          <p:cNvPr id="4" name="文本占位符 2"/>
          <p:cNvSpPr/>
          <p:nvPr/>
        </p:nvSpPr>
        <p:spPr>
          <a:xfrm>
            <a:off x="4775200" y="7578090"/>
            <a:ext cx="15189835" cy="32766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/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5pPr>
            <a:lvl6pPr marL="39624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1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6pPr>
            <a:lvl7pPr marL="46228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1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7pPr>
            <a:lvl8pPr marL="52832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1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8pPr>
            <a:lvl9pPr marL="59436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1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9pPr>
          </a:lstStyle>
          <a:p>
            <a:pPr algn="ctr"/>
            <a:r>
              <a:rPr lang="en-US" altLang="zh-CN" sz="3200" b="1"/>
              <a:t>#</a:t>
            </a:r>
            <a:r>
              <a:rPr lang="en-US" altLang="zh-CN" sz="5400" b="1"/>
              <a:t>Login API</a:t>
            </a:r>
            <a:endParaRPr lang="en-US" altLang="zh-CN" sz="5400" b="1"/>
          </a:p>
          <a:p>
            <a:pPr algn="l"/>
            <a:r>
              <a:rPr lang="en-US" altLang="zh-CN" sz="4400">
                <a:solidFill>
                  <a:schemeClr val="tx1"/>
                </a:solidFill>
              </a:rPr>
              <a:t>auth = tweepy.OAuthHandler(api_key, api_secret)</a:t>
            </a:r>
            <a:endParaRPr lang="en-US" altLang="zh-CN" sz="4400">
              <a:solidFill>
                <a:schemeClr val="tx1"/>
              </a:solidFill>
            </a:endParaRPr>
          </a:p>
          <a:p>
            <a:pPr algn="l"/>
            <a:r>
              <a:rPr lang="en-US" altLang="zh-CN" sz="4400">
                <a:solidFill>
                  <a:schemeClr val="tx1"/>
                </a:solidFill>
              </a:rPr>
              <a:t>auth.set_access_token(access_token, access_token_secret)</a:t>
            </a:r>
            <a:endParaRPr lang="en-US" altLang="zh-CN" sz="4400">
              <a:solidFill>
                <a:schemeClr val="tx1"/>
              </a:solidFill>
            </a:endParaRPr>
          </a:p>
          <a:p>
            <a:pPr algn="l"/>
            <a:r>
              <a:rPr lang="en-US" altLang="zh-CN" sz="4400">
                <a:solidFill>
                  <a:schemeClr val="tx1"/>
                </a:solidFill>
              </a:rPr>
              <a:t>api = tweepy.API(auth)</a:t>
            </a:r>
            <a:endParaRPr lang="en-US" altLang="zh-CN" sz="4400">
              <a:solidFill>
                <a:schemeClr val="tx1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HK" smtClean="0"/>
            </a:fld>
            <a:endParaRPr lang="en-US" altLang="zh-HK"/>
          </a:p>
        </p:txBody>
      </p:sp>
      <p:sp>
        <p:nvSpPr>
          <p:cNvPr id="6" name="文本占位符 2"/>
          <p:cNvSpPr>
            <a:spLocks noGrp="1"/>
          </p:cNvSpPr>
          <p:nvPr/>
        </p:nvSpPr>
        <p:spPr>
          <a:xfrm>
            <a:off x="4920615" y="3608705"/>
            <a:ext cx="13773785" cy="358330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normAutofit fontScale="55000" lnSpcReduction="20000"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5pPr>
            <a:lvl6pPr marL="39624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1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6pPr>
            <a:lvl7pPr marL="46228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1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7pPr>
            <a:lvl8pPr marL="52832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1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8pPr>
            <a:lvl9pPr marL="59436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1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9pPr>
          </a:lstStyle>
          <a:p>
            <a:pPr algn="ctr"/>
            <a:r>
              <a:rPr lang="en-US" altLang="zh-CN" sz="10800" b="1"/>
              <a:t>#Set API</a:t>
            </a:r>
            <a:endParaRPr lang="en-US" altLang="zh-CN" sz="10800" b="1"/>
          </a:p>
          <a:p>
            <a:pPr algn="l"/>
            <a:r>
              <a:rPr lang="en-US" altLang="zh-CN" sz="8000"/>
              <a:t>api_key = ‘’</a:t>
            </a:r>
            <a:endParaRPr lang="en-US" altLang="zh-CN" sz="8000"/>
          </a:p>
          <a:p>
            <a:pPr algn="l"/>
            <a:r>
              <a:rPr lang="en-US" altLang="zh-CN" sz="8000"/>
              <a:t>api_secret = ‘’</a:t>
            </a:r>
            <a:endParaRPr lang="en-US" altLang="zh-CN" sz="8000"/>
          </a:p>
          <a:p>
            <a:pPr algn="l"/>
            <a:r>
              <a:rPr lang="en-US" altLang="zh-CN" sz="8000"/>
              <a:t>access_token = ‘’</a:t>
            </a:r>
            <a:endParaRPr lang="en-US" altLang="zh-CN" sz="8000"/>
          </a:p>
          <a:p>
            <a:pPr algn="l"/>
            <a:r>
              <a:rPr lang="en-US" altLang="zh-CN" sz="8000"/>
              <a:t>access_token_secret = ‘’</a:t>
            </a:r>
            <a:endParaRPr lang="en-US" altLang="zh-CN" sz="8000"/>
          </a:p>
        </p:txBody>
      </p:sp>
      <p:sp>
        <p:nvSpPr>
          <p:cNvPr id="9" name="文本占位符 4"/>
          <p:cNvSpPr>
            <a:spLocks noGrp="1"/>
          </p:cNvSpPr>
          <p:nvPr/>
        </p:nvSpPr>
        <p:spPr>
          <a:xfrm>
            <a:off x="582930" y="1029970"/>
            <a:ext cx="3806825" cy="117919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norm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5pPr>
            <a:lvl6pPr marL="39624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1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6pPr>
            <a:lvl7pPr marL="46228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1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7pPr>
            <a:lvl8pPr marL="52832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1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8pPr>
            <a:lvl9pPr marL="59436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1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9pPr>
          </a:lstStyle>
          <a:p>
            <a:pPr algn="ctr"/>
            <a:r>
              <a:rPr lang="en-US" altLang="zh-CN" sz="54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Extract</a:t>
            </a:r>
            <a:endParaRPr lang="en-US" altLang="zh-CN" sz="5400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  <a:p>
            <a:pPr algn="l"/>
            <a:endParaRPr lang="en-US" altLang="zh-CN" sz="5400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74900" y="1891030"/>
            <a:ext cx="19621500" cy="1844675"/>
          </a:xfrm>
        </p:spPr>
        <p:txBody>
          <a:bodyPr>
            <a:noAutofit/>
          </a:bodyPr>
          <a:lstStyle/>
          <a:p>
            <a:r>
              <a:rPr lang="en-US" altLang="zh-CN" sz="6600" b="1"/>
              <a:t>How to get information of JoeBiden’followers</a:t>
            </a:r>
            <a:endParaRPr lang="en-US" altLang="zh-CN" sz="6600" b="1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"/>
          </p:nvPr>
        </p:nvSpPr>
        <p:spPr>
          <a:xfrm>
            <a:off x="4630420" y="4267835"/>
            <a:ext cx="15918180" cy="3796030"/>
          </a:xfrm>
        </p:spPr>
        <p:txBody>
          <a:bodyPr>
            <a:normAutofit/>
          </a:bodyPr>
          <a:lstStyle/>
          <a:p>
            <a:pPr algn="ctr"/>
            <a:r>
              <a:rPr lang="en-US" altLang="zh-CN" sz="6000"/>
              <a:t>#Function</a:t>
            </a:r>
            <a:endParaRPr lang="en-US" altLang="zh-CN" sz="6000"/>
          </a:p>
          <a:p>
            <a:pPr algn="l"/>
            <a:r>
              <a:rPr lang="en-US" altLang="zh-CN" sz="4400"/>
              <a:t>for  follower in </a:t>
            </a:r>
            <a:r>
              <a:rPr lang="en-US" altLang="zh-CN" sz="4400">
                <a:sym typeface="+mn-ea"/>
              </a:rPr>
              <a:t>tweepy.Cursor(api.get_followers,screen_name = ‘’, count).items()</a:t>
            </a:r>
            <a:endParaRPr lang="en-US" altLang="zh-CN" sz="4400"/>
          </a:p>
          <a:p>
            <a:pPr algn="l"/>
            <a:endParaRPr lang="en-US" altLang="zh-CN" sz="4400"/>
          </a:p>
        </p:txBody>
      </p:sp>
      <p:sp>
        <p:nvSpPr>
          <p:cNvPr id="4" name="文本占位符 2"/>
          <p:cNvSpPr/>
          <p:nvPr/>
        </p:nvSpPr>
        <p:spPr>
          <a:xfrm>
            <a:off x="2374900" y="7074535"/>
            <a:ext cx="7991475" cy="20574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norm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5pPr>
            <a:lvl6pPr marL="39624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1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6pPr>
            <a:lvl7pPr marL="46228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1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7pPr>
            <a:lvl8pPr marL="52832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1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8pPr>
            <a:lvl9pPr marL="59436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1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9pPr>
          </a:lstStyle>
          <a:p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553200" y="7530783"/>
            <a:ext cx="228600" cy="8705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5000" b="0" i="0" u="none" strike="noStrike" cap="none" spc="0" normalizeH="0" baseline="0">
              <a:ln>
                <a:noFill/>
              </a:ln>
              <a:solidFill>
                <a:srgbClr val="3E231A"/>
              </a:solidFill>
              <a:effectLst/>
              <a:uFillTx/>
              <a:latin typeface="+mn-lt"/>
              <a:ea typeface="+mn-ea"/>
              <a:cs typeface="+mn-cs"/>
              <a:sym typeface="Papyrus"/>
            </a:endParaRPr>
          </a:p>
        </p:txBody>
      </p:sp>
      <p:sp>
        <p:nvSpPr>
          <p:cNvPr id="6" name="文本占位符 2"/>
          <p:cNvSpPr/>
          <p:nvPr/>
        </p:nvSpPr>
        <p:spPr>
          <a:xfrm>
            <a:off x="2183130" y="8442325"/>
            <a:ext cx="8772525" cy="20574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norm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5pPr>
            <a:lvl6pPr marL="39624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1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6pPr>
            <a:lvl7pPr marL="46228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1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7pPr>
            <a:lvl8pPr marL="52832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1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8pPr>
            <a:lvl9pPr marL="59436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1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9pPr>
          </a:lstStyle>
          <a:p>
            <a:endParaRPr lang="en-US" altLang="zh-CN"/>
          </a:p>
        </p:txBody>
      </p:sp>
      <p:sp>
        <p:nvSpPr>
          <p:cNvPr id="7" name="文本占位符 2"/>
          <p:cNvSpPr/>
          <p:nvPr/>
        </p:nvSpPr>
        <p:spPr>
          <a:xfrm>
            <a:off x="4630420" y="8280400"/>
            <a:ext cx="14851380" cy="381254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/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5pPr>
            <a:lvl6pPr marL="39624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1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6pPr>
            <a:lvl7pPr marL="46228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1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7pPr>
            <a:lvl8pPr marL="52832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1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8pPr>
            <a:lvl9pPr marL="59436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1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9pPr>
          </a:lstStyle>
          <a:p>
            <a:r>
              <a:rPr lang="en-US" altLang="zh-CN" sz="6000"/>
              <a:t>#Print And Collect</a:t>
            </a:r>
            <a:endParaRPr lang="en-US" altLang="zh-CN" sz="6000"/>
          </a:p>
          <a:p>
            <a:pPr algn="l"/>
            <a:r>
              <a:rPr lang="en-US" altLang="zh-CN" sz="4400"/>
              <a:t>print(‘Name - ’+ str(follower.screen_name)</a:t>
            </a:r>
            <a:endParaRPr lang="en-US" altLang="zh-CN" sz="4400"/>
          </a:p>
          <a:p>
            <a:pPr algn="l"/>
            <a:r>
              <a:rPr lang="en-US" altLang="zh-CN" sz="4400"/>
              <a:t>print(‘Bio - ’+ str(follower.description)</a:t>
            </a:r>
            <a:endParaRPr lang="en-US" altLang="zh-CN" sz="4400"/>
          </a:p>
          <a:p>
            <a:pPr algn="l"/>
            <a:r>
              <a:rPr lang="en-US" altLang="zh-CN" sz="4400"/>
              <a:t>print(‘Location - ’+ str(follower.location)</a:t>
            </a:r>
            <a:endParaRPr lang="en-US" altLang="zh-CN" sz="4400"/>
          </a:p>
          <a:p>
            <a:pPr algn="l"/>
            <a:r>
              <a:rPr lang="en-US" altLang="zh-CN" sz="4400"/>
              <a:t>print(‘Joined_at - ’+ str(follower.created_at)</a:t>
            </a:r>
            <a:endParaRPr lang="en-US" altLang="zh-CN" sz="440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HK" smtClean="0"/>
            </a:fld>
            <a:endParaRPr lang="en-US" altLang="zh-HK"/>
          </a:p>
        </p:txBody>
      </p:sp>
      <p:sp>
        <p:nvSpPr>
          <p:cNvPr id="10" name="文本占位符 4"/>
          <p:cNvSpPr>
            <a:spLocks noGrp="1"/>
          </p:cNvSpPr>
          <p:nvPr/>
        </p:nvSpPr>
        <p:spPr>
          <a:xfrm>
            <a:off x="582930" y="1029970"/>
            <a:ext cx="3806825" cy="1179195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t">
            <a:norm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50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5pPr>
            <a:lvl6pPr marL="39624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1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6pPr>
            <a:lvl7pPr marL="46228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1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7pPr>
            <a:lvl8pPr marL="52832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1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8pPr>
            <a:lvl9pPr marL="5943600" marR="0" indent="-660400" algn="l" defTabSz="8255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25000"/>
              <a:buFontTx/>
              <a:buBlip>
                <a:blip r:embed="rId1"/>
              </a:buBlip>
              <a:defRPr sz="5200" b="0" i="0" u="none" strike="noStrike" cap="none" spc="0" baseline="0">
                <a:solidFill>
                  <a:srgbClr val="3E231A"/>
                </a:solidFill>
                <a:uFillTx/>
                <a:latin typeface="+mn-lt"/>
                <a:ea typeface="+mn-ea"/>
                <a:cs typeface="+mn-cs"/>
                <a:sym typeface="Papyrus"/>
              </a:defRPr>
            </a:lvl9pPr>
          </a:lstStyle>
          <a:p>
            <a:pPr algn="ctr"/>
            <a:r>
              <a:rPr lang="en-US" altLang="zh-CN" sz="54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Extract</a:t>
            </a:r>
            <a:endParaRPr lang="en-US" altLang="zh-CN" sz="5400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  <a:p>
            <a:pPr algn="l"/>
            <a:endParaRPr lang="en-US" altLang="zh-CN" sz="5400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6185" y="1122045"/>
            <a:ext cx="21480145" cy="1803400"/>
          </a:xfrm>
        </p:spPr>
        <p:txBody>
          <a:bodyPr>
            <a:normAutofit/>
          </a:bodyPr>
          <a:lstStyle/>
          <a:p>
            <a:r>
              <a:rPr lang="en-US" altLang="zh-CN" sz="6600" b="1"/>
              <a:t>Followers’ information</a:t>
            </a:r>
            <a:endParaRPr lang="en-US" altLang="zh-CN" sz="6600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75635" y="3469005"/>
            <a:ext cx="18672810" cy="9169400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HK" smtClean="0"/>
            </a:fld>
            <a:endParaRPr lang="en-US" altLang="zh-HK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"/>
          </p:nvPr>
        </p:nvSpPr>
        <p:spPr>
          <a:xfrm>
            <a:off x="582930" y="1029970"/>
            <a:ext cx="3806825" cy="1179195"/>
          </a:xfrm>
        </p:spPr>
        <p:txBody>
          <a:bodyPr/>
          <a:lstStyle/>
          <a:p>
            <a:pPr algn="ctr"/>
            <a:r>
              <a:rPr lang="en-US" altLang="zh-CN" sz="54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Extract</a:t>
            </a:r>
            <a:endParaRPr lang="en-US" altLang="zh-CN" sz="5400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  <a:p>
            <a:pPr algn="l"/>
            <a:endParaRPr lang="en-US" altLang="zh-CN" sz="5400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KSO_WM_UNIT_PLACING_PICTURE_USER_VIEWPORT" val="{&quot;height&quot;:10335,&quot;width&quot;:23715}"/>
</p:tagLst>
</file>

<file path=ppt/tags/tag2.xml><?xml version="1.0" encoding="utf-8"?>
<p:tagLst xmlns:p="http://schemas.openxmlformats.org/presentationml/2006/main">
  <p:tag name="COMMONDATA" val="eyJoZGlkIjoiYTQ5NDcxZjZkZGQyMWVlNGQ3ZWY4OTMwODI5MWU3ODYifQ=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theme/theme1.xml><?xml version="1.0" encoding="utf-8"?>
<a:theme xmlns:a="http://schemas.openxmlformats.org/drawingml/2006/main" name="Parchment">
  <a:themeElements>
    <a:clrScheme name="Parchment">
      <a:dk1>
        <a:srgbClr val="3E231A"/>
      </a:dk1>
      <a:lt1>
        <a:srgbClr val="24383E"/>
      </a:lt1>
      <a:dk2>
        <a:srgbClr val="5C5E5F"/>
      </a:dk2>
      <a:lt2>
        <a:srgbClr val="CBCBCB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Papyrus"/>
        <a:ea typeface="Papyrus"/>
        <a:cs typeface="Papyrus"/>
      </a:majorFont>
      <a:minorFont>
        <a:latin typeface="Papyrus"/>
        <a:ea typeface="Papyrus"/>
        <a:cs typeface="Papyrus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25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762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38100" cap="flat">
          <a:solidFill>
            <a:srgbClr val="3E231A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3E231A"/>
            </a:solidFill>
            <a:effectLst/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archment">
  <a:themeElements>
    <a:clrScheme name="Parchment">
      <a:dk1>
        <a:srgbClr val="000000"/>
      </a:dk1>
      <a:lt1>
        <a:srgbClr val="FFFFFF"/>
      </a:lt1>
      <a:dk2>
        <a:srgbClr val="5C5E5F"/>
      </a:dk2>
      <a:lt2>
        <a:srgbClr val="CBCBCB"/>
      </a:lt2>
      <a:accent1>
        <a:srgbClr val="738CAB"/>
      </a:accent1>
      <a:accent2>
        <a:srgbClr val="7E9769"/>
      </a:accent2>
      <a:accent3>
        <a:srgbClr val="D3B64B"/>
      </a:accent3>
      <a:accent4>
        <a:srgbClr val="B99769"/>
      </a:accent4>
      <a:accent5>
        <a:srgbClr val="981800"/>
      </a:accent5>
      <a:accent6>
        <a:srgbClr val="9383A0"/>
      </a:accent6>
      <a:hlink>
        <a:srgbClr val="0000FF"/>
      </a:hlink>
      <a:folHlink>
        <a:srgbClr val="FF00FF"/>
      </a:folHlink>
    </a:clrScheme>
    <a:fontScheme name="Parchment">
      <a:majorFont>
        <a:latin typeface="Papyrus"/>
        <a:ea typeface="Papyrus"/>
        <a:cs typeface="Papyrus"/>
      </a:majorFont>
      <a:minorFont>
        <a:latin typeface="Papyrus"/>
        <a:ea typeface="Papyrus"/>
        <a:cs typeface="Papyrus"/>
      </a:minorFont>
    </a:fontScheme>
    <a:fmtScheme name="Parchm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25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4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762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38100" cap="flat">
          <a:solidFill>
            <a:srgbClr val="3E231A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5000" b="0" i="0" u="none" strike="noStrike" cap="none" spc="0" normalizeH="0" baseline="0">
            <a:ln>
              <a:noFill/>
            </a:ln>
            <a:solidFill>
              <a:srgbClr val="3E231A"/>
            </a:solidFill>
            <a:effectLst/>
            <a:uFillTx/>
            <a:latin typeface="+mn-lt"/>
            <a:ea typeface="+mn-ea"/>
            <a:cs typeface="+mn-cs"/>
            <a:sym typeface="Papyru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5591</Words>
  <Application>WPS 演示</Application>
  <PresentationFormat>自訂</PresentationFormat>
  <Paragraphs>371</Paragraphs>
  <Slides>31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5" baseType="lpstr">
      <vt:lpstr>Arial</vt:lpstr>
      <vt:lpstr>宋体</vt:lpstr>
      <vt:lpstr>Wingdings</vt:lpstr>
      <vt:lpstr>Papyrus</vt:lpstr>
      <vt:lpstr>Segoe Print</vt:lpstr>
      <vt:lpstr>Helvetica Neue</vt:lpstr>
      <vt:lpstr>Arial</vt:lpstr>
      <vt:lpstr>Times New Roman</vt:lpstr>
      <vt:lpstr>Noto Sans Symbols</vt:lpstr>
      <vt:lpstr>微软雅黑</vt:lpstr>
      <vt:lpstr>Calibri</vt:lpstr>
      <vt:lpstr>Arial Unicode MS</vt:lpstr>
      <vt:lpstr>Papyrus</vt:lpstr>
      <vt:lpstr>Parchment</vt:lpstr>
      <vt:lpstr>Final Presentation</vt:lpstr>
      <vt:lpstr>Topics</vt:lpstr>
      <vt:lpstr>Three objectives of the crawler</vt:lpstr>
      <vt:lpstr>ETL process</vt:lpstr>
      <vt:lpstr>Twitter API</vt:lpstr>
      <vt:lpstr>pip install model</vt:lpstr>
      <vt:lpstr>How to connect Twitter API In Python</vt:lpstr>
      <vt:lpstr>How to get information of JoeBiden’followers</vt:lpstr>
      <vt:lpstr>Followers’ information</vt:lpstr>
      <vt:lpstr>How to get information of JoeBiden’s Twitter</vt:lpstr>
      <vt:lpstr>PowerPoint 演示文稿</vt:lpstr>
      <vt:lpstr>How to use csvfile</vt:lpstr>
      <vt:lpstr>PowerPoint 演示文稿</vt:lpstr>
      <vt:lpstr>connect to postgres SQL</vt:lpstr>
      <vt:lpstr>PowerPoint 演示文稿</vt:lpstr>
      <vt:lpstr>Pandas Write to SQL</vt:lpstr>
      <vt:lpstr>Table JoeBiden_follower </vt:lpstr>
      <vt:lpstr>Table JoeBiden_tweet</vt:lpstr>
      <vt:lpstr>Table tweet_with_keyword</vt:lpstr>
      <vt:lpstr>Simple user guide</vt:lpstr>
      <vt:lpstr>Data Analysis</vt:lpstr>
      <vt:lpstr>PowerPoint 演示文稿</vt:lpstr>
      <vt:lpstr>PowerPoint 演示文稿</vt:lpstr>
      <vt:lpstr>PowerPoint 演示文稿</vt:lpstr>
      <vt:lpstr>Data Analysis</vt:lpstr>
      <vt:lpstr>PowerPoint 演示文稿</vt:lpstr>
      <vt:lpstr>Difficulties in process</vt:lpstr>
      <vt:lpstr>Project Management</vt:lpstr>
      <vt:lpstr>Growth Mindset We Learn</vt:lpstr>
      <vt:lpstr>THE END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Interim Project_x000d_Phase 2</dc:title>
  <dc:creator/>
  <cp:lastModifiedBy>Jazen</cp:lastModifiedBy>
  <cp:revision>34</cp:revision>
  <dcterms:created xsi:type="dcterms:W3CDTF">2022-05-02T18:14:00Z</dcterms:created>
  <dcterms:modified xsi:type="dcterms:W3CDTF">2022-05-10T13:45:31Z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933FDC8FD6944E2893123847C94D8EAB</vt:lpwstr>
  </property>
  <property fmtid="{D5CDD505-2E9C-101B-9397-08002B2CF9AE}" pid="3" name="KSOProductBuildVer">
    <vt:lpwstr>2052-11.1.0.11636</vt:lpwstr>
  </property>
</Properties>
</file>