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</p:sldIdLst>
  <p:sldSz cy="5143500" cx="9144000"/>
  <p:notesSz cx="6858000" cy="9144000"/>
  <p:embeddedFontLst>
    <p:embeddedFont>
      <p:font typeface="Montserrat"/>
      <p:regular r:id="rId103"/>
      <p:bold r:id="rId104"/>
      <p:italic r:id="rId105"/>
      <p:boldItalic r:id="rId106"/>
    </p:embeddedFont>
    <p:embeddedFont>
      <p:font typeface="Overpass"/>
      <p:regular r:id="rId107"/>
      <p:bold r:id="rId108"/>
      <p:italic r:id="rId109"/>
      <p:boldItalic r:id="rId110"/>
    </p:embeddedFont>
    <p:embeddedFont>
      <p:font typeface="Source Code Pro"/>
      <p:regular r:id="rId111"/>
      <p:bold r:id="rId112"/>
      <p:italic r:id="rId113"/>
      <p:boldItalic r:id="rId114"/>
    </p:embeddedFont>
    <p:embeddedFont>
      <p:font typeface="Overpass SemiBold"/>
      <p:regular r:id="rId115"/>
      <p:bold r:id="rId116"/>
      <p:italic r:id="rId117"/>
      <p:boldItalic r:id="rId1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26B5E6-428A-484C-AE2B-4E134741C6A4}">
  <a:tblStyle styleId="{2A26B5E6-428A-484C-AE2B-4E134741C6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Overpass-regular.fntdata"/><Relationship Id="rId106" Type="http://schemas.openxmlformats.org/officeDocument/2006/relationships/font" Target="fonts/Montserrat-boldItalic.fntdata"/><Relationship Id="rId105" Type="http://schemas.openxmlformats.org/officeDocument/2006/relationships/font" Target="fonts/Montserrat-italic.fntdata"/><Relationship Id="rId104" Type="http://schemas.openxmlformats.org/officeDocument/2006/relationships/font" Target="fonts/Montserrat-bold.fntdata"/><Relationship Id="rId109" Type="http://schemas.openxmlformats.org/officeDocument/2006/relationships/font" Target="fonts/Overpass-italic.fntdata"/><Relationship Id="rId108" Type="http://schemas.openxmlformats.org/officeDocument/2006/relationships/font" Target="fonts/Overpass-bold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Montserrat-regular.fntdata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OverpassSemiBold-boldItalic.fntdata"/><Relationship Id="rId117" Type="http://schemas.openxmlformats.org/officeDocument/2006/relationships/font" Target="fonts/OverpassSemiBold-italic.fntdata"/><Relationship Id="rId116" Type="http://schemas.openxmlformats.org/officeDocument/2006/relationships/font" Target="fonts/OverpassSemiBold-bold.fntdata"/><Relationship Id="rId115" Type="http://schemas.openxmlformats.org/officeDocument/2006/relationships/font" Target="fonts/OverpassSemiBold-regular.fntdata"/><Relationship Id="rId15" Type="http://schemas.openxmlformats.org/officeDocument/2006/relationships/slide" Target="slides/slide10.xml"/><Relationship Id="rId110" Type="http://schemas.openxmlformats.org/officeDocument/2006/relationships/font" Target="fonts/Overpass-boldItalic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SourceCodePro-boldItalic.fntdata"/><Relationship Id="rId18" Type="http://schemas.openxmlformats.org/officeDocument/2006/relationships/slide" Target="slides/slide13.xml"/><Relationship Id="rId113" Type="http://schemas.openxmlformats.org/officeDocument/2006/relationships/font" Target="fonts/SourceCodePro-italic.fntdata"/><Relationship Id="rId112" Type="http://schemas.openxmlformats.org/officeDocument/2006/relationships/font" Target="fonts/SourceCodePro-bold.fntdata"/><Relationship Id="rId111" Type="http://schemas.openxmlformats.org/officeDocument/2006/relationships/font" Target="fonts/SourceCodePro-regular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b17af3b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b17af3b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bb17af3b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bb17af3b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bb17af3b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bb17af3b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bb17af3b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bb17af3b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bb17af3b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bb17af3b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bb17af3b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bb17af3b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bb17af3b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bb17af3b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bb17af3b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bb17af3b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bb17af3b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bb17af3b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bb17af3b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bb17af3b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3a99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3a99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bb17af3b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bb17af3b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bb17af3b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bb17af3b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bb17af3b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bb17af3b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bb17af3b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bb17af3b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bb17af3b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bb17af3b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bb17af3b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bb17af3b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bb17af3b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bb17af3b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bb17af3b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bb17af3b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bb17af3b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bb17af3b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bb17af3b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bb17af3b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b17af3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b17af3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bb17af3b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bb17af3b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bb17af3b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bb17af3b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bb17af3b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bb17af3b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bb17af3b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bb17af3b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bb17af3b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bb17af3b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bb17af3b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bb17af3b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bb17af3b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bb17af3b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bb17af3b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bb17af3b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bb17af3b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bb17af3b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bb17af3b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bb17af3b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b17af3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b17af3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bb17af3b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bb17af3b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bb17af3b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bb17af3b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bb17af3b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bb17af3b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bb17af3b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bb17af3b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bb17af3b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bb17af3b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bb17af3b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bb17af3b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bb17af3b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bb17af3b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bc8cc1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bc8cc1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bb17af3b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bb17af3b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bb17af3b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bb17af3b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bb17af3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bb17af3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bb17af3b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bb17af3b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bb17af3b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bb17af3b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bb17af3b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bb17af3b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bc8cc18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bc8cc18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bc8cc18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bc8cc18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bc8cc18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bc8cc18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bc8cc18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bc8cc18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bc8cc18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bc8cc18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bb17af3b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bb17af3b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bb17af3b8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bb17af3b8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bb17af3b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bb17af3b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bb17af3b8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bb17af3b8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bb17af3b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bb17af3b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bb17af3b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bb17af3b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bb17af3b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bb17af3b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bb17af3b8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bb17af3b8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bb17af3b8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bb17af3b8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bc8cc18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bc8cc18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bb17af3b8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bb17af3b8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bb17af3b8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bb17af3b8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bb17af3b8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bb17af3b8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bb17af3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bb17af3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bb17af3b8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bb17af3b8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bb17af3b8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bb17af3b8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bb17af3b8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bb17af3b8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bb17af3b8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bb17af3b8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bb17af3b8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bb17af3b8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bb17af3b8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bb17af3b8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bb17af3b8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bb17af3b8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bb17af3b8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bb17af3b8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bb17af3b8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bb17af3b8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bb17af3b8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bb17af3b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b17af3b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b17af3b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bb17af3b8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bb17af3b8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bb17af3b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bb17af3b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bb17af3b8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bb17af3b8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bb17af3b8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bb17af3b8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bb17af3b8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bb17af3b8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bb17af3b8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bb17af3b8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bb17af3b8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bb17af3b8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bb17af3b8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bb17af3b8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bb17af3b8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bb17af3b8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bb17af3b8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bb17af3b8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bb17af3b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bb17af3b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bb17af3b8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bb17af3b8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bb17af3b8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bb17af3b8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bc8cc184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bc8cc18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bb17af3b8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bb17af3b8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bb17af3b8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bb17af3b8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bb17af3b8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bb17af3b8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bb17af3b8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bb17af3b8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bc8cc184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bc8cc18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{2A26B5E6-428A-484C-AE2B-4E134741C6A4}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{2A26B5E6-428A-484C-AE2B-4E134741C6A4}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{2A26B5E6-428A-484C-AE2B-4E134741C6A4}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5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{2A26B5E6-428A-484C-AE2B-4E134741C6A4}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Structures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6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5" name="Google Shape;31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5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1" name="Google Shape;391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2" name="Google Shape;392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Tuples, Sets, and 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Google Shape;88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{2A26B5E6-428A-484C-AE2B-4E134741C6A4}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6" name="Google Shape;43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Review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 Python Level One Folder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05-Exercise_Review.py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5 quick problems to test your understanding!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Should be very straightforward.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and Logical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==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!=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Logical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learn about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often only want certain code to execute when a particular condition has been met.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 dog is hungry (some condition), then I will feed the dog (some action).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{2A26B5E6-428A-484C-AE2B-4E134741C6A4}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control this flow of logic we use some keywords: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syntax makes use of colons and indentation (whitespace).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indentation system is crucial to Python and is what sets it apart from other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520" name="Google Shape;5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28" name="Google Shape;528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36" name="Google Shape;53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0" name="Google Shape;550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1" name="Google Shape;551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objects in Python are “iterable”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for loops to execute a block of code for every iteration.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term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iterable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you can “iterate” over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you can iterate over every character in a string, iterate over every item in a list, iterate over every key in a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3" name="Google Shape;57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{2A26B5E6-428A-484C-AE2B-4E134741C6A4}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1" name="Google Shape;58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9" name="Google Shape;589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3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98" name="Google Shape;598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84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07" name="Google Shape;60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8" name="Google Shape;60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85"/>
          <p:cNvSpPr/>
          <p:nvPr/>
        </p:nvSpPr>
        <p:spPr>
          <a:xfrm>
            <a:off x="4362750" y="2359650"/>
            <a:ext cx="4185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16" name="Google Shape;61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7" name="Google Shape;61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86"/>
          <p:cNvSpPr/>
          <p:nvPr/>
        </p:nvSpPr>
        <p:spPr>
          <a:xfrm>
            <a:off x="4828500" y="2373150"/>
            <a:ext cx="20634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25" name="Google Shape;625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87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loops will continue to execute a block of code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some condition remains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pool is not full, keep filling my pool with water.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dogs are still hungry, keep feeding my dogs.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49" name="Google Shape;649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combine with an else if you want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57" name="Google Shape;65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{2A26B5E6-428A-484C-AE2B-4E134741C6A4}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Google Shape;664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Google Shape;665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1" name="Google Shape;67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2" name="Google Shape;67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9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79" name="Google Shape;679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Google Shape;680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6" name="Google Shape;686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4" name="Google Shape;694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5" name="Google Shape;695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1" name="Google Shape;70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2" name="Google Shape;70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9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10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5" name="Google Shape;72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6" name="Google Shape;72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3" name="Google Shape;73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4" name="Google Shape;73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{2A26B5E6-428A-484C-AE2B-4E134741C6A4}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0" name="Google Shape;740;p102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1" name="Google Shape;74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2" name="Google Shape;74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8" name="Google Shape;748;p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2 of our functions discussion will focus on solving problems with functions!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some useful operators.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9" name="Google Shape;749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0" name="Google Shape;750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0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6" name="Google Shape;75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7" name="Google Shape;75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3" name="Google Shape;76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1" name="Google Shape;771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9" name="Google Shape;77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0" name="Google Shape;78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Tasks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5" name="Google Shape;795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