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dvent Pro SemiBold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hare Tec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hareTech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AdventProSemiBold-italic.fntdata"/><Relationship Id="rId16" Type="http://schemas.openxmlformats.org/officeDocument/2006/relationships/font" Target="fonts/AdventProSemiBold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4305b0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4305b0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c4305b0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c4305b0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f513f6f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f513f6f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f513f6f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f513f6f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f513f6f0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f513f6f0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vTu7Se8kTXNeu0nfne0enewkuZP5gXoWv1ZuVc1MnJg/cop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vTu7Se8kTXNeu0nfne0enewkuZP5gXoWv1ZuVc1MnJg/copy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vTu7Se8kTXNeu0nfne0enewkuZP5gXoWv1ZuVc1MnJg/copy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vTu7Se8kTXNeu0nfne0enewkuZP5gXoWv1ZuVc1MnJg/copy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vTu7Se8kTXNeu0nfne0enewkuZP5gXoWv1ZuVc1MnJg/copy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 Dataset Analysis Presentation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"/>
          <p:cNvSpPr txBox="1"/>
          <p:nvPr>
            <p:ph type="title"/>
          </p:nvPr>
        </p:nvSpPr>
        <p:spPr>
          <a:xfrm>
            <a:off x="1566000" y="2252100"/>
            <a:ext cx="57591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 FOR YOUR TIME!</a:t>
            </a:r>
            <a:endParaRPr sz="4700"/>
          </a:p>
        </p:txBody>
      </p:sp>
      <p:sp>
        <p:nvSpPr>
          <p:cNvPr id="560" name="Google Shape;560;p32"/>
          <p:cNvSpPr txBox="1"/>
          <p:nvPr>
            <p:ph idx="1" type="subTitle"/>
          </p:nvPr>
        </p:nvSpPr>
        <p:spPr>
          <a:xfrm>
            <a:off x="2902550" y="1337750"/>
            <a:ext cx="29604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/>
          </a:p>
        </p:txBody>
      </p:sp>
      <p:sp>
        <p:nvSpPr>
          <p:cNvPr id="561" name="Google Shape;561;p32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2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563" name="Google Shape;563;p3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2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2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2"/>
          <p:cNvSpPr/>
          <p:nvPr/>
        </p:nvSpPr>
        <p:spPr>
          <a:xfrm>
            <a:off x="2454150" y="3794350"/>
            <a:ext cx="3982800" cy="100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483075" y="878900"/>
            <a:ext cx="78669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 am pleased to present our comprehensive analysis of this hotel booking dataset, which represents a substantial collection of hospitality industry data encompassing 36,275 individual booking records across 17 distinct variables that collectively paint a detailed picture of customer booking behaviors, preferences, and outcomes in the hotel industry. 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This meticulously structured dataset captures the complete customer journey from initial booking to final status determination, featuring critical demographic information such as the </a:t>
            </a:r>
            <a:r>
              <a:rPr b="1" lang="en" sz="1600" u="sng"/>
              <a:t>number of adults</a:t>
            </a:r>
            <a:r>
              <a:rPr b="1" lang="en" sz="1600"/>
              <a:t> and </a:t>
            </a:r>
            <a:r>
              <a:rPr b="1" lang="en" sz="1600" u="sng"/>
              <a:t>children per booking</a:t>
            </a:r>
            <a:r>
              <a:rPr b="1" lang="en" sz="1600"/>
              <a:t>, accommodation preferences including the </a:t>
            </a:r>
            <a:r>
              <a:rPr b="1" lang="en" sz="1600" u="sng"/>
              <a:t>number of weekend nights </a:t>
            </a:r>
            <a:r>
              <a:rPr b="1" lang="en" sz="1600"/>
              <a:t>versus </a:t>
            </a:r>
            <a:r>
              <a:rPr b="1" lang="en" sz="1600" u="sng"/>
              <a:t>weekday nights stayed</a:t>
            </a:r>
            <a:r>
              <a:rPr b="1" lang="en" sz="1600"/>
              <a:t>, and sophisticated categorical variables that segment customers by their </a:t>
            </a:r>
            <a:r>
              <a:rPr b="1" lang="en" sz="1600" u="sng"/>
              <a:t>meal plan selections</a:t>
            </a:r>
            <a:r>
              <a:rPr b="1" lang="en" sz="1600"/>
              <a:t>, </a:t>
            </a:r>
            <a:r>
              <a:rPr b="1" lang="en" sz="1600" u="sng"/>
              <a:t>room type reservations</a:t>
            </a:r>
            <a:r>
              <a:rPr b="1" lang="en" sz="1600"/>
              <a:t>, and </a:t>
            </a:r>
            <a:r>
              <a:rPr b="1" lang="en" sz="1600" u="sng"/>
              <a:t>market segment classifications</a:t>
            </a:r>
            <a:r>
              <a:rPr b="1" lang="en" sz="1600"/>
              <a:t>.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ctrTitle"/>
          </p:nvPr>
        </p:nvSpPr>
        <p:spPr>
          <a:xfrm>
            <a:off x="3261825" y="315500"/>
            <a:ext cx="2222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cxnSp>
        <p:nvCxnSpPr>
          <p:cNvPr id="467" name="Google Shape;467;p25"/>
          <p:cNvCxnSpPr/>
          <p:nvPr/>
        </p:nvCxnSpPr>
        <p:spPr>
          <a:xfrm>
            <a:off x="282325" y="2894625"/>
            <a:ext cx="7827300" cy="23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8" name="Google Shape;468;p25"/>
          <p:cNvGrpSpPr/>
          <p:nvPr/>
        </p:nvGrpSpPr>
        <p:grpSpPr>
          <a:xfrm>
            <a:off x="1830105" y="2731350"/>
            <a:ext cx="373500" cy="661700"/>
            <a:chOff x="1792450" y="2731350"/>
            <a:chExt cx="373500" cy="661700"/>
          </a:xfrm>
        </p:grpSpPr>
        <p:cxnSp>
          <p:nvCxnSpPr>
            <p:cNvPr id="469" name="Google Shape;469;p25"/>
            <p:cNvCxnSpPr/>
            <p:nvPr/>
          </p:nvCxnSpPr>
          <p:spPr>
            <a:xfrm>
              <a:off x="1970813" y="2937950"/>
              <a:ext cx="0" cy="4551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0" name="Google Shape;470;p25"/>
            <p:cNvGrpSpPr/>
            <p:nvPr/>
          </p:nvGrpSpPr>
          <p:grpSpPr>
            <a:xfrm>
              <a:off x="1792450" y="2731350"/>
              <a:ext cx="373500" cy="373500"/>
              <a:chOff x="1372725" y="1912500"/>
              <a:chExt cx="373500" cy="373500"/>
            </a:xfrm>
          </p:grpSpPr>
          <p:sp>
            <p:nvSpPr>
              <p:cNvPr id="471" name="Google Shape;471;p25"/>
              <p:cNvSpPr/>
              <p:nvPr/>
            </p:nvSpPr>
            <p:spPr>
              <a:xfrm>
                <a:off x="146406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1372725" y="1912500"/>
                <a:ext cx="373500" cy="373500"/>
              </a:xfrm>
              <a:prstGeom prst="donut">
                <a:avLst>
                  <a:gd fmla="val 10193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3" name="Google Shape;473;p25"/>
          <p:cNvGrpSpPr/>
          <p:nvPr/>
        </p:nvGrpSpPr>
        <p:grpSpPr>
          <a:xfrm>
            <a:off x="4643965" y="2731875"/>
            <a:ext cx="373500" cy="700300"/>
            <a:chOff x="4119154" y="2731875"/>
            <a:chExt cx="373500" cy="700300"/>
          </a:xfrm>
        </p:grpSpPr>
        <p:cxnSp>
          <p:nvCxnSpPr>
            <p:cNvPr id="474" name="Google Shape;474;p25"/>
            <p:cNvCxnSpPr/>
            <p:nvPr/>
          </p:nvCxnSpPr>
          <p:spPr>
            <a:xfrm>
              <a:off x="4305900" y="2977075"/>
              <a:ext cx="0" cy="4551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5" name="Google Shape;475;p25"/>
            <p:cNvGrpSpPr/>
            <p:nvPr/>
          </p:nvGrpSpPr>
          <p:grpSpPr>
            <a:xfrm>
              <a:off x="4119154" y="2731875"/>
              <a:ext cx="373500" cy="373500"/>
              <a:chOff x="3212675" y="1912500"/>
              <a:chExt cx="373500" cy="373500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fmla="val 10193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8" name="Google Shape;478;p25"/>
          <p:cNvGrpSpPr/>
          <p:nvPr/>
        </p:nvGrpSpPr>
        <p:grpSpPr>
          <a:xfrm>
            <a:off x="6050895" y="2405075"/>
            <a:ext cx="373500" cy="700300"/>
            <a:chOff x="5798733" y="2405075"/>
            <a:chExt cx="373500" cy="700300"/>
          </a:xfrm>
        </p:grpSpPr>
        <p:cxnSp>
          <p:nvCxnSpPr>
            <p:cNvPr id="479" name="Google Shape;479;p25"/>
            <p:cNvCxnSpPr/>
            <p:nvPr/>
          </p:nvCxnSpPr>
          <p:spPr>
            <a:xfrm>
              <a:off x="5993863" y="2405075"/>
              <a:ext cx="0" cy="4551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0" name="Google Shape;480;p25"/>
            <p:cNvGrpSpPr/>
            <p:nvPr/>
          </p:nvGrpSpPr>
          <p:grpSpPr>
            <a:xfrm>
              <a:off x="5798733" y="2731875"/>
              <a:ext cx="373500" cy="373500"/>
              <a:chOff x="5557850" y="1912500"/>
              <a:chExt cx="373500" cy="373500"/>
            </a:xfrm>
          </p:grpSpPr>
          <p:sp>
            <p:nvSpPr>
              <p:cNvPr id="481" name="Google Shape;481;p25"/>
              <p:cNvSpPr/>
              <p:nvPr/>
            </p:nvSpPr>
            <p:spPr>
              <a:xfrm>
                <a:off x="5649188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5557850" y="1912500"/>
                <a:ext cx="373500" cy="373500"/>
              </a:xfrm>
              <a:prstGeom prst="donut">
                <a:avLst>
                  <a:gd fmla="val 10193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25"/>
          <p:cNvGrpSpPr/>
          <p:nvPr/>
        </p:nvGrpSpPr>
        <p:grpSpPr>
          <a:xfrm>
            <a:off x="7457825" y="2731350"/>
            <a:ext cx="373500" cy="700300"/>
            <a:chOff x="7457825" y="2731350"/>
            <a:chExt cx="373500" cy="700300"/>
          </a:xfrm>
        </p:grpSpPr>
        <p:cxnSp>
          <p:nvCxnSpPr>
            <p:cNvPr id="484" name="Google Shape;484;p25"/>
            <p:cNvCxnSpPr/>
            <p:nvPr/>
          </p:nvCxnSpPr>
          <p:spPr>
            <a:xfrm>
              <a:off x="7661338" y="2976550"/>
              <a:ext cx="0" cy="4551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5" name="Google Shape;485;p25"/>
            <p:cNvGrpSpPr/>
            <p:nvPr/>
          </p:nvGrpSpPr>
          <p:grpSpPr>
            <a:xfrm>
              <a:off x="7457825" y="2731350"/>
              <a:ext cx="373500" cy="373500"/>
              <a:chOff x="7457825" y="1912500"/>
              <a:chExt cx="373500" cy="373500"/>
            </a:xfrm>
          </p:grpSpPr>
          <p:sp>
            <p:nvSpPr>
              <p:cNvPr id="486" name="Google Shape;486;p25"/>
              <p:cNvSpPr/>
              <p:nvPr/>
            </p:nvSpPr>
            <p:spPr>
              <a:xfrm>
                <a:off x="754916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7457825" y="1912500"/>
                <a:ext cx="373500" cy="373500"/>
              </a:xfrm>
              <a:prstGeom prst="donut">
                <a:avLst>
                  <a:gd fmla="val 10193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8" name="Google Shape;488;p25"/>
          <p:cNvSpPr txBox="1"/>
          <p:nvPr>
            <p:ph idx="4294967295" type="ctrTitle"/>
          </p:nvPr>
        </p:nvSpPr>
        <p:spPr>
          <a:xfrm>
            <a:off x="2483125" y="1831788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03. Data Cleaning</a:t>
            </a:r>
            <a:endParaRPr sz="1800"/>
          </a:p>
        </p:txBody>
      </p:sp>
      <p:sp>
        <p:nvSpPr>
          <p:cNvPr id="489" name="Google Shape;489;p25"/>
          <p:cNvSpPr txBox="1"/>
          <p:nvPr>
            <p:ph idx="4294967295" type="ctrTitle"/>
          </p:nvPr>
        </p:nvSpPr>
        <p:spPr>
          <a:xfrm>
            <a:off x="3890075" y="3822597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04. Data Analysis &amp; Visualization</a:t>
            </a:r>
            <a:endParaRPr sz="1800"/>
          </a:p>
        </p:txBody>
      </p:sp>
      <p:sp>
        <p:nvSpPr>
          <p:cNvPr id="490" name="Google Shape;490;p25"/>
          <p:cNvSpPr txBox="1"/>
          <p:nvPr>
            <p:ph idx="4294967295" type="subTitle"/>
          </p:nvPr>
        </p:nvSpPr>
        <p:spPr>
          <a:xfrm>
            <a:off x="5281800" y="1571617"/>
            <a:ext cx="2109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05. Deployment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(Using Streamlit)</a:t>
            </a:r>
            <a:endParaRPr b="1" sz="1400"/>
          </a:p>
        </p:txBody>
      </p:sp>
      <p:sp>
        <p:nvSpPr>
          <p:cNvPr id="491" name="Google Shape;491;p25"/>
          <p:cNvSpPr txBox="1"/>
          <p:nvPr>
            <p:ph idx="4294967295" type="ctrTitle"/>
          </p:nvPr>
        </p:nvSpPr>
        <p:spPr>
          <a:xfrm>
            <a:off x="911475" y="3822600"/>
            <a:ext cx="21099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02. EDA (Exploratory Data Analysis)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92" name="Google Shape;492;p25"/>
          <p:cNvSpPr txBox="1"/>
          <p:nvPr>
            <p:ph idx="4294967295" type="ctrTitle"/>
          </p:nvPr>
        </p:nvSpPr>
        <p:spPr>
          <a:xfrm>
            <a:off x="6640075" y="3713600"/>
            <a:ext cx="20466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06. Data Preprocessing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14513" y="2810925"/>
            <a:ext cx="190800" cy="19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 txBox="1"/>
          <p:nvPr>
            <p:ph idx="4294967295" type="ctrTitle"/>
          </p:nvPr>
        </p:nvSpPr>
        <p:spPr>
          <a:xfrm>
            <a:off x="161900" y="1562250"/>
            <a:ext cx="17034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Loading The Data</a:t>
            </a:r>
            <a:endParaRPr sz="180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423175" y="2404550"/>
            <a:ext cx="373500" cy="700300"/>
            <a:chOff x="423175" y="2404550"/>
            <a:chExt cx="373500" cy="700300"/>
          </a:xfrm>
        </p:grpSpPr>
        <p:cxnSp>
          <p:nvCxnSpPr>
            <p:cNvPr id="496" name="Google Shape;496;p25"/>
            <p:cNvCxnSpPr/>
            <p:nvPr/>
          </p:nvCxnSpPr>
          <p:spPr>
            <a:xfrm>
              <a:off x="609913" y="2404550"/>
              <a:ext cx="0" cy="4551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7" name="Google Shape;497;p25"/>
            <p:cNvSpPr/>
            <p:nvPr/>
          </p:nvSpPr>
          <p:spPr>
            <a:xfrm>
              <a:off x="423175" y="273135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5"/>
          <p:cNvGrpSpPr/>
          <p:nvPr/>
        </p:nvGrpSpPr>
        <p:grpSpPr>
          <a:xfrm>
            <a:off x="3237035" y="2405075"/>
            <a:ext cx="373500" cy="700300"/>
            <a:chOff x="3004000" y="2405075"/>
            <a:chExt cx="373500" cy="700300"/>
          </a:xfrm>
        </p:grpSpPr>
        <p:cxnSp>
          <p:nvCxnSpPr>
            <p:cNvPr id="499" name="Google Shape;499;p25"/>
            <p:cNvCxnSpPr/>
            <p:nvPr/>
          </p:nvCxnSpPr>
          <p:spPr>
            <a:xfrm>
              <a:off x="3182363" y="2405075"/>
              <a:ext cx="0" cy="4551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00" name="Google Shape;500;p25"/>
            <p:cNvGrpSpPr/>
            <p:nvPr/>
          </p:nvGrpSpPr>
          <p:grpSpPr>
            <a:xfrm>
              <a:off x="3004000" y="2731875"/>
              <a:ext cx="373500" cy="373500"/>
              <a:chOff x="1372725" y="1912500"/>
              <a:chExt cx="373500" cy="373500"/>
            </a:xfrm>
          </p:grpSpPr>
          <p:sp>
            <p:nvSpPr>
              <p:cNvPr id="501" name="Google Shape;501;p25"/>
              <p:cNvSpPr/>
              <p:nvPr/>
            </p:nvSpPr>
            <p:spPr>
              <a:xfrm>
                <a:off x="146406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1372725" y="1912500"/>
                <a:ext cx="373500" cy="373500"/>
              </a:xfrm>
              <a:prstGeom prst="donut">
                <a:avLst>
                  <a:gd fmla="val 10193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802588" y="3745562"/>
            <a:ext cx="1462650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AutoNum type="arabicPeriod"/>
            </a:pPr>
            <a:r>
              <a:rPr lang="en">
                <a:solidFill>
                  <a:schemeClr val="accent1"/>
                </a:solidFill>
              </a:rPr>
              <a:t>Loading The 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9" name="Google Shape;509;p26"/>
          <p:cNvSpPr txBox="1"/>
          <p:nvPr>
            <p:ph type="ctrTitle"/>
          </p:nvPr>
        </p:nvSpPr>
        <p:spPr>
          <a:xfrm>
            <a:off x="293500" y="2240450"/>
            <a:ext cx="798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Loading the file from the data </a:t>
            </a:r>
            <a:r>
              <a:rPr lang="en" sz="2600"/>
              <a:t>source</a:t>
            </a:r>
            <a:r>
              <a:rPr lang="en" sz="2600"/>
              <a:t> and getting to know my data in order to check for data types and etc..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Data Exploration (EDA)</a:t>
            </a: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820163" y="2473187"/>
            <a:ext cx="1462650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7"/>
          <p:cNvSpPr txBox="1"/>
          <p:nvPr>
            <p:ph idx="7" type="ctrTitle"/>
          </p:nvPr>
        </p:nvSpPr>
        <p:spPr>
          <a:xfrm>
            <a:off x="149875" y="3403950"/>
            <a:ext cx="798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 this stage, I check for many things in my dataset like: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/>
              <a:t>Checking for data types and null values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/>
              <a:t>Creating new columns if necessary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/>
              <a:t>Describing the data (seeing minimum, maximum, mean value of each column in order to detect outliers)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-"/>
            </a:pPr>
            <a:r>
              <a:rPr lang="en" sz="2300"/>
              <a:t>Checking for null values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8"/>
          <p:cNvSpPr txBox="1"/>
          <p:nvPr>
            <p:ph type="ctrTitle"/>
          </p:nvPr>
        </p:nvSpPr>
        <p:spPr>
          <a:xfrm>
            <a:off x="466425" y="411675"/>
            <a:ext cx="509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03. Data Cleaning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3" name="Google Shape;523;p28"/>
          <p:cNvSpPr/>
          <p:nvPr/>
        </p:nvSpPr>
        <p:spPr>
          <a:xfrm>
            <a:off x="6999383" y="793475"/>
            <a:ext cx="1674020" cy="1674059"/>
          </a:xfrm>
          <a:custGeom>
            <a:rect b="b" l="l" r="r" t="t"/>
            <a:pathLst>
              <a:path extrusionOk="0" h="43046" w="43045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7096879" y="945340"/>
            <a:ext cx="1424618" cy="1370756"/>
          </a:xfrm>
          <a:custGeom>
            <a:rect b="b" l="l" r="r" t="t"/>
            <a:pathLst>
              <a:path extrusionOk="0" h="35247" w="36632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6999395" y="793725"/>
            <a:ext cx="1674000" cy="1674000"/>
          </a:xfrm>
          <a:prstGeom prst="blockArc">
            <a:avLst>
              <a:gd fmla="val 5981036" name="adj1"/>
              <a:gd fmla="val 1956664" name="adj2"/>
              <a:gd fmla="val 5171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7151157" y="945313"/>
            <a:ext cx="1370400" cy="1370400"/>
          </a:xfrm>
          <a:prstGeom prst="blockArc">
            <a:avLst>
              <a:gd fmla="val 10800000" name="adj1"/>
              <a:gd fmla="val 1840440" name="adj2"/>
              <a:gd fmla="val 5981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28"/>
          <p:cNvCxnSpPr/>
          <p:nvPr/>
        </p:nvCxnSpPr>
        <p:spPr>
          <a:xfrm rot="10800000">
            <a:off x="5424533" y="2335600"/>
            <a:ext cx="0" cy="521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28"/>
          <p:cNvSpPr txBox="1"/>
          <p:nvPr/>
        </p:nvSpPr>
        <p:spPr>
          <a:xfrm>
            <a:off x="466400" y="1391325"/>
            <a:ext cx="6445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cleaning is the process of identifying and correcting errors, inconsistencies, and inaccuracies in datasets to ensure data quality and reliability for analysis.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hare Tech"/>
              <a:buChar char="-"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Identification: Detect null values, empty strings, placeholders like "N/A", "Unknown"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hare Tech"/>
              <a:buChar char="-"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Duplicate Detection &amp; Removal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hare Tech"/>
              <a:buChar char="-"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Type Corrections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hare Tech"/>
              <a:buChar char="-"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Outlier Detection &amp; Treatment (using IQR, Z-Score)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hare Tech"/>
              <a:buChar char="-"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Consistency Checks (Ensure data follows logical constraints)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29" name="Google Shape;529;p28"/>
          <p:cNvSpPr txBox="1"/>
          <p:nvPr/>
        </p:nvSpPr>
        <p:spPr>
          <a:xfrm>
            <a:off x="5997325" y="2742700"/>
            <a:ext cx="3349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Libraries used to clean the data: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Pandas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/>
          <p:nvPr>
            <p:ph idx="7" type="ctrTitle"/>
          </p:nvPr>
        </p:nvSpPr>
        <p:spPr>
          <a:xfrm>
            <a:off x="522125" y="446875"/>
            <a:ext cx="570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Data Analysis &amp; Visualization</a:t>
            </a: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820163" y="3150187"/>
            <a:ext cx="1462650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9"/>
          <p:cNvSpPr txBox="1"/>
          <p:nvPr>
            <p:ph idx="7" type="ctrTitle"/>
          </p:nvPr>
        </p:nvSpPr>
        <p:spPr>
          <a:xfrm>
            <a:off x="0" y="3882188"/>
            <a:ext cx="798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Exploratory Data Analysis (EDA) and visualization help understand data patterns, relationships, and insights through statistical analysis and graphical representations reviewing: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-"/>
            </a:pPr>
            <a:r>
              <a:rPr lang="en" sz="2200"/>
              <a:t>Univariate Analysis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-"/>
            </a:pPr>
            <a:r>
              <a:rPr lang="en" sz="2200"/>
              <a:t>Bivariate Analysis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-"/>
            </a:pPr>
            <a:r>
              <a:rPr lang="en" sz="2200"/>
              <a:t>Multivariate Analysis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38" name="Google Shape;538;p29"/>
          <p:cNvSpPr txBox="1"/>
          <p:nvPr/>
        </p:nvSpPr>
        <p:spPr>
          <a:xfrm>
            <a:off x="4692925" y="2695250"/>
            <a:ext cx="3349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Libraries used to visualize the data: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Pandas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Plotly.express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Seaborn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 txBox="1"/>
          <p:nvPr>
            <p:ph idx="7" type="ctrTitle"/>
          </p:nvPr>
        </p:nvSpPr>
        <p:spPr>
          <a:xfrm>
            <a:off x="249600" y="3691850"/>
            <a:ext cx="724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05. Deployment(Using Streamlit)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Streamlit is a powerful, open-source Python framework that allows you to quickly and easily deploy data apps , dashboards , and machine learning tools with minimal effort.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It’s especially popular among data scientists, analysts, and machine learning engineers who want to turn their scripts or notebooks into interactive web applications without needing front-end development experience.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0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820163" y="3150187"/>
            <a:ext cx="1462650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0"/>
          <p:cNvSpPr txBox="1"/>
          <p:nvPr/>
        </p:nvSpPr>
        <p:spPr>
          <a:xfrm>
            <a:off x="5214875" y="3460425"/>
            <a:ext cx="3349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Libraries used to visualize the data: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Pandas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Plotly.express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Streamlit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/>
          <p:nvPr>
            <p:ph idx="7" type="ctrTitle"/>
          </p:nvPr>
        </p:nvSpPr>
        <p:spPr>
          <a:xfrm>
            <a:off x="205625" y="2386850"/>
            <a:ext cx="724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06. Data Preprocessing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Data preprocessing transforms raw, cleaned data into a format suitable for machine learning algorithms through encoding, scaling, and feature engineering.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820163" y="3150187"/>
            <a:ext cx="1462650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1"/>
          <p:cNvSpPr txBox="1"/>
          <p:nvPr/>
        </p:nvSpPr>
        <p:spPr>
          <a:xfrm>
            <a:off x="361525" y="2678225"/>
            <a:ext cx="3349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Libraries used to visualize the data: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Pandas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sklearn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-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Binary Encoders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