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Merriweather-italic.fntdata"/><Relationship Id="rId6" Type="http://schemas.openxmlformats.org/officeDocument/2006/relationships/slide" Target="slides/slide2.xml"/><Relationship Id="rId18" Type="http://schemas.openxmlformats.org/officeDocument/2006/relationships/font" Target="fonts/Merriweather-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b1f3ba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3b1f3ba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3b1f3ba0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3b1f3ba0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b1f3ba0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b1f3ba0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b1f3ba0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b1f3ba0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b1f3ba0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b1f3ba0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b1f3ba0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b1f3ba0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b1f3ba0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3b1f3ba0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967200" y="546450"/>
            <a:ext cx="4492200" cy="30441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rPr b="1" lang="en" sz="1900">
                <a:latin typeface="Times New Roman"/>
                <a:ea typeface="Times New Roman"/>
                <a:cs typeface="Times New Roman"/>
                <a:sym typeface="Times New Roman"/>
              </a:rPr>
              <a:t>Effectiveness of Machine Learning-Based </a:t>
            </a:r>
            <a:r>
              <a:rPr b="1" lang="en" sz="1700">
                <a:latin typeface="Times New Roman"/>
                <a:ea typeface="Times New Roman"/>
                <a:cs typeface="Times New Roman"/>
                <a:sym typeface="Times New Roman"/>
              </a:rPr>
              <a:t>Sentiment Analysis Techniques on Social Media Data</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5621350" y="3013075"/>
            <a:ext cx="3277800" cy="1858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Team 16</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20301193 Jannatul Ferdoshi</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20301091 Samirah Dilshad Salsabil</a:t>
            </a:r>
            <a:endParaRPr b="1" sz="1300">
              <a:solidFill>
                <a:schemeClr val="lt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300">
                <a:solidFill>
                  <a:schemeClr val="lt1"/>
                </a:solidFill>
                <a:latin typeface="Times New Roman"/>
                <a:ea typeface="Times New Roman"/>
                <a:cs typeface="Times New Roman"/>
                <a:sym typeface="Times New Roman"/>
              </a:rPr>
              <a:t>Md Humaion Kabir Mehedi (RA)</a:t>
            </a:r>
            <a:endParaRPr b="1"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300">
                <a:solidFill>
                  <a:schemeClr val="lt1"/>
                </a:solidFill>
                <a:latin typeface="Times New Roman"/>
                <a:ea typeface="Times New Roman"/>
                <a:cs typeface="Times New Roman"/>
                <a:sym typeface="Times New Roman"/>
              </a:rPr>
              <a:t>MD. MUSTAKIN ALAM (ST)</a:t>
            </a:r>
            <a:r>
              <a:rPr lang="en" sz="1300"/>
              <a:t> </a:t>
            </a:r>
            <a:endParaRPr sz="1300"/>
          </a:p>
        </p:txBody>
      </p:sp>
      <p:grpSp>
        <p:nvGrpSpPr>
          <p:cNvPr id="66" name="Google Shape;66;p13"/>
          <p:cNvGrpSpPr/>
          <p:nvPr/>
        </p:nvGrpSpPr>
        <p:grpSpPr>
          <a:xfrm>
            <a:off x="298662" y="1024243"/>
            <a:ext cx="4047047" cy="3954892"/>
            <a:chOff x="457194" y="824705"/>
            <a:chExt cx="4385617" cy="4320397"/>
          </a:xfrm>
        </p:grpSpPr>
        <p:grpSp>
          <p:nvGrpSpPr>
            <p:cNvPr id="67" name="Google Shape;67;p13"/>
            <p:cNvGrpSpPr/>
            <p:nvPr/>
          </p:nvGrpSpPr>
          <p:grpSpPr>
            <a:xfrm>
              <a:off x="457194" y="824705"/>
              <a:ext cx="4385617" cy="4320397"/>
              <a:chOff x="457209" y="411470"/>
              <a:chExt cx="4385617" cy="4320397"/>
            </a:xfrm>
          </p:grpSpPr>
          <p:sp>
            <p:nvSpPr>
              <p:cNvPr id="68" name="Google Shape;68;p13"/>
              <p:cNvSpPr/>
              <p:nvPr/>
            </p:nvSpPr>
            <p:spPr>
              <a:xfrm>
                <a:off x="3130216" y="1066327"/>
                <a:ext cx="1060482" cy="580506"/>
              </a:xfrm>
              <a:custGeom>
                <a:rect b="b" l="l" r="r" t="t"/>
                <a:pathLst>
                  <a:path extrusionOk="0" h="28156" w="5143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063251" y="2231933"/>
                <a:ext cx="62574" cy="63090"/>
              </a:xfrm>
              <a:custGeom>
                <a:rect b="b" l="l" r="r" t="t"/>
                <a:pathLst>
                  <a:path extrusionOk="0" fill="none" h="3060" w="3035">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4094527" y="2018604"/>
                <a:ext cx="21" cy="213350"/>
              </a:xfrm>
              <a:custGeom>
                <a:rect b="b" l="l" r="r" t="t"/>
                <a:pathLst>
                  <a:path extrusionOk="0" fill="none" h="10348" w="1">
                    <a:moveTo>
                      <a:pt x="0" y="0"/>
                    </a:moveTo>
                    <a:lnTo>
                      <a:pt x="0" y="1034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717619" y="1521681"/>
                <a:ext cx="126674" cy="405649"/>
              </a:xfrm>
              <a:custGeom>
                <a:rect b="b" l="l" r="r" t="t"/>
                <a:pathLst>
                  <a:path extrusionOk="0" fill="none" h="19675" w="6144">
                    <a:moveTo>
                      <a:pt x="0" y="1"/>
                    </a:moveTo>
                    <a:lnTo>
                      <a:pt x="0" y="8482"/>
                    </a:lnTo>
                    <a:lnTo>
                      <a:pt x="6144" y="11616"/>
                    </a:lnTo>
                    <a:lnTo>
                      <a:pt x="6144" y="19675"/>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4151947" y="1978606"/>
                <a:ext cx="76429" cy="335385"/>
              </a:xfrm>
              <a:custGeom>
                <a:rect b="b" l="l" r="r" t="t"/>
                <a:pathLst>
                  <a:path extrusionOk="0" fill="none" h="16267" w="3707">
                    <a:moveTo>
                      <a:pt x="3707" y="16267"/>
                    </a:moveTo>
                    <a:lnTo>
                      <a:pt x="3632" y="11342"/>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979647" y="2052953"/>
                <a:ext cx="45668" cy="387197"/>
              </a:xfrm>
              <a:custGeom>
                <a:rect b="b" l="l" r="r" t="t"/>
                <a:pathLst>
                  <a:path extrusionOk="0" fill="none" h="18780" w="2215">
                    <a:moveTo>
                      <a:pt x="1" y="18779"/>
                    </a:moveTo>
                    <a:lnTo>
                      <a:pt x="1" y="8930"/>
                    </a:lnTo>
                    <a:lnTo>
                      <a:pt x="2215" y="7487"/>
                    </a:lnTo>
                    <a:lnTo>
                      <a:pt x="2215"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44272" y="1521681"/>
                <a:ext cx="21" cy="53358"/>
              </a:xfrm>
              <a:custGeom>
                <a:rect b="b" l="l" r="r" t="t"/>
                <a:pathLst>
                  <a:path extrusionOk="0" fill="none" h="2588" w="1">
                    <a:moveTo>
                      <a:pt x="1" y="1"/>
                    </a:moveTo>
                    <a:lnTo>
                      <a:pt x="1" y="258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844272" y="1624769"/>
                <a:ext cx="21" cy="86161"/>
              </a:xfrm>
              <a:custGeom>
                <a:rect b="b" l="l" r="r" t="t"/>
                <a:pathLst>
                  <a:path extrusionOk="0" fill="none" h="4179" w="1">
                    <a:moveTo>
                      <a:pt x="1" y="0"/>
                    </a:moveTo>
                    <a:lnTo>
                      <a:pt x="1" y="4179"/>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094527" y="2353968"/>
                <a:ext cx="21" cy="132323"/>
              </a:xfrm>
              <a:custGeom>
                <a:rect b="b" l="l" r="r" t="t"/>
                <a:pathLst>
                  <a:path extrusionOk="0" fill="none" h="6418" w="1">
                    <a:moveTo>
                      <a:pt x="0" y="641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327432" y="1744762"/>
                <a:ext cx="21" cy="213350"/>
              </a:xfrm>
              <a:custGeom>
                <a:rect b="b" l="l" r="r" t="t"/>
                <a:pathLst>
                  <a:path extrusionOk="0" fill="none" h="10348" w="1">
                    <a:moveTo>
                      <a:pt x="0" y="1034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396666" y="1497579"/>
                <a:ext cx="45647" cy="508737"/>
              </a:xfrm>
              <a:custGeom>
                <a:rect b="b" l="l" r="r" t="t"/>
                <a:pathLst>
                  <a:path extrusionOk="0" fill="none" h="24675" w="2214">
                    <a:moveTo>
                      <a:pt x="2214" y="1"/>
                    </a:moveTo>
                    <a:lnTo>
                      <a:pt x="2214" y="9875"/>
                    </a:lnTo>
                    <a:lnTo>
                      <a:pt x="0" y="11293"/>
                    </a:lnTo>
                    <a:lnTo>
                      <a:pt x="0" y="24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875064" y="1207841"/>
                <a:ext cx="197969" cy="191825"/>
              </a:xfrm>
              <a:custGeom>
                <a:rect b="b" l="l" r="r" t="t"/>
                <a:pathLst>
                  <a:path extrusionOk="0" h="9304" w="9602">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948916" y="960163"/>
                <a:ext cx="197454" cy="223081"/>
              </a:xfrm>
              <a:custGeom>
                <a:rect b="b" l="l" r="r" t="t"/>
                <a:pathLst>
                  <a:path extrusionOk="0" h="10820" w="9577">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641241" y="1232974"/>
                <a:ext cx="251802" cy="232318"/>
              </a:xfrm>
              <a:custGeom>
                <a:rect b="b" l="l" r="r" t="t"/>
                <a:pathLst>
                  <a:path extrusionOk="0" h="11268" w="12213">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2948916" y="694012"/>
                <a:ext cx="197454" cy="223102"/>
              </a:xfrm>
              <a:custGeom>
                <a:rect b="b" l="l" r="r" t="t"/>
                <a:pathLst>
                  <a:path extrusionOk="0" h="10821" w="9577">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641241" y="960163"/>
                <a:ext cx="288727" cy="243080"/>
              </a:xfrm>
              <a:custGeom>
                <a:rect b="b" l="l" r="r" t="t"/>
                <a:pathLst>
                  <a:path extrusionOk="0" h="11790" w="14004">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875064" y="477095"/>
                <a:ext cx="197969" cy="192320"/>
              </a:xfrm>
              <a:custGeom>
                <a:rect b="b" l="l" r="r" t="t"/>
                <a:pathLst>
                  <a:path extrusionOk="0" h="9328" w="9602">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641241" y="673498"/>
                <a:ext cx="288727" cy="243616"/>
              </a:xfrm>
              <a:custGeom>
                <a:rect b="b" l="l" r="r" t="t"/>
                <a:pathLst>
                  <a:path extrusionOk="0" h="11816" w="14004">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641241" y="411470"/>
                <a:ext cx="251802" cy="232833"/>
              </a:xfrm>
              <a:custGeom>
                <a:rect b="b" l="l" r="r" t="t"/>
                <a:pathLst>
                  <a:path extrusionOk="0" h="11293" w="1221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308928" y="673498"/>
                <a:ext cx="289243" cy="243616"/>
              </a:xfrm>
              <a:custGeom>
                <a:rect b="b" l="l" r="r" t="t"/>
                <a:pathLst>
                  <a:path extrusionOk="0" h="11816" w="14029">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2092527" y="694012"/>
                <a:ext cx="197454" cy="223102"/>
              </a:xfrm>
              <a:custGeom>
                <a:rect b="b" l="l" r="r" t="t"/>
                <a:pathLst>
                  <a:path extrusionOk="0" h="10821" w="9577">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2346369" y="1232974"/>
                <a:ext cx="251802" cy="232318"/>
              </a:xfrm>
              <a:custGeom>
                <a:rect b="b" l="l" r="r" t="t"/>
                <a:pathLst>
                  <a:path extrusionOk="0" h="11268" w="12213">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346369" y="411470"/>
                <a:ext cx="251802" cy="232833"/>
              </a:xfrm>
              <a:custGeom>
                <a:rect b="b" l="l" r="r" t="t"/>
                <a:pathLst>
                  <a:path extrusionOk="0" h="11293" w="1221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308928" y="960163"/>
                <a:ext cx="289243" cy="243080"/>
              </a:xfrm>
              <a:custGeom>
                <a:rect b="b" l="l" r="r" t="t"/>
                <a:pathLst>
                  <a:path extrusionOk="0" h="11790" w="14029">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166379" y="1207841"/>
                <a:ext cx="197454" cy="191825"/>
              </a:xfrm>
              <a:custGeom>
                <a:rect b="b" l="l" r="r" t="t"/>
                <a:pathLst>
                  <a:path extrusionOk="0" h="9304" w="9577">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2166379" y="477095"/>
                <a:ext cx="197454" cy="192320"/>
              </a:xfrm>
              <a:custGeom>
                <a:rect b="b" l="l" r="r" t="t"/>
                <a:pathLst>
                  <a:path extrusionOk="0" h="9328" w="9577">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092527" y="960163"/>
                <a:ext cx="197454" cy="223081"/>
              </a:xfrm>
              <a:custGeom>
                <a:rect b="b" l="l" r="r" t="t"/>
                <a:pathLst>
                  <a:path extrusionOk="0" h="10820" w="9577">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954585" y="892465"/>
                <a:ext cx="1060502" cy="580506"/>
              </a:xfrm>
              <a:custGeom>
                <a:rect b="b" l="l" r="r" t="t"/>
                <a:pathLst>
                  <a:path extrusionOk="0" h="28156" w="51437">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930009" y="3342660"/>
                <a:ext cx="3397352" cy="1389207"/>
              </a:xfrm>
              <a:custGeom>
                <a:rect b="b" l="l" r="r" t="t"/>
                <a:pathLst>
                  <a:path extrusionOk="0" h="67380" w="1647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934081" y="2035016"/>
                <a:ext cx="1389207" cy="1967652"/>
              </a:xfrm>
              <a:custGeom>
                <a:rect b="b" l="l" r="r" t="t"/>
                <a:pathLst>
                  <a:path extrusionOk="0" h="95436" w="6738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3280198" y="2814976"/>
                <a:ext cx="130777" cy="429256"/>
              </a:xfrm>
              <a:custGeom>
                <a:rect b="b" l="l" r="r" t="t"/>
                <a:pathLst>
                  <a:path extrusionOk="0" h="20820" w="6343">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1846395" y="2814976"/>
                <a:ext cx="131292" cy="429256"/>
              </a:xfrm>
              <a:custGeom>
                <a:rect b="b" l="l" r="r" t="t"/>
                <a:pathLst>
                  <a:path extrusionOk="0" h="20820" w="6368">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2155101" y="3728805"/>
                <a:ext cx="947683" cy="464121"/>
              </a:xfrm>
              <a:custGeom>
                <a:rect b="b" l="l" r="r" t="t"/>
                <a:pathLst>
                  <a:path extrusionOk="0" h="22511" w="45965">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97661" y="2136021"/>
                <a:ext cx="1062049" cy="738993"/>
              </a:xfrm>
              <a:custGeom>
                <a:rect b="b" l="l" r="r" t="t"/>
                <a:pathLst>
                  <a:path extrusionOk="0" h="35843" w="51512">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636107" y="2307826"/>
                <a:ext cx="421030" cy="461028"/>
              </a:xfrm>
              <a:custGeom>
                <a:rect b="b" l="l" r="r" t="t"/>
                <a:pathLst>
                  <a:path extrusionOk="0" h="22361" w="2042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636107" y="2212429"/>
                <a:ext cx="292830" cy="384640"/>
              </a:xfrm>
              <a:custGeom>
                <a:rect b="b" l="l" r="r" t="t"/>
                <a:pathLst>
                  <a:path extrusionOk="0" h="18656" w="14203">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328927" y="2212429"/>
                <a:ext cx="292336" cy="384640"/>
              </a:xfrm>
              <a:custGeom>
                <a:rect b="b" l="l" r="r" t="t"/>
                <a:pathLst>
                  <a:path extrusionOk="0" h="18656" w="14179">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200212" y="2307826"/>
                <a:ext cx="421051" cy="461028"/>
              </a:xfrm>
              <a:custGeom>
                <a:rect b="b" l="l" r="r" t="t"/>
                <a:pathLst>
                  <a:path extrusionOk="0" h="22361" w="20422">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2256621" y="1553473"/>
                <a:ext cx="114901" cy="309757"/>
              </a:xfrm>
              <a:custGeom>
                <a:rect b="b" l="l" r="r" t="t"/>
                <a:pathLst>
                  <a:path extrusionOk="0" fill="none" h="15024" w="5573">
                    <a:moveTo>
                      <a:pt x="5572" y="1"/>
                    </a:moveTo>
                    <a:lnTo>
                      <a:pt x="5572" y="6891"/>
                    </a:lnTo>
                    <a:lnTo>
                      <a:pt x="1" y="10074"/>
                    </a:lnTo>
                    <a:lnTo>
                      <a:pt x="1" y="1502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2224829" y="1863210"/>
                <a:ext cx="63110" cy="63110"/>
              </a:xfrm>
              <a:custGeom>
                <a:rect b="b" l="l" r="r" t="t"/>
                <a:pathLst>
                  <a:path extrusionOk="0" fill="none" h="3061" w="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443292"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503289" y="1469890"/>
                <a:ext cx="20535" cy="320520"/>
              </a:xfrm>
              <a:custGeom>
                <a:rect b="b" l="l" r="r" t="t"/>
                <a:pathLst>
                  <a:path extrusionOk="0" fill="none" h="15546" w="996">
                    <a:moveTo>
                      <a:pt x="1" y="1"/>
                    </a:moveTo>
                    <a:lnTo>
                      <a:pt x="1"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325340" y="1721671"/>
                <a:ext cx="21" cy="94387"/>
              </a:xfrm>
              <a:custGeom>
                <a:rect b="b" l="l" r="r" t="t"/>
                <a:pathLst>
                  <a:path extrusionOk="0" fill="none" h="4578" w="1">
                    <a:moveTo>
                      <a:pt x="1" y="1"/>
                    </a:moveTo>
                    <a:lnTo>
                      <a:pt x="1" y="457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371502" y="1458097"/>
                <a:ext cx="10783" cy="93356"/>
              </a:xfrm>
              <a:custGeom>
                <a:rect b="b" l="l" r="r" t="t"/>
                <a:pathLst>
                  <a:path extrusionOk="0" fill="none" h="4528" w="523">
                    <a:moveTo>
                      <a:pt x="0" y="4527"/>
                    </a:moveTo>
                    <a:lnTo>
                      <a:pt x="523" y="4179"/>
                    </a:lnTo>
                    <a:lnTo>
                      <a:pt x="523"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12016" y="1658602"/>
                <a:ext cx="63090" cy="63090"/>
              </a:xfrm>
              <a:custGeom>
                <a:rect b="b" l="l" r="r" t="t"/>
                <a:pathLst>
                  <a:path extrusionOk="0" fill="none" h="3060" w="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256622" y="1992956"/>
                <a:ext cx="21" cy="213350"/>
              </a:xfrm>
              <a:custGeom>
                <a:rect b="b" l="l" r="r" t="t"/>
                <a:pathLst>
                  <a:path extrusionOk="0" fill="none" h="10348" w="1">
                    <a:moveTo>
                      <a:pt x="1" y="10347"/>
                    </a:moveTo>
                    <a:lnTo>
                      <a:pt x="1"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2443292" y="1721671"/>
                <a:ext cx="126674" cy="405670"/>
              </a:xfrm>
              <a:custGeom>
                <a:rect b="b" l="l" r="r" t="t"/>
                <a:pathLst>
                  <a:path extrusionOk="0" fill="none" h="19676" w="6144">
                    <a:moveTo>
                      <a:pt x="6144" y="19675"/>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2325340" y="1784760"/>
                <a:ext cx="46183" cy="387691"/>
              </a:xfrm>
              <a:custGeom>
                <a:rect b="b" l="l" r="r" t="t"/>
                <a:pathLst>
                  <a:path extrusionOk="0" fill="none" h="18804" w="2240">
                    <a:moveTo>
                      <a:pt x="2239" y="0"/>
                    </a:moveTo>
                    <a:lnTo>
                      <a:pt x="2239" y="9850"/>
                    </a:lnTo>
                    <a:lnTo>
                      <a:pt x="1" y="11292"/>
                    </a:lnTo>
                    <a:lnTo>
                      <a:pt x="1" y="18804"/>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443292"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2443292"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2523804"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889950" y="1846283"/>
                <a:ext cx="63090" cy="62595"/>
              </a:xfrm>
              <a:custGeom>
                <a:rect b="b" l="l" r="r" t="t"/>
                <a:pathLst>
                  <a:path extrusionOk="0" fill="none" h="3036" w="306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14062" y="1658602"/>
                <a:ext cx="62574" cy="63090"/>
              </a:xfrm>
              <a:custGeom>
                <a:rect b="b" l="l" r="r" t="t"/>
                <a:pathLst>
                  <a:path extrusionOk="0" fill="none" h="3060" w="3035">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745339" y="1469890"/>
                <a:ext cx="21" cy="132839"/>
              </a:xfrm>
              <a:custGeom>
                <a:rect b="b" l="l" r="r" t="t"/>
                <a:pathLst>
                  <a:path extrusionOk="0" fill="none" h="6443" w="1">
                    <a:moveTo>
                      <a:pt x="0" y="1"/>
                    </a:moveTo>
                    <a:lnTo>
                      <a:pt x="0" y="644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804820" y="1469890"/>
                <a:ext cx="20535" cy="320520"/>
              </a:xfrm>
              <a:custGeom>
                <a:rect b="b" l="l" r="r" t="t"/>
                <a:pathLst>
                  <a:path extrusionOk="0" fill="none" h="15546" w="996">
                    <a:moveTo>
                      <a:pt x="0" y="1"/>
                    </a:moveTo>
                    <a:lnTo>
                      <a:pt x="0" y="6443"/>
                    </a:lnTo>
                    <a:lnTo>
                      <a:pt x="995" y="7189"/>
                    </a:lnTo>
                    <a:lnTo>
                      <a:pt x="995" y="15546"/>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2745339" y="1721671"/>
                <a:ext cx="126674" cy="434369"/>
              </a:xfrm>
              <a:custGeom>
                <a:rect b="b" l="l" r="r" t="t"/>
                <a:pathLst>
                  <a:path extrusionOk="0" fill="none" h="21068" w="6144">
                    <a:moveTo>
                      <a:pt x="6144" y="21068"/>
                    </a:moveTo>
                    <a:lnTo>
                      <a:pt x="6144" y="11194"/>
                    </a:lnTo>
                    <a:lnTo>
                      <a:pt x="0" y="8060"/>
                    </a:lnTo>
                    <a:lnTo>
                      <a:pt x="0"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2623799" y="1728866"/>
                <a:ext cx="21" cy="94366"/>
              </a:xfrm>
              <a:custGeom>
                <a:rect b="b" l="l" r="r" t="t"/>
                <a:pathLst>
                  <a:path extrusionOk="0" fill="none" h="4577" w="1">
                    <a:moveTo>
                      <a:pt x="0" y="0"/>
                    </a:moveTo>
                    <a:lnTo>
                      <a:pt x="0" y="457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2627386" y="1784760"/>
                <a:ext cx="46183" cy="335385"/>
              </a:xfrm>
              <a:custGeom>
                <a:rect b="b" l="l" r="r" t="t"/>
                <a:pathLst>
                  <a:path extrusionOk="0" fill="none" h="16267" w="2240">
                    <a:moveTo>
                      <a:pt x="2239" y="0"/>
                    </a:moveTo>
                    <a:lnTo>
                      <a:pt x="2239" y="9850"/>
                    </a:lnTo>
                    <a:lnTo>
                      <a:pt x="1" y="11292"/>
                    </a:lnTo>
                    <a:lnTo>
                      <a:pt x="1" y="16267"/>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2745339" y="2074498"/>
                <a:ext cx="21" cy="52843"/>
              </a:xfrm>
              <a:custGeom>
                <a:rect b="b" l="l" r="r" t="t"/>
                <a:pathLst>
                  <a:path extrusionOk="0" fill="none" h="2563" w="1">
                    <a:moveTo>
                      <a:pt x="0" y="2562"/>
                    </a:moveTo>
                    <a:lnTo>
                      <a:pt x="0" y="0"/>
                    </a:lnTo>
                  </a:path>
                </a:pathLst>
              </a:custGeom>
              <a:solidFill>
                <a:schemeClr val="accent3"/>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2745339" y="1938093"/>
                <a:ext cx="21" cy="86161"/>
              </a:xfrm>
              <a:custGeom>
                <a:rect b="b" l="l" r="r" t="t"/>
                <a:pathLst>
                  <a:path extrusionOk="0" fill="none" h="4179" w="1">
                    <a:moveTo>
                      <a:pt x="0" y="4179"/>
                    </a:moveTo>
                    <a:lnTo>
                      <a:pt x="0" y="0"/>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673549" y="1458097"/>
                <a:ext cx="10268" cy="93356"/>
              </a:xfrm>
              <a:custGeom>
                <a:rect b="b" l="l" r="r" t="t"/>
                <a:pathLst>
                  <a:path extrusionOk="0" fill="none" h="4528" w="498">
                    <a:moveTo>
                      <a:pt x="0" y="4527"/>
                    </a:moveTo>
                    <a:lnTo>
                      <a:pt x="498" y="4179"/>
                    </a:lnTo>
                    <a:lnTo>
                      <a:pt x="498"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2825335" y="1846283"/>
                <a:ext cx="21" cy="31318"/>
              </a:xfrm>
              <a:custGeom>
                <a:rect b="b" l="l" r="r" t="t"/>
                <a:pathLst>
                  <a:path extrusionOk="0" fill="none" h="1519" w="1">
                    <a:moveTo>
                      <a:pt x="0" y="1"/>
                    </a:moveTo>
                    <a:lnTo>
                      <a:pt x="0" y="1518"/>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2563286" y="1469890"/>
                <a:ext cx="21" cy="52843"/>
              </a:xfrm>
              <a:custGeom>
                <a:rect b="b" l="l" r="r" t="t"/>
                <a:pathLst>
                  <a:path extrusionOk="0" fill="none" h="2563" w="1">
                    <a:moveTo>
                      <a:pt x="1" y="1"/>
                    </a:moveTo>
                    <a:lnTo>
                      <a:pt x="1" y="256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2563286" y="1565782"/>
                <a:ext cx="57976" cy="91810"/>
              </a:xfrm>
              <a:custGeom>
                <a:rect b="b" l="l" r="r" t="t"/>
                <a:pathLst>
                  <a:path extrusionOk="0" fill="none" h="4453" w="2812">
                    <a:moveTo>
                      <a:pt x="1" y="1"/>
                    </a:moveTo>
                    <a:lnTo>
                      <a:pt x="2811" y="971"/>
                    </a:lnTo>
                    <a:lnTo>
                      <a:pt x="2811" y="4453"/>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2569946" y="1553473"/>
                <a:ext cx="103624" cy="352848"/>
              </a:xfrm>
              <a:custGeom>
                <a:rect b="b" l="l" r="r" t="t"/>
                <a:pathLst>
                  <a:path extrusionOk="0" fill="none" h="17114" w="5026">
                    <a:moveTo>
                      <a:pt x="1" y="17113"/>
                    </a:moveTo>
                    <a:lnTo>
                      <a:pt x="1" y="10074"/>
                    </a:lnTo>
                    <a:lnTo>
                      <a:pt x="5025" y="6891"/>
                    </a:lnTo>
                    <a:lnTo>
                      <a:pt x="5025" y="1"/>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367399"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427912"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2488424"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2548936" y="881693"/>
                <a:ext cx="29236" cy="52327"/>
              </a:xfrm>
              <a:custGeom>
                <a:rect b="b" l="l" r="r" t="t"/>
                <a:pathLst>
                  <a:path extrusionOk="0" h="2538" w="1418">
                    <a:moveTo>
                      <a:pt x="0" y="1"/>
                    </a:moveTo>
                    <a:lnTo>
                      <a:pt x="0" y="2538"/>
                    </a:lnTo>
                    <a:lnTo>
                      <a:pt x="1418" y="2538"/>
                    </a:lnTo>
                    <a:lnTo>
                      <a:pt x="1418"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608933"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669446"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729958" y="881693"/>
                <a:ext cx="29751" cy="52327"/>
              </a:xfrm>
              <a:custGeom>
                <a:rect b="b" l="l" r="r" t="t"/>
                <a:pathLst>
                  <a:path extrusionOk="0" h="2538" w="1443">
                    <a:moveTo>
                      <a:pt x="0" y="1"/>
                    </a:moveTo>
                    <a:lnTo>
                      <a:pt x="0" y="2538"/>
                    </a:lnTo>
                    <a:lnTo>
                      <a:pt x="1443" y="2538"/>
                    </a:lnTo>
                    <a:lnTo>
                      <a:pt x="144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790450" y="881693"/>
                <a:ext cx="29772" cy="52327"/>
              </a:xfrm>
              <a:custGeom>
                <a:rect b="b" l="l" r="r" t="t"/>
                <a:pathLst>
                  <a:path extrusionOk="0" h="2538" w="1444">
                    <a:moveTo>
                      <a:pt x="1" y="1"/>
                    </a:moveTo>
                    <a:lnTo>
                      <a:pt x="1" y="2538"/>
                    </a:lnTo>
                    <a:lnTo>
                      <a:pt x="1444" y="2538"/>
                    </a:lnTo>
                    <a:lnTo>
                      <a:pt x="1444"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367399"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2427912"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488424"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548936" y="1422717"/>
                <a:ext cx="29236" cy="52327"/>
              </a:xfrm>
              <a:custGeom>
                <a:rect b="b" l="l" r="r" t="t"/>
                <a:pathLst>
                  <a:path extrusionOk="0" h="2538" w="1418">
                    <a:moveTo>
                      <a:pt x="0" y="0"/>
                    </a:moveTo>
                    <a:lnTo>
                      <a:pt x="0" y="2537"/>
                    </a:lnTo>
                    <a:lnTo>
                      <a:pt x="1418" y="2537"/>
                    </a:lnTo>
                    <a:lnTo>
                      <a:pt x="1418"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2608933"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2669446"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729958" y="1422717"/>
                <a:ext cx="29751" cy="52327"/>
              </a:xfrm>
              <a:custGeom>
                <a:rect b="b" l="l" r="r" t="t"/>
                <a:pathLst>
                  <a:path extrusionOk="0" h="2538" w="1443">
                    <a:moveTo>
                      <a:pt x="0" y="0"/>
                    </a:moveTo>
                    <a:lnTo>
                      <a:pt x="0" y="2537"/>
                    </a:lnTo>
                    <a:lnTo>
                      <a:pt x="1443" y="2537"/>
                    </a:lnTo>
                    <a:lnTo>
                      <a:pt x="144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90450" y="1422717"/>
                <a:ext cx="29772" cy="52327"/>
              </a:xfrm>
              <a:custGeom>
                <a:rect b="b" l="l" r="r" t="t"/>
                <a:pathLst>
                  <a:path extrusionOk="0" h="2538" w="1444">
                    <a:moveTo>
                      <a:pt x="1" y="0"/>
                    </a:moveTo>
                    <a:lnTo>
                      <a:pt x="1" y="2537"/>
                    </a:lnTo>
                    <a:lnTo>
                      <a:pt x="1444" y="2537"/>
                    </a:lnTo>
                    <a:lnTo>
                      <a:pt x="1444"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841746" y="951958"/>
                <a:ext cx="51812" cy="29256"/>
              </a:xfrm>
              <a:custGeom>
                <a:rect b="b" l="l" r="r" t="t"/>
                <a:pathLst>
                  <a:path extrusionOk="0" h="1419" w="2513">
                    <a:moveTo>
                      <a:pt x="0" y="1"/>
                    </a:moveTo>
                    <a:lnTo>
                      <a:pt x="0" y="1418"/>
                    </a:lnTo>
                    <a:lnTo>
                      <a:pt x="2512" y="1418"/>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841746" y="1011955"/>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841746" y="1072467"/>
                <a:ext cx="51812" cy="29772"/>
              </a:xfrm>
              <a:custGeom>
                <a:rect b="b" l="l" r="r" t="t"/>
                <a:pathLst>
                  <a:path extrusionOk="0" h="1444" w="2513">
                    <a:moveTo>
                      <a:pt x="0" y="1"/>
                    </a:moveTo>
                    <a:lnTo>
                      <a:pt x="0" y="1443"/>
                    </a:lnTo>
                    <a:lnTo>
                      <a:pt x="2512" y="1443"/>
                    </a:lnTo>
                    <a:lnTo>
                      <a:pt x="2512"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2841746" y="1132979"/>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2841746" y="1193492"/>
                <a:ext cx="51812" cy="29772"/>
              </a:xfrm>
              <a:custGeom>
                <a:rect b="b" l="l" r="r" t="t"/>
                <a:pathLst>
                  <a:path extrusionOk="0" h="1444"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2841746" y="1254004"/>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2841746" y="1314516"/>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2841746" y="1375029"/>
                <a:ext cx="51812" cy="29751"/>
              </a:xfrm>
              <a:custGeom>
                <a:rect b="b" l="l" r="r" t="t"/>
                <a:pathLst>
                  <a:path extrusionOk="0" h="1443" w="2513">
                    <a:moveTo>
                      <a:pt x="0" y="0"/>
                    </a:moveTo>
                    <a:lnTo>
                      <a:pt x="0" y="1443"/>
                    </a:lnTo>
                    <a:lnTo>
                      <a:pt x="2512" y="1443"/>
                    </a:lnTo>
                    <a:lnTo>
                      <a:pt x="2512"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2294063" y="951958"/>
                <a:ext cx="51812" cy="29256"/>
              </a:xfrm>
              <a:custGeom>
                <a:rect b="b" l="l" r="r" t="t"/>
                <a:pathLst>
                  <a:path extrusionOk="0" h="1419" w="2513">
                    <a:moveTo>
                      <a:pt x="1" y="1"/>
                    </a:moveTo>
                    <a:lnTo>
                      <a:pt x="1" y="1418"/>
                    </a:lnTo>
                    <a:lnTo>
                      <a:pt x="2513" y="1418"/>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2294063" y="1011955"/>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2294063" y="1072467"/>
                <a:ext cx="51812" cy="29772"/>
              </a:xfrm>
              <a:custGeom>
                <a:rect b="b" l="l" r="r" t="t"/>
                <a:pathLst>
                  <a:path extrusionOk="0" h="1444" w="2513">
                    <a:moveTo>
                      <a:pt x="1" y="1"/>
                    </a:moveTo>
                    <a:lnTo>
                      <a:pt x="1" y="1443"/>
                    </a:lnTo>
                    <a:lnTo>
                      <a:pt x="2513" y="1443"/>
                    </a:lnTo>
                    <a:lnTo>
                      <a:pt x="2513" y="1"/>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2294063" y="1132979"/>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2294063" y="1193492"/>
                <a:ext cx="51812" cy="29772"/>
              </a:xfrm>
              <a:custGeom>
                <a:rect b="b" l="l" r="r" t="t"/>
                <a:pathLst>
                  <a:path extrusionOk="0" h="1444"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2294063" y="1254004"/>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294063" y="1314516"/>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2294063" y="1375029"/>
                <a:ext cx="51812" cy="29751"/>
              </a:xfrm>
              <a:custGeom>
                <a:rect b="b" l="l" r="r" t="t"/>
                <a:pathLst>
                  <a:path extrusionOk="0" h="1443" w="2513">
                    <a:moveTo>
                      <a:pt x="1" y="0"/>
                    </a:moveTo>
                    <a:lnTo>
                      <a:pt x="1" y="1443"/>
                    </a:lnTo>
                    <a:lnTo>
                      <a:pt x="2513" y="1443"/>
                    </a:lnTo>
                    <a:lnTo>
                      <a:pt x="2513"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341751" y="925815"/>
                <a:ext cx="504118" cy="504613"/>
              </a:xfrm>
              <a:custGeom>
                <a:rect b="b" l="l" r="r" t="t"/>
                <a:pathLst>
                  <a:path extrusionOk="0" h="24475" w="24451">
                    <a:moveTo>
                      <a:pt x="1" y="0"/>
                    </a:moveTo>
                    <a:lnTo>
                      <a:pt x="1" y="24474"/>
                    </a:lnTo>
                    <a:lnTo>
                      <a:pt x="24450" y="24474"/>
                    </a:lnTo>
                    <a:lnTo>
                      <a:pt x="24450" y="0"/>
                    </a:lnTo>
                    <a:close/>
                  </a:path>
                </a:pathLst>
              </a:custGeom>
              <a:solidFill>
                <a:srgbClr val="8F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2376636" y="961194"/>
                <a:ext cx="434349" cy="433854"/>
              </a:xfrm>
              <a:custGeom>
                <a:rect b="b" l="l" r="r" t="t"/>
                <a:pathLst>
                  <a:path extrusionOk="0" h="21043" w="21067">
                    <a:moveTo>
                      <a:pt x="3084" y="0"/>
                    </a:moveTo>
                    <a:lnTo>
                      <a:pt x="0" y="3234"/>
                    </a:lnTo>
                    <a:lnTo>
                      <a:pt x="0" y="21042"/>
                    </a:lnTo>
                    <a:lnTo>
                      <a:pt x="21067" y="21042"/>
                    </a:lnTo>
                    <a:lnTo>
                      <a:pt x="2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2341751" y="1395028"/>
                <a:ext cx="504118" cy="35400"/>
              </a:xfrm>
              <a:custGeom>
                <a:rect b="b" l="l" r="r" t="t"/>
                <a:pathLst>
                  <a:path extrusionOk="0" h="1717" w="24451">
                    <a:moveTo>
                      <a:pt x="1692" y="0"/>
                    </a:moveTo>
                    <a:lnTo>
                      <a:pt x="1" y="1716"/>
                    </a:lnTo>
                    <a:lnTo>
                      <a:pt x="24450" y="1716"/>
                    </a:lnTo>
                    <a:lnTo>
                      <a:pt x="22759"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2341751" y="925815"/>
                <a:ext cx="504118" cy="35400"/>
              </a:xfrm>
              <a:custGeom>
                <a:rect b="b" l="l" r="r" t="t"/>
                <a:pathLst>
                  <a:path extrusionOk="0" h="1717" w="24451">
                    <a:moveTo>
                      <a:pt x="1" y="0"/>
                    </a:moveTo>
                    <a:lnTo>
                      <a:pt x="1692" y="1716"/>
                    </a:lnTo>
                    <a:lnTo>
                      <a:pt x="22759" y="1716"/>
                    </a:lnTo>
                    <a:lnTo>
                      <a:pt x="24450" y="0"/>
                    </a:lnTo>
                    <a:close/>
                  </a:path>
                </a:pathLst>
              </a:custGeom>
              <a:solidFill>
                <a:srgbClr val="A6A6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2341751" y="925815"/>
                <a:ext cx="34905" cy="504613"/>
              </a:xfrm>
              <a:custGeom>
                <a:rect b="b" l="l" r="r" t="t"/>
                <a:pathLst>
                  <a:path extrusionOk="0" h="24475" w="1693">
                    <a:moveTo>
                      <a:pt x="1" y="0"/>
                    </a:moveTo>
                    <a:lnTo>
                      <a:pt x="1" y="24474"/>
                    </a:lnTo>
                    <a:lnTo>
                      <a:pt x="1692" y="22758"/>
                    </a:lnTo>
                    <a:lnTo>
                      <a:pt x="1692" y="1716"/>
                    </a:lnTo>
                    <a:lnTo>
                      <a:pt x="1" y="0"/>
                    </a:lnTo>
                    <a:close/>
                  </a:path>
                </a:pathLst>
              </a:custGeom>
              <a:solidFill>
                <a:srgbClr val="9797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2427912" y="1128361"/>
                <a:ext cx="97954" cy="114386"/>
              </a:xfrm>
              <a:custGeom>
                <a:rect b="b" l="l" r="r" t="t"/>
                <a:pathLst>
                  <a:path extrusionOk="0" h="5548" w="4751">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2543287" y="1130918"/>
                <a:ext cx="81563" cy="109252"/>
              </a:xfrm>
              <a:custGeom>
                <a:rect b="b" l="l" r="r" t="t"/>
                <a:pathLst>
                  <a:path extrusionOk="0" h="5299" w="3956">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2643798" y="1130918"/>
                <a:ext cx="92325" cy="111829"/>
              </a:xfrm>
              <a:custGeom>
                <a:rect b="b" l="l" r="r" t="t"/>
                <a:pathLst>
                  <a:path extrusionOk="0" h="5424" w="4478">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2825335" y="1730392"/>
                <a:ext cx="96428" cy="115912"/>
              </a:xfrm>
              <a:custGeom>
                <a:rect b="b" l="l" r="r" t="t"/>
                <a:pathLst>
                  <a:path extrusionOk="0" fill="none" h="5622" w="4677">
                    <a:moveTo>
                      <a:pt x="0" y="1"/>
                    </a:moveTo>
                    <a:lnTo>
                      <a:pt x="4676" y="1866"/>
                    </a:lnTo>
                    <a:lnTo>
                      <a:pt x="4676" y="5622"/>
                    </a:lnTo>
                  </a:path>
                </a:pathLst>
              </a:custGeom>
              <a:solidFill>
                <a:schemeClr val="lt2"/>
              </a:solid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5669" y="3764185"/>
                <a:ext cx="506160" cy="494882"/>
              </a:xfrm>
              <a:custGeom>
                <a:rect b="b" l="l" r="r" t="t"/>
                <a:pathLst>
                  <a:path extrusionOk="0" h="24003" w="2455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2947370" y="1410924"/>
                <a:ext cx="392846" cy="384104"/>
              </a:xfrm>
              <a:custGeom>
                <a:rect b="b" l="l" r="r" t="t"/>
                <a:pathLst>
                  <a:path extrusionOk="0" h="18630" w="19054">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828468" y="3647263"/>
                <a:ext cx="694356" cy="693861"/>
              </a:xfrm>
              <a:custGeom>
                <a:rect b="b" l="l" r="r" t="t"/>
                <a:pathLst>
                  <a:path extrusionOk="0" h="33654" w="33678">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1779203" y="1326825"/>
                <a:ext cx="470265" cy="470780"/>
              </a:xfrm>
              <a:custGeom>
                <a:rect b="b" l="l" r="r" t="t"/>
                <a:pathLst>
                  <a:path extrusionOk="0" h="22834" w="22809">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070002" y="3153432"/>
                <a:ext cx="62574" cy="63110"/>
              </a:xfrm>
              <a:custGeom>
                <a:rect b="b" l="l" r="r" t="t"/>
                <a:pathLst>
                  <a:path extrusionOk="0" fill="none" h="3061" w="3035">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914113" y="3487786"/>
                <a:ext cx="21" cy="213350"/>
              </a:xfrm>
              <a:custGeom>
                <a:rect b="b" l="l" r="r" t="t"/>
                <a:pathLst>
                  <a:path extrusionOk="0" fill="none" h="10348" w="1">
                    <a:moveTo>
                      <a:pt x="0" y="10347"/>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088455" y="3216522"/>
                <a:ext cx="126695" cy="484614"/>
              </a:xfrm>
              <a:custGeom>
                <a:rect b="b" l="l" r="r" t="t"/>
                <a:pathLst>
                  <a:path extrusionOk="0" fill="none" h="23505" w="6145">
                    <a:moveTo>
                      <a:pt x="6144" y="23504"/>
                    </a:moveTo>
                    <a:lnTo>
                      <a:pt x="6144" y="11193"/>
                    </a:lnTo>
                    <a:lnTo>
                      <a:pt x="1" y="8059"/>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983326" y="3279591"/>
                <a:ext cx="45668" cy="327695"/>
              </a:xfrm>
              <a:custGeom>
                <a:rect b="b" l="l" r="r" t="t"/>
                <a:pathLst>
                  <a:path extrusionOk="0" fill="none" h="15894" w="2215">
                    <a:moveTo>
                      <a:pt x="2215" y="0"/>
                    </a:moveTo>
                    <a:lnTo>
                      <a:pt x="2215" y="9850"/>
                    </a:lnTo>
                    <a:lnTo>
                      <a:pt x="1" y="11292"/>
                    </a:lnTo>
                    <a:lnTo>
                      <a:pt x="1" y="1589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1088455" y="3432923"/>
                <a:ext cx="21" cy="86161"/>
              </a:xfrm>
              <a:custGeom>
                <a:rect b="b" l="l" r="r" t="t"/>
                <a:pathLst>
                  <a:path extrusionOk="0" fill="none" h="4179" w="1">
                    <a:moveTo>
                      <a:pt x="1" y="4179"/>
                    </a:move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1181275" y="3341134"/>
                <a:ext cx="21" cy="31297"/>
              </a:xfrm>
              <a:custGeom>
                <a:rect b="b" l="l" r="r" t="t"/>
                <a:pathLst>
                  <a:path extrusionOk="0" fill="none" h="1518" w="1">
                    <a:moveTo>
                      <a:pt x="1" y="0"/>
                    </a:moveTo>
                    <a:lnTo>
                      <a:pt x="1" y="1517"/>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3852588" y="3318043"/>
                <a:ext cx="114881" cy="309757"/>
              </a:xfrm>
              <a:custGeom>
                <a:rect b="b" l="l" r="r" t="t"/>
                <a:pathLst>
                  <a:path extrusionOk="0" fill="none" h="15024" w="5572">
                    <a:moveTo>
                      <a:pt x="1" y="15024"/>
                    </a:moveTo>
                    <a:lnTo>
                      <a:pt x="1" y="8134"/>
                    </a:lnTo>
                    <a:lnTo>
                      <a:pt x="5572" y="4975"/>
                    </a:lnTo>
                    <a:lnTo>
                      <a:pt x="5572"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3936171" y="3255489"/>
                <a:ext cx="63110" cy="62574"/>
              </a:xfrm>
              <a:custGeom>
                <a:rect b="b" l="l" r="r" t="t"/>
                <a:pathLst>
                  <a:path extrusionOk="0" fill="none" h="3035" w="3061">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cap="rnd" cmpd="sng" w="23625">
                <a:solidFill>
                  <a:srgbClr val="B1B2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3780282" y="3578545"/>
                <a:ext cx="21" cy="132839"/>
              </a:xfrm>
              <a:custGeom>
                <a:rect b="b" l="l" r="r" t="t"/>
                <a:pathLst>
                  <a:path extrusionOk="0" fill="none" h="6443" w="1">
                    <a:moveTo>
                      <a:pt x="1" y="6443"/>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3700286" y="3391379"/>
                <a:ext cx="20535" cy="562054"/>
              </a:xfrm>
              <a:custGeom>
                <a:rect b="b" l="l" r="r" t="t"/>
                <a:pathLst>
                  <a:path extrusionOk="0" fill="none" h="27261" w="996">
                    <a:moveTo>
                      <a:pt x="995" y="27261"/>
                    </a:moveTo>
                    <a:lnTo>
                      <a:pt x="995" y="9079"/>
                    </a:lnTo>
                    <a:lnTo>
                      <a:pt x="1" y="8333"/>
                    </a:ln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898750" y="3365236"/>
                <a:ext cx="21" cy="94366"/>
              </a:xfrm>
              <a:custGeom>
                <a:rect b="b" l="l" r="r" t="t"/>
                <a:pathLst>
                  <a:path extrusionOk="0" fill="none" h="4577" w="1">
                    <a:moveTo>
                      <a:pt x="0" y="4577"/>
                    </a:moveTo>
                    <a:lnTo>
                      <a:pt x="0"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3841825" y="3629841"/>
                <a:ext cx="10783" cy="190258"/>
              </a:xfrm>
              <a:custGeom>
                <a:rect b="b" l="l" r="r" t="t"/>
                <a:pathLst>
                  <a:path extrusionOk="0" fill="none" h="9228" w="523">
                    <a:moveTo>
                      <a:pt x="523" y="0"/>
                    </a:moveTo>
                    <a:lnTo>
                      <a:pt x="0" y="373"/>
                    </a:lnTo>
                    <a:lnTo>
                      <a:pt x="0" y="9228"/>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3749005" y="3459582"/>
                <a:ext cx="63090" cy="63090"/>
              </a:xfrm>
              <a:custGeom>
                <a:rect b="b" l="l" r="r" t="t"/>
                <a:pathLst>
                  <a:path extrusionOk="0" fill="none" h="3060" w="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3599776" y="3358556"/>
                <a:ext cx="21" cy="94387"/>
              </a:xfrm>
              <a:custGeom>
                <a:rect b="b" l="l" r="r" t="t"/>
                <a:pathLst>
                  <a:path extrusionOk="0" fill="none" h="4578" w="1">
                    <a:moveTo>
                      <a:pt x="1" y="4577"/>
                    </a:moveTo>
                    <a:lnTo>
                      <a:pt x="1"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3660288" y="3659056"/>
                <a:ext cx="21" cy="52327"/>
              </a:xfrm>
              <a:custGeom>
                <a:rect b="b" l="l" r="r" t="t"/>
                <a:pathLst>
                  <a:path extrusionOk="0" fill="none" h="2538" w="1">
                    <a:moveTo>
                      <a:pt x="0" y="2538"/>
                    </a:moveTo>
                    <a:lnTo>
                      <a:pt x="0" y="1"/>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3602333" y="3524197"/>
                <a:ext cx="57976" cy="91810"/>
              </a:xfrm>
              <a:custGeom>
                <a:rect b="b" l="l" r="r" t="t"/>
                <a:pathLst>
                  <a:path extrusionOk="0" fill="none" h="4453" w="2812">
                    <a:moveTo>
                      <a:pt x="2811" y="4453"/>
                    </a:moveTo>
                    <a:lnTo>
                      <a:pt x="1" y="3458"/>
                    </a:lnTo>
                    <a:lnTo>
                      <a:pt x="1"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457209" y="2634985"/>
                <a:ext cx="509232" cy="862574"/>
              </a:xfrm>
              <a:custGeom>
                <a:rect b="b" l="l" r="r" t="t"/>
                <a:pathLst>
                  <a:path extrusionOk="0" h="41837" w="24699">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80795" y="2698569"/>
                <a:ext cx="12824" cy="688728"/>
              </a:xfrm>
              <a:custGeom>
                <a:rect b="b" l="l" r="r" t="t"/>
                <a:pathLst>
                  <a:path extrusionOk="0" h="33405" w="622">
                    <a:moveTo>
                      <a:pt x="0" y="1"/>
                    </a:moveTo>
                    <a:lnTo>
                      <a:pt x="0" y="33405"/>
                    </a:lnTo>
                    <a:lnTo>
                      <a:pt x="622" y="33405"/>
                    </a:lnTo>
                    <a:lnTo>
                      <a:pt x="622"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80795" y="2698569"/>
                <a:ext cx="462059" cy="688728"/>
              </a:xfrm>
              <a:custGeom>
                <a:rect b="b" l="l" r="r" t="t"/>
                <a:pathLst>
                  <a:path extrusionOk="0" h="33405" w="22411">
                    <a:moveTo>
                      <a:pt x="0" y="1"/>
                    </a:moveTo>
                    <a:lnTo>
                      <a:pt x="0" y="33405"/>
                    </a:lnTo>
                    <a:lnTo>
                      <a:pt x="22410" y="33405"/>
                    </a:lnTo>
                    <a:lnTo>
                      <a:pt x="224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63858" y="2667292"/>
                <a:ext cx="95913" cy="9773"/>
              </a:xfrm>
              <a:custGeom>
                <a:rect b="b" l="l" r="r" t="t"/>
                <a:pathLst>
                  <a:path extrusionOk="0" h="474" w="4652">
                    <a:moveTo>
                      <a:pt x="1" y="1"/>
                    </a:moveTo>
                    <a:lnTo>
                      <a:pt x="1" y="473"/>
                    </a:lnTo>
                    <a:lnTo>
                      <a:pt x="4652" y="473"/>
                    </a:lnTo>
                    <a:lnTo>
                      <a:pt x="46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710515" y="3014470"/>
                <a:ext cx="21" cy="21"/>
              </a:xfrm>
              <a:custGeom>
                <a:rect b="b" l="l" r="r" t="t"/>
                <a:pathLst>
                  <a:path extrusionOk="0" h="1" w="1">
                    <a:moveTo>
                      <a:pt x="1" y="0"/>
                    </a:moveTo>
                    <a:lnTo>
                      <a:pt x="1" y="0"/>
                    </a:lnTo>
                    <a:close/>
                  </a:path>
                </a:pathLst>
              </a:custGeom>
              <a:solidFill>
                <a:srgbClr val="DB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710515" y="3014470"/>
                <a:ext cx="21" cy="21"/>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664889" y="3122671"/>
                <a:ext cx="93851" cy="138983"/>
              </a:xfrm>
              <a:custGeom>
                <a:rect b="b" l="l" r="r" t="t"/>
                <a:pathLst>
                  <a:path extrusionOk="0" h="6741" w="4552">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3956576" y="1796038"/>
                <a:ext cx="478986" cy="312829"/>
              </a:xfrm>
              <a:custGeom>
                <a:rect b="b" l="l" r="r" t="t"/>
                <a:pathLst>
                  <a:path extrusionOk="0" h="15173" w="23232">
                    <a:moveTo>
                      <a:pt x="1" y="0"/>
                    </a:moveTo>
                    <a:lnTo>
                      <a:pt x="1" y="15173"/>
                    </a:lnTo>
                    <a:lnTo>
                      <a:pt x="23231" y="15173"/>
                    </a:lnTo>
                    <a:lnTo>
                      <a:pt x="2323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3956576" y="1796038"/>
                <a:ext cx="478986" cy="144116"/>
              </a:xfrm>
              <a:custGeom>
                <a:rect b="b" l="l" r="r" t="t"/>
                <a:pathLst>
                  <a:path extrusionOk="0" h="6990" w="23232">
                    <a:moveTo>
                      <a:pt x="1" y="0"/>
                    </a:moveTo>
                    <a:lnTo>
                      <a:pt x="11616" y="6990"/>
                    </a:lnTo>
                    <a:lnTo>
                      <a:pt x="232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4100781" y="3340103"/>
                <a:ext cx="241039" cy="227700"/>
              </a:xfrm>
              <a:custGeom>
                <a:rect b="b" l="l" r="r" t="t"/>
                <a:pathLst>
                  <a:path extrusionOk="0" h="11044" w="11691">
                    <a:moveTo>
                      <a:pt x="1" y="0"/>
                    </a:moveTo>
                    <a:lnTo>
                      <a:pt x="1" y="11044"/>
                    </a:lnTo>
                    <a:lnTo>
                      <a:pt x="11691" y="11044"/>
                    </a:lnTo>
                    <a:lnTo>
                      <a:pt x="116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4001302" y="3559061"/>
                <a:ext cx="439998" cy="21050"/>
              </a:xfrm>
              <a:custGeom>
                <a:rect b="b" l="l" r="r" t="t"/>
                <a:pathLst>
                  <a:path extrusionOk="0" h="1021" w="21341">
                    <a:moveTo>
                      <a:pt x="1" y="1"/>
                    </a:moveTo>
                    <a:lnTo>
                      <a:pt x="1" y="1021"/>
                    </a:lnTo>
                    <a:lnTo>
                      <a:pt x="21341" y="1021"/>
                    </a:lnTo>
                    <a:lnTo>
                      <a:pt x="213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3599776" y="2531918"/>
                <a:ext cx="1243050" cy="830246"/>
              </a:xfrm>
              <a:custGeom>
                <a:rect b="b" l="l" r="r" t="t"/>
                <a:pathLst>
                  <a:path extrusionOk="0" h="40269" w="60291">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3642331" y="2586781"/>
                <a:ext cx="1157941" cy="664626"/>
              </a:xfrm>
              <a:custGeom>
                <a:rect b="b" l="l" r="r" t="t"/>
                <a:pathLst>
                  <a:path extrusionOk="0" h="32236" w="56163">
                    <a:moveTo>
                      <a:pt x="1" y="1"/>
                    </a:moveTo>
                    <a:lnTo>
                      <a:pt x="1" y="32235"/>
                    </a:lnTo>
                    <a:lnTo>
                      <a:pt x="56163" y="32235"/>
                    </a:lnTo>
                    <a:lnTo>
                      <a:pt x="561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3642331" y="2649871"/>
                <a:ext cx="1157941" cy="62574"/>
              </a:xfrm>
              <a:custGeom>
                <a:rect b="b" l="l" r="r" t="t"/>
                <a:pathLst>
                  <a:path extrusionOk="0" h="3035" w="56163">
                    <a:moveTo>
                      <a:pt x="1" y="0"/>
                    </a:moveTo>
                    <a:lnTo>
                      <a:pt x="1" y="3034"/>
                    </a:lnTo>
                    <a:lnTo>
                      <a:pt x="56163" y="3034"/>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3642331" y="3130877"/>
                <a:ext cx="1157941" cy="16948"/>
              </a:xfrm>
              <a:custGeom>
                <a:rect b="b" l="l" r="r" t="t"/>
                <a:pathLst>
                  <a:path extrusionOk="0" h="822" w="56163">
                    <a:moveTo>
                      <a:pt x="1" y="0"/>
                    </a:moveTo>
                    <a:lnTo>
                      <a:pt x="1" y="821"/>
                    </a:lnTo>
                    <a:lnTo>
                      <a:pt x="56163" y="821"/>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3642331" y="3186771"/>
                <a:ext cx="1157941" cy="16432"/>
              </a:xfrm>
              <a:custGeom>
                <a:rect b="b" l="l" r="r" t="t"/>
                <a:pathLst>
                  <a:path extrusionOk="0" h="797" w="56163">
                    <a:moveTo>
                      <a:pt x="1" y="0"/>
                    </a:moveTo>
                    <a:lnTo>
                      <a:pt x="1" y="796"/>
                    </a:lnTo>
                    <a:lnTo>
                      <a:pt x="56163" y="796"/>
                    </a:lnTo>
                    <a:lnTo>
                      <a:pt x="56163"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3711564" y="2784214"/>
                <a:ext cx="389238" cy="293346"/>
              </a:xfrm>
              <a:custGeom>
                <a:rect b="b" l="l" r="r" t="t"/>
                <a:pathLst>
                  <a:path extrusionOk="0" h="14228" w="18879">
                    <a:moveTo>
                      <a:pt x="1" y="1"/>
                    </a:moveTo>
                    <a:lnTo>
                      <a:pt x="1" y="14228"/>
                    </a:lnTo>
                    <a:lnTo>
                      <a:pt x="18879" y="14228"/>
                    </a:lnTo>
                    <a:lnTo>
                      <a:pt x="1887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189498" y="2784214"/>
                <a:ext cx="540014" cy="11298"/>
              </a:xfrm>
              <a:custGeom>
                <a:rect b="b" l="l" r="r" t="t"/>
                <a:pathLst>
                  <a:path extrusionOk="0" h="548"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189498" y="2823181"/>
                <a:ext cx="540014" cy="11319"/>
              </a:xfrm>
              <a:custGeom>
                <a:rect b="b" l="l" r="r" t="t"/>
                <a:pathLst>
                  <a:path extrusionOk="0" h="549" w="26192">
                    <a:moveTo>
                      <a:pt x="1" y="1"/>
                    </a:moveTo>
                    <a:lnTo>
                      <a:pt x="1" y="548"/>
                    </a:lnTo>
                    <a:lnTo>
                      <a:pt x="26191" y="548"/>
                    </a:lnTo>
                    <a:lnTo>
                      <a:pt x="26191"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189498" y="2862169"/>
                <a:ext cx="361548" cy="11298"/>
              </a:xfrm>
              <a:custGeom>
                <a:rect b="b" l="l" r="r" t="t"/>
                <a:pathLst>
                  <a:path extrusionOk="0" h="548" w="17536">
                    <a:moveTo>
                      <a:pt x="1" y="0"/>
                    </a:moveTo>
                    <a:lnTo>
                      <a:pt x="1" y="547"/>
                    </a:lnTo>
                    <a:lnTo>
                      <a:pt x="17536" y="547"/>
                    </a:lnTo>
                    <a:lnTo>
                      <a:pt x="17536"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189498" y="2901136"/>
                <a:ext cx="361548" cy="11298"/>
              </a:xfrm>
              <a:custGeom>
                <a:rect b="b" l="l" r="r" t="t"/>
                <a:pathLst>
                  <a:path extrusionOk="0" h="548"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4189498" y="2940103"/>
                <a:ext cx="361548" cy="11319"/>
              </a:xfrm>
              <a:custGeom>
                <a:rect b="b" l="l" r="r" t="t"/>
                <a:pathLst>
                  <a:path extrusionOk="0" h="549" w="17536">
                    <a:moveTo>
                      <a:pt x="1" y="1"/>
                    </a:moveTo>
                    <a:lnTo>
                      <a:pt x="1" y="548"/>
                    </a:lnTo>
                    <a:lnTo>
                      <a:pt x="17536" y="548"/>
                    </a:lnTo>
                    <a:lnTo>
                      <a:pt x="17536"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4616672" y="2862169"/>
                <a:ext cx="112840" cy="11298"/>
              </a:xfrm>
              <a:custGeom>
                <a:rect b="b" l="l" r="r" t="t"/>
                <a:pathLst>
                  <a:path extrusionOk="0" h="548" w="5473">
                    <a:moveTo>
                      <a:pt x="0" y="0"/>
                    </a:moveTo>
                    <a:lnTo>
                      <a:pt x="0" y="547"/>
                    </a:lnTo>
                    <a:lnTo>
                      <a:pt x="5472" y="547"/>
                    </a:lnTo>
                    <a:lnTo>
                      <a:pt x="5472"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p:nvPr/>
            </p:nvSpPr>
            <p:spPr>
              <a:xfrm>
                <a:off x="4616672" y="2901136"/>
                <a:ext cx="112840" cy="11298"/>
              </a:xfrm>
              <a:custGeom>
                <a:rect b="b" l="l" r="r" t="t"/>
                <a:pathLst>
                  <a:path extrusionOk="0" h="548"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4616672" y="2940103"/>
                <a:ext cx="112840" cy="11319"/>
              </a:xfrm>
              <a:custGeom>
                <a:rect b="b" l="l" r="r" t="t"/>
                <a:pathLst>
                  <a:path extrusionOk="0" h="549" w="5473">
                    <a:moveTo>
                      <a:pt x="0" y="1"/>
                    </a:moveTo>
                    <a:lnTo>
                      <a:pt x="0" y="548"/>
                    </a:lnTo>
                    <a:lnTo>
                      <a:pt x="5472" y="548"/>
                    </a:lnTo>
                    <a:lnTo>
                      <a:pt x="5472"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
              <p:cNvSpPr/>
              <p:nvPr/>
            </p:nvSpPr>
            <p:spPr>
              <a:xfrm>
                <a:off x="4189498" y="2979091"/>
                <a:ext cx="540014" cy="11298"/>
              </a:xfrm>
              <a:custGeom>
                <a:rect b="b" l="l" r="r" t="t"/>
                <a:pathLst>
                  <a:path extrusionOk="0" h="548" w="26192">
                    <a:moveTo>
                      <a:pt x="1" y="0"/>
                    </a:moveTo>
                    <a:lnTo>
                      <a:pt x="1" y="547"/>
                    </a:lnTo>
                    <a:lnTo>
                      <a:pt x="26191" y="547"/>
                    </a:lnTo>
                    <a:lnTo>
                      <a:pt x="26191"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
              <p:cNvSpPr/>
              <p:nvPr/>
            </p:nvSpPr>
            <p:spPr>
              <a:xfrm>
                <a:off x="4189498" y="3018058"/>
                <a:ext cx="427195" cy="10783"/>
              </a:xfrm>
              <a:custGeom>
                <a:rect b="b" l="l" r="r" t="t"/>
                <a:pathLst>
                  <a:path extrusionOk="0" h="523" w="20720">
                    <a:moveTo>
                      <a:pt x="1" y="0"/>
                    </a:moveTo>
                    <a:lnTo>
                      <a:pt x="1" y="523"/>
                    </a:lnTo>
                    <a:lnTo>
                      <a:pt x="20719" y="523"/>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4189498" y="3066262"/>
                <a:ext cx="427195" cy="11298"/>
              </a:xfrm>
              <a:custGeom>
                <a:rect b="b" l="l" r="r" t="t"/>
                <a:pathLst>
                  <a:path extrusionOk="0" h="548" w="20720">
                    <a:moveTo>
                      <a:pt x="1" y="0"/>
                    </a:moveTo>
                    <a:lnTo>
                      <a:pt x="1" y="548"/>
                    </a:lnTo>
                    <a:lnTo>
                      <a:pt x="20719" y="548"/>
                    </a:lnTo>
                    <a:lnTo>
                      <a:pt x="20719" y="0"/>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268961" y="2030913"/>
                <a:ext cx="410268" cy="256935"/>
              </a:xfrm>
              <a:custGeom>
                <a:rect b="b" l="l" r="r" t="t"/>
                <a:pathLst>
                  <a:path extrusionOk="0" h="12462" w="19899">
                    <a:moveTo>
                      <a:pt x="1" y="0"/>
                    </a:moveTo>
                    <a:lnTo>
                      <a:pt x="1" y="12461"/>
                    </a:lnTo>
                    <a:lnTo>
                      <a:pt x="19899" y="12461"/>
                    </a:lnTo>
                    <a:lnTo>
                      <a:pt x="198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1299743" y="2243211"/>
                <a:ext cx="121045" cy="153848"/>
              </a:xfrm>
              <a:custGeom>
                <a:rect b="b" l="l" r="r" t="t"/>
                <a:pathLst>
                  <a:path extrusionOk="0" h="7462" w="5871">
                    <a:moveTo>
                      <a:pt x="5870" y="0"/>
                    </a:moveTo>
                    <a:lnTo>
                      <a:pt x="0" y="722"/>
                    </a:lnTo>
                    <a:lnTo>
                      <a:pt x="0" y="7462"/>
                    </a:lnTo>
                    <a:lnTo>
                      <a:pt x="58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1400253" y="2070395"/>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517670" y="2121155"/>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517670" y="2172431"/>
                <a:ext cx="109252" cy="15917"/>
              </a:xfrm>
              <a:custGeom>
                <a:rect b="b" l="l" r="r" t="t"/>
                <a:pathLst>
                  <a:path extrusionOk="0" h="772" w="5299">
                    <a:moveTo>
                      <a:pt x="1" y="1"/>
                    </a:moveTo>
                    <a:lnTo>
                      <a:pt x="1" y="772"/>
                    </a:lnTo>
                    <a:lnTo>
                      <a:pt x="5299" y="772"/>
                    </a:lnTo>
                    <a:lnTo>
                      <a:pt x="52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400253" y="2223212"/>
                <a:ext cx="226669" cy="15917"/>
              </a:xfrm>
              <a:custGeom>
                <a:rect b="b" l="l" r="r" t="t"/>
                <a:pathLst>
                  <a:path extrusionOk="0" h="772" w="10994">
                    <a:moveTo>
                      <a:pt x="0" y="0"/>
                    </a:moveTo>
                    <a:lnTo>
                      <a:pt x="0" y="771"/>
                    </a:lnTo>
                    <a:lnTo>
                      <a:pt x="10994" y="771"/>
                    </a:lnTo>
                    <a:lnTo>
                      <a:pt x="109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997696" y="1942196"/>
                <a:ext cx="478470" cy="299490"/>
              </a:xfrm>
              <a:custGeom>
                <a:rect b="b" l="l" r="r" t="t"/>
                <a:pathLst>
                  <a:path extrusionOk="0" h="14526" w="23207">
                    <a:moveTo>
                      <a:pt x="0" y="0"/>
                    </a:moveTo>
                    <a:lnTo>
                      <a:pt x="0" y="14526"/>
                    </a:lnTo>
                    <a:lnTo>
                      <a:pt x="23206" y="14526"/>
                    </a:lnTo>
                    <a:lnTo>
                      <a:pt x="232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1033591" y="2189358"/>
                <a:ext cx="141560" cy="179496"/>
              </a:xfrm>
              <a:custGeom>
                <a:rect b="b" l="l" r="r" t="t"/>
                <a:pathLst>
                  <a:path extrusionOk="0" h="8706" w="6866">
                    <a:moveTo>
                      <a:pt x="6865" y="1"/>
                    </a:moveTo>
                    <a:lnTo>
                      <a:pt x="0" y="821"/>
                    </a:lnTo>
                    <a:lnTo>
                      <a:pt x="0" y="8706"/>
                    </a:lnTo>
                    <a:lnTo>
                      <a:pt x="68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1058724" y="1987822"/>
                <a:ext cx="356415" cy="18494"/>
              </a:xfrm>
              <a:custGeom>
                <a:rect b="b" l="l" r="r" t="t"/>
                <a:pathLst>
                  <a:path extrusionOk="0" h="897" w="17287">
                    <a:moveTo>
                      <a:pt x="0" y="1"/>
                    </a:moveTo>
                    <a:lnTo>
                      <a:pt x="0" y="896"/>
                    </a:lnTo>
                    <a:lnTo>
                      <a:pt x="17286" y="896"/>
                    </a:lnTo>
                    <a:lnTo>
                      <a:pt x="17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a:off x="1243333" y="2047304"/>
                <a:ext cx="171806" cy="18494"/>
              </a:xfrm>
              <a:custGeom>
                <a:rect b="b" l="l" r="r" t="t"/>
                <a:pathLst>
                  <a:path extrusionOk="0" h="897" w="8333">
                    <a:moveTo>
                      <a:pt x="0" y="1"/>
                    </a:moveTo>
                    <a:lnTo>
                      <a:pt x="0" y="896"/>
                    </a:lnTo>
                    <a:lnTo>
                      <a:pt x="8332" y="896"/>
                    </a:lnTo>
                    <a:lnTo>
                      <a:pt x="83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1243333" y="2106290"/>
                <a:ext cx="171806" cy="18989"/>
              </a:xfrm>
              <a:custGeom>
                <a:rect b="b" l="l" r="r" t="t"/>
                <a:pathLst>
                  <a:path extrusionOk="0" h="921" w="8333">
                    <a:moveTo>
                      <a:pt x="0" y="0"/>
                    </a:moveTo>
                    <a:lnTo>
                      <a:pt x="0" y="921"/>
                    </a:lnTo>
                    <a:lnTo>
                      <a:pt x="8332" y="921"/>
                    </a:lnTo>
                    <a:lnTo>
                      <a:pt x="83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1058724" y="2047304"/>
                <a:ext cx="134880" cy="18494"/>
              </a:xfrm>
              <a:custGeom>
                <a:rect b="b" l="l" r="r" t="t"/>
                <a:pathLst>
                  <a:path extrusionOk="0" h="897" w="6542">
                    <a:moveTo>
                      <a:pt x="0" y="1"/>
                    </a:moveTo>
                    <a:lnTo>
                      <a:pt x="0" y="896"/>
                    </a:lnTo>
                    <a:lnTo>
                      <a:pt x="6542" y="896"/>
                    </a:lnTo>
                    <a:lnTo>
                      <a:pt x="65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1058724" y="2106290"/>
                <a:ext cx="134880" cy="18989"/>
              </a:xfrm>
              <a:custGeom>
                <a:rect b="b" l="l" r="r" t="t"/>
                <a:pathLst>
                  <a:path extrusionOk="0" h="921" w="6542">
                    <a:moveTo>
                      <a:pt x="0" y="0"/>
                    </a:moveTo>
                    <a:lnTo>
                      <a:pt x="0" y="921"/>
                    </a:lnTo>
                    <a:lnTo>
                      <a:pt x="6542" y="921"/>
                    </a:lnTo>
                    <a:lnTo>
                      <a:pt x="65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a:off x="1058724" y="2165772"/>
                <a:ext cx="356415" cy="18473"/>
              </a:xfrm>
              <a:custGeom>
                <a:rect b="b" l="l" r="r" t="t"/>
                <a:pathLst>
                  <a:path extrusionOk="0" h="896" w="17287">
                    <a:moveTo>
                      <a:pt x="0" y="0"/>
                    </a:moveTo>
                    <a:lnTo>
                      <a:pt x="0" y="896"/>
                    </a:lnTo>
                    <a:lnTo>
                      <a:pt x="17286" y="896"/>
                    </a:lnTo>
                    <a:lnTo>
                      <a:pt x="172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a:off x="1506392" y="2733969"/>
                <a:ext cx="62595" cy="62574"/>
              </a:xfrm>
              <a:custGeom>
                <a:rect b="b" l="l" r="r" t="t"/>
                <a:pathLst>
                  <a:path extrusionOk="0" fill="none" h="3035" w="3036">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1411015" y="2328341"/>
                <a:ext cx="126674" cy="405649"/>
              </a:xfrm>
              <a:custGeom>
                <a:rect b="b" l="l" r="r" t="t"/>
                <a:pathLst>
                  <a:path extrusionOk="0" fill="none" h="19675" w="6144">
                    <a:moveTo>
                      <a:pt x="0" y="0"/>
                    </a:moveTo>
                    <a:lnTo>
                      <a:pt x="0" y="8482"/>
                    </a:lnTo>
                    <a:lnTo>
                      <a:pt x="6144" y="11615"/>
                    </a:lnTo>
                    <a:lnTo>
                      <a:pt x="6144" y="19674"/>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1466909" y="2287827"/>
                <a:ext cx="46183" cy="387691"/>
              </a:xfrm>
              <a:custGeom>
                <a:rect b="b" l="l" r="r" t="t"/>
                <a:pathLst>
                  <a:path extrusionOk="0" fill="none" h="18804" w="2240">
                    <a:moveTo>
                      <a:pt x="1" y="18804"/>
                    </a:moveTo>
                    <a:lnTo>
                      <a:pt x="1" y="8929"/>
                    </a:lnTo>
                    <a:lnTo>
                      <a:pt x="2239" y="7512"/>
                    </a:lnTo>
                    <a:lnTo>
                      <a:pt x="2239" y="0"/>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466909" y="2749350"/>
                <a:ext cx="21" cy="157456"/>
              </a:xfrm>
              <a:custGeom>
                <a:rect b="b" l="l" r="r" t="t"/>
                <a:pathLst>
                  <a:path extrusionOk="0" fill="none" h="7637" w="1">
                    <a:moveTo>
                      <a:pt x="1" y="0"/>
                    </a:moveTo>
                    <a:lnTo>
                      <a:pt x="1" y="7636"/>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1466909" y="2983689"/>
                <a:ext cx="21" cy="54904"/>
              </a:xfrm>
              <a:custGeom>
                <a:rect b="b" l="l" r="r" t="t"/>
                <a:pathLst>
                  <a:path extrusionOk="0" fill="none" h="2663" w="1">
                    <a:moveTo>
                      <a:pt x="1" y="1"/>
                    </a:moveTo>
                    <a:lnTo>
                      <a:pt x="1" y="2662"/>
                    </a:lnTo>
                  </a:path>
                </a:pathLst>
              </a:custGeom>
              <a:noFill/>
              <a:ln cap="rnd" cmpd="sng" w="236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13"/>
            <p:cNvSpPr/>
            <p:nvPr/>
          </p:nvSpPr>
          <p:spPr>
            <a:xfrm>
              <a:off x="2897110" y="101708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1125181" y="1473122"/>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790781" y="3096605"/>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4107158" y="1563464"/>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4739527" y="2628883"/>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3998124" y="4018260"/>
              <a:ext cx="90300" cy="90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p:txBody>
      </p:sp>
      <p:sp>
        <p:nvSpPr>
          <p:cNvPr id="253" name="Google Shape;25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Social media data analysis is increasingly important in many fields, and sentiment analysis is a key component of this analysis. </a:t>
            </a:r>
            <a:endParaRPr sz="1200">
              <a:solidFill>
                <a:schemeClr val="dk1"/>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Machine learning-based sentiment analysis techniques, such as Vader and Roberta, have gained popularity due to their effectiveness in analyzing sentiment in large datasets. </a:t>
            </a:r>
            <a:endParaRPr sz="1200">
              <a:solidFill>
                <a:schemeClr val="dk1"/>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 this study, we evaluate the effectiveness of these two techniques on a manually generated dataset of tweets.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Literature Review</a:t>
            </a:r>
            <a:endParaRPr sz="2000"/>
          </a:p>
        </p:txBody>
      </p:sp>
      <p:sp>
        <p:nvSpPr>
          <p:cNvPr id="259" name="Google Shape;25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Several studies have evaluated the effectiveness of sentiment analysis techniques on </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social media data.</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These studies demonstrate the effectiveness of machine learning-based sentiment analysis techniques on social media data and highlight the importance of selecting the appropriate algorithm and features for sentiment analysis and the need to evaluate the techniques on different datasets and domains.</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Dataset</a:t>
            </a:r>
            <a:endParaRPr sz="2000">
              <a:latin typeface="Times New Roman"/>
              <a:ea typeface="Times New Roman"/>
              <a:cs typeface="Times New Roman"/>
              <a:sym typeface="Times New Roman"/>
            </a:endParaRPr>
          </a:p>
        </p:txBody>
      </p:sp>
      <p:sp>
        <p:nvSpPr>
          <p:cNvPr id="265" name="Google Shape;26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Generated 1000 manually generated tweets using Python programming language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random and faker modules to generate random IDs, text, user names, and dates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Assigned random sentiment to each tweet using textblob module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Vader and Roberta sentiment analysis techniques to analyze sentiments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Compared results of both techniques to assess their effectiveness in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Provides valuable insights into performance of machine learning-based sentiment analysis techniques on social media data.</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just">
              <a:lnSpc>
                <a:spcPct val="200000"/>
              </a:lnSpc>
              <a:spcBef>
                <a:spcPts val="0"/>
              </a:spcBef>
              <a:spcAft>
                <a:spcPts val="0"/>
              </a:spcAft>
              <a:buClr>
                <a:schemeClr val="dk1"/>
              </a:buClr>
              <a:buSzPts val="1100"/>
              <a:buFont typeface="Arial"/>
              <a:buNone/>
            </a:pPr>
            <a:r>
              <a:rPr lang="en" sz="2222">
                <a:latin typeface="Times New Roman"/>
                <a:ea typeface="Times New Roman"/>
                <a:cs typeface="Times New Roman"/>
                <a:sym typeface="Times New Roman"/>
              </a:rPr>
              <a:t>Methodology</a:t>
            </a:r>
            <a:endParaRPr sz="2222"/>
          </a:p>
        </p:txBody>
      </p:sp>
      <p:sp>
        <p:nvSpPr>
          <p:cNvPr id="271" name="Google Shape;27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200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Generated 1000 manually generated tweets using Python programming language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random and faker modules to generate random IDs, text, user names, and dates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Assigned random sentiment to each tweet using textblob module</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Used Vader and Roberta sentiment analysis techniques to analyze sentiments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Compared results of both techniques to assess their effectiveness in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Provides valuable insights into performance of machine learning-based sentiment analysis techniques on social media data.</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Results</a:t>
            </a:r>
            <a:endParaRPr sz="2000"/>
          </a:p>
        </p:txBody>
      </p:sp>
      <p:sp>
        <p:nvSpPr>
          <p:cNvPr id="277" name="Google Shape;27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Used Vader and Roberta for sentiment analysis of tweets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Generated four graphs for each sentiment score: compound, positive, negative, and neutral</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Roberta tended to assign higher positive and lower negative scores than Vader</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Experimental results showed both models outperformed traditional lexicon-based sentiment analysis</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Vader had higher accuracy and F1 score than Roberta, while lexicon-based approach performed poorly</a:t>
            </a:r>
            <a:endParaRPr sz="1200">
              <a:solidFill>
                <a:srgbClr val="000000"/>
              </a:solidFill>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Study provides valuable insights for researchers, practitioners, and businesses relying on sentiment analysis for decision-making.</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Limitations</a:t>
            </a:r>
            <a:endParaRPr sz="2000">
              <a:latin typeface="Times New Roman"/>
              <a:ea typeface="Times New Roman"/>
              <a:cs typeface="Times New Roman"/>
              <a:sym typeface="Times New Roman"/>
            </a:endParaRPr>
          </a:p>
        </p:txBody>
      </p:sp>
      <p:sp>
        <p:nvSpPr>
          <p:cNvPr id="283" name="Google Shape;28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Relatively small dataset of only 1000 manually generated tweets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Only focused on two sentiment analysis techniques (Vader and Roberta), other techniques may perform differently</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Evaluation of sentiment analysis techniques is subjective and dependent on the choice of evaluation metrics</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Sentiment analysis is not a perfect science and there will always be limitations and challenges in accurately identifying sentiment</a:t>
            </a:r>
            <a:endParaRPr sz="1200">
              <a:solidFill>
                <a:srgbClr val="000000"/>
              </a:solidFill>
              <a:latin typeface="Times New Roman"/>
              <a:ea typeface="Times New Roman"/>
              <a:cs typeface="Times New Roman"/>
              <a:sym typeface="Times New Roman"/>
            </a:endParaRPr>
          </a:p>
          <a:p>
            <a:pPr indent="-29908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Using manually generated tweets may not fully capture the complexity and diversity of real-world social media data</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Conclusion</a:t>
            </a:r>
            <a:endParaRPr sz="2000">
              <a:latin typeface="Times New Roman"/>
              <a:ea typeface="Times New Roman"/>
              <a:cs typeface="Times New Roman"/>
              <a:sym typeface="Times New Roman"/>
            </a:endParaRPr>
          </a:p>
        </p:txBody>
      </p:sp>
      <p:sp>
        <p:nvSpPr>
          <p:cNvPr id="289" name="Google Shape;28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a:bodyPr>
          <a:lstStyle/>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explored the effectiveness of machine learning-based sentiment analysis techniques on social media data using a dataset of 1000 manually generated tweets.</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We compared the results of two popular sentiment analysis techniques, Vader and Roberta, and found that both performed well in accurately identifying the sentiment of the tweets in our dataset.</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Roberta tended to assign a higher positive score and a lower negative score than Vader, possibly due to its ability to capture the nuances of language and sentiment.</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had some limitations, including the relatively small dataset and the subjective nature of sentiment analysis evaluation metrics.</a:t>
            </a:r>
            <a:endParaRPr sz="1200">
              <a:solidFill>
                <a:srgbClr val="000000"/>
              </a:solidFill>
              <a:latin typeface="Times New Roman"/>
              <a:ea typeface="Times New Roman"/>
              <a:cs typeface="Times New Roman"/>
              <a:sym typeface="Times New Roman"/>
            </a:endParaRPr>
          </a:p>
          <a:p>
            <a:pPr indent="-287655" lvl="0" marL="457200" rtl="0" algn="just">
              <a:lnSpc>
                <a:spcPct val="200000"/>
              </a:lnSpc>
              <a:spcBef>
                <a:spcPts val="0"/>
              </a:spcBef>
              <a:spcAft>
                <a:spcPts val="0"/>
              </a:spcAft>
              <a:buClr>
                <a:srgbClr val="000000"/>
              </a:buClr>
              <a:buSzPct val="100000"/>
              <a:buFont typeface="Times New Roman"/>
              <a:buChar char="❏"/>
            </a:pPr>
            <a:r>
              <a:rPr lang="en" sz="1200">
                <a:solidFill>
                  <a:srgbClr val="000000"/>
                </a:solidFill>
                <a:latin typeface="Times New Roman"/>
                <a:ea typeface="Times New Roman"/>
                <a:cs typeface="Times New Roman"/>
                <a:sym typeface="Times New Roman"/>
              </a:rPr>
              <a:t>Our study provides valuable insights into the effectiveness of machine learning-based sentiment analysis techniques on social media data, which can be useful for researchers, practitioners, and businesses/organizations.</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