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125B52-19D3-47C3-96D5-74396912230B}" v="12" dt="2023-08-14T08:37:05.0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604"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La Paz" userId="9c071698a7a67656" providerId="LiveId" clId="{4B125B52-19D3-47C3-96D5-74396912230B}"/>
    <pc:docChg chg="undo custSel modSld">
      <pc:chgData name="Francisco De La Paz" userId="9c071698a7a67656" providerId="LiveId" clId="{4B125B52-19D3-47C3-96D5-74396912230B}" dt="2023-08-14T08:37:00.901" v="14" actId="1076"/>
      <pc:docMkLst>
        <pc:docMk/>
      </pc:docMkLst>
      <pc:sldChg chg="modSp mod">
        <pc:chgData name="Francisco De La Paz" userId="9c071698a7a67656" providerId="LiveId" clId="{4B125B52-19D3-47C3-96D5-74396912230B}" dt="2023-08-14T08:37:00.901" v="14" actId="1076"/>
        <pc:sldMkLst>
          <pc:docMk/>
          <pc:sldMk cId="804911044" sldId="257"/>
        </pc:sldMkLst>
        <pc:spChg chg="mod">
          <ac:chgData name="Francisco De La Paz" userId="9c071698a7a67656" providerId="LiveId" clId="{4B125B52-19D3-47C3-96D5-74396912230B}" dt="2023-08-14T08:37:00.901" v="14" actId="1076"/>
          <ac:spMkLst>
            <pc:docMk/>
            <pc:sldMk cId="804911044" sldId="257"/>
            <ac:spMk id="2" creationId="{4146A51B-67DE-6A7F-E249-4CCE0B47AE53}"/>
          </ac:spMkLst>
        </pc:spChg>
        <pc:picChg chg="mod">
          <ac:chgData name="Francisco De La Paz" userId="9c071698a7a67656" providerId="LiveId" clId="{4B125B52-19D3-47C3-96D5-74396912230B}" dt="2023-08-14T08:36:58.532" v="12" actId="1076"/>
          <ac:picMkLst>
            <pc:docMk/>
            <pc:sldMk cId="804911044" sldId="257"/>
            <ac:picMk id="4" creationId="{A18A56A4-A9B4-4599-EEC7-6548BF0C505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5EA1-BB54-3C88-26A4-0267628EF1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C99A7A-7076-A39D-AFFF-3B486A9437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332AB3-CB84-FB17-73F0-FC803895EAED}"/>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5" name="Footer Placeholder 4">
            <a:extLst>
              <a:ext uri="{FF2B5EF4-FFF2-40B4-BE49-F238E27FC236}">
                <a16:creationId xmlns:a16="http://schemas.microsoft.com/office/drawing/2014/main" id="{94903E00-6D54-1B59-3AAC-FDED850068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D251F7-2D36-CA6D-13C7-47F1CAFF6433}"/>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1244446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841B3-8C58-C74E-D78E-EB7335F9ED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8A68FC-55B4-0720-4307-C1FCB0D973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7C654A-E3A1-FECB-81E3-19589F0D9C6D}"/>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5" name="Footer Placeholder 4">
            <a:extLst>
              <a:ext uri="{FF2B5EF4-FFF2-40B4-BE49-F238E27FC236}">
                <a16:creationId xmlns:a16="http://schemas.microsoft.com/office/drawing/2014/main" id="{4AE95197-847D-50D7-B228-AFF745DB24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4735AC-E9E8-B73E-75FE-F8C60CE5118C}"/>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3328256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E28A6-3355-D742-66CD-4D0E6D4DCC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C2A7BB-1C5E-4C7F-CFEB-24CDA65F94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C3FA7-44FB-BF20-DC6D-853B7BB0B9D7}"/>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5" name="Footer Placeholder 4">
            <a:extLst>
              <a:ext uri="{FF2B5EF4-FFF2-40B4-BE49-F238E27FC236}">
                <a16:creationId xmlns:a16="http://schemas.microsoft.com/office/drawing/2014/main" id="{7FB821B6-5109-FA18-01AF-FA3E3CE3B5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678DDF-FF7D-EE77-8FE8-13F1C31E63A9}"/>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1788937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DAF9-6225-CDA6-B190-F2CDDA3A0C2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03F625F4-CF8E-D3FF-D0B7-6B24289F738C}"/>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45D54-2069-677E-1DCE-AD00FF4F44C7}"/>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5" name="Footer Placeholder 4">
            <a:extLst>
              <a:ext uri="{FF2B5EF4-FFF2-40B4-BE49-F238E27FC236}">
                <a16:creationId xmlns:a16="http://schemas.microsoft.com/office/drawing/2014/main" id="{292743B7-FF5D-7E5C-6B39-F67E13A2E9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E8D3CF-4342-E731-EA4F-B6D37EC9F274}"/>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727262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BF2B-E770-7984-5A44-7F418529F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E8AEA1-A1F6-AEA9-E9CD-047C74537A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791CA-694E-2D12-7EA1-D5AAC7BAEB79}"/>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5" name="Footer Placeholder 4">
            <a:extLst>
              <a:ext uri="{FF2B5EF4-FFF2-40B4-BE49-F238E27FC236}">
                <a16:creationId xmlns:a16="http://schemas.microsoft.com/office/drawing/2014/main" id="{C4215624-8924-6698-D90A-F781D01B8B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B6D55A-5E78-03EC-7A27-67501218F56A}"/>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2979190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2767-689A-4DCE-8EF0-CBDFF29105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D782B5-D92B-E8BB-89F8-680D218CB3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92AA05-C8C1-E658-2566-7643E421F261}"/>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5" name="Footer Placeholder 4">
            <a:extLst>
              <a:ext uri="{FF2B5EF4-FFF2-40B4-BE49-F238E27FC236}">
                <a16:creationId xmlns:a16="http://schemas.microsoft.com/office/drawing/2014/main" id="{E5B8712D-B6BC-6EAD-D4B1-6993ACE664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623B92-D059-1529-4574-B53B6D0D1029}"/>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4467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DA3A-56EE-CA18-D9CE-D192677C29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BCA416-54A6-1526-8EB0-165FB98B1D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CC5C3D-0CF8-84FF-2A42-2CBCA79FFF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38D1B7-3F58-9E71-03B1-30A8037B2B79}"/>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6" name="Footer Placeholder 5">
            <a:extLst>
              <a:ext uri="{FF2B5EF4-FFF2-40B4-BE49-F238E27FC236}">
                <a16:creationId xmlns:a16="http://schemas.microsoft.com/office/drawing/2014/main" id="{E8AA732B-5C1D-5E59-6383-443F88181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82905AD-039D-6E4D-198A-893E6CA69850}"/>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2921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C7B9-9DEA-EBDA-569B-FE57006CBB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A98484-8674-911E-C618-BB1581312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07BD39-BDD2-F62A-C088-D66EFD56A3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2CB761-3F7B-8403-D2F7-D56F6D26BA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BAC0A2-F801-A719-91D7-FA2955E539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092B22-5F7A-0150-1AD7-DD13CF2E7154}"/>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8" name="Footer Placeholder 7">
            <a:extLst>
              <a:ext uri="{FF2B5EF4-FFF2-40B4-BE49-F238E27FC236}">
                <a16:creationId xmlns:a16="http://schemas.microsoft.com/office/drawing/2014/main" id="{9A7608C5-9EE9-1515-3B15-80CB85E552C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E7600D0-E1D6-52D5-8778-C71B18F353B1}"/>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141760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F760-479A-9B54-AB32-C1378BEEE8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215BB-77AC-7F0A-6953-F9D35CE6DC06}"/>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4" name="Footer Placeholder 3">
            <a:extLst>
              <a:ext uri="{FF2B5EF4-FFF2-40B4-BE49-F238E27FC236}">
                <a16:creationId xmlns:a16="http://schemas.microsoft.com/office/drawing/2014/main" id="{AA6187C4-4A97-DDE4-44E1-6EA41E25307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9E53262-916D-DC0B-0384-7D3E12A7DC2B}"/>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336314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E26C5-26E1-BB7E-8AC5-87C71D7E1CA4}"/>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3" name="Footer Placeholder 2">
            <a:extLst>
              <a:ext uri="{FF2B5EF4-FFF2-40B4-BE49-F238E27FC236}">
                <a16:creationId xmlns:a16="http://schemas.microsoft.com/office/drawing/2014/main" id="{29B97D39-9FB8-7D46-24FC-493E0EFEAB5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D86E4D4-9B6A-CB20-DC95-AF810FB937D2}"/>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652970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84E3-AA69-56C8-8C3A-8827DCDA5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7B1870-8927-4D14-733A-00B555B902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3D905-9863-8F7D-4946-A49EA5AF8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ECBA46-B77B-A1D0-D092-E111A34C4CB9}"/>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6" name="Footer Placeholder 5">
            <a:extLst>
              <a:ext uri="{FF2B5EF4-FFF2-40B4-BE49-F238E27FC236}">
                <a16:creationId xmlns:a16="http://schemas.microsoft.com/office/drawing/2014/main" id="{0784DE7D-19C5-8208-682D-F33BB9A7C1E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5F8AA2-1DCD-D0FD-A57A-A846E63AEA95}"/>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3877274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8488-71C9-93F4-CE08-D15866C9D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8A2168-FB26-5953-2425-60367F0999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0A9905E-0C90-9B9B-2E36-03A7DDC85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A3B4F0-EADD-3EDF-636F-51B81103441B}"/>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6" name="Footer Placeholder 5">
            <a:extLst>
              <a:ext uri="{FF2B5EF4-FFF2-40B4-BE49-F238E27FC236}">
                <a16:creationId xmlns:a16="http://schemas.microsoft.com/office/drawing/2014/main" id="{A6F7B7E2-BE1A-C477-AD49-522A7FDBE61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E809195-5733-5E81-7277-C67646B332FB}"/>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686648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8D25BE-2EDE-DF77-E0EB-F24420CA42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859529-83F7-1B68-367F-269B8146EA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86937-E25A-0737-A3E0-4D7F5959E5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2BBC0C-0BA9-4019-A7F4-1B8F4EF56F7C}" type="datetimeFigureOut">
              <a:rPr lang="en-US" smtClean="0"/>
              <a:t>8/14/2023</a:t>
            </a:fld>
            <a:endParaRPr lang="en-US" dirty="0"/>
          </a:p>
        </p:txBody>
      </p:sp>
      <p:sp>
        <p:nvSpPr>
          <p:cNvPr id="5" name="Footer Placeholder 4">
            <a:extLst>
              <a:ext uri="{FF2B5EF4-FFF2-40B4-BE49-F238E27FC236}">
                <a16:creationId xmlns:a16="http://schemas.microsoft.com/office/drawing/2014/main" id="{192FCB80-688D-600B-228B-9BE3503117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E0283C2-A835-BC41-CD42-A96771336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80FF0-8668-4ADB-9FD4-203D7E24E1F7}" type="slidenum">
              <a:rPr lang="en-US" smtClean="0"/>
              <a:t>‹#›</a:t>
            </a:fld>
            <a:endParaRPr lang="en-US" dirty="0"/>
          </a:p>
        </p:txBody>
      </p:sp>
    </p:spTree>
    <p:extLst>
      <p:ext uri="{BB962C8B-B14F-4D97-AF65-F5344CB8AC3E}">
        <p14:creationId xmlns:p14="http://schemas.microsoft.com/office/powerpoint/2010/main" val="865524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951B5DC-B2A2-5577-7552-193D47D80725}"/>
              </a:ext>
            </a:extLst>
          </p:cNvPr>
          <p:cNvSpPr>
            <a:spLocks noGrp="1"/>
          </p:cNvSpPr>
          <p:nvPr>
            <p:ph type="ctrTitle"/>
          </p:nvPr>
        </p:nvSpPr>
        <p:spPr>
          <a:xfrm>
            <a:off x="1119352" y="1162493"/>
            <a:ext cx="6279060" cy="1476875"/>
          </a:xfrm>
        </p:spPr>
        <p:txBody>
          <a:bodyPr>
            <a:normAutofit/>
          </a:bodyPr>
          <a:lstStyle/>
          <a:p>
            <a:r>
              <a:rPr lang="en-US" sz="4800" dirty="0">
                <a:solidFill>
                  <a:schemeClr val="bg1"/>
                </a:solidFill>
                <a:latin typeface="Avenir Next LT Pro" panose="020B0504020202020204" pitchFamily="34" charset="0"/>
              </a:rPr>
              <a:t>Introduction to Buck Regulators</a:t>
            </a:r>
          </a:p>
        </p:txBody>
      </p:sp>
      <p:sp>
        <p:nvSpPr>
          <p:cNvPr id="3" name="Subtitle 2">
            <a:extLst>
              <a:ext uri="{FF2B5EF4-FFF2-40B4-BE49-F238E27FC236}">
                <a16:creationId xmlns:a16="http://schemas.microsoft.com/office/drawing/2014/main" id="{F8D3FB66-0087-5AFF-8ED9-BCC99D39E3D7}"/>
              </a:ext>
            </a:extLst>
          </p:cNvPr>
          <p:cNvSpPr>
            <a:spLocks noGrp="1"/>
          </p:cNvSpPr>
          <p:nvPr>
            <p:ph type="subTitle" idx="1"/>
          </p:nvPr>
        </p:nvSpPr>
        <p:spPr>
          <a:xfrm>
            <a:off x="6337433" y="3325119"/>
            <a:ext cx="5469127" cy="675196"/>
          </a:xfrm>
        </p:spPr>
        <p:txBody>
          <a:bodyPr>
            <a:normAutofit/>
          </a:bodyPr>
          <a:lstStyle/>
          <a:p>
            <a:pPr algn="r"/>
            <a:r>
              <a:rPr lang="en-US" sz="2800" dirty="0">
                <a:solidFill>
                  <a:schemeClr val="bg1"/>
                </a:solidFill>
                <a:latin typeface="Avenir Next LT Pro" panose="020B0504020202020204" pitchFamily="34" charset="0"/>
              </a:rPr>
              <a:t>An Overview and Exploration</a:t>
            </a:r>
          </a:p>
        </p:txBody>
      </p:sp>
      <p:sp>
        <p:nvSpPr>
          <p:cNvPr id="10" name="Rectangle 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descr="A diagram of a circuit&#10;&#10;Description automatically generated">
            <a:extLst>
              <a:ext uri="{FF2B5EF4-FFF2-40B4-BE49-F238E27FC236}">
                <a16:creationId xmlns:a16="http://schemas.microsoft.com/office/drawing/2014/main" id="{2710E10B-7868-7243-6FF6-F3651380EBEA}"/>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7524618" y="904377"/>
            <a:ext cx="4281942" cy="1993109"/>
          </a:xfrm>
          <a:prstGeom prst="rect">
            <a:avLst/>
          </a:prstGeom>
          <a:effectLst>
            <a:glow rad="38100">
              <a:srgbClr val="FF0000">
                <a:alpha val="40000"/>
              </a:srgbClr>
            </a:glow>
            <a:softEdge rad="63500"/>
          </a:effectLst>
        </p:spPr>
      </p:pic>
      <p:sp>
        <p:nvSpPr>
          <p:cNvPr id="14" name="TextBox 13">
            <a:extLst>
              <a:ext uri="{FF2B5EF4-FFF2-40B4-BE49-F238E27FC236}">
                <a16:creationId xmlns:a16="http://schemas.microsoft.com/office/drawing/2014/main" id="{A54FB283-F4B1-8C6E-7B5C-D6F5E323334A}"/>
              </a:ext>
            </a:extLst>
          </p:cNvPr>
          <p:cNvSpPr txBox="1"/>
          <p:nvPr/>
        </p:nvSpPr>
        <p:spPr>
          <a:xfrm>
            <a:off x="8526478" y="6107411"/>
            <a:ext cx="3602419" cy="461665"/>
          </a:xfrm>
          <a:prstGeom prst="rect">
            <a:avLst/>
          </a:prstGeom>
          <a:noFill/>
        </p:spPr>
        <p:txBody>
          <a:bodyPr wrap="square">
            <a:spAutoFit/>
          </a:bodyPr>
          <a:lstStyle/>
          <a:p>
            <a:pPr algn="l"/>
            <a:r>
              <a:rPr lang="en-US" sz="2400" dirty="0">
                <a:solidFill>
                  <a:schemeClr val="bg1"/>
                </a:solidFill>
                <a:latin typeface="Avenir Next LT Pro" panose="020B0504020202020204" pitchFamily="34" charset="0"/>
              </a:rPr>
              <a:t>By Francisco De La Paz</a:t>
            </a:r>
          </a:p>
        </p:txBody>
      </p:sp>
    </p:spTree>
    <p:extLst>
      <p:ext uri="{BB962C8B-B14F-4D97-AF65-F5344CB8AC3E}">
        <p14:creationId xmlns:p14="http://schemas.microsoft.com/office/powerpoint/2010/main" val="359309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lectronics protoboard">
            <a:extLst>
              <a:ext uri="{FF2B5EF4-FFF2-40B4-BE49-F238E27FC236}">
                <a16:creationId xmlns:a16="http://schemas.microsoft.com/office/drawing/2014/main" id="{A18A56A4-A9B4-4599-EEC7-6548BF0C5056}"/>
              </a:ext>
            </a:extLst>
          </p:cNvPr>
          <p:cNvPicPr>
            <a:picLocks noChangeAspect="1"/>
          </p:cNvPicPr>
          <p:nvPr/>
        </p:nvPicPr>
        <p:blipFill rotWithShape="1">
          <a:blip r:embed="rId2"/>
          <a:srcRect l="6247" r="9380" b="-1"/>
          <a:stretch/>
        </p:blipFill>
        <p:spPr>
          <a:xfrm>
            <a:off x="-2" y="10"/>
            <a:ext cx="8668512" cy="6857990"/>
          </a:xfrm>
          <a:prstGeom prst="rect">
            <a:avLst/>
          </a:prstGeom>
        </p:spPr>
      </p:pic>
      <p:sp>
        <p:nvSpPr>
          <p:cNvPr id="10" name="Rectangle 9">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46A51B-67DE-6A7F-E249-4CCE0B47AE53}"/>
              </a:ext>
            </a:extLst>
          </p:cNvPr>
          <p:cNvSpPr>
            <a:spLocks noGrp="1"/>
          </p:cNvSpPr>
          <p:nvPr>
            <p:ph type="title"/>
          </p:nvPr>
        </p:nvSpPr>
        <p:spPr>
          <a:xfrm>
            <a:off x="7848600" y="1122362"/>
            <a:ext cx="4023360" cy="4340389"/>
          </a:xfrm>
        </p:spPr>
        <p:txBody>
          <a:bodyPr vert="horz" lIns="91440" tIns="45720" rIns="91440" bIns="45720" rtlCol="0" anchor="b">
            <a:noAutofit/>
          </a:bodyPr>
          <a:lstStyle/>
          <a:p>
            <a:r>
              <a:rPr lang="en-US" sz="2400" dirty="0">
                <a:solidFill>
                  <a:schemeClr val="bg1"/>
                </a:solidFill>
                <a:latin typeface="Avenir Next LT Pro" panose="020B0504020202020204" pitchFamily="34" charset="0"/>
              </a:rPr>
              <a:t>A buck regulator, also called a step-down converter, transforms higher input voltage to a lower, regulated output. It uses components like inductors and capacitors to maintain this output, regardless of input fluctuations.</a:t>
            </a:r>
            <a:br>
              <a:rPr lang="en-US" sz="2400" dirty="0">
                <a:solidFill>
                  <a:schemeClr val="bg1"/>
                </a:solidFill>
                <a:latin typeface="Avenir Next LT Pro" panose="020B0504020202020204" pitchFamily="34" charset="0"/>
              </a:rPr>
            </a:br>
            <a:br>
              <a:rPr lang="en-US" sz="2400" dirty="0">
                <a:solidFill>
                  <a:schemeClr val="bg1"/>
                </a:solidFill>
                <a:latin typeface="Avenir Next LT Pro" panose="020B0504020202020204" pitchFamily="34" charset="0"/>
              </a:rPr>
            </a:br>
            <a:r>
              <a:rPr lang="en-US" sz="2400" i="1" dirty="0">
                <a:solidFill>
                  <a:schemeClr val="accent2"/>
                </a:solidFill>
                <a:latin typeface="Avenir Next LT Pro" panose="020B0504020202020204" pitchFamily="34" charset="0"/>
              </a:rPr>
              <a:t>Why did the diode go to the beach? To get tanned!</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491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descr="Electronics protoboard">
            <a:extLst>
              <a:ext uri="{FF2B5EF4-FFF2-40B4-BE49-F238E27FC236}">
                <a16:creationId xmlns:a16="http://schemas.microsoft.com/office/drawing/2014/main" id="{3F1C0EF2-967C-8DA4-B532-E72A9213EAEE}"/>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8"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D08075-739A-9B33-15C5-F542542E2F8C}"/>
              </a:ext>
            </a:extLst>
          </p:cNvPr>
          <p:cNvSpPr>
            <a:spLocks noGrp="1"/>
          </p:cNvSpPr>
          <p:nvPr>
            <p:ph type="title"/>
          </p:nvPr>
        </p:nvSpPr>
        <p:spPr>
          <a:xfrm>
            <a:off x="342623" y="2139239"/>
            <a:ext cx="4023360" cy="3954134"/>
          </a:xfrm>
        </p:spPr>
        <p:txBody>
          <a:bodyPr vert="horz" lIns="91440" tIns="45720" rIns="91440" bIns="45720" rtlCol="0" anchor="b">
            <a:noAutofit/>
          </a:bodyPr>
          <a:lstStyle/>
          <a:p>
            <a:r>
              <a:rPr lang="en-US" sz="2400" dirty="0">
                <a:solidFill>
                  <a:schemeClr val="bg1"/>
                </a:solidFill>
                <a:latin typeface="Avenir Next LT Pro" panose="020B0504020202020204" pitchFamily="34" charset="0"/>
              </a:rPr>
              <a:t>The buck regulator is pivotal in modern electronics. From power supplies in computers to smartphones, its efficiency makes it indispensable. Its primary role in battery-powered devices is to extend battery life, a crucial function in today's mobile age.</a:t>
            </a:r>
            <a:br>
              <a:rPr lang="en-US" sz="2400" dirty="0">
                <a:solidFill>
                  <a:schemeClr val="bg1"/>
                </a:solidFill>
                <a:latin typeface="Avenir Next LT Pro" panose="020B0504020202020204" pitchFamily="34" charset="0"/>
              </a:rPr>
            </a:br>
            <a:br>
              <a:rPr lang="en-US" sz="2400" dirty="0">
                <a:solidFill>
                  <a:schemeClr val="bg1"/>
                </a:solidFill>
                <a:latin typeface="Avenir Next LT Pro" panose="020B0504020202020204" pitchFamily="34" charset="0"/>
              </a:rPr>
            </a:br>
            <a:r>
              <a:rPr lang="en-US" sz="2400" i="1" dirty="0">
                <a:solidFill>
                  <a:schemeClr val="accent2"/>
                </a:solidFill>
                <a:latin typeface="Avenir Next LT Pro" panose="020B0504020202020204" pitchFamily="34" charset="0"/>
              </a:rPr>
              <a:t>Why did the resistor hug the capacitor? For current support!</a:t>
            </a:r>
          </a:p>
        </p:txBody>
      </p:sp>
      <p:sp>
        <p:nvSpPr>
          <p:cNvPr id="19"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206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8F548DE-802B-D93A-3A99-EB317F791B4B}"/>
              </a:ext>
            </a:extLst>
          </p:cNvPr>
          <p:cNvSpPr>
            <a:spLocks noGrp="1"/>
          </p:cNvSpPr>
          <p:nvPr>
            <p:ph type="title"/>
          </p:nvPr>
        </p:nvSpPr>
        <p:spPr>
          <a:xfrm>
            <a:off x="2399234" y="2073715"/>
            <a:ext cx="6935759" cy="2993042"/>
          </a:xfrm>
        </p:spPr>
        <p:txBody>
          <a:bodyPr vert="horz" lIns="91440" tIns="45720" rIns="91440" bIns="45720" rtlCol="0" anchor="ctr">
            <a:noAutofit/>
          </a:bodyPr>
          <a:lstStyle/>
          <a:p>
            <a:pPr algn="ctr"/>
            <a:r>
              <a:rPr lang="en-US" sz="2400" kern="1200" dirty="0">
                <a:solidFill>
                  <a:schemeClr val="bg1"/>
                </a:solidFill>
                <a:latin typeface="Avenir Next LT Pro" panose="020B0504020202020204" pitchFamily="34" charset="0"/>
              </a:rPr>
              <a:t>The buck regulator's foremost advantage is high efficiency, especially with minimal input-output voltage difference. This efficiency curtails heat generation, prolongs device life, and minimizes cooling needs. Modern designs even allow for more compact system designs.</a:t>
            </a:r>
            <a:br>
              <a:rPr lang="en-US" sz="2400" kern="1200" dirty="0">
                <a:solidFill>
                  <a:schemeClr val="bg1"/>
                </a:solidFill>
                <a:latin typeface="Avenir Next LT Pro" panose="020B0504020202020204" pitchFamily="34" charset="0"/>
              </a:rPr>
            </a:br>
            <a:br>
              <a:rPr lang="en-US" sz="2400" kern="1200" dirty="0">
                <a:solidFill>
                  <a:schemeClr val="bg1"/>
                </a:solidFill>
                <a:latin typeface="Avenir Next LT Pro" panose="020B0504020202020204" pitchFamily="34" charset="0"/>
              </a:rPr>
            </a:br>
            <a:r>
              <a:rPr lang="en-US" sz="2400" i="1" kern="1200" dirty="0">
                <a:solidFill>
                  <a:schemeClr val="accent2"/>
                </a:solidFill>
                <a:latin typeface="Avenir Next LT Pro" panose="020B0504020202020204" pitchFamily="34" charset="0"/>
              </a:rPr>
              <a:t>Why don't electrical engineers get shocked? They're well-grounded</a:t>
            </a:r>
            <a:r>
              <a:rPr lang="en-US" sz="2400" i="1" kern="1200" dirty="0">
                <a:solidFill>
                  <a:schemeClr val="bg1"/>
                </a:solidFill>
                <a:latin typeface="Avenir Next LT Pro" panose="020B0504020202020204" pitchFamily="34" charset="0"/>
              </a:rPr>
              <a:t>!</a:t>
            </a:r>
          </a:p>
        </p:txBody>
      </p:sp>
      <p:sp>
        <p:nvSpPr>
          <p:cNvPr id="9" name="Rectangle 8">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946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lectronics protoboard">
            <a:extLst>
              <a:ext uri="{FF2B5EF4-FFF2-40B4-BE49-F238E27FC236}">
                <a16:creationId xmlns:a16="http://schemas.microsoft.com/office/drawing/2014/main" id="{FC87067F-5E98-5FAC-3F9C-DB0E8BA7DE2C}"/>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B3B9A4CB-996D-144C-69B5-EEC03CEA30D0}"/>
              </a:ext>
            </a:extLst>
          </p:cNvPr>
          <p:cNvSpPr>
            <a:spLocks noGrp="1"/>
          </p:cNvSpPr>
          <p:nvPr>
            <p:ph type="title"/>
          </p:nvPr>
        </p:nvSpPr>
        <p:spPr>
          <a:xfrm>
            <a:off x="1437290" y="680928"/>
            <a:ext cx="9827172" cy="3757066"/>
          </a:xfrm>
        </p:spPr>
        <p:txBody>
          <a:bodyPr vert="horz" lIns="91440" tIns="45720" rIns="91440" bIns="45720" rtlCol="0" anchor="b">
            <a:normAutofit/>
          </a:bodyPr>
          <a:lstStyle/>
          <a:p>
            <a:pPr algn="ctr"/>
            <a:r>
              <a:rPr lang="en-US" sz="2400" dirty="0">
                <a:solidFill>
                  <a:srgbClr val="FFFFFF"/>
                </a:solidFill>
                <a:latin typeface="Avenir Next LT Pro" panose="020B0504020202020204" pitchFamily="34" charset="0"/>
              </a:rPr>
              <a:t>Despite its merits, the buck regulator has setbacks. Rising switching frequencies can result in electromagnetic interference, complicating designs. Proper component selection is paramount, and specific designs might face limitations in voltage differentials.</a:t>
            </a:r>
            <a:br>
              <a:rPr lang="en-US" sz="2400" dirty="0">
                <a:solidFill>
                  <a:srgbClr val="FFFFFF"/>
                </a:solidFill>
                <a:latin typeface="Avenir Next LT Pro" panose="020B0504020202020204" pitchFamily="34" charset="0"/>
              </a:rPr>
            </a:br>
            <a:br>
              <a:rPr lang="en-US" sz="2400" dirty="0">
                <a:solidFill>
                  <a:srgbClr val="FFFFFF"/>
                </a:solidFill>
                <a:latin typeface="Avenir Next LT Pro" panose="020B0504020202020204" pitchFamily="34" charset="0"/>
              </a:rPr>
            </a:br>
            <a:r>
              <a:rPr lang="en-US" sz="2400" i="1" dirty="0">
                <a:solidFill>
                  <a:schemeClr val="accent2"/>
                </a:solidFill>
                <a:latin typeface="Avenir Next LT Pro" panose="020B0504020202020204" pitchFamily="34" charset="0"/>
              </a:rPr>
              <a:t>What did the transformer say to the inductor? 'Feeling current today?'</a:t>
            </a:r>
          </a:p>
        </p:txBody>
      </p:sp>
    </p:spTree>
    <p:extLst>
      <p:ext uri="{BB962C8B-B14F-4D97-AF65-F5344CB8AC3E}">
        <p14:creationId xmlns:p14="http://schemas.microsoft.com/office/powerpoint/2010/main" val="32545617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CBEBCE2-2E00-098C-834F-CAF1A6D9E342}"/>
              </a:ext>
            </a:extLst>
          </p:cNvPr>
          <p:cNvSpPr>
            <a:spLocks noGrp="1"/>
          </p:cNvSpPr>
          <p:nvPr>
            <p:ph type="title"/>
          </p:nvPr>
        </p:nvSpPr>
        <p:spPr>
          <a:xfrm>
            <a:off x="437247" y="2577764"/>
            <a:ext cx="3983256" cy="3302774"/>
          </a:xfrm>
        </p:spPr>
        <p:txBody>
          <a:bodyPr vert="horz" lIns="91440" tIns="45720" rIns="91440" bIns="45720" rtlCol="0" anchor="b">
            <a:noAutofit/>
          </a:bodyPr>
          <a:lstStyle/>
          <a:p>
            <a:r>
              <a:rPr lang="en-US" sz="2400" dirty="0">
                <a:solidFill>
                  <a:schemeClr val="bg1"/>
                </a:solidFill>
                <a:latin typeface="Avenir Next LT Pro" panose="020B0504020202020204" pitchFamily="34" charset="0"/>
              </a:rPr>
              <a:t>Buck regulators have evolved with variations like synchronous buck regulators and multiphase designs. These aim at specific challenges or applications, offering advanced solutions and integrating control circuits for a more compact footprint.</a:t>
            </a:r>
            <a:br>
              <a:rPr lang="en-US" sz="2400" dirty="0">
                <a:solidFill>
                  <a:schemeClr val="bg1"/>
                </a:solidFill>
                <a:latin typeface="Avenir Next LT Pro" panose="020B0504020202020204" pitchFamily="34" charset="0"/>
              </a:rPr>
            </a:br>
            <a:br>
              <a:rPr lang="en-US" sz="2400" dirty="0">
                <a:solidFill>
                  <a:schemeClr val="bg1"/>
                </a:solidFill>
                <a:latin typeface="Avenir Next LT Pro" panose="020B0504020202020204" pitchFamily="34" charset="0"/>
              </a:rPr>
            </a:br>
            <a:br>
              <a:rPr lang="en-US" sz="2400" dirty="0">
                <a:solidFill>
                  <a:schemeClr val="bg1"/>
                </a:solidFill>
                <a:latin typeface="Avenir Next LT Pro" panose="020B0504020202020204" pitchFamily="34" charset="0"/>
              </a:rPr>
            </a:br>
            <a:br>
              <a:rPr lang="en-US" sz="2400" dirty="0">
                <a:solidFill>
                  <a:schemeClr val="bg1"/>
                </a:solidFill>
                <a:latin typeface="Avenir Next LT Pro" panose="020B0504020202020204" pitchFamily="34" charset="0"/>
              </a:rPr>
            </a:br>
            <a:r>
              <a:rPr lang="en-US" sz="2400" i="1" dirty="0">
                <a:solidFill>
                  <a:schemeClr val="accent2"/>
                </a:solidFill>
                <a:latin typeface="Avenir Next LT Pro" panose="020B0504020202020204" pitchFamily="34" charset="0"/>
              </a:rPr>
              <a:t>Why did the transistor go to school? To amplify its knowledge!</a:t>
            </a:r>
          </a:p>
        </p:txBody>
      </p:sp>
      <p:pic>
        <p:nvPicPr>
          <p:cNvPr id="4" name="Picture 3" descr="Electronic components on a white background">
            <a:extLst>
              <a:ext uri="{FF2B5EF4-FFF2-40B4-BE49-F238E27FC236}">
                <a16:creationId xmlns:a16="http://schemas.microsoft.com/office/drawing/2014/main" id="{F55346AD-4489-3EBA-49BE-23C411957869}"/>
              </a:ext>
            </a:extLst>
          </p:cNvPr>
          <p:cNvPicPr>
            <a:picLocks noChangeAspect="1"/>
          </p:cNvPicPr>
          <p:nvPr/>
        </p:nvPicPr>
        <p:blipFill rotWithShape="1">
          <a:blip r:embed="rId2"/>
          <a:srcRect l="37283" r="-1" b="-1"/>
          <a:stretch/>
        </p:blipFill>
        <p:spPr>
          <a:xfrm>
            <a:off x="5748338" y="10"/>
            <a:ext cx="6443662" cy="6857989"/>
          </a:xfrm>
          <a:prstGeom prst="rect">
            <a:avLst/>
          </a:prstGeom>
        </p:spPr>
      </p:pic>
      <p:sp>
        <p:nvSpPr>
          <p:cNvPr id="10" name="Rectangle 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428875" y="3209925"/>
            <a:ext cx="976312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13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2E120855-B7E5-2D5D-0CD7-33A6285E4AC4}"/>
              </a:ext>
            </a:extLst>
          </p:cNvPr>
          <p:cNvSpPr>
            <a:spLocks noGrp="1"/>
          </p:cNvSpPr>
          <p:nvPr>
            <p:ph type="ctrTitle"/>
          </p:nvPr>
        </p:nvSpPr>
        <p:spPr>
          <a:xfrm>
            <a:off x="1170571" y="409575"/>
            <a:ext cx="4286922" cy="638146"/>
          </a:xfrm>
        </p:spPr>
        <p:txBody>
          <a:bodyPr>
            <a:normAutofit fontScale="90000"/>
          </a:bodyPr>
          <a:lstStyle/>
          <a:p>
            <a:pPr algn="l"/>
            <a:r>
              <a:rPr lang="en-US" sz="6600" dirty="0">
                <a:solidFill>
                  <a:schemeClr val="bg1"/>
                </a:solidFill>
              </a:rPr>
              <a:t>References</a:t>
            </a: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98FC527-F2DD-F535-4F53-A118C053E147}"/>
              </a:ext>
            </a:extLst>
          </p:cNvPr>
          <p:cNvSpPr txBox="1"/>
          <p:nvPr/>
        </p:nvSpPr>
        <p:spPr>
          <a:xfrm>
            <a:off x="1338044" y="1556158"/>
            <a:ext cx="9081080" cy="3416320"/>
          </a:xfrm>
          <a:prstGeom prst="rect">
            <a:avLst/>
          </a:prstGeom>
          <a:noFill/>
        </p:spPr>
        <p:txBody>
          <a:bodyPr wrap="square" rtlCol="0">
            <a:spAutoFit/>
          </a:bodyPr>
          <a:lstStyle/>
          <a:p>
            <a:r>
              <a:rPr lang="en-US" dirty="0">
                <a:solidFill>
                  <a:schemeClr val="accent2"/>
                </a:solidFill>
              </a:rPr>
              <a:t>Knight, D. (2015, November 24). Buck converters and their cool applications - technical articles. All About Circuits. https://www.allaboutcircuits.com/technical-articles/buck-converters-and-their-cool-applications/ </a:t>
            </a:r>
          </a:p>
          <a:p>
            <a:endParaRPr lang="en-US" dirty="0">
              <a:solidFill>
                <a:schemeClr val="accent2"/>
              </a:solidFill>
            </a:endParaRPr>
          </a:p>
          <a:p>
            <a:r>
              <a:rPr lang="en-US" dirty="0">
                <a:solidFill>
                  <a:schemeClr val="accent2"/>
                </a:solidFill>
              </a:rPr>
              <a:t>Bell, B., &amp;amp; Pace, D. (2016, September). Buck regulator topologies for wide input/output voltage differentials. Dallas; Texas Instruments. </a:t>
            </a:r>
          </a:p>
          <a:p>
            <a:endParaRPr lang="en-US" dirty="0">
              <a:solidFill>
                <a:schemeClr val="accent2"/>
              </a:solidFill>
            </a:endParaRPr>
          </a:p>
          <a:p>
            <a:r>
              <a:rPr lang="en-US" dirty="0">
                <a:solidFill>
                  <a:schemeClr val="accent2"/>
                </a:solidFill>
              </a:rPr>
              <a:t>Buck regulators. STMicroelectronics. (n.d.). https://www.st.com/en/power-management/buck-regulators.html </a:t>
            </a:r>
          </a:p>
          <a:p>
            <a:endParaRPr lang="en-US" dirty="0">
              <a:solidFill>
                <a:schemeClr val="accent2"/>
              </a:solidFill>
            </a:endParaRPr>
          </a:p>
          <a:p>
            <a:r>
              <a:rPr lang="en-US" dirty="0">
                <a:solidFill>
                  <a:schemeClr val="accent2"/>
                </a:solidFill>
              </a:rPr>
              <a:t>ICRFQ.com. (2022, May 23). Everything you need to know about Buck Converters. icrfq.net. https://www.icrfq.net/buck-converters/ </a:t>
            </a:r>
          </a:p>
        </p:txBody>
      </p:sp>
    </p:spTree>
    <p:extLst>
      <p:ext uri="{BB962C8B-B14F-4D97-AF65-F5344CB8AC3E}">
        <p14:creationId xmlns:p14="http://schemas.microsoft.com/office/powerpoint/2010/main" val="9908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408</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Calibri</vt:lpstr>
      <vt:lpstr>Calibri Light</vt:lpstr>
      <vt:lpstr>Office Theme</vt:lpstr>
      <vt:lpstr>Introduction to Buck Regulators</vt:lpstr>
      <vt:lpstr>A buck regulator, also called a step-down converter, transforms higher input voltage to a lower, regulated output. It uses components like inductors and capacitors to maintain this output, regardless of input fluctuations.  Why did the diode go to the beach? To get tanned!</vt:lpstr>
      <vt:lpstr>The buck regulator is pivotal in modern electronics. From power supplies in computers to smartphones, its efficiency makes it indispensable. Its primary role in battery-powered devices is to extend battery life, a crucial function in today's mobile age.  Why did the resistor hug the capacitor? For current support!</vt:lpstr>
      <vt:lpstr>The buck regulator's foremost advantage is high efficiency, especially with minimal input-output voltage difference. This efficiency curtails heat generation, prolongs device life, and minimizes cooling needs. Modern designs even allow for more compact system designs.  Why don't electrical engineers get shocked? They're well-grounded!</vt:lpstr>
      <vt:lpstr>Despite its merits, the buck regulator has setbacks. Rising switching frequencies can result in electromagnetic interference, complicating designs. Proper component selection is paramount, and specific designs might face limitations in voltage differentials.  What did the transformer say to the inductor? 'Feeling current today?'</vt:lpstr>
      <vt:lpstr>Buck regulators have evolved with variations like synchronous buck regulators and multiphase designs. These aim at specific challenges or applications, offering advanced solutions and integrating control circuits for a more compact footprint.    Why did the transistor go to school? To amplify its knowledge!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Buck Regulators</dc:title>
  <dc:creator>Francisco De La Paz</dc:creator>
  <cp:lastModifiedBy>Francisco De La Paz</cp:lastModifiedBy>
  <cp:revision>1</cp:revision>
  <dcterms:created xsi:type="dcterms:W3CDTF">2023-08-14T07:36:07Z</dcterms:created>
  <dcterms:modified xsi:type="dcterms:W3CDTF">2023-08-14T08:37:14Z</dcterms:modified>
</cp:coreProperties>
</file>