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73" r:id="rId2"/>
    <p:sldId id="260" r:id="rId3"/>
    <p:sldId id="274" r:id="rId4"/>
    <p:sldId id="275" r:id="rId5"/>
    <p:sldId id="276" r:id="rId6"/>
    <p:sldId id="278" r:id="rId7"/>
    <p:sldId id="307" r:id="rId8"/>
    <p:sldId id="308" r:id="rId9"/>
    <p:sldId id="281" r:id="rId10"/>
    <p:sldId id="282" r:id="rId11"/>
    <p:sldId id="288" r:id="rId12"/>
    <p:sldId id="311" r:id="rId13"/>
    <p:sldId id="283" r:id="rId14"/>
    <p:sldId id="286" r:id="rId15"/>
    <p:sldId id="287" r:id="rId16"/>
    <p:sldId id="289" r:id="rId17"/>
    <p:sldId id="290" r:id="rId18"/>
    <p:sldId id="303" r:id="rId19"/>
    <p:sldId id="291" r:id="rId20"/>
    <p:sldId id="292" r:id="rId21"/>
    <p:sldId id="295" r:id="rId22"/>
    <p:sldId id="312" r:id="rId23"/>
    <p:sldId id="305" r:id="rId24"/>
    <p:sldId id="296" r:id="rId25"/>
    <p:sldId id="306" r:id="rId26"/>
    <p:sldId id="309" r:id="rId27"/>
    <p:sldId id="313" r:id="rId28"/>
    <p:sldId id="298" r:id="rId29"/>
    <p:sldId id="299" r:id="rId30"/>
    <p:sldId id="300" r:id="rId31"/>
    <p:sldId id="301" r:id="rId32"/>
    <p:sldId id="302" r:id="rId33"/>
    <p:sldId id="304" r:id="rId34"/>
    <p:sldId id="310" r:id="rId35"/>
    <p:sldId id="314" r:id="rId36"/>
    <p:sldId id="315" r:id="rId37"/>
    <p:sldId id="316" r:id="rId38"/>
    <p:sldId id="256"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23D11A-1DF6-EE6B-4EF2-11716DE30A45}" name="Romina Dertscheny-Schwarz" initials="RDS" userId="S::dertscheny-schwarz@eworks-gmbh.de::bf7a6196-0876-49c8-aa05-96405fe9696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5B641-C01D-9866-8706-7FC49E678022}" v="677" dt="2025-06-22T07:51:19.944"/>
    <p1510:client id="{7CA306CA-C185-C840-9597-AF20D15040D3}" v="29" dt="2025-06-21T10:42:22.0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3"/>
  </p:normalViewPr>
  <p:slideViewPr>
    <p:cSldViewPr snapToGrid="0">
      <p:cViewPr varScale="1">
        <p:scale>
          <a:sx n="130" d="100"/>
          <a:sy n="130" d="100"/>
        </p:scale>
        <p:origin x="1224"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8/10/relationships/authors" Target="authors.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BFF51-2098-4D5A-94F9-58B977AD4BE2}" type="datetimeFigureOut">
              <a:rPr lang="de-DE" smtClean="0"/>
              <a:t>22.06.25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664C4-E931-43C8-BC1C-83625EAB2A7A}" type="slidenum">
              <a:rPr lang="de-DE" smtClean="0"/>
              <a:t>‹#›</a:t>
            </a:fld>
            <a:endParaRPr lang="de-DE"/>
          </a:p>
        </p:txBody>
      </p:sp>
    </p:spTree>
    <p:extLst>
      <p:ext uri="{BB962C8B-B14F-4D97-AF65-F5344CB8AC3E}">
        <p14:creationId xmlns:p14="http://schemas.microsoft.com/office/powerpoint/2010/main" val="2910671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err="1">
                <a:ea typeface="Calibri"/>
                <a:cs typeface="Calibri"/>
              </a:rPr>
              <a:t>Verteilung</a:t>
            </a:r>
            <a:r>
              <a:rPr lang="en-US" dirty="0">
                <a:ea typeface="Calibri"/>
                <a:cs typeface="Calibri"/>
              </a:rPr>
              <a:t> der </a:t>
            </a:r>
            <a:r>
              <a:rPr lang="en-US" dirty="0" err="1">
                <a:ea typeface="Calibri"/>
                <a:cs typeface="Calibri"/>
              </a:rPr>
              <a:t>einzelnen</a:t>
            </a:r>
            <a:r>
              <a:rPr lang="en-US" dirty="0">
                <a:ea typeface="Calibri"/>
                <a:cs typeface="Calibri"/>
              </a:rPr>
              <a:t> Scores </a:t>
            </a:r>
            <a:r>
              <a:rPr lang="en-US" dirty="0" err="1">
                <a:ea typeface="Calibri"/>
                <a:cs typeface="Calibri"/>
              </a:rPr>
              <a:t>sehr</a:t>
            </a:r>
            <a:r>
              <a:rPr lang="en-US" dirty="0">
                <a:ea typeface="Calibri"/>
                <a:cs typeface="Calibri"/>
              </a:rPr>
              <a:t> </a:t>
            </a:r>
            <a:r>
              <a:rPr lang="en-US" dirty="0" err="1">
                <a:ea typeface="Calibri"/>
                <a:cs typeface="Calibri"/>
              </a:rPr>
              <a:t>unbalanciert</a:t>
            </a:r>
            <a:r>
              <a:rPr lang="en-US" dirty="0">
                <a:ea typeface="Calibri"/>
                <a:cs typeface="Calibri"/>
              </a:rPr>
              <a:t>, </a:t>
            </a:r>
            <a:r>
              <a:rPr lang="en-US" dirty="0" err="1">
                <a:ea typeface="Calibri"/>
                <a:cs typeface="Calibri"/>
              </a:rPr>
              <a:t>auch</a:t>
            </a:r>
            <a:r>
              <a:rPr lang="en-US" dirty="0">
                <a:ea typeface="Calibri"/>
                <a:cs typeface="Calibri"/>
              </a:rPr>
              <a:t> </a:t>
            </a:r>
            <a:r>
              <a:rPr lang="en-US" dirty="0" err="1">
                <a:ea typeface="Calibri"/>
                <a:cs typeface="Calibri"/>
              </a:rPr>
              <a:t>werte</a:t>
            </a:r>
            <a:r>
              <a:rPr lang="en-US" dirty="0">
                <a:ea typeface="Calibri"/>
                <a:cs typeface="Calibri"/>
              </a:rPr>
              <a:t> von 1 bis 4 und 9 </a:t>
            </a:r>
            <a:r>
              <a:rPr lang="en-US" dirty="0" err="1">
                <a:ea typeface="Calibri"/>
                <a:cs typeface="Calibri"/>
              </a:rPr>
              <a:t>vorhanden</a:t>
            </a:r>
          </a:p>
          <a:p>
            <a:pPr marL="171450" indent="-171450">
              <a:buFont typeface="Calibri"/>
              <a:buChar char="-"/>
            </a:pPr>
            <a:r>
              <a:rPr lang="en-US" dirty="0">
                <a:ea typeface="Calibri"/>
                <a:cs typeface="Calibri"/>
              </a:rPr>
              <a:t>Lexical resource score: time children, life, example, job </a:t>
            </a:r>
            <a:r>
              <a:rPr lang="en-US" dirty="0" err="1">
                <a:ea typeface="Calibri"/>
                <a:cs typeface="Calibri"/>
              </a:rPr>
              <a:t>zu</a:t>
            </a:r>
            <a:r>
              <a:rPr lang="en-US" dirty="0">
                <a:ea typeface="Calibri"/>
                <a:cs typeface="Calibri"/>
              </a:rPr>
              <a:t>  example government, individual, instance</a:t>
            </a:r>
          </a:p>
          <a:p>
            <a:pPr marL="171450" indent="-171450">
              <a:buFont typeface="Calibri"/>
              <a:buChar char="-"/>
            </a:pPr>
            <a:r>
              <a:rPr lang="en-US" dirty="0">
                <a:ea typeface="Calibri"/>
                <a:cs typeface="Calibri"/>
              </a:rPr>
              <a:t>Coherence and cohesion score: von children time </a:t>
            </a:r>
            <a:r>
              <a:rPr lang="en-US" err="1">
                <a:ea typeface="Calibri"/>
                <a:cs typeface="Calibri"/>
              </a:rPr>
              <a:t>zu</a:t>
            </a:r>
            <a:r>
              <a:rPr lang="en-US" dirty="0">
                <a:ea typeface="Calibri"/>
                <a:cs typeface="Calibri"/>
              </a:rPr>
              <a:t> example instance government</a:t>
            </a:r>
          </a:p>
          <a:p>
            <a:pPr marL="171450" indent="-171450">
              <a:buFont typeface="Calibri"/>
              <a:buChar char="-"/>
            </a:pPr>
            <a:r>
              <a:rPr lang="en-US" dirty="0">
                <a:ea typeface="Calibri"/>
                <a:cs typeface="Calibri"/>
              </a:rPr>
              <a:t>Task Achievement: von time life children </a:t>
            </a:r>
            <a:r>
              <a:rPr lang="en-US" err="1">
                <a:ea typeface="Calibri"/>
                <a:cs typeface="Calibri"/>
              </a:rPr>
              <a:t>esample</a:t>
            </a:r>
            <a:r>
              <a:rPr lang="en-US" dirty="0">
                <a:ea typeface="Calibri"/>
                <a:cs typeface="Calibri"/>
              </a:rPr>
              <a:t> </a:t>
            </a:r>
            <a:r>
              <a:rPr lang="en-US" err="1">
                <a:ea typeface="Calibri"/>
                <a:cs typeface="Calibri"/>
              </a:rPr>
              <a:t>zu</a:t>
            </a:r>
            <a:r>
              <a:rPr lang="en-US" dirty="0">
                <a:ea typeface="Calibri"/>
                <a:cs typeface="Calibri"/>
              </a:rPr>
              <a:t> government individual instance/example</a:t>
            </a:r>
          </a:p>
          <a:p>
            <a:pPr marL="171450" indent="-171450">
              <a:buFont typeface="Calibri"/>
              <a:buChar char="-"/>
            </a:pPr>
            <a:r>
              <a:rPr lang="en-US" dirty="0">
                <a:ea typeface="Calibri"/>
                <a:cs typeface="Calibri"/>
              </a:rPr>
              <a:t>Können </a:t>
            </a:r>
            <a:r>
              <a:rPr lang="en-US" dirty="0" err="1">
                <a:ea typeface="Calibri"/>
                <a:cs typeface="Calibri"/>
              </a:rPr>
              <a:t>aufgrund</a:t>
            </a:r>
            <a:r>
              <a:rPr lang="en-US" dirty="0">
                <a:ea typeface="Calibri"/>
                <a:cs typeface="Calibri"/>
              </a:rPr>
              <a:t> der </a:t>
            </a:r>
            <a:r>
              <a:rPr lang="en-US" dirty="0" err="1">
                <a:ea typeface="Calibri"/>
                <a:cs typeface="Calibri"/>
              </a:rPr>
              <a:t>verschiedenen</a:t>
            </a:r>
            <a:r>
              <a:rPr lang="en-US" dirty="0">
                <a:ea typeface="Calibri"/>
                <a:cs typeface="Calibri"/>
              </a:rPr>
              <a:t> </a:t>
            </a:r>
            <a:r>
              <a:rPr lang="en-US" dirty="0" err="1">
                <a:ea typeface="Calibri"/>
                <a:cs typeface="Calibri"/>
              </a:rPr>
              <a:t>Vokabelgrößen</a:t>
            </a:r>
          </a:p>
        </p:txBody>
      </p:sp>
      <p:sp>
        <p:nvSpPr>
          <p:cNvPr id="4" name="Slide Number Placeholder 3"/>
          <p:cNvSpPr>
            <a:spLocks noGrp="1"/>
          </p:cNvSpPr>
          <p:nvPr>
            <p:ph type="sldNum" sz="quarter" idx="5"/>
          </p:nvPr>
        </p:nvSpPr>
        <p:spPr/>
        <p:txBody>
          <a:bodyPr/>
          <a:lstStyle/>
          <a:p>
            <a:fld id="{C89664C4-E931-43C8-BC1C-83625EAB2A7A}" type="slidenum">
              <a:rPr lang="de-DE" smtClean="0"/>
              <a:t>11</a:t>
            </a:fld>
            <a:endParaRPr lang="de-DE"/>
          </a:p>
        </p:txBody>
      </p:sp>
    </p:spTree>
    <p:extLst>
      <p:ext uri="{BB962C8B-B14F-4D97-AF65-F5344CB8AC3E}">
        <p14:creationId xmlns:p14="http://schemas.microsoft.com/office/powerpoint/2010/main" val="78798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563A-9F8D-4E77-E2AF-A7B3E899E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36B00D-EF24-324B-7754-FF3BB9CAD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FBAD7B-63D9-D9B5-EF6C-ADC03381C69C}"/>
              </a:ext>
            </a:extLst>
          </p:cNvPr>
          <p:cNvSpPr>
            <a:spLocks noGrp="1"/>
          </p:cNvSpPr>
          <p:nvPr>
            <p:ph type="body" idx="1"/>
          </p:nvPr>
        </p:nvSpPr>
        <p:spPr/>
        <p:txBody>
          <a:bodyPr/>
          <a:lstStyle/>
          <a:p>
            <a:pPr marL="171450" indent="-171450">
              <a:buFont typeface="Calibri"/>
              <a:buChar char="-"/>
            </a:pPr>
            <a:r>
              <a:rPr lang="en-US" dirty="0" err="1">
                <a:ea typeface="Calibri"/>
                <a:cs typeface="Calibri"/>
              </a:rPr>
              <a:t>Verteilung</a:t>
            </a:r>
            <a:r>
              <a:rPr lang="en-US" dirty="0">
                <a:ea typeface="Calibri"/>
                <a:cs typeface="Calibri"/>
              </a:rPr>
              <a:t> der </a:t>
            </a:r>
            <a:r>
              <a:rPr lang="en-US" dirty="0" err="1">
                <a:ea typeface="Calibri"/>
                <a:cs typeface="Calibri"/>
              </a:rPr>
              <a:t>einzelnen</a:t>
            </a:r>
            <a:r>
              <a:rPr lang="en-US" dirty="0">
                <a:ea typeface="Calibri"/>
                <a:cs typeface="Calibri"/>
              </a:rPr>
              <a:t> Scores </a:t>
            </a:r>
            <a:r>
              <a:rPr lang="en-US" dirty="0" err="1">
                <a:ea typeface="Calibri"/>
                <a:cs typeface="Calibri"/>
              </a:rPr>
              <a:t>sehr</a:t>
            </a:r>
            <a:r>
              <a:rPr lang="en-US" dirty="0">
                <a:ea typeface="Calibri"/>
                <a:cs typeface="Calibri"/>
              </a:rPr>
              <a:t> </a:t>
            </a:r>
            <a:r>
              <a:rPr lang="en-US" dirty="0" err="1">
                <a:ea typeface="Calibri"/>
                <a:cs typeface="Calibri"/>
              </a:rPr>
              <a:t>unbalanciert</a:t>
            </a:r>
            <a:r>
              <a:rPr lang="en-US" dirty="0">
                <a:ea typeface="Calibri"/>
                <a:cs typeface="Calibri"/>
              </a:rPr>
              <a:t>, </a:t>
            </a:r>
            <a:r>
              <a:rPr lang="en-US" dirty="0" err="1">
                <a:ea typeface="Calibri"/>
                <a:cs typeface="Calibri"/>
              </a:rPr>
              <a:t>auch</a:t>
            </a:r>
            <a:r>
              <a:rPr lang="en-US" dirty="0">
                <a:ea typeface="Calibri"/>
                <a:cs typeface="Calibri"/>
              </a:rPr>
              <a:t> </a:t>
            </a:r>
            <a:r>
              <a:rPr lang="en-US" dirty="0" err="1">
                <a:ea typeface="Calibri"/>
                <a:cs typeface="Calibri"/>
              </a:rPr>
              <a:t>werte</a:t>
            </a:r>
            <a:r>
              <a:rPr lang="en-US" dirty="0">
                <a:ea typeface="Calibri"/>
                <a:cs typeface="Calibri"/>
              </a:rPr>
              <a:t> von 1 bis 4 und 9 </a:t>
            </a:r>
            <a:r>
              <a:rPr lang="en-US" dirty="0" err="1">
                <a:ea typeface="Calibri"/>
                <a:cs typeface="Calibri"/>
              </a:rPr>
              <a:t>vorhanden</a:t>
            </a:r>
          </a:p>
          <a:p>
            <a:pPr marL="171450" indent="-171450">
              <a:buFont typeface="Calibri"/>
              <a:buChar char="-"/>
            </a:pPr>
            <a:r>
              <a:rPr lang="en-US" dirty="0">
                <a:ea typeface="Calibri"/>
                <a:cs typeface="Calibri"/>
              </a:rPr>
              <a:t>Lexical resource score: time children, life, example, job </a:t>
            </a:r>
            <a:r>
              <a:rPr lang="en-US" dirty="0" err="1">
                <a:ea typeface="Calibri"/>
                <a:cs typeface="Calibri"/>
              </a:rPr>
              <a:t>zu</a:t>
            </a:r>
            <a:r>
              <a:rPr lang="en-US" dirty="0">
                <a:ea typeface="Calibri"/>
                <a:cs typeface="Calibri"/>
              </a:rPr>
              <a:t>  example government, individual, instance</a:t>
            </a:r>
          </a:p>
          <a:p>
            <a:pPr marL="171450" indent="-171450">
              <a:buFont typeface="Calibri"/>
              <a:buChar char="-"/>
            </a:pPr>
            <a:r>
              <a:rPr lang="en-US" dirty="0">
                <a:ea typeface="Calibri"/>
                <a:cs typeface="Calibri"/>
              </a:rPr>
              <a:t>Coherence and cohesion score: von children time </a:t>
            </a:r>
            <a:r>
              <a:rPr lang="en-US" err="1">
                <a:ea typeface="Calibri"/>
                <a:cs typeface="Calibri"/>
              </a:rPr>
              <a:t>zu</a:t>
            </a:r>
            <a:r>
              <a:rPr lang="en-US" dirty="0">
                <a:ea typeface="Calibri"/>
                <a:cs typeface="Calibri"/>
              </a:rPr>
              <a:t> example instance government</a:t>
            </a:r>
          </a:p>
          <a:p>
            <a:pPr marL="171450" indent="-171450">
              <a:buFont typeface="Calibri"/>
              <a:buChar char="-"/>
            </a:pPr>
            <a:r>
              <a:rPr lang="en-US" dirty="0">
                <a:ea typeface="Calibri"/>
                <a:cs typeface="Calibri"/>
              </a:rPr>
              <a:t>Task Achievement: von time life children </a:t>
            </a:r>
            <a:r>
              <a:rPr lang="en-US" err="1">
                <a:ea typeface="Calibri"/>
                <a:cs typeface="Calibri"/>
              </a:rPr>
              <a:t>esample</a:t>
            </a:r>
            <a:r>
              <a:rPr lang="en-US" dirty="0">
                <a:ea typeface="Calibri"/>
                <a:cs typeface="Calibri"/>
              </a:rPr>
              <a:t> </a:t>
            </a:r>
            <a:r>
              <a:rPr lang="en-US" err="1">
                <a:ea typeface="Calibri"/>
                <a:cs typeface="Calibri"/>
              </a:rPr>
              <a:t>zu</a:t>
            </a:r>
            <a:r>
              <a:rPr lang="en-US" dirty="0">
                <a:ea typeface="Calibri"/>
                <a:cs typeface="Calibri"/>
              </a:rPr>
              <a:t> government individual instance/example</a:t>
            </a:r>
          </a:p>
          <a:p>
            <a:pPr marL="171450" indent="-171450">
              <a:buFont typeface="Calibri"/>
              <a:buChar char="-"/>
            </a:pPr>
            <a:r>
              <a:rPr lang="en-US" dirty="0">
                <a:ea typeface="Calibri"/>
                <a:cs typeface="Calibri"/>
              </a:rPr>
              <a:t>Können </a:t>
            </a:r>
            <a:r>
              <a:rPr lang="en-US" dirty="0" err="1">
                <a:ea typeface="Calibri"/>
                <a:cs typeface="Calibri"/>
              </a:rPr>
              <a:t>aufgrund</a:t>
            </a:r>
            <a:r>
              <a:rPr lang="en-US" dirty="0">
                <a:ea typeface="Calibri"/>
                <a:cs typeface="Calibri"/>
              </a:rPr>
              <a:t> der </a:t>
            </a:r>
            <a:r>
              <a:rPr lang="en-US" dirty="0" err="1">
                <a:ea typeface="Calibri"/>
                <a:cs typeface="Calibri"/>
              </a:rPr>
              <a:t>verschiedenen</a:t>
            </a:r>
            <a:r>
              <a:rPr lang="en-US" dirty="0">
                <a:ea typeface="Calibri"/>
                <a:cs typeface="Calibri"/>
              </a:rPr>
              <a:t> </a:t>
            </a:r>
            <a:r>
              <a:rPr lang="en-US" dirty="0" err="1">
                <a:ea typeface="Calibri"/>
                <a:cs typeface="Calibri"/>
              </a:rPr>
              <a:t>Vokabelgrößen</a:t>
            </a:r>
          </a:p>
        </p:txBody>
      </p:sp>
      <p:sp>
        <p:nvSpPr>
          <p:cNvPr id="4" name="Slide Number Placeholder 3">
            <a:extLst>
              <a:ext uri="{FF2B5EF4-FFF2-40B4-BE49-F238E27FC236}">
                <a16:creationId xmlns:a16="http://schemas.microsoft.com/office/drawing/2014/main" id="{2B8AC028-4B7E-E3E0-6D21-91EE37D6905B}"/>
              </a:ext>
            </a:extLst>
          </p:cNvPr>
          <p:cNvSpPr>
            <a:spLocks noGrp="1"/>
          </p:cNvSpPr>
          <p:nvPr>
            <p:ph type="sldNum" sz="quarter" idx="5"/>
          </p:nvPr>
        </p:nvSpPr>
        <p:spPr/>
        <p:txBody>
          <a:bodyPr/>
          <a:lstStyle/>
          <a:p>
            <a:fld id="{C89664C4-E931-43C8-BC1C-83625EAB2A7A}" type="slidenum">
              <a:rPr lang="de-DE" smtClean="0"/>
              <a:t>12</a:t>
            </a:fld>
            <a:endParaRPr lang="de-DE"/>
          </a:p>
        </p:txBody>
      </p:sp>
    </p:spTree>
    <p:extLst>
      <p:ext uri="{BB962C8B-B14F-4D97-AF65-F5344CB8AC3E}">
        <p14:creationId xmlns:p14="http://schemas.microsoft.com/office/powerpoint/2010/main" val="382094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err="1">
                <a:ea typeface="Calibri"/>
                <a:cs typeface="Calibri"/>
              </a:rPr>
              <a:t>Wortfrequenzen</a:t>
            </a:r>
            <a:r>
              <a:rPr lang="en-US" dirty="0">
                <a:ea typeface="Calibri"/>
                <a:cs typeface="Calibri"/>
              </a:rPr>
              <a:t> </a:t>
            </a:r>
            <a:r>
              <a:rPr lang="en-US" dirty="0" err="1">
                <a:ea typeface="Calibri"/>
                <a:cs typeface="Calibri"/>
              </a:rPr>
              <a:t>werden</a:t>
            </a:r>
            <a:r>
              <a:rPr lang="en-US" dirty="0">
                <a:ea typeface="Calibri"/>
                <a:cs typeface="Calibri"/>
              </a:rPr>
              <a:t> </a:t>
            </a:r>
            <a:r>
              <a:rPr lang="en-US" dirty="0" err="1">
                <a:ea typeface="Calibri"/>
                <a:cs typeface="Calibri"/>
              </a:rPr>
              <a:t>balancierter</a:t>
            </a:r>
          </a:p>
          <a:p>
            <a:pPr marL="171450" indent="-171450">
              <a:buFont typeface="Calibri"/>
              <a:buChar char="-"/>
            </a:pPr>
            <a:r>
              <a:rPr lang="en-US" dirty="0" err="1">
                <a:ea typeface="Calibri"/>
                <a:cs typeface="Calibri"/>
              </a:rPr>
              <a:t>Ähnlich</a:t>
            </a:r>
            <a:r>
              <a:rPr lang="en-US" dirty="0">
                <a:ea typeface="Calibri"/>
                <a:cs typeface="Calibri"/>
              </a:rPr>
              <a:t> </a:t>
            </a:r>
            <a:r>
              <a:rPr lang="en-US" dirty="0" err="1">
                <a:ea typeface="Calibri"/>
                <a:cs typeface="Calibri"/>
              </a:rPr>
              <a:t>wie</a:t>
            </a:r>
            <a:r>
              <a:rPr lang="en-US" dirty="0">
                <a:ea typeface="Calibri"/>
                <a:cs typeface="Calibri"/>
              </a:rPr>
              <a:t> </a:t>
            </a:r>
            <a:r>
              <a:rPr lang="en-US" dirty="0" err="1">
                <a:ea typeface="Calibri"/>
                <a:cs typeface="Calibri"/>
              </a:rPr>
              <a:t>bei</a:t>
            </a:r>
            <a:r>
              <a:rPr lang="en-US" dirty="0">
                <a:ea typeface="Calibri"/>
                <a:cs typeface="Calibri"/>
              </a:rPr>
              <a:t> den </a:t>
            </a:r>
            <a:r>
              <a:rPr lang="en-US" dirty="0" err="1">
                <a:ea typeface="Calibri"/>
                <a:cs typeface="Calibri"/>
              </a:rPr>
              <a:t>kategorialen</a:t>
            </a:r>
            <a:r>
              <a:rPr lang="en-US" dirty="0">
                <a:ea typeface="Calibri"/>
                <a:cs typeface="Calibri"/>
              </a:rPr>
              <a:t> scores</a:t>
            </a:r>
          </a:p>
        </p:txBody>
      </p:sp>
      <p:sp>
        <p:nvSpPr>
          <p:cNvPr id="4" name="Slide Number Placeholder 3"/>
          <p:cNvSpPr>
            <a:spLocks noGrp="1"/>
          </p:cNvSpPr>
          <p:nvPr>
            <p:ph type="sldNum" sz="quarter" idx="5"/>
          </p:nvPr>
        </p:nvSpPr>
        <p:spPr/>
        <p:txBody>
          <a:bodyPr/>
          <a:lstStyle/>
          <a:p>
            <a:fld id="{C89664C4-E931-43C8-BC1C-83625EAB2A7A}" type="slidenum">
              <a:rPr lang="de-DE" smtClean="0"/>
              <a:t>22</a:t>
            </a:fld>
            <a:endParaRPr lang="de-DE"/>
          </a:p>
        </p:txBody>
      </p:sp>
    </p:spTree>
    <p:extLst>
      <p:ext uri="{BB962C8B-B14F-4D97-AF65-F5344CB8AC3E}">
        <p14:creationId xmlns:p14="http://schemas.microsoft.com/office/powerpoint/2010/main" val="333892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b="1" dirty="0"/>
              <a:t>Cluster, Muster </a:t>
            </a:r>
            <a:r>
              <a:rPr lang="en-US" b="1" err="1"/>
              <a:t>oder</a:t>
            </a:r>
            <a:r>
              <a:rPr lang="en-US" b="1" dirty="0"/>
              <a:t> </a:t>
            </a:r>
            <a:r>
              <a:rPr lang="en-US" b="1" err="1"/>
              <a:t>Ähnlichkeiten</a:t>
            </a:r>
            <a:r>
              <a:rPr lang="en-US" dirty="0"/>
              <a:t> </a:t>
            </a:r>
            <a:r>
              <a:rPr lang="en-US" err="1"/>
              <a:t>sichtbar</a:t>
            </a:r>
            <a:r>
              <a:rPr lang="en-US" dirty="0"/>
              <a:t> </a:t>
            </a:r>
            <a:r>
              <a:rPr lang="en-US" err="1"/>
              <a:t>zu</a:t>
            </a:r>
            <a:r>
              <a:rPr lang="en-US" dirty="0"/>
              <a:t> </a:t>
            </a:r>
            <a:r>
              <a:rPr lang="en-US" err="1"/>
              <a:t>machen</a:t>
            </a:r>
            <a:r>
              <a:rPr lang="en-US" dirty="0"/>
              <a:t>.</a:t>
            </a:r>
          </a:p>
          <a:p>
            <a:pPr marL="285750" indent="-285750">
              <a:buFont typeface="Calibri"/>
              <a:buChar char="-"/>
            </a:pPr>
            <a:r>
              <a:rPr lang="en-US" b="1" dirty="0"/>
              <a:t>Struktur der Daten</a:t>
            </a:r>
            <a:r>
              <a:rPr lang="en-US" dirty="0"/>
              <a:t> (</a:t>
            </a:r>
            <a:r>
              <a:rPr lang="en-US" dirty="0" err="1"/>
              <a:t>lokale</a:t>
            </a:r>
            <a:r>
              <a:rPr lang="en-US" dirty="0"/>
              <a:t> </a:t>
            </a:r>
            <a:r>
              <a:rPr lang="en-US" dirty="0" err="1"/>
              <a:t>Nachbarschaften</a:t>
            </a:r>
            <a:r>
              <a:rPr lang="en-US" dirty="0"/>
              <a:t>) in der </a:t>
            </a:r>
            <a:r>
              <a:rPr lang="en-US" dirty="0" err="1"/>
              <a:t>niedrigen</a:t>
            </a:r>
            <a:r>
              <a:rPr lang="en-US" dirty="0"/>
              <a:t> Dimension so gut </a:t>
            </a:r>
            <a:r>
              <a:rPr lang="en-US" dirty="0" err="1"/>
              <a:t>wie</a:t>
            </a:r>
            <a:r>
              <a:rPr lang="en-US" dirty="0"/>
              <a:t> </a:t>
            </a:r>
            <a:r>
              <a:rPr lang="en-US" dirty="0" err="1"/>
              <a:t>möglich</a:t>
            </a:r>
            <a:r>
              <a:rPr lang="en-US" dirty="0"/>
              <a:t> </a:t>
            </a:r>
            <a:r>
              <a:rPr lang="en-US" dirty="0" err="1"/>
              <a:t>zu</a:t>
            </a:r>
            <a:r>
              <a:rPr lang="en-US" dirty="0"/>
              <a:t> </a:t>
            </a:r>
            <a:r>
              <a:rPr lang="en-US" dirty="0" err="1"/>
              <a:t>erhalten</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C89664C4-E931-43C8-BC1C-83625EAB2A7A}" type="slidenum">
              <a:rPr lang="de-DE" smtClean="0"/>
              <a:t>27</a:t>
            </a:fld>
            <a:endParaRPr lang="de-DE"/>
          </a:p>
        </p:txBody>
      </p:sp>
    </p:spTree>
    <p:extLst>
      <p:ext uri="{BB962C8B-B14F-4D97-AF65-F5344CB8AC3E}">
        <p14:creationId xmlns:p14="http://schemas.microsoft.com/office/powerpoint/2010/main" val="358708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Random Oversampling</a:t>
            </a:r>
          </a:p>
          <a:p>
            <a:r>
              <a:rPr lang="en-US" dirty="0">
                <a:ea typeface="Calibri"/>
                <a:cs typeface="Calibri"/>
              </a:rPr>
              <a:t>Embedding model</a:t>
            </a:r>
          </a:p>
        </p:txBody>
      </p:sp>
      <p:sp>
        <p:nvSpPr>
          <p:cNvPr id="4" name="Slide Number Placeholder 3"/>
          <p:cNvSpPr>
            <a:spLocks noGrp="1"/>
          </p:cNvSpPr>
          <p:nvPr>
            <p:ph type="sldNum" sz="quarter" idx="5"/>
          </p:nvPr>
        </p:nvSpPr>
        <p:spPr/>
        <p:txBody>
          <a:bodyPr/>
          <a:lstStyle/>
          <a:p>
            <a:fld id="{C89664C4-E931-43C8-BC1C-83625EAB2A7A}" type="slidenum">
              <a:rPr lang="de-DE" smtClean="0"/>
              <a:t>35</a:t>
            </a:fld>
            <a:endParaRPr lang="de-DE"/>
          </a:p>
        </p:txBody>
      </p:sp>
    </p:spTree>
    <p:extLst>
      <p:ext uri="{BB962C8B-B14F-4D97-AF65-F5344CB8AC3E}">
        <p14:creationId xmlns:p14="http://schemas.microsoft.com/office/powerpoint/2010/main" val="205407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F0207-951A-635A-44A2-40DCE52F9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44DA3C-F80F-D64C-0A35-B4E44894D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953C7A-2A89-1241-C9E9-FFAD726697B7}"/>
              </a:ext>
            </a:extLst>
          </p:cNvPr>
          <p:cNvSpPr>
            <a:spLocks noGrp="1"/>
          </p:cNvSpPr>
          <p:nvPr>
            <p:ph type="body" idx="1"/>
          </p:nvPr>
        </p:nvSpPr>
        <p:spPr/>
        <p:txBody>
          <a:bodyPr/>
          <a:lstStyle/>
          <a:p>
            <a:r>
              <a:rPr lang="en-US" dirty="0">
                <a:ea typeface="Calibri"/>
                <a:cs typeface="Calibri"/>
              </a:rPr>
              <a:t>Random Oversampling</a:t>
            </a:r>
          </a:p>
          <a:p>
            <a:r>
              <a:rPr lang="en-US" dirty="0">
                <a:ea typeface="Calibri"/>
                <a:cs typeface="Calibri"/>
              </a:rPr>
              <a:t>Embedding model</a:t>
            </a:r>
          </a:p>
          <a:p>
            <a:r>
              <a:rPr lang="en-US" dirty="0">
                <a:ea typeface="Calibri"/>
                <a:cs typeface="Calibri"/>
              </a:rPr>
              <a:t>Raw </a:t>
            </a:r>
            <a:r>
              <a:rPr lang="en-US" err="1">
                <a:ea typeface="Calibri"/>
                <a:cs typeface="Calibri"/>
              </a:rPr>
              <a:t>daten</a:t>
            </a:r>
            <a:r>
              <a:rPr lang="en-US" dirty="0">
                <a:ea typeface="Calibri"/>
                <a:cs typeface="Calibri"/>
              </a:rPr>
              <a:t> 61%</a:t>
            </a:r>
          </a:p>
          <a:p>
            <a:r>
              <a:rPr lang="en-US" dirty="0">
                <a:ea typeface="Calibri"/>
                <a:cs typeface="Calibri"/>
              </a:rPr>
              <a:t>TF-IDF </a:t>
            </a:r>
            <a:r>
              <a:rPr lang="en-US" dirty="0" err="1">
                <a:ea typeface="Calibri"/>
                <a:cs typeface="Calibri"/>
              </a:rPr>
              <a:t>auch</a:t>
            </a:r>
            <a:r>
              <a:rPr lang="en-US" dirty="0">
                <a:ea typeface="Calibri"/>
                <a:cs typeface="Calibri"/>
              </a:rPr>
              <a:t> </a:t>
            </a:r>
            <a:r>
              <a:rPr lang="en-US" dirty="0" err="1">
                <a:ea typeface="Calibri"/>
                <a:cs typeface="Calibri"/>
              </a:rPr>
              <a:t>über</a:t>
            </a:r>
            <a:r>
              <a:rPr lang="en-US" dirty="0">
                <a:ea typeface="Calibri"/>
                <a:cs typeface="Calibri"/>
              </a:rPr>
              <a:t> 60%</a:t>
            </a:r>
          </a:p>
        </p:txBody>
      </p:sp>
      <p:sp>
        <p:nvSpPr>
          <p:cNvPr id="4" name="Slide Number Placeholder 3">
            <a:extLst>
              <a:ext uri="{FF2B5EF4-FFF2-40B4-BE49-F238E27FC236}">
                <a16:creationId xmlns:a16="http://schemas.microsoft.com/office/drawing/2014/main" id="{FA3BB463-7F18-05D1-115D-95E9E36E97C2}"/>
              </a:ext>
            </a:extLst>
          </p:cNvPr>
          <p:cNvSpPr>
            <a:spLocks noGrp="1"/>
          </p:cNvSpPr>
          <p:nvPr>
            <p:ph type="sldNum" sz="quarter" idx="5"/>
          </p:nvPr>
        </p:nvSpPr>
        <p:spPr/>
        <p:txBody>
          <a:bodyPr/>
          <a:lstStyle/>
          <a:p>
            <a:fld id="{C89664C4-E931-43C8-BC1C-83625EAB2A7A}" type="slidenum">
              <a:rPr lang="de-DE" smtClean="0"/>
              <a:t>36</a:t>
            </a:fld>
            <a:endParaRPr lang="de-DE"/>
          </a:p>
        </p:txBody>
      </p:sp>
    </p:spTree>
    <p:extLst>
      <p:ext uri="{BB962C8B-B14F-4D97-AF65-F5344CB8AC3E}">
        <p14:creationId xmlns:p14="http://schemas.microsoft.com/office/powerpoint/2010/main" val="3278457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073DD71F-F627-E252-D236-A435D6E7BD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188" y="226800"/>
            <a:ext cx="2161036" cy="530353"/>
          </a:xfrm>
          <a:prstGeom prst="rect">
            <a:avLst/>
          </a:prstGeom>
        </p:spPr>
      </p:pic>
      <p:sp>
        <p:nvSpPr>
          <p:cNvPr id="2" name="Titel 1">
            <a:extLst>
              <a:ext uri="{FF2B5EF4-FFF2-40B4-BE49-F238E27FC236}">
                <a16:creationId xmlns:a16="http://schemas.microsoft.com/office/drawing/2014/main" id="{6D2F2999-1E71-B531-4878-5469A20D207C}"/>
              </a:ext>
            </a:extLst>
          </p:cNvPr>
          <p:cNvSpPr>
            <a:spLocks noGrp="1"/>
          </p:cNvSpPr>
          <p:nvPr>
            <p:ph type="ctrTitle" hasCustomPrompt="1"/>
          </p:nvPr>
        </p:nvSpPr>
        <p:spPr>
          <a:xfrm>
            <a:off x="357188" y="2539683"/>
            <a:ext cx="8456400" cy="2387600"/>
          </a:xfrm>
        </p:spPr>
        <p:txBody>
          <a:bodyPr anchor="b"/>
          <a:lstStyle>
            <a:lvl1pPr algn="l">
              <a:lnSpc>
                <a:spcPts val="8800"/>
              </a:lnSpc>
              <a:defRPr sz="8600"/>
            </a:lvl1pPr>
          </a:lstStyle>
          <a:p>
            <a:r>
              <a:rPr lang="de-DE"/>
              <a:t>Titel </a:t>
            </a:r>
            <a:br>
              <a:rPr lang="de-DE"/>
            </a:br>
            <a:r>
              <a:rPr lang="de-DE"/>
              <a:t>bearbeiten</a:t>
            </a:r>
          </a:p>
        </p:txBody>
      </p:sp>
      <p:pic>
        <p:nvPicPr>
          <p:cNvPr id="3" name="omega">
            <a:extLst>
              <a:ext uri="{FF2B5EF4-FFF2-40B4-BE49-F238E27FC236}">
                <a16:creationId xmlns:a16="http://schemas.microsoft.com/office/drawing/2014/main" id="{64602DA8-F54E-2EFA-E5E8-6EF92CA495D8}"/>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018" t="5459" r="26728" b="7828"/>
          <a:stretch/>
        </p:blipFill>
        <p:spPr>
          <a:xfrm>
            <a:off x="4831492" y="0"/>
            <a:ext cx="7360508" cy="6858000"/>
          </a:xfrm>
          <a:prstGeom prst="rect">
            <a:avLst/>
          </a:prstGeom>
        </p:spPr>
      </p:pic>
    </p:spTree>
    <p:extLst>
      <p:ext uri="{BB962C8B-B14F-4D97-AF65-F5344CB8AC3E}">
        <p14:creationId xmlns:p14="http://schemas.microsoft.com/office/powerpoint/2010/main" val="10918661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Inhalt, ohne Titel">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3581A20-C1DF-C740-F432-48F016C1A798}"/>
              </a:ext>
            </a:extLst>
          </p:cNvPr>
          <p:cNvSpPr>
            <a:spLocks noGrp="1"/>
          </p:cNvSpPr>
          <p:nvPr>
            <p:ph idx="1" hasCustomPrompt="1"/>
          </p:nvPr>
        </p:nvSpPr>
        <p:spPr>
          <a:xfrm>
            <a:off x="360000" y="1076325"/>
            <a:ext cx="11471638" cy="5159885"/>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pic>
        <p:nvPicPr>
          <p:cNvPr id="4" name="Grafik 3">
            <a:extLst>
              <a:ext uri="{FF2B5EF4-FFF2-40B4-BE49-F238E27FC236}">
                <a16:creationId xmlns:a16="http://schemas.microsoft.com/office/drawing/2014/main" id="{2DB48314-5880-B59F-70F1-0E27E9BF313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5" name="Fußzeilenplatzhalter 4">
            <a:extLst>
              <a:ext uri="{FF2B5EF4-FFF2-40B4-BE49-F238E27FC236}">
                <a16:creationId xmlns:a16="http://schemas.microsoft.com/office/drawing/2014/main" id="{A9EB0A72-FBC9-69D3-72A5-A1A61E01E9CA}"/>
              </a:ext>
            </a:extLst>
          </p:cNvPr>
          <p:cNvSpPr>
            <a:spLocks noGrp="1"/>
          </p:cNvSpPr>
          <p:nvPr>
            <p:ph type="ftr" sz="quarter" idx="10"/>
          </p:nvPr>
        </p:nvSpPr>
        <p:spPr/>
        <p:txBody>
          <a:bodyPr/>
          <a:lstStyle/>
          <a:p>
            <a:r>
              <a:rPr lang="de-DE"/>
              <a:t>www.th-nuernberg.de</a:t>
            </a:r>
          </a:p>
        </p:txBody>
      </p:sp>
      <p:sp>
        <p:nvSpPr>
          <p:cNvPr id="6" name="Foliennummernplatzhalter 5">
            <a:extLst>
              <a:ext uri="{FF2B5EF4-FFF2-40B4-BE49-F238E27FC236}">
                <a16:creationId xmlns:a16="http://schemas.microsoft.com/office/drawing/2014/main" id="{76696324-603F-BB54-E949-1487348E0A97}"/>
              </a:ext>
            </a:extLst>
          </p:cNvPr>
          <p:cNvSpPr>
            <a:spLocks noGrp="1"/>
          </p:cNvSpPr>
          <p:nvPr>
            <p:ph type="sldNum" sz="quarter" idx="11"/>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249201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Kapitelfolie dunkel (mit Unter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ABEB4-2C14-6FDA-C403-054743E55DE1}"/>
              </a:ext>
            </a:extLst>
          </p:cNvPr>
          <p:cNvSpPr>
            <a:spLocks noGrp="1"/>
          </p:cNvSpPr>
          <p:nvPr>
            <p:ph type="title" hasCustomPrompt="1"/>
          </p:nvPr>
        </p:nvSpPr>
        <p:spPr>
          <a:xfrm>
            <a:off x="831850" y="2065592"/>
            <a:ext cx="10515600" cy="1500187"/>
          </a:xfrm>
        </p:spPr>
        <p:txBody>
          <a:bodyPr anchor="b"/>
          <a:lstStyle>
            <a:lvl1pPr algn="ctr">
              <a:lnSpc>
                <a:spcPts val="5500"/>
              </a:lnSpc>
              <a:defRPr sz="5400">
                <a:solidFill>
                  <a:schemeClr val="bg1"/>
                </a:solidFill>
              </a:defRPr>
            </a:lvl1pPr>
          </a:lstStyle>
          <a:p>
            <a:r>
              <a:rPr lang="de-DE"/>
              <a:t>Titel des Kapitels bearbeiten</a:t>
            </a:r>
          </a:p>
        </p:txBody>
      </p:sp>
      <p:sp>
        <p:nvSpPr>
          <p:cNvPr id="3" name="Textplatzhalter 2">
            <a:extLst>
              <a:ext uri="{FF2B5EF4-FFF2-40B4-BE49-F238E27FC236}">
                <a16:creationId xmlns:a16="http://schemas.microsoft.com/office/drawing/2014/main" id="{DAA5DBA6-B732-E2DA-F1F0-78337924C863}"/>
              </a:ext>
            </a:extLst>
          </p:cNvPr>
          <p:cNvSpPr>
            <a:spLocks noGrp="1"/>
          </p:cNvSpPr>
          <p:nvPr>
            <p:ph type="body" idx="1" hasCustomPrompt="1"/>
          </p:nvPr>
        </p:nvSpPr>
        <p:spPr>
          <a:xfrm>
            <a:off x="831850" y="4022535"/>
            <a:ext cx="10515600" cy="750633"/>
          </a:xfrm>
        </p:spPr>
        <p:txBody>
          <a:bodyPr>
            <a:noAutofit/>
          </a:bodyPr>
          <a:lstStyle>
            <a:lvl1pPr marL="0" indent="0" algn="ctr">
              <a:lnSpc>
                <a:spcPts val="2900"/>
              </a:lnSpc>
              <a:buNone/>
              <a:defRPr sz="2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Untertitel des Kapitels  bearbeiten</a:t>
            </a:r>
          </a:p>
        </p:txBody>
      </p:sp>
      <p:pic>
        <p:nvPicPr>
          <p:cNvPr id="6" name="Grafik 5">
            <a:extLst>
              <a:ext uri="{FF2B5EF4-FFF2-40B4-BE49-F238E27FC236}">
                <a16:creationId xmlns:a16="http://schemas.microsoft.com/office/drawing/2014/main" id="{A450C514-37F6-908E-490C-63EB35F46A2F}"/>
              </a:ext>
            </a:extLst>
          </p:cNvPr>
          <p:cNvPicPr>
            <a:picLocks noChangeAspect="1"/>
          </p:cNvPicPr>
          <p:nvPr userDrawn="1"/>
        </p:nvPicPr>
        <p:blipFill>
          <a:blip r:embed="rId2" cstate="hqprint">
            <a:biLevel thresh="25000"/>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7" name="Fußzeilenplatzhalter 6">
            <a:extLst>
              <a:ext uri="{FF2B5EF4-FFF2-40B4-BE49-F238E27FC236}">
                <a16:creationId xmlns:a16="http://schemas.microsoft.com/office/drawing/2014/main" id="{1E4B733B-1F6B-8A69-7F81-CFC2D40BAFF9}"/>
              </a:ext>
            </a:extLst>
          </p:cNvPr>
          <p:cNvSpPr>
            <a:spLocks noGrp="1"/>
          </p:cNvSpPr>
          <p:nvPr>
            <p:ph type="ftr" sz="quarter" idx="10"/>
          </p:nvPr>
        </p:nvSpPr>
        <p:spPr/>
        <p:txBody>
          <a:bodyPr/>
          <a:lstStyle>
            <a:lvl1pPr>
              <a:defRPr>
                <a:solidFill>
                  <a:schemeClr val="bg1"/>
                </a:solidFill>
              </a:defRPr>
            </a:lvl1pPr>
          </a:lstStyle>
          <a:p>
            <a:r>
              <a:rPr lang="de-DE"/>
              <a:t>www.th-nuernberg.de</a:t>
            </a:r>
          </a:p>
        </p:txBody>
      </p:sp>
      <p:sp>
        <p:nvSpPr>
          <p:cNvPr id="10" name="Foliennummernplatzhalter 9">
            <a:extLst>
              <a:ext uri="{FF2B5EF4-FFF2-40B4-BE49-F238E27FC236}">
                <a16:creationId xmlns:a16="http://schemas.microsoft.com/office/drawing/2014/main" id="{936CA629-3B13-A412-E161-464798FF0347}"/>
              </a:ext>
            </a:extLst>
          </p:cNvPr>
          <p:cNvSpPr>
            <a:spLocks noGrp="1"/>
          </p:cNvSpPr>
          <p:nvPr>
            <p:ph type="sldNum" sz="quarter" idx="11"/>
          </p:nvPr>
        </p:nvSpPr>
        <p:spPr/>
        <p:txBody>
          <a:bodyPr/>
          <a:lstStyle>
            <a:lvl1pPr>
              <a:defRPr>
                <a:solidFill>
                  <a:schemeClr val="bg1"/>
                </a:solidFill>
              </a:defRPr>
            </a:lvl1pPr>
          </a:lstStyle>
          <a:p>
            <a:fld id="{13FEB9C3-1FF9-4F1A-B0DB-7E320F93F669}" type="slidenum">
              <a:rPr lang="de-DE" smtClean="0"/>
              <a:pPr/>
              <a:t>‹#›</a:t>
            </a:fld>
            <a:endParaRPr lang="de-DE"/>
          </a:p>
        </p:txBody>
      </p:sp>
    </p:spTree>
    <p:extLst>
      <p:ext uri="{BB962C8B-B14F-4D97-AF65-F5344CB8AC3E}">
        <p14:creationId xmlns:p14="http://schemas.microsoft.com/office/powerpoint/2010/main" val="3405489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Kapitelfolie rot (mit Untertitel)">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ABEB4-2C14-6FDA-C403-054743E55DE1}"/>
              </a:ext>
            </a:extLst>
          </p:cNvPr>
          <p:cNvSpPr>
            <a:spLocks noGrp="1"/>
          </p:cNvSpPr>
          <p:nvPr>
            <p:ph type="title" hasCustomPrompt="1"/>
          </p:nvPr>
        </p:nvSpPr>
        <p:spPr>
          <a:xfrm>
            <a:off x="831850" y="2065592"/>
            <a:ext cx="10515600" cy="1500187"/>
          </a:xfrm>
        </p:spPr>
        <p:txBody>
          <a:bodyPr anchor="b"/>
          <a:lstStyle>
            <a:lvl1pPr algn="ctr">
              <a:lnSpc>
                <a:spcPts val="5500"/>
              </a:lnSpc>
              <a:defRPr sz="5400">
                <a:solidFill>
                  <a:schemeClr val="bg1"/>
                </a:solidFill>
              </a:defRPr>
            </a:lvl1pPr>
          </a:lstStyle>
          <a:p>
            <a:r>
              <a:rPr lang="de-DE"/>
              <a:t>Titel des Kapitels bearbeiten</a:t>
            </a:r>
          </a:p>
        </p:txBody>
      </p:sp>
      <p:sp>
        <p:nvSpPr>
          <p:cNvPr id="3" name="Textplatzhalter 2">
            <a:extLst>
              <a:ext uri="{FF2B5EF4-FFF2-40B4-BE49-F238E27FC236}">
                <a16:creationId xmlns:a16="http://schemas.microsoft.com/office/drawing/2014/main" id="{DAA5DBA6-B732-E2DA-F1F0-78337924C863}"/>
              </a:ext>
            </a:extLst>
          </p:cNvPr>
          <p:cNvSpPr>
            <a:spLocks noGrp="1"/>
          </p:cNvSpPr>
          <p:nvPr>
            <p:ph type="body" idx="1" hasCustomPrompt="1"/>
          </p:nvPr>
        </p:nvSpPr>
        <p:spPr>
          <a:xfrm>
            <a:off x="831850" y="4022535"/>
            <a:ext cx="10515600" cy="750633"/>
          </a:xfrm>
        </p:spPr>
        <p:txBody>
          <a:bodyPr>
            <a:noAutofit/>
          </a:bodyPr>
          <a:lstStyle>
            <a:lvl1pPr marL="0" indent="0" algn="ctr">
              <a:lnSpc>
                <a:spcPts val="2900"/>
              </a:lnSpc>
              <a:buNone/>
              <a:defRPr sz="2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Untertitel des Kapitels  bearbeiten</a:t>
            </a:r>
          </a:p>
        </p:txBody>
      </p:sp>
      <p:pic>
        <p:nvPicPr>
          <p:cNvPr id="6" name="Grafik 5">
            <a:extLst>
              <a:ext uri="{FF2B5EF4-FFF2-40B4-BE49-F238E27FC236}">
                <a16:creationId xmlns:a16="http://schemas.microsoft.com/office/drawing/2014/main" id="{A450C514-37F6-908E-490C-63EB35F46A2F}"/>
              </a:ext>
            </a:extLst>
          </p:cNvPr>
          <p:cNvPicPr>
            <a:picLocks noChangeAspect="1"/>
          </p:cNvPicPr>
          <p:nvPr userDrawn="1"/>
        </p:nvPicPr>
        <p:blipFill>
          <a:blip r:embed="rId2" cstate="hqprint">
            <a:biLevel thresh="25000"/>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7" name="Fußzeilenplatzhalter 6">
            <a:extLst>
              <a:ext uri="{FF2B5EF4-FFF2-40B4-BE49-F238E27FC236}">
                <a16:creationId xmlns:a16="http://schemas.microsoft.com/office/drawing/2014/main" id="{1E4B733B-1F6B-8A69-7F81-CFC2D40BAFF9}"/>
              </a:ext>
            </a:extLst>
          </p:cNvPr>
          <p:cNvSpPr>
            <a:spLocks noGrp="1"/>
          </p:cNvSpPr>
          <p:nvPr>
            <p:ph type="ftr" sz="quarter" idx="10"/>
          </p:nvPr>
        </p:nvSpPr>
        <p:spPr/>
        <p:txBody>
          <a:bodyPr/>
          <a:lstStyle>
            <a:lvl1pPr>
              <a:defRPr>
                <a:solidFill>
                  <a:schemeClr val="bg1"/>
                </a:solidFill>
              </a:defRPr>
            </a:lvl1pPr>
          </a:lstStyle>
          <a:p>
            <a:r>
              <a:rPr lang="de-DE"/>
              <a:t>www.th-nuernberg.de</a:t>
            </a:r>
          </a:p>
        </p:txBody>
      </p:sp>
      <p:sp>
        <p:nvSpPr>
          <p:cNvPr id="10" name="Foliennummernplatzhalter 9">
            <a:extLst>
              <a:ext uri="{FF2B5EF4-FFF2-40B4-BE49-F238E27FC236}">
                <a16:creationId xmlns:a16="http://schemas.microsoft.com/office/drawing/2014/main" id="{936CA629-3B13-A412-E161-464798FF0347}"/>
              </a:ext>
            </a:extLst>
          </p:cNvPr>
          <p:cNvSpPr>
            <a:spLocks noGrp="1"/>
          </p:cNvSpPr>
          <p:nvPr>
            <p:ph type="sldNum" sz="quarter" idx="11"/>
          </p:nvPr>
        </p:nvSpPr>
        <p:spPr/>
        <p:txBody>
          <a:bodyPr/>
          <a:lstStyle>
            <a:lvl1pPr>
              <a:defRPr>
                <a:solidFill>
                  <a:schemeClr val="bg1"/>
                </a:solidFill>
              </a:defRPr>
            </a:lvl1pPr>
          </a:lstStyle>
          <a:p>
            <a:fld id="{13FEB9C3-1FF9-4F1A-B0DB-7E320F93F669}" type="slidenum">
              <a:rPr lang="de-DE" smtClean="0"/>
              <a:pPr/>
              <a:t>‹#›</a:t>
            </a:fld>
            <a:endParaRPr lang="de-DE"/>
          </a:p>
        </p:txBody>
      </p:sp>
    </p:spTree>
    <p:extLst>
      <p:ext uri="{BB962C8B-B14F-4D97-AF65-F5344CB8AC3E}">
        <p14:creationId xmlns:p14="http://schemas.microsoft.com/office/powerpoint/2010/main" val="3165531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Kapitelfolie hell (mit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ABEB4-2C14-6FDA-C403-054743E55DE1}"/>
              </a:ext>
            </a:extLst>
          </p:cNvPr>
          <p:cNvSpPr>
            <a:spLocks noGrp="1"/>
          </p:cNvSpPr>
          <p:nvPr>
            <p:ph type="title" hasCustomPrompt="1"/>
          </p:nvPr>
        </p:nvSpPr>
        <p:spPr>
          <a:xfrm>
            <a:off x="831850" y="2065592"/>
            <a:ext cx="10515600" cy="1500187"/>
          </a:xfrm>
        </p:spPr>
        <p:txBody>
          <a:bodyPr anchor="b"/>
          <a:lstStyle>
            <a:lvl1pPr algn="ctr">
              <a:lnSpc>
                <a:spcPts val="5500"/>
              </a:lnSpc>
              <a:defRPr sz="5400"/>
            </a:lvl1pPr>
          </a:lstStyle>
          <a:p>
            <a:r>
              <a:rPr lang="de-DE"/>
              <a:t>Titel des Kapitels bearbeiten</a:t>
            </a:r>
          </a:p>
        </p:txBody>
      </p:sp>
      <p:sp>
        <p:nvSpPr>
          <p:cNvPr id="3" name="Textplatzhalter 2">
            <a:extLst>
              <a:ext uri="{FF2B5EF4-FFF2-40B4-BE49-F238E27FC236}">
                <a16:creationId xmlns:a16="http://schemas.microsoft.com/office/drawing/2014/main" id="{DAA5DBA6-B732-E2DA-F1F0-78337924C863}"/>
              </a:ext>
            </a:extLst>
          </p:cNvPr>
          <p:cNvSpPr>
            <a:spLocks noGrp="1"/>
          </p:cNvSpPr>
          <p:nvPr>
            <p:ph type="body" idx="1" hasCustomPrompt="1"/>
          </p:nvPr>
        </p:nvSpPr>
        <p:spPr>
          <a:xfrm>
            <a:off x="831850" y="4022535"/>
            <a:ext cx="10515600" cy="750633"/>
          </a:xfrm>
        </p:spPr>
        <p:txBody>
          <a:bodyPr>
            <a:noAutofit/>
          </a:bodyPr>
          <a:lstStyle>
            <a:lvl1pPr marL="0" indent="0" algn="ctr">
              <a:lnSpc>
                <a:spcPts val="2900"/>
              </a:lnSpc>
              <a:buNone/>
              <a:defRPr sz="2800" b="1">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Untertitel des Kapitels  bearbeiten</a:t>
            </a:r>
          </a:p>
        </p:txBody>
      </p:sp>
      <p:pic>
        <p:nvPicPr>
          <p:cNvPr id="4" name="Grafik 3">
            <a:extLst>
              <a:ext uri="{FF2B5EF4-FFF2-40B4-BE49-F238E27FC236}">
                <a16:creationId xmlns:a16="http://schemas.microsoft.com/office/drawing/2014/main" id="{F0E719CB-ABD2-604E-E2C1-FE33369B23A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5" name="Fußzeilenplatzhalter 4">
            <a:extLst>
              <a:ext uri="{FF2B5EF4-FFF2-40B4-BE49-F238E27FC236}">
                <a16:creationId xmlns:a16="http://schemas.microsoft.com/office/drawing/2014/main" id="{0DD4D102-E57D-60D1-A9BA-C5ADD9B5480B}"/>
              </a:ext>
            </a:extLst>
          </p:cNvPr>
          <p:cNvSpPr>
            <a:spLocks noGrp="1"/>
          </p:cNvSpPr>
          <p:nvPr>
            <p:ph type="ftr" sz="quarter" idx="10"/>
          </p:nvPr>
        </p:nvSpPr>
        <p:spPr/>
        <p:txBody>
          <a:bodyPr/>
          <a:lstStyle/>
          <a:p>
            <a:r>
              <a:rPr lang="de-DE"/>
              <a:t>www.th-nuernberg.de</a:t>
            </a:r>
          </a:p>
        </p:txBody>
      </p:sp>
      <p:sp>
        <p:nvSpPr>
          <p:cNvPr id="6" name="Foliennummernplatzhalter 5">
            <a:extLst>
              <a:ext uri="{FF2B5EF4-FFF2-40B4-BE49-F238E27FC236}">
                <a16:creationId xmlns:a16="http://schemas.microsoft.com/office/drawing/2014/main" id="{3BC1F6E8-65B4-E85A-A4E6-9DACEC5E09D7}"/>
              </a:ext>
            </a:extLst>
          </p:cNvPr>
          <p:cNvSpPr>
            <a:spLocks noGrp="1"/>
          </p:cNvSpPr>
          <p:nvPr>
            <p:ph type="sldNum" sz="quarter" idx="11"/>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4076434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folie rot (ohne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ABEB4-2C14-6FDA-C403-054743E55DE1}"/>
              </a:ext>
            </a:extLst>
          </p:cNvPr>
          <p:cNvSpPr>
            <a:spLocks noGrp="1"/>
          </p:cNvSpPr>
          <p:nvPr>
            <p:ph type="title" hasCustomPrompt="1"/>
          </p:nvPr>
        </p:nvSpPr>
        <p:spPr>
          <a:xfrm>
            <a:off x="831850" y="2866869"/>
            <a:ext cx="10515600" cy="1500187"/>
          </a:xfrm>
        </p:spPr>
        <p:txBody>
          <a:bodyPr anchor="ctr"/>
          <a:lstStyle>
            <a:lvl1pPr algn="ctr">
              <a:lnSpc>
                <a:spcPts val="5500"/>
              </a:lnSpc>
              <a:defRPr sz="5400"/>
            </a:lvl1pPr>
          </a:lstStyle>
          <a:p>
            <a:r>
              <a:rPr lang="de-DE"/>
              <a:t>Titel des Kapitels </a:t>
            </a:r>
            <a:br>
              <a:rPr lang="de-DE"/>
            </a:br>
            <a:r>
              <a:rPr lang="de-DE"/>
              <a:t>bearbeiten</a:t>
            </a:r>
          </a:p>
        </p:txBody>
      </p:sp>
      <p:pic>
        <p:nvPicPr>
          <p:cNvPr id="3" name="Grafik 2">
            <a:extLst>
              <a:ext uri="{FF2B5EF4-FFF2-40B4-BE49-F238E27FC236}">
                <a16:creationId xmlns:a16="http://schemas.microsoft.com/office/drawing/2014/main" id="{F5CA9B2D-E479-95B4-D25C-CA3ABB0A271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4" name="Fußzeilenplatzhalter 3">
            <a:extLst>
              <a:ext uri="{FF2B5EF4-FFF2-40B4-BE49-F238E27FC236}">
                <a16:creationId xmlns:a16="http://schemas.microsoft.com/office/drawing/2014/main" id="{3A6A4EB1-9AA0-00D1-1FED-C3451A4938FD}"/>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381890F5-472F-80A0-C435-498C3E6B5501}"/>
              </a:ext>
            </a:extLst>
          </p:cNvPr>
          <p:cNvSpPr>
            <a:spLocks noGrp="1"/>
          </p:cNvSpPr>
          <p:nvPr>
            <p:ph type="sldNum" sz="quarter" idx="11"/>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325871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apitelfolie dunkelblau (ohne Unter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ABEB4-2C14-6FDA-C403-054743E55DE1}"/>
              </a:ext>
            </a:extLst>
          </p:cNvPr>
          <p:cNvSpPr>
            <a:spLocks noGrp="1"/>
          </p:cNvSpPr>
          <p:nvPr>
            <p:ph type="title" hasCustomPrompt="1"/>
          </p:nvPr>
        </p:nvSpPr>
        <p:spPr>
          <a:xfrm>
            <a:off x="831850" y="2866869"/>
            <a:ext cx="10515600" cy="1500187"/>
          </a:xfrm>
        </p:spPr>
        <p:txBody>
          <a:bodyPr anchor="ctr"/>
          <a:lstStyle>
            <a:lvl1pPr algn="ctr">
              <a:lnSpc>
                <a:spcPts val="5500"/>
              </a:lnSpc>
              <a:defRPr sz="5400">
                <a:solidFill>
                  <a:schemeClr val="tx1"/>
                </a:solidFill>
              </a:defRPr>
            </a:lvl1pPr>
          </a:lstStyle>
          <a:p>
            <a:r>
              <a:rPr lang="de-DE"/>
              <a:t>Titel des Kapitels </a:t>
            </a:r>
            <a:br>
              <a:rPr lang="de-DE"/>
            </a:br>
            <a:r>
              <a:rPr lang="de-DE"/>
              <a:t>bearbeiten</a:t>
            </a:r>
          </a:p>
        </p:txBody>
      </p:sp>
      <p:pic>
        <p:nvPicPr>
          <p:cNvPr id="3" name="Grafik 2">
            <a:extLst>
              <a:ext uri="{FF2B5EF4-FFF2-40B4-BE49-F238E27FC236}">
                <a16:creationId xmlns:a16="http://schemas.microsoft.com/office/drawing/2014/main" id="{FE1BC914-CDBC-77D0-6C50-7F61587F817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4" name="Fußzeilenplatzhalter 3">
            <a:extLst>
              <a:ext uri="{FF2B5EF4-FFF2-40B4-BE49-F238E27FC236}">
                <a16:creationId xmlns:a16="http://schemas.microsoft.com/office/drawing/2014/main" id="{4A535B0C-77A0-A23C-9818-775BB07257F2}"/>
              </a:ext>
            </a:extLst>
          </p:cNvPr>
          <p:cNvSpPr>
            <a:spLocks noGrp="1"/>
          </p:cNvSpPr>
          <p:nvPr>
            <p:ph type="ftr" sz="quarter" idx="10"/>
          </p:nvPr>
        </p:nvSpPr>
        <p:spPr/>
        <p:txBody>
          <a:bodyPr/>
          <a:lstStyle>
            <a:lvl1pPr>
              <a:defRPr>
                <a:solidFill>
                  <a:schemeClr val="tx1"/>
                </a:solidFill>
              </a:defRPr>
            </a:lvl1pPr>
          </a:lstStyle>
          <a:p>
            <a:r>
              <a:rPr lang="de-DE"/>
              <a:t>www.th-nuernberg.de</a:t>
            </a:r>
          </a:p>
        </p:txBody>
      </p:sp>
      <p:sp>
        <p:nvSpPr>
          <p:cNvPr id="5" name="Foliennummernplatzhalter 4">
            <a:extLst>
              <a:ext uri="{FF2B5EF4-FFF2-40B4-BE49-F238E27FC236}">
                <a16:creationId xmlns:a16="http://schemas.microsoft.com/office/drawing/2014/main" id="{7A2E3220-4ED8-2AE5-69C0-549564114E7A}"/>
              </a:ext>
            </a:extLst>
          </p:cNvPr>
          <p:cNvSpPr>
            <a:spLocks noGrp="1"/>
          </p:cNvSpPr>
          <p:nvPr>
            <p:ph type="sldNum" sz="quarter" idx="11"/>
          </p:nvPr>
        </p:nvSpPr>
        <p:spPr/>
        <p:txBody>
          <a:bodyPr/>
          <a:lstStyle>
            <a:lvl1pPr>
              <a:defRPr>
                <a:solidFill>
                  <a:schemeClr val="tx1"/>
                </a:solidFill>
              </a:defRPr>
            </a:lvl1pPr>
          </a:lstStyle>
          <a:p>
            <a:fld id="{13FEB9C3-1FF9-4F1A-B0DB-7E320F93F669}" type="slidenum">
              <a:rPr lang="de-DE" smtClean="0"/>
              <a:pPr/>
              <a:t>‹#›</a:t>
            </a:fld>
            <a:endParaRPr lang="de-DE"/>
          </a:p>
        </p:txBody>
      </p:sp>
    </p:spTree>
    <p:extLst>
      <p:ext uri="{BB962C8B-B14F-4D97-AF65-F5344CB8AC3E}">
        <p14:creationId xmlns:p14="http://schemas.microsoft.com/office/powerpoint/2010/main" val="3488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3A6AF66-564C-B576-EB60-C637F75D6B3B}"/>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l="579" t="9551" r="6700" b="12301"/>
          <a:stretch/>
        </p:blipFill>
        <p:spPr>
          <a:xfrm>
            <a:off x="0" y="1"/>
            <a:ext cx="12192000" cy="6858000"/>
          </a:xfrm>
          <a:prstGeom prst="rect">
            <a:avLst/>
          </a:prstGeom>
        </p:spPr>
      </p:pic>
      <p:sp>
        <p:nvSpPr>
          <p:cNvPr id="4" name="Rechteck 3">
            <a:extLst>
              <a:ext uri="{FF2B5EF4-FFF2-40B4-BE49-F238E27FC236}">
                <a16:creationId xmlns:a16="http://schemas.microsoft.com/office/drawing/2014/main" id="{B7EBB088-51C6-A0C7-581F-AADFB085DD75}"/>
              </a:ext>
            </a:extLst>
          </p:cNvPr>
          <p:cNvSpPr/>
          <p:nvPr userDrawn="1"/>
        </p:nvSpPr>
        <p:spPr>
          <a:xfrm>
            <a:off x="0" y="0"/>
            <a:ext cx="9509760" cy="6535153"/>
          </a:xfrm>
          <a:prstGeom prst="rect">
            <a:avLst/>
          </a:prstGeom>
          <a:gradFill>
            <a:gsLst>
              <a:gs pos="9000">
                <a:schemeClr val="bg1"/>
              </a:gs>
              <a:gs pos="49000">
                <a:schemeClr val="bg1">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6D2F2999-1E71-B531-4878-5469A20D207C}"/>
              </a:ext>
            </a:extLst>
          </p:cNvPr>
          <p:cNvSpPr>
            <a:spLocks noGrp="1"/>
          </p:cNvSpPr>
          <p:nvPr>
            <p:ph type="ctrTitle" hasCustomPrompt="1"/>
          </p:nvPr>
        </p:nvSpPr>
        <p:spPr>
          <a:xfrm>
            <a:off x="357188" y="2539683"/>
            <a:ext cx="8456400" cy="2387600"/>
          </a:xfrm>
        </p:spPr>
        <p:txBody>
          <a:bodyPr anchor="b"/>
          <a:lstStyle>
            <a:lvl1pPr algn="l">
              <a:lnSpc>
                <a:spcPts val="8800"/>
              </a:lnSpc>
              <a:defRPr sz="8600"/>
            </a:lvl1pPr>
          </a:lstStyle>
          <a:p>
            <a:r>
              <a:rPr lang="de-DE"/>
              <a:t>Titel </a:t>
            </a:r>
            <a:br>
              <a:rPr lang="de-DE"/>
            </a:br>
            <a:r>
              <a:rPr lang="de-DE"/>
              <a:t>bearbeiten</a:t>
            </a:r>
          </a:p>
        </p:txBody>
      </p:sp>
      <p:pic>
        <p:nvPicPr>
          <p:cNvPr id="8" name="Grafik 7">
            <a:extLst>
              <a:ext uri="{FF2B5EF4-FFF2-40B4-BE49-F238E27FC236}">
                <a16:creationId xmlns:a16="http://schemas.microsoft.com/office/drawing/2014/main" id="{073DD71F-F627-E252-D236-A435D6E7BDE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188" y="226800"/>
            <a:ext cx="2161036" cy="530353"/>
          </a:xfrm>
          <a:prstGeom prst="rect">
            <a:avLst/>
          </a:prstGeom>
        </p:spPr>
      </p:pic>
    </p:spTree>
    <p:extLst>
      <p:ext uri="{BB962C8B-B14F-4D97-AF65-F5344CB8AC3E}">
        <p14:creationId xmlns:p14="http://schemas.microsoft.com/office/powerpoint/2010/main" val="31257183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rot mit Bildplatzhalter">
    <p:bg>
      <p:bgPr>
        <a:solidFill>
          <a:schemeClr val="accent1"/>
        </a:solidFill>
        <a:effectLst/>
      </p:bgPr>
    </p:b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F15C5735-14A2-5472-0518-FFF8D2B6817C}"/>
              </a:ext>
            </a:extLst>
          </p:cNvPr>
          <p:cNvSpPr>
            <a:spLocks noGrp="1"/>
          </p:cNvSpPr>
          <p:nvPr>
            <p:ph type="pic" sz="quarter" idx="10"/>
          </p:nvPr>
        </p:nvSpPr>
        <p:spPr>
          <a:xfrm>
            <a:off x="0" y="0"/>
            <a:ext cx="12193200" cy="6858000"/>
          </a:xfrm>
        </p:spPr>
        <p:txBody>
          <a:bodyPr anchor="ctr"/>
          <a:lstStyle>
            <a:lvl1pPr marL="0" indent="0" algn="ctr">
              <a:buNone/>
              <a:defRPr sz="1200">
                <a:solidFill>
                  <a:schemeClr val="bg1"/>
                </a:solidFill>
              </a:defRPr>
            </a:lvl1pPr>
          </a:lstStyle>
          <a:p>
            <a:r>
              <a:rPr lang="de-DE"/>
              <a:t>Bild durch Klicken auf Symbol hinzufügen</a:t>
            </a:r>
          </a:p>
        </p:txBody>
      </p:sp>
      <p:sp>
        <p:nvSpPr>
          <p:cNvPr id="2" name="Titel 1">
            <a:extLst>
              <a:ext uri="{FF2B5EF4-FFF2-40B4-BE49-F238E27FC236}">
                <a16:creationId xmlns:a16="http://schemas.microsoft.com/office/drawing/2014/main" id="{6D2F2999-1E71-B531-4878-5469A20D207C}"/>
              </a:ext>
            </a:extLst>
          </p:cNvPr>
          <p:cNvSpPr>
            <a:spLocks noGrp="1"/>
          </p:cNvSpPr>
          <p:nvPr>
            <p:ph type="ctrTitle" hasCustomPrompt="1"/>
          </p:nvPr>
        </p:nvSpPr>
        <p:spPr>
          <a:xfrm>
            <a:off x="357188" y="3756211"/>
            <a:ext cx="8456400" cy="1171071"/>
          </a:xfrm>
        </p:spPr>
        <p:txBody>
          <a:bodyPr anchor="b"/>
          <a:lstStyle>
            <a:lvl1pPr algn="l">
              <a:lnSpc>
                <a:spcPts val="8800"/>
              </a:lnSpc>
              <a:defRPr sz="8600">
                <a:solidFill>
                  <a:schemeClr val="bg1"/>
                </a:solidFill>
              </a:defRPr>
            </a:lvl1pPr>
          </a:lstStyle>
          <a:p>
            <a:r>
              <a:rPr lang="de-DE"/>
              <a:t>Titel </a:t>
            </a:r>
            <a:br>
              <a:rPr lang="de-DE"/>
            </a:br>
            <a:r>
              <a:rPr lang="de-DE"/>
              <a:t>bearbeiten</a:t>
            </a:r>
          </a:p>
        </p:txBody>
      </p:sp>
      <p:pic>
        <p:nvPicPr>
          <p:cNvPr id="4" name="Grafik 3" descr="Ein Bild, das Text, ClipArt enthält.&#10;&#10;Automatisch generierte Beschreibung">
            <a:extLst>
              <a:ext uri="{FF2B5EF4-FFF2-40B4-BE49-F238E27FC236}">
                <a16:creationId xmlns:a16="http://schemas.microsoft.com/office/drawing/2014/main" id="{4CF58DF2-554F-F3A5-4A77-5B6C5E3A57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188" y="226800"/>
            <a:ext cx="2154940" cy="524257"/>
          </a:xfrm>
          <a:prstGeom prst="rect">
            <a:avLst/>
          </a:prstGeom>
        </p:spPr>
      </p:pic>
    </p:spTree>
    <p:extLst>
      <p:ext uri="{BB962C8B-B14F-4D97-AF65-F5344CB8AC3E}">
        <p14:creationId xmlns:p14="http://schemas.microsoft.com/office/powerpoint/2010/main" val="36183750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07878-63EA-3977-B314-9A8C22E2C703}"/>
              </a:ext>
            </a:extLst>
          </p:cNvPr>
          <p:cNvSpPr>
            <a:spLocks noGrp="1"/>
          </p:cNvSpPr>
          <p:nvPr>
            <p:ph type="title" hasCustomPrompt="1"/>
          </p:nvPr>
        </p:nvSpPr>
        <p:spPr>
          <a:xfrm>
            <a:off x="360000" y="1080000"/>
            <a:ext cx="11471638" cy="529343"/>
          </a:xfrm>
        </p:spPr>
        <p:txBody>
          <a:bodyPr/>
          <a:lstStyle>
            <a:lvl1pPr>
              <a:defRPr/>
            </a:lvl1pPr>
          </a:lstStyle>
          <a:p>
            <a:r>
              <a:rPr lang="de-DE"/>
              <a:t>Titel bearbeiten</a:t>
            </a:r>
          </a:p>
        </p:txBody>
      </p:sp>
      <p:sp>
        <p:nvSpPr>
          <p:cNvPr id="3" name="Inhaltsplatzhalter 2">
            <a:extLst>
              <a:ext uri="{FF2B5EF4-FFF2-40B4-BE49-F238E27FC236}">
                <a16:creationId xmlns:a16="http://schemas.microsoft.com/office/drawing/2014/main" id="{C3581A20-C1DF-C740-F432-48F016C1A798}"/>
              </a:ext>
            </a:extLst>
          </p:cNvPr>
          <p:cNvSpPr>
            <a:spLocks noGrp="1"/>
          </p:cNvSpPr>
          <p:nvPr>
            <p:ph idx="1" hasCustomPrompt="1"/>
          </p:nvPr>
        </p:nvSpPr>
        <p:spPr/>
        <p:txBody>
          <a:bodyPr/>
          <a:lstStyle>
            <a:lvl1pPr>
              <a:defRPr/>
            </a:lvl1pPr>
            <a:lvl3pPr>
              <a:defRPr/>
            </a:lvl3pPr>
            <a:lvl4pPr>
              <a:defRPr/>
            </a:lvl4pPr>
            <a:lvl5pPr>
              <a:defRPr/>
            </a:lvl5pPr>
            <a:lvl6pPr marL="900000">
              <a:lnSpc>
                <a:spcPts val="1920"/>
              </a:lnSpc>
              <a:defRPr sz="1400"/>
            </a:lvl6pPr>
            <a:lvl7pPr marL="1116000">
              <a:lnSpc>
                <a:spcPts val="1920"/>
              </a:lnSpc>
              <a:defRPr sz="1400"/>
            </a:lvl7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11">
            <a:extLst>
              <a:ext uri="{FF2B5EF4-FFF2-40B4-BE49-F238E27FC236}">
                <a16:creationId xmlns:a16="http://schemas.microsoft.com/office/drawing/2014/main" id="{773C70CF-3387-2970-C095-085C3B4D221C}"/>
              </a:ext>
            </a:extLst>
          </p:cNvPr>
          <p:cNvSpPr>
            <a:spLocks noGrp="1"/>
          </p:cNvSpPr>
          <p:nvPr>
            <p:ph type="body" sz="quarter" idx="12" hasCustomPrompt="1"/>
          </p:nvPr>
        </p:nvSpPr>
        <p:spPr>
          <a:xfrm>
            <a:off x="360000" y="1764000"/>
            <a:ext cx="11473200" cy="378000"/>
          </a:xfrm>
        </p:spPr>
        <p:txBody>
          <a:bodyPr>
            <a:noAutofit/>
          </a:bodyPr>
          <a:lstStyle>
            <a:lvl1pPr marL="0" indent="0">
              <a:lnSpc>
                <a:spcPts val="2900"/>
              </a:lnSpc>
              <a:buNone/>
              <a:defRPr sz="2800" b="1">
                <a:solidFill>
                  <a:schemeClr val="tx1"/>
                </a:solidFill>
              </a:defRPr>
            </a:lvl1pPr>
          </a:lstStyle>
          <a:p>
            <a:pPr lvl="0"/>
            <a:r>
              <a:rPr lang="de-DE"/>
              <a:t>Untertitel bearbeiten</a:t>
            </a:r>
          </a:p>
        </p:txBody>
      </p:sp>
      <p:pic>
        <p:nvPicPr>
          <p:cNvPr id="4" name="Grafik 3">
            <a:extLst>
              <a:ext uri="{FF2B5EF4-FFF2-40B4-BE49-F238E27FC236}">
                <a16:creationId xmlns:a16="http://schemas.microsoft.com/office/drawing/2014/main" id="{17857D49-53B5-0925-D270-F58A02A557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5" name="Fußzeilenplatzhalter 4">
            <a:extLst>
              <a:ext uri="{FF2B5EF4-FFF2-40B4-BE49-F238E27FC236}">
                <a16:creationId xmlns:a16="http://schemas.microsoft.com/office/drawing/2014/main" id="{3677E45D-EA94-2A05-1E5F-FB39AFC9399C}"/>
              </a:ext>
            </a:extLst>
          </p:cNvPr>
          <p:cNvSpPr>
            <a:spLocks noGrp="1"/>
          </p:cNvSpPr>
          <p:nvPr>
            <p:ph type="ftr" sz="quarter" idx="13"/>
          </p:nvPr>
        </p:nvSpPr>
        <p:spPr/>
        <p:txBody>
          <a:bodyPr/>
          <a:lstStyle/>
          <a:p>
            <a:r>
              <a:rPr lang="de-DE"/>
              <a:t>www.th-nuernberg.de</a:t>
            </a:r>
          </a:p>
        </p:txBody>
      </p:sp>
      <p:sp>
        <p:nvSpPr>
          <p:cNvPr id="6" name="Foliennummernplatzhalter 5">
            <a:extLst>
              <a:ext uri="{FF2B5EF4-FFF2-40B4-BE49-F238E27FC236}">
                <a16:creationId xmlns:a16="http://schemas.microsoft.com/office/drawing/2014/main" id="{E4ED61F9-A129-0FDE-2F50-65CB13897B7A}"/>
              </a:ext>
            </a:extLst>
          </p:cNvPr>
          <p:cNvSpPr>
            <a:spLocks noGrp="1"/>
          </p:cNvSpPr>
          <p:nvPr>
            <p:ph type="sldNum" sz="quarter" idx="14"/>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410112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07878-63EA-3977-B314-9A8C22E2C703}"/>
              </a:ext>
            </a:extLst>
          </p:cNvPr>
          <p:cNvSpPr>
            <a:spLocks noGrp="1"/>
          </p:cNvSpPr>
          <p:nvPr>
            <p:ph type="title" hasCustomPrompt="1"/>
          </p:nvPr>
        </p:nvSpPr>
        <p:spPr>
          <a:xfrm>
            <a:off x="360000" y="1080000"/>
            <a:ext cx="11471638" cy="529343"/>
          </a:xfrm>
        </p:spPr>
        <p:txBody>
          <a:bodyPr/>
          <a:lstStyle>
            <a:lvl1pPr>
              <a:defRPr/>
            </a:lvl1pPr>
          </a:lstStyle>
          <a:p>
            <a:r>
              <a:rPr lang="de-DE"/>
              <a:t>Titel bearbeiten</a:t>
            </a:r>
          </a:p>
        </p:txBody>
      </p:sp>
      <p:sp>
        <p:nvSpPr>
          <p:cNvPr id="3" name="Inhaltsplatzhalter 2">
            <a:extLst>
              <a:ext uri="{FF2B5EF4-FFF2-40B4-BE49-F238E27FC236}">
                <a16:creationId xmlns:a16="http://schemas.microsoft.com/office/drawing/2014/main" id="{C3581A20-C1DF-C740-F432-48F016C1A798}"/>
              </a:ext>
            </a:extLst>
          </p:cNvPr>
          <p:cNvSpPr>
            <a:spLocks noGrp="1"/>
          </p:cNvSpPr>
          <p:nvPr>
            <p:ph idx="1" hasCustomPrompt="1"/>
          </p:nvPr>
        </p:nvSpPr>
        <p:spPr>
          <a:xfrm>
            <a:off x="360000" y="1797050"/>
            <a:ext cx="11471638" cy="4439159"/>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pic>
        <p:nvPicPr>
          <p:cNvPr id="4" name="Grafik 3">
            <a:extLst>
              <a:ext uri="{FF2B5EF4-FFF2-40B4-BE49-F238E27FC236}">
                <a16:creationId xmlns:a16="http://schemas.microsoft.com/office/drawing/2014/main" id="{2DB48314-5880-B59F-70F1-0E27E9BF313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5" name="Fußzeilenplatzhalter 4">
            <a:extLst>
              <a:ext uri="{FF2B5EF4-FFF2-40B4-BE49-F238E27FC236}">
                <a16:creationId xmlns:a16="http://schemas.microsoft.com/office/drawing/2014/main" id="{A9EB0A72-FBC9-69D3-72A5-A1A61E01E9CA}"/>
              </a:ext>
            </a:extLst>
          </p:cNvPr>
          <p:cNvSpPr>
            <a:spLocks noGrp="1"/>
          </p:cNvSpPr>
          <p:nvPr>
            <p:ph type="ftr" sz="quarter" idx="10"/>
          </p:nvPr>
        </p:nvSpPr>
        <p:spPr/>
        <p:txBody>
          <a:bodyPr/>
          <a:lstStyle/>
          <a:p>
            <a:r>
              <a:rPr lang="de-DE"/>
              <a:t>www.th-nuernberg.de</a:t>
            </a:r>
          </a:p>
        </p:txBody>
      </p:sp>
      <p:sp>
        <p:nvSpPr>
          <p:cNvPr id="6" name="Foliennummernplatzhalter 5">
            <a:extLst>
              <a:ext uri="{FF2B5EF4-FFF2-40B4-BE49-F238E27FC236}">
                <a16:creationId xmlns:a16="http://schemas.microsoft.com/office/drawing/2014/main" id="{76696324-603F-BB54-E949-1487348E0A97}"/>
              </a:ext>
            </a:extLst>
          </p:cNvPr>
          <p:cNvSpPr>
            <a:spLocks noGrp="1"/>
          </p:cNvSpPr>
          <p:nvPr>
            <p:ph type="sldNum" sz="quarter" idx="11"/>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12933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großer Inhalt">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7F6C5E33-7F21-3936-C96B-D7B71F8707D2}"/>
              </a:ext>
            </a:extLst>
          </p:cNvPr>
          <p:cNvSpPr>
            <a:spLocks noGrp="1"/>
          </p:cNvSpPr>
          <p:nvPr>
            <p:ph type="sldNum" sz="quarter" idx="11"/>
          </p:nvPr>
        </p:nvSpPr>
        <p:spPr/>
        <p:txBody>
          <a:bodyPr/>
          <a:lstStyle/>
          <a:p>
            <a:fld id="{13FEB9C3-1FF9-4F1A-B0DB-7E320F93F669}" type="slidenum">
              <a:rPr lang="de-DE" smtClean="0"/>
              <a:pPr/>
              <a:t>‹#›</a:t>
            </a:fld>
            <a:endParaRPr lang="de-DE"/>
          </a:p>
        </p:txBody>
      </p:sp>
      <p:sp>
        <p:nvSpPr>
          <p:cNvPr id="12" name="Textplatzhalter 11">
            <a:extLst>
              <a:ext uri="{FF2B5EF4-FFF2-40B4-BE49-F238E27FC236}">
                <a16:creationId xmlns:a16="http://schemas.microsoft.com/office/drawing/2014/main" id="{773C70CF-3387-2970-C095-085C3B4D221C}"/>
              </a:ext>
            </a:extLst>
          </p:cNvPr>
          <p:cNvSpPr>
            <a:spLocks noGrp="1"/>
          </p:cNvSpPr>
          <p:nvPr>
            <p:ph type="body" sz="quarter" idx="12" hasCustomPrompt="1"/>
          </p:nvPr>
        </p:nvSpPr>
        <p:spPr>
          <a:xfrm>
            <a:off x="360000" y="803880"/>
            <a:ext cx="11473200" cy="378000"/>
          </a:xfrm>
        </p:spPr>
        <p:txBody>
          <a:bodyPr>
            <a:noAutofit/>
          </a:bodyPr>
          <a:lstStyle>
            <a:lvl1pPr marL="0" indent="0">
              <a:lnSpc>
                <a:spcPts val="2900"/>
              </a:lnSpc>
              <a:buNone/>
              <a:defRPr sz="2800" b="1">
                <a:solidFill>
                  <a:schemeClr val="accent1"/>
                </a:solidFill>
              </a:defRPr>
            </a:lvl1pPr>
          </a:lstStyle>
          <a:p>
            <a:pPr lvl="0"/>
            <a:r>
              <a:rPr lang="de-DE"/>
              <a:t>Titel bearbeiten</a:t>
            </a:r>
          </a:p>
        </p:txBody>
      </p:sp>
      <p:sp>
        <p:nvSpPr>
          <p:cNvPr id="6" name="Inhaltsplatzhalter 2">
            <a:extLst>
              <a:ext uri="{FF2B5EF4-FFF2-40B4-BE49-F238E27FC236}">
                <a16:creationId xmlns:a16="http://schemas.microsoft.com/office/drawing/2014/main" id="{711B9E05-1F66-40E4-8A0B-8DDA6922BA6D}"/>
              </a:ext>
            </a:extLst>
          </p:cNvPr>
          <p:cNvSpPr>
            <a:spLocks noGrp="1"/>
          </p:cNvSpPr>
          <p:nvPr>
            <p:ph idx="1" hasCustomPrompt="1"/>
          </p:nvPr>
        </p:nvSpPr>
        <p:spPr>
          <a:xfrm>
            <a:off x="360000" y="1280160"/>
            <a:ext cx="11471638" cy="4956049"/>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pic>
        <p:nvPicPr>
          <p:cNvPr id="2" name="Grafik 1">
            <a:extLst>
              <a:ext uri="{FF2B5EF4-FFF2-40B4-BE49-F238E27FC236}">
                <a16:creationId xmlns:a16="http://schemas.microsoft.com/office/drawing/2014/main" id="{D40A4FBD-9399-2025-DF41-844B204F11C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3" name="Fußzeilenplatzhalter 2">
            <a:extLst>
              <a:ext uri="{FF2B5EF4-FFF2-40B4-BE49-F238E27FC236}">
                <a16:creationId xmlns:a16="http://schemas.microsoft.com/office/drawing/2014/main" id="{6B86E67E-6149-2180-D86F-DCFF7F815FC3}"/>
              </a:ext>
            </a:extLst>
          </p:cNvPr>
          <p:cNvSpPr>
            <a:spLocks noGrp="1"/>
          </p:cNvSpPr>
          <p:nvPr>
            <p:ph type="ftr" sz="quarter" idx="13"/>
          </p:nvPr>
        </p:nvSpPr>
        <p:spPr/>
        <p:txBody>
          <a:bodyPr/>
          <a:lstStyle/>
          <a:p>
            <a:r>
              <a:rPr lang="de-DE"/>
              <a:t>www.th-nuernberg.de</a:t>
            </a:r>
          </a:p>
        </p:txBody>
      </p:sp>
    </p:spTree>
    <p:extLst>
      <p:ext uri="{BB962C8B-B14F-4D97-AF65-F5344CB8AC3E}">
        <p14:creationId xmlns:p14="http://schemas.microsoft.com/office/powerpoint/2010/main" val="372953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07878-63EA-3977-B314-9A8C22E2C703}"/>
              </a:ext>
            </a:extLst>
          </p:cNvPr>
          <p:cNvSpPr>
            <a:spLocks noGrp="1"/>
          </p:cNvSpPr>
          <p:nvPr>
            <p:ph type="title" hasCustomPrompt="1"/>
          </p:nvPr>
        </p:nvSpPr>
        <p:spPr>
          <a:xfrm>
            <a:off x="360000" y="1080000"/>
            <a:ext cx="11471638" cy="529343"/>
          </a:xfrm>
        </p:spPr>
        <p:txBody>
          <a:bodyPr/>
          <a:lstStyle>
            <a:lvl1pPr>
              <a:defRPr/>
            </a:lvl1pPr>
          </a:lstStyle>
          <a:p>
            <a:r>
              <a:rPr lang="de-DE"/>
              <a:t>Titel bearbeiten</a:t>
            </a:r>
          </a:p>
        </p:txBody>
      </p:sp>
      <p:sp>
        <p:nvSpPr>
          <p:cNvPr id="3" name="Inhaltsplatzhalter 2">
            <a:extLst>
              <a:ext uri="{FF2B5EF4-FFF2-40B4-BE49-F238E27FC236}">
                <a16:creationId xmlns:a16="http://schemas.microsoft.com/office/drawing/2014/main" id="{C3581A20-C1DF-C740-F432-48F016C1A798}"/>
              </a:ext>
            </a:extLst>
          </p:cNvPr>
          <p:cNvSpPr>
            <a:spLocks noGrp="1"/>
          </p:cNvSpPr>
          <p:nvPr>
            <p:ph idx="1" hasCustomPrompt="1"/>
          </p:nvPr>
        </p:nvSpPr>
        <p:spPr>
          <a:xfrm>
            <a:off x="360000" y="2556001"/>
            <a:ext cx="5567834" cy="3680208"/>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a:extLst>
              <a:ext uri="{FF2B5EF4-FFF2-40B4-BE49-F238E27FC236}">
                <a16:creationId xmlns:a16="http://schemas.microsoft.com/office/drawing/2014/main" id="{0C18DFBE-D824-4B92-7420-A11062A353E2}"/>
              </a:ext>
            </a:extLst>
          </p:cNvPr>
          <p:cNvSpPr>
            <a:spLocks noGrp="1"/>
          </p:cNvSpPr>
          <p:nvPr>
            <p:ph type="ftr" sz="quarter" idx="10"/>
          </p:nvPr>
        </p:nvSpPr>
        <p:spPr/>
        <p:txBody>
          <a:bodyPr/>
          <a:lstStyle/>
          <a:p>
            <a:r>
              <a:rPr lang="de-DE"/>
              <a:t>www.th-nuernberg.de</a:t>
            </a:r>
          </a:p>
        </p:txBody>
      </p:sp>
      <p:sp>
        <p:nvSpPr>
          <p:cNvPr id="9" name="Foliennummernplatzhalter 8">
            <a:extLst>
              <a:ext uri="{FF2B5EF4-FFF2-40B4-BE49-F238E27FC236}">
                <a16:creationId xmlns:a16="http://schemas.microsoft.com/office/drawing/2014/main" id="{7F6C5E33-7F21-3936-C96B-D7B71F8707D2}"/>
              </a:ext>
            </a:extLst>
          </p:cNvPr>
          <p:cNvSpPr>
            <a:spLocks noGrp="1"/>
          </p:cNvSpPr>
          <p:nvPr>
            <p:ph type="sldNum" sz="quarter" idx="11"/>
          </p:nvPr>
        </p:nvSpPr>
        <p:spPr/>
        <p:txBody>
          <a:bodyPr/>
          <a:lstStyle/>
          <a:p>
            <a:fld id="{13FEB9C3-1FF9-4F1A-B0DB-7E320F93F669}" type="slidenum">
              <a:rPr lang="de-DE" smtClean="0"/>
              <a:pPr/>
              <a:t>‹#›</a:t>
            </a:fld>
            <a:endParaRPr lang="de-DE"/>
          </a:p>
        </p:txBody>
      </p:sp>
      <p:sp>
        <p:nvSpPr>
          <p:cNvPr id="12" name="Textplatzhalter 11">
            <a:extLst>
              <a:ext uri="{FF2B5EF4-FFF2-40B4-BE49-F238E27FC236}">
                <a16:creationId xmlns:a16="http://schemas.microsoft.com/office/drawing/2014/main" id="{773C70CF-3387-2970-C095-085C3B4D221C}"/>
              </a:ext>
            </a:extLst>
          </p:cNvPr>
          <p:cNvSpPr>
            <a:spLocks noGrp="1"/>
          </p:cNvSpPr>
          <p:nvPr>
            <p:ph type="body" sz="quarter" idx="12" hasCustomPrompt="1"/>
          </p:nvPr>
        </p:nvSpPr>
        <p:spPr>
          <a:xfrm>
            <a:off x="360000" y="1764000"/>
            <a:ext cx="5569200" cy="378000"/>
          </a:xfrm>
        </p:spPr>
        <p:txBody>
          <a:bodyPr>
            <a:noAutofit/>
          </a:bodyPr>
          <a:lstStyle>
            <a:lvl1pPr marL="0" indent="0">
              <a:lnSpc>
                <a:spcPts val="2900"/>
              </a:lnSpc>
              <a:buNone/>
              <a:defRPr sz="2800" b="1">
                <a:solidFill>
                  <a:schemeClr val="tx1"/>
                </a:solidFill>
              </a:defRPr>
            </a:lvl1pPr>
          </a:lstStyle>
          <a:p>
            <a:pPr lvl="0"/>
            <a:r>
              <a:rPr lang="de-DE"/>
              <a:t>Untertitel bearbeiten</a:t>
            </a:r>
          </a:p>
        </p:txBody>
      </p:sp>
      <p:sp>
        <p:nvSpPr>
          <p:cNvPr id="4" name="Inhaltsplatzhalter 2">
            <a:extLst>
              <a:ext uri="{FF2B5EF4-FFF2-40B4-BE49-F238E27FC236}">
                <a16:creationId xmlns:a16="http://schemas.microsoft.com/office/drawing/2014/main" id="{D5771E45-57C3-2620-B432-B601CECEE52E}"/>
              </a:ext>
            </a:extLst>
          </p:cNvPr>
          <p:cNvSpPr>
            <a:spLocks noGrp="1"/>
          </p:cNvSpPr>
          <p:nvPr>
            <p:ph idx="13" hasCustomPrompt="1"/>
          </p:nvPr>
        </p:nvSpPr>
        <p:spPr>
          <a:xfrm>
            <a:off x="6264000" y="2556001"/>
            <a:ext cx="5569200" cy="3680208"/>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sp>
        <p:nvSpPr>
          <p:cNvPr id="7" name="Textplatzhalter 11">
            <a:extLst>
              <a:ext uri="{FF2B5EF4-FFF2-40B4-BE49-F238E27FC236}">
                <a16:creationId xmlns:a16="http://schemas.microsoft.com/office/drawing/2014/main" id="{BABC1A0F-91CF-DFD6-1F8A-E6C2A5DF22C8}"/>
              </a:ext>
            </a:extLst>
          </p:cNvPr>
          <p:cNvSpPr>
            <a:spLocks noGrp="1"/>
          </p:cNvSpPr>
          <p:nvPr>
            <p:ph type="body" sz="quarter" idx="14" hasCustomPrompt="1"/>
          </p:nvPr>
        </p:nvSpPr>
        <p:spPr>
          <a:xfrm>
            <a:off x="6264000" y="1764000"/>
            <a:ext cx="5569200" cy="378000"/>
          </a:xfrm>
        </p:spPr>
        <p:txBody>
          <a:bodyPr>
            <a:noAutofit/>
          </a:bodyPr>
          <a:lstStyle>
            <a:lvl1pPr marL="0" indent="0">
              <a:lnSpc>
                <a:spcPts val="2900"/>
              </a:lnSpc>
              <a:buNone/>
              <a:defRPr sz="2800" b="1">
                <a:solidFill>
                  <a:schemeClr val="tx1"/>
                </a:solidFill>
              </a:defRPr>
            </a:lvl1pPr>
          </a:lstStyle>
          <a:p>
            <a:pPr lvl="0"/>
            <a:r>
              <a:rPr lang="de-DE"/>
              <a:t>Untertitel bearbeiten</a:t>
            </a:r>
          </a:p>
        </p:txBody>
      </p:sp>
      <p:pic>
        <p:nvPicPr>
          <p:cNvPr id="5" name="Grafik 4">
            <a:extLst>
              <a:ext uri="{FF2B5EF4-FFF2-40B4-BE49-F238E27FC236}">
                <a16:creationId xmlns:a16="http://schemas.microsoft.com/office/drawing/2014/main" id="{E661DFCB-8103-CC1D-E336-E8B3816EF7E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Tree>
    <p:extLst>
      <p:ext uri="{BB962C8B-B14F-4D97-AF65-F5344CB8AC3E}">
        <p14:creationId xmlns:p14="http://schemas.microsoft.com/office/powerpoint/2010/main" val="309536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ClipArt und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07878-63EA-3977-B314-9A8C22E2C703}"/>
              </a:ext>
            </a:extLst>
          </p:cNvPr>
          <p:cNvSpPr>
            <a:spLocks noGrp="1"/>
          </p:cNvSpPr>
          <p:nvPr>
            <p:ph type="title" hasCustomPrompt="1"/>
          </p:nvPr>
        </p:nvSpPr>
        <p:spPr>
          <a:xfrm>
            <a:off x="359998" y="1057568"/>
            <a:ext cx="4644000" cy="529343"/>
          </a:xfrm>
        </p:spPr>
        <p:txBody>
          <a:bodyPr anchor="t"/>
          <a:lstStyle>
            <a:lvl1pPr>
              <a:defRPr/>
            </a:lvl1pPr>
          </a:lstStyle>
          <a:p>
            <a:r>
              <a:rPr lang="de-DE"/>
              <a:t>Titel bearbeiten (zweizeilig)</a:t>
            </a:r>
          </a:p>
        </p:txBody>
      </p:sp>
      <p:sp>
        <p:nvSpPr>
          <p:cNvPr id="3" name="Inhaltsplatzhalter 2">
            <a:extLst>
              <a:ext uri="{FF2B5EF4-FFF2-40B4-BE49-F238E27FC236}">
                <a16:creationId xmlns:a16="http://schemas.microsoft.com/office/drawing/2014/main" id="{C3581A20-C1DF-C740-F432-48F016C1A798}"/>
              </a:ext>
            </a:extLst>
          </p:cNvPr>
          <p:cNvSpPr>
            <a:spLocks noGrp="1"/>
          </p:cNvSpPr>
          <p:nvPr>
            <p:ph idx="1" hasCustomPrompt="1"/>
          </p:nvPr>
        </p:nvSpPr>
        <p:spPr>
          <a:xfrm>
            <a:off x="360000" y="2556001"/>
            <a:ext cx="4644000" cy="3680208"/>
          </a:xfrm>
        </p:spPr>
        <p:txBody>
          <a:bodyPr/>
          <a:lstStyle>
            <a:lvl1pPr>
              <a:defRPr/>
            </a:lvl1pPr>
          </a:lstStyle>
          <a:p>
            <a:pPr lvl="0"/>
            <a:r>
              <a:rPr lang="de-DE"/>
              <a:t>Textinhalt bearbeiten</a:t>
            </a:r>
          </a:p>
          <a:p>
            <a:pPr lvl="1"/>
            <a:r>
              <a:rPr lang="de-DE"/>
              <a:t>Zweite Ebene</a:t>
            </a:r>
          </a:p>
          <a:p>
            <a:pPr lvl="2"/>
            <a:r>
              <a:rPr lang="de-DE"/>
              <a:t>Dritte Ebene</a:t>
            </a:r>
          </a:p>
          <a:p>
            <a:pPr lvl="3"/>
            <a:r>
              <a:rPr lang="de-DE"/>
              <a:t>Vierte Ebene</a:t>
            </a:r>
          </a:p>
          <a:p>
            <a:pPr lvl="4"/>
            <a:r>
              <a:rPr lang="de-DE"/>
              <a:t>Fünfte Ebene</a:t>
            </a:r>
          </a:p>
        </p:txBody>
      </p:sp>
      <p:sp>
        <p:nvSpPr>
          <p:cNvPr id="6" name="Bildplatzhalter 5">
            <a:extLst>
              <a:ext uri="{FF2B5EF4-FFF2-40B4-BE49-F238E27FC236}">
                <a16:creationId xmlns:a16="http://schemas.microsoft.com/office/drawing/2014/main" id="{16FEB295-B9E9-46BA-EE53-47FF12B40877}"/>
              </a:ext>
            </a:extLst>
          </p:cNvPr>
          <p:cNvSpPr>
            <a:spLocks noGrp="1"/>
          </p:cNvSpPr>
          <p:nvPr>
            <p:ph type="pic" sz="quarter" idx="14"/>
          </p:nvPr>
        </p:nvSpPr>
        <p:spPr>
          <a:xfrm>
            <a:off x="5209200" y="332209"/>
            <a:ext cx="6624000" cy="5904000"/>
          </a:xfrm>
        </p:spPr>
        <p:txBody>
          <a:bodyPr anchor="ctr"/>
          <a:lstStyle>
            <a:lvl1pPr marL="0" indent="0" algn="ctr">
              <a:buNone/>
              <a:defRPr/>
            </a:lvl1pPr>
          </a:lstStyle>
          <a:p>
            <a:r>
              <a:rPr lang="de-DE"/>
              <a:t>Bild durch Klicken auf Symbol hinzufügen</a:t>
            </a:r>
          </a:p>
        </p:txBody>
      </p:sp>
      <p:pic>
        <p:nvPicPr>
          <p:cNvPr id="4" name="Grafik 3">
            <a:extLst>
              <a:ext uri="{FF2B5EF4-FFF2-40B4-BE49-F238E27FC236}">
                <a16:creationId xmlns:a16="http://schemas.microsoft.com/office/drawing/2014/main" id="{8D45CD1F-EA7D-98A3-6B43-67BDEAACCB8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5" name="Fußzeilenplatzhalter 4">
            <a:extLst>
              <a:ext uri="{FF2B5EF4-FFF2-40B4-BE49-F238E27FC236}">
                <a16:creationId xmlns:a16="http://schemas.microsoft.com/office/drawing/2014/main" id="{9542CFC6-A2F3-0CEB-58F0-7304B6A3025A}"/>
              </a:ext>
            </a:extLst>
          </p:cNvPr>
          <p:cNvSpPr>
            <a:spLocks noGrp="1"/>
          </p:cNvSpPr>
          <p:nvPr>
            <p:ph type="ftr" sz="quarter" idx="15"/>
          </p:nvPr>
        </p:nvSpPr>
        <p:spPr/>
        <p:txBody>
          <a:bodyPr/>
          <a:lstStyle/>
          <a:p>
            <a:r>
              <a:rPr lang="de-DE"/>
              <a:t>www.th-nuernberg.de</a:t>
            </a:r>
          </a:p>
        </p:txBody>
      </p:sp>
      <p:sp>
        <p:nvSpPr>
          <p:cNvPr id="7" name="Foliennummernplatzhalter 6">
            <a:extLst>
              <a:ext uri="{FF2B5EF4-FFF2-40B4-BE49-F238E27FC236}">
                <a16:creationId xmlns:a16="http://schemas.microsoft.com/office/drawing/2014/main" id="{6362378C-8DD8-C152-F6CC-ED0059314298}"/>
              </a:ext>
            </a:extLst>
          </p:cNvPr>
          <p:cNvSpPr>
            <a:spLocks noGrp="1"/>
          </p:cNvSpPr>
          <p:nvPr>
            <p:ph type="sldNum" sz="quarter" idx="16"/>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79613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F07878-63EA-3977-B314-9A8C22E2C703}"/>
              </a:ext>
            </a:extLst>
          </p:cNvPr>
          <p:cNvSpPr>
            <a:spLocks noGrp="1"/>
          </p:cNvSpPr>
          <p:nvPr>
            <p:ph type="title" hasCustomPrompt="1"/>
          </p:nvPr>
        </p:nvSpPr>
        <p:spPr>
          <a:xfrm>
            <a:off x="360000" y="1080000"/>
            <a:ext cx="11471638" cy="529343"/>
          </a:xfrm>
        </p:spPr>
        <p:txBody>
          <a:bodyPr/>
          <a:lstStyle>
            <a:lvl1pPr>
              <a:defRPr/>
            </a:lvl1pPr>
          </a:lstStyle>
          <a:p>
            <a:r>
              <a:rPr lang="de-DE"/>
              <a:t>Titel bearbeiten</a:t>
            </a:r>
          </a:p>
        </p:txBody>
      </p:sp>
      <p:pic>
        <p:nvPicPr>
          <p:cNvPr id="4" name="Grafik 3">
            <a:extLst>
              <a:ext uri="{FF2B5EF4-FFF2-40B4-BE49-F238E27FC236}">
                <a16:creationId xmlns:a16="http://schemas.microsoft.com/office/drawing/2014/main" id="{D01711F5-F1B0-35F1-0DA8-434EB3E5791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9999" y="295200"/>
            <a:ext cx="684000" cy="249280"/>
          </a:xfrm>
          <a:prstGeom prst="rect">
            <a:avLst/>
          </a:prstGeom>
        </p:spPr>
      </p:pic>
      <p:sp>
        <p:nvSpPr>
          <p:cNvPr id="8" name="Fußzeilenplatzhalter 7">
            <a:extLst>
              <a:ext uri="{FF2B5EF4-FFF2-40B4-BE49-F238E27FC236}">
                <a16:creationId xmlns:a16="http://schemas.microsoft.com/office/drawing/2014/main" id="{2823C215-FBCC-4133-9718-CDB5059618FC}"/>
              </a:ext>
            </a:extLst>
          </p:cNvPr>
          <p:cNvSpPr>
            <a:spLocks noGrp="1"/>
          </p:cNvSpPr>
          <p:nvPr>
            <p:ph type="ftr" sz="quarter" idx="14"/>
          </p:nvPr>
        </p:nvSpPr>
        <p:spPr/>
        <p:txBody>
          <a:bodyPr/>
          <a:lstStyle/>
          <a:p>
            <a:r>
              <a:rPr lang="de-DE"/>
              <a:t>www.th-nuernberg.de</a:t>
            </a:r>
          </a:p>
        </p:txBody>
      </p:sp>
      <p:sp>
        <p:nvSpPr>
          <p:cNvPr id="10" name="Foliennummernplatzhalter 9">
            <a:extLst>
              <a:ext uri="{FF2B5EF4-FFF2-40B4-BE49-F238E27FC236}">
                <a16:creationId xmlns:a16="http://schemas.microsoft.com/office/drawing/2014/main" id="{017321A5-3E52-01A4-A7FF-6083C229B57A}"/>
              </a:ext>
            </a:extLst>
          </p:cNvPr>
          <p:cNvSpPr>
            <a:spLocks noGrp="1"/>
          </p:cNvSpPr>
          <p:nvPr>
            <p:ph type="sldNum" sz="quarter" idx="15"/>
          </p:nvPr>
        </p:nvSpPr>
        <p:spPr/>
        <p:txBody>
          <a:bodyPr/>
          <a:lstStyle/>
          <a:p>
            <a:fld id="{13FEB9C3-1FF9-4F1A-B0DB-7E320F93F669}" type="slidenum">
              <a:rPr lang="de-DE" smtClean="0"/>
              <a:pPr/>
              <a:t>‹#›</a:t>
            </a:fld>
            <a:endParaRPr lang="de-DE"/>
          </a:p>
        </p:txBody>
      </p:sp>
    </p:spTree>
    <p:extLst>
      <p:ext uri="{BB962C8B-B14F-4D97-AF65-F5344CB8AC3E}">
        <p14:creationId xmlns:p14="http://schemas.microsoft.com/office/powerpoint/2010/main" val="385367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5B3A3DD-45D3-BB9D-57A8-4E9C7305CC13}"/>
              </a:ext>
            </a:extLst>
          </p:cNvPr>
          <p:cNvSpPr>
            <a:spLocks noGrp="1"/>
          </p:cNvSpPr>
          <p:nvPr>
            <p:ph type="title"/>
          </p:nvPr>
        </p:nvSpPr>
        <p:spPr>
          <a:xfrm>
            <a:off x="360000" y="1080000"/>
            <a:ext cx="11471638" cy="529343"/>
          </a:xfrm>
          <a:prstGeom prst="rect">
            <a:avLst/>
          </a:prstGeom>
        </p:spPr>
        <p:txBody>
          <a:bodyPr vert="horz" lIns="0" tIns="0" rIns="0" bIns="0" rtlCol="0" anchor="b">
            <a:noAutofit/>
          </a:bodyPr>
          <a:lstStyle/>
          <a:p>
            <a:r>
              <a:rPr lang="de-DE"/>
              <a:t>Mastertitelformat bearbeiten</a:t>
            </a:r>
          </a:p>
        </p:txBody>
      </p:sp>
      <p:sp>
        <p:nvSpPr>
          <p:cNvPr id="3" name="Textplatzhalter 2">
            <a:extLst>
              <a:ext uri="{FF2B5EF4-FFF2-40B4-BE49-F238E27FC236}">
                <a16:creationId xmlns:a16="http://schemas.microsoft.com/office/drawing/2014/main" id="{EEDF2570-7093-AD0C-58B6-51EEC41384E8}"/>
              </a:ext>
            </a:extLst>
          </p:cNvPr>
          <p:cNvSpPr>
            <a:spLocks noGrp="1"/>
          </p:cNvSpPr>
          <p:nvPr>
            <p:ph type="body" idx="1"/>
          </p:nvPr>
        </p:nvSpPr>
        <p:spPr>
          <a:xfrm>
            <a:off x="360000" y="2556001"/>
            <a:ext cx="11471638" cy="3680208"/>
          </a:xfrm>
          <a:prstGeom prst="rect">
            <a:avLst/>
          </a:prstGeom>
        </p:spPr>
        <p:txBody>
          <a:bodyPr vert="horz" lIns="0" tIns="0" rIns="0" bIns="0" rtlCol="0">
            <a:normAutofit/>
          </a:bodyPr>
          <a:lstStyle/>
          <a:p>
            <a:pPr lvl="0"/>
            <a:r>
              <a:rPr lang="de-DE"/>
              <a:t>Erste Ebene</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5"/>
            <a:endParaRPr lang="de-DE"/>
          </a:p>
        </p:txBody>
      </p:sp>
      <p:sp>
        <p:nvSpPr>
          <p:cNvPr id="5" name="Fußzeilenplatzhalter 4">
            <a:extLst>
              <a:ext uri="{FF2B5EF4-FFF2-40B4-BE49-F238E27FC236}">
                <a16:creationId xmlns:a16="http://schemas.microsoft.com/office/drawing/2014/main" id="{82686EB5-9EEF-674F-CC1D-C34F9EACDA60}"/>
              </a:ext>
            </a:extLst>
          </p:cNvPr>
          <p:cNvSpPr>
            <a:spLocks noGrp="1"/>
          </p:cNvSpPr>
          <p:nvPr>
            <p:ph type="ftr" sz="quarter" idx="3"/>
          </p:nvPr>
        </p:nvSpPr>
        <p:spPr>
          <a:xfrm>
            <a:off x="359999" y="6379481"/>
            <a:ext cx="9000000" cy="136460"/>
          </a:xfrm>
          <a:prstGeom prst="rect">
            <a:avLst/>
          </a:prstGeom>
        </p:spPr>
        <p:txBody>
          <a:bodyPr vert="horz" lIns="0" tIns="0" rIns="0" bIns="0" rtlCol="0" anchor="t">
            <a:noAutofit/>
          </a:bodyPr>
          <a:lstStyle>
            <a:lvl1pPr algn="l">
              <a:defRPr sz="900">
                <a:solidFill>
                  <a:schemeClr val="accent1"/>
                </a:solidFill>
                <a:latin typeface="Public Sans Medium" pitchFamily="2" charset="0"/>
              </a:defRPr>
            </a:lvl1pPr>
          </a:lstStyle>
          <a:p>
            <a:r>
              <a:rPr lang="de-DE"/>
              <a:t>www.th-nuernberg.de</a:t>
            </a:r>
          </a:p>
        </p:txBody>
      </p:sp>
      <p:sp>
        <p:nvSpPr>
          <p:cNvPr id="6" name="Foliennummernplatzhalter 5">
            <a:extLst>
              <a:ext uri="{FF2B5EF4-FFF2-40B4-BE49-F238E27FC236}">
                <a16:creationId xmlns:a16="http://schemas.microsoft.com/office/drawing/2014/main" id="{18FBEA15-929E-1D16-8C64-5FDA6815AD48}"/>
              </a:ext>
            </a:extLst>
          </p:cNvPr>
          <p:cNvSpPr>
            <a:spLocks noGrp="1"/>
          </p:cNvSpPr>
          <p:nvPr>
            <p:ph type="sldNum" sz="quarter" idx="4"/>
          </p:nvPr>
        </p:nvSpPr>
        <p:spPr>
          <a:xfrm>
            <a:off x="11143396" y="6379481"/>
            <a:ext cx="688241" cy="140470"/>
          </a:xfrm>
          <a:prstGeom prst="rect">
            <a:avLst/>
          </a:prstGeom>
        </p:spPr>
        <p:txBody>
          <a:bodyPr vert="horz" lIns="0" tIns="0" rIns="0" bIns="0" rtlCol="0" anchor="b">
            <a:noAutofit/>
          </a:bodyPr>
          <a:lstStyle>
            <a:lvl1pPr algn="r">
              <a:defRPr sz="900">
                <a:solidFill>
                  <a:schemeClr val="accent1"/>
                </a:solidFill>
                <a:latin typeface="Public Sans Medium" pitchFamily="2" charset="0"/>
              </a:defRPr>
            </a:lvl1pPr>
          </a:lstStyle>
          <a:p>
            <a:fld id="{13FEB9C3-1FF9-4F1A-B0DB-7E320F93F669}" type="slidenum">
              <a:rPr lang="de-DE" smtClean="0"/>
              <a:pPr/>
              <a:t>‹#›</a:t>
            </a:fld>
            <a:endParaRPr lang="de-DE"/>
          </a:p>
        </p:txBody>
      </p:sp>
    </p:spTree>
    <p:extLst>
      <p:ext uri="{BB962C8B-B14F-4D97-AF65-F5344CB8AC3E}">
        <p14:creationId xmlns:p14="http://schemas.microsoft.com/office/powerpoint/2010/main" val="86218135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50" r:id="rId4"/>
    <p:sldLayoutId id="2147483659" r:id="rId5"/>
    <p:sldLayoutId id="2147483658" r:id="rId6"/>
    <p:sldLayoutId id="2147483660" r:id="rId7"/>
    <p:sldLayoutId id="2147483662" r:id="rId8"/>
    <p:sldLayoutId id="2147483672" r:id="rId9"/>
    <p:sldLayoutId id="2147483673" r:id="rId10"/>
    <p:sldLayoutId id="2147483664" r:id="rId11"/>
    <p:sldLayoutId id="2147483671" r:id="rId12"/>
    <p:sldLayoutId id="2147483651" r:id="rId13"/>
    <p:sldLayoutId id="2147483665" r:id="rId14"/>
    <p:sldLayoutId id="2147483666" r:id="rId15"/>
  </p:sldLayoutIdLst>
  <p:hf hdr="0" dt="0"/>
  <p:txStyles>
    <p:titleStyle>
      <a:lvl1pPr algn="l" defTabSz="914400" rtl="0" eaLnBrk="1" latinLnBrk="0" hangingPunct="1">
        <a:lnSpc>
          <a:spcPts val="4300"/>
        </a:lnSpc>
        <a:spcBef>
          <a:spcPct val="0"/>
        </a:spcBef>
        <a:buNone/>
        <a:defRPr sz="4200" kern="1200">
          <a:solidFill>
            <a:schemeClr val="accent1"/>
          </a:solidFill>
          <a:latin typeface="+mj-lt"/>
          <a:ea typeface="+mj-ea"/>
          <a:cs typeface="+mj-cs"/>
        </a:defRPr>
      </a:lvl1pPr>
    </p:titleStyle>
    <p:bodyStyle>
      <a:lvl1pPr marL="230400" indent="-2304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1pPr>
      <a:lvl2pPr marL="468000" indent="-2304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6984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936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4pPr>
      <a:lvl5pPr marL="11664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5pPr>
      <a:lvl6pPr marL="1404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6pPr>
      <a:lvl7pPr marL="16344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226" userDrawn="1">
          <p15:clr>
            <a:srgbClr val="F26B43"/>
          </p15:clr>
        </p15:guide>
        <p15:guide id="4" orient="horz" pos="4105" userDrawn="1">
          <p15:clr>
            <a:srgbClr val="F26B43"/>
          </p15:clr>
        </p15:guide>
        <p15:guide id="5" pos="7453" userDrawn="1">
          <p15:clr>
            <a:srgbClr val="F26B43"/>
          </p15:clr>
        </p15:guide>
        <p15:guide id="6" pos="225" userDrawn="1">
          <p15:clr>
            <a:srgbClr val="F26B43"/>
          </p15:clr>
        </p15:guide>
        <p15:guide id="7" orient="horz" pos="4017" userDrawn="1">
          <p15:clr>
            <a:srgbClr val="F26B43"/>
          </p15:clr>
        </p15:guide>
        <p15:guide id="8" orient="horz" pos="3929" userDrawn="1">
          <p15:clr>
            <a:srgbClr val="F26B43"/>
          </p15:clr>
        </p15:guide>
        <p15:guide id="9" orient="horz" pos="6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huggingface.co/datasets/chillies/IELTS-writing-task-2-evaluati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F46B0-7EE0-314A-66B8-AB84BD64A2F8}"/>
              </a:ext>
            </a:extLst>
          </p:cNvPr>
          <p:cNvSpPr>
            <a:spLocks noGrp="1"/>
          </p:cNvSpPr>
          <p:nvPr>
            <p:ph type="ctrTitle"/>
          </p:nvPr>
        </p:nvSpPr>
        <p:spPr>
          <a:xfrm>
            <a:off x="357188" y="1985640"/>
            <a:ext cx="8456400" cy="3495686"/>
          </a:xfrm>
        </p:spPr>
        <p:txBody>
          <a:bodyPr/>
          <a:lstStyle/>
          <a:p>
            <a:pPr>
              <a:lnSpc>
                <a:spcPct val="100000"/>
              </a:lnSpc>
            </a:pPr>
            <a:r>
              <a:rPr lang="de-DE" sz="6000"/>
              <a:t>Team-10</a:t>
            </a:r>
            <a:br>
              <a:rPr lang="de-DE" sz="6000"/>
            </a:br>
            <a:r>
              <a:rPr lang="de-DE" sz="4000" err="1"/>
              <a:t>Automated</a:t>
            </a:r>
            <a:r>
              <a:rPr lang="de-DE" sz="4000"/>
              <a:t> Essay Scoring </a:t>
            </a:r>
            <a:br>
              <a:rPr lang="de-DE" sz="4000"/>
            </a:br>
            <a:r>
              <a:rPr lang="de-DE" sz="4000" err="1"/>
              <a:t>for</a:t>
            </a:r>
            <a:r>
              <a:rPr lang="de-DE" sz="4000"/>
              <a:t> IELTS </a:t>
            </a:r>
            <a:r>
              <a:rPr lang="de-DE" sz="4000" err="1"/>
              <a:t>Written</a:t>
            </a:r>
            <a:r>
              <a:rPr lang="de-DE" sz="4000"/>
              <a:t> Part Essays</a:t>
            </a:r>
            <a:br>
              <a:rPr lang="de-DE" sz="4000"/>
            </a:br>
            <a:br>
              <a:rPr lang="de-DE" sz="4000"/>
            </a:br>
            <a:r>
              <a:rPr lang="de-DE" sz="4000">
                <a:solidFill>
                  <a:schemeClr val="tx1"/>
                </a:solidFill>
              </a:rPr>
              <a:t>Lukas Müller, Finn Ferchau, </a:t>
            </a:r>
            <a:br>
              <a:rPr lang="de-DE" sz="4000">
                <a:solidFill>
                  <a:schemeClr val="tx1"/>
                </a:solidFill>
              </a:rPr>
            </a:br>
            <a:r>
              <a:rPr lang="de-DE" sz="4000">
                <a:solidFill>
                  <a:schemeClr val="tx1"/>
                </a:solidFill>
              </a:rPr>
              <a:t>Sascha Stelzl</a:t>
            </a:r>
            <a:endParaRPr lang="de-DE" sz="7200">
              <a:solidFill>
                <a:schemeClr val="tx1"/>
              </a:solidFill>
            </a:endParaRPr>
          </a:p>
        </p:txBody>
      </p:sp>
    </p:spTree>
    <p:extLst>
      <p:ext uri="{BB962C8B-B14F-4D97-AF65-F5344CB8AC3E}">
        <p14:creationId xmlns:p14="http://schemas.microsoft.com/office/powerpoint/2010/main" val="16566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886BE-EA57-AE18-D85A-8F333F1CDDA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57653E-CFE8-4B0A-23C5-5FC137636554}"/>
              </a:ext>
            </a:extLst>
          </p:cNvPr>
          <p:cNvSpPr>
            <a:spLocks noGrp="1"/>
          </p:cNvSpPr>
          <p:nvPr>
            <p:ph type="title"/>
          </p:nvPr>
        </p:nvSpPr>
        <p:spPr/>
        <p:txBody>
          <a:bodyPr/>
          <a:lstStyle/>
          <a:p>
            <a:r>
              <a:rPr lang="en-GB"/>
              <a:t>Statistical Analysis 1 - Essay Length vs Band Score</a:t>
            </a:r>
            <a:endParaRPr lang="de-DE"/>
          </a:p>
        </p:txBody>
      </p:sp>
      <p:pic>
        <p:nvPicPr>
          <p:cNvPr id="7" name="Content Placeholder 6" descr="A graph with a bar graph&#10;&#10;AI-generated content may be incorrect.">
            <a:extLst>
              <a:ext uri="{FF2B5EF4-FFF2-40B4-BE49-F238E27FC236}">
                <a16:creationId xmlns:a16="http://schemas.microsoft.com/office/drawing/2014/main" id="{B7456FAF-1A9E-8131-3BB9-418AC84CB8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305" y="2132330"/>
            <a:ext cx="10924211" cy="3724163"/>
          </a:xfrm>
        </p:spPr>
      </p:pic>
      <p:sp>
        <p:nvSpPr>
          <p:cNvPr id="4" name="Fußzeilenplatzhalter 3">
            <a:extLst>
              <a:ext uri="{FF2B5EF4-FFF2-40B4-BE49-F238E27FC236}">
                <a16:creationId xmlns:a16="http://schemas.microsoft.com/office/drawing/2014/main" id="{F8DD4FBA-AD2D-2458-5B53-6440FB5CB0F2}"/>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786CFBD8-CAB5-DA4F-5E04-FC2CC4E4C079}"/>
              </a:ext>
            </a:extLst>
          </p:cNvPr>
          <p:cNvSpPr>
            <a:spLocks noGrp="1"/>
          </p:cNvSpPr>
          <p:nvPr>
            <p:ph type="sldNum" sz="quarter" idx="11"/>
          </p:nvPr>
        </p:nvSpPr>
        <p:spPr/>
        <p:txBody>
          <a:bodyPr/>
          <a:lstStyle/>
          <a:p>
            <a:fld id="{13FEB9C3-1FF9-4F1A-B0DB-7E320F93F669}" type="slidenum">
              <a:rPr lang="de-DE" smtClean="0"/>
              <a:pPr/>
              <a:t>10</a:t>
            </a:fld>
            <a:endParaRPr lang="de-DE"/>
          </a:p>
        </p:txBody>
      </p:sp>
    </p:spTree>
    <p:extLst>
      <p:ext uri="{BB962C8B-B14F-4D97-AF65-F5344CB8AC3E}">
        <p14:creationId xmlns:p14="http://schemas.microsoft.com/office/powerpoint/2010/main" val="154600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BC263-A203-7691-AC98-538BB1FA114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EE5A01-0144-177F-1A48-3961BBD5376B}"/>
              </a:ext>
            </a:extLst>
          </p:cNvPr>
          <p:cNvSpPr>
            <a:spLocks noGrp="1"/>
          </p:cNvSpPr>
          <p:nvPr>
            <p:ph type="title"/>
          </p:nvPr>
        </p:nvSpPr>
        <p:spPr/>
        <p:txBody>
          <a:bodyPr/>
          <a:lstStyle/>
          <a:p>
            <a:r>
              <a:rPr lang="en-GB"/>
              <a:t>Statistical Analysis 2 </a:t>
            </a:r>
            <a:r>
              <a:rPr lang="en-GB" dirty="0"/>
              <a:t>– Vocabulary diversity vs Score</a:t>
            </a:r>
            <a:endParaRPr lang="de-DE"/>
          </a:p>
        </p:txBody>
      </p:sp>
      <p:sp>
        <p:nvSpPr>
          <p:cNvPr id="6" name="Text Placeholder 5">
            <a:extLst>
              <a:ext uri="{FF2B5EF4-FFF2-40B4-BE49-F238E27FC236}">
                <a16:creationId xmlns:a16="http://schemas.microsoft.com/office/drawing/2014/main" id="{3B080CF8-4D5D-2160-53D6-EED254AD2312}"/>
              </a:ext>
            </a:extLst>
          </p:cNvPr>
          <p:cNvSpPr>
            <a:spLocks noGrp="1"/>
          </p:cNvSpPr>
          <p:nvPr>
            <p:ph type="body" sz="quarter" idx="12"/>
          </p:nvPr>
        </p:nvSpPr>
        <p:spPr/>
        <p:txBody>
          <a:bodyPr vert="horz" lIns="0" tIns="0" rIns="0" bIns="0" rtlCol="0" anchor="t">
            <a:noAutofit/>
          </a:bodyPr>
          <a:lstStyle/>
          <a:p>
            <a:r>
              <a:rPr lang="en-US" dirty="0">
                <a:ea typeface="+mn-lt"/>
                <a:cs typeface="+mn-lt"/>
              </a:rPr>
              <a:t>Grammatical range and accuracy score</a:t>
            </a:r>
            <a:endParaRPr lang="en-US" dirty="0"/>
          </a:p>
        </p:txBody>
      </p:sp>
      <p:sp>
        <p:nvSpPr>
          <p:cNvPr id="4" name="Fußzeilenplatzhalter 3">
            <a:extLst>
              <a:ext uri="{FF2B5EF4-FFF2-40B4-BE49-F238E27FC236}">
                <a16:creationId xmlns:a16="http://schemas.microsoft.com/office/drawing/2014/main" id="{F5238D81-8DB7-9388-71AE-19B4CDFE2341}"/>
              </a:ext>
            </a:extLst>
          </p:cNvPr>
          <p:cNvSpPr>
            <a:spLocks noGrp="1"/>
          </p:cNvSpPr>
          <p:nvPr>
            <p:ph type="ftr" sz="quarter" idx="13"/>
          </p:nvPr>
        </p:nvSpPr>
        <p:spPr/>
        <p:txBody>
          <a:bodyPr/>
          <a:lstStyle/>
          <a:p>
            <a:r>
              <a:rPr lang="de-DE"/>
              <a:t>www.th-nuernberg.de</a:t>
            </a:r>
          </a:p>
        </p:txBody>
      </p:sp>
      <p:sp>
        <p:nvSpPr>
          <p:cNvPr id="5" name="Foliennummernplatzhalter 4">
            <a:extLst>
              <a:ext uri="{FF2B5EF4-FFF2-40B4-BE49-F238E27FC236}">
                <a16:creationId xmlns:a16="http://schemas.microsoft.com/office/drawing/2014/main" id="{30A8F207-98C1-BDF4-1344-38DF34EDD552}"/>
              </a:ext>
            </a:extLst>
          </p:cNvPr>
          <p:cNvSpPr>
            <a:spLocks noGrp="1"/>
          </p:cNvSpPr>
          <p:nvPr>
            <p:ph type="sldNum" sz="quarter" idx="14"/>
          </p:nvPr>
        </p:nvSpPr>
        <p:spPr/>
        <p:txBody>
          <a:bodyPr/>
          <a:lstStyle/>
          <a:p>
            <a:fld id="{13FEB9C3-1FF9-4F1A-B0DB-7E320F93F669}" type="slidenum">
              <a:rPr lang="de-DE" smtClean="0"/>
              <a:pPr/>
              <a:t>11</a:t>
            </a:fld>
            <a:endParaRPr lang="de-DE"/>
          </a:p>
        </p:txBody>
      </p:sp>
      <p:pic>
        <p:nvPicPr>
          <p:cNvPr id="19" name="Content Placeholder 18">
            <a:extLst>
              <a:ext uri="{FF2B5EF4-FFF2-40B4-BE49-F238E27FC236}">
                <a16:creationId xmlns:a16="http://schemas.microsoft.com/office/drawing/2014/main" id="{8BF56425-DEA2-BB24-E208-B3892A042D70}"/>
              </a:ext>
            </a:extLst>
          </p:cNvPr>
          <p:cNvPicPr>
            <a:picLocks noGrp="1" noChangeAspect="1"/>
          </p:cNvPicPr>
          <p:nvPr>
            <p:ph idx="1"/>
          </p:nvPr>
        </p:nvPicPr>
        <p:blipFill>
          <a:blip r:embed="rId3"/>
          <a:stretch>
            <a:fillRect/>
          </a:stretch>
        </p:blipFill>
        <p:spPr>
          <a:xfrm>
            <a:off x="2824523" y="2556001"/>
            <a:ext cx="6542592" cy="3680208"/>
          </a:xfrm>
        </p:spPr>
      </p:pic>
    </p:spTree>
    <p:extLst>
      <p:ext uri="{BB962C8B-B14F-4D97-AF65-F5344CB8AC3E}">
        <p14:creationId xmlns:p14="http://schemas.microsoft.com/office/powerpoint/2010/main" val="183195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2F283-8890-3028-B186-323F6D01CA7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8EDBDF-A213-781C-04F8-E851A342898C}"/>
              </a:ext>
            </a:extLst>
          </p:cNvPr>
          <p:cNvSpPr>
            <a:spLocks noGrp="1"/>
          </p:cNvSpPr>
          <p:nvPr>
            <p:ph type="title"/>
          </p:nvPr>
        </p:nvSpPr>
        <p:spPr/>
        <p:txBody>
          <a:bodyPr/>
          <a:lstStyle/>
          <a:p>
            <a:r>
              <a:rPr lang="en-GB" dirty="0"/>
              <a:t>Statistical Analysis 2 – Vocabulary diversity vs Score</a:t>
            </a:r>
            <a:endParaRPr lang="de-DE" dirty="0"/>
          </a:p>
        </p:txBody>
      </p:sp>
      <p:pic>
        <p:nvPicPr>
          <p:cNvPr id="9" name="Content Placeholder 8">
            <a:extLst>
              <a:ext uri="{FF2B5EF4-FFF2-40B4-BE49-F238E27FC236}">
                <a16:creationId xmlns:a16="http://schemas.microsoft.com/office/drawing/2014/main" id="{7EB4088F-9E5E-B5D3-1A7B-0C9F376269BD}"/>
              </a:ext>
            </a:extLst>
          </p:cNvPr>
          <p:cNvPicPr>
            <a:picLocks noGrp="1" noChangeAspect="1"/>
          </p:cNvPicPr>
          <p:nvPr>
            <p:ph idx="1"/>
          </p:nvPr>
        </p:nvPicPr>
        <p:blipFill>
          <a:blip r:embed="rId3"/>
          <a:stretch>
            <a:fillRect/>
          </a:stretch>
        </p:blipFill>
        <p:spPr>
          <a:xfrm>
            <a:off x="515017" y="2986405"/>
            <a:ext cx="5257800" cy="2819400"/>
          </a:xfrm>
        </p:spPr>
      </p:pic>
      <p:sp>
        <p:nvSpPr>
          <p:cNvPr id="4" name="Fußzeilenplatzhalter 3">
            <a:extLst>
              <a:ext uri="{FF2B5EF4-FFF2-40B4-BE49-F238E27FC236}">
                <a16:creationId xmlns:a16="http://schemas.microsoft.com/office/drawing/2014/main" id="{BF7DC658-7211-820E-2ADD-CD770AA3C100}"/>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BA71A7DD-4F05-C4E8-C30D-5D9D782F261F}"/>
              </a:ext>
            </a:extLst>
          </p:cNvPr>
          <p:cNvSpPr>
            <a:spLocks noGrp="1"/>
          </p:cNvSpPr>
          <p:nvPr>
            <p:ph type="sldNum" sz="quarter" idx="11"/>
          </p:nvPr>
        </p:nvSpPr>
        <p:spPr/>
        <p:txBody>
          <a:bodyPr/>
          <a:lstStyle/>
          <a:p>
            <a:fld id="{13FEB9C3-1FF9-4F1A-B0DB-7E320F93F669}" type="slidenum">
              <a:rPr lang="de-DE" smtClean="0"/>
              <a:pPr/>
              <a:t>12</a:t>
            </a:fld>
            <a:endParaRPr lang="de-DE"/>
          </a:p>
        </p:txBody>
      </p:sp>
      <p:sp>
        <p:nvSpPr>
          <p:cNvPr id="6" name="Text Placeholder 5">
            <a:extLst>
              <a:ext uri="{FF2B5EF4-FFF2-40B4-BE49-F238E27FC236}">
                <a16:creationId xmlns:a16="http://schemas.microsoft.com/office/drawing/2014/main" id="{9A2F81BE-EACD-9742-9A3D-4BE9969D46D1}"/>
              </a:ext>
            </a:extLst>
          </p:cNvPr>
          <p:cNvSpPr>
            <a:spLocks noGrp="1"/>
          </p:cNvSpPr>
          <p:nvPr>
            <p:ph type="body" sz="quarter" idx="12"/>
          </p:nvPr>
        </p:nvSpPr>
        <p:spPr>
          <a:xfrm>
            <a:off x="360000" y="2606818"/>
            <a:ext cx="5569200" cy="378000"/>
          </a:xfrm>
        </p:spPr>
        <p:txBody>
          <a:bodyPr vert="horz" lIns="0" tIns="0" rIns="0" bIns="0" rtlCol="0" anchor="t">
            <a:noAutofit/>
          </a:bodyPr>
          <a:lstStyle/>
          <a:p>
            <a:r>
              <a:rPr lang="en-US" dirty="0"/>
              <a:t>Score 4</a:t>
            </a:r>
          </a:p>
        </p:txBody>
      </p:sp>
      <p:pic>
        <p:nvPicPr>
          <p:cNvPr id="10" name="Content Placeholder 9">
            <a:extLst>
              <a:ext uri="{FF2B5EF4-FFF2-40B4-BE49-F238E27FC236}">
                <a16:creationId xmlns:a16="http://schemas.microsoft.com/office/drawing/2014/main" id="{B10AA3AB-9884-63BF-5F63-305E956CE01D}"/>
              </a:ext>
            </a:extLst>
          </p:cNvPr>
          <p:cNvPicPr>
            <a:picLocks noGrp="1" noChangeAspect="1"/>
          </p:cNvPicPr>
          <p:nvPr>
            <p:ph idx="13"/>
          </p:nvPr>
        </p:nvPicPr>
        <p:blipFill>
          <a:blip r:embed="rId4"/>
          <a:stretch>
            <a:fillRect/>
          </a:stretch>
        </p:blipFill>
        <p:spPr>
          <a:xfrm>
            <a:off x="6419700" y="2986405"/>
            <a:ext cx="5257800" cy="2819400"/>
          </a:xfrm>
        </p:spPr>
      </p:pic>
      <p:sp>
        <p:nvSpPr>
          <p:cNvPr id="8" name="Text Placeholder 7">
            <a:extLst>
              <a:ext uri="{FF2B5EF4-FFF2-40B4-BE49-F238E27FC236}">
                <a16:creationId xmlns:a16="http://schemas.microsoft.com/office/drawing/2014/main" id="{4454EAAA-E1F8-6C58-C9B9-1DB53568C6A7}"/>
              </a:ext>
            </a:extLst>
          </p:cNvPr>
          <p:cNvSpPr>
            <a:spLocks noGrp="1"/>
          </p:cNvSpPr>
          <p:nvPr>
            <p:ph type="body" sz="quarter" idx="14"/>
          </p:nvPr>
        </p:nvSpPr>
        <p:spPr>
          <a:xfrm>
            <a:off x="6264000" y="2606818"/>
            <a:ext cx="5569200" cy="378000"/>
          </a:xfrm>
        </p:spPr>
        <p:txBody>
          <a:bodyPr vert="horz" lIns="0" tIns="0" rIns="0" bIns="0" rtlCol="0" anchor="t">
            <a:noAutofit/>
          </a:bodyPr>
          <a:lstStyle/>
          <a:p>
            <a:r>
              <a:rPr lang="en-US" dirty="0"/>
              <a:t>Score 8,5</a:t>
            </a:r>
          </a:p>
        </p:txBody>
      </p:sp>
      <p:sp>
        <p:nvSpPr>
          <p:cNvPr id="11" name="TextBox 10">
            <a:extLst>
              <a:ext uri="{FF2B5EF4-FFF2-40B4-BE49-F238E27FC236}">
                <a16:creationId xmlns:a16="http://schemas.microsoft.com/office/drawing/2014/main" id="{8B0554D1-6459-66F9-D967-7DBB389FA97D}"/>
              </a:ext>
            </a:extLst>
          </p:cNvPr>
          <p:cNvSpPr txBox="1"/>
          <p:nvPr/>
        </p:nvSpPr>
        <p:spPr>
          <a:xfrm>
            <a:off x="353523" y="1900261"/>
            <a:ext cx="6787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Grammatical range and accuracy score</a:t>
            </a:r>
          </a:p>
        </p:txBody>
      </p:sp>
    </p:spTree>
    <p:extLst>
      <p:ext uri="{BB962C8B-B14F-4D97-AF65-F5344CB8AC3E}">
        <p14:creationId xmlns:p14="http://schemas.microsoft.com/office/powerpoint/2010/main" val="387324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9075-6C38-AB2D-FC73-276374B4E55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0235906-73A9-9B93-4A53-5E44E2280AAB}"/>
              </a:ext>
            </a:extLst>
          </p:cNvPr>
          <p:cNvSpPr>
            <a:spLocks noGrp="1"/>
          </p:cNvSpPr>
          <p:nvPr>
            <p:ph type="title"/>
          </p:nvPr>
        </p:nvSpPr>
        <p:spPr/>
        <p:txBody>
          <a:bodyPr/>
          <a:lstStyle/>
          <a:p>
            <a:r>
              <a:rPr lang="en-GB"/>
              <a:t>Prompt Binning – Clustering Essay Prompts</a:t>
            </a:r>
            <a:endParaRPr lang="de-DE"/>
          </a:p>
        </p:txBody>
      </p:sp>
      <p:sp>
        <p:nvSpPr>
          <p:cNvPr id="4" name="Fußzeilenplatzhalter 3">
            <a:extLst>
              <a:ext uri="{FF2B5EF4-FFF2-40B4-BE49-F238E27FC236}">
                <a16:creationId xmlns:a16="http://schemas.microsoft.com/office/drawing/2014/main" id="{1C63F7BA-94AC-AA46-1187-14CD958DBE3C}"/>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EC02D6D7-A0C5-8578-01EB-383CE4C4EC19}"/>
              </a:ext>
            </a:extLst>
          </p:cNvPr>
          <p:cNvSpPr>
            <a:spLocks noGrp="1"/>
          </p:cNvSpPr>
          <p:nvPr>
            <p:ph type="sldNum" sz="quarter" idx="11"/>
          </p:nvPr>
        </p:nvSpPr>
        <p:spPr/>
        <p:txBody>
          <a:bodyPr/>
          <a:lstStyle/>
          <a:p>
            <a:fld id="{13FEB9C3-1FF9-4F1A-B0DB-7E320F93F669}" type="slidenum">
              <a:rPr lang="de-DE" smtClean="0"/>
              <a:pPr/>
              <a:t>13</a:t>
            </a:fld>
            <a:endParaRPr lang="de-DE"/>
          </a:p>
        </p:txBody>
      </p:sp>
      <p:sp>
        <p:nvSpPr>
          <p:cNvPr id="6" name="Content Placeholder 5">
            <a:extLst>
              <a:ext uri="{FF2B5EF4-FFF2-40B4-BE49-F238E27FC236}">
                <a16:creationId xmlns:a16="http://schemas.microsoft.com/office/drawing/2014/main" id="{AD4D7B11-55A2-50B0-5752-ACB4ECB3948A}"/>
              </a:ext>
            </a:extLst>
          </p:cNvPr>
          <p:cNvSpPr>
            <a:spLocks noGrp="1"/>
          </p:cNvSpPr>
          <p:nvPr>
            <p:ph idx="1"/>
          </p:nvPr>
        </p:nvSpPr>
        <p:spPr/>
        <p:txBody>
          <a:bodyPr>
            <a:normAutofit/>
          </a:bodyPr>
          <a:lstStyle/>
          <a:p>
            <a:r>
              <a:rPr lang="en-GB" b="1"/>
              <a:t>Objective:</a:t>
            </a:r>
            <a:r>
              <a:rPr lang="en-GB"/>
              <a:t> Group similar essay prompts for further statistical analysis</a:t>
            </a:r>
          </a:p>
          <a:p>
            <a:r>
              <a:rPr lang="en-GB" b="1"/>
              <a:t>Dataset Overview:</a:t>
            </a:r>
            <a:endParaRPr lang="en-GB"/>
          </a:p>
          <a:p>
            <a:pPr lvl="1"/>
            <a:r>
              <a:rPr lang="en-GB" b="1"/>
              <a:t>2,386 unique prompts</a:t>
            </a:r>
            <a:r>
              <a:rPr lang="en-GB"/>
              <a:t> from 9,048 essays</a:t>
            </a:r>
          </a:p>
          <a:p>
            <a:r>
              <a:rPr lang="en-GB"/>
              <a:t>Used </a:t>
            </a:r>
            <a:r>
              <a:rPr lang="en-GB" b="1"/>
              <a:t>Jina Embeddings V3</a:t>
            </a:r>
            <a:r>
              <a:rPr lang="en-GB"/>
              <a:t> for semantic representation</a:t>
            </a:r>
          </a:p>
          <a:p>
            <a:r>
              <a:rPr lang="en-GB" b="1"/>
              <a:t>K-Means Results (Optimal Method):</a:t>
            </a:r>
            <a:endParaRPr lang="en-GB"/>
          </a:p>
          <a:p>
            <a:pPr lvl="1"/>
            <a:r>
              <a:rPr lang="en-GB" b="1"/>
              <a:t>30 balanced clusters</a:t>
            </a:r>
            <a:r>
              <a:rPr lang="en-GB"/>
              <a:t> with good distribution</a:t>
            </a:r>
          </a:p>
          <a:p>
            <a:pPr lvl="1"/>
            <a:r>
              <a:rPr lang="en-GB" b="1"/>
              <a:t>Average cluster size:</a:t>
            </a:r>
            <a:r>
              <a:rPr lang="en-GB"/>
              <a:t> 79.5 prompts (range: 39-166)</a:t>
            </a:r>
          </a:p>
          <a:p>
            <a:pPr lvl="1"/>
            <a:r>
              <a:rPr lang="en-GB" b="1"/>
              <a:t>Coefficient of variation:</a:t>
            </a:r>
            <a:r>
              <a:rPr lang="en-GB"/>
              <a:t> 0.398 (reasonably balanced)</a:t>
            </a:r>
          </a:p>
          <a:p>
            <a:pPr lvl="1"/>
            <a:r>
              <a:rPr lang="en-GB" b="1"/>
              <a:t>Gini coefficient:</a:t>
            </a:r>
            <a:r>
              <a:rPr lang="en-GB"/>
              <a:t> 0.214 (low inequality)</a:t>
            </a:r>
          </a:p>
          <a:p>
            <a:endParaRPr lang="en-GB"/>
          </a:p>
          <a:p>
            <a:endParaRPr lang="de-DE"/>
          </a:p>
        </p:txBody>
      </p:sp>
    </p:spTree>
    <p:extLst>
      <p:ext uri="{BB962C8B-B14F-4D97-AF65-F5344CB8AC3E}">
        <p14:creationId xmlns:p14="http://schemas.microsoft.com/office/powerpoint/2010/main" val="152537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8FFFC-F577-4946-4042-E4026747C50C}"/>
            </a:ext>
          </a:extLst>
        </p:cNvPr>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CC92CBBD-3C66-11C0-3CEC-64338E386BF0}"/>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C3D292FF-F8D1-D979-723B-034FD45DE6A4}"/>
              </a:ext>
            </a:extLst>
          </p:cNvPr>
          <p:cNvSpPr>
            <a:spLocks noGrp="1"/>
          </p:cNvSpPr>
          <p:nvPr>
            <p:ph type="sldNum" sz="quarter" idx="11"/>
          </p:nvPr>
        </p:nvSpPr>
        <p:spPr/>
        <p:txBody>
          <a:bodyPr/>
          <a:lstStyle/>
          <a:p>
            <a:fld id="{13FEB9C3-1FF9-4F1A-B0DB-7E320F93F669}" type="slidenum">
              <a:rPr lang="de-DE" smtClean="0"/>
              <a:pPr/>
              <a:t>14</a:t>
            </a:fld>
            <a:endParaRPr lang="de-DE"/>
          </a:p>
        </p:txBody>
      </p:sp>
      <p:pic>
        <p:nvPicPr>
          <p:cNvPr id="7" name="Content Placeholder 6">
            <a:extLst>
              <a:ext uri="{FF2B5EF4-FFF2-40B4-BE49-F238E27FC236}">
                <a16:creationId xmlns:a16="http://schemas.microsoft.com/office/drawing/2014/main" id="{6E2A4F2A-3FA0-59DE-4196-95E3AD8B973D}"/>
              </a:ext>
            </a:extLst>
          </p:cNvPr>
          <p:cNvPicPr>
            <a:picLocks noGrp="1" noChangeAspect="1"/>
          </p:cNvPicPr>
          <p:nvPr>
            <p:ph idx="1"/>
          </p:nvPr>
        </p:nvPicPr>
        <p:blipFill>
          <a:blip r:embed="rId2"/>
          <a:stretch>
            <a:fillRect/>
          </a:stretch>
        </p:blipFill>
        <p:spPr>
          <a:xfrm>
            <a:off x="1897312" y="342059"/>
            <a:ext cx="8397376" cy="6232016"/>
          </a:xfrm>
          <a:prstGeom prst="rect">
            <a:avLst/>
          </a:prstGeom>
        </p:spPr>
      </p:pic>
    </p:spTree>
    <p:extLst>
      <p:ext uri="{BB962C8B-B14F-4D97-AF65-F5344CB8AC3E}">
        <p14:creationId xmlns:p14="http://schemas.microsoft.com/office/powerpoint/2010/main" val="27383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EF959-0586-F38B-DF5F-4502E7EA2D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10A851-A863-52C6-82CD-F603A8E04EF5}"/>
              </a:ext>
            </a:extLst>
          </p:cNvPr>
          <p:cNvSpPr>
            <a:spLocks noGrp="1"/>
          </p:cNvSpPr>
          <p:nvPr>
            <p:ph type="title"/>
          </p:nvPr>
        </p:nvSpPr>
        <p:spPr/>
        <p:txBody>
          <a:bodyPr/>
          <a:lstStyle/>
          <a:p>
            <a:r>
              <a:rPr lang="en-GB"/>
              <a:t>Statistical Analysis 3 – Distinctive Words per Prompt</a:t>
            </a:r>
            <a:endParaRPr lang="de-DE"/>
          </a:p>
        </p:txBody>
      </p:sp>
      <p:sp>
        <p:nvSpPr>
          <p:cNvPr id="4" name="Fußzeilenplatzhalter 3">
            <a:extLst>
              <a:ext uri="{FF2B5EF4-FFF2-40B4-BE49-F238E27FC236}">
                <a16:creationId xmlns:a16="http://schemas.microsoft.com/office/drawing/2014/main" id="{4DB5E7EF-CA29-43D7-E021-4F5CC694788C}"/>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5999197A-E6AC-D51A-5F2D-B4C02DFC936C}"/>
              </a:ext>
            </a:extLst>
          </p:cNvPr>
          <p:cNvSpPr>
            <a:spLocks noGrp="1"/>
          </p:cNvSpPr>
          <p:nvPr>
            <p:ph type="sldNum" sz="quarter" idx="11"/>
          </p:nvPr>
        </p:nvSpPr>
        <p:spPr/>
        <p:txBody>
          <a:bodyPr/>
          <a:lstStyle/>
          <a:p>
            <a:fld id="{13FEB9C3-1FF9-4F1A-B0DB-7E320F93F669}" type="slidenum">
              <a:rPr lang="de-DE" smtClean="0"/>
              <a:pPr/>
              <a:t>15</a:t>
            </a:fld>
            <a:endParaRPr lang="de-DE"/>
          </a:p>
        </p:txBody>
      </p:sp>
      <p:sp>
        <p:nvSpPr>
          <p:cNvPr id="6" name="Content Placeholder 5">
            <a:extLst>
              <a:ext uri="{FF2B5EF4-FFF2-40B4-BE49-F238E27FC236}">
                <a16:creationId xmlns:a16="http://schemas.microsoft.com/office/drawing/2014/main" id="{9A4D4651-117D-630E-D765-4720C5FD97A5}"/>
              </a:ext>
            </a:extLst>
          </p:cNvPr>
          <p:cNvSpPr>
            <a:spLocks noGrp="1"/>
          </p:cNvSpPr>
          <p:nvPr>
            <p:ph idx="1"/>
          </p:nvPr>
        </p:nvSpPr>
        <p:spPr/>
        <p:txBody>
          <a:bodyPr>
            <a:normAutofit lnSpcReduction="10000"/>
          </a:bodyPr>
          <a:lstStyle/>
          <a:p>
            <a:r>
              <a:rPr lang="en-GB" b="1"/>
              <a:t>Research Question:</a:t>
            </a:r>
            <a:r>
              <a:rPr lang="en-GB"/>
              <a:t> Are certain words used more frequently in essays for specific prompts than others?</a:t>
            </a:r>
          </a:p>
          <a:p>
            <a:r>
              <a:rPr lang="en-GB" b="1"/>
              <a:t>Methodology:</a:t>
            </a:r>
            <a:endParaRPr lang="en-GB"/>
          </a:p>
          <a:p>
            <a:pPr lvl="1"/>
            <a:r>
              <a:rPr lang="en-GB" b="1"/>
              <a:t>Cluster-based analysis</a:t>
            </a:r>
            <a:r>
              <a:rPr lang="en-GB"/>
              <a:t> using prompt clusters</a:t>
            </a:r>
          </a:p>
          <a:p>
            <a:pPr lvl="1"/>
            <a:r>
              <a:rPr lang="en-GB" b="1"/>
              <a:t>Distinctiveness score:</a:t>
            </a:r>
            <a:r>
              <a:rPr lang="en-GB"/>
              <a:t> Ratio of word frequency in cluster vs. all clusters</a:t>
            </a:r>
          </a:p>
          <a:p>
            <a:pPr lvl="1"/>
            <a:r>
              <a:rPr lang="en-GB" b="1"/>
              <a:t>Text preprocessing:</a:t>
            </a:r>
            <a:r>
              <a:rPr lang="en-GB"/>
              <a:t> Tokenization, </a:t>
            </a:r>
            <a:r>
              <a:rPr lang="en-GB" err="1"/>
              <a:t>stopword</a:t>
            </a:r>
            <a:r>
              <a:rPr lang="en-GB"/>
              <a:t> removal, lowercase conversion</a:t>
            </a:r>
          </a:p>
          <a:p>
            <a:r>
              <a:rPr lang="en-GB" b="1"/>
              <a:t>Key Findings:</a:t>
            </a:r>
            <a:endParaRPr lang="en-GB"/>
          </a:p>
          <a:p>
            <a:pPr lvl="1"/>
            <a:r>
              <a:rPr lang="en-GB" b="1"/>
              <a:t>Strong thematic vocabulary patterns</a:t>
            </a:r>
            <a:r>
              <a:rPr lang="en-GB"/>
              <a:t> emerge across different prompt types</a:t>
            </a:r>
          </a:p>
          <a:p>
            <a:pPr lvl="1"/>
            <a:r>
              <a:rPr lang="en-GB"/>
              <a:t>Words show </a:t>
            </a:r>
            <a:r>
              <a:rPr lang="en-GB" b="1"/>
              <a:t>high distinctiveness scores</a:t>
            </a:r>
            <a:r>
              <a:rPr lang="en-GB"/>
              <a:t> (up to 80+ for highly specific terms)</a:t>
            </a:r>
          </a:p>
          <a:p>
            <a:pPr lvl="1"/>
            <a:r>
              <a:rPr lang="en-GB"/>
              <a:t>Clear </a:t>
            </a:r>
            <a:r>
              <a:rPr lang="en-GB" b="1"/>
              <a:t>semantic clustering</a:t>
            </a:r>
            <a:r>
              <a:rPr lang="en-GB"/>
              <a:t> reflects prompt topics</a:t>
            </a:r>
          </a:p>
          <a:p>
            <a:endParaRPr lang="de-DE"/>
          </a:p>
        </p:txBody>
      </p:sp>
    </p:spTree>
    <p:extLst>
      <p:ext uri="{BB962C8B-B14F-4D97-AF65-F5344CB8AC3E}">
        <p14:creationId xmlns:p14="http://schemas.microsoft.com/office/powerpoint/2010/main" val="60416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C578A-F183-C06F-D262-C4C8CCD071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C72A712-A707-E4E8-F81B-1D11B2B3DE14}"/>
              </a:ext>
            </a:extLst>
          </p:cNvPr>
          <p:cNvSpPr>
            <a:spLocks noGrp="1"/>
          </p:cNvSpPr>
          <p:nvPr>
            <p:ph type="title"/>
          </p:nvPr>
        </p:nvSpPr>
        <p:spPr/>
        <p:txBody>
          <a:bodyPr/>
          <a:lstStyle/>
          <a:p>
            <a:r>
              <a:rPr lang="en-GB"/>
              <a:t>Statistical Analysis 3 - Results &amp; Examples</a:t>
            </a:r>
            <a:endParaRPr lang="de-DE"/>
          </a:p>
        </p:txBody>
      </p:sp>
      <p:sp>
        <p:nvSpPr>
          <p:cNvPr id="4" name="Fußzeilenplatzhalter 3">
            <a:extLst>
              <a:ext uri="{FF2B5EF4-FFF2-40B4-BE49-F238E27FC236}">
                <a16:creationId xmlns:a16="http://schemas.microsoft.com/office/drawing/2014/main" id="{6A9116B6-F1E1-ACC1-C049-8F9AB9A736BD}"/>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5AC7EB16-25A7-7D76-4EC3-DE760B04FE8A}"/>
              </a:ext>
            </a:extLst>
          </p:cNvPr>
          <p:cNvSpPr>
            <a:spLocks noGrp="1"/>
          </p:cNvSpPr>
          <p:nvPr>
            <p:ph type="sldNum" sz="quarter" idx="11"/>
          </p:nvPr>
        </p:nvSpPr>
        <p:spPr/>
        <p:txBody>
          <a:bodyPr/>
          <a:lstStyle/>
          <a:p>
            <a:fld id="{13FEB9C3-1FF9-4F1A-B0DB-7E320F93F669}" type="slidenum">
              <a:rPr lang="de-DE" smtClean="0"/>
              <a:pPr/>
              <a:t>16</a:t>
            </a:fld>
            <a:endParaRPr lang="de-DE"/>
          </a:p>
        </p:txBody>
      </p:sp>
      <p:sp>
        <p:nvSpPr>
          <p:cNvPr id="6" name="Content Placeholder 5">
            <a:extLst>
              <a:ext uri="{FF2B5EF4-FFF2-40B4-BE49-F238E27FC236}">
                <a16:creationId xmlns:a16="http://schemas.microsoft.com/office/drawing/2014/main" id="{3819DF8A-88A5-8F97-8A71-B60DB6F63F23}"/>
              </a:ext>
            </a:extLst>
          </p:cNvPr>
          <p:cNvSpPr>
            <a:spLocks noGrp="1"/>
          </p:cNvSpPr>
          <p:nvPr>
            <p:ph idx="1"/>
          </p:nvPr>
        </p:nvSpPr>
        <p:spPr/>
        <p:txBody>
          <a:bodyPr>
            <a:normAutofit/>
          </a:bodyPr>
          <a:lstStyle/>
          <a:p>
            <a:pPr marL="0" indent="0">
              <a:buNone/>
            </a:pPr>
            <a:r>
              <a:rPr lang="en-GB"/>
              <a:t>Top Distinctive Words by Theme:</a:t>
            </a:r>
          </a:p>
          <a:p>
            <a:pPr marL="0" indent="0">
              <a:buNone/>
            </a:pPr>
            <a:endParaRPr lang="en-GB"/>
          </a:p>
          <a:p>
            <a:pPr marL="0" indent="0">
              <a:buNone/>
            </a:pPr>
            <a:endParaRPr lang="de-DE"/>
          </a:p>
        </p:txBody>
      </p:sp>
      <p:graphicFrame>
        <p:nvGraphicFramePr>
          <p:cNvPr id="10" name="Table 9">
            <a:extLst>
              <a:ext uri="{FF2B5EF4-FFF2-40B4-BE49-F238E27FC236}">
                <a16:creationId xmlns:a16="http://schemas.microsoft.com/office/drawing/2014/main" id="{FF0ADB8C-1C7A-80EE-85B2-523EE0AD622E}"/>
              </a:ext>
            </a:extLst>
          </p:cNvPr>
          <p:cNvGraphicFramePr>
            <a:graphicFrameLocks noGrp="1"/>
          </p:cNvGraphicFramePr>
          <p:nvPr>
            <p:extLst>
              <p:ext uri="{D42A27DB-BD31-4B8C-83A1-F6EECF244321}">
                <p14:modId xmlns:p14="http://schemas.microsoft.com/office/powerpoint/2010/main" val="3177666046"/>
              </p:ext>
            </p:extLst>
          </p:nvPr>
        </p:nvGraphicFramePr>
        <p:xfrm>
          <a:off x="359999" y="2504472"/>
          <a:ext cx="11471276" cy="3017520"/>
        </p:xfrm>
        <a:graphic>
          <a:graphicData uri="http://schemas.openxmlformats.org/drawingml/2006/table">
            <a:tbl>
              <a:tblPr firstRow="1">
                <a:tableStyleId>{9D7B26C5-4107-4FEC-AEDC-1716B250A1EF}</a:tableStyleId>
              </a:tblPr>
              <a:tblGrid>
                <a:gridCol w="1601060">
                  <a:extLst>
                    <a:ext uri="{9D8B030D-6E8A-4147-A177-3AD203B41FA5}">
                      <a16:colId xmlns:a16="http://schemas.microsoft.com/office/drawing/2014/main" val="627128113"/>
                    </a:ext>
                  </a:extLst>
                </a:gridCol>
                <a:gridCol w="2771121">
                  <a:extLst>
                    <a:ext uri="{9D8B030D-6E8A-4147-A177-3AD203B41FA5}">
                      <a16:colId xmlns:a16="http://schemas.microsoft.com/office/drawing/2014/main" val="2207320375"/>
                    </a:ext>
                  </a:extLst>
                </a:gridCol>
                <a:gridCol w="4231276">
                  <a:extLst>
                    <a:ext uri="{9D8B030D-6E8A-4147-A177-3AD203B41FA5}">
                      <a16:colId xmlns:a16="http://schemas.microsoft.com/office/drawing/2014/main" val="3272799046"/>
                    </a:ext>
                  </a:extLst>
                </a:gridCol>
                <a:gridCol w="2867819">
                  <a:extLst>
                    <a:ext uri="{9D8B030D-6E8A-4147-A177-3AD203B41FA5}">
                      <a16:colId xmlns:a16="http://schemas.microsoft.com/office/drawing/2014/main" val="3170213864"/>
                    </a:ext>
                  </a:extLst>
                </a:gridCol>
              </a:tblGrid>
              <a:tr h="365760">
                <a:tc>
                  <a:txBody>
                    <a:bodyPr/>
                    <a:lstStyle/>
                    <a:p>
                      <a:r>
                        <a:rPr lang="en-GB" sz="1800">
                          <a:effectLst/>
                        </a:rPr>
                        <a:t>Cluster</a:t>
                      </a:r>
                    </a:p>
                  </a:txBody>
                  <a:tcPr anchor="ctr"/>
                </a:tc>
                <a:tc>
                  <a:txBody>
                    <a:bodyPr/>
                    <a:lstStyle/>
                    <a:p>
                      <a:r>
                        <a:rPr lang="en-GB" sz="1800">
                          <a:effectLst/>
                        </a:rPr>
                        <a:t>Theme</a:t>
                      </a:r>
                    </a:p>
                  </a:txBody>
                  <a:tcPr anchor="ctr"/>
                </a:tc>
                <a:tc>
                  <a:txBody>
                    <a:bodyPr/>
                    <a:lstStyle/>
                    <a:p>
                      <a:r>
                        <a:rPr lang="en-GB" sz="1800">
                          <a:effectLst/>
                        </a:rPr>
                        <a:t>Top Distinctive Words</a:t>
                      </a:r>
                    </a:p>
                  </a:txBody>
                  <a:tcPr anchor="ctr"/>
                </a:tc>
                <a:tc>
                  <a:txBody>
                    <a:bodyPr/>
                    <a:lstStyle/>
                    <a:p>
                      <a:r>
                        <a:rPr lang="en-GB" sz="1800">
                          <a:effectLst/>
                        </a:rPr>
                        <a:t>Score Range</a:t>
                      </a:r>
                    </a:p>
                  </a:txBody>
                  <a:tcPr anchor="ctr"/>
                </a:tc>
                <a:extLst>
                  <a:ext uri="{0D108BD9-81ED-4DB2-BD59-A6C34878D82A}">
                    <a16:rowId xmlns:a16="http://schemas.microsoft.com/office/drawing/2014/main" val="1950823938"/>
                  </a:ext>
                </a:extLst>
              </a:tr>
              <a:tr h="640080">
                <a:tc>
                  <a:txBody>
                    <a:bodyPr/>
                    <a:lstStyle/>
                    <a:p>
                      <a:r>
                        <a:rPr lang="en-DE" sz="1800" b="1">
                          <a:effectLst/>
                        </a:rPr>
                        <a:t>29</a:t>
                      </a:r>
                      <a:endParaRPr lang="en-DE" sz="1800">
                        <a:effectLst/>
                      </a:endParaRPr>
                    </a:p>
                  </a:txBody>
                  <a:tcPr anchor="ctr"/>
                </a:tc>
                <a:tc>
                  <a:txBody>
                    <a:bodyPr/>
                    <a:lstStyle/>
                    <a:p>
                      <a:r>
                        <a:rPr lang="en-GB" sz="1800">
                          <a:effectLst/>
                        </a:rPr>
                        <a:t>Job Interviews</a:t>
                      </a:r>
                    </a:p>
                  </a:txBody>
                  <a:tcPr anchor="ctr"/>
                </a:tc>
                <a:tc>
                  <a:txBody>
                    <a:bodyPr/>
                    <a:lstStyle/>
                    <a:p>
                      <a:r>
                        <a:rPr lang="en-GB" sz="1800">
                          <a:effectLst/>
                        </a:rPr>
                        <a:t>recruiter, interviewer, interviews</a:t>
                      </a:r>
                    </a:p>
                  </a:txBody>
                  <a:tcPr anchor="ctr"/>
                </a:tc>
                <a:tc>
                  <a:txBody>
                    <a:bodyPr/>
                    <a:lstStyle/>
                    <a:p>
                      <a:r>
                        <a:rPr lang="en-DE" sz="1800">
                          <a:effectLst/>
                        </a:rPr>
                        <a:t>70-80</a:t>
                      </a:r>
                    </a:p>
                  </a:txBody>
                  <a:tcPr anchor="ctr"/>
                </a:tc>
                <a:extLst>
                  <a:ext uri="{0D108BD9-81ED-4DB2-BD59-A6C34878D82A}">
                    <a16:rowId xmlns:a16="http://schemas.microsoft.com/office/drawing/2014/main" val="1555732007"/>
                  </a:ext>
                </a:extLst>
              </a:tr>
              <a:tr h="365760">
                <a:tc>
                  <a:txBody>
                    <a:bodyPr/>
                    <a:lstStyle/>
                    <a:p>
                      <a:r>
                        <a:rPr lang="en-DE" sz="1800" b="1">
                          <a:effectLst/>
                        </a:rPr>
                        <a:t>1</a:t>
                      </a:r>
                      <a:endParaRPr lang="en-DE" sz="1800">
                        <a:effectLst/>
                      </a:endParaRPr>
                    </a:p>
                  </a:txBody>
                  <a:tcPr anchor="ctr"/>
                </a:tc>
                <a:tc>
                  <a:txBody>
                    <a:bodyPr/>
                    <a:lstStyle/>
                    <a:p>
                      <a:r>
                        <a:rPr lang="en-GB" sz="1800">
                          <a:effectLst/>
                        </a:rPr>
                        <a:t>Education/Literacy</a:t>
                      </a:r>
                    </a:p>
                  </a:txBody>
                  <a:tcPr anchor="ctr"/>
                </a:tc>
                <a:tc>
                  <a:txBody>
                    <a:bodyPr/>
                    <a:lstStyle/>
                    <a:p>
                      <a:r>
                        <a:rPr lang="en-GB" sz="1800">
                          <a:effectLst/>
                        </a:rPr>
                        <a:t>prisoners, illiterate, literacy</a:t>
                      </a:r>
                    </a:p>
                  </a:txBody>
                  <a:tcPr anchor="ctr"/>
                </a:tc>
                <a:tc>
                  <a:txBody>
                    <a:bodyPr/>
                    <a:lstStyle/>
                    <a:p>
                      <a:r>
                        <a:rPr lang="en-DE" sz="1800">
                          <a:effectLst/>
                        </a:rPr>
                        <a:t>30-46</a:t>
                      </a:r>
                    </a:p>
                  </a:txBody>
                  <a:tcPr anchor="ctr"/>
                </a:tc>
                <a:extLst>
                  <a:ext uri="{0D108BD9-81ED-4DB2-BD59-A6C34878D82A}">
                    <a16:rowId xmlns:a16="http://schemas.microsoft.com/office/drawing/2014/main" val="3200512819"/>
                  </a:ext>
                </a:extLst>
              </a:tr>
              <a:tr h="365760">
                <a:tc>
                  <a:txBody>
                    <a:bodyPr/>
                    <a:lstStyle/>
                    <a:p>
                      <a:r>
                        <a:rPr lang="en-DE" sz="1800" b="1">
                          <a:effectLst/>
                        </a:rPr>
                        <a:t>3</a:t>
                      </a:r>
                      <a:endParaRPr lang="en-DE" sz="1800">
                        <a:effectLst/>
                      </a:endParaRPr>
                    </a:p>
                  </a:txBody>
                  <a:tcPr anchor="ctr"/>
                </a:tc>
                <a:tc>
                  <a:txBody>
                    <a:bodyPr/>
                    <a:lstStyle/>
                    <a:p>
                      <a:r>
                        <a:rPr lang="en-GB" sz="1800">
                          <a:effectLst/>
                        </a:rPr>
                        <a:t>Health/Food</a:t>
                      </a:r>
                    </a:p>
                  </a:txBody>
                  <a:tcPr anchor="ctr"/>
                </a:tc>
                <a:tc>
                  <a:txBody>
                    <a:bodyPr/>
                    <a:lstStyle/>
                    <a:p>
                      <a:r>
                        <a:rPr lang="en-GB" sz="1800">
                          <a:effectLst/>
                        </a:rPr>
                        <a:t>pizzas, fatty, nutritious, diet</a:t>
                      </a:r>
                    </a:p>
                  </a:txBody>
                  <a:tcPr anchor="ctr"/>
                </a:tc>
                <a:tc>
                  <a:txBody>
                    <a:bodyPr/>
                    <a:lstStyle/>
                    <a:p>
                      <a:r>
                        <a:rPr lang="en-DE" sz="1800">
                          <a:effectLst/>
                        </a:rPr>
                        <a:t>18-24</a:t>
                      </a:r>
                    </a:p>
                  </a:txBody>
                  <a:tcPr anchor="ctr"/>
                </a:tc>
                <a:extLst>
                  <a:ext uri="{0D108BD9-81ED-4DB2-BD59-A6C34878D82A}">
                    <a16:rowId xmlns:a16="http://schemas.microsoft.com/office/drawing/2014/main" val="2195905483"/>
                  </a:ext>
                </a:extLst>
              </a:tr>
              <a:tr h="640080">
                <a:tc>
                  <a:txBody>
                    <a:bodyPr/>
                    <a:lstStyle/>
                    <a:p>
                      <a:r>
                        <a:rPr lang="en-DE" sz="1800" b="1">
                          <a:effectLst/>
                        </a:rPr>
                        <a:t>9</a:t>
                      </a:r>
                      <a:endParaRPr lang="en-DE" sz="1800">
                        <a:effectLst/>
                      </a:endParaRPr>
                    </a:p>
                  </a:txBody>
                  <a:tcPr anchor="ctr"/>
                </a:tc>
                <a:tc>
                  <a:txBody>
                    <a:bodyPr/>
                    <a:lstStyle/>
                    <a:p>
                      <a:r>
                        <a:rPr lang="en-GB" sz="1800">
                          <a:effectLst/>
                        </a:rPr>
                        <a:t>Technology/Social Media</a:t>
                      </a:r>
                    </a:p>
                  </a:txBody>
                  <a:tcPr anchor="ctr"/>
                </a:tc>
                <a:tc>
                  <a:txBody>
                    <a:bodyPr/>
                    <a:lstStyle/>
                    <a:p>
                      <a:r>
                        <a:rPr lang="en-GB" sz="1800" err="1">
                          <a:effectLst/>
                        </a:rPr>
                        <a:t>whatsapp</a:t>
                      </a:r>
                      <a:r>
                        <a:rPr lang="en-GB" sz="1800">
                          <a:effectLst/>
                        </a:rPr>
                        <a:t>, apps, instantly, cyber</a:t>
                      </a:r>
                    </a:p>
                  </a:txBody>
                  <a:tcPr anchor="ctr"/>
                </a:tc>
                <a:tc>
                  <a:txBody>
                    <a:bodyPr/>
                    <a:lstStyle/>
                    <a:p>
                      <a:r>
                        <a:rPr lang="en-DE" sz="1800">
                          <a:effectLst/>
                        </a:rPr>
                        <a:t>17-40</a:t>
                      </a:r>
                    </a:p>
                  </a:txBody>
                  <a:tcPr anchor="ctr"/>
                </a:tc>
                <a:extLst>
                  <a:ext uri="{0D108BD9-81ED-4DB2-BD59-A6C34878D82A}">
                    <a16:rowId xmlns:a16="http://schemas.microsoft.com/office/drawing/2014/main" val="812244241"/>
                  </a:ext>
                </a:extLst>
              </a:tr>
              <a:tr h="640080">
                <a:tc>
                  <a:txBody>
                    <a:bodyPr/>
                    <a:lstStyle/>
                    <a:p>
                      <a:r>
                        <a:rPr lang="en-DE" sz="1800" b="1">
                          <a:effectLst/>
                        </a:rPr>
                        <a:t>18</a:t>
                      </a:r>
                      <a:endParaRPr lang="en-DE" sz="1800">
                        <a:effectLst/>
                      </a:endParaRPr>
                    </a:p>
                  </a:txBody>
                  <a:tcPr anchor="ctr"/>
                </a:tc>
                <a:tc>
                  <a:txBody>
                    <a:bodyPr/>
                    <a:lstStyle/>
                    <a:p>
                      <a:r>
                        <a:rPr lang="en-GB" sz="1800">
                          <a:effectLst/>
                        </a:rPr>
                        <a:t>Climate Change</a:t>
                      </a:r>
                    </a:p>
                  </a:txBody>
                  <a:tcPr anchor="ctr"/>
                </a:tc>
                <a:tc>
                  <a:txBody>
                    <a:bodyPr/>
                    <a:lstStyle/>
                    <a:p>
                      <a:r>
                        <a:rPr lang="en-GB" sz="1800">
                          <a:effectLst/>
                        </a:rPr>
                        <a:t>melt, glaciers, climate, temperature</a:t>
                      </a:r>
                    </a:p>
                  </a:txBody>
                  <a:tcPr anchor="ctr"/>
                </a:tc>
                <a:tc>
                  <a:txBody>
                    <a:bodyPr/>
                    <a:lstStyle/>
                    <a:p>
                      <a:r>
                        <a:rPr lang="en-DE" sz="1800">
                          <a:effectLst/>
                        </a:rPr>
                        <a:t>20-28</a:t>
                      </a:r>
                    </a:p>
                  </a:txBody>
                  <a:tcPr anchor="ctr"/>
                </a:tc>
                <a:extLst>
                  <a:ext uri="{0D108BD9-81ED-4DB2-BD59-A6C34878D82A}">
                    <a16:rowId xmlns:a16="http://schemas.microsoft.com/office/drawing/2014/main" val="1290460226"/>
                  </a:ext>
                </a:extLst>
              </a:tr>
            </a:tbl>
          </a:graphicData>
        </a:graphic>
      </p:graphicFrame>
      <p:sp>
        <p:nvSpPr>
          <p:cNvPr id="11" name="Rectangle 3">
            <a:extLst>
              <a:ext uri="{FF2B5EF4-FFF2-40B4-BE49-F238E27FC236}">
                <a16:creationId xmlns:a16="http://schemas.microsoft.com/office/drawing/2014/main" id="{B3E263A2-D69A-A755-5AB1-8FCCA66B3E1D}"/>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699649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55E0-300E-F5A9-274D-9B98B501F8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B9DF531-3E4C-97E1-2635-E16F5C0D5717}"/>
              </a:ext>
            </a:extLst>
          </p:cNvPr>
          <p:cNvSpPr>
            <a:spLocks noGrp="1"/>
          </p:cNvSpPr>
          <p:nvPr>
            <p:ph type="title"/>
          </p:nvPr>
        </p:nvSpPr>
        <p:spPr/>
        <p:txBody>
          <a:bodyPr/>
          <a:lstStyle/>
          <a:p>
            <a:r>
              <a:rPr lang="en-GB"/>
              <a:t>Statistical Analysis 4 - Scoring Category Difficulty</a:t>
            </a:r>
            <a:endParaRPr lang="de-DE"/>
          </a:p>
        </p:txBody>
      </p:sp>
      <p:sp>
        <p:nvSpPr>
          <p:cNvPr id="4" name="Fußzeilenplatzhalter 3">
            <a:extLst>
              <a:ext uri="{FF2B5EF4-FFF2-40B4-BE49-F238E27FC236}">
                <a16:creationId xmlns:a16="http://schemas.microsoft.com/office/drawing/2014/main" id="{2A2468D9-16DD-8D3D-7384-B8350A028CC7}"/>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63F1B7BE-7D14-4446-EDEB-AF8A172ECDBB}"/>
              </a:ext>
            </a:extLst>
          </p:cNvPr>
          <p:cNvSpPr>
            <a:spLocks noGrp="1"/>
          </p:cNvSpPr>
          <p:nvPr>
            <p:ph type="sldNum" sz="quarter" idx="11"/>
          </p:nvPr>
        </p:nvSpPr>
        <p:spPr/>
        <p:txBody>
          <a:bodyPr/>
          <a:lstStyle/>
          <a:p>
            <a:fld id="{13FEB9C3-1FF9-4F1A-B0DB-7E320F93F669}" type="slidenum">
              <a:rPr lang="de-DE" smtClean="0"/>
              <a:pPr/>
              <a:t>17</a:t>
            </a:fld>
            <a:endParaRPr lang="de-DE"/>
          </a:p>
        </p:txBody>
      </p:sp>
      <p:sp>
        <p:nvSpPr>
          <p:cNvPr id="6" name="Content Placeholder 5">
            <a:extLst>
              <a:ext uri="{FF2B5EF4-FFF2-40B4-BE49-F238E27FC236}">
                <a16:creationId xmlns:a16="http://schemas.microsoft.com/office/drawing/2014/main" id="{6CFFEE13-98A7-9573-AD42-1CAFA1FF27AD}"/>
              </a:ext>
            </a:extLst>
          </p:cNvPr>
          <p:cNvSpPr>
            <a:spLocks noGrp="1"/>
          </p:cNvSpPr>
          <p:nvPr>
            <p:ph idx="1"/>
          </p:nvPr>
        </p:nvSpPr>
        <p:spPr/>
        <p:txBody>
          <a:bodyPr>
            <a:normAutofit lnSpcReduction="10000"/>
          </a:bodyPr>
          <a:lstStyle/>
          <a:p>
            <a:r>
              <a:rPr lang="en-GB" b="1"/>
              <a:t>Research Question:</a:t>
            </a:r>
            <a:br>
              <a:rPr lang="en-GB"/>
            </a:br>
            <a:r>
              <a:rPr lang="en-GB"/>
              <a:t>Do students of different levels find different aspects of writing an essay easier than others? How does the distribution of scoring categories differ for different final grades?</a:t>
            </a:r>
          </a:p>
          <a:p>
            <a:r>
              <a:rPr lang="en-GB" b="1"/>
              <a:t>Key Findings:</a:t>
            </a:r>
            <a:endParaRPr lang="en-GB"/>
          </a:p>
          <a:p>
            <a:pPr lvl="1"/>
            <a:r>
              <a:rPr lang="en-GB" b="1"/>
              <a:t>Grammar &amp; Accuracy: The Universal Challenge</a:t>
            </a:r>
            <a:endParaRPr lang="en-GB"/>
          </a:p>
          <a:p>
            <a:pPr lvl="1"/>
            <a:r>
              <a:rPr lang="en-GB" b="1"/>
              <a:t>Most challenging component</a:t>
            </a:r>
            <a:r>
              <a:rPr lang="en-GB"/>
              <a:t> across all band levels (4.0-8.0)</a:t>
            </a:r>
          </a:p>
          <a:p>
            <a:pPr lvl="1"/>
            <a:r>
              <a:rPr lang="en-GB"/>
              <a:t>Consistently 0.38-1.08 points below overall band score</a:t>
            </a:r>
          </a:p>
          <a:p>
            <a:r>
              <a:rPr lang="en-GB" b="1"/>
              <a:t>Task Achievement: The Consistent Strength</a:t>
            </a:r>
            <a:endParaRPr lang="en-GB"/>
          </a:p>
          <a:p>
            <a:pPr lvl="1"/>
            <a:r>
              <a:rPr lang="en-GB" b="1"/>
              <a:t>Least challenging component</a:t>
            </a:r>
            <a:r>
              <a:rPr lang="en-GB"/>
              <a:t> for most band levels</a:t>
            </a:r>
          </a:p>
          <a:p>
            <a:pPr lvl="1"/>
            <a:r>
              <a:rPr lang="en-GB"/>
              <a:t>Students generally understand and address essay requirements well</a:t>
            </a:r>
          </a:p>
          <a:p>
            <a:pPr marL="0" indent="0">
              <a:buNone/>
            </a:pPr>
            <a:endParaRPr lang="en-GB"/>
          </a:p>
          <a:p>
            <a:pPr marL="0" indent="0">
              <a:buNone/>
            </a:pPr>
            <a:endParaRPr lang="de-DE"/>
          </a:p>
        </p:txBody>
      </p:sp>
      <p:sp>
        <p:nvSpPr>
          <p:cNvPr id="11" name="Rectangle 3">
            <a:extLst>
              <a:ext uri="{FF2B5EF4-FFF2-40B4-BE49-F238E27FC236}">
                <a16:creationId xmlns:a16="http://schemas.microsoft.com/office/drawing/2014/main" id="{9C0BB62D-FB54-F246-523C-AF011AB1C6DF}"/>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269746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A236-B311-2DB5-9D55-0D07B4FA39A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4062976-B712-BBF2-B12C-7C1979A20929}"/>
              </a:ext>
            </a:extLst>
          </p:cNvPr>
          <p:cNvSpPr>
            <a:spLocks noGrp="1"/>
          </p:cNvSpPr>
          <p:nvPr>
            <p:ph type="title"/>
          </p:nvPr>
        </p:nvSpPr>
        <p:spPr/>
        <p:txBody>
          <a:bodyPr/>
          <a:lstStyle/>
          <a:p>
            <a:r>
              <a:rPr lang="en-GB"/>
              <a:t>Statistical Analysis 4 - Scoring Category Difficulty</a:t>
            </a:r>
            <a:endParaRPr lang="de-DE"/>
          </a:p>
        </p:txBody>
      </p:sp>
      <p:sp>
        <p:nvSpPr>
          <p:cNvPr id="4" name="Fußzeilenplatzhalter 3">
            <a:extLst>
              <a:ext uri="{FF2B5EF4-FFF2-40B4-BE49-F238E27FC236}">
                <a16:creationId xmlns:a16="http://schemas.microsoft.com/office/drawing/2014/main" id="{6F7BEC72-490A-88DB-10B0-3456995EFB20}"/>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0E860F00-D268-ECC6-3008-60D65331102F}"/>
              </a:ext>
            </a:extLst>
          </p:cNvPr>
          <p:cNvSpPr>
            <a:spLocks noGrp="1"/>
          </p:cNvSpPr>
          <p:nvPr>
            <p:ph type="sldNum" sz="quarter" idx="11"/>
          </p:nvPr>
        </p:nvSpPr>
        <p:spPr/>
        <p:txBody>
          <a:bodyPr/>
          <a:lstStyle/>
          <a:p>
            <a:fld id="{13FEB9C3-1FF9-4F1A-B0DB-7E320F93F669}" type="slidenum">
              <a:rPr lang="de-DE" smtClean="0"/>
              <a:pPr/>
              <a:t>18</a:t>
            </a:fld>
            <a:endParaRPr lang="de-DE"/>
          </a:p>
        </p:txBody>
      </p:sp>
      <p:pic>
        <p:nvPicPr>
          <p:cNvPr id="3" name="Content Placeholder 2">
            <a:extLst>
              <a:ext uri="{FF2B5EF4-FFF2-40B4-BE49-F238E27FC236}">
                <a16:creationId xmlns:a16="http://schemas.microsoft.com/office/drawing/2014/main" id="{1F668B9A-0E6F-51BD-9A21-D9345C496424}"/>
              </a:ext>
            </a:extLst>
          </p:cNvPr>
          <p:cNvPicPr>
            <a:picLocks noGrp="1" noChangeAspect="1"/>
          </p:cNvPicPr>
          <p:nvPr>
            <p:ph idx="1"/>
          </p:nvPr>
        </p:nvPicPr>
        <p:blipFill>
          <a:blip r:embed="rId2"/>
          <a:stretch>
            <a:fillRect/>
          </a:stretch>
        </p:blipFill>
        <p:spPr>
          <a:xfrm>
            <a:off x="2474121" y="1691082"/>
            <a:ext cx="7243396" cy="4824859"/>
          </a:xfrm>
          <a:prstGeom prst="rect">
            <a:avLst/>
          </a:prstGeom>
        </p:spPr>
      </p:pic>
      <p:sp>
        <p:nvSpPr>
          <p:cNvPr id="11" name="Rectangle 3">
            <a:extLst>
              <a:ext uri="{FF2B5EF4-FFF2-40B4-BE49-F238E27FC236}">
                <a16:creationId xmlns:a16="http://schemas.microsoft.com/office/drawing/2014/main" id="{8E242171-33A2-5843-C258-8B5C4568B323}"/>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208163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AA031-E7B6-419A-55F6-73A6F0BA44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5996EB-8075-C2A1-AFA7-D76877870439}"/>
              </a:ext>
            </a:extLst>
          </p:cNvPr>
          <p:cNvSpPr>
            <a:spLocks noGrp="1"/>
          </p:cNvSpPr>
          <p:nvPr>
            <p:ph type="title"/>
          </p:nvPr>
        </p:nvSpPr>
        <p:spPr/>
        <p:txBody>
          <a:bodyPr/>
          <a:lstStyle/>
          <a:p>
            <a:r>
              <a:rPr lang="en-GB"/>
              <a:t>Statistical Analysis 5 – Question Difficulty Analysis</a:t>
            </a:r>
            <a:endParaRPr lang="de-DE"/>
          </a:p>
        </p:txBody>
      </p:sp>
      <p:sp>
        <p:nvSpPr>
          <p:cNvPr id="4" name="Fußzeilenplatzhalter 3">
            <a:extLst>
              <a:ext uri="{FF2B5EF4-FFF2-40B4-BE49-F238E27FC236}">
                <a16:creationId xmlns:a16="http://schemas.microsoft.com/office/drawing/2014/main" id="{721A0422-F1AB-BA20-FA45-94AF8CDB400C}"/>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6F56813B-34FF-DA7C-9565-E62787DCE020}"/>
              </a:ext>
            </a:extLst>
          </p:cNvPr>
          <p:cNvSpPr>
            <a:spLocks noGrp="1"/>
          </p:cNvSpPr>
          <p:nvPr>
            <p:ph type="sldNum" sz="quarter" idx="11"/>
          </p:nvPr>
        </p:nvSpPr>
        <p:spPr/>
        <p:txBody>
          <a:bodyPr/>
          <a:lstStyle/>
          <a:p>
            <a:fld id="{13FEB9C3-1FF9-4F1A-B0DB-7E320F93F669}" type="slidenum">
              <a:rPr lang="de-DE" smtClean="0"/>
              <a:pPr/>
              <a:t>19</a:t>
            </a:fld>
            <a:endParaRPr lang="de-DE"/>
          </a:p>
        </p:txBody>
      </p:sp>
      <p:sp>
        <p:nvSpPr>
          <p:cNvPr id="6" name="Content Placeholder 5">
            <a:extLst>
              <a:ext uri="{FF2B5EF4-FFF2-40B4-BE49-F238E27FC236}">
                <a16:creationId xmlns:a16="http://schemas.microsoft.com/office/drawing/2014/main" id="{6BF70AD3-EDB2-720A-2FDE-DCECD47DD04F}"/>
              </a:ext>
            </a:extLst>
          </p:cNvPr>
          <p:cNvSpPr>
            <a:spLocks noGrp="1"/>
          </p:cNvSpPr>
          <p:nvPr>
            <p:ph idx="1"/>
          </p:nvPr>
        </p:nvSpPr>
        <p:spPr/>
        <p:txBody>
          <a:bodyPr>
            <a:normAutofit/>
          </a:bodyPr>
          <a:lstStyle/>
          <a:p>
            <a:r>
              <a:rPr lang="en-GB" b="1"/>
              <a:t>Research Question:</a:t>
            </a:r>
            <a:r>
              <a:rPr lang="en-GB"/>
              <a:t> Are some essay question types easier to answer than others?</a:t>
            </a:r>
          </a:p>
          <a:p>
            <a:r>
              <a:rPr lang="en-GB" b="1"/>
              <a:t>Method: </a:t>
            </a:r>
            <a:r>
              <a:rPr lang="en-GB"/>
              <a:t>Analyse the mean overall band score per prompt cluster</a:t>
            </a:r>
            <a:endParaRPr lang="en-GB" b="1"/>
          </a:p>
          <a:p>
            <a:r>
              <a:rPr lang="en-GB" b="1"/>
              <a:t>Key Findings:</a:t>
            </a:r>
            <a:endParaRPr lang="en-GB"/>
          </a:p>
          <a:p>
            <a:pPr lvl="1"/>
            <a:r>
              <a:rPr lang="en-GB" b="1"/>
              <a:t>Average band scores range from 6.04 to 6.46</a:t>
            </a:r>
            <a:r>
              <a:rPr lang="en-GB"/>
              <a:t> across clusters</a:t>
            </a:r>
          </a:p>
          <a:p>
            <a:pPr lvl="1"/>
            <a:r>
              <a:rPr lang="en-GB" b="1"/>
              <a:t>0.42 point difference</a:t>
            </a:r>
            <a:r>
              <a:rPr lang="en-GB"/>
              <a:t> between easiest and hardest topics</a:t>
            </a:r>
          </a:p>
          <a:p>
            <a:pPr lvl="1"/>
            <a:r>
              <a:rPr lang="en-GB"/>
              <a:t>Clear </a:t>
            </a:r>
            <a:r>
              <a:rPr lang="en-GB" b="1"/>
              <a:t>difficulty patterns</a:t>
            </a:r>
            <a:r>
              <a:rPr lang="en-GB"/>
              <a:t> emerge by topic theme</a:t>
            </a:r>
          </a:p>
          <a:p>
            <a:pPr marL="0" indent="0">
              <a:buNone/>
            </a:pPr>
            <a:endParaRPr lang="en-GB"/>
          </a:p>
          <a:p>
            <a:pPr marL="0" indent="0">
              <a:buNone/>
            </a:pPr>
            <a:endParaRPr lang="en-GB"/>
          </a:p>
          <a:p>
            <a:pPr marL="0" indent="0">
              <a:buNone/>
            </a:pPr>
            <a:endParaRPr lang="de-DE"/>
          </a:p>
        </p:txBody>
      </p:sp>
      <p:sp>
        <p:nvSpPr>
          <p:cNvPr id="11" name="Rectangle 3">
            <a:extLst>
              <a:ext uri="{FF2B5EF4-FFF2-40B4-BE49-F238E27FC236}">
                <a16:creationId xmlns:a16="http://schemas.microsoft.com/office/drawing/2014/main" id="{AAEE05FC-FC3F-39FB-1AA5-C1A10C57031A}"/>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340544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B26702-FD1D-E031-C707-B5BBDFF02678}"/>
              </a:ext>
            </a:extLst>
          </p:cNvPr>
          <p:cNvSpPr>
            <a:spLocks noGrp="1"/>
          </p:cNvSpPr>
          <p:nvPr>
            <p:ph type="title"/>
          </p:nvPr>
        </p:nvSpPr>
        <p:spPr/>
        <p:txBody>
          <a:bodyPr/>
          <a:lstStyle/>
          <a:p>
            <a:r>
              <a:rPr lang="de-DE" err="1"/>
              <a:t>Introduction</a:t>
            </a:r>
            <a:endParaRPr lang="de-DE"/>
          </a:p>
        </p:txBody>
      </p:sp>
      <p:sp>
        <p:nvSpPr>
          <p:cNvPr id="3" name="Inhaltsplatzhalter 2">
            <a:extLst>
              <a:ext uri="{FF2B5EF4-FFF2-40B4-BE49-F238E27FC236}">
                <a16:creationId xmlns:a16="http://schemas.microsoft.com/office/drawing/2014/main" id="{3C208E9E-D44A-BDB4-40E3-A240283C7626}"/>
              </a:ext>
            </a:extLst>
          </p:cNvPr>
          <p:cNvSpPr>
            <a:spLocks noGrp="1"/>
          </p:cNvSpPr>
          <p:nvPr>
            <p:ph idx="1"/>
          </p:nvPr>
        </p:nvSpPr>
        <p:spPr/>
        <p:txBody>
          <a:bodyPr/>
          <a:lstStyle/>
          <a:p>
            <a:r>
              <a:rPr lang="en-GB" b="1"/>
              <a:t>Project Focus:</a:t>
            </a:r>
            <a:r>
              <a:rPr lang="en-GB"/>
              <a:t> Automatic evaluation of IELTS Writing Task 2 essays. </a:t>
            </a:r>
          </a:p>
          <a:p>
            <a:r>
              <a:rPr lang="en-GB" b="1"/>
              <a:t>Primary Goals:</a:t>
            </a:r>
            <a:r>
              <a:rPr lang="en-GB"/>
              <a:t> </a:t>
            </a:r>
          </a:p>
          <a:p>
            <a:pPr lvl="1"/>
            <a:r>
              <a:rPr lang="en-GB"/>
              <a:t>Predict essay scores, based on the prompt and the essay.</a:t>
            </a:r>
          </a:p>
          <a:p>
            <a:pPr lvl="1"/>
            <a:r>
              <a:rPr lang="en-GB"/>
              <a:t>Categorize essays based on their prompts.</a:t>
            </a:r>
          </a:p>
          <a:p>
            <a:endParaRPr lang="de-DE"/>
          </a:p>
        </p:txBody>
      </p:sp>
      <p:sp>
        <p:nvSpPr>
          <p:cNvPr id="4" name="Fußzeilenplatzhalter 3">
            <a:extLst>
              <a:ext uri="{FF2B5EF4-FFF2-40B4-BE49-F238E27FC236}">
                <a16:creationId xmlns:a16="http://schemas.microsoft.com/office/drawing/2014/main" id="{DF486D8B-95EA-1F19-12B3-B940A25FA83E}"/>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42D5E9EF-8E14-C2D0-E2F7-313A0B0DA1C0}"/>
              </a:ext>
            </a:extLst>
          </p:cNvPr>
          <p:cNvSpPr>
            <a:spLocks noGrp="1"/>
          </p:cNvSpPr>
          <p:nvPr>
            <p:ph type="sldNum" sz="quarter" idx="11"/>
          </p:nvPr>
        </p:nvSpPr>
        <p:spPr/>
        <p:txBody>
          <a:bodyPr/>
          <a:lstStyle/>
          <a:p>
            <a:fld id="{13FEB9C3-1FF9-4F1A-B0DB-7E320F93F669}" type="slidenum">
              <a:rPr lang="de-DE" smtClean="0"/>
              <a:pPr/>
              <a:t>2</a:t>
            </a:fld>
            <a:endParaRPr lang="de-DE"/>
          </a:p>
        </p:txBody>
      </p:sp>
    </p:spTree>
    <p:extLst>
      <p:ext uri="{BB962C8B-B14F-4D97-AF65-F5344CB8AC3E}">
        <p14:creationId xmlns:p14="http://schemas.microsoft.com/office/powerpoint/2010/main" val="2087975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1910E-0262-6E83-C9B5-9030B14714F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35E61E-4D32-24F3-E54F-67A5191CB5C7}"/>
              </a:ext>
            </a:extLst>
          </p:cNvPr>
          <p:cNvSpPr>
            <a:spLocks noGrp="1"/>
          </p:cNvSpPr>
          <p:nvPr>
            <p:ph type="title"/>
          </p:nvPr>
        </p:nvSpPr>
        <p:spPr/>
        <p:txBody>
          <a:bodyPr/>
          <a:lstStyle/>
          <a:p>
            <a:r>
              <a:rPr lang="en-GB"/>
              <a:t>Statistical Analysis 5 – Easiest vs. Hardest Questions</a:t>
            </a:r>
            <a:endParaRPr lang="de-DE"/>
          </a:p>
        </p:txBody>
      </p:sp>
      <p:sp>
        <p:nvSpPr>
          <p:cNvPr id="5" name="Foliennummernplatzhalter 4">
            <a:extLst>
              <a:ext uri="{FF2B5EF4-FFF2-40B4-BE49-F238E27FC236}">
                <a16:creationId xmlns:a16="http://schemas.microsoft.com/office/drawing/2014/main" id="{64C9311B-7907-C83B-51E7-2E09728A03BF}"/>
              </a:ext>
            </a:extLst>
          </p:cNvPr>
          <p:cNvSpPr>
            <a:spLocks noGrp="1"/>
          </p:cNvSpPr>
          <p:nvPr>
            <p:ph type="sldNum" sz="quarter" idx="11"/>
          </p:nvPr>
        </p:nvSpPr>
        <p:spPr/>
        <p:txBody>
          <a:bodyPr/>
          <a:lstStyle/>
          <a:p>
            <a:fld id="{13FEB9C3-1FF9-4F1A-B0DB-7E320F93F669}" type="slidenum">
              <a:rPr lang="de-DE" smtClean="0"/>
              <a:pPr/>
              <a:t>20</a:t>
            </a:fld>
            <a:endParaRPr lang="de-DE"/>
          </a:p>
        </p:txBody>
      </p:sp>
      <p:sp>
        <p:nvSpPr>
          <p:cNvPr id="6" name="Content Placeholder 5">
            <a:extLst>
              <a:ext uri="{FF2B5EF4-FFF2-40B4-BE49-F238E27FC236}">
                <a16:creationId xmlns:a16="http://schemas.microsoft.com/office/drawing/2014/main" id="{738021A2-90E6-07B1-CE89-AA25E6118441}"/>
              </a:ext>
            </a:extLst>
          </p:cNvPr>
          <p:cNvSpPr>
            <a:spLocks noGrp="1"/>
          </p:cNvSpPr>
          <p:nvPr>
            <p:ph idx="1"/>
          </p:nvPr>
        </p:nvSpPr>
        <p:spPr/>
        <p:txBody>
          <a:bodyPr>
            <a:normAutofit/>
          </a:bodyPr>
          <a:lstStyle/>
          <a:p>
            <a:pPr marL="0" indent="0">
              <a:buNone/>
            </a:pPr>
            <a:r>
              <a:rPr lang="en-GB" b="1"/>
              <a:t>Easiest Question Types: </a:t>
            </a:r>
          </a:p>
          <a:p>
            <a:pPr marL="0" indent="0">
              <a:buNone/>
            </a:pPr>
            <a:endParaRPr lang="en-GB" b="1"/>
          </a:p>
          <a:p>
            <a:pPr marL="0" indent="0">
              <a:buNone/>
            </a:pPr>
            <a:endParaRPr lang="en-GB" b="1"/>
          </a:p>
          <a:p>
            <a:pPr marL="0" indent="0">
              <a:buNone/>
            </a:pPr>
            <a:endParaRPr lang="en-GB" b="1"/>
          </a:p>
          <a:p>
            <a:pPr marL="0" indent="0">
              <a:buNone/>
            </a:pPr>
            <a:endParaRPr lang="en-GB" b="1"/>
          </a:p>
          <a:p>
            <a:pPr marL="0" indent="0">
              <a:buNone/>
            </a:pPr>
            <a:r>
              <a:rPr lang="en-GB" b="1"/>
              <a:t>Most Difficult Question Types:</a:t>
            </a:r>
          </a:p>
          <a:p>
            <a:pPr marL="0" indent="0">
              <a:buNone/>
            </a:pPr>
            <a:endParaRPr lang="en-GB"/>
          </a:p>
          <a:p>
            <a:pPr marL="0" indent="0">
              <a:buNone/>
            </a:pPr>
            <a:endParaRPr lang="en-GB"/>
          </a:p>
          <a:p>
            <a:pPr marL="0" indent="0">
              <a:buNone/>
            </a:pPr>
            <a:endParaRPr lang="de-DE"/>
          </a:p>
        </p:txBody>
      </p:sp>
      <p:sp>
        <p:nvSpPr>
          <p:cNvPr id="11" name="Rectangle 3">
            <a:extLst>
              <a:ext uri="{FF2B5EF4-FFF2-40B4-BE49-F238E27FC236}">
                <a16:creationId xmlns:a16="http://schemas.microsoft.com/office/drawing/2014/main" id="{9ECD7553-E820-34A7-905A-69169372CA72}"/>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graphicFrame>
        <p:nvGraphicFramePr>
          <p:cNvPr id="3" name="Table 2">
            <a:extLst>
              <a:ext uri="{FF2B5EF4-FFF2-40B4-BE49-F238E27FC236}">
                <a16:creationId xmlns:a16="http://schemas.microsoft.com/office/drawing/2014/main" id="{5D636D01-66B3-4646-AC5E-0D49AC8B3D22}"/>
              </a:ext>
            </a:extLst>
          </p:cNvPr>
          <p:cNvGraphicFramePr>
            <a:graphicFrameLocks noGrp="1"/>
          </p:cNvGraphicFramePr>
          <p:nvPr>
            <p:extLst>
              <p:ext uri="{D42A27DB-BD31-4B8C-83A1-F6EECF244321}">
                <p14:modId xmlns:p14="http://schemas.microsoft.com/office/powerpoint/2010/main" val="124626345"/>
              </p:ext>
            </p:extLst>
          </p:nvPr>
        </p:nvGraphicFramePr>
        <p:xfrm>
          <a:off x="359999" y="2345265"/>
          <a:ext cx="11471276" cy="1463040"/>
        </p:xfrm>
        <a:graphic>
          <a:graphicData uri="http://schemas.openxmlformats.org/drawingml/2006/table">
            <a:tbl>
              <a:tblPr firstRow="1">
                <a:tableStyleId>{9D7B26C5-4107-4FEC-AEDC-1716B250A1EF}</a:tableStyleId>
              </a:tblPr>
              <a:tblGrid>
                <a:gridCol w="2571665">
                  <a:extLst>
                    <a:ext uri="{9D8B030D-6E8A-4147-A177-3AD203B41FA5}">
                      <a16:colId xmlns:a16="http://schemas.microsoft.com/office/drawing/2014/main" val="525028527"/>
                    </a:ext>
                  </a:extLst>
                </a:gridCol>
                <a:gridCol w="2296470">
                  <a:extLst>
                    <a:ext uri="{9D8B030D-6E8A-4147-A177-3AD203B41FA5}">
                      <a16:colId xmlns:a16="http://schemas.microsoft.com/office/drawing/2014/main" val="2242855951"/>
                    </a:ext>
                  </a:extLst>
                </a:gridCol>
                <a:gridCol w="3735322">
                  <a:extLst>
                    <a:ext uri="{9D8B030D-6E8A-4147-A177-3AD203B41FA5}">
                      <a16:colId xmlns:a16="http://schemas.microsoft.com/office/drawing/2014/main" val="2463908290"/>
                    </a:ext>
                  </a:extLst>
                </a:gridCol>
                <a:gridCol w="2867819">
                  <a:extLst>
                    <a:ext uri="{9D8B030D-6E8A-4147-A177-3AD203B41FA5}">
                      <a16:colId xmlns:a16="http://schemas.microsoft.com/office/drawing/2014/main" val="154629551"/>
                    </a:ext>
                  </a:extLst>
                </a:gridCol>
              </a:tblGrid>
              <a:tr h="365760">
                <a:tc>
                  <a:txBody>
                    <a:bodyPr/>
                    <a:lstStyle/>
                    <a:p>
                      <a:r>
                        <a:rPr lang="en-GB" sz="1800">
                          <a:effectLst/>
                        </a:rPr>
                        <a:t>Rank</a:t>
                      </a:r>
                    </a:p>
                  </a:txBody>
                  <a:tcPr anchor="ctr"/>
                </a:tc>
                <a:tc>
                  <a:txBody>
                    <a:bodyPr/>
                    <a:lstStyle/>
                    <a:p>
                      <a:r>
                        <a:rPr lang="en-GB" sz="1800">
                          <a:effectLst/>
                        </a:rPr>
                        <a:t>Cluster</a:t>
                      </a:r>
                    </a:p>
                  </a:txBody>
                  <a:tcPr anchor="ctr"/>
                </a:tc>
                <a:tc>
                  <a:txBody>
                    <a:bodyPr/>
                    <a:lstStyle/>
                    <a:p>
                      <a:r>
                        <a:rPr lang="en-GB" sz="1800">
                          <a:effectLst/>
                        </a:rPr>
                        <a:t>Topic Theme</a:t>
                      </a:r>
                    </a:p>
                  </a:txBody>
                  <a:tcPr anchor="ctr"/>
                </a:tc>
                <a:tc>
                  <a:txBody>
                    <a:bodyPr/>
                    <a:lstStyle/>
                    <a:p>
                      <a:r>
                        <a:rPr lang="en-GB" sz="1800">
                          <a:effectLst/>
                        </a:rPr>
                        <a:t>Avg Score</a:t>
                      </a:r>
                    </a:p>
                  </a:txBody>
                  <a:tcPr anchor="ctr"/>
                </a:tc>
                <a:extLst>
                  <a:ext uri="{0D108BD9-81ED-4DB2-BD59-A6C34878D82A}">
                    <a16:rowId xmlns:a16="http://schemas.microsoft.com/office/drawing/2014/main" val="2726598750"/>
                  </a:ext>
                </a:extLst>
              </a:tr>
              <a:tr h="365760">
                <a:tc>
                  <a:txBody>
                    <a:bodyPr/>
                    <a:lstStyle/>
                    <a:p>
                      <a:r>
                        <a:rPr lang="en-DE" sz="1800" b="1">
                          <a:effectLst/>
                        </a:rPr>
                        <a:t>1</a:t>
                      </a:r>
                      <a:endParaRPr lang="en-DE" sz="1800">
                        <a:effectLst/>
                      </a:endParaRPr>
                    </a:p>
                  </a:txBody>
                  <a:tcPr anchor="ctr"/>
                </a:tc>
                <a:tc>
                  <a:txBody>
                    <a:bodyPr/>
                    <a:lstStyle/>
                    <a:p>
                      <a:r>
                        <a:rPr lang="en-DE" sz="1800">
                          <a:effectLst/>
                        </a:rPr>
                        <a:t>28</a:t>
                      </a:r>
                    </a:p>
                  </a:txBody>
                  <a:tcPr anchor="ctr"/>
                </a:tc>
                <a:tc>
                  <a:txBody>
                    <a:bodyPr/>
                    <a:lstStyle/>
                    <a:p>
                      <a:r>
                        <a:rPr lang="en-GB" sz="1800">
                          <a:effectLst/>
                        </a:rPr>
                        <a:t>Space exploration funding</a:t>
                      </a:r>
                    </a:p>
                  </a:txBody>
                  <a:tcPr anchor="ctr"/>
                </a:tc>
                <a:tc>
                  <a:txBody>
                    <a:bodyPr/>
                    <a:lstStyle/>
                    <a:p>
                      <a:r>
                        <a:rPr lang="en-DE" sz="1800" b="1">
                          <a:effectLst/>
                        </a:rPr>
                        <a:t>6.46</a:t>
                      </a:r>
                      <a:endParaRPr lang="en-DE" sz="1800">
                        <a:effectLst/>
                      </a:endParaRPr>
                    </a:p>
                  </a:txBody>
                  <a:tcPr anchor="ctr"/>
                </a:tc>
                <a:extLst>
                  <a:ext uri="{0D108BD9-81ED-4DB2-BD59-A6C34878D82A}">
                    <a16:rowId xmlns:a16="http://schemas.microsoft.com/office/drawing/2014/main" val="3485839976"/>
                  </a:ext>
                </a:extLst>
              </a:tr>
              <a:tr h="365760">
                <a:tc>
                  <a:txBody>
                    <a:bodyPr/>
                    <a:lstStyle/>
                    <a:p>
                      <a:r>
                        <a:rPr lang="en-DE" sz="1800" b="1">
                          <a:effectLst/>
                        </a:rPr>
                        <a:t>2</a:t>
                      </a:r>
                      <a:endParaRPr lang="en-DE" sz="1800">
                        <a:effectLst/>
                      </a:endParaRPr>
                    </a:p>
                  </a:txBody>
                  <a:tcPr anchor="ctr"/>
                </a:tc>
                <a:tc>
                  <a:txBody>
                    <a:bodyPr/>
                    <a:lstStyle/>
                    <a:p>
                      <a:r>
                        <a:rPr lang="en-DE" sz="1800">
                          <a:effectLst/>
                        </a:rPr>
                        <a:t>17</a:t>
                      </a:r>
                    </a:p>
                  </a:txBody>
                  <a:tcPr anchor="ctr"/>
                </a:tc>
                <a:tc>
                  <a:txBody>
                    <a:bodyPr/>
                    <a:lstStyle/>
                    <a:p>
                      <a:r>
                        <a:rPr lang="en-GB" sz="1800">
                          <a:effectLst/>
                        </a:rPr>
                        <a:t>News/media topics</a:t>
                      </a:r>
                    </a:p>
                  </a:txBody>
                  <a:tcPr anchor="ctr"/>
                </a:tc>
                <a:tc>
                  <a:txBody>
                    <a:bodyPr/>
                    <a:lstStyle/>
                    <a:p>
                      <a:r>
                        <a:rPr lang="en-DE" sz="1800" b="1">
                          <a:effectLst/>
                        </a:rPr>
                        <a:t>6.41</a:t>
                      </a:r>
                      <a:endParaRPr lang="en-DE" sz="1800">
                        <a:effectLst/>
                      </a:endParaRPr>
                    </a:p>
                  </a:txBody>
                  <a:tcPr anchor="ctr"/>
                </a:tc>
                <a:extLst>
                  <a:ext uri="{0D108BD9-81ED-4DB2-BD59-A6C34878D82A}">
                    <a16:rowId xmlns:a16="http://schemas.microsoft.com/office/drawing/2014/main" val="2571374024"/>
                  </a:ext>
                </a:extLst>
              </a:tr>
              <a:tr h="365760">
                <a:tc>
                  <a:txBody>
                    <a:bodyPr/>
                    <a:lstStyle/>
                    <a:p>
                      <a:r>
                        <a:rPr lang="en-DE" sz="1800" b="1">
                          <a:effectLst/>
                        </a:rPr>
                        <a:t>3</a:t>
                      </a:r>
                      <a:endParaRPr lang="en-DE" sz="1800">
                        <a:effectLst/>
                      </a:endParaRPr>
                    </a:p>
                  </a:txBody>
                  <a:tcPr anchor="ctr"/>
                </a:tc>
                <a:tc>
                  <a:txBody>
                    <a:bodyPr/>
                    <a:lstStyle/>
                    <a:p>
                      <a:r>
                        <a:rPr lang="en-DE" sz="1800">
                          <a:effectLst/>
                        </a:rPr>
                        <a:t>8</a:t>
                      </a:r>
                    </a:p>
                  </a:txBody>
                  <a:tcPr anchor="ctr"/>
                </a:tc>
                <a:tc>
                  <a:txBody>
                    <a:bodyPr/>
                    <a:lstStyle/>
                    <a:p>
                      <a:r>
                        <a:rPr lang="en-GB" sz="1800">
                          <a:effectLst/>
                        </a:rPr>
                        <a:t>Transportation/fuel issues</a:t>
                      </a:r>
                    </a:p>
                  </a:txBody>
                  <a:tcPr anchor="ctr"/>
                </a:tc>
                <a:tc>
                  <a:txBody>
                    <a:bodyPr/>
                    <a:lstStyle/>
                    <a:p>
                      <a:r>
                        <a:rPr lang="en-DE" sz="1800" b="1">
                          <a:effectLst/>
                        </a:rPr>
                        <a:t>6.39</a:t>
                      </a:r>
                      <a:endParaRPr lang="en-DE" sz="1800">
                        <a:effectLst/>
                      </a:endParaRPr>
                    </a:p>
                  </a:txBody>
                  <a:tcPr anchor="ctr"/>
                </a:tc>
                <a:extLst>
                  <a:ext uri="{0D108BD9-81ED-4DB2-BD59-A6C34878D82A}">
                    <a16:rowId xmlns:a16="http://schemas.microsoft.com/office/drawing/2014/main" val="3209352502"/>
                  </a:ext>
                </a:extLst>
              </a:tr>
            </a:tbl>
          </a:graphicData>
        </a:graphic>
      </p:graphicFrame>
      <p:sp>
        <p:nvSpPr>
          <p:cNvPr id="7" name="Rectangle 1">
            <a:extLst>
              <a:ext uri="{FF2B5EF4-FFF2-40B4-BE49-F238E27FC236}">
                <a16:creationId xmlns:a16="http://schemas.microsoft.com/office/drawing/2014/main" id="{06DDCE0E-DFB9-19CA-D5B2-2066F3AE28E7}"/>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8" name="Table 7">
            <a:extLst>
              <a:ext uri="{FF2B5EF4-FFF2-40B4-BE49-F238E27FC236}">
                <a16:creationId xmlns:a16="http://schemas.microsoft.com/office/drawing/2014/main" id="{D8B7B479-6B1E-9780-76E0-4A20E2FEBFE8}"/>
              </a:ext>
            </a:extLst>
          </p:cNvPr>
          <p:cNvGraphicFramePr>
            <a:graphicFrameLocks noGrp="1"/>
          </p:cNvGraphicFramePr>
          <p:nvPr>
            <p:extLst>
              <p:ext uri="{D42A27DB-BD31-4B8C-83A1-F6EECF244321}">
                <p14:modId xmlns:p14="http://schemas.microsoft.com/office/powerpoint/2010/main" val="2746670859"/>
              </p:ext>
            </p:extLst>
          </p:nvPr>
        </p:nvGraphicFramePr>
        <p:xfrm>
          <a:off x="359999" y="4642121"/>
          <a:ext cx="11471276" cy="1737360"/>
        </p:xfrm>
        <a:graphic>
          <a:graphicData uri="http://schemas.openxmlformats.org/drawingml/2006/table">
            <a:tbl>
              <a:tblPr firstRow="1">
                <a:tableStyleId>{9D7B26C5-4107-4FEC-AEDC-1716B250A1EF}</a:tableStyleId>
              </a:tblPr>
              <a:tblGrid>
                <a:gridCol w="2676367">
                  <a:extLst>
                    <a:ext uri="{9D8B030D-6E8A-4147-A177-3AD203B41FA5}">
                      <a16:colId xmlns:a16="http://schemas.microsoft.com/office/drawing/2014/main" val="2808465486"/>
                    </a:ext>
                  </a:extLst>
                </a:gridCol>
                <a:gridCol w="2317411">
                  <a:extLst>
                    <a:ext uri="{9D8B030D-6E8A-4147-A177-3AD203B41FA5}">
                      <a16:colId xmlns:a16="http://schemas.microsoft.com/office/drawing/2014/main" val="689662381"/>
                    </a:ext>
                  </a:extLst>
                </a:gridCol>
                <a:gridCol w="3609679">
                  <a:extLst>
                    <a:ext uri="{9D8B030D-6E8A-4147-A177-3AD203B41FA5}">
                      <a16:colId xmlns:a16="http://schemas.microsoft.com/office/drawing/2014/main" val="2132514645"/>
                    </a:ext>
                  </a:extLst>
                </a:gridCol>
                <a:gridCol w="2867819">
                  <a:extLst>
                    <a:ext uri="{9D8B030D-6E8A-4147-A177-3AD203B41FA5}">
                      <a16:colId xmlns:a16="http://schemas.microsoft.com/office/drawing/2014/main" val="3635678908"/>
                    </a:ext>
                  </a:extLst>
                </a:gridCol>
              </a:tblGrid>
              <a:tr h="365760">
                <a:tc>
                  <a:txBody>
                    <a:bodyPr/>
                    <a:lstStyle/>
                    <a:p>
                      <a:r>
                        <a:rPr lang="en-GB" sz="1800">
                          <a:effectLst/>
                        </a:rPr>
                        <a:t>Rank</a:t>
                      </a:r>
                    </a:p>
                  </a:txBody>
                  <a:tcPr anchor="ctr"/>
                </a:tc>
                <a:tc>
                  <a:txBody>
                    <a:bodyPr/>
                    <a:lstStyle/>
                    <a:p>
                      <a:r>
                        <a:rPr lang="en-GB" sz="1800">
                          <a:effectLst/>
                        </a:rPr>
                        <a:t>Cluster</a:t>
                      </a:r>
                    </a:p>
                  </a:txBody>
                  <a:tcPr anchor="ctr"/>
                </a:tc>
                <a:tc>
                  <a:txBody>
                    <a:bodyPr/>
                    <a:lstStyle/>
                    <a:p>
                      <a:r>
                        <a:rPr lang="en-GB" sz="1800">
                          <a:effectLst/>
                        </a:rPr>
                        <a:t>Topic Theme</a:t>
                      </a:r>
                    </a:p>
                  </a:txBody>
                  <a:tcPr anchor="ctr"/>
                </a:tc>
                <a:tc>
                  <a:txBody>
                    <a:bodyPr/>
                    <a:lstStyle/>
                    <a:p>
                      <a:r>
                        <a:rPr lang="en-GB" sz="1800">
                          <a:effectLst/>
                        </a:rPr>
                        <a:t>Avg Score</a:t>
                      </a:r>
                    </a:p>
                  </a:txBody>
                  <a:tcPr anchor="ctr"/>
                </a:tc>
                <a:extLst>
                  <a:ext uri="{0D108BD9-81ED-4DB2-BD59-A6C34878D82A}">
                    <a16:rowId xmlns:a16="http://schemas.microsoft.com/office/drawing/2014/main" val="3597099031"/>
                  </a:ext>
                </a:extLst>
              </a:tr>
              <a:tr h="365760">
                <a:tc>
                  <a:txBody>
                    <a:bodyPr/>
                    <a:lstStyle/>
                    <a:p>
                      <a:r>
                        <a:rPr lang="en-DE" sz="1800" b="1">
                          <a:effectLst/>
                        </a:rPr>
                        <a:t>28</a:t>
                      </a:r>
                      <a:endParaRPr lang="en-DE" sz="1800">
                        <a:effectLst/>
                      </a:endParaRPr>
                    </a:p>
                  </a:txBody>
                  <a:tcPr anchor="ctr"/>
                </a:tc>
                <a:tc>
                  <a:txBody>
                    <a:bodyPr/>
                    <a:lstStyle/>
                    <a:p>
                      <a:r>
                        <a:rPr lang="en-DE" sz="1800">
                          <a:effectLst/>
                        </a:rPr>
                        <a:t>16</a:t>
                      </a:r>
                    </a:p>
                  </a:txBody>
                  <a:tcPr anchor="ctr"/>
                </a:tc>
                <a:tc>
                  <a:txBody>
                    <a:bodyPr/>
                    <a:lstStyle/>
                    <a:p>
                      <a:r>
                        <a:rPr lang="en-GB" sz="1800">
                          <a:effectLst/>
                        </a:rPr>
                        <a:t>Sports/teamwork</a:t>
                      </a:r>
                    </a:p>
                  </a:txBody>
                  <a:tcPr anchor="ctr"/>
                </a:tc>
                <a:tc>
                  <a:txBody>
                    <a:bodyPr/>
                    <a:lstStyle/>
                    <a:p>
                      <a:r>
                        <a:rPr lang="en-DE" sz="1800" b="1">
                          <a:effectLst/>
                        </a:rPr>
                        <a:t>6.09</a:t>
                      </a:r>
                      <a:endParaRPr lang="en-DE" sz="1800">
                        <a:effectLst/>
                      </a:endParaRPr>
                    </a:p>
                  </a:txBody>
                  <a:tcPr anchor="ctr"/>
                </a:tc>
                <a:extLst>
                  <a:ext uri="{0D108BD9-81ED-4DB2-BD59-A6C34878D82A}">
                    <a16:rowId xmlns:a16="http://schemas.microsoft.com/office/drawing/2014/main" val="2766623795"/>
                  </a:ext>
                </a:extLst>
              </a:tr>
              <a:tr h="365760">
                <a:tc>
                  <a:txBody>
                    <a:bodyPr/>
                    <a:lstStyle/>
                    <a:p>
                      <a:r>
                        <a:rPr lang="en-DE" sz="1800" b="1">
                          <a:effectLst/>
                        </a:rPr>
                        <a:t>29</a:t>
                      </a:r>
                      <a:endParaRPr lang="en-DE" sz="1800">
                        <a:effectLst/>
                      </a:endParaRPr>
                    </a:p>
                  </a:txBody>
                  <a:tcPr anchor="ctr"/>
                </a:tc>
                <a:tc>
                  <a:txBody>
                    <a:bodyPr/>
                    <a:lstStyle/>
                    <a:p>
                      <a:r>
                        <a:rPr lang="en-DE" sz="1800">
                          <a:effectLst/>
                        </a:rPr>
                        <a:t>14</a:t>
                      </a:r>
                    </a:p>
                  </a:txBody>
                  <a:tcPr anchor="ctr"/>
                </a:tc>
                <a:tc>
                  <a:txBody>
                    <a:bodyPr/>
                    <a:lstStyle/>
                    <a:p>
                      <a:r>
                        <a:rPr lang="en-GB" sz="1800">
                          <a:effectLst/>
                        </a:rPr>
                        <a:t>Technology/robotics</a:t>
                      </a:r>
                    </a:p>
                  </a:txBody>
                  <a:tcPr anchor="ctr"/>
                </a:tc>
                <a:tc>
                  <a:txBody>
                    <a:bodyPr/>
                    <a:lstStyle/>
                    <a:p>
                      <a:r>
                        <a:rPr lang="en-DE" sz="1800" b="1">
                          <a:effectLst/>
                        </a:rPr>
                        <a:t>6.11</a:t>
                      </a:r>
                      <a:endParaRPr lang="en-DE" sz="1800">
                        <a:effectLst/>
                      </a:endParaRPr>
                    </a:p>
                  </a:txBody>
                  <a:tcPr anchor="ctr"/>
                </a:tc>
                <a:extLst>
                  <a:ext uri="{0D108BD9-81ED-4DB2-BD59-A6C34878D82A}">
                    <a16:rowId xmlns:a16="http://schemas.microsoft.com/office/drawing/2014/main" val="1924119407"/>
                  </a:ext>
                </a:extLst>
              </a:tr>
              <a:tr h="640080">
                <a:tc>
                  <a:txBody>
                    <a:bodyPr/>
                    <a:lstStyle/>
                    <a:p>
                      <a:r>
                        <a:rPr lang="en-DE" sz="1800" b="1">
                          <a:effectLst/>
                        </a:rPr>
                        <a:t>30</a:t>
                      </a:r>
                      <a:endParaRPr lang="en-DE" sz="1800">
                        <a:effectLst/>
                      </a:endParaRPr>
                    </a:p>
                  </a:txBody>
                  <a:tcPr anchor="ctr"/>
                </a:tc>
                <a:tc>
                  <a:txBody>
                    <a:bodyPr/>
                    <a:lstStyle/>
                    <a:p>
                      <a:r>
                        <a:rPr lang="en-DE" sz="1800">
                          <a:effectLst/>
                        </a:rPr>
                        <a:t>19</a:t>
                      </a:r>
                    </a:p>
                  </a:txBody>
                  <a:tcPr anchor="ctr"/>
                </a:tc>
                <a:tc>
                  <a:txBody>
                    <a:bodyPr/>
                    <a:lstStyle/>
                    <a:p>
                      <a:r>
                        <a:rPr lang="en-GB" sz="1800">
                          <a:effectLst/>
                        </a:rPr>
                        <a:t>Museums (education vs. entertainment)</a:t>
                      </a:r>
                    </a:p>
                  </a:txBody>
                  <a:tcPr anchor="ctr"/>
                </a:tc>
                <a:tc>
                  <a:txBody>
                    <a:bodyPr/>
                    <a:lstStyle/>
                    <a:p>
                      <a:r>
                        <a:rPr lang="en-DE" sz="1800" b="1">
                          <a:effectLst/>
                        </a:rPr>
                        <a:t>6.04</a:t>
                      </a:r>
                      <a:endParaRPr lang="en-DE" sz="1800">
                        <a:effectLst/>
                      </a:endParaRPr>
                    </a:p>
                  </a:txBody>
                  <a:tcPr anchor="ctr"/>
                </a:tc>
                <a:extLst>
                  <a:ext uri="{0D108BD9-81ED-4DB2-BD59-A6C34878D82A}">
                    <a16:rowId xmlns:a16="http://schemas.microsoft.com/office/drawing/2014/main" val="1756674584"/>
                  </a:ext>
                </a:extLst>
              </a:tr>
            </a:tbl>
          </a:graphicData>
        </a:graphic>
      </p:graphicFrame>
    </p:spTree>
    <p:extLst>
      <p:ext uri="{BB962C8B-B14F-4D97-AF65-F5344CB8AC3E}">
        <p14:creationId xmlns:p14="http://schemas.microsoft.com/office/powerpoint/2010/main" val="505777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65EDD-4F41-5A8B-59E9-F64E6643B05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B81757-45D0-D355-2952-04F54EBFFD18}"/>
              </a:ext>
            </a:extLst>
          </p:cNvPr>
          <p:cNvSpPr>
            <a:spLocks noGrp="1"/>
          </p:cNvSpPr>
          <p:nvPr>
            <p:ph type="title"/>
          </p:nvPr>
        </p:nvSpPr>
        <p:spPr/>
        <p:txBody>
          <a:bodyPr/>
          <a:lstStyle/>
          <a:p>
            <a:r>
              <a:rPr lang="en-GB"/>
              <a:t>Statistical Analysis 6 – </a:t>
            </a:r>
            <a:r>
              <a:rPr lang="en-GB" dirty="0"/>
              <a:t>Specific words vs band score</a:t>
            </a:r>
            <a:endParaRPr lang="de-DE"/>
          </a:p>
        </p:txBody>
      </p:sp>
      <p:sp>
        <p:nvSpPr>
          <p:cNvPr id="3" name="Text Placeholder 2">
            <a:extLst>
              <a:ext uri="{FF2B5EF4-FFF2-40B4-BE49-F238E27FC236}">
                <a16:creationId xmlns:a16="http://schemas.microsoft.com/office/drawing/2014/main" id="{C56FF55E-ACC0-7AF9-F257-9FDCA5B25012}"/>
              </a:ext>
            </a:extLst>
          </p:cNvPr>
          <p:cNvSpPr>
            <a:spLocks noGrp="1"/>
          </p:cNvSpPr>
          <p:nvPr>
            <p:ph type="body" sz="quarter" idx="12"/>
          </p:nvPr>
        </p:nvSpPr>
        <p:spPr>
          <a:xfrm>
            <a:off x="360000" y="1829314"/>
            <a:ext cx="11473200" cy="378000"/>
          </a:xfrm>
        </p:spPr>
        <p:txBody>
          <a:bodyPr vert="horz" lIns="0" tIns="0" rIns="0" bIns="0" rtlCol="0" anchor="t">
            <a:noAutofit/>
          </a:bodyPr>
          <a:lstStyle/>
          <a:p>
            <a:r>
              <a:rPr lang="en-US" dirty="0"/>
              <a:t>Overall band score</a:t>
            </a:r>
          </a:p>
        </p:txBody>
      </p:sp>
      <p:sp>
        <p:nvSpPr>
          <p:cNvPr id="5" name="Foliennummernplatzhalter 4">
            <a:extLst>
              <a:ext uri="{FF2B5EF4-FFF2-40B4-BE49-F238E27FC236}">
                <a16:creationId xmlns:a16="http://schemas.microsoft.com/office/drawing/2014/main" id="{9B117EF9-787C-54A4-6C50-3DEE59B25406}"/>
              </a:ext>
            </a:extLst>
          </p:cNvPr>
          <p:cNvSpPr>
            <a:spLocks noGrp="1"/>
          </p:cNvSpPr>
          <p:nvPr>
            <p:ph type="sldNum" sz="quarter" idx="14"/>
          </p:nvPr>
        </p:nvSpPr>
        <p:spPr/>
        <p:txBody>
          <a:bodyPr/>
          <a:lstStyle/>
          <a:p>
            <a:fld id="{13FEB9C3-1FF9-4F1A-B0DB-7E320F93F669}" type="slidenum">
              <a:rPr lang="de-DE" smtClean="0"/>
              <a:pPr/>
              <a:t>21</a:t>
            </a:fld>
            <a:endParaRPr lang="de-DE"/>
          </a:p>
        </p:txBody>
      </p:sp>
      <p:sp>
        <p:nvSpPr>
          <p:cNvPr id="11" name="Rectangle 3">
            <a:extLst>
              <a:ext uri="{FF2B5EF4-FFF2-40B4-BE49-F238E27FC236}">
                <a16:creationId xmlns:a16="http://schemas.microsoft.com/office/drawing/2014/main" id="{1CA4BABF-0E2C-78DC-26ED-E4BB166108AA}"/>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6E5DB7DE-C25B-86B7-988B-987723BD91D2}"/>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6" name="Content Placeholder 15">
            <a:extLst>
              <a:ext uri="{FF2B5EF4-FFF2-40B4-BE49-F238E27FC236}">
                <a16:creationId xmlns:a16="http://schemas.microsoft.com/office/drawing/2014/main" id="{F1A974CB-7506-BD74-DA30-F544394A5A8E}"/>
              </a:ext>
            </a:extLst>
          </p:cNvPr>
          <p:cNvPicPr>
            <a:picLocks noGrp="1" noChangeAspect="1"/>
          </p:cNvPicPr>
          <p:nvPr>
            <p:ph idx="1"/>
          </p:nvPr>
        </p:nvPicPr>
        <p:blipFill>
          <a:blip r:embed="rId2"/>
          <a:stretch>
            <a:fillRect/>
          </a:stretch>
        </p:blipFill>
        <p:spPr>
          <a:xfrm>
            <a:off x="2824523" y="2556001"/>
            <a:ext cx="6542592" cy="3680208"/>
          </a:xfrm>
        </p:spPr>
      </p:pic>
    </p:spTree>
    <p:extLst>
      <p:ext uri="{BB962C8B-B14F-4D97-AF65-F5344CB8AC3E}">
        <p14:creationId xmlns:p14="http://schemas.microsoft.com/office/powerpoint/2010/main" val="163193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B7E5B-B0D8-A164-DE56-2712529F0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1784408-2904-5429-B768-AB003566B077}"/>
              </a:ext>
            </a:extLst>
          </p:cNvPr>
          <p:cNvSpPr>
            <a:spLocks noGrp="1"/>
          </p:cNvSpPr>
          <p:nvPr>
            <p:ph type="title"/>
          </p:nvPr>
        </p:nvSpPr>
        <p:spPr/>
        <p:txBody>
          <a:bodyPr/>
          <a:lstStyle/>
          <a:p>
            <a:r>
              <a:rPr lang="en-GB" dirty="0"/>
              <a:t>Statistical Analysis 6 – Specific words vs band score</a:t>
            </a:r>
            <a:endParaRPr lang="de-DE" dirty="0"/>
          </a:p>
        </p:txBody>
      </p:sp>
      <p:pic>
        <p:nvPicPr>
          <p:cNvPr id="9" name="Content Placeholder 8">
            <a:extLst>
              <a:ext uri="{FF2B5EF4-FFF2-40B4-BE49-F238E27FC236}">
                <a16:creationId xmlns:a16="http://schemas.microsoft.com/office/drawing/2014/main" id="{79587EC2-9A94-269E-43DD-C8B55E0CA3EF}"/>
              </a:ext>
            </a:extLst>
          </p:cNvPr>
          <p:cNvPicPr>
            <a:picLocks noGrp="1" noChangeAspect="1"/>
          </p:cNvPicPr>
          <p:nvPr>
            <p:ph idx="1"/>
          </p:nvPr>
        </p:nvPicPr>
        <p:blipFill>
          <a:blip r:embed="rId3"/>
          <a:stretch>
            <a:fillRect/>
          </a:stretch>
        </p:blipFill>
        <p:spPr>
          <a:xfrm>
            <a:off x="515017" y="2986405"/>
            <a:ext cx="5257800" cy="2819400"/>
          </a:xfrm>
        </p:spPr>
      </p:pic>
      <p:sp>
        <p:nvSpPr>
          <p:cNvPr id="5" name="Foliennummernplatzhalter 4">
            <a:extLst>
              <a:ext uri="{FF2B5EF4-FFF2-40B4-BE49-F238E27FC236}">
                <a16:creationId xmlns:a16="http://schemas.microsoft.com/office/drawing/2014/main" id="{8CEE7D07-2B28-5861-6E43-5CDFCB429738}"/>
              </a:ext>
            </a:extLst>
          </p:cNvPr>
          <p:cNvSpPr>
            <a:spLocks noGrp="1"/>
          </p:cNvSpPr>
          <p:nvPr>
            <p:ph type="sldNum" sz="quarter" idx="11"/>
          </p:nvPr>
        </p:nvSpPr>
        <p:spPr/>
        <p:txBody>
          <a:bodyPr/>
          <a:lstStyle/>
          <a:p>
            <a:fld id="{13FEB9C3-1FF9-4F1A-B0DB-7E320F93F669}" type="slidenum">
              <a:rPr lang="de-DE" smtClean="0"/>
              <a:pPr/>
              <a:t>22</a:t>
            </a:fld>
            <a:endParaRPr lang="de-DE"/>
          </a:p>
        </p:txBody>
      </p:sp>
      <p:sp>
        <p:nvSpPr>
          <p:cNvPr id="3" name="Text Placeholder 2">
            <a:extLst>
              <a:ext uri="{FF2B5EF4-FFF2-40B4-BE49-F238E27FC236}">
                <a16:creationId xmlns:a16="http://schemas.microsoft.com/office/drawing/2014/main" id="{4563E2EB-E696-7665-2133-23E5D8C0C3CA}"/>
              </a:ext>
            </a:extLst>
          </p:cNvPr>
          <p:cNvSpPr>
            <a:spLocks noGrp="1"/>
          </p:cNvSpPr>
          <p:nvPr>
            <p:ph type="body" sz="quarter" idx="12"/>
          </p:nvPr>
        </p:nvSpPr>
        <p:spPr>
          <a:xfrm>
            <a:off x="360000" y="2197552"/>
            <a:ext cx="5569200" cy="378000"/>
          </a:xfrm>
        </p:spPr>
        <p:txBody>
          <a:bodyPr vert="horz" lIns="0" tIns="0" rIns="0" bIns="0" rtlCol="0" anchor="t">
            <a:noAutofit/>
          </a:bodyPr>
          <a:lstStyle/>
          <a:p>
            <a:r>
              <a:rPr lang="en-US" dirty="0"/>
              <a:t>Score 4</a:t>
            </a:r>
          </a:p>
        </p:txBody>
      </p:sp>
      <p:pic>
        <p:nvPicPr>
          <p:cNvPr id="10" name="Content Placeholder 9">
            <a:extLst>
              <a:ext uri="{FF2B5EF4-FFF2-40B4-BE49-F238E27FC236}">
                <a16:creationId xmlns:a16="http://schemas.microsoft.com/office/drawing/2014/main" id="{D61028C3-6B43-7463-ED6A-74647580908E}"/>
              </a:ext>
            </a:extLst>
          </p:cNvPr>
          <p:cNvPicPr>
            <a:picLocks noGrp="1" noChangeAspect="1"/>
          </p:cNvPicPr>
          <p:nvPr>
            <p:ph idx="13"/>
          </p:nvPr>
        </p:nvPicPr>
        <p:blipFill>
          <a:blip r:embed="rId4"/>
          <a:stretch>
            <a:fillRect/>
          </a:stretch>
        </p:blipFill>
        <p:spPr>
          <a:xfrm>
            <a:off x="6419700" y="2986405"/>
            <a:ext cx="5257800" cy="2819400"/>
          </a:xfrm>
        </p:spPr>
      </p:pic>
      <p:sp>
        <p:nvSpPr>
          <p:cNvPr id="8" name="Text Placeholder 7">
            <a:extLst>
              <a:ext uri="{FF2B5EF4-FFF2-40B4-BE49-F238E27FC236}">
                <a16:creationId xmlns:a16="http://schemas.microsoft.com/office/drawing/2014/main" id="{7CFBB3D3-5A90-6A0A-20F6-8DACBC26BBD7}"/>
              </a:ext>
            </a:extLst>
          </p:cNvPr>
          <p:cNvSpPr>
            <a:spLocks noGrp="1"/>
          </p:cNvSpPr>
          <p:nvPr>
            <p:ph type="body" sz="quarter" idx="14"/>
          </p:nvPr>
        </p:nvSpPr>
        <p:spPr>
          <a:xfrm>
            <a:off x="6264000" y="2197552"/>
            <a:ext cx="5569200" cy="378000"/>
          </a:xfrm>
        </p:spPr>
        <p:txBody>
          <a:bodyPr vert="horz" lIns="0" tIns="0" rIns="0" bIns="0" rtlCol="0" anchor="t">
            <a:noAutofit/>
          </a:bodyPr>
          <a:lstStyle/>
          <a:p>
            <a:r>
              <a:rPr lang="en-US" dirty="0"/>
              <a:t>Score 8,5</a:t>
            </a:r>
          </a:p>
        </p:txBody>
      </p:sp>
      <p:sp>
        <p:nvSpPr>
          <p:cNvPr id="11" name="Rectangle 3">
            <a:extLst>
              <a:ext uri="{FF2B5EF4-FFF2-40B4-BE49-F238E27FC236}">
                <a16:creationId xmlns:a16="http://schemas.microsoft.com/office/drawing/2014/main" id="{74228185-C13F-8868-3BA4-397F7530E4EB}"/>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4E34581E-B4C3-8812-54A5-03F1886A1CD9}"/>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3046677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F7D1-7F88-C87C-50AB-D75BE000F2C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CAD729B-EC67-A8EC-B546-DE7AF2CE9C6D}"/>
              </a:ext>
            </a:extLst>
          </p:cNvPr>
          <p:cNvSpPr>
            <a:spLocks noGrp="1"/>
          </p:cNvSpPr>
          <p:nvPr>
            <p:ph type="title"/>
          </p:nvPr>
        </p:nvSpPr>
        <p:spPr/>
        <p:txBody>
          <a:bodyPr/>
          <a:lstStyle/>
          <a:p>
            <a:r>
              <a:rPr lang="en-GB"/>
              <a:t>Baseline Models – Linear Reg. Implementation</a:t>
            </a:r>
            <a:endParaRPr lang="de-DE"/>
          </a:p>
        </p:txBody>
      </p:sp>
      <p:sp>
        <p:nvSpPr>
          <p:cNvPr id="5" name="Foliennummernplatzhalter 4">
            <a:extLst>
              <a:ext uri="{FF2B5EF4-FFF2-40B4-BE49-F238E27FC236}">
                <a16:creationId xmlns:a16="http://schemas.microsoft.com/office/drawing/2014/main" id="{A739D080-4940-FCBD-82DA-C429E9914893}"/>
              </a:ext>
            </a:extLst>
          </p:cNvPr>
          <p:cNvSpPr>
            <a:spLocks noGrp="1"/>
          </p:cNvSpPr>
          <p:nvPr>
            <p:ph type="sldNum" sz="quarter" idx="11"/>
          </p:nvPr>
        </p:nvSpPr>
        <p:spPr/>
        <p:txBody>
          <a:bodyPr/>
          <a:lstStyle/>
          <a:p>
            <a:fld id="{13FEB9C3-1FF9-4F1A-B0DB-7E320F93F669}" type="slidenum">
              <a:rPr lang="de-DE" smtClean="0"/>
              <a:pPr/>
              <a:t>23</a:t>
            </a:fld>
            <a:endParaRPr lang="de-DE"/>
          </a:p>
        </p:txBody>
      </p:sp>
      <p:sp>
        <p:nvSpPr>
          <p:cNvPr id="6" name="Content Placeholder 5">
            <a:extLst>
              <a:ext uri="{FF2B5EF4-FFF2-40B4-BE49-F238E27FC236}">
                <a16:creationId xmlns:a16="http://schemas.microsoft.com/office/drawing/2014/main" id="{40A61DFF-6DDE-85FB-1858-9D3C1F110D9F}"/>
              </a:ext>
            </a:extLst>
          </p:cNvPr>
          <p:cNvSpPr>
            <a:spLocks noGrp="1"/>
          </p:cNvSpPr>
          <p:nvPr>
            <p:ph idx="1"/>
          </p:nvPr>
        </p:nvSpPr>
        <p:spPr/>
        <p:txBody>
          <a:bodyPr vert="horz" lIns="0" tIns="0" rIns="0" bIns="0" rtlCol="0" anchor="t">
            <a:normAutofit/>
          </a:bodyPr>
          <a:lstStyle/>
          <a:p>
            <a:pPr marL="0" indent="0">
              <a:buNone/>
            </a:pPr>
            <a:r>
              <a:rPr lang="en-GB" b="1"/>
              <a:t>Model Setup:</a:t>
            </a:r>
            <a:endParaRPr lang="en-GB"/>
          </a:p>
          <a:p>
            <a:pPr marL="467995" lvl="1" indent="-229870"/>
            <a:r>
              <a:rPr lang="en-GB" b="1">
                <a:ea typeface="+mn-lt"/>
                <a:cs typeface="+mn-lt"/>
              </a:rPr>
              <a:t>Model:</a:t>
            </a:r>
            <a:r>
              <a:rPr lang="en-GB">
                <a:ea typeface="+mn-lt"/>
                <a:cs typeface="+mn-lt"/>
              </a:rPr>
              <a:t> Ridge Linear Regression (alpha=1.0)</a:t>
            </a:r>
          </a:p>
          <a:p>
            <a:pPr marL="467995" lvl="1" indent="-229870"/>
            <a:r>
              <a:rPr lang="en-GB" b="1"/>
              <a:t>TF-IDF features</a:t>
            </a:r>
            <a:r>
              <a:rPr lang="en-GB"/>
              <a:t> from prompts + essays (n-grams 1-3)</a:t>
            </a:r>
          </a:p>
          <a:p>
            <a:pPr marL="467995" lvl="1" indent="-229870"/>
            <a:r>
              <a:rPr lang="en-GB" b="1"/>
              <a:t>Random oversampling</a:t>
            </a:r>
            <a:r>
              <a:rPr lang="en-GB"/>
              <a:t> to address class imbalance</a:t>
            </a:r>
          </a:p>
          <a:p>
            <a:pPr marL="467995" lvl="1" indent="-229870"/>
            <a:r>
              <a:rPr lang="en-GB" b="1"/>
              <a:t>Multi-class classification:</a:t>
            </a:r>
            <a:r>
              <a:rPr lang="en-GB"/>
              <a:t> Band scores 8-17 (transformed from 4.0-8.5)</a:t>
            </a:r>
          </a:p>
          <a:p>
            <a:pPr marL="0" indent="0">
              <a:buNone/>
            </a:pPr>
            <a:r>
              <a:rPr lang="en-GB" b="1"/>
              <a:t>Final Performance Results:</a:t>
            </a:r>
            <a:endParaRPr lang="en-GB"/>
          </a:p>
          <a:p>
            <a:pPr marL="467995" lvl="1" indent="-229870"/>
            <a:r>
              <a:rPr lang="en-GB" b="1">
                <a:ea typeface="+mn-lt"/>
                <a:cs typeface="+mn-lt"/>
              </a:rPr>
              <a:t>R² Score:</a:t>
            </a:r>
            <a:r>
              <a:rPr lang="en-GB">
                <a:ea typeface="+mn-lt"/>
                <a:cs typeface="+mn-lt"/>
              </a:rPr>
              <a:t> 66.5%</a:t>
            </a:r>
          </a:p>
          <a:p>
            <a:pPr marL="467995" lvl="1" indent="-229870"/>
            <a:r>
              <a:rPr lang="en-GB" b="1">
                <a:ea typeface="+mn-lt"/>
                <a:cs typeface="+mn-lt"/>
              </a:rPr>
              <a:t>Classification Accuracy:</a:t>
            </a:r>
            <a:r>
              <a:rPr lang="en-GB">
                <a:ea typeface="+mn-lt"/>
                <a:cs typeface="+mn-lt"/>
              </a:rPr>
              <a:t> 53.3%</a:t>
            </a:r>
            <a:endParaRPr lang="de-DE">
              <a:ea typeface="+mn-lt"/>
              <a:cs typeface="+mn-lt"/>
            </a:endParaRPr>
          </a:p>
        </p:txBody>
      </p:sp>
      <p:sp>
        <p:nvSpPr>
          <p:cNvPr id="11" name="Rectangle 3">
            <a:extLst>
              <a:ext uri="{FF2B5EF4-FFF2-40B4-BE49-F238E27FC236}">
                <a16:creationId xmlns:a16="http://schemas.microsoft.com/office/drawing/2014/main" id="{8F259710-4F7B-BB0D-E7AF-7D04B925C6AA}"/>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262E9BD6-48F3-0F8B-C0A4-0E0B9BD7C5EE}"/>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23761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6DE6E-C143-85AA-55A4-8667AE4831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5ED37B2-8EEF-7B6C-02B0-37628E76CDA9}"/>
              </a:ext>
            </a:extLst>
          </p:cNvPr>
          <p:cNvSpPr>
            <a:spLocks noGrp="1"/>
          </p:cNvSpPr>
          <p:nvPr>
            <p:ph type="title"/>
          </p:nvPr>
        </p:nvSpPr>
        <p:spPr/>
        <p:txBody>
          <a:bodyPr/>
          <a:lstStyle/>
          <a:p>
            <a:r>
              <a:rPr lang="en-GB"/>
              <a:t>Baseline Models – Logistic Reg. Implemenation</a:t>
            </a:r>
            <a:endParaRPr lang="de-DE"/>
          </a:p>
        </p:txBody>
      </p:sp>
      <p:sp>
        <p:nvSpPr>
          <p:cNvPr id="5" name="Foliennummernplatzhalter 4">
            <a:extLst>
              <a:ext uri="{FF2B5EF4-FFF2-40B4-BE49-F238E27FC236}">
                <a16:creationId xmlns:a16="http://schemas.microsoft.com/office/drawing/2014/main" id="{249723C4-8151-F6BC-496D-7F569EF72623}"/>
              </a:ext>
            </a:extLst>
          </p:cNvPr>
          <p:cNvSpPr>
            <a:spLocks noGrp="1"/>
          </p:cNvSpPr>
          <p:nvPr>
            <p:ph type="sldNum" sz="quarter" idx="11"/>
          </p:nvPr>
        </p:nvSpPr>
        <p:spPr/>
        <p:txBody>
          <a:bodyPr/>
          <a:lstStyle/>
          <a:p>
            <a:fld id="{13FEB9C3-1FF9-4F1A-B0DB-7E320F93F669}" type="slidenum">
              <a:rPr lang="de-DE" smtClean="0"/>
              <a:pPr/>
              <a:t>24</a:t>
            </a:fld>
            <a:endParaRPr lang="de-DE"/>
          </a:p>
        </p:txBody>
      </p:sp>
      <p:sp>
        <p:nvSpPr>
          <p:cNvPr id="6" name="Content Placeholder 5">
            <a:extLst>
              <a:ext uri="{FF2B5EF4-FFF2-40B4-BE49-F238E27FC236}">
                <a16:creationId xmlns:a16="http://schemas.microsoft.com/office/drawing/2014/main" id="{8B2B6B83-6A23-DBF9-C37C-6354E8535096}"/>
              </a:ext>
            </a:extLst>
          </p:cNvPr>
          <p:cNvSpPr>
            <a:spLocks noGrp="1"/>
          </p:cNvSpPr>
          <p:nvPr>
            <p:ph idx="1"/>
          </p:nvPr>
        </p:nvSpPr>
        <p:spPr/>
        <p:txBody>
          <a:bodyPr vert="horz" lIns="0" tIns="0" rIns="0" bIns="0" rtlCol="0" anchor="t">
            <a:normAutofit/>
          </a:bodyPr>
          <a:lstStyle/>
          <a:p>
            <a:pPr marL="0" indent="0">
              <a:buNone/>
            </a:pPr>
            <a:r>
              <a:rPr lang="en-GB" b="1"/>
              <a:t>Model Setup:</a:t>
            </a:r>
            <a:endParaRPr lang="en-GB"/>
          </a:p>
          <a:p>
            <a:pPr marL="467995" lvl="1" indent="-229870"/>
            <a:r>
              <a:rPr lang="en-GB" b="1">
                <a:ea typeface="+mn-lt"/>
                <a:cs typeface="+mn-lt"/>
              </a:rPr>
              <a:t>Model:</a:t>
            </a:r>
            <a:r>
              <a:rPr lang="en-GB">
                <a:ea typeface="+mn-lt"/>
                <a:cs typeface="+mn-lt"/>
              </a:rPr>
              <a:t> Logistic Regression classifier (</a:t>
            </a:r>
            <a:r>
              <a:rPr lang="en-GB" err="1">
                <a:ea typeface="+mn-lt"/>
                <a:cs typeface="+mn-lt"/>
              </a:rPr>
              <a:t>multi_class</a:t>
            </a:r>
            <a:r>
              <a:rPr lang="en-GB">
                <a:ea typeface="+mn-lt"/>
                <a:cs typeface="+mn-lt"/>
              </a:rPr>
              <a:t>="multinomial", solver="</a:t>
            </a:r>
            <a:r>
              <a:rPr lang="en-GB" err="1">
                <a:ea typeface="+mn-lt"/>
                <a:cs typeface="+mn-lt"/>
              </a:rPr>
              <a:t>lbfgs</a:t>
            </a:r>
            <a:r>
              <a:rPr lang="en-GB">
                <a:ea typeface="+mn-lt"/>
                <a:cs typeface="+mn-lt"/>
              </a:rPr>
              <a:t>", C=1)</a:t>
            </a:r>
          </a:p>
          <a:p>
            <a:pPr marL="467995" lvl="1" indent="-229870"/>
            <a:r>
              <a:rPr lang="en-GB" b="1"/>
              <a:t>TF-IDF features</a:t>
            </a:r>
            <a:r>
              <a:rPr lang="en-GB"/>
              <a:t> from prompts + essays (n-grams 1-3)</a:t>
            </a:r>
          </a:p>
          <a:p>
            <a:pPr marL="467995" lvl="1" indent="-229870"/>
            <a:r>
              <a:rPr lang="en-GB" b="1"/>
              <a:t>Random oversampling</a:t>
            </a:r>
            <a:r>
              <a:rPr lang="en-GB"/>
              <a:t> to address class imbalance</a:t>
            </a:r>
          </a:p>
          <a:p>
            <a:pPr marL="467995" lvl="1" indent="-229870"/>
            <a:r>
              <a:rPr lang="en-GB" b="1"/>
              <a:t>Multi-class classification:</a:t>
            </a:r>
            <a:r>
              <a:rPr lang="en-GB"/>
              <a:t> Band scores 8-17 (transformed from 4.0-8.5)</a:t>
            </a:r>
          </a:p>
          <a:p>
            <a:pPr marL="0" indent="0">
              <a:buNone/>
            </a:pPr>
            <a:r>
              <a:rPr lang="en-GB" b="1"/>
              <a:t>Final Performance Results:</a:t>
            </a:r>
            <a:endParaRPr lang="en-GB"/>
          </a:p>
          <a:p>
            <a:pPr marL="467995" lvl="1" indent="-229870"/>
            <a:r>
              <a:rPr lang="en-GB" b="1"/>
              <a:t>Test Accuracy:</a:t>
            </a:r>
            <a:r>
              <a:rPr lang="en-GB"/>
              <a:t> </a:t>
            </a:r>
            <a:r>
              <a:rPr lang="en-GB">
                <a:ea typeface="+mn-lt"/>
                <a:cs typeface="+mn-lt"/>
              </a:rPr>
              <a:t>59.91%</a:t>
            </a:r>
          </a:p>
          <a:p>
            <a:pPr marL="467995" lvl="1" indent="-229870"/>
            <a:r>
              <a:rPr lang="en-GB" b="1"/>
              <a:t>Significant improvement:</a:t>
            </a:r>
            <a:r>
              <a:rPr lang="en-GB"/>
              <a:t> </a:t>
            </a:r>
            <a:r>
              <a:rPr lang="en-GB">
                <a:ea typeface="+mn-lt"/>
                <a:cs typeface="+mn-lt"/>
              </a:rPr>
              <a:t>Slightly outperformed the linear regression approach in classification tasks, but the model struggles with lower support classes.</a:t>
            </a:r>
            <a:endParaRPr lang="de-DE"/>
          </a:p>
        </p:txBody>
      </p:sp>
      <p:sp>
        <p:nvSpPr>
          <p:cNvPr id="11" name="Rectangle 3">
            <a:extLst>
              <a:ext uri="{FF2B5EF4-FFF2-40B4-BE49-F238E27FC236}">
                <a16:creationId xmlns:a16="http://schemas.microsoft.com/office/drawing/2014/main" id="{54D1EC47-7820-8530-F476-C3ECFD32F89D}"/>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84F2FE9E-A3F3-B764-1A4D-E38F8054D1E7}"/>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491850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D5131-1DD4-F9F8-199C-21C5F307FB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F303DB6-C620-25FC-0BA2-7EBD3F96ABDE}"/>
              </a:ext>
            </a:extLst>
          </p:cNvPr>
          <p:cNvSpPr>
            <a:spLocks noGrp="1"/>
          </p:cNvSpPr>
          <p:nvPr>
            <p:ph type="title"/>
          </p:nvPr>
        </p:nvSpPr>
        <p:spPr/>
        <p:txBody>
          <a:bodyPr/>
          <a:lstStyle/>
          <a:p>
            <a:r>
              <a:rPr lang="en-GB"/>
              <a:t>Baseline Models – SVM Implementation</a:t>
            </a:r>
            <a:endParaRPr lang="de-DE"/>
          </a:p>
        </p:txBody>
      </p:sp>
      <p:sp>
        <p:nvSpPr>
          <p:cNvPr id="5" name="Foliennummernplatzhalter 4">
            <a:extLst>
              <a:ext uri="{FF2B5EF4-FFF2-40B4-BE49-F238E27FC236}">
                <a16:creationId xmlns:a16="http://schemas.microsoft.com/office/drawing/2014/main" id="{FD394339-21F4-0CB4-A334-4545709F5D3C}"/>
              </a:ext>
            </a:extLst>
          </p:cNvPr>
          <p:cNvSpPr>
            <a:spLocks noGrp="1"/>
          </p:cNvSpPr>
          <p:nvPr>
            <p:ph type="sldNum" sz="quarter" idx="11"/>
          </p:nvPr>
        </p:nvSpPr>
        <p:spPr/>
        <p:txBody>
          <a:bodyPr/>
          <a:lstStyle/>
          <a:p>
            <a:fld id="{13FEB9C3-1FF9-4F1A-B0DB-7E320F93F669}" type="slidenum">
              <a:rPr lang="de-DE" smtClean="0"/>
              <a:pPr/>
              <a:t>25</a:t>
            </a:fld>
            <a:endParaRPr lang="de-DE"/>
          </a:p>
        </p:txBody>
      </p:sp>
      <p:sp>
        <p:nvSpPr>
          <p:cNvPr id="6" name="Content Placeholder 5">
            <a:extLst>
              <a:ext uri="{FF2B5EF4-FFF2-40B4-BE49-F238E27FC236}">
                <a16:creationId xmlns:a16="http://schemas.microsoft.com/office/drawing/2014/main" id="{97C16985-62C2-5DF4-6742-807BC6EC9B63}"/>
              </a:ext>
            </a:extLst>
          </p:cNvPr>
          <p:cNvSpPr>
            <a:spLocks noGrp="1"/>
          </p:cNvSpPr>
          <p:nvPr>
            <p:ph idx="1"/>
          </p:nvPr>
        </p:nvSpPr>
        <p:spPr/>
        <p:txBody>
          <a:bodyPr vert="horz" lIns="0" tIns="0" rIns="0" bIns="0" rtlCol="0" anchor="t">
            <a:normAutofit/>
          </a:bodyPr>
          <a:lstStyle/>
          <a:p>
            <a:pPr marL="0" indent="0">
              <a:buNone/>
            </a:pPr>
            <a:r>
              <a:rPr lang="en-GB" b="1">
                <a:ea typeface="+mn-lt"/>
                <a:cs typeface="+mn-lt"/>
              </a:rPr>
              <a:t>Model Setup:</a:t>
            </a:r>
            <a:endParaRPr lang="en-GB">
              <a:ea typeface="+mn-lt"/>
              <a:cs typeface="+mn-lt"/>
            </a:endParaRPr>
          </a:p>
          <a:p>
            <a:pPr marL="467995" lvl="1" indent="-229870"/>
            <a:r>
              <a:rPr lang="en-GB" b="1">
                <a:ea typeface="+mn-lt"/>
                <a:cs typeface="+mn-lt"/>
              </a:rPr>
              <a:t>Support Vector Machine</a:t>
            </a:r>
            <a:r>
              <a:rPr lang="en-GB">
                <a:ea typeface="+mn-lt"/>
                <a:cs typeface="+mn-lt"/>
              </a:rPr>
              <a:t> with RBF kernel (C=1)</a:t>
            </a:r>
            <a:endParaRPr lang="en-GB"/>
          </a:p>
          <a:p>
            <a:pPr marL="467995" lvl="1" indent="-229870"/>
            <a:r>
              <a:rPr lang="en-GB" b="1">
                <a:ea typeface="+mn-lt"/>
                <a:cs typeface="+mn-lt"/>
              </a:rPr>
              <a:t>TF-IDF features</a:t>
            </a:r>
            <a:r>
              <a:rPr lang="en-GB">
                <a:ea typeface="+mn-lt"/>
                <a:cs typeface="+mn-lt"/>
              </a:rPr>
              <a:t> from prompts + essays (n-grams 1-3)</a:t>
            </a:r>
            <a:endParaRPr lang="en-GB"/>
          </a:p>
          <a:p>
            <a:pPr marL="467995" lvl="1" indent="-229870"/>
            <a:r>
              <a:rPr lang="en-GB" b="1">
                <a:ea typeface="+mn-lt"/>
                <a:cs typeface="+mn-lt"/>
              </a:rPr>
              <a:t>Random oversampling</a:t>
            </a:r>
            <a:r>
              <a:rPr lang="en-GB">
                <a:ea typeface="+mn-lt"/>
                <a:cs typeface="+mn-lt"/>
              </a:rPr>
              <a:t> to address class imbalance</a:t>
            </a:r>
            <a:endParaRPr lang="en-GB"/>
          </a:p>
          <a:p>
            <a:pPr marL="467995" lvl="1" indent="-229870"/>
            <a:r>
              <a:rPr lang="en-GB" b="1">
                <a:ea typeface="+mn-lt"/>
                <a:cs typeface="+mn-lt"/>
              </a:rPr>
              <a:t>Multi-class classification:</a:t>
            </a:r>
            <a:r>
              <a:rPr lang="en-GB">
                <a:ea typeface="+mn-lt"/>
                <a:cs typeface="+mn-lt"/>
              </a:rPr>
              <a:t> Band scores 8-17 (transformed from 4.0-8.5)</a:t>
            </a:r>
            <a:endParaRPr lang="en-GB"/>
          </a:p>
          <a:p>
            <a:pPr marL="0" indent="0">
              <a:buNone/>
            </a:pPr>
            <a:r>
              <a:rPr lang="en-GB" b="1">
                <a:ea typeface="+mn-lt"/>
                <a:cs typeface="+mn-lt"/>
              </a:rPr>
              <a:t>Final Performance Results:</a:t>
            </a:r>
            <a:endParaRPr lang="en-GB">
              <a:ea typeface="+mn-lt"/>
              <a:cs typeface="+mn-lt"/>
            </a:endParaRPr>
          </a:p>
          <a:p>
            <a:pPr marL="467995" lvl="1" indent="-229870"/>
            <a:r>
              <a:rPr lang="en-GB" b="1">
                <a:ea typeface="+mn-lt"/>
                <a:cs typeface="+mn-lt"/>
              </a:rPr>
              <a:t>Test Accuracy:</a:t>
            </a:r>
            <a:r>
              <a:rPr lang="en-GB">
                <a:ea typeface="+mn-lt"/>
                <a:cs typeface="+mn-lt"/>
              </a:rPr>
              <a:t> 59.47%</a:t>
            </a:r>
            <a:endParaRPr lang="de-DE"/>
          </a:p>
        </p:txBody>
      </p:sp>
      <p:sp>
        <p:nvSpPr>
          <p:cNvPr id="11" name="Rectangle 3">
            <a:extLst>
              <a:ext uri="{FF2B5EF4-FFF2-40B4-BE49-F238E27FC236}">
                <a16:creationId xmlns:a16="http://schemas.microsoft.com/office/drawing/2014/main" id="{CBDED794-4D79-B32F-4997-28ACD5260EFC}"/>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23F22B44-A8AA-311E-4CC9-E1468A281657}"/>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1469619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418AB-3D32-F8E5-291F-5737BC5895F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3CE1DFC-1217-26DC-00C3-104BC9AD80D1}"/>
              </a:ext>
            </a:extLst>
          </p:cNvPr>
          <p:cNvSpPr>
            <a:spLocks noGrp="1"/>
          </p:cNvSpPr>
          <p:nvPr>
            <p:ph type="title"/>
          </p:nvPr>
        </p:nvSpPr>
        <p:spPr/>
        <p:txBody>
          <a:bodyPr/>
          <a:lstStyle/>
          <a:p>
            <a:r>
              <a:rPr lang="en-GB"/>
              <a:t>Baseline Models – KNN Implementation</a:t>
            </a:r>
            <a:endParaRPr lang="de-DE"/>
          </a:p>
        </p:txBody>
      </p:sp>
      <p:sp>
        <p:nvSpPr>
          <p:cNvPr id="5" name="Foliennummernplatzhalter 4">
            <a:extLst>
              <a:ext uri="{FF2B5EF4-FFF2-40B4-BE49-F238E27FC236}">
                <a16:creationId xmlns:a16="http://schemas.microsoft.com/office/drawing/2014/main" id="{C0618814-38F8-3F6D-B57C-99B73C3602C6}"/>
              </a:ext>
            </a:extLst>
          </p:cNvPr>
          <p:cNvSpPr>
            <a:spLocks noGrp="1"/>
          </p:cNvSpPr>
          <p:nvPr>
            <p:ph type="sldNum" sz="quarter" idx="11"/>
          </p:nvPr>
        </p:nvSpPr>
        <p:spPr/>
        <p:txBody>
          <a:bodyPr/>
          <a:lstStyle/>
          <a:p>
            <a:fld id="{13FEB9C3-1FF9-4F1A-B0DB-7E320F93F669}" type="slidenum">
              <a:rPr lang="de-DE" smtClean="0"/>
              <a:pPr/>
              <a:t>26</a:t>
            </a:fld>
            <a:endParaRPr lang="de-DE"/>
          </a:p>
        </p:txBody>
      </p:sp>
      <p:sp>
        <p:nvSpPr>
          <p:cNvPr id="6" name="Content Placeholder 5">
            <a:extLst>
              <a:ext uri="{FF2B5EF4-FFF2-40B4-BE49-F238E27FC236}">
                <a16:creationId xmlns:a16="http://schemas.microsoft.com/office/drawing/2014/main" id="{45D336DA-F074-918B-6DC5-CA89B33BFA30}"/>
              </a:ext>
            </a:extLst>
          </p:cNvPr>
          <p:cNvSpPr>
            <a:spLocks noGrp="1"/>
          </p:cNvSpPr>
          <p:nvPr>
            <p:ph idx="1"/>
          </p:nvPr>
        </p:nvSpPr>
        <p:spPr/>
        <p:txBody>
          <a:bodyPr vert="horz" lIns="0" tIns="0" rIns="0" bIns="0" rtlCol="0" anchor="t">
            <a:normAutofit/>
          </a:bodyPr>
          <a:lstStyle/>
          <a:p>
            <a:pPr marL="0" indent="0">
              <a:buNone/>
            </a:pPr>
            <a:r>
              <a:rPr lang="en-GB" b="1" dirty="0">
                <a:ea typeface="+mn-lt"/>
                <a:cs typeface="+mn-lt"/>
              </a:rPr>
              <a:t>Model Setup:</a:t>
            </a:r>
            <a:endParaRPr lang="en-GB" dirty="0">
              <a:ea typeface="+mn-lt"/>
              <a:cs typeface="+mn-lt"/>
            </a:endParaRPr>
          </a:p>
          <a:p>
            <a:pPr marL="467995" lvl="1" indent="-229870">
              <a:buFont typeface="Arial"/>
              <a:buChar char="•"/>
            </a:pPr>
            <a:r>
              <a:rPr lang="en-GB" b="1" dirty="0">
                <a:latin typeface="Arial"/>
                <a:cs typeface="Arial"/>
              </a:rPr>
              <a:t>KNN</a:t>
            </a:r>
            <a:r>
              <a:rPr lang="en-GB" dirty="0">
                <a:latin typeface="Arial"/>
                <a:cs typeface="Arial"/>
              </a:rPr>
              <a:t> with n=1</a:t>
            </a:r>
          </a:p>
          <a:p>
            <a:pPr marL="467995" lvl="1" indent="-229870">
              <a:buFont typeface="Arial"/>
              <a:buChar char="•"/>
            </a:pPr>
            <a:r>
              <a:rPr lang="en-GB" b="1" dirty="0">
                <a:latin typeface="Arial"/>
                <a:cs typeface="Arial"/>
              </a:rPr>
              <a:t>TF-IDF features</a:t>
            </a:r>
            <a:r>
              <a:rPr lang="en-GB" dirty="0">
                <a:latin typeface="Arial"/>
                <a:cs typeface="Arial"/>
              </a:rPr>
              <a:t> from essays (n-grams 1-3)</a:t>
            </a:r>
          </a:p>
          <a:p>
            <a:pPr marL="467995" lvl="1" indent="-229870">
              <a:buFont typeface="Arial"/>
              <a:buChar char="•"/>
            </a:pPr>
            <a:r>
              <a:rPr lang="en-GB" b="1" dirty="0">
                <a:latin typeface="Arial"/>
                <a:cs typeface="Arial"/>
              </a:rPr>
              <a:t>SMOTE oversampling</a:t>
            </a:r>
            <a:r>
              <a:rPr lang="en-GB" dirty="0">
                <a:latin typeface="Arial"/>
                <a:cs typeface="Arial"/>
              </a:rPr>
              <a:t> to address class imbalance</a:t>
            </a:r>
          </a:p>
          <a:p>
            <a:pPr marL="467995" lvl="1" indent="-229870">
              <a:buFont typeface="Arial"/>
              <a:buChar char="•"/>
            </a:pPr>
            <a:r>
              <a:rPr lang="en-GB" b="1" dirty="0">
                <a:latin typeface="Arial"/>
                <a:cs typeface="Arial"/>
              </a:rPr>
              <a:t>PCA</a:t>
            </a:r>
            <a:r>
              <a:rPr lang="en-GB" dirty="0">
                <a:latin typeface="Arial"/>
                <a:cs typeface="Arial"/>
              </a:rPr>
              <a:t> </a:t>
            </a:r>
            <a:r>
              <a:rPr lang="en-GB" err="1">
                <a:latin typeface="Arial"/>
                <a:cs typeface="Arial"/>
              </a:rPr>
              <a:t>n_components</a:t>
            </a:r>
            <a:r>
              <a:rPr lang="en-GB" dirty="0">
                <a:latin typeface="Arial"/>
                <a:cs typeface="Arial"/>
              </a:rPr>
              <a:t> = 512</a:t>
            </a:r>
          </a:p>
          <a:p>
            <a:pPr marL="467995" lvl="1" indent="-229870">
              <a:buFont typeface="Arial"/>
              <a:buChar char="•"/>
            </a:pPr>
            <a:r>
              <a:rPr lang="en-GB" b="1" dirty="0">
                <a:latin typeface="Arial"/>
                <a:cs typeface="Arial"/>
              </a:rPr>
              <a:t>Multi-class classification:</a:t>
            </a:r>
            <a:r>
              <a:rPr lang="en-GB" dirty="0">
                <a:latin typeface="Arial"/>
                <a:cs typeface="Arial"/>
              </a:rPr>
              <a:t> Band scores*10 (40 - 85)</a:t>
            </a:r>
          </a:p>
          <a:p>
            <a:pPr marL="0" indent="0">
              <a:buNone/>
            </a:pPr>
            <a:r>
              <a:rPr lang="en-GB" b="1" dirty="0">
                <a:ea typeface="+mn-lt"/>
                <a:cs typeface="+mn-lt"/>
              </a:rPr>
              <a:t>Final Performance Results:</a:t>
            </a:r>
            <a:endParaRPr lang="en-GB" dirty="0">
              <a:ea typeface="+mn-lt"/>
              <a:cs typeface="+mn-lt"/>
            </a:endParaRPr>
          </a:p>
          <a:p>
            <a:pPr marL="467995" lvl="1" indent="-229870">
              <a:buFont typeface="Arial"/>
              <a:buChar char="•"/>
            </a:pPr>
            <a:r>
              <a:rPr lang="en-GB" b="1" dirty="0">
                <a:latin typeface="Arial"/>
                <a:cs typeface="Arial"/>
              </a:rPr>
              <a:t>Test Accuracy:</a:t>
            </a:r>
            <a:r>
              <a:rPr lang="en-GB" dirty="0">
                <a:latin typeface="Arial"/>
                <a:cs typeface="Arial"/>
              </a:rPr>
              <a:t> 65,0%</a:t>
            </a:r>
            <a:endParaRPr lang="de-DE" dirty="0"/>
          </a:p>
          <a:p>
            <a:pPr marL="0" indent="0">
              <a:buNone/>
            </a:pPr>
            <a:endParaRPr lang="de-DE"/>
          </a:p>
        </p:txBody>
      </p:sp>
      <p:sp>
        <p:nvSpPr>
          <p:cNvPr id="7" name="Rectangle 1">
            <a:extLst>
              <a:ext uri="{FF2B5EF4-FFF2-40B4-BE49-F238E27FC236}">
                <a16:creationId xmlns:a16="http://schemas.microsoft.com/office/drawing/2014/main" id="{E7E118F6-2B34-18A4-3E82-69A8E7B482A9}"/>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53359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D92D3-E6EF-8326-3151-70E145B19D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E4F65EA-53B5-AF47-3655-573EB1ABAF86}"/>
              </a:ext>
            </a:extLst>
          </p:cNvPr>
          <p:cNvSpPr>
            <a:spLocks noGrp="1"/>
          </p:cNvSpPr>
          <p:nvPr>
            <p:ph type="title"/>
          </p:nvPr>
        </p:nvSpPr>
        <p:spPr/>
        <p:txBody>
          <a:bodyPr/>
          <a:lstStyle/>
          <a:p>
            <a:r>
              <a:rPr lang="en-GB"/>
              <a:t>Baseline Models – KNN Implementation</a:t>
            </a:r>
            <a:endParaRPr lang="de-DE"/>
          </a:p>
        </p:txBody>
      </p:sp>
      <p:sp>
        <p:nvSpPr>
          <p:cNvPr id="6" name="Content Placeholder 5">
            <a:extLst>
              <a:ext uri="{FF2B5EF4-FFF2-40B4-BE49-F238E27FC236}">
                <a16:creationId xmlns:a16="http://schemas.microsoft.com/office/drawing/2014/main" id="{892167ED-0255-EA7C-B8A0-7EC5C06C63F8}"/>
              </a:ext>
            </a:extLst>
          </p:cNvPr>
          <p:cNvSpPr>
            <a:spLocks noGrp="1"/>
          </p:cNvSpPr>
          <p:nvPr>
            <p:ph idx="1"/>
          </p:nvPr>
        </p:nvSpPr>
        <p:spPr>
          <a:xfrm>
            <a:off x="360000" y="2831897"/>
            <a:ext cx="4644000" cy="3404312"/>
          </a:xfrm>
        </p:spPr>
        <p:txBody>
          <a:bodyPr vert="horz" lIns="0" tIns="0" rIns="0" bIns="0" rtlCol="0" anchor="t">
            <a:normAutofit/>
          </a:bodyPr>
          <a:lstStyle/>
          <a:p>
            <a:pPr marL="342900" indent="-342900"/>
            <a:r>
              <a:rPr lang="en-GB" dirty="0">
                <a:ea typeface="+mn-lt"/>
                <a:cs typeface="+mn-lt"/>
              </a:rPr>
              <a:t>UMAP – Uniform Manifold approximation und Projection</a:t>
            </a:r>
          </a:p>
          <a:p>
            <a:pPr marL="342900" indent="-342900"/>
            <a:r>
              <a:rPr lang="en-GB" dirty="0">
                <a:ea typeface="+mn-lt"/>
                <a:cs typeface="+mn-lt"/>
              </a:rPr>
              <a:t>Score classes partially overlap significantly.</a:t>
            </a:r>
            <a:endParaRPr lang="en-GB" dirty="0"/>
          </a:p>
          <a:p>
            <a:pPr marL="342900" indent="-342900"/>
            <a:endParaRPr lang="en-GB" dirty="0"/>
          </a:p>
        </p:txBody>
      </p:sp>
      <p:pic>
        <p:nvPicPr>
          <p:cNvPr id="8" name="Picture Placeholder 7">
            <a:extLst>
              <a:ext uri="{FF2B5EF4-FFF2-40B4-BE49-F238E27FC236}">
                <a16:creationId xmlns:a16="http://schemas.microsoft.com/office/drawing/2014/main" id="{F66E302E-00BE-6E96-AEF0-C4B614B6B3F8}"/>
              </a:ext>
            </a:extLst>
          </p:cNvPr>
          <p:cNvPicPr>
            <a:picLocks noGrp="1" noChangeAspect="1"/>
          </p:cNvPicPr>
          <p:nvPr>
            <p:ph type="pic" sz="quarter" idx="14"/>
          </p:nvPr>
        </p:nvPicPr>
        <p:blipFill>
          <a:blip r:embed="rId3"/>
          <a:srcRect l="8175" r="8175"/>
          <a:stretch/>
        </p:blipFill>
        <p:spPr>
          <a:xfrm>
            <a:off x="5462361" y="1054536"/>
            <a:ext cx="6038849" cy="4485618"/>
          </a:xfrm>
        </p:spPr>
      </p:pic>
      <p:sp>
        <p:nvSpPr>
          <p:cNvPr id="5" name="Foliennummernplatzhalter 4">
            <a:extLst>
              <a:ext uri="{FF2B5EF4-FFF2-40B4-BE49-F238E27FC236}">
                <a16:creationId xmlns:a16="http://schemas.microsoft.com/office/drawing/2014/main" id="{94E2E6B9-6813-A3AC-08C6-D3014BD92CF5}"/>
              </a:ext>
            </a:extLst>
          </p:cNvPr>
          <p:cNvSpPr>
            <a:spLocks noGrp="1"/>
          </p:cNvSpPr>
          <p:nvPr>
            <p:ph type="sldNum" sz="quarter" idx="16"/>
          </p:nvPr>
        </p:nvSpPr>
        <p:spPr/>
        <p:txBody>
          <a:bodyPr/>
          <a:lstStyle/>
          <a:p>
            <a:fld id="{13FEB9C3-1FF9-4F1A-B0DB-7E320F93F669}" type="slidenum">
              <a:rPr lang="de-DE" smtClean="0"/>
              <a:pPr/>
              <a:t>27</a:t>
            </a:fld>
            <a:endParaRPr lang="de-DE"/>
          </a:p>
        </p:txBody>
      </p:sp>
    </p:spTree>
    <p:extLst>
      <p:ext uri="{BB962C8B-B14F-4D97-AF65-F5344CB8AC3E}">
        <p14:creationId xmlns:p14="http://schemas.microsoft.com/office/powerpoint/2010/main" val="3029998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C8B89-3B21-176B-FB39-D7DE41DA7A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C6BFF14-5608-611B-D399-3F9FC6D4D678}"/>
              </a:ext>
            </a:extLst>
          </p:cNvPr>
          <p:cNvSpPr>
            <a:spLocks noGrp="1"/>
          </p:cNvSpPr>
          <p:nvPr>
            <p:ph type="title"/>
          </p:nvPr>
        </p:nvSpPr>
        <p:spPr/>
        <p:txBody>
          <a:bodyPr/>
          <a:lstStyle/>
          <a:p>
            <a:r>
              <a:rPr lang="en-GB"/>
              <a:t>BERT Models – Single BERT Model Approaches</a:t>
            </a:r>
            <a:endParaRPr lang="de-DE"/>
          </a:p>
        </p:txBody>
      </p:sp>
      <p:sp>
        <p:nvSpPr>
          <p:cNvPr id="5" name="Foliennummernplatzhalter 4">
            <a:extLst>
              <a:ext uri="{FF2B5EF4-FFF2-40B4-BE49-F238E27FC236}">
                <a16:creationId xmlns:a16="http://schemas.microsoft.com/office/drawing/2014/main" id="{B06F1BAE-16B0-9489-5879-5684A99E8196}"/>
              </a:ext>
            </a:extLst>
          </p:cNvPr>
          <p:cNvSpPr>
            <a:spLocks noGrp="1"/>
          </p:cNvSpPr>
          <p:nvPr>
            <p:ph type="sldNum" sz="quarter" idx="11"/>
          </p:nvPr>
        </p:nvSpPr>
        <p:spPr/>
        <p:txBody>
          <a:bodyPr/>
          <a:lstStyle/>
          <a:p>
            <a:fld id="{13FEB9C3-1FF9-4F1A-B0DB-7E320F93F669}" type="slidenum">
              <a:rPr lang="de-DE" smtClean="0"/>
              <a:pPr/>
              <a:t>28</a:t>
            </a:fld>
            <a:endParaRPr lang="de-DE"/>
          </a:p>
        </p:txBody>
      </p:sp>
      <p:sp>
        <p:nvSpPr>
          <p:cNvPr id="6" name="Content Placeholder 5">
            <a:extLst>
              <a:ext uri="{FF2B5EF4-FFF2-40B4-BE49-F238E27FC236}">
                <a16:creationId xmlns:a16="http://schemas.microsoft.com/office/drawing/2014/main" id="{E5AC5590-7BEA-88C6-EB44-C27800DAB3F4}"/>
              </a:ext>
            </a:extLst>
          </p:cNvPr>
          <p:cNvSpPr>
            <a:spLocks noGrp="1"/>
          </p:cNvSpPr>
          <p:nvPr>
            <p:ph idx="1"/>
          </p:nvPr>
        </p:nvSpPr>
        <p:spPr>
          <a:xfrm>
            <a:off x="359999" y="1797050"/>
            <a:ext cx="11471637" cy="4439159"/>
          </a:xfrm>
        </p:spPr>
        <p:txBody>
          <a:bodyPr>
            <a:normAutofit/>
          </a:bodyPr>
          <a:lstStyle/>
          <a:p>
            <a:pPr marL="0" indent="0">
              <a:buNone/>
            </a:pPr>
            <a:r>
              <a:rPr lang="en-GB" b="1"/>
              <a:t>Model Architecture:</a:t>
            </a:r>
            <a:endParaRPr lang="en-GB"/>
          </a:p>
          <a:p>
            <a:pPr lvl="1"/>
            <a:r>
              <a:rPr lang="en-GB" b="1"/>
              <a:t>BERT-base-cased</a:t>
            </a:r>
            <a:r>
              <a:rPr lang="en-GB"/>
              <a:t> encoder with linear prediction head</a:t>
            </a:r>
          </a:p>
          <a:p>
            <a:pPr lvl="1"/>
            <a:r>
              <a:rPr lang="en-GB" b="1"/>
              <a:t>Input:</a:t>
            </a:r>
            <a:r>
              <a:rPr lang="en-GB"/>
              <a:t> Concatenated prompt + essay (max 512 tokens)</a:t>
            </a:r>
          </a:p>
          <a:p>
            <a:pPr lvl="1"/>
            <a:r>
              <a:rPr lang="en-GB" b="1"/>
              <a:t>Oversampling</a:t>
            </a:r>
            <a:r>
              <a:rPr lang="en-GB"/>
              <a:t> applied to balance class distribution (0-9 range)</a:t>
            </a:r>
          </a:p>
          <a:p>
            <a:pPr marL="0" indent="0">
              <a:buNone/>
            </a:pPr>
            <a:endParaRPr lang="en-GB"/>
          </a:p>
          <a:p>
            <a:pPr marL="0" indent="0">
              <a:buNone/>
            </a:pPr>
            <a:endParaRPr lang="de-DE"/>
          </a:p>
        </p:txBody>
      </p:sp>
      <p:sp>
        <p:nvSpPr>
          <p:cNvPr id="11" name="Rectangle 3">
            <a:extLst>
              <a:ext uri="{FF2B5EF4-FFF2-40B4-BE49-F238E27FC236}">
                <a16:creationId xmlns:a16="http://schemas.microsoft.com/office/drawing/2014/main" id="{54CDF499-B96F-3C80-3C02-DF3ABC2B386C}"/>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3DE0F804-071B-3CF1-2563-35D222FF651F}"/>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174522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2FC0D-2A76-7C17-6BFC-0C0B83521A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0D9FD3D-399E-0972-C5C4-D561B922F0BE}"/>
              </a:ext>
            </a:extLst>
          </p:cNvPr>
          <p:cNvSpPr>
            <a:spLocks noGrp="1"/>
          </p:cNvSpPr>
          <p:nvPr>
            <p:ph type="title"/>
          </p:nvPr>
        </p:nvSpPr>
        <p:spPr/>
        <p:txBody>
          <a:bodyPr/>
          <a:lstStyle/>
          <a:p>
            <a:r>
              <a:rPr lang="en-GB"/>
              <a:t>BERT Models – Single BERT Model Approaches</a:t>
            </a:r>
            <a:endParaRPr lang="de-DE"/>
          </a:p>
        </p:txBody>
      </p:sp>
      <p:sp>
        <p:nvSpPr>
          <p:cNvPr id="5" name="Foliennummernplatzhalter 4">
            <a:extLst>
              <a:ext uri="{FF2B5EF4-FFF2-40B4-BE49-F238E27FC236}">
                <a16:creationId xmlns:a16="http://schemas.microsoft.com/office/drawing/2014/main" id="{8CA4933C-54F4-C2BB-D9EF-9F508B75725B}"/>
              </a:ext>
            </a:extLst>
          </p:cNvPr>
          <p:cNvSpPr>
            <a:spLocks noGrp="1"/>
          </p:cNvSpPr>
          <p:nvPr>
            <p:ph type="sldNum" sz="quarter" idx="11"/>
          </p:nvPr>
        </p:nvSpPr>
        <p:spPr/>
        <p:txBody>
          <a:bodyPr/>
          <a:lstStyle/>
          <a:p>
            <a:fld id="{13FEB9C3-1FF9-4F1A-B0DB-7E320F93F669}" type="slidenum">
              <a:rPr lang="de-DE" smtClean="0"/>
              <a:pPr/>
              <a:t>29</a:t>
            </a:fld>
            <a:endParaRPr lang="de-DE"/>
          </a:p>
        </p:txBody>
      </p:sp>
      <p:sp>
        <p:nvSpPr>
          <p:cNvPr id="6" name="Content Placeholder 5">
            <a:extLst>
              <a:ext uri="{FF2B5EF4-FFF2-40B4-BE49-F238E27FC236}">
                <a16:creationId xmlns:a16="http://schemas.microsoft.com/office/drawing/2014/main" id="{21A30033-AACF-67D5-E1E6-6167553348C4}"/>
              </a:ext>
            </a:extLst>
          </p:cNvPr>
          <p:cNvSpPr>
            <a:spLocks noGrp="1"/>
          </p:cNvSpPr>
          <p:nvPr>
            <p:ph idx="1"/>
          </p:nvPr>
        </p:nvSpPr>
        <p:spPr>
          <a:xfrm>
            <a:off x="359999" y="1797050"/>
            <a:ext cx="11471637" cy="4439159"/>
          </a:xfrm>
        </p:spPr>
        <p:txBody>
          <a:bodyPr>
            <a:normAutofit/>
          </a:bodyPr>
          <a:lstStyle/>
          <a:p>
            <a:pPr marL="0" indent="0">
              <a:buNone/>
            </a:pPr>
            <a:endParaRPr lang="en-GB"/>
          </a:p>
          <a:p>
            <a:pPr marL="0" indent="0">
              <a:buNone/>
            </a:pPr>
            <a:endParaRPr lang="de-DE"/>
          </a:p>
        </p:txBody>
      </p:sp>
      <p:sp>
        <p:nvSpPr>
          <p:cNvPr id="11" name="Rectangle 3">
            <a:extLst>
              <a:ext uri="{FF2B5EF4-FFF2-40B4-BE49-F238E27FC236}">
                <a16:creationId xmlns:a16="http://schemas.microsoft.com/office/drawing/2014/main" id="{A2803F7A-91DB-3453-1C96-3797A494C66E}"/>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BB7D7FB7-5FEC-855D-5E3D-F0CBFD18F8D8}"/>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graphicFrame>
        <p:nvGraphicFramePr>
          <p:cNvPr id="3" name="Table 2">
            <a:extLst>
              <a:ext uri="{FF2B5EF4-FFF2-40B4-BE49-F238E27FC236}">
                <a16:creationId xmlns:a16="http://schemas.microsoft.com/office/drawing/2014/main" id="{6CE06A8D-F826-2B29-0CAB-73A2DB35668E}"/>
              </a:ext>
            </a:extLst>
          </p:cNvPr>
          <p:cNvGraphicFramePr>
            <a:graphicFrameLocks noGrp="1"/>
          </p:cNvGraphicFramePr>
          <p:nvPr>
            <p:extLst>
              <p:ext uri="{D42A27DB-BD31-4B8C-83A1-F6EECF244321}">
                <p14:modId xmlns:p14="http://schemas.microsoft.com/office/powerpoint/2010/main" val="996888927"/>
              </p:ext>
            </p:extLst>
          </p:nvPr>
        </p:nvGraphicFramePr>
        <p:xfrm>
          <a:off x="359998" y="2284212"/>
          <a:ext cx="8603457" cy="1463040"/>
        </p:xfrm>
        <a:graphic>
          <a:graphicData uri="http://schemas.openxmlformats.org/drawingml/2006/table">
            <a:tbl>
              <a:tblPr firstRow="1">
                <a:tableStyleId>{9D7B26C5-4107-4FEC-AEDC-1716B250A1EF}</a:tableStyleId>
              </a:tblPr>
              <a:tblGrid>
                <a:gridCol w="2867819">
                  <a:extLst>
                    <a:ext uri="{9D8B030D-6E8A-4147-A177-3AD203B41FA5}">
                      <a16:colId xmlns:a16="http://schemas.microsoft.com/office/drawing/2014/main" val="2383931984"/>
                    </a:ext>
                  </a:extLst>
                </a:gridCol>
                <a:gridCol w="2867819">
                  <a:extLst>
                    <a:ext uri="{9D8B030D-6E8A-4147-A177-3AD203B41FA5}">
                      <a16:colId xmlns:a16="http://schemas.microsoft.com/office/drawing/2014/main" val="3341358593"/>
                    </a:ext>
                  </a:extLst>
                </a:gridCol>
                <a:gridCol w="2867819">
                  <a:extLst>
                    <a:ext uri="{9D8B030D-6E8A-4147-A177-3AD203B41FA5}">
                      <a16:colId xmlns:a16="http://schemas.microsoft.com/office/drawing/2014/main" val="2010984519"/>
                    </a:ext>
                  </a:extLst>
                </a:gridCol>
              </a:tblGrid>
              <a:tr h="365760">
                <a:tc>
                  <a:txBody>
                    <a:bodyPr/>
                    <a:lstStyle/>
                    <a:p>
                      <a:r>
                        <a:rPr lang="en-GB" sz="1800">
                          <a:effectLst/>
                        </a:rPr>
                        <a:t>Approach</a:t>
                      </a:r>
                    </a:p>
                  </a:txBody>
                  <a:tcPr anchor="ctr"/>
                </a:tc>
                <a:tc>
                  <a:txBody>
                    <a:bodyPr/>
                    <a:lstStyle/>
                    <a:p>
                      <a:r>
                        <a:rPr lang="en-GB" sz="1800">
                          <a:effectLst/>
                        </a:rPr>
                        <a:t>Representation</a:t>
                      </a:r>
                    </a:p>
                  </a:txBody>
                  <a:tcPr anchor="ctr"/>
                </a:tc>
                <a:tc>
                  <a:txBody>
                    <a:bodyPr/>
                    <a:lstStyle/>
                    <a:p>
                      <a:r>
                        <a:rPr lang="en-GB" sz="1800">
                          <a:effectLst/>
                        </a:rPr>
                        <a:t>Accuracy</a:t>
                      </a:r>
                    </a:p>
                  </a:txBody>
                  <a:tcPr anchor="ctr"/>
                </a:tc>
                <a:extLst>
                  <a:ext uri="{0D108BD9-81ED-4DB2-BD59-A6C34878D82A}">
                    <a16:rowId xmlns:a16="http://schemas.microsoft.com/office/drawing/2014/main" val="3879470260"/>
                  </a:ext>
                </a:extLst>
              </a:tr>
              <a:tr h="365760">
                <a:tc>
                  <a:txBody>
                    <a:bodyPr/>
                    <a:lstStyle/>
                    <a:p>
                      <a:r>
                        <a:rPr lang="en-GB" sz="1800" b="0">
                          <a:effectLst/>
                        </a:rPr>
                        <a:t>Classification</a:t>
                      </a:r>
                    </a:p>
                  </a:txBody>
                  <a:tcPr anchor="ctr"/>
                </a:tc>
                <a:tc>
                  <a:txBody>
                    <a:bodyPr/>
                    <a:lstStyle/>
                    <a:p>
                      <a:r>
                        <a:rPr lang="en-GB" sz="1800" dirty="0">
                          <a:effectLst/>
                        </a:rPr>
                        <a:t>Pooled hidden states</a:t>
                      </a:r>
                    </a:p>
                  </a:txBody>
                  <a:tcPr anchor="ctr"/>
                </a:tc>
                <a:tc>
                  <a:txBody>
                    <a:bodyPr/>
                    <a:lstStyle/>
                    <a:p>
                      <a:r>
                        <a:rPr lang="en-GB" sz="1800" b="1">
                          <a:effectLst/>
                        </a:rPr>
                        <a:t>27.75%</a:t>
                      </a:r>
                    </a:p>
                  </a:txBody>
                  <a:tcPr anchor="ctr"/>
                </a:tc>
                <a:extLst>
                  <a:ext uri="{0D108BD9-81ED-4DB2-BD59-A6C34878D82A}">
                    <a16:rowId xmlns:a16="http://schemas.microsoft.com/office/drawing/2014/main" val="3114482050"/>
                  </a:ext>
                </a:extLst>
              </a:tr>
              <a:tr h="365760">
                <a:tc>
                  <a:txBody>
                    <a:bodyPr/>
                    <a:lstStyle/>
                    <a:p>
                      <a:r>
                        <a:rPr lang="en-GB" sz="1800" b="0">
                          <a:effectLst/>
                        </a:rPr>
                        <a:t>Classification</a:t>
                      </a:r>
                    </a:p>
                  </a:txBody>
                  <a:tcPr anchor="ctr"/>
                </a:tc>
                <a:tc>
                  <a:txBody>
                    <a:bodyPr/>
                    <a:lstStyle/>
                    <a:p>
                      <a:r>
                        <a:rPr lang="en-GB" sz="1800">
                          <a:effectLst/>
                        </a:rPr>
                        <a:t>CLS token</a:t>
                      </a:r>
                    </a:p>
                  </a:txBody>
                  <a:tcPr anchor="ctr"/>
                </a:tc>
                <a:tc>
                  <a:txBody>
                    <a:bodyPr/>
                    <a:lstStyle/>
                    <a:p>
                      <a:r>
                        <a:rPr lang="en-GB" sz="1800" b="1">
                          <a:effectLst/>
                        </a:rPr>
                        <a:t>32.60%</a:t>
                      </a:r>
                    </a:p>
                  </a:txBody>
                  <a:tcPr anchor="ctr"/>
                </a:tc>
                <a:extLst>
                  <a:ext uri="{0D108BD9-81ED-4DB2-BD59-A6C34878D82A}">
                    <a16:rowId xmlns:a16="http://schemas.microsoft.com/office/drawing/2014/main" val="997984514"/>
                  </a:ext>
                </a:extLst>
              </a:tr>
              <a:tr h="365760">
                <a:tc>
                  <a:txBody>
                    <a:bodyPr/>
                    <a:lstStyle/>
                    <a:p>
                      <a:r>
                        <a:rPr lang="en-GB" sz="1800" b="0">
                          <a:effectLst/>
                        </a:rPr>
                        <a:t>Regression</a:t>
                      </a:r>
                    </a:p>
                  </a:txBody>
                  <a:tcPr anchor="ctr"/>
                </a:tc>
                <a:tc>
                  <a:txBody>
                    <a:bodyPr/>
                    <a:lstStyle/>
                    <a:p>
                      <a:r>
                        <a:rPr lang="en-GB" sz="1800">
                          <a:effectLst/>
                        </a:rPr>
                        <a:t>CLS token</a:t>
                      </a:r>
                    </a:p>
                  </a:txBody>
                  <a:tcPr anchor="ctr"/>
                </a:tc>
                <a:tc>
                  <a:txBody>
                    <a:bodyPr/>
                    <a:lstStyle/>
                    <a:p>
                      <a:r>
                        <a:rPr lang="en-GB" sz="1800" b="1" dirty="0">
                          <a:effectLst/>
                        </a:rPr>
                        <a:t>57.50%</a:t>
                      </a:r>
                    </a:p>
                  </a:txBody>
                  <a:tcPr anchor="ctr"/>
                </a:tc>
                <a:extLst>
                  <a:ext uri="{0D108BD9-81ED-4DB2-BD59-A6C34878D82A}">
                    <a16:rowId xmlns:a16="http://schemas.microsoft.com/office/drawing/2014/main" val="394407777"/>
                  </a:ext>
                </a:extLst>
              </a:tr>
            </a:tbl>
          </a:graphicData>
        </a:graphic>
      </p:graphicFrame>
      <p:sp>
        <p:nvSpPr>
          <p:cNvPr id="4" name="Rectangle 1">
            <a:extLst>
              <a:ext uri="{FF2B5EF4-FFF2-40B4-BE49-F238E27FC236}">
                <a16:creationId xmlns:a16="http://schemas.microsoft.com/office/drawing/2014/main" id="{B299E849-E77C-C28A-AAA3-9275DD5359DD}"/>
              </a:ext>
            </a:extLst>
          </p:cNvPr>
          <p:cNvSpPr>
            <a:spLocks noChangeArrowheads="1"/>
          </p:cNvSpPr>
          <p:nvPr/>
        </p:nvSpPr>
        <p:spPr bwMode="auto">
          <a:xfrm>
            <a:off x="359998" y="1753362"/>
            <a:ext cx="37852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400" b="1" i="0" u="none" strike="noStrike" cap="none" normalizeH="0" baseline="0">
                <a:ln>
                  <a:noFill/>
                </a:ln>
                <a:solidFill>
                  <a:schemeClr val="tx1"/>
                </a:solidFill>
                <a:effectLst/>
                <a:latin typeface="Arial" panose="020B0604020202020204" pitchFamily="34" charset="0"/>
              </a:rPr>
              <a:t>Model Variations Tested:</a:t>
            </a:r>
            <a:endParaRPr kumimoji="0" lang="en-DE" altLang="en-DE" sz="24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5405446-D6EF-4902-3B41-AA6D7873EF1D}"/>
              </a:ext>
            </a:extLst>
          </p:cNvPr>
          <p:cNvSpPr txBox="1"/>
          <p:nvPr/>
        </p:nvSpPr>
        <p:spPr>
          <a:xfrm>
            <a:off x="359998" y="4019732"/>
            <a:ext cx="11471276" cy="1846659"/>
          </a:xfrm>
          <a:prstGeom prst="rect">
            <a:avLst/>
          </a:prstGeom>
          <a:noFill/>
        </p:spPr>
        <p:txBody>
          <a:bodyPr wrap="square" rtlCol="0">
            <a:spAutoFit/>
          </a:bodyPr>
          <a:lstStyle/>
          <a:p>
            <a:r>
              <a:rPr lang="en-GB" sz="2400" b="1"/>
              <a:t>Key Technical Findings:</a:t>
            </a:r>
            <a:endParaRPr lang="en-GB" sz="2400"/>
          </a:p>
          <a:p>
            <a:pPr marL="285750" indent="-285750">
              <a:buFont typeface="Arial" panose="020B0604020202020204" pitchFamily="34" charset="0"/>
              <a:buChar char="•"/>
            </a:pPr>
            <a:r>
              <a:rPr lang="en-GB" sz="2400" b="1"/>
              <a:t>Regression &gt; Classification:</a:t>
            </a:r>
            <a:r>
              <a:rPr lang="en-GB" sz="2400"/>
              <a:t> Treating scoring as regression problem yielded better results</a:t>
            </a:r>
          </a:p>
          <a:p>
            <a:pPr marL="285750" indent="-285750">
              <a:buFont typeface="Arial" panose="020B0604020202020204" pitchFamily="34" charset="0"/>
              <a:buChar char="•"/>
            </a:pPr>
            <a:r>
              <a:rPr lang="en-GB" sz="2400" b="1"/>
              <a:t>CLS token &gt; Pooling:</a:t>
            </a:r>
            <a:r>
              <a:rPr lang="en-GB" sz="2400"/>
              <a:t> [CLS] token representation outperformed pooled hidden states</a:t>
            </a:r>
          </a:p>
          <a:p>
            <a:pPr marL="285750" indent="-285750">
              <a:buFont typeface="Arial" panose="020B0604020202020204" pitchFamily="34" charset="0"/>
              <a:buChar char="•"/>
            </a:pPr>
            <a:r>
              <a:rPr lang="en-GB" sz="2400" b="1"/>
              <a:t>Learning rate scheduling</a:t>
            </a:r>
            <a:r>
              <a:rPr lang="en-GB" sz="2400"/>
              <a:t> with warmup crucial for stable training</a:t>
            </a:r>
          </a:p>
          <a:p>
            <a:endParaRPr lang="de-DE"/>
          </a:p>
        </p:txBody>
      </p:sp>
    </p:spTree>
    <p:extLst>
      <p:ext uri="{BB962C8B-B14F-4D97-AF65-F5344CB8AC3E}">
        <p14:creationId xmlns:p14="http://schemas.microsoft.com/office/powerpoint/2010/main" val="1861925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F6BFA-CB50-BD4E-A0BC-E7F382B4409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D2BA24-5205-65B7-DFBA-BD3B892BAC46}"/>
              </a:ext>
            </a:extLst>
          </p:cNvPr>
          <p:cNvSpPr>
            <a:spLocks noGrp="1"/>
          </p:cNvSpPr>
          <p:nvPr>
            <p:ph type="title"/>
          </p:nvPr>
        </p:nvSpPr>
        <p:spPr/>
        <p:txBody>
          <a:bodyPr/>
          <a:lstStyle/>
          <a:p>
            <a:r>
              <a:rPr lang="de-DE"/>
              <a:t>Motivation</a:t>
            </a:r>
          </a:p>
        </p:txBody>
      </p:sp>
      <p:sp>
        <p:nvSpPr>
          <p:cNvPr id="3" name="Inhaltsplatzhalter 2">
            <a:extLst>
              <a:ext uri="{FF2B5EF4-FFF2-40B4-BE49-F238E27FC236}">
                <a16:creationId xmlns:a16="http://schemas.microsoft.com/office/drawing/2014/main" id="{1424AE6D-982F-1478-03DC-70AF4E5FF561}"/>
              </a:ext>
            </a:extLst>
          </p:cNvPr>
          <p:cNvSpPr>
            <a:spLocks noGrp="1"/>
          </p:cNvSpPr>
          <p:nvPr>
            <p:ph idx="1"/>
          </p:nvPr>
        </p:nvSpPr>
        <p:spPr/>
        <p:txBody>
          <a:bodyPr/>
          <a:lstStyle/>
          <a:p>
            <a:r>
              <a:rPr lang="en-GB" b="1"/>
              <a:t>Core Objective:</a:t>
            </a:r>
            <a:r>
              <a:rPr lang="en-GB"/>
              <a:t> Automatically score IELTS essays and categorize them by prompt. </a:t>
            </a:r>
          </a:p>
          <a:p>
            <a:r>
              <a:rPr lang="en-GB" b="1"/>
              <a:t>Driving Force:</a:t>
            </a:r>
            <a:r>
              <a:rPr lang="en-GB"/>
              <a:t> Provide students with preliminary feedback on their essays. </a:t>
            </a:r>
          </a:p>
          <a:p>
            <a:r>
              <a:rPr lang="en-GB" b="1"/>
              <a:t>Target User:</a:t>
            </a:r>
            <a:r>
              <a:rPr lang="en-GB"/>
              <a:t> Students preparing for the IELTS exam. </a:t>
            </a:r>
          </a:p>
          <a:p>
            <a:r>
              <a:rPr lang="en-GB" b="1"/>
              <a:t>Key Questions:</a:t>
            </a:r>
            <a:r>
              <a:rPr lang="en-GB"/>
              <a:t> </a:t>
            </a:r>
          </a:p>
          <a:p>
            <a:pPr lvl="1"/>
            <a:r>
              <a:rPr lang="en-GB"/>
              <a:t>"How good is my essay?"</a:t>
            </a:r>
          </a:p>
          <a:p>
            <a:pPr lvl="1"/>
            <a:r>
              <a:rPr lang="en-GB"/>
              <a:t>"Does my essay align with others that address the same prompt?"</a:t>
            </a:r>
          </a:p>
          <a:p>
            <a:endParaRPr lang="de-DE"/>
          </a:p>
        </p:txBody>
      </p:sp>
      <p:sp>
        <p:nvSpPr>
          <p:cNvPr id="4" name="Fußzeilenplatzhalter 3">
            <a:extLst>
              <a:ext uri="{FF2B5EF4-FFF2-40B4-BE49-F238E27FC236}">
                <a16:creationId xmlns:a16="http://schemas.microsoft.com/office/drawing/2014/main" id="{1C0EC5CF-DC3A-C980-DBD6-10716E3DBE83}"/>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3A4F1167-9B8E-871D-DEB0-F9153C79043B}"/>
              </a:ext>
            </a:extLst>
          </p:cNvPr>
          <p:cNvSpPr>
            <a:spLocks noGrp="1"/>
          </p:cNvSpPr>
          <p:nvPr>
            <p:ph type="sldNum" sz="quarter" idx="11"/>
          </p:nvPr>
        </p:nvSpPr>
        <p:spPr/>
        <p:txBody>
          <a:bodyPr/>
          <a:lstStyle/>
          <a:p>
            <a:fld id="{13FEB9C3-1FF9-4F1A-B0DB-7E320F93F669}" type="slidenum">
              <a:rPr lang="de-DE" smtClean="0"/>
              <a:pPr/>
              <a:t>3</a:t>
            </a:fld>
            <a:endParaRPr lang="de-DE"/>
          </a:p>
        </p:txBody>
      </p:sp>
    </p:spTree>
    <p:extLst>
      <p:ext uri="{BB962C8B-B14F-4D97-AF65-F5344CB8AC3E}">
        <p14:creationId xmlns:p14="http://schemas.microsoft.com/office/powerpoint/2010/main" val="3805401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C2C1-FD8B-4335-C83C-5F9BA1495E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3005007-C0BB-8B8F-782F-060032025A7D}"/>
              </a:ext>
            </a:extLst>
          </p:cNvPr>
          <p:cNvSpPr>
            <a:spLocks noGrp="1"/>
          </p:cNvSpPr>
          <p:nvPr>
            <p:ph type="title"/>
          </p:nvPr>
        </p:nvSpPr>
        <p:spPr/>
        <p:txBody>
          <a:bodyPr/>
          <a:lstStyle/>
          <a:p>
            <a:r>
              <a:rPr lang="en-GB"/>
              <a:t>BERT Models – Dual BERT Encoder + Concatenation</a:t>
            </a:r>
            <a:endParaRPr lang="de-DE"/>
          </a:p>
        </p:txBody>
      </p:sp>
      <p:sp>
        <p:nvSpPr>
          <p:cNvPr id="5" name="Foliennummernplatzhalter 4">
            <a:extLst>
              <a:ext uri="{FF2B5EF4-FFF2-40B4-BE49-F238E27FC236}">
                <a16:creationId xmlns:a16="http://schemas.microsoft.com/office/drawing/2014/main" id="{3499CDFC-0F75-0CA3-FCB2-9159BD79F001}"/>
              </a:ext>
            </a:extLst>
          </p:cNvPr>
          <p:cNvSpPr>
            <a:spLocks noGrp="1"/>
          </p:cNvSpPr>
          <p:nvPr>
            <p:ph type="sldNum" sz="quarter" idx="11"/>
          </p:nvPr>
        </p:nvSpPr>
        <p:spPr/>
        <p:txBody>
          <a:bodyPr/>
          <a:lstStyle/>
          <a:p>
            <a:fld id="{13FEB9C3-1FF9-4F1A-B0DB-7E320F93F669}" type="slidenum">
              <a:rPr lang="de-DE" smtClean="0"/>
              <a:pPr/>
              <a:t>30</a:t>
            </a:fld>
            <a:endParaRPr lang="de-DE"/>
          </a:p>
        </p:txBody>
      </p:sp>
      <p:sp>
        <p:nvSpPr>
          <p:cNvPr id="6" name="Content Placeholder 5">
            <a:extLst>
              <a:ext uri="{FF2B5EF4-FFF2-40B4-BE49-F238E27FC236}">
                <a16:creationId xmlns:a16="http://schemas.microsoft.com/office/drawing/2014/main" id="{A4A89D4D-A144-D23F-D0F5-A4A6276CCB03}"/>
              </a:ext>
            </a:extLst>
          </p:cNvPr>
          <p:cNvSpPr>
            <a:spLocks noGrp="1"/>
          </p:cNvSpPr>
          <p:nvPr>
            <p:ph idx="1"/>
          </p:nvPr>
        </p:nvSpPr>
        <p:spPr>
          <a:xfrm>
            <a:off x="359999" y="1797050"/>
            <a:ext cx="5625165" cy="4439159"/>
          </a:xfrm>
        </p:spPr>
        <p:txBody>
          <a:bodyPr>
            <a:normAutofit/>
          </a:bodyPr>
          <a:lstStyle/>
          <a:p>
            <a:pPr marL="0" indent="0">
              <a:buNone/>
            </a:pPr>
            <a:r>
              <a:rPr lang="en-GB" b="1"/>
              <a:t>Architecture Overview:</a:t>
            </a:r>
            <a:endParaRPr lang="en-GB"/>
          </a:p>
          <a:p>
            <a:pPr lvl="1"/>
            <a:r>
              <a:rPr lang="en-GB" b="1"/>
              <a:t>Two separate BERT encoders</a:t>
            </a:r>
            <a:r>
              <a:rPr lang="en-GB"/>
              <a:t>: One for prompts, one for essays</a:t>
            </a:r>
          </a:p>
          <a:p>
            <a:pPr lvl="1"/>
            <a:r>
              <a:rPr lang="en-GB" b="1"/>
              <a:t>CLS token concatenation</a:t>
            </a:r>
            <a:r>
              <a:rPr lang="en-GB"/>
              <a:t>: Combines prompt and essay embeddings via concatenation</a:t>
            </a:r>
          </a:p>
          <a:p>
            <a:pPr lvl="1"/>
            <a:r>
              <a:rPr lang="en-GB" b="1"/>
              <a:t>Prediction head</a:t>
            </a:r>
            <a:r>
              <a:rPr lang="en-GB"/>
              <a:t>: Two-layer MLP (1536→512→1) with ReLU and dropout</a:t>
            </a:r>
          </a:p>
          <a:p>
            <a:pPr marL="0" indent="0">
              <a:buNone/>
            </a:pPr>
            <a:r>
              <a:rPr lang="en-GB" b="1"/>
              <a:t>Performance:</a:t>
            </a:r>
          </a:p>
          <a:p>
            <a:pPr lvl="1"/>
            <a:r>
              <a:rPr lang="en-GB" b="1"/>
              <a:t>61.23% Accuracy</a:t>
            </a:r>
          </a:p>
          <a:p>
            <a:pPr marL="0" indent="0">
              <a:buNone/>
            </a:pPr>
            <a:endParaRPr lang="de-DE"/>
          </a:p>
        </p:txBody>
      </p:sp>
      <p:sp>
        <p:nvSpPr>
          <p:cNvPr id="11" name="Rectangle 3">
            <a:extLst>
              <a:ext uri="{FF2B5EF4-FFF2-40B4-BE49-F238E27FC236}">
                <a16:creationId xmlns:a16="http://schemas.microsoft.com/office/drawing/2014/main" id="{262460F6-9243-A3B4-88F9-0915BBCEE124}"/>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B01708B4-FFC3-0BD4-D9F3-93B7309862A2}"/>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3" name="Picture 2">
            <a:extLst>
              <a:ext uri="{FF2B5EF4-FFF2-40B4-BE49-F238E27FC236}">
                <a16:creationId xmlns:a16="http://schemas.microsoft.com/office/drawing/2014/main" id="{2B0C5654-67E2-93F7-CA33-482B86EACC38}"/>
              </a:ext>
            </a:extLst>
          </p:cNvPr>
          <p:cNvPicPr>
            <a:picLocks noChangeAspect="1"/>
          </p:cNvPicPr>
          <p:nvPr/>
        </p:nvPicPr>
        <p:blipFill>
          <a:blip r:embed="rId2"/>
          <a:stretch>
            <a:fillRect/>
          </a:stretch>
        </p:blipFill>
        <p:spPr>
          <a:xfrm>
            <a:off x="6455999" y="1797049"/>
            <a:ext cx="5228711" cy="4439159"/>
          </a:xfrm>
          <a:prstGeom prst="rect">
            <a:avLst/>
          </a:prstGeom>
        </p:spPr>
      </p:pic>
    </p:spTree>
    <p:extLst>
      <p:ext uri="{BB962C8B-B14F-4D97-AF65-F5344CB8AC3E}">
        <p14:creationId xmlns:p14="http://schemas.microsoft.com/office/powerpoint/2010/main" val="943942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D82CE-5D97-5D54-4921-5095BD9928D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BDA8093-DB70-E1E8-07AD-9BA523DBE56F}"/>
              </a:ext>
            </a:extLst>
          </p:cNvPr>
          <p:cNvSpPr>
            <a:spLocks noGrp="1"/>
          </p:cNvSpPr>
          <p:nvPr>
            <p:ph type="title"/>
          </p:nvPr>
        </p:nvSpPr>
        <p:spPr/>
        <p:txBody>
          <a:bodyPr/>
          <a:lstStyle/>
          <a:p>
            <a:r>
              <a:rPr lang="en-GB"/>
              <a:t>BERT Models – Dual BERT Encoder + Cross-Attention</a:t>
            </a:r>
            <a:endParaRPr lang="de-DE"/>
          </a:p>
        </p:txBody>
      </p:sp>
      <p:sp>
        <p:nvSpPr>
          <p:cNvPr id="5" name="Foliennummernplatzhalter 4">
            <a:extLst>
              <a:ext uri="{FF2B5EF4-FFF2-40B4-BE49-F238E27FC236}">
                <a16:creationId xmlns:a16="http://schemas.microsoft.com/office/drawing/2014/main" id="{CCD87384-1C1D-D0FC-3C86-C3C5857B0DD2}"/>
              </a:ext>
            </a:extLst>
          </p:cNvPr>
          <p:cNvSpPr>
            <a:spLocks noGrp="1"/>
          </p:cNvSpPr>
          <p:nvPr>
            <p:ph type="sldNum" sz="quarter" idx="11"/>
          </p:nvPr>
        </p:nvSpPr>
        <p:spPr/>
        <p:txBody>
          <a:bodyPr/>
          <a:lstStyle/>
          <a:p>
            <a:fld id="{13FEB9C3-1FF9-4F1A-B0DB-7E320F93F669}" type="slidenum">
              <a:rPr lang="de-DE" smtClean="0"/>
              <a:pPr/>
              <a:t>31</a:t>
            </a:fld>
            <a:endParaRPr lang="de-DE"/>
          </a:p>
        </p:txBody>
      </p:sp>
      <p:sp>
        <p:nvSpPr>
          <p:cNvPr id="6" name="Content Placeholder 5">
            <a:extLst>
              <a:ext uri="{FF2B5EF4-FFF2-40B4-BE49-F238E27FC236}">
                <a16:creationId xmlns:a16="http://schemas.microsoft.com/office/drawing/2014/main" id="{E5CDF36A-0D63-31C2-3E3C-E2A17F99D37C}"/>
              </a:ext>
            </a:extLst>
          </p:cNvPr>
          <p:cNvSpPr>
            <a:spLocks noGrp="1"/>
          </p:cNvSpPr>
          <p:nvPr>
            <p:ph idx="1"/>
          </p:nvPr>
        </p:nvSpPr>
        <p:spPr>
          <a:xfrm>
            <a:off x="359999" y="1797050"/>
            <a:ext cx="11471638" cy="4439159"/>
          </a:xfrm>
        </p:spPr>
        <p:txBody>
          <a:bodyPr>
            <a:normAutofit/>
          </a:bodyPr>
          <a:lstStyle/>
          <a:p>
            <a:pPr marL="0" indent="0">
              <a:buNone/>
            </a:pPr>
            <a:r>
              <a:rPr lang="en-GB" b="1" dirty="0"/>
              <a:t>Architecture Enhancement:</a:t>
            </a:r>
            <a:endParaRPr lang="en-GB" dirty="0"/>
          </a:p>
          <a:p>
            <a:pPr lvl="1"/>
            <a:r>
              <a:rPr lang="en-GB" b="1" dirty="0"/>
              <a:t>Bidirectional cross-attention</a:t>
            </a:r>
            <a:r>
              <a:rPr lang="en-GB" dirty="0"/>
              <a:t>: Prompt attends to essay &amp; essay attends to prompt</a:t>
            </a:r>
          </a:p>
          <a:p>
            <a:pPr lvl="1"/>
            <a:r>
              <a:rPr lang="en-GB" b="1" dirty="0"/>
              <a:t>Multi-head attention</a:t>
            </a:r>
            <a:r>
              <a:rPr lang="en-GB" dirty="0"/>
              <a:t>: 8 attention heads for interaction </a:t>
            </a:r>
            <a:r>
              <a:rPr lang="en-GB" dirty="0" err="1"/>
              <a:t>modeling</a:t>
            </a:r>
            <a:endParaRPr lang="en-GB" dirty="0"/>
          </a:p>
          <a:p>
            <a:pPr lvl="1"/>
            <a:r>
              <a:rPr lang="en-GB" b="1" dirty="0"/>
              <a:t>Layer normalization</a:t>
            </a:r>
            <a:r>
              <a:rPr lang="en-GB" dirty="0"/>
              <a:t>: Applied to concatenated attended representations</a:t>
            </a:r>
          </a:p>
          <a:p>
            <a:pPr lvl="1"/>
            <a:r>
              <a:rPr lang="en-GB" b="1" dirty="0"/>
              <a:t>Optimized hyperparameters</a:t>
            </a:r>
            <a:r>
              <a:rPr lang="en-GB" dirty="0"/>
              <a:t>: Learning rate 7e-5, hidden dim 1024, dropout 0.15</a:t>
            </a:r>
          </a:p>
          <a:p>
            <a:pPr marL="0" indent="0">
              <a:buNone/>
            </a:pPr>
            <a:r>
              <a:rPr lang="en-GB" b="1" dirty="0"/>
              <a:t>Performance Results:</a:t>
            </a:r>
            <a:endParaRPr lang="en-GB" dirty="0"/>
          </a:p>
          <a:p>
            <a:pPr lvl="1"/>
            <a:r>
              <a:rPr lang="en-GB" b="1" dirty="0"/>
              <a:t>Classification Accuracy: 81.0%</a:t>
            </a:r>
            <a:endParaRPr lang="en-GB" dirty="0"/>
          </a:p>
          <a:p>
            <a:pPr marL="0" indent="0">
              <a:buNone/>
            </a:pPr>
            <a:endParaRPr lang="de-DE" dirty="0"/>
          </a:p>
        </p:txBody>
      </p:sp>
      <p:sp>
        <p:nvSpPr>
          <p:cNvPr id="11" name="Rectangle 3">
            <a:extLst>
              <a:ext uri="{FF2B5EF4-FFF2-40B4-BE49-F238E27FC236}">
                <a16:creationId xmlns:a16="http://schemas.microsoft.com/office/drawing/2014/main" id="{FD3262ED-81B0-C72C-D46A-C2D9F0074B24}"/>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C453BC8F-E090-2FCA-21F3-47E5DA22D59B}"/>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2286562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737E8-C985-30B2-029A-CE847DBD7490}"/>
            </a:ext>
          </a:extLst>
        </p:cNvPr>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F82BAE13-C048-86C3-D70F-CD61F5E4F028}"/>
              </a:ext>
            </a:extLst>
          </p:cNvPr>
          <p:cNvSpPr>
            <a:spLocks noGrp="1"/>
          </p:cNvSpPr>
          <p:nvPr>
            <p:ph type="sldNum" sz="quarter" idx="11"/>
          </p:nvPr>
        </p:nvSpPr>
        <p:spPr/>
        <p:txBody>
          <a:bodyPr/>
          <a:lstStyle/>
          <a:p>
            <a:fld id="{13FEB9C3-1FF9-4F1A-B0DB-7E320F93F669}" type="slidenum">
              <a:rPr lang="de-DE" smtClean="0"/>
              <a:pPr/>
              <a:t>32</a:t>
            </a:fld>
            <a:endParaRPr lang="de-DE"/>
          </a:p>
        </p:txBody>
      </p:sp>
      <p:sp>
        <p:nvSpPr>
          <p:cNvPr id="11" name="Rectangle 3">
            <a:extLst>
              <a:ext uri="{FF2B5EF4-FFF2-40B4-BE49-F238E27FC236}">
                <a16:creationId xmlns:a16="http://schemas.microsoft.com/office/drawing/2014/main" id="{A12D048F-954F-EB10-6065-473D1F9449C4}"/>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9B4D8639-3F6B-17E3-49AD-3F320F95568A}"/>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12" name="Picture 11" descr="A diagram of a process flow&#10;&#10;AI-generated content may be incorrect.">
            <a:extLst>
              <a:ext uri="{FF2B5EF4-FFF2-40B4-BE49-F238E27FC236}">
                <a16:creationId xmlns:a16="http://schemas.microsoft.com/office/drawing/2014/main" id="{CD78D872-5D5A-AE54-07D8-46714F229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7" y="0"/>
            <a:ext cx="5792765" cy="6858000"/>
          </a:xfrm>
          <a:prstGeom prst="rect">
            <a:avLst/>
          </a:prstGeom>
        </p:spPr>
      </p:pic>
      <p:pic>
        <p:nvPicPr>
          <p:cNvPr id="13" name="Picture 12">
            <a:extLst>
              <a:ext uri="{FF2B5EF4-FFF2-40B4-BE49-F238E27FC236}">
                <a16:creationId xmlns:a16="http://schemas.microsoft.com/office/drawing/2014/main" id="{8F4D6BFF-9A45-D944-341E-EBF668DDFDBA}"/>
              </a:ext>
            </a:extLst>
          </p:cNvPr>
          <p:cNvPicPr>
            <a:picLocks noChangeAspect="1"/>
          </p:cNvPicPr>
          <p:nvPr/>
        </p:nvPicPr>
        <p:blipFill>
          <a:blip r:embed="rId3"/>
          <a:stretch>
            <a:fillRect/>
          </a:stretch>
        </p:blipFill>
        <p:spPr>
          <a:xfrm>
            <a:off x="6304770" y="923925"/>
            <a:ext cx="5582739" cy="5010150"/>
          </a:xfrm>
          <a:prstGeom prst="rect">
            <a:avLst/>
          </a:prstGeom>
        </p:spPr>
      </p:pic>
    </p:spTree>
    <p:extLst>
      <p:ext uri="{BB962C8B-B14F-4D97-AF65-F5344CB8AC3E}">
        <p14:creationId xmlns:p14="http://schemas.microsoft.com/office/powerpoint/2010/main" val="4154722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58D99-C3E4-BE86-C75C-C14964658A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027CAC-75E7-9788-976A-96B2F3E428BF}"/>
              </a:ext>
            </a:extLst>
          </p:cNvPr>
          <p:cNvSpPr>
            <a:spLocks noGrp="1"/>
          </p:cNvSpPr>
          <p:nvPr>
            <p:ph type="title"/>
          </p:nvPr>
        </p:nvSpPr>
        <p:spPr/>
        <p:txBody>
          <a:bodyPr/>
          <a:lstStyle/>
          <a:p>
            <a:r>
              <a:rPr lang="en-GB"/>
              <a:t>BERT Models – </a:t>
            </a:r>
            <a:r>
              <a:rPr lang="en-GB" err="1"/>
              <a:t>EuroBERT</a:t>
            </a:r>
            <a:endParaRPr lang="en-GB"/>
          </a:p>
        </p:txBody>
      </p:sp>
      <p:sp>
        <p:nvSpPr>
          <p:cNvPr id="5" name="Foliennummernplatzhalter 4">
            <a:extLst>
              <a:ext uri="{FF2B5EF4-FFF2-40B4-BE49-F238E27FC236}">
                <a16:creationId xmlns:a16="http://schemas.microsoft.com/office/drawing/2014/main" id="{F4D354FB-2278-D18A-14A0-711AEA16CF2E}"/>
              </a:ext>
            </a:extLst>
          </p:cNvPr>
          <p:cNvSpPr>
            <a:spLocks noGrp="1"/>
          </p:cNvSpPr>
          <p:nvPr>
            <p:ph type="sldNum" sz="quarter" idx="11"/>
          </p:nvPr>
        </p:nvSpPr>
        <p:spPr/>
        <p:txBody>
          <a:bodyPr/>
          <a:lstStyle/>
          <a:p>
            <a:fld id="{13FEB9C3-1FF9-4F1A-B0DB-7E320F93F669}" type="slidenum">
              <a:rPr lang="de-DE" smtClean="0"/>
              <a:pPr/>
              <a:t>33</a:t>
            </a:fld>
            <a:endParaRPr lang="de-DE"/>
          </a:p>
        </p:txBody>
      </p:sp>
      <p:sp>
        <p:nvSpPr>
          <p:cNvPr id="11" name="Rectangle 3">
            <a:extLst>
              <a:ext uri="{FF2B5EF4-FFF2-40B4-BE49-F238E27FC236}">
                <a16:creationId xmlns:a16="http://schemas.microsoft.com/office/drawing/2014/main" id="{D443507F-E90B-3BCF-D8E3-8D789ADD5938}"/>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4FE51848-7710-54D4-75C6-0AE0BB2F869C}"/>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0" name="Content Placeholder 5">
            <a:extLst>
              <a:ext uri="{FF2B5EF4-FFF2-40B4-BE49-F238E27FC236}">
                <a16:creationId xmlns:a16="http://schemas.microsoft.com/office/drawing/2014/main" id="{44CD37EA-A8D8-F0E6-8328-F0489AF0CC26}"/>
              </a:ext>
            </a:extLst>
          </p:cNvPr>
          <p:cNvSpPr>
            <a:spLocks noGrp="1"/>
          </p:cNvSpPr>
          <p:nvPr>
            <p:ph idx="1"/>
          </p:nvPr>
        </p:nvSpPr>
        <p:spPr>
          <a:xfrm>
            <a:off x="359999" y="1797050"/>
            <a:ext cx="11471638" cy="4439159"/>
          </a:xfrm>
        </p:spPr>
        <p:txBody>
          <a:bodyPr vert="horz" lIns="0" tIns="0" rIns="0" bIns="0" rtlCol="0" anchor="t">
            <a:normAutofit/>
          </a:bodyPr>
          <a:lstStyle/>
          <a:p>
            <a:pPr marL="0" indent="0">
              <a:buNone/>
            </a:pPr>
            <a:r>
              <a:rPr lang="en-GB" b="1"/>
              <a:t>Architecture Enhancement:</a:t>
            </a:r>
            <a:endParaRPr lang="en-GB"/>
          </a:p>
          <a:p>
            <a:pPr marL="467995" lvl="1" indent="-229870"/>
            <a:r>
              <a:rPr lang="en-GB" b="1"/>
              <a:t>Larger Context Window</a:t>
            </a:r>
            <a:r>
              <a:rPr lang="en-GB"/>
              <a:t>: Prompt and Essays can be concatenated by a single [SEP]-Tag</a:t>
            </a:r>
          </a:p>
          <a:p>
            <a:pPr marL="238125" lvl="1" indent="0">
              <a:buNone/>
            </a:pPr>
            <a:endParaRPr lang="en-GB"/>
          </a:p>
          <a:p>
            <a:pPr marL="0" indent="0">
              <a:buNone/>
            </a:pPr>
            <a:r>
              <a:rPr lang="en-GB" b="1"/>
              <a:t>Performance Results:</a:t>
            </a:r>
            <a:endParaRPr lang="en-GB"/>
          </a:p>
          <a:p>
            <a:pPr marL="467995" lvl="1" indent="-229870"/>
            <a:r>
              <a:rPr lang="en-GB" b="1"/>
              <a:t>Classification Accuracy: 46.26%</a:t>
            </a:r>
            <a:r>
              <a:rPr lang="en-GB"/>
              <a:t> </a:t>
            </a:r>
          </a:p>
          <a:p>
            <a:pPr marL="467995" lvl="1" indent="-229870"/>
            <a:r>
              <a:rPr lang="en-GB" b="1"/>
              <a:t>Macro Average F1-Score: 48.1%</a:t>
            </a:r>
            <a:endParaRPr lang="en-GB"/>
          </a:p>
          <a:p>
            <a:pPr marL="467995" lvl="1" indent="-229870"/>
            <a:r>
              <a:rPr lang="en-GB" b="1"/>
              <a:t>Weighted Average Precision/Recall: 49%</a:t>
            </a:r>
            <a:endParaRPr lang="en-GB"/>
          </a:p>
          <a:p>
            <a:pPr marL="0" indent="0">
              <a:buNone/>
            </a:pPr>
            <a:endParaRPr lang="en-GB"/>
          </a:p>
          <a:p>
            <a:pPr marL="0" indent="0">
              <a:buNone/>
            </a:pPr>
            <a:endParaRPr lang="de-DE"/>
          </a:p>
        </p:txBody>
      </p:sp>
    </p:spTree>
    <p:extLst>
      <p:ext uri="{BB962C8B-B14F-4D97-AF65-F5344CB8AC3E}">
        <p14:creationId xmlns:p14="http://schemas.microsoft.com/office/powerpoint/2010/main" val="24326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B8F7C-5225-4ABE-1E4E-584CDEEF9B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2C4763-CB3B-201B-2A71-EFE2707758CA}"/>
              </a:ext>
            </a:extLst>
          </p:cNvPr>
          <p:cNvSpPr>
            <a:spLocks noGrp="1"/>
          </p:cNvSpPr>
          <p:nvPr>
            <p:ph type="title"/>
          </p:nvPr>
        </p:nvSpPr>
        <p:spPr/>
        <p:txBody>
          <a:bodyPr/>
          <a:lstStyle/>
          <a:p>
            <a:r>
              <a:rPr lang="en-GB" dirty="0">
                <a:latin typeface="Arial"/>
                <a:cs typeface="Arial"/>
              </a:rPr>
              <a:t>Clustering Analysis – </a:t>
            </a:r>
            <a:r>
              <a:rPr lang="en-GB" dirty="0">
                <a:latin typeface="Arial"/>
                <a:ea typeface="+mj-lt"/>
                <a:cs typeface="+mj-lt"/>
              </a:rPr>
              <a:t>Clustering based on the prompts</a:t>
            </a:r>
            <a:endParaRPr lang="en-GB" dirty="0">
              <a:latin typeface="Arial"/>
            </a:endParaRPr>
          </a:p>
        </p:txBody>
      </p:sp>
      <p:sp>
        <p:nvSpPr>
          <p:cNvPr id="5" name="Foliennummernplatzhalter 4">
            <a:extLst>
              <a:ext uri="{FF2B5EF4-FFF2-40B4-BE49-F238E27FC236}">
                <a16:creationId xmlns:a16="http://schemas.microsoft.com/office/drawing/2014/main" id="{828E0877-B837-4A53-4B30-6B05D0998084}"/>
              </a:ext>
            </a:extLst>
          </p:cNvPr>
          <p:cNvSpPr>
            <a:spLocks noGrp="1"/>
          </p:cNvSpPr>
          <p:nvPr>
            <p:ph type="sldNum" sz="quarter" idx="11"/>
          </p:nvPr>
        </p:nvSpPr>
        <p:spPr/>
        <p:txBody>
          <a:bodyPr/>
          <a:lstStyle/>
          <a:p>
            <a:fld id="{13FEB9C3-1FF9-4F1A-B0DB-7E320F93F669}" type="slidenum">
              <a:rPr lang="de-DE" smtClean="0"/>
              <a:pPr/>
              <a:t>34</a:t>
            </a:fld>
            <a:endParaRPr lang="de-DE"/>
          </a:p>
        </p:txBody>
      </p:sp>
      <p:sp>
        <p:nvSpPr>
          <p:cNvPr id="11" name="Rectangle 3">
            <a:extLst>
              <a:ext uri="{FF2B5EF4-FFF2-40B4-BE49-F238E27FC236}">
                <a16:creationId xmlns:a16="http://schemas.microsoft.com/office/drawing/2014/main" id="{7076FB49-36A1-5B52-B7DA-80DF22DB7E95}"/>
              </a:ext>
            </a:extLst>
          </p:cNvPr>
          <p:cNvSpPr>
            <a:spLocks noChangeArrowheads="1"/>
          </p:cNvSpPr>
          <p:nvPr/>
        </p:nvSpPr>
        <p:spPr bwMode="auto">
          <a:xfrm>
            <a:off x="360362" y="2887663"/>
            <a:ext cx="121919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7" name="Rectangle 1">
            <a:extLst>
              <a:ext uri="{FF2B5EF4-FFF2-40B4-BE49-F238E27FC236}">
                <a16:creationId xmlns:a16="http://schemas.microsoft.com/office/drawing/2014/main" id="{F9CC9781-30DC-57EC-9278-6A8560CBC859}"/>
              </a:ext>
            </a:extLst>
          </p:cNvPr>
          <p:cNvSpPr>
            <a:spLocks noChangeArrowheads="1"/>
          </p:cNvSpPr>
          <p:nvPr/>
        </p:nvSpPr>
        <p:spPr bwMode="auto">
          <a:xfrm>
            <a:off x="359999" y="23449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10" name="Content Placeholder 5">
            <a:extLst>
              <a:ext uri="{FF2B5EF4-FFF2-40B4-BE49-F238E27FC236}">
                <a16:creationId xmlns:a16="http://schemas.microsoft.com/office/drawing/2014/main" id="{039C7DD9-383E-212F-0F8D-F286F2A24DFE}"/>
              </a:ext>
            </a:extLst>
          </p:cNvPr>
          <p:cNvSpPr>
            <a:spLocks noGrp="1"/>
          </p:cNvSpPr>
          <p:nvPr>
            <p:ph idx="1"/>
          </p:nvPr>
        </p:nvSpPr>
        <p:spPr>
          <a:xfrm>
            <a:off x="359999" y="1797050"/>
            <a:ext cx="11471638" cy="4439159"/>
          </a:xfrm>
        </p:spPr>
        <p:txBody>
          <a:bodyPr vert="horz" lIns="0" tIns="0" rIns="0" bIns="0" rtlCol="0" anchor="t">
            <a:normAutofit/>
          </a:bodyPr>
          <a:lstStyle/>
          <a:p>
            <a:pPr marL="0" indent="0">
              <a:buNone/>
            </a:pPr>
            <a:r>
              <a:rPr lang="en-GB" b="1" dirty="0">
                <a:latin typeface="Arial"/>
                <a:ea typeface="+mn-lt"/>
                <a:cs typeface="+mn-lt"/>
              </a:rPr>
              <a:t>Model Setup:</a:t>
            </a:r>
            <a:endParaRPr lang="en-GB">
              <a:latin typeface="Arial"/>
              <a:ea typeface="+mn-lt"/>
              <a:cs typeface="+mn-lt"/>
            </a:endParaRPr>
          </a:p>
          <a:p>
            <a:pPr marL="467995" lvl="1" indent="-229870">
              <a:buFont typeface="Arial,Sans-Serif"/>
              <a:buChar char="•"/>
            </a:pPr>
            <a:r>
              <a:rPr lang="en-GB" b="1" dirty="0">
                <a:latin typeface="Arial"/>
                <a:cs typeface="Arial"/>
              </a:rPr>
              <a:t>k-means </a:t>
            </a:r>
            <a:r>
              <a:rPr lang="en-GB" dirty="0">
                <a:latin typeface="Arial"/>
                <a:cs typeface="Arial"/>
              </a:rPr>
              <a:t>n = 30 (clustered prompts) und n = 10 (Scores)</a:t>
            </a:r>
          </a:p>
          <a:p>
            <a:pPr marL="467995" lvl="1" indent="-229870">
              <a:buFont typeface="Arial,Sans-Serif"/>
              <a:buChar char="•"/>
            </a:pPr>
            <a:r>
              <a:rPr lang="en-GB" b="1" dirty="0">
                <a:latin typeface="Arial"/>
                <a:cs typeface="Arial"/>
              </a:rPr>
              <a:t>TF-IDF features</a:t>
            </a:r>
            <a:r>
              <a:rPr lang="en-GB" dirty="0">
                <a:latin typeface="Arial"/>
                <a:cs typeface="Arial"/>
              </a:rPr>
              <a:t> from essays (n-grams 1-3) / </a:t>
            </a:r>
            <a:r>
              <a:rPr lang="en-GB" b="1" dirty="0">
                <a:latin typeface="Arial"/>
                <a:ea typeface="+mn-lt"/>
                <a:cs typeface="+mn-lt"/>
              </a:rPr>
              <a:t>Jina Embeddings V3</a:t>
            </a:r>
            <a:endParaRPr lang="en-US" dirty="0">
              <a:latin typeface="Arial"/>
              <a:cs typeface="Arial"/>
            </a:endParaRPr>
          </a:p>
          <a:p>
            <a:pPr marL="467995" lvl="1" indent="-229870">
              <a:buFont typeface="Arial,Sans-Serif"/>
              <a:buChar char="•"/>
            </a:pPr>
            <a:r>
              <a:rPr lang="en-GB" b="1" dirty="0">
                <a:latin typeface="Arial"/>
                <a:cs typeface="Arial"/>
              </a:rPr>
              <a:t>Random/SMOTE oversampling</a:t>
            </a:r>
            <a:r>
              <a:rPr lang="en-GB" dirty="0">
                <a:latin typeface="Arial"/>
                <a:cs typeface="Arial"/>
              </a:rPr>
              <a:t> to address class imbalance</a:t>
            </a:r>
            <a:endParaRPr lang="en-US">
              <a:latin typeface="Arial"/>
              <a:cs typeface="Arial"/>
            </a:endParaRPr>
          </a:p>
          <a:p>
            <a:pPr marL="467995" lvl="1" indent="-229870">
              <a:buFont typeface="Arial,Sans-Serif"/>
              <a:buChar char="•"/>
            </a:pPr>
            <a:r>
              <a:rPr lang="en-GB" b="1" dirty="0">
                <a:latin typeface="Arial"/>
                <a:cs typeface="Arial"/>
              </a:rPr>
              <a:t>PCA</a:t>
            </a:r>
            <a:r>
              <a:rPr lang="en-GB" dirty="0">
                <a:latin typeface="Arial"/>
                <a:cs typeface="Arial"/>
              </a:rPr>
              <a:t> </a:t>
            </a:r>
            <a:r>
              <a:rPr lang="en-GB" err="1">
                <a:latin typeface="Arial"/>
                <a:cs typeface="Arial"/>
              </a:rPr>
              <a:t>n_components</a:t>
            </a:r>
            <a:r>
              <a:rPr lang="en-GB" dirty="0">
                <a:latin typeface="Arial"/>
                <a:cs typeface="Arial"/>
              </a:rPr>
              <a:t> = 35- 80</a:t>
            </a:r>
            <a:endParaRPr lang="en-US" dirty="0">
              <a:latin typeface="Arial"/>
              <a:cs typeface="Arial"/>
            </a:endParaRPr>
          </a:p>
          <a:p>
            <a:pPr marL="467995" lvl="1" indent="-229870">
              <a:buFont typeface="Arial,Sans-Serif"/>
              <a:buChar char="•"/>
            </a:pPr>
            <a:r>
              <a:rPr lang="en-GB" b="1" dirty="0">
                <a:latin typeface="Arial"/>
                <a:cs typeface="Arial"/>
              </a:rPr>
              <a:t>Multi-class classification:</a:t>
            </a:r>
            <a:r>
              <a:rPr lang="en-GB" dirty="0">
                <a:latin typeface="Arial"/>
                <a:cs typeface="Arial"/>
              </a:rPr>
              <a:t> Band scores*10 (40 - 85)/ prompt cluster (0-29)</a:t>
            </a:r>
            <a:endParaRPr lang="en-US" dirty="0">
              <a:latin typeface="Arial"/>
              <a:cs typeface="Arial"/>
            </a:endParaRPr>
          </a:p>
          <a:p>
            <a:pPr marL="0" indent="0">
              <a:buNone/>
            </a:pPr>
            <a:r>
              <a:rPr lang="en-GB" b="1" dirty="0">
                <a:latin typeface="Arial"/>
                <a:ea typeface="+mn-lt"/>
                <a:cs typeface="+mn-lt"/>
              </a:rPr>
              <a:t>Final Performance Results:</a:t>
            </a:r>
            <a:endParaRPr lang="en-GB">
              <a:latin typeface="Arial"/>
              <a:ea typeface="+mn-lt"/>
              <a:cs typeface="+mn-lt"/>
            </a:endParaRPr>
          </a:p>
          <a:p>
            <a:pPr marL="467995" lvl="1" indent="-229870">
              <a:buFont typeface="Arial,Sans-Serif"/>
              <a:buChar char="•"/>
            </a:pPr>
            <a:r>
              <a:rPr lang="en-GB" b="1" dirty="0">
                <a:latin typeface="Arial"/>
                <a:cs typeface="Arial"/>
              </a:rPr>
              <a:t>Test Accuracy:</a:t>
            </a:r>
            <a:r>
              <a:rPr lang="en-GB" dirty="0">
                <a:latin typeface="Arial"/>
                <a:cs typeface="Arial"/>
              </a:rPr>
              <a:t> 78,6% (prompt cluster)</a:t>
            </a:r>
          </a:p>
          <a:p>
            <a:pPr marL="467995" lvl="1" indent="-229870">
              <a:buFont typeface="Arial,Sans-Serif"/>
              <a:buChar char="•"/>
            </a:pPr>
            <a:r>
              <a:rPr lang="en-GB" dirty="0">
                <a:latin typeface="Arial"/>
                <a:ea typeface="+mn-lt"/>
                <a:cs typeface="+mn-lt"/>
              </a:rPr>
              <a:t>For</a:t>
            </a:r>
            <a:r>
              <a:rPr lang="en-GB" b="1" dirty="0">
                <a:latin typeface="Arial"/>
                <a:ea typeface="+mn-lt"/>
                <a:cs typeface="+mn-lt"/>
              </a:rPr>
              <a:t> scores</a:t>
            </a:r>
            <a:r>
              <a:rPr lang="en-GB" dirty="0">
                <a:latin typeface="Arial"/>
                <a:ea typeface="+mn-lt"/>
                <a:cs typeface="+mn-lt"/>
              </a:rPr>
              <a:t>, the accuracy was never above 16%.</a:t>
            </a:r>
            <a:endParaRPr lang="en-GB" dirty="0">
              <a:latin typeface="Arial"/>
              <a:cs typeface="Arial"/>
            </a:endParaRPr>
          </a:p>
          <a:p>
            <a:pPr marL="0" indent="0">
              <a:buNone/>
            </a:pPr>
            <a:endParaRPr lang="en-GB"/>
          </a:p>
          <a:p>
            <a:pPr marL="0" indent="0">
              <a:buNone/>
            </a:pPr>
            <a:endParaRPr lang="de-DE"/>
          </a:p>
        </p:txBody>
      </p:sp>
    </p:spTree>
    <p:extLst>
      <p:ext uri="{BB962C8B-B14F-4D97-AF65-F5344CB8AC3E}">
        <p14:creationId xmlns:p14="http://schemas.microsoft.com/office/powerpoint/2010/main" val="374488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4DF18-101E-E6C7-D3F0-857257C5F57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09C61B7-1C12-438E-B0FC-884EAD1BC7C0}"/>
              </a:ext>
            </a:extLst>
          </p:cNvPr>
          <p:cNvSpPr>
            <a:spLocks noGrp="1"/>
          </p:cNvSpPr>
          <p:nvPr>
            <p:ph type="title"/>
          </p:nvPr>
        </p:nvSpPr>
        <p:spPr/>
        <p:txBody>
          <a:bodyPr/>
          <a:lstStyle/>
          <a:p>
            <a:r>
              <a:rPr lang="en-GB" dirty="0">
                <a:latin typeface="Arial"/>
                <a:cs typeface="Arial"/>
              </a:rPr>
              <a:t>Clustering Analysis – </a:t>
            </a:r>
            <a:r>
              <a:rPr lang="en-GB" dirty="0">
                <a:latin typeface="Arial"/>
                <a:ea typeface="+mj-lt"/>
                <a:cs typeface="+mj-lt"/>
              </a:rPr>
              <a:t>Clustering based on the prompts</a:t>
            </a:r>
            <a:endParaRPr lang="en-GB" dirty="0">
              <a:latin typeface="Arial"/>
            </a:endParaRPr>
          </a:p>
        </p:txBody>
      </p:sp>
      <p:sp>
        <p:nvSpPr>
          <p:cNvPr id="5" name="Foliennummernplatzhalter 4">
            <a:extLst>
              <a:ext uri="{FF2B5EF4-FFF2-40B4-BE49-F238E27FC236}">
                <a16:creationId xmlns:a16="http://schemas.microsoft.com/office/drawing/2014/main" id="{59079D55-E091-624F-4874-FD5888F42239}"/>
              </a:ext>
            </a:extLst>
          </p:cNvPr>
          <p:cNvSpPr>
            <a:spLocks noGrp="1"/>
          </p:cNvSpPr>
          <p:nvPr>
            <p:ph type="sldNum" sz="quarter" idx="11"/>
          </p:nvPr>
        </p:nvSpPr>
        <p:spPr/>
        <p:txBody>
          <a:bodyPr/>
          <a:lstStyle/>
          <a:p>
            <a:fld id="{13FEB9C3-1FF9-4F1A-B0DB-7E320F93F669}" type="slidenum">
              <a:rPr lang="de-DE" smtClean="0"/>
              <a:pPr/>
              <a:t>35</a:t>
            </a:fld>
            <a:endParaRPr lang="de-DE"/>
          </a:p>
        </p:txBody>
      </p:sp>
      <p:sp>
        <p:nvSpPr>
          <p:cNvPr id="10" name="Content Placeholder 5">
            <a:extLst>
              <a:ext uri="{FF2B5EF4-FFF2-40B4-BE49-F238E27FC236}">
                <a16:creationId xmlns:a16="http://schemas.microsoft.com/office/drawing/2014/main" id="{4A73EEBD-54CF-709E-9CE5-3B83C9FD512B}"/>
              </a:ext>
            </a:extLst>
          </p:cNvPr>
          <p:cNvSpPr>
            <a:spLocks noGrp="1"/>
          </p:cNvSpPr>
          <p:nvPr>
            <p:ph idx="1"/>
          </p:nvPr>
        </p:nvSpPr>
        <p:spPr>
          <a:xfrm>
            <a:off x="359999" y="1797050"/>
            <a:ext cx="11471638" cy="4439159"/>
          </a:xfrm>
        </p:spPr>
        <p:txBody>
          <a:bodyPr vert="horz" lIns="0" tIns="0" rIns="0" bIns="0" rtlCol="0" anchor="t">
            <a:normAutofit/>
          </a:bodyPr>
          <a:lstStyle/>
          <a:p>
            <a:pPr marL="0" indent="0">
              <a:buNone/>
            </a:pPr>
            <a:endParaRPr lang="en-GB" b="1" dirty="0">
              <a:latin typeface="Arial"/>
              <a:cs typeface="Arial"/>
            </a:endParaRPr>
          </a:p>
          <a:p>
            <a:pPr marL="0" indent="0">
              <a:buNone/>
            </a:pPr>
            <a:endParaRPr lang="en-GB" dirty="0"/>
          </a:p>
          <a:p>
            <a:pPr marL="0" indent="0">
              <a:buNone/>
            </a:pPr>
            <a:endParaRPr lang="de-DE"/>
          </a:p>
        </p:txBody>
      </p:sp>
      <p:pic>
        <p:nvPicPr>
          <p:cNvPr id="3" name="Picture 2">
            <a:extLst>
              <a:ext uri="{FF2B5EF4-FFF2-40B4-BE49-F238E27FC236}">
                <a16:creationId xmlns:a16="http://schemas.microsoft.com/office/drawing/2014/main" id="{B9889721-919D-6178-5EBE-160C77D61C86}"/>
              </a:ext>
            </a:extLst>
          </p:cNvPr>
          <p:cNvPicPr>
            <a:picLocks noChangeAspect="1"/>
          </p:cNvPicPr>
          <p:nvPr/>
        </p:nvPicPr>
        <p:blipFill>
          <a:blip r:embed="rId3"/>
          <a:stretch>
            <a:fillRect/>
          </a:stretch>
        </p:blipFill>
        <p:spPr>
          <a:xfrm>
            <a:off x="4995041" y="1792013"/>
            <a:ext cx="5985641" cy="4430111"/>
          </a:xfrm>
          <a:prstGeom prst="rect">
            <a:avLst/>
          </a:prstGeom>
        </p:spPr>
      </p:pic>
      <p:sp>
        <p:nvSpPr>
          <p:cNvPr id="4" name="TextBox 3">
            <a:extLst>
              <a:ext uri="{FF2B5EF4-FFF2-40B4-BE49-F238E27FC236}">
                <a16:creationId xmlns:a16="http://schemas.microsoft.com/office/drawing/2014/main" id="{259E895B-898E-79A3-E0F4-885BB37D66B8}"/>
              </a:ext>
            </a:extLst>
          </p:cNvPr>
          <p:cNvSpPr txBox="1"/>
          <p:nvPr/>
        </p:nvSpPr>
        <p:spPr>
          <a:xfrm>
            <a:off x="508820" y="2002455"/>
            <a:ext cx="382436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dirty="0">
                <a:latin typeface="Arial"/>
                <a:ea typeface="+mn-lt"/>
                <a:cs typeface="+mn-lt"/>
              </a:rPr>
              <a:t>Four trainings</a:t>
            </a:r>
            <a:r>
              <a:rPr lang="en-US" sz="2400" dirty="0">
                <a:latin typeface="Arial"/>
                <a:ea typeface="+mn-lt"/>
                <a:cs typeface="+mn-lt"/>
              </a:rPr>
              <a:t> for each dimension</a:t>
            </a:r>
          </a:p>
          <a:p>
            <a:pPr marL="285750" indent="-285750">
              <a:buFont typeface="Arial"/>
              <a:buChar char="•"/>
            </a:pPr>
            <a:r>
              <a:rPr lang="en-US" sz="2400" b="1" dirty="0">
                <a:latin typeface="Arial"/>
                <a:cs typeface="Arial"/>
              </a:rPr>
              <a:t>Dimensions</a:t>
            </a:r>
            <a:r>
              <a:rPr lang="en-US" sz="2400" dirty="0">
                <a:latin typeface="Arial"/>
                <a:cs typeface="Arial"/>
              </a:rPr>
              <a:t> = [5, 10, 20, 35, 50, 65, 80]</a:t>
            </a:r>
          </a:p>
          <a:p>
            <a:pPr marL="285750" indent="-285750">
              <a:buFont typeface="Arial"/>
              <a:buChar char="•"/>
            </a:pPr>
            <a:r>
              <a:rPr lang="en-US" sz="2400" dirty="0">
                <a:latin typeface="Arial"/>
                <a:cs typeface="Arial"/>
              </a:rPr>
              <a:t>Best Accuracy between 35-80</a:t>
            </a:r>
          </a:p>
        </p:txBody>
      </p:sp>
    </p:spTree>
    <p:extLst>
      <p:ext uri="{BB962C8B-B14F-4D97-AF65-F5344CB8AC3E}">
        <p14:creationId xmlns:p14="http://schemas.microsoft.com/office/powerpoint/2010/main" val="4036097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001E6-CCEB-54EB-9E5D-B99B29E4ADDF}"/>
            </a:ext>
          </a:extLst>
        </p:cNvPr>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4DCEC9F9-668B-A04E-A8AE-CC4E1074CC6D}"/>
              </a:ext>
            </a:extLst>
          </p:cNvPr>
          <p:cNvPicPr>
            <a:picLocks noGrp="1" noChangeAspect="1"/>
          </p:cNvPicPr>
          <p:nvPr>
            <p:ph idx="1"/>
          </p:nvPr>
        </p:nvPicPr>
        <p:blipFill>
          <a:blip r:embed="rId3"/>
          <a:stretch>
            <a:fillRect/>
          </a:stretch>
        </p:blipFill>
        <p:spPr>
          <a:xfrm>
            <a:off x="263091" y="1176519"/>
            <a:ext cx="5301826" cy="5348724"/>
          </a:xfrm>
        </p:spPr>
      </p:pic>
      <p:sp>
        <p:nvSpPr>
          <p:cNvPr id="5" name="Foliennummernplatzhalter 4">
            <a:extLst>
              <a:ext uri="{FF2B5EF4-FFF2-40B4-BE49-F238E27FC236}">
                <a16:creationId xmlns:a16="http://schemas.microsoft.com/office/drawing/2014/main" id="{91779A3B-F88B-0B51-29E4-DC8AE31F1CD4}"/>
              </a:ext>
            </a:extLst>
          </p:cNvPr>
          <p:cNvSpPr>
            <a:spLocks noGrp="1"/>
          </p:cNvSpPr>
          <p:nvPr>
            <p:ph type="sldNum" sz="quarter" idx="11"/>
          </p:nvPr>
        </p:nvSpPr>
        <p:spPr/>
        <p:txBody>
          <a:bodyPr/>
          <a:lstStyle/>
          <a:p>
            <a:fld id="{13FEB9C3-1FF9-4F1A-B0DB-7E320F93F669}" type="slidenum">
              <a:rPr lang="de-DE" smtClean="0"/>
              <a:pPr/>
              <a:t>36</a:t>
            </a:fld>
            <a:endParaRPr lang="de-DE"/>
          </a:p>
        </p:txBody>
      </p:sp>
      <p:sp>
        <p:nvSpPr>
          <p:cNvPr id="8" name="Text Placeholder 7">
            <a:extLst>
              <a:ext uri="{FF2B5EF4-FFF2-40B4-BE49-F238E27FC236}">
                <a16:creationId xmlns:a16="http://schemas.microsoft.com/office/drawing/2014/main" id="{7C3E0C21-F5FF-0983-B04B-39D84B4A51D8}"/>
              </a:ext>
            </a:extLst>
          </p:cNvPr>
          <p:cNvSpPr>
            <a:spLocks noGrp="1"/>
          </p:cNvSpPr>
          <p:nvPr>
            <p:ph type="body" sz="quarter" idx="12"/>
          </p:nvPr>
        </p:nvSpPr>
        <p:spPr>
          <a:xfrm>
            <a:off x="268034" y="791793"/>
            <a:ext cx="5569200" cy="378000"/>
          </a:xfrm>
        </p:spPr>
        <p:txBody>
          <a:bodyPr vert="horz" lIns="0" tIns="0" rIns="0" bIns="0" rtlCol="0" anchor="t">
            <a:noAutofit/>
          </a:bodyPr>
          <a:lstStyle/>
          <a:p>
            <a:r>
              <a:rPr lang="en-US" dirty="0"/>
              <a:t>PCA</a:t>
            </a:r>
          </a:p>
        </p:txBody>
      </p:sp>
      <p:pic>
        <p:nvPicPr>
          <p:cNvPr id="15" name="Content Placeholder 14">
            <a:extLst>
              <a:ext uri="{FF2B5EF4-FFF2-40B4-BE49-F238E27FC236}">
                <a16:creationId xmlns:a16="http://schemas.microsoft.com/office/drawing/2014/main" id="{2920F87B-3C63-0745-4E31-DE84A31BF28F}"/>
              </a:ext>
            </a:extLst>
          </p:cNvPr>
          <p:cNvPicPr>
            <a:picLocks noGrp="1" noChangeAspect="1"/>
          </p:cNvPicPr>
          <p:nvPr>
            <p:ph idx="13"/>
          </p:nvPr>
        </p:nvPicPr>
        <p:blipFill>
          <a:blip r:embed="rId4"/>
          <a:stretch>
            <a:fillRect/>
          </a:stretch>
        </p:blipFill>
        <p:spPr>
          <a:xfrm>
            <a:off x="5839324" y="1189656"/>
            <a:ext cx="5301827" cy="5335587"/>
          </a:xfrm>
        </p:spPr>
      </p:pic>
      <p:sp>
        <p:nvSpPr>
          <p:cNvPr id="11" name="Text Placeholder 10">
            <a:extLst>
              <a:ext uri="{FF2B5EF4-FFF2-40B4-BE49-F238E27FC236}">
                <a16:creationId xmlns:a16="http://schemas.microsoft.com/office/drawing/2014/main" id="{CD121182-CCDF-C960-1714-BB83EEC33801}"/>
              </a:ext>
            </a:extLst>
          </p:cNvPr>
          <p:cNvSpPr>
            <a:spLocks noGrp="1"/>
          </p:cNvSpPr>
          <p:nvPr>
            <p:ph type="body" sz="quarter" idx="14"/>
          </p:nvPr>
        </p:nvSpPr>
        <p:spPr>
          <a:xfrm>
            <a:off x="6264000" y="791793"/>
            <a:ext cx="5569200" cy="378000"/>
          </a:xfrm>
        </p:spPr>
        <p:txBody>
          <a:bodyPr vert="horz" lIns="0" tIns="0" rIns="0" bIns="0" rtlCol="0" anchor="t">
            <a:noAutofit/>
          </a:bodyPr>
          <a:lstStyle/>
          <a:p>
            <a:r>
              <a:rPr lang="en-US" dirty="0"/>
              <a:t>Random Oversampling</a:t>
            </a:r>
          </a:p>
        </p:txBody>
      </p:sp>
    </p:spTree>
    <p:extLst>
      <p:ext uri="{BB962C8B-B14F-4D97-AF65-F5344CB8AC3E}">
        <p14:creationId xmlns:p14="http://schemas.microsoft.com/office/powerpoint/2010/main" val="2412443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CA16-7A59-3B0F-7782-1D388891495A}"/>
              </a:ext>
            </a:extLst>
          </p:cNvPr>
          <p:cNvSpPr>
            <a:spLocks noGrp="1"/>
          </p:cNvSpPr>
          <p:nvPr>
            <p:ph type="title"/>
          </p:nvPr>
        </p:nvSpPr>
        <p:spPr>
          <a:xfrm>
            <a:off x="360000" y="682435"/>
            <a:ext cx="11471638" cy="529343"/>
          </a:xfrm>
        </p:spPr>
        <p:txBody>
          <a:bodyPr/>
          <a:lstStyle/>
          <a:p>
            <a:r>
              <a:rPr lang="en-US" dirty="0" err="1"/>
              <a:t>Umap</a:t>
            </a:r>
          </a:p>
        </p:txBody>
      </p:sp>
      <p:pic>
        <p:nvPicPr>
          <p:cNvPr id="9" name="Content Placeholder 8">
            <a:extLst>
              <a:ext uri="{FF2B5EF4-FFF2-40B4-BE49-F238E27FC236}">
                <a16:creationId xmlns:a16="http://schemas.microsoft.com/office/drawing/2014/main" id="{CC332CDF-BA79-2CCC-C2FB-820D3D83D075}"/>
              </a:ext>
            </a:extLst>
          </p:cNvPr>
          <p:cNvPicPr>
            <a:picLocks noGrp="1" noChangeAspect="1"/>
          </p:cNvPicPr>
          <p:nvPr>
            <p:ph idx="1"/>
          </p:nvPr>
        </p:nvPicPr>
        <p:blipFill>
          <a:blip r:embed="rId2"/>
          <a:stretch>
            <a:fillRect/>
          </a:stretch>
        </p:blipFill>
        <p:spPr>
          <a:xfrm>
            <a:off x="2149051" y="504964"/>
            <a:ext cx="9141448" cy="5587680"/>
          </a:xfrm>
        </p:spPr>
      </p:pic>
      <p:sp>
        <p:nvSpPr>
          <p:cNvPr id="4" name="Footer Placeholder 3">
            <a:extLst>
              <a:ext uri="{FF2B5EF4-FFF2-40B4-BE49-F238E27FC236}">
                <a16:creationId xmlns:a16="http://schemas.microsoft.com/office/drawing/2014/main" id="{0AB9B418-6E89-7654-8E24-494522A3F7B7}"/>
              </a:ext>
            </a:extLst>
          </p:cNvPr>
          <p:cNvSpPr>
            <a:spLocks noGrp="1"/>
          </p:cNvSpPr>
          <p:nvPr>
            <p:ph type="ftr" sz="quarter" idx="10"/>
          </p:nvPr>
        </p:nvSpPr>
        <p:spPr/>
        <p:txBody>
          <a:bodyPr/>
          <a:lstStyle/>
          <a:p>
            <a:r>
              <a:rPr lang="de-DE"/>
              <a:t>www.th-nuernberg.de</a:t>
            </a:r>
          </a:p>
        </p:txBody>
      </p:sp>
      <p:sp>
        <p:nvSpPr>
          <p:cNvPr id="5" name="Slide Number Placeholder 4">
            <a:extLst>
              <a:ext uri="{FF2B5EF4-FFF2-40B4-BE49-F238E27FC236}">
                <a16:creationId xmlns:a16="http://schemas.microsoft.com/office/drawing/2014/main" id="{731A3BAD-7443-9DDD-4AF2-DE57E16D145F}"/>
              </a:ext>
            </a:extLst>
          </p:cNvPr>
          <p:cNvSpPr>
            <a:spLocks noGrp="1"/>
          </p:cNvSpPr>
          <p:nvPr>
            <p:ph type="sldNum" sz="quarter" idx="11"/>
          </p:nvPr>
        </p:nvSpPr>
        <p:spPr/>
        <p:txBody>
          <a:bodyPr/>
          <a:lstStyle/>
          <a:p>
            <a:fld id="{13FEB9C3-1FF9-4F1A-B0DB-7E320F93F669}" type="slidenum">
              <a:rPr lang="de-DE" smtClean="0"/>
              <a:pPr/>
              <a:t>37</a:t>
            </a:fld>
            <a:endParaRPr lang="de-DE"/>
          </a:p>
        </p:txBody>
      </p:sp>
    </p:spTree>
    <p:extLst>
      <p:ext uri="{BB962C8B-B14F-4D97-AF65-F5344CB8AC3E}">
        <p14:creationId xmlns:p14="http://schemas.microsoft.com/office/powerpoint/2010/main" val="867206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EF46B0-7EE0-314A-66B8-AB84BD64A2F8}"/>
              </a:ext>
            </a:extLst>
          </p:cNvPr>
          <p:cNvSpPr>
            <a:spLocks noGrp="1"/>
          </p:cNvSpPr>
          <p:nvPr>
            <p:ph type="ctrTitle"/>
          </p:nvPr>
        </p:nvSpPr>
        <p:spPr/>
        <p:txBody>
          <a:bodyPr/>
          <a:lstStyle/>
          <a:p>
            <a:r>
              <a:rPr lang="de-DE"/>
              <a:t>Questions?</a:t>
            </a:r>
          </a:p>
        </p:txBody>
      </p:sp>
    </p:spTree>
    <p:extLst>
      <p:ext uri="{BB962C8B-B14F-4D97-AF65-F5344CB8AC3E}">
        <p14:creationId xmlns:p14="http://schemas.microsoft.com/office/powerpoint/2010/main" val="313772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B1FAE-78BD-5DC5-FAEB-5839CAE2B8B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90F6808-F79D-327B-1FF7-B0C086248D69}"/>
              </a:ext>
            </a:extLst>
          </p:cNvPr>
          <p:cNvSpPr>
            <a:spLocks noGrp="1"/>
          </p:cNvSpPr>
          <p:nvPr>
            <p:ph type="title"/>
          </p:nvPr>
        </p:nvSpPr>
        <p:spPr/>
        <p:txBody>
          <a:bodyPr/>
          <a:lstStyle/>
          <a:p>
            <a:r>
              <a:rPr lang="de-DE"/>
              <a:t>Dataset</a:t>
            </a:r>
          </a:p>
        </p:txBody>
      </p:sp>
      <p:sp>
        <p:nvSpPr>
          <p:cNvPr id="3" name="Inhaltsplatzhalter 2">
            <a:extLst>
              <a:ext uri="{FF2B5EF4-FFF2-40B4-BE49-F238E27FC236}">
                <a16:creationId xmlns:a16="http://schemas.microsoft.com/office/drawing/2014/main" id="{C93912E4-EC7E-89D6-9696-58568B682415}"/>
              </a:ext>
            </a:extLst>
          </p:cNvPr>
          <p:cNvSpPr>
            <a:spLocks noGrp="1"/>
          </p:cNvSpPr>
          <p:nvPr>
            <p:ph idx="1"/>
          </p:nvPr>
        </p:nvSpPr>
        <p:spPr/>
        <p:txBody>
          <a:bodyPr/>
          <a:lstStyle/>
          <a:p>
            <a:r>
              <a:rPr lang="en-GB" b="1"/>
              <a:t>Source:</a:t>
            </a:r>
            <a:r>
              <a:rPr lang="en-GB"/>
              <a:t> </a:t>
            </a:r>
            <a:r>
              <a:rPr lang="en-GB" err="1"/>
              <a:t>HuggingFace</a:t>
            </a:r>
            <a:r>
              <a:rPr lang="en-GB"/>
              <a:t>: </a:t>
            </a:r>
            <a:r>
              <a:rPr lang="en-GB">
                <a:hlinkClick r:id="rId2"/>
              </a:rPr>
              <a:t>IELTS Writing Task 2 Evaluation</a:t>
            </a:r>
            <a:r>
              <a:rPr lang="en-GB"/>
              <a:t> </a:t>
            </a:r>
          </a:p>
          <a:p>
            <a:r>
              <a:rPr lang="en-GB" b="1"/>
              <a:t>Content:</a:t>
            </a:r>
            <a:r>
              <a:rPr lang="en-GB"/>
              <a:t> Essay prompts and corresponding essay responses. </a:t>
            </a:r>
          </a:p>
          <a:p>
            <a:r>
              <a:rPr lang="en-GB" b="1"/>
              <a:t>Evaluation Scores:</a:t>
            </a:r>
            <a:r>
              <a:rPr lang="en-GB"/>
              <a:t> </a:t>
            </a:r>
          </a:p>
          <a:p>
            <a:pPr lvl="1"/>
            <a:r>
              <a:rPr lang="en-GB"/>
              <a:t>Coherence and Cohesion</a:t>
            </a:r>
          </a:p>
          <a:p>
            <a:pPr lvl="1"/>
            <a:r>
              <a:rPr lang="en-GB"/>
              <a:t>Lexical Resource</a:t>
            </a:r>
          </a:p>
          <a:p>
            <a:pPr lvl="1"/>
            <a:r>
              <a:rPr lang="en-GB"/>
              <a:t>Grammatical Range and Accuracy</a:t>
            </a:r>
          </a:p>
          <a:p>
            <a:pPr lvl="1"/>
            <a:r>
              <a:rPr lang="en-GB" b="1"/>
              <a:t>Overall Band Score</a:t>
            </a:r>
          </a:p>
          <a:p>
            <a:r>
              <a:rPr lang="en-GB" b="1"/>
              <a:t>Dataset Size: </a:t>
            </a:r>
            <a:r>
              <a:rPr lang="en-DE"/>
              <a:t>~</a:t>
            </a:r>
            <a:r>
              <a:rPr lang="en-GB"/>
              <a:t> 9,000 rows</a:t>
            </a:r>
          </a:p>
          <a:p>
            <a:endParaRPr lang="de-DE"/>
          </a:p>
        </p:txBody>
      </p:sp>
      <p:sp>
        <p:nvSpPr>
          <p:cNvPr id="4" name="Fußzeilenplatzhalter 3">
            <a:extLst>
              <a:ext uri="{FF2B5EF4-FFF2-40B4-BE49-F238E27FC236}">
                <a16:creationId xmlns:a16="http://schemas.microsoft.com/office/drawing/2014/main" id="{90C84E81-D8A9-4C8C-3001-65B56F82DB24}"/>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8E29C53A-CE4D-24CD-1365-33B51E98AACD}"/>
              </a:ext>
            </a:extLst>
          </p:cNvPr>
          <p:cNvSpPr>
            <a:spLocks noGrp="1"/>
          </p:cNvSpPr>
          <p:nvPr>
            <p:ph type="sldNum" sz="quarter" idx="11"/>
          </p:nvPr>
        </p:nvSpPr>
        <p:spPr/>
        <p:txBody>
          <a:bodyPr/>
          <a:lstStyle/>
          <a:p>
            <a:fld id="{13FEB9C3-1FF9-4F1A-B0DB-7E320F93F669}" type="slidenum">
              <a:rPr lang="de-DE" smtClean="0"/>
              <a:pPr/>
              <a:t>4</a:t>
            </a:fld>
            <a:endParaRPr lang="de-DE"/>
          </a:p>
        </p:txBody>
      </p:sp>
    </p:spTree>
    <p:extLst>
      <p:ext uri="{BB962C8B-B14F-4D97-AF65-F5344CB8AC3E}">
        <p14:creationId xmlns:p14="http://schemas.microsoft.com/office/powerpoint/2010/main" val="35645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17111-CE0A-8A95-3C9C-141DBF2C9B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A545382-1CEF-3A78-A274-1EA7A93E4B73}"/>
              </a:ext>
            </a:extLst>
          </p:cNvPr>
          <p:cNvSpPr>
            <a:spLocks noGrp="1"/>
          </p:cNvSpPr>
          <p:nvPr>
            <p:ph type="title"/>
          </p:nvPr>
        </p:nvSpPr>
        <p:spPr/>
        <p:txBody>
          <a:bodyPr/>
          <a:lstStyle/>
          <a:p>
            <a:r>
              <a:rPr lang="de-DE" err="1"/>
              <a:t>Methodology</a:t>
            </a:r>
            <a:r>
              <a:rPr lang="de-DE"/>
              <a:t> – Overall Workflow</a:t>
            </a:r>
          </a:p>
        </p:txBody>
      </p:sp>
      <p:sp>
        <p:nvSpPr>
          <p:cNvPr id="3" name="Inhaltsplatzhalter 2">
            <a:extLst>
              <a:ext uri="{FF2B5EF4-FFF2-40B4-BE49-F238E27FC236}">
                <a16:creationId xmlns:a16="http://schemas.microsoft.com/office/drawing/2014/main" id="{0F1CBDBC-6C94-690E-FF6C-664681C08F79}"/>
              </a:ext>
            </a:extLst>
          </p:cNvPr>
          <p:cNvSpPr>
            <a:spLocks noGrp="1"/>
          </p:cNvSpPr>
          <p:nvPr>
            <p:ph idx="1"/>
          </p:nvPr>
        </p:nvSpPr>
        <p:spPr/>
        <p:txBody>
          <a:bodyPr/>
          <a:lstStyle/>
          <a:p>
            <a:r>
              <a:rPr lang="en-GB" b="1"/>
              <a:t>Data Cleaning:</a:t>
            </a:r>
            <a:r>
              <a:rPr lang="en-GB"/>
              <a:t> Preprocessing the raw essay data. </a:t>
            </a:r>
          </a:p>
          <a:p>
            <a:r>
              <a:rPr lang="en-GB" b="1"/>
              <a:t>Statistical Analysis:</a:t>
            </a:r>
            <a:r>
              <a:rPr lang="en-GB"/>
              <a:t> Exploratory data analysis for insights. </a:t>
            </a:r>
          </a:p>
          <a:p>
            <a:r>
              <a:rPr lang="en-GB" b="1"/>
              <a:t>Baseline Model Training:</a:t>
            </a:r>
            <a:r>
              <a:rPr lang="en-GB"/>
              <a:t> </a:t>
            </a:r>
          </a:p>
          <a:p>
            <a:pPr lvl="1"/>
            <a:r>
              <a:rPr lang="en-GB"/>
              <a:t>Linear Regression</a:t>
            </a:r>
          </a:p>
          <a:p>
            <a:pPr lvl="1"/>
            <a:r>
              <a:rPr lang="en-GB"/>
              <a:t>Logistic Regression</a:t>
            </a:r>
          </a:p>
          <a:p>
            <a:pPr lvl="1"/>
            <a:r>
              <a:rPr lang="en-GB"/>
              <a:t>SVM</a:t>
            </a:r>
          </a:p>
          <a:p>
            <a:r>
              <a:rPr lang="en-GB" b="1"/>
              <a:t>BERT Model Training:</a:t>
            </a:r>
            <a:r>
              <a:rPr lang="en-GB"/>
              <a:t> Fine-tuning a BERT-based transformer model. </a:t>
            </a:r>
          </a:p>
          <a:p>
            <a:r>
              <a:rPr lang="en-GB" b="1"/>
              <a:t>Clustering Implementation:</a:t>
            </a:r>
            <a:r>
              <a:rPr lang="en-GB"/>
              <a:t> Grouping similar essays.</a:t>
            </a:r>
            <a:endParaRPr lang="de-DE"/>
          </a:p>
        </p:txBody>
      </p:sp>
      <p:sp>
        <p:nvSpPr>
          <p:cNvPr id="4" name="Fußzeilenplatzhalter 3">
            <a:extLst>
              <a:ext uri="{FF2B5EF4-FFF2-40B4-BE49-F238E27FC236}">
                <a16:creationId xmlns:a16="http://schemas.microsoft.com/office/drawing/2014/main" id="{FB78FAFD-127B-F584-63EF-8A40810687BF}"/>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02B09EB9-FA95-93F8-7FED-A3D3E1A2B748}"/>
              </a:ext>
            </a:extLst>
          </p:cNvPr>
          <p:cNvSpPr>
            <a:spLocks noGrp="1"/>
          </p:cNvSpPr>
          <p:nvPr>
            <p:ph type="sldNum" sz="quarter" idx="11"/>
          </p:nvPr>
        </p:nvSpPr>
        <p:spPr/>
        <p:txBody>
          <a:bodyPr/>
          <a:lstStyle/>
          <a:p>
            <a:fld id="{13FEB9C3-1FF9-4F1A-B0DB-7E320F93F669}" type="slidenum">
              <a:rPr lang="de-DE" smtClean="0"/>
              <a:pPr/>
              <a:t>5</a:t>
            </a:fld>
            <a:endParaRPr lang="de-DE"/>
          </a:p>
        </p:txBody>
      </p:sp>
    </p:spTree>
    <p:extLst>
      <p:ext uri="{BB962C8B-B14F-4D97-AF65-F5344CB8AC3E}">
        <p14:creationId xmlns:p14="http://schemas.microsoft.com/office/powerpoint/2010/main" val="396788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8649-3E9E-1C94-912B-74E1D90F21F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6B5934-CFC6-6779-A4A1-88DD3401EA7E}"/>
              </a:ext>
            </a:extLst>
          </p:cNvPr>
          <p:cNvSpPr>
            <a:spLocks noGrp="1"/>
          </p:cNvSpPr>
          <p:nvPr>
            <p:ph type="title"/>
          </p:nvPr>
        </p:nvSpPr>
        <p:spPr/>
        <p:txBody>
          <a:bodyPr/>
          <a:lstStyle/>
          <a:p>
            <a:r>
              <a:rPr lang="de-DE" err="1"/>
              <a:t>Methodology</a:t>
            </a:r>
            <a:r>
              <a:rPr lang="de-DE"/>
              <a:t> – </a:t>
            </a:r>
            <a:r>
              <a:rPr lang="de-DE" err="1"/>
              <a:t>Machine</a:t>
            </a:r>
            <a:r>
              <a:rPr lang="de-DE"/>
              <a:t> Learning Models</a:t>
            </a:r>
          </a:p>
        </p:txBody>
      </p:sp>
      <p:sp>
        <p:nvSpPr>
          <p:cNvPr id="3" name="Inhaltsplatzhalter 2">
            <a:extLst>
              <a:ext uri="{FF2B5EF4-FFF2-40B4-BE49-F238E27FC236}">
                <a16:creationId xmlns:a16="http://schemas.microsoft.com/office/drawing/2014/main" id="{52EE97C2-1A41-6656-6575-BEE46E8CDC49}"/>
              </a:ext>
            </a:extLst>
          </p:cNvPr>
          <p:cNvSpPr>
            <a:spLocks noGrp="1"/>
          </p:cNvSpPr>
          <p:nvPr>
            <p:ph idx="1"/>
          </p:nvPr>
        </p:nvSpPr>
        <p:spPr/>
        <p:txBody>
          <a:bodyPr/>
          <a:lstStyle/>
          <a:p>
            <a:r>
              <a:rPr lang="en-GB" b="1"/>
              <a:t>Automated Essay Scoring (AES):</a:t>
            </a:r>
            <a:r>
              <a:rPr lang="en-GB"/>
              <a:t> </a:t>
            </a:r>
          </a:p>
          <a:p>
            <a:pPr lvl="1"/>
            <a:r>
              <a:rPr lang="en-GB" b="1"/>
              <a:t>Baselines:</a:t>
            </a:r>
            <a:r>
              <a:rPr lang="en-GB"/>
              <a:t> Linear Regression, Logistic Regression, Support Vector Machines (SVM).</a:t>
            </a:r>
          </a:p>
          <a:p>
            <a:pPr lvl="1"/>
            <a:r>
              <a:rPr lang="en-GB" b="1"/>
              <a:t>Transformer-based:</a:t>
            </a:r>
            <a:r>
              <a:rPr lang="en-GB"/>
              <a:t> BERT (regression or classification).</a:t>
            </a:r>
          </a:p>
          <a:p>
            <a:r>
              <a:rPr lang="en-GB" b="1"/>
              <a:t>Essay Clustering:</a:t>
            </a:r>
            <a:r>
              <a:rPr lang="en-GB"/>
              <a:t> </a:t>
            </a:r>
          </a:p>
          <a:p>
            <a:pPr lvl="1"/>
            <a:r>
              <a:rPr lang="en-GB"/>
              <a:t>K-Means Clustering</a:t>
            </a:r>
          </a:p>
          <a:p>
            <a:pPr lvl="1"/>
            <a:r>
              <a:rPr lang="en-GB"/>
              <a:t>Hierarchical Clustering</a:t>
            </a:r>
            <a:endParaRPr lang="en-GB">
              <a:effectLst/>
            </a:endParaRPr>
          </a:p>
        </p:txBody>
      </p:sp>
      <p:sp>
        <p:nvSpPr>
          <p:cNvPr id="4" name="Fußzeilenplatzhalter 3">
            <a:extLst>
              <a:ext uri="{FF2B5EF4-FFF2-40B4-BE49-F238E27FC236}">
                <a16:creationId xmlns:a16="http://schemas.microsoft.com/office/drawing/2014/main" id="{25D6A4F5-F0DD-24FE-7F47-AC7EC6A2A74B}"/>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33EB2BC1-DC98-2C66-50BD-708A164F3D2B}"/>
              </a:ext>
            </a:extLst>
          </p:cNvPr>
          <p:cNvSpPr>
            <a:spLocks noGrp="1"/>
          </p:cNvSpPr>
          <p:nvPr>
            <p:ph type="sldNum" sz="quarter" idx="11"/>
          </p:nvPr>
        </p:nvSpPr>
        <p:spPr/>
        <p:txBody>
          <a:bodyPr/>
          <a:lstStyle/>
          <a:p>
            <a:fld id="{13FEB9C3-1FF9-4F1A-B0DB-7E320F93F669}" type="slidenum">
              <a:rPr lang="de-DE" smtClean="0"/>
              <a:pPr/>
              <a:t>6</a:t>
            </a:fld>
            <a:endParaRPr lang="de-DE"/>
          </a:p>
        </p:txBody>
      </p:sp>
    </p:spTree>
    <p:extLst>
      <p:ext uri="{BB962C8B-B14F-4D97-AF65-F5344CB8AC3E}">
        <p14:creationId xmlns:p14="http://schemas.microsoft.com/office/powerpoint/2010/main" val="206456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03C91-A49A-B5F9-B2BB-5B4522DFB3F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3C891F-2E2A-4136-A1FA-7591EF1B17EB}"/>
              </a:ext>
            </a:extLst>
          </p:cNvPr>
          <p:cNvSpPr>
            <a:spLocks noGrp="1"/>
          </p:cNvSpPr>
          <p:nvPr>
            <p:ph type="title"/>
          </p:nvPr>
        </p:nvSpPr>
        <p:spPr/>
        <p:txBody>
          <a:bodyPr/>
          <a:lstStyle/>
          <a:p>
            <a:r>
              <a:rPr lang="de-DE"/>
              <a:t>Preproccesing – Key Data Preparation Steps</a:t>
            </a:r>
          </a:p>
        </p:txBody>
      </p:sp>
      <p:sp>
        <p:nvSpPr>
          <p:cNvPr id="3" name="Inhaltsplatzhalter 2">
            <a:extLst>
              <a:ext uri="{FF2B5EF4-FFF2-40B4-BE49-F238E27FC236}">
                <a16:creationId xmlns:a16="http://schemas.microsoft.com/office/drawing/2014/main" id="{F9EE5BBA-57BA-4961-70BA-7BBD18BC04E8}"/>
              </a:ext>
            </a:extLst>
          </p:cNvPr>
          <p:cNvSpPr>
            <a:spLocks noGrp="1"/>
          </p:cNvSpPr>
          <p:nvPr>
            <p:ph idx="1"/>
          </p:nvPr>
        </p:nvSpPr>
        <p:spPr/>
        <p:txBody>
          <a:bodyPr vert="horz" lIns="0" tIns="0" rIns="0" bIns="0" rtlCol="0" anchor="t">
            <a:normAutofit/>
          </a:bodyPr>
          <a:lstStyle/>
          <a:p>
            <a:pPr marL="229870" indent="-229870"/>
            <a:r>
              <a:rPr lang="en-GB">
                <a:ea typeface="+mn-lt"/>
                <a:cs typeface="+mn-lt"/>
              </a:rPr>
              <a:t>Extracting detailed scoring components (e.g., "task achievement", "coherence and cohesion", "lexical resource", "grammatical range and accuracy", and "overall band score") from the </a:t>
            </a:r>
            <a:r>
              <a:rPr lang="en-GB">
                <a:latin typeface="Public Sans"/>
              </a:rPr>
              <a:t>evalution</a:t>
            </a:r>
            <a:r>
              <a:rPr lang="en-GB">
                <a:ea typeface="+mn-lt"/>
                <a:cs typeface="+mn-lt"/>
              </a:rPr>
              <a:t> column</a:t>
            </a:r>
          </a:p>
          <a:p>
            <a:pPr marL="229870" indent="-229870"/>
            <a:r>
              <a:rPr lang="en-GB">
                <a:ea typeface="+mn-lt"/>
                <a:cs typeface="+mn-lt"/>
              </a:rPr>
              <a:t>Cleaning text columns (prompt, </a:t>
            </a:r>
            <a:r>
              <a:rPr lang="en-GB">
                <a:latin typeface="Public Sans"/>
                <a:ea typeface="+mn-lt"/>
                <a:cs typeface="+mn-lt"/>
              </a:rPr>
              <a:t>essay</a:t>
            </a:r>
            <a:r>
              <a:rPr lang="en-GB">
                <a:ea typeface="+mn-lt"/>
                <a:cs typeface="+mn-lt"/>
              </a:rPr>
              <a:t>, and various </a:t>
            </a:r>
            <a:r>
              <a:rPr lang="en-GB">
                <a:latin typeface="Public Sans"/>
                <a:ea typeface="+mn-lt"/>
                <a:cs typeface="+mn-lt"/>
              </a:rPr>
              <a:t>description</a:t>
            </a:r>
            <a:r>
              <a:rPr lang="en-GB">
                <a:ea typeface="+mn-lt"/>
                <a:cs typeface="+mn-lt"/>
              </a:rPr>
              <a:t> fields) by removing newlines, carriage returns, and multiple spaces</a:t>
            </a:r>
          </a:p>
        </p:txBody>
      </p:sp>
      <p:sp>
        <p:nvSpPr>
          <p:cNvPr id="4" name="Fußzeilenplatzhalter 3">
            <a:extLst>
              <a:ext uri="{FF2B5EF4-FFF2-40B4-BE49-F238E27FC236}">
                <a16:creationId xmlns:a16="http://schemas.microsoft.com/office/drawing/2014/main" id="{636EE0D9-B410-C955-DCE7-27D18F08F5DD}"/>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49F996F2-2111-DB1B-A4FE-91281FD2D091}"/>
              </a:ext>
            </a:extLst>
          </p:cNvPr>
          <p:cNvSpPr>
            <a:spLocks noGrp="1"/>
          </p:cNvSpPr>
          <p:nvPr>
            <p:ph type="sldNum" sz="quarter" idx="11"/>
          </p:nvPr>
        </p:nvSpPr>
        <p:spPr/>
        <p:txBody>
          <a:bodyPr/>
          <a:lstStyle/>
          <a:p>
            <a:fld id="{13FEB9C3-1FF9-4F1A-B0DB-7E320F93F669}" type="slidenum">
              <a:rPr lang="de-DE" smtClean="0"/>
              <a:pPr/>
              <a:t>7</a:t>
            </a:fld>
            <a:endParaRPr lang="de-DE"/>
          </a:p>
        </p:txBody>
      </p:sp>
    </p:spTree>
    <p:extLst>
      <p:ext uri="{BB962C8B-B14F-4D97-AF65-F5344CB8AC3E}">
        <p14:creationId xmlns:p14="http://schemas.microsoft.com/office/powerpoint/2010/main" val="426593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AC5C-84D1-0D36-8BD2-7F1F207C25B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DF17913-CD73-BEEF-CCCA-F159E7E11CFB}"/>
              </a:ext>
            </a:extLst>
          </p:cNvPr>
          <p:cNvSpPr>
            <a:spLocks noGrp="1"/>
          </p:cNvSpPr>
          <p:nvPr>
            <p:ph type="title"/>
          </p:nvPr>
        </p:nvSpPr>
        <p:spPr/>
        <p:txBody>
          <a:bodyPr/>
          <a:lstStyle/>
          <a:p>
            <a:r>
              <a:rPr lang="de-DE"/>
              <a:t>Preproccesing – Data Filtering</a:t>
            </a:r>
          </a:p>
        </p:txBody>
      </p:sp>
      <p:sp>
        <p:nvSpPr>
          <p:cNvPr id="3" name="Inhaltsplatzhalter 2">
            <a:extLst>
              <a:ext uri="{FF2B5EF4-FFF2-40B4-BE49-F238E27FC236}">
                <a16:creationId xmlns:a16="http://schemas.microsoft.com/office/drawing/2014/main" id="{EC1E34D0-D9F6-6321-A4DF-36DC5DA0A7E5}"/>
              </a:ext>
            </a:extLst>
          </p:cNvPr>
          <p:cNvSpPr>
            <a:spLocks noGrp="1"/>
          </p:cNvSpPr>
          <p:nvPr>
            <p:ph idx="1"/>
          </p:nvPr>
        </p:nvSpPr>
        <p:spPr/>
        <p:txBody>
          <a:bodyPr vert="horz" lIns="0" tIns="0" rIns="0" bIns="0" rtlCol="0" anchor="t">
            <a:normAutofit/>
          </a:bodyPr>
          <a:lstStyle/>
          <a:p>
            <a:pPr marL="229870" indent="-229870"/>
            <a:r>
              <a:rPr lang="en-GB">
                <a:ea typeface="+mn-lt"/>
                <a:cs typeface="+mn-lt"/>
              </a:rPr>
              <a:t>Essays are filtered to a maximum token length (e.g., 512 tokens using a RoBERTa tokenizer) to meet model input requirements. This step reduces the training dataset from 9717 to 9605 rows and the test dataset from 486 to 481 rows.</a:t>
            </a:r>
          </a:p>
          <a:p>
            <a:pPr marL="229870" indent="-229870"/>
            <a:r>
              <a:rPr lang="en-GB">
                <a:ea typeface="+mn-lt"/>
                <a:cs typeface="+mn-lt"/>
              </a:rPr>
              <a:t>Essays with overall band scores outside the range of 4.0 to 8.5 are removed. This further refines the training data from 9605 to 9048 rows and the test data from 481 to 454 rows, focusing on the most relevant score distribution.</a:t>
            </a:r>
          </a:p>
        </p:txBody>
      </p:sp>
      <p:sp>
        <p:nvSpPr>
          <p:cNvPr id="4" name="Fußzeilenplatzhalter 3">
            <a:extLst>
              <a:ext uri="{FF2B5EF4-FFF2-40B4-BE49-F238E27FC236}">
                <a16:creationId xmlns:a16="http://schemas.microsoft.com/office/drawing/2014/main" id="{ABC77A33-2664-E540-D3B1-93D48B3BA4A0}"/>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C0D5B91B-800E-CB1A-328D-1A1DA0884094}"/>
              </a:ext>
            </a:extLst>
          </p:cNvPr>
          <p:cNvSpPr>
            <a:spLocks noGrp="1"/>
          </p:cNvSpPr>
          <p:nvPr>
            <p:ph type="sldNum" sz="quarter" idx="11"/>
          </p:nvPr>
        </p:nvSpPr>
        <p:spPr/>
        <p:txBody>
          <a:bodyPr/>
          <a:lstStyle/>
          <a:p>
            <a:fld id="{13FEB9C3-1FF9-4F1A-B0DB-7E320F93F669}" type="slidenum">
              <a:rPr lang="de-DE" smtClean="0"/>
              <a:pPr/>
              <a:t>8</a:t>
            </a:fld>
            <a:endParaRPr lang="de-DE"/>
          </a:p>
        </p:txBody>
      </p:sp>
    </p:spTree>
    <p:extLst>
      <p:ext uri="{BB962C8B-B14F-4D97-AF65-F5344CB8AC3E}">
        <p14:creationId xmlns:p14="http://schemas.microsoft.com/office/powerpoint/2010/main" val="382588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BBD25-5B92-C30F-04DD-80D1BD05130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33C0CB6-173C-D6E6-A954-C159DF3613F9}"/>
              </a:ext>
            </a:extLst>
          </p:cNvPr>
          <p:cNvSpPr>
            <a:spLocks noGrp="1"/>
          </p:cNvSpPr>
          <p:nvPr>
            <p:ph type="title"/>
          </p:nvPr>
        </p:nvSpPr>
        <p:spPr/>
        <p:txBody>
          <a:bodyPr/>
          <a:lstStyle/>
          <a:p>
            <a:r>
              <a:rPr lang="en-GB"/>
              <a:t>Statistical Analysis 1 - Essay Length vs Band Score</a:t>
            </a:r>
            <a:endParaRPr lang="de-DE"/>
          </a:p>
        </p:txBody>
      </p:sp>
      <p:sp>
        <p:nvSpPr>
          <p:cNvPr id="3" name="Inhaltsplatzhalter 2">
            <a:extLst>
              <a:ext uri="{FF2B5EF4-FFF2-40B4-BE49-F238E27FC236}">
                <a16:creationId xmlns:a16="http://schemas.microsoft.com/office/drawing/2014/main" id="{A755F7B5-2124-4379-C0C4-A56ABE5E6C2F}"/>
              </a:ext>
            </a:extLst>
          </p:cNvPr>
          <p:cNvSpPr>
            <a:spLocks noGrp="1"/>
          </p:cNvSpPr>
          <p:nvPr>
            <p:ph idx="1"/>
          </p:nvPr>
        </p:nvSpPr>
        <p:spPr/>
        <p:txBody>
          <a:bodyPr>
            <a:normAutofit/>
          </a:bodyPr>
          <a:lstStyle/>
          <a:p>
            <a:r>
              <a:rPr lang="en-GB" b="1" dirty="0"/>
              <a:t>Research Question:</a:t>
            </a:r>
            <a:r>
              <a:rPr lang="en-GB" dirty="0"/>
              <a:t> Is there a correlation between essay length and overall band scores?</a:t>
            </a:r>
          </a:p>
          <a:p>
            <a:r>
              <a:rPr lang="en-GB" b="1" dirty="0"/>
              <a:t>Key Findings:</a:t>
            </a:r>
            <a:endParaRPr lang="en-GB" dirty="0"/>
          </a:p>
          <a:p>
            <a:pPr lvl="1"/>
            <a:r>
              <a:rPr lang="en-GB" b="1" dirty="0"/>
              <a:t>Weak but significant positive correlation</a:t>
            </a:r>
            <a:r>
              <a:rPr lang="en-GB" dirty="0"/>
              <a:t> (r = 0.286, p = 7.82e-170)</a:t>
            </a:r>
          </a:p>
          <a:p>
            <a:pPr lvl="1"/>
            <a:r>
              <a:rPr lang="en-GB" dirty="0"/>
              <a:t>Longer essays tend to receive slightly higher scores</a:t>
            </a:r>
          </a:p>
          <a:p>
            <a:pPr lvl="1"/>
            <a:r>
              <a:rPr lang="en-GB" dirty="0"/>
              <a:t>Relationship is </a:t>
            </a:r>
            <a:r>
              <a:rPr lang="en-GB" b="1" dirty="0"/>
              <a:t>statistically significant</a:t>
            </a:r>
            <a:r>
              <a:rPr lang="en-GB" dirty="0"/>
              <a:t> but not strong enough to be the primary scoring factor</a:t>
            </a:r>
            <a:endParaRPr lang="en-GB" dirty="0">
              <a:effectLst/>
            </a:endParaRPr>
          </a:p>
        </p:txBody>
      </p:sp>
      <p:sp>
        <p:nvSpPr>
          <p:cNvPr id="4" name="Fußzeilenplatzhalter 3">
            <a:extLst>
              <a:ext uri="{FF2B5EF4-FFF2-40B4-BE49-F238E27FC236}">
                <a16:creationId xmlns:a16="http://schemas.microsoft.com/office/drawing/2014/main" id="{4362E859-9A7D-034B-9D7A-CC33A5686AEF}"/>
              </a:ext>
            </a:extLst>
          </p:cNvPr>
          <p:cNvSpPr>
            <a:spLocks noGrp="1"/>
          </p:cNvSpPr>
          <p:nvPr>
            <p:ph type="ftr" sz="quarter" idx="10"/>
          </p:nvPr>
        </p:nvSpPr>
        <p:spPr/>
        <p:txBody>
          <a:bodyPr/>
          <a:lstStyle/>
          <a:p>
            <a:r>
              <a:rPr lang="de-DE"/>
              <a:t>www.th-nuernberg.de</a:t>
            </a:r>
          </a:p>
        </p:txBody>
      </p:sp>
      <p:sp>
        <p:nvSpPr>
          <p:cNvPr id="5" name="Foliennummernplatzhalter 4">
            <a:extLst>
              <a:ext uri="{FF2B5EF4-FFF2-40B4-BE49-F238E27FC236}">
                <a16:creationId xmlns:a16="http://schemas.microsoft.com/office/drawing/2014/main" id="{5CC15804-0787-2489-108D-126EC78479F0}"/>
              </a:ext>
            </a:extLst>
          </p:cNvPr>
          <p:cNvSpPr>
            <a:spLocks noGrp="1"/>
          </p:cNvSpPr>
          <p:nvPr>
            <p:ph type="sldNum" sz="quarter" idx="11"/>
          </p:nvPr>
        </p:nvSpPr>
        <p:spPr/>
        <p:txBody>
          <a:bodyPr/>
          <a:lstStyle/>
          <a:p>
            <a:fld id="{13FEB9C3-1FF9-4F1A-B0DB-7E320F93F669}" type="slidenum">
              <a:rPr lang="de-DE" smtClean="0"/>
              <a:pPr/>
              <a:t>9</a:t>
            </a:fld>
            <a:endParaRPr lang="de-DE"/>
          </a:p>
        </p:txBody>
      </p:sp>
    </p:spTree>
    <p:extLst>
      <p:ext uri="{BB962C8B-B14F-4D97-AF65-F5344CB8AC3E}">
        <p14:creationId xmlns:p14="http://schemas.microsoft.com/office/powerpoint/2010/main" val="1248829526"/>
      </p:ext>
    </p:extLst>
  </p:cSld>
  <p:clrMapOvr>
    <a:masterClrMapping/>
  </p:clrMapOvr>
</p:sld>
</file>

<file path=ppt/theme/theme1.xml><?xml version="1.0" encoding="utf-8"?>
<a:theme xmlns:a="http://schemas.openxmlformats.org/drawingml/2006/main" name="Office">
  <a:themeElements>
    <a:clrScheme name="Benutzerdefiniert 2">
      <a:dk1>
        <a:srgbClr val="16283D"/>
      </a:dk1>
      <a:lt1>
        <a:sysClr val="window" lastClr="FFFFFF"/>
      </a:lt1>
      <a:dk2>
        <a:srgbClr val="000000"/>
      </a:dk2>
      <a:lt2>
        <a:srgbClr val="E7E6E6"/>
      </a:lt2>
      <a:accent1>
        <a:srgbClr val="C72426"/>
      </a:accent1>
      <a:accent2>
        <a:srgbClr val="16283D"/>
      </a:accent2>
      <a:accent3>
        <a:srgbClr val="D6EAF5"/>
      </a:accent3>
      <a:accent4>
        <a:srgbClr val="FFE763"/>
      </a:accent4>
      <a:accent5>
        <a:srgbClr val="603F80"/>
      </a:accent5>
      <a:accent6>
        <a:srgbClr val="83AC54"/>
      </a:accent6>
      <a:hlink>
        <a:srgbClr val="2D87B8"/>
      </a:hlink>
      <a:folHlink>
        <a:srgbClr val="B1D7EB"/>
      </a:folHlink>
    </a:clrScheme>
    <a:fontScheme name="TH Nürnberg OHM">
      <a:majorFont>
        <a:latin typeface="Public Sans ExtraBold"/>
        <a:ea typeface=""/>
        <a:cs typeface=""/>
      </a:majorFont>
      <a:minorFont>
        <a:latin typeface="Public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normAutofit/>
      </a:bodyPr>
      <a:lstStyle>
        <a:defPPr algn="ctr">
          <a:defRPr sz="24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23-02-22 Präsentationsvorlage - Kopie.potx" id="{B0D07936-725D-4CD1-A297-760B5C13FA30}" vid="{E93DF1DA-F3D8-42D9-B96E-9A8FB9047E3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Vorlage_Präsentation_Ohm_neu</Template>
  <TotalTime>0</TotalTime>
  <Words>1994</Words>
  <Application>Microsoft Macintosh PowerPoint</Application>
  <PresentationFormat>Widescreen</PresentationFormat>
  <Paragraphs>350</Paragraphs>
  <Slides>38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Arial,Sans-Serif</vt:lpstr>
      <vt:lpstr>Calibri</vt:lpstr>
      <vt:lpstr>Public Sans</vt:lpstr>
      <vt:lpstr>Public Sans ExtraBold</vt:lpstr>
      <vt:lpstr>Public Sans Medium</vt:lpstr>
      <vt:lpstr>Office</vt:lpstr>
      <vt:lpstr>Team-10 Automated Essay Scoring  for IELTS Written Part Essays  Lukas Müller, Finn Ferchau,  Sascha Stelzl</vt:lpstr>
      <vt:lpstr>Introduction</vt:lpstr>
      <vt:lpstr>Motivation</vt:lpstr>
      <vt:lpstr>Dataset</vt:lpstr>
      <vt:lpstr>Methodology – Overall Workflow</vt:lpstr>
      <vt:lpstr>Methodology – Machine Learning Models</vt:lpstr>
      <vt:lpstr>Preproccesing – Key Data Preparation Steps</vt:lpstr>
      <vt:lpstr>Preproccesing – Data Filtering</vt:lpstr>
      <vt:lpstr>Statistical Analysis 1 - Essay Length vs Band Score</vt:lpstr>
      <vt:lpstr>Statistical Analysis 1 - Essay Length vs Band Score</vt:lpstr>
      <vt:lpstr>Statistical Analysis 2 – Vocabulary diversity vs Score</vt:lpstr>
      <vt:lpstr>Statistical Analysis 2 – Vocabulary diversity vs Score</vt:lpstr>
      <vt:lpstr>Prompt Binning – Clustering Essay Prompts</vt:lpstr>
      <vt:lpstr>PowerPoint Presentation</vt:lpstr>
      <vt:lpstr>Statistical Analysis 3 – Distinctive Words per Prompt</vt:lpstr>
      <vt:lpstr>Statistical Analysis 3 - Results &amp; Examples</vt:lpstr>
      <vt:lpstr>Statistical Analysis 4 - Scoring Category Difficulty</vt:lpstr>
      <vt:lpstr>Statistical Analysis 4 - Scoring Category Difficulty</vt:lpstr>
      <vt:lpstr>Statistical Analysis 5 – Question Difficulty Analysis</vt:lpstr>
      <vt:lpstr>Statistical Analysis 5 – Easiest vs. Hardest Questions</vt:lpstr>
      <vt:lpstr>Statistical Analysis 6 – Specific words vs band score</vt:lpstr>
      <vt:lpstr>Statistical Analysis 6 – Specific words vs band score</vt:lpstr>
      <vt:lpstr>Baseline Models – Linear Reg. Implementation</vt:lpstr>
      <vt:lpstr>Baseline Models – Logistic Reg. Implemenation</vt:lpstr>
      <vt:lpstr>Baseline Models – SVM Implementation</vt:lpstr>
      <vt:lpstr>Baseline Models – KNN Implementation</vt:lpstr>
      <vt:lpstr>Baseline Models – KNN Implementation</vt:lpstr>
      <vt:lpstr>BERT Models – Single BERT Model Approaches</vt:lpstr>
      <vt:lpstr>BERT Models – Single BERT Model Approaches</vt:lpstr>
      <vt:lpstr>BERT Models – Dual BERT Encoder + Concatenation</vt:lpstr>
      <vt:lpstr>BERT Models – Dual BERT Encoder + Cross-Attention</vt:lpstr>
      <vt:lpstr>PowerPoint Presentation</vt:lpstr>
      <vt:lpstr>BERT Models – EuroBERT</vt:lpstr>
      <vt:lpstr>Clustering Analysis – Clustering based on the prompts</vt:lpstr>
      <vt:lpstr>Clustering Analysis – Clustering based on the prompts</vt:lpstr>
      <vt:lpstr>PowerPoint Presentation</vt:lpstr>
      <vt:lpstr>Umap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Bruns, Alice</dc:creator>
  <cp:lastModifiedBy>ferchaufi91987</cp:lastModifiedBy>
  <cp:revision>2</cp:revision>
  <dcterms:created xsi:type="dcterms:W3CDTF">2023-03-09T13:42:37Z</dcterms:created>
  <dcterms:modified xsi:type="dcterms:W3CDTF">2025-06-22T10:40:01Z</dcterms:modified>
</cp:coreProperties>
</file>