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18"/>
  </p:notesMasterIdLst>
  <p:handoutMasterIdLst>
    <p:handoutMasterId r:id="rId19"/>
  </p:handoutMasterIdLst>
  <p:sldIdLst>
    <p:sldId id="2822" r:id="rId2"/>
    <p:sldId id="2869" r:id="rId3"/>
    <p:sldId id="2824" r:id="rId4"/>
    <p:sldId id="2880" r:id="rId5"/>
    <p:sldId id="2883" r:id="rId6"/>
    <p:sldId id="2843" r:id="rId7"/>
    <p:sldId id="2865" r:id="rId8"/>
    <p:sldId id="2873" r:id="rId9"/>
    <p:sldId id="2872" r:id="rId10"/>
    <p:sldId id="2877" r:id="rId11"/>
    <p:sldId id="2878" r:id="rId12"/>
    <p:sldId id="2861" r:id="rId13"/>
    <p:sldId id="2881" r:id="rId14"/>
    <p:sldId id="2882" r:id="rId15"/>
    <p:sldId id="2879" r:id="rId16"/>
    <p:sldId id="2864" r:id="rId17"/>
  </p:sldIdLst>
  <p:sldSz cx="12858750" cy="7232650"/>
  <p:notesSz cx="6858000" cy="9144000"/>
  <p:custShowLst>
    <p:custShow name="自定义放映 1" id="0">
      <p:sldLst>
        <p:sld r:id="rId8"/>
      </p:sldLst>
    </p:custShow>
  </p:custShowLst>
  <p:custDataLst>
    <p:tags r:id="rId2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70C0"/>
    <a:srgbClr val="BFBFBF"/>
    <a:srgbClr val="FFFFFF"/>
    <a:srgbClr val="F4AB63"/>
    <a:srgbClr val="A4D16D"/>
    <a:srgbClr val="DDEEC9"/>
    <a:srgbClr val="DE790F"/>
    <a:srgbClr val="DFF7EC"/>
    <a:srgbClr val="5E91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5" autoAdjust="0"/>
    <p:restoredTop sz="95317" autoAdjust="0"/>
  </p:normalViewPr>
  <p:slideViewPr>
    <p:cSldViewPr>
      <p:cViewPr varScale="1">
        <p:scale>
          <a:sx n="105" d="100"/>
          <a:sy n="105" d="100"/>
        </p:scale>
        <p:origin x="288" y="132"/>
      </p:cViewPr>
      <p:guideLst>
        <p:guide orient="horz" pos="328"/>
        <p:guide pos="4050"/>
        <p:guide pos="557"/>
        <p:guide orient="horz" pos="4183"/>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2019/5/30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33299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82445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87238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0192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87432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598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3930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17671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19760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82767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855131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2128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20192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2019/5/30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3485477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5556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BF82D2-7A68-459D-A996-9BDDA2518FA4}" type="datetimeFigureOut">
              <a:rPr lang="zh-CN" altLang="en-US" smtClean="0"/>
              <a:t>2019/5/30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矩形 6"/>
          <p:cNvSpPr/>
          <p:nvPr userDrawn="1"/>
        </p:nvSpPr>
        <p:spPr>
          <a:xfrm>
            <a:off x="8325228" y="6208613"/>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0275359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2019/5/30</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Lst>
  <p:timing>
    <p:tnLst>
      <p:par>
        <p:cTn id="1" dur="indefinite" restart="never" nodeType="tmRoot"/>
      </p:par>
    </p:tnLst>
  </p:timing>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5" y="18451"/>
            <a:ext cx="12858750" cy="7235824"/>
          </a:xfrm>
          <a:prstGeom prst="rect">
            <a:avLst/>
          </a:prstGeom>
        </p:spPr>
      </p:pic>
      <p:sp>
        <p:nvSpPr>
          <p:cNvPr id="10" name="矩形 259"/>
          <p:cNvSpPr>
            <a:spLocks noChangeArrowheads="1"/>
          </p:cNvSpPr>
          <p:nvPr/>
        </p:nvSpPr>
        <p:spPr bwMode="auto">
          <a:xfrm>
            <a:off x="2971800" y="3248338"/>
            <a:ext cx="6915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zh-CN" altLang="en-US" sz="2800" dirty="0">
              <a:solidFill>
                <a:schemeClr val="bg1"/>
              </a:solidFill>
              <a:cs typeface="Arial" panose="020B0604020202020204" pitchFamily="34" charset="0"/>
            </a:endParaRPr>
          </a:p>
        </p:txBody>
      </p:sp>
      <p:grpSp>
        <p:nvGrpSpPr>
          <p:cNvPr id="3" name="组合 2"/>
          <p:cNvGrpSpPr/>
          <p:nvPr/>
        </p:nvGrpSpPr>
        <p:grpSpPr>
          <a:xfrm>
            <a:off x="1444898" y="3001426"/>
            <a:ext cx="11152460" cy="1235602"/>
            <a:chOff x="1444898" y="3001426"/>
            <a:chExt cx="11152460" cy="1235602"/>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4898" y="3001426"/>
              <a:ext cx="1096045" cy="1096045"/>
            </a:xfrm>
            <a:prstGeom prst="rect">
              <a:avLst/>
            </a:prstGeom>
          </p:spPr>
        </p:pic>
        <p:sp>
          <p:nvSpPr>
            <p:cNvPr id="9" name="矩形 259"/>
            <p:cNvSpPr>
              <a:spLocks noChangeArrowheads="1"/>
            </p:cNvSpPr>
            <p:nvPr/>
          </p:nvSpPr>
          <p:spPr bwMode="auto">
            <a:xfrm>
              <a:off x="2540943" y="3005922"/>
              <a:ext cx="1005641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8000" b="1" cap="all" dirty="0">
                  <a:solidFill>
                    <a:schemeClr val="bg1"/>
                  </a:solidFill>
                  <a:cs typeface="Arial" panose="020B0604020202020204" pitchFamily="34" charset="0"/>
                </a:rPr>
                <a:t>人力资源</a:t>
              </a:r>
              <a:r>
                <a:rPr lang="zh-CN" altLang="en-US" sz="8000" b="1" cap="all" dirty="0" smtClean="0">
                  <a:solidFill>
                    <a:schemeClr val="bg1"/>
                  </a:solidFill>
                  <a:cs typeface="Arial" panose="020B0604020202020204" pitchFamily="34" charset="0"/>
                </a:rPr>
                <a:t>管理系统</a:t>
              </a:r>
              <a:endParaRPr lang="zh-CN" altLang="en-US" sz="8000" b="1" cap="all"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3677749638"/>
      </p:ext>
    </p:extLst>
  </p:cSld>
  <p:clrMapOvr>
    <a:masterClrMapping/>
  </p:clrMapOvr>
  <mc:AlternateContent xmlns:mc="http://schemas.openxmlformats.org/markup-compatibility/2006" xmlns:p14="http://schemas.microsoft.com/office/powerpoint/2010/main">
    <mc:Choice Requires="p14">
      <p:transition spd="slow" p14:dur="2000" advTm="1133">
        <p14:prism isContent="1"/>
      </p:transition>
    </mc:Choice>
    <mc:Fallback xmlns="">
      <p:transition spd="slow" advTm="113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 y="0"/>
            <a:ext cx="12860860" cy="7232650"/>
          </a:xfrm>
          <a:prstGeom prst="rect">
            <a:avLst/>
          </a:prstGeom>
        </p:spPr>
      </p:pic>
      <p:sp>
        <p:nvSpPr>
          <p:cNvPr id="4" name="TextBox 8"/>
          <p:cNvSpPr txBox="1"/>
          <p:nvPr/>
        </p:nvSpPr>
        <p:spPr>
          <a:xfrm>
            <a:off x="668735" y="172013"/>
            <a:ext cx="2807720" cy="615553"/>
          </a:xfrm>
          <a:prstGeom prst="rect">
            <a:avLst/>
          </a:prstGeom>
          <a:noFill/>
        </p:spPr>
        <p:txBody>
          <a:bodyPr wrap="square" lIns="0" tIns="0" rIns="0" bIns="0" rtlCol="0" anchor="ctr">
            <a:spAutoFit/>
          </a:bodyPr>
          <a:lstStyle/>
          <a:p>
            <a:r>
              <a:rPr lang="zh-CN" altLang="en-US" sz="40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员工管理</a:t>
            </a:r>
            <a:endPar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028775" y="1528093"/>
            <a:ext cx="10225135" cy="369332"/>
          </a:xfrm>
          <a:prstGeom prst="rect">
            <a:avLst/>
          </a:prstGeom>
        </p:spPr>
        <p:txBody>
          <a:bodyPr wrap="square">
            <a:spAutoFit/>
          </a:bodyPr>
          <a:lstStyle/>
          <a:p>
            <a:r>
              <a:rPr lang="en-US" altLang="zh-CN" dirty="0" smtClean="0"/>
              <a:t>1</a:t>
            </a:r>
            <a:r>
              <a:rPr lang="zh-CN" altLang="en-US" dirty="0" smtClean="0"/>
              <a:t>、</a:t>
            </a:r>
            <a:endParaRPr lang="zh-CN" altLang="en-US" dirty="0"/>
          </a:p>
        </p:txBody>
      </p:sp>
      <p:sp>
        <p:nvSpPr>
          <p:cNvPr id="6" name="TextBox 5"/>
          <p:cNvSpPr txBox="1"/>
          <p:nvPr/>
        </p:nvSpPr>
        <p:spPr>
          <a:xfrm>
            <a:off x="1028775" y="1528093"/>
            <a:ext cx="9721080" cy="3046988"/>
          </a:xfrm>
          <a:prstGeom prst="rect">
            <a:avLst/>
          </a:prstGeom>
          <a:noFill/>
          <a:ln>
            <a:solidFill>
              <a:schemeClr val="accent5">
                <a:lumMod val="60000"/>
                <a:lumOff val="40000"/>
              </a:schemeClr>
            </a:solidFill>
          </a:ln>
        </p:spPr>
        <p:txBody>
          <a:bodyPr wrap="square" rtlCol="0">
            <a:spAutoFit/>
          </a:bodyPr>
          <a:lstStyle/>
          <a:p>
            <a:r>
              <a:rPr lang="en-US" altLang="zh-CN" sz="3200" dirty="0" smtClean="0">
                <a:solidFill>
                  <a:schemeClr val="bg1">
                    <a:lumMod val="95000"/>
                  </a:schemeClr>
                </a:solidFill>
              </a:rPr>
              <a:t>1</a:t>
            </a:r>
            <a:r>
              <a:rPr lang="zh-CN" altLang="en-US" sz="3200" dirty="0" smtClean="0">
                <a:solidFill>
                  <a:schemeClr val="bg1">
                    <a:lumMod val="95000"/>
                  </a:schemeClr>
                </a:solidFill>
              </a:rPr>
              <a:t>、员工查询</a:t>
            </a:r>
            <a:endParaRPr lang="en-US" altLang="zh-CN" sz="3200" dirty="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根据</a:t>
            </a:r>
            <a:r>
              <a:rPr lang="zh-CN" altLang="en-US" sz="3200" dirty="0" smtClean="0">
                <a:solidFill>
                  <a:schemeClr val="bg1">
                    <a:lumMod val="95000"/>
                  </a:schemeClr>
                </a:solidFill>
              </a:rPr>
              <a:t>员工属性进行对员工信息的查询、修改、删除；其中员工信息包含：姓名、性别、手机号、邮箱、职位、学历、身份证号、所在部门、联系地址；</a:t>
            </a:r>
            <a:endParaRPr lang="en-US" altLang="zh-CN" sz="3200" dirty="0" smtClean="0">
              <a:solidFill>
                <a:schemeClr val="bg1">
                  <a:lumMod val="95000"/>
                </a:schemeClr>
              </a:solidFill>
            </a:endParaRPr>
          </a:p>
          <a:p>
            <a:r>
              <a:rPr lang="en-US" altLang="zh-CN" sz="3200" dirty="0" smtClean="0">
                <a:solidFill>
                  <a:schemeClr val="bg1">
                    <a:lumMod val="95000"/>
                  </a:schemeClr>
                </a:solidFill>
              </a:rPr>
              <a:t>2</a:t>
            </a:r>
            <a:r>
              <a:rPr lang="zh-CN" altLang="en-US" sz="3200" dirty="0" smtClean="0">
                <a:solidFill>
                  <a:schemeClr val="bg1">
                    <a:lumMod val="95000"/>
                  </a:schemeClr>
                </a:solidFill>
              </a:rPr>
              <a:t>、添加员工</a:t>
            </a:r>
            <a:endParaRPr lang="en-US" altLang="zh-CN" sz="3200" dirty="0" smtClean="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填写</a:t>
            </a:r>
            <a:r>
              <a:rPr lang="zh-CN" altLang="en-US" sz="3200" dirty="0" smtClean="0">
                <a:solidFill>
                  <a:schemeClr val="bg1">
                    <a:lumMod val="95000"/>
                  </a:schemeClr>
                </a:solidFill>
              </a:rPr>
              <a:t>员工各个信息，对员工进行添加；</a:t>
            </a:r>
            <a:endParaRPr lang="zh-CN" altLang="en-US" sz="3200" dirty="0">
              <a:solidFill>
                <a:schemeClr val="bg1">
                  <a:lumMod val="95000"/>
                </a:schemeClr>
              </a:solidFill>
            </a:endParaRPr>
          </a:p>
        </p:txBody>
      </p:sp>
    </p:spTree>
    <p:extLst>
      <p:ext uri="{BB962C8B-B14F-4D97-AF65-F5344CB8AC3E}">
        <p14:creationId xmlns:p14="http://schemas.microsoft.com/office/powerpoint/2010/main" val="2762413442"/>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 y="0"/>
            <a:ext cx="12860860" cy="7232650"/>
          </a:xfrm>
          <a:prstGeom prst="rect">
            <a:avLst/>
          </a:prstGeom>
        </p:spPr>
      </p:pic>
      <p:sp>
        <p:nvSpPr>
          <p:cNvPr id="4" name="TextBox 8"/>
          <p:cNvSpPr txBox="1"/>
          <p:nvPr/>
        </p:nvSpPr>
        <p:spPr>
          <a:xfrm>
            <a:off x="668735" y="172013"/>
            <a:ext cx="2807720" cy="615553"/>
          </a:xfrm>
          <a:prstGeom prst="rect">
            <a:avLst/>
          </a:prstGeom>
          <a:noFill/>
        </p:spPr>
        <p:txBody>
          <a:bodyPr wrap="square" lIns="0" tIns="0" rIns="0" bIns="0" rtlCol="0" anchor="ctr">
            <a:spAutoFit/>
          </a:bodyPr>
          <a:lstStyle/>
          <a:p>
            <a:r>
              <a:rPr lang="zh-CN" altLang="en-US" sz="40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公告管理</a:t>
            </a:r>
            <a:endPar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028775" y="1528093"/>
            <a:ext cx="10225135" cy="369332"/>
          </a:xfrm>
          <a:prstGeom prst="rect">
            <a:avLst/>
          </a:prstGeom>
        </p:spPr>
        <p:txBody>
          <a:bodyPr wrap="square">
            <a:spAutoFit/>
          </a:bodyPr>
          <a:lstStyle/>
          <a:p>
            <a:r>
              <a:rPr lang="en-US" altLang="zh-CN" dirty="0" smtClean="0"/>
              <a:t>1</a:t>
            </a:r>
            <a:r>
              <a:rPr lang="zh-CN" altLang="en-US" dirty="0" smtClean="0"/>
              <a:t>、</a:t>
            </a:r>
            <a:endParaRPr lang="zh-CN" altLang="en-US" dirty="0"/>
          </a:p>
        </p:txBody>
      </p:sp>
      <p:sp>
        <p:nvSpPr>
          <p:cNvPr id="6" name="TextBox 5"/>
          <p:cNvSpPr txBox="1"/>
          <p:nvPr/>
        </p:nvSpPr>
        <p:spPr>
          <a:xfrm>
            <a:off x="1028775" y="1528093"/>
            <a:ext cx="9721080" cy="3539430"/>
          </a:xfrm>
          <a:prstGeom prst="rect">
            <a:avLst/>
          </a:prstGeom>
          <a:noFill/>
          <a:ln>
            <a:solidFill>
              <a:schemeClr val="accent5">
                <a:lumMod val="60000"/>
                <a:lumOff val="40000"/>
              </a:schemeClr>
            </a:solidFill>
          </a:ln>
        </p:spPr>
        <p:txBody>
          <a:bodyPr wrap="square" rtlCol="0">
            <a:spAutoFit/>
          </a:bodyPr>
          <a:lstStyle/>
          <a:p>
            <a:r>
              <a:rPr lang="en-US" altLang="zh-CN" sz="3200" dirty="0" smtClean="0">
                <a:solidFill>
                  <a:schemeClr val="bg1">
                    <a:lumMod val="95000"/>
                  </a:schemeClr>
                </a:solidFill>
              </a:rPr>
              <a:t>1</a:t>
            </a:r>
            <a:r>
              <a:rPr lang="zh-CN" altLang="en-US" sz="3200" dirty="0" smtClean="0">
                <a:solidFill>
                  <a:schemeClr val="bg1">
                    <a:lumMod val="95000"/>
                  </a:schemeClr>
                </a:solidFill>
              </a:rPr>
              <a:t>、公告查询</a:t>
            </a:r>
            <a:endParaRPr lang="en-US" altLang="zh-CN" sz="3200" dirty="0" smtClean="0">
              <a:solidFill>
                <a:schemeClr val="bg1">
                  <a:lumMod val="95000"/>
                </a:schemeClr>
              </a:solidFill>
            </a:endParaRPr>
          </a:p>
          <a:p>
            <a:r>
              <a:rPr lang="zh-CN" altLang="en-US" sz="3200" dirty="0" smtClean="0">
                <a:solidFill>
                  <a:schemeClr val="bg1">
                    <a:lumMod val="95000"/>
                  </a:schemeClr>
                </a:solidFill>
              </a:rPr>
              <a:t> </a:t>
            </a:r>
            <a:r>
              <a:rPr lang="en-US" altLang="zh-CN" sz="3200" dirty="0" smtClean="0">
                <a:solidFill>
                  <a:schemeClr val="bg1">
                    <a:lumMod val="95000"/>
                  </a:schemeClr>
                </a:solidFill>
              </a:rPr>
              <a:t>	</a:t>
            </a:r>
            <a:r>
              <a:rPr lang="zh-CN" altLang="en-US" sz="3200" dirty="0" smtClean="0">
                <a:solidFill>
                  <a:schemeClr val="bg1">
                    <a:lumMod val="95000"/>
                  </a:schemeClr>
                </a:solidFill>
              </a:rPr>
              <a:t>在</a:t>
            </a:r>
            <a:r>
              <a:rPr lang="zh-CN" altLang="en-US" sz="3200" dirty="0" smtClean="0">
                <a:solidFill>
                  <a:schemeClr val="bg1">
                    <a:lumMod val="95000"/>
                  </a:schemeClr>
                </a:solidFill>
              </a:rPr>
              <a:t>界面上显示公司公告信息，可直接在公告查询页面对公告进行管理、删除；</a:t>
            </a:r>
            <a:endParaRPr lang="en-US" altLang="zh-CN" sz="3200" dirty="0">
              <a:solidFill>
                <a:schemeClr val="bg1">
                  <a:lumMod val="95000"/>
                </a:schemeClr>
              </a:solidFill>
            </a:endParaRPr>
          </a:p>
          <a:p>
            <a:r>
              <a:rPr lang="en-US" altLang="zh-CN" sz="3200" dirty="0" smtClean="0">
                <a:solidFill>
                  <a:schemeClr val="bg1">
                    <a:lumMod val="95000"/>
                  </a:schemeClr>
                </a:solidFill>
              </a:rPr>
              <a:t>2</a:t>
            </a:r>
            <a:r>
              <a:rPr lang="zh-CN" altLang="en-US" sz="3200" dirty="0" smtClean="0">
                <a:solidFill>
                  <a:schemeClr val="bg1">
                    <a:lumMod val="95000"/>
                  </a:schemeClr>
                </a:solidFill>
              </a:rPr>
              <a:t>、添加公告</a:t>
            </a:r>
            <a:endParaRPr lang="en-US" altLang="zh-CN" sz="3200" dirty="0" smtClean="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根据</a:t>
            </a:r>
            <a:r>
              <a:rPr lang="zh-CN" altLang="en-US" sz="3200" dirty="0" smtClean="0">
                <a:solidFill>
                  <a:schemeClr val="bg1">
                    <a:lumMod val="95000"/>
                  </a:schemeClr>
                </a:solidFill>
              </a:rPr>
              <a:t>公告的四个属性：标题、内容、公告人和日期，日期自动获取，其他属性用户自己定义，之后进行添加；</a:t>
            </a:r>
            <a:endParaRPr lang="zh-CN" altLang="en-US" sz="3200" dirty="0">
              <a:solidFill>
                <a:schemeClr val="bg1">
                  <a:lumMod val="95000"/>
                </a:schemeClr>
              </a:solidFill>
            </a:endParaRPr>
          </a:p>
        </p:txBody>
      </p:sp>
    </p:spTree>
    <p:extLst>
      <p:ext uri="{BB962C8B-B14F-4D97-AF65-F5344CB8AC3E}">
        <p14:creationId xmlns:p14="http://schemas.microsoft.com/office/powerpoint/2010/main" val="315201840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9" y="12493"/>
            <a:ext cx="12889923" cy="7235824"/>
          </a:xfrm>
          <a:prstGeom prst="rect">
            <a:avLst/>
          </a:prstGeom>
        </p:spPr>
      </p:pic>
      <p:sp>
        <p:nvSpPr>
          <p:cNvPr id="2" name="圆角矩形 1"/>
          <p:cNvSpPr/>
          <p:nvPr/>
        </p:nvSpPr>
        <p:spPr>
          <a:xfrm>
            <a:off x="4238595" y="3493237"/>
            <a:ext cx="4381561" cy="970076"/>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2214740"/>
            <a:ext cx="1020536" cy="10205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3732052"/>
            <a:ext cx="2536091"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项目扩展</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04635559"/>
      </p:ext>
    </p:extLst>
  </p:cSld>
  <p:clrMapOvr>
    <a:masterClrMapping/>
  </p:clrMapOvr>
  <mc:AlternateContent xmlns:mc="http://schemas.openxmlformats.org/markup-compatibility/2006" xmlns:p14="http://schemas.microsoft.com/office/powerpoint/2010/main">
    <mc:Choice Requires="p14">
      <p:transition spd="slow" p14:dur="2000" advTm="0">
        <p14:prism isContent="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858750" cy="7235824"/>
          </a:xfrm>
          <a:prstGeom prst="rect">
            <a:avLst/>
          </a:prstGeom>
        </p:spPr>
      </p:pic>
      <p:sp>
        <p:nvSpPr>
          <p:cNvPr id="9" name="TextBox 8"/>
          <p:cNvSpPr txBox="1"/>
          <p:nvPr/>
        </p:nvSpPr>
        <p:spPr>
          <a:xfrm>
            <a:off x="4827197" y="434280"/>
            <a:ext cx="3204356" cy="738664"/>
          </a:xfrm>
          <a:prstGeom prst="rect">
            <a:avLst/>
          </a:prstGeom>
          <a:noFill/>
        </p:spPr>
        <p:txBody>
          <a:bodyPr wrap="square" lIns="0" tIns="0" rIns="0" bIns="0" rtlCol="0" anchor="ctr">
            <a:spAutoFit/>
          </a:bodyPr>
          <a:lstStyle/>
          <a:p>
            <a:r>
              <a:rPr lang="zh-CN" altLang="en-US" sz="4800" b="1" dirty="0" smtClean="0">
                <a:solidFill>
                  <a:schemeClr val="bg1"/>
                </a:solidFill>
                <a:latin typeface="+mj-ea"/>
                <a:ea typeface="+mj-ea"/>
                <a:sym typeface="Arial" panose="020B0604020202020204" pitchFamily="34" charset="0"/>
              </a:rPr>
              <a:t>未实现功能</a:t>
            </a:r>
            <a:endParaRPr lang="zh-CN" altLang="en-US" sz="4800" b="1" dirty="0">
              <a:solidFill>
                <a:schemeClr val="bg1"/>
              </a:solidFill>
              <a:latin typeface="+mj-ea"/>
              <a:ea typeface="+mj-ea"/>
              <a:sym typeface="Arial" panose="020B0604020202020204" pitchFamily="34" charset="0"/>
            </a:endParaRPr>
          </a:p>
        </p:txBody>
      </p:sp>
      <p:sp>
        <p:nvSpPr>
          <p:cNvPr id="2" name="椭圆 1"/>
          <p:cNvSpPr/>
          <p:nvPr/>
        </p:nvSpPr>
        <p:spPr>
          <a:xfrm>
            <a:off x="956767" y="1751904"/>
            <a:ext cx="4968552" cy="21833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908468" y="1947915"/>
            <a:ext cx="3312368" cy="1815882"/>
          </a:xfrm>
          <a:prstGeom prst="rect">
            <a:avLst/>
          </a:prstGeom>
          <a:noFill/>
        </p:spPr>
        <p:txBody>
          <a:bodyPr wrap="square" rtlCol="0">
            <a:spAutoFit/>
          </a:bodyPr>
          <a:lstStyle/>
          <a:p>
            <a:r>
              <a:rPr lang="en-US" altLang="zh-CN" sz="2800" dirty="0" smtClean="0">
                <a:solidFill>
                  <a:srgbClr val="FFFFFF"/>
                </a:solidFill>
                <a:latin typeface="+mn-ea"/>
                <a:ea typeface="+mn-ea"/>
              </a:rPr>
              <a:t>1</a:t>
            </a:r>
            <a:r>
              <a:rPr lang="zh-CN" altLang="en-US" sz="2800" dirty="0" smtClean="0">
                <a:solidFill>
                  <a:srgbClr val="FFFFFF"/>
                </a:solidFill>
                <a:latin typeface="+mn-ea"/>
                <a:ea typeface="+mn-ea"/>
              </a:rPr>
              <a:t>、右键某条用户信息，弹出添加、删除、修改选项，并设置相应功能</a:t>
            </a:r>
            <a:endParaRPr lang="zh-CN" altLang="en-US" sz="2800" dirty="0">
              <a:solidFill>
                <a:srgbClr val="FFFFFF"/>
              </a:solidFill>
              <a:latin typeface="+mn-ea"/>
              <a:ea typeface="+mn-ea"/>
            </a:endParaRPr>
          </a:p>
        </p:txBody>
      </p:sp>
      <p:sp>
        <p:nvSpPr>
          <p:cNvPr id="10" name="椭圆 9"/>
          <p:cNvSpPr/>
          <p:nvPr/>
        </p:nvSpPr>
        <p:spPr>
          <a:xfrm>
            <a:off x="6843421" y="2393776"/>
            <a:ext cx="4570174" cy="24482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333158" y="2709971"/>
            <a:ext cx="3590700" cy="1815882"/>
          </a:xfrm>
          <a:prstGeom prst="rect">
            <a:avLst/>
          </a:prstGeom>
          <a:noFill/>
        </p:spPr>
        <p:txBody>
          <a:bodyPr wrap="square" rtlCol="0">
            <a:spAutoFit/>
          </a:bodyPr>
          <a:lstStyle/>
          <a:p>
            <a:r>
              <a:rPr lang="en-US" altLang="zh-CN" sz="2800" dirty="0" smtClean="0">
                <a:solidFill>
                  <a:schemeClr val="bg1"/>
                </a:solidFill>
                <a:latin typeface="+mn-ea"/>
                <a:ea typeface="+mn-ea"/>
              </a:rPr>
              <a:t>2</a:t>
            </a:r>
            <a:r>
              <a:rPr lang="zh-CN" altLang="en-US" sz="2800" dirty="0" smtClean="0">
                <a:solidFill>
                  <a:schemeClr val="bg1"/>
                </a:solidFill>
                <a:latin typeface="+mn-ea"/>
                <a:ea typeface="+mn-ea"/>
              </a:rPr>
              <a:t>、利用</a:t>
            </a:r>
            <a:r>
              <a:rPr lang="en-US" altLang="zh-CN" sz="2800" dirty="0" smtClean="0">
                <a:solidFill>
                  <a:schemeClr val="bg1"/>
                </a:solidFill>
                <a:latin typeface="+mn-ea"/>
                <a:ea typeface="+mn-ea"/>
              </a:rPr>
              <a:t>order by </a:t>
            </a:r>
            <a:r>
              <a:rPr lang="zh-CN" altLang="en-US" sz="2800" dirty="0" smtClean="0">
                <a:solidFill>
                  <a:schemeClr val="bg1"/>
                </a:solidFill>
                <a:latin typeface="+mn-ea"/>
                <a:ea typeface="+mn-ea"/>
              </a:rPr>
              <a:t>对查找到的结果集进行排序（可通过员工入职时间进行排序）</a:t>
            </a:r>
            <a:endParaRPr lang="zh-CN" altLang="en-US" sz="2800" dirty="0">
              <a:solidFill>
                <a:schemeClr val="bg1"/>
              </a:solidFill>
              <a:latin typeface="+mn-ea"/>
              <a:ea typeface="+mn-ea"/>
            </a:endParaRPr>
          </a:p>
        </p:txBody>
      </p:sp>
      <p:sp>
        <p:nvSpPr>
          <p:cNvPr id="13" name="椭圆 12"/>
          <p:cNvSpPr/>
          <p:nvPr/>
        </p:nvSpPr>
        <p:spPr>
          <a:xfrm>
            <a:off x="3990803" y="4748909"/>
            <a:ext cx="3312368" cy="18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66867" y="5387399"/>
            <a:ext cx="2160240" cy="523220"/>
          </a:xfrm>
          <a:prstGeom prst="rect">
            <a:avLst/>
          </a:prstGeom>
          <a:noFill/>
        </p:spPr>
        <p:txBody>
          <a:bodyPr wrap="square" rtlCol="0">
            <a:spAutoFit/>
          </a:bodyPr>
          <a:lstStyle/>
          <a:p>
            <a:r>
              <a:rPr lang="en-US" altLang="zh-CN" sz="2800" dirty="0" smtClean="0">
                <a:solidFill>
                  <a:schemeClr val="bg1"/>
                </a:solidFill>
                <a:latin typeface="+mn-ea"/>
                <a:ea typeface="+mn-ea"/>
              </a:rPr>
              <a:t>3</a:t>
            </a:r>
            <a:r>
              <a:rPr lang="zh-CN" altLang="en-US" sz="2800" dirty="0" smtClean="0">
                <a:solidFill>
                  <a:schemeClr val="bg1"/>
                </a:solidFill>
                <a:latin typeface="+mn-ea"/>
                <a:ea typeface="+mn-ea"/>
              </a:rPr>
              <a:t>、界面美化</a:t>
            </a:r>
            <a:endParaRPr lang="zh-CN" altLang="en-US" sz="2800" dirty="0">
              <a:solidFill>
                <a:schemeClr val="bg1"/>
              </a:solidFill>
              <a:latin typeface="+mn-ea"/>
              <a:ea typeface="+mn-ea"/>
            </a:endParaRPr>
          </a:p>
        </p:txBody>
      </p:sp>
    </p:spTree>
    <p:extLst>
      <p:ext uri="{BB962C8B-B14F-4D97-AF65-F5344CB8AC3E}">
        <p14:creationId xmlns:p14="http://schemas.microsoft.com/office/powerpoint/2010/main" val="626249266"/>
      </p:ext>
    </p:extLst>
  </p:cSld>
  <p:clrMapOvr>
    <a:masterClrMapping/>
  </p:clrMapOvr>
  <mc:AlternateContent xmlns:mc="http://schemas.openxmlformats.org/markup-compatibility/2006" xmlns:p14="http://schemas.microsoft.com/office/powerpoint/2010/main">
    <mc:Choice Requires="p14">
      <p:transition spd="slow" p14:dur="17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fltVal val="0"/>
                                          </p:val>
                                        </p:tav>
                                        <p:tav tm="100000">
                                          <p:val>
                                            <p:strVal val="#ppt_w"/>
                                          </p:val>
                                        </p:tav>
                                      </p:tavLst>
                                    </p:anim>
                                    <p:anim calcmode="lin" valueType="num">
                                      <p:cBhvr>
                                        <p:cTn id="20" dur="1000" fill="hold"/>
                                        <p:tgtEl>
                                          <p:spTgt spid="14"/>
                                        </p:tgtEl>
                                        <p:attrNameLst>
                                          <p:attrName>ppt_h</p:attrName>
                                        </p:attrNameLst>
                                      </p:cBhvr>
                                      <p:tavLst>
                                        <p:tav tm="0">
                                          <p:val>
                                            <p:fltVal val="0"/>
                                          </p:val>
                                        </p:tav>
                                        <p:tav tm="100000">
                                          <p:val>
                                            <p:strVal val="#ppt_h"/>
                                          </p:val>
                                        </p:tav>
                                      </p:tavLst>
                                    </p:anim>
                                    <p:anim calcmode="lin" valueType="num">
                                      <p:cBhvr>
                                        <p:cTn id="21" dur="1000" fill="hold"/>
                                        <p:tgtEl>
                                          <p:spTgt spid="14"/>
                                        </p:tgtEl>
                                        <p:attrNameLst>
                                          <p:attrName>style.rotation</p:attrName>
                                        </p:attrNameLst>
                                      </p:cBhvr>
                                      <p:tavLst>
                                        <p:tav tm="0">
                                          <p:val>
                                            <p:fltVal val="90"/>
                                          </p:val>
                                        </p:tav>
                                        <p:tav tm="100000">
                                          <p:val>
                                            <p:fltVal val="0"/>
                                          </p:val>
                                        </p:tav>
                                      </p:tavLst>
                                    </p:anim>
                                    <p:animEffect transition="in" filter="fade">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858750" cy="7235824"/>
          </a:xfrm>
          <a:prstGeom prst="rect">
            <a:avLst/>
          </a:prstGeom>
        </p:spPr>
      </p:pic>
      <p:sp>
        <p:nvSpPr>
          <p:cNvPr id="22" name="TextBox 8"/>
          <p:cNvSpPr txBox="1"/>
          <p:nvPr/>
        </p:nvSpPr>
        <p:spPr>
          <a:xfrm>
            <a:off x="5025515" y="448782"/>
            <a:ext cx="2807720" cy="738664"/>
          </a:xfrm>
          <a:prstGeom prst="rect">
            <a:avLst/>
          </a:prstGeom>
          <a:noFill/>
        </p:spPr>
        <p:txBody>
          <a:bodyPr wrap="square" lIns="0" tIns="0" rIns="0" bIns="0" rtlCol="0" anchor="ctr">
            <a:spAutoFit/>
          </a:bodyPr>
          <a:lstStyle/>
          <a:p>
            <a:r>
              <a:rPr lang="zh-CN" altLang="en-US" sz="4800" b="1" dirty="0" smtClean="0">
                <a:solidFill>
                  <a:schemeClr val="bg1"/>
                </a:solidFill>
                <a:latin typeface="+mj-ea"/>
                <a:ea typeface="+mj-ea"/>
                <a:sym typeface="Arial" panose="020B0604020202020204" pitchFamily="34" charset="0"/>
              </a:rPr>
              <a:t>如何实现</a:t>
            </a:r>
            <a:endParaRPr lang="zh-CN" altLang="en-US" sz="4800" b="1" dirty="0">
              <a:solidFill>
                <a:schemeClr val="bg1"/>
              </a:solidFill>
              <a:latin typeface="+mj-ea"/>
              <a:ea typeface="+mj-ea"/>
              <a:sym typeface="Arial" panose="020B0604020202020204" pitchFamily="34" charset="0"/>
            </a:endParaRPr>
          </a:p>
        </p:txBody>
      </p:sp>
      <p:sp>
        <p:nvSpPr>
          <p:cNvPr id="2" name="矩形 1"/>
          <p:cNvSpPr/>
          <p:nvPr/>
        </p:nvSpPr>
        <p:spPr>
          <a:xfrm>
            <a:off x="1100783" y="1528093"/>
            <a:ext cx="10801200" cy="4968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100783" y="1528093"/>
            <a:ext cx="10801200" cy="4401205"/>
          </a:xfrm>
          <a:prstGeom prst="rect">
            <a:avLst/>
          </a:prstGeom>
          <a:noFill/>
        </p:spPr>
        <p:txBody>
          <a:bodyPr wrap="square" rtlCol="0">
            <a:spAutoFit/>
          </a:bodyPr>
          <a:lstStyle/>
          <a:p>
            <a:r>
              <a:rPr lang="zh-CN" altLang="en-US" sz="2800" dirty="0">
                <a:solidFill>
                  <a:schemeClr val="bg1"/>
                </a:solidFill>
                <a:latin typeface="+mn-ea"/>
                <a:ea typeface="+mn-ea"/>
              </a:rPr>
              <a:t>一</a:t>
            </a:r>
            <a:r>
              <a:rPr lang="zh-CN" altLang="en-US" sz="2800" dirty="0" smtClean="0">
                <a:solidFill>
                  <a:schemeClr val="bg1"/>
                </a:solidFill>
                <a:latin typeface="+mn-ea"/>
                <a:ea typeface="+mn-ea"/>
              </a:rPr>
              <a:t>、右键弹出下拉列表</a:t>
            </a:r>
            <a:endParaRPr lang="en-US" altLang="zh-CN" sz="2800" dirty="0" smtClean="0">
              <a:solidFill>
                <a:schemeClr val="bg1"/>
              </a:solidFill>
              <a:latin typeface="+mn-ea"/>
              <a:ea typeface="+mn-ea"/>
            </a:endParaRPr>
          </a:p>
          <a:p>
            <a:r>
              <a:rPr lang="en-US" altLang="zh-CN" sz="2800" dirty="0" smtClean="0">
                <a:solidFill>
                  <a:schemeClr val="bg1"/>
                </a:solidFill>
                <a:latin typeface="+mn-ea"/>
                <a:ea typeface="+mn-ea"/>
              </a:rPr>
              <a:t>    1</a:t>
            </a:r>
            <a:r>
              <a:rPr lang="zh-CN" altLang="en-US" sz="2800" dirty="0" smtClean="0">
                <a:solidFill>
                  <a:schemeClr val="bg1"/>
                </a:solidFill>
                <a:latin typeface="+mn-ea"/>
                <a:ea typeface="+mn-ea"/>
              </a:rPr>
              <a:t>、</a:t>
            </a:r>
            <a:r>
              <a:rPr lang="zh-CN" altLang="en-US" sz="2800" dirty="0" smtClean="0">
                <a:solidFill>
                  <a:schemeClr val="bg1"/>
                </a:solidFill>
              </a:rPr>
              <a:t>引入</a:t>
            </a:r>
            <a:r>
              <a:rPr lang="zh-CN" altLang="en-US" sz="2800" dirty="0">
                <a:solidFill>
                  <a:schemeClr val="bg1"/>
                </a:solidFill>
              </a:rPr>
              <a:t> </a:t>
            </a:r>
            <a:r>
              <a:rPr lang="en-US" altLang="zh-CN" sz="2800" dirty="0" smtClean="0">
                <a:solidFill>
                  <a:schemeClr val="bg1"/>
                </a:solidFill>
              </a:rPr>
              <a:t>jquery-2.1.1.min.js</a:t>
            </a:r>
            <a:r>
              <a:rPr lang="zh-CN" altLang="en-US" sz="2800" dirty="0" smtClean="0">
                <a:solidFill>
                  <a:schemeClr val="bg1"/>
                </a:solidFill>
              </a:rPr>
              <a:t>；</a:t>
            </a:r>
            <a:r>
              <a:rPr lang="en-US" altLang="zh-CN" sz="2800" dirty="0" smtClean="0">
                <a:solidFill>
                  <a:schemeClr val="bg1"/>
                </a:solidFill>
              </a:rPr>
              <a:t>jquery.contextify.js</a:t>
            </a:r>
            <a:r>
              <a:rPr lang="zh-CN" altLang="en-US" sz="2800" dirty="0" smtClean="0">
                <a:solidFill>
                  <a:schemeClr val="bg1"/>
                </a:solidFill>
              </a:rPr>
              <a:t>；</a:t>
            </a:r>
            <a:endParaRPr lang="en-US" altLang="zh-CN" sz="2800" dirty="0" smtClean="0">
              <a:solidFill>
                <a:schemeClr val="bg1"/>
              </a:solidFill>
            </a:endParaRPr>
          </a:p>
          <a:p>
            <a:r>
              <a:rPr lang="en-US" altLang="zh-CN" sz="2800" dirty="0">
                <a:solidFill>
                  <a:schemeClr val="bg1"/>
                </a:solidFill>
                <a:latin typeface="+mn-ea"/>
                <a:ea typeface="+mn-ea"/>
              </a:rPr>
              <a:t> </a:t>
            </a:r>
            <a:r>
              <a:rPr lang="en-US" altLang="zh-CN" sz="2800" dirty="0" smtClean="0">
                <a:solidFill>
                  <a:schemeClr val="bg1"/>
                </a:solidFill>
                <a:latin typeface="+mn-ea"/>
                <a:ea typeface="+mn-ea"/>
              </a:rPr>
              <a:t>   2</a:t>
            </a:r>
            <a:r>
              <a:rPr lang="zh-CN" altLang="en-US" sz="2800" dirty="0" smtClean="0">
                <a:solidFill>
                  <a:schemeClr val="bg1"/>
                </a:solidFill>
                <a:latin typeface="+mn-ea"/>
                <a:ea typeface="+mn-ea"/>
              </a:rPr>
              <a:t>、确定鼠标右键下拉列表事件，同时完成左键选中相关记录条和弹出下拉列表。</a:t>
            </a:r>
            <a:endParaRPr lang="en-US" altLang="zh-CN" sz="2800" dirty="0" smtClean="0">
              <a:solidFill>
                <a:schemeClr val="bg1"/>
              </a:solidFill>
              <a:latin typeface="+mn-ea"/>
              <a:ea typeface="+mn-ea"/>
            </a:endParaRPr>
          </a:p>
          <a:p>
            <a:r>
              <a:rPr lang="en-US" altLang="zh-CN" sz="2800" dirty="0" smtClean="0">
                <a:solidFill>
                  <a:schemeClr val="bg1"/>
                </a:solidFill>
                <a:latin typeface="+mn-ea"/>
                <a:ea typeface="+mn-ea"/>
              </a:rPr>
              <a:t>    3</a:t>
            </a:r>
            <a:r>
              <a:rPr lang="zh-CN" altLang="en-US" sz="2800" dirty="0" smtClean="0">
                <a:solidFill>
                  <a:schemeClr val="bg1"/>
                </a:solidFill>
                <a:latin typeface="+mn-ea"/>
                <a:ea typeface="+mn-ea"/>
              </a:rPr>
              <a:t>、编写下拉列表功能，包括添加、删除和修改。</a:t>
            </a:r>
            <a:endParaRPr lang="en-US" altLang="zh-CN" sz="2800" dirty="0" smtClean="0">
              <a:solidFill>
                <a:schemeClr val="bg1"/>
              </a:solidFill>
              <a:latin typeface="+mn-ea"/>
              <a:ea typeface="+mn-ea"/>
            </a:endParaRPr>
          </a:p>
          <a:p>
            <a:r>
              <a:rPr lang="zh-CN" altLang="en-US" sz="2800" dirty="0" smtClean="0">
                <a:solidFill>
                  <a:schemeClr val="bg1"/>
                </a:solidFill>
                <a:latin typeface="+mn-ea"/>
                <a:ea typeface="+mn-ea"/>
              </a:rPr>
              <a:t>二、实现员工信息排序</a:t>
            </a:r>
            <a:endParaRPr lang="en-US" altLang="zh-CN" sz="2800" dirty="0" smtClean="0">
              <a:solidFill>
                <a:schemeClr val="bg1"/>
              </a:solidFill>
              <a:latin typeface="+mn-ea"/>
              <a:ea typeface="+mn-ea"/>
            </a:endParaRPr>
          </a:p>
          <a:p>
            <a:r>
              <a:rPr lang="en-US" altLang="zh-CN" sz="2800" dirty="0">
                <a:solidFill>
                  <a:schemeClr val="bg1"/>
                </a:solidFill>
                <a:latin typeface="+mn-ea"/>
                <a:ea typeface="+mn-ea"/>
              </a:rPr>
              <a:t> </a:t>
            </a:r>
            <a:r>
              <a:rPr lang="en-US" altLang="zh-CN" sz="2800" dirty="0" smtClean="0">
                <a:solidFill>
                  <a:schemeClr val="bg1"/>
                </a:solidFill>
                <a:latin typeface="+mn-ea"/>
                <a:ea typeface="+mn-ea"/>
              </a:rPr>
              <a:t>   1</a:t>
            </a:r>
            <a:r>
              <a:rPr lang="zh-CN" altLang="en-US" sz="2800" dirty="0" smtClean="0">
                <a:solidFill>
                  <a:schemeClr val="bg1"/>
                </a:solidFill>
                <a:latin typeface="+mn-ea"/>
                <a:ea typeface="+mn-ea"/>
              </a:rPr>
              <a:t>、确定员工排序规则（按照入职时间排序）。</a:t>
            </a:r>
            <a:endParaRPr lang="en-US" altLang="zh-CN" sz="2800" dirty="0" smtClean="0">
              <a:solidFill>
                <a:schemeClr val="bg1"/>
              </a:solidFill>
              <a:latin typeface="+mn-ea"/>
              <a:ea typeface="+mn-ea"/>
            </a:endParaRPr>
          </a:p>
          <a:p>
            <a:r>
              <a:rPr lang="en-US" altLang="zh-CN" sz="2800" dirty="0">
                <a:solidFill>
                  <a:schemeClr val="bg1"/>
                </a:solidFill>
                <a:latin typeface="+mn-ea"/>
                <a:ea typeface="+mn-ea"/>
              </a:rPr>
              <a:t> </a:t>
            </a:r>
            <a:r>
              <a:rPr lang="en-US" altLang="zh-CN" sz="2800" dirty="0" smtClean="0">
                <a:solidFill>
                  <a:schemeClr val="bg1"/>
                </a:solidFill>
                <a:latin typeface="+mn-ea"/>
                <a:ea typeface="+mn-ea"/>
              </a:rPr>
              <a:t>   2</a:t>
            </a:r>
            <a:r>
              <a:rPr lang="zh-CN" altLang="en-US" sz="2800" dirty="0" smtClean="0">
                <a:solidFill>
                  <a:schemeClr val="bg1"/>
                </a:solidFill>
                <a:latin typeface="+mn-ea"/>
                <a:ea typeface="+mn-ea"/>
              </a:rPr>
              <a:t>、在查询时使用</a:t>
            </a:r>
            <a:r>
              <a:rPr lang="en-US" altLang="zh-CN" sz="2800" dirty="0" smtClean="0">
                <a:solidFill>
                  <a:schemeClr val="bg1"/>
                </a:solidFill>
                <a:latin typeface="+mn-ea"/>
                <a:ea typeface="+mn-ea"/>
              </a:rPr>
              <a:t>order by </a:t>
            </a:r>
            <a:r>
              <a:rPr lang="zh-CN" altLang="en-US" sz="2800" dirty="0" smtClean="0">
                <a:solidFill>
                  <a:schemeClr val="bg1"/>
                </a:solidFill>
                <a:latin typeface="+mn-ea"/>
                <a:ea typeface="+mn-ea"/>
              </a:rPr>
              <a:t>（入职时间）排序。</a:t>
            </a:r>
            <a:endParaRPr lang="en-US" altLang="zh-CN" sz="2800" dirty="0" smtClean="0">
              <a:solidFill>
                <a:schemeClr val="bg1"/>
              </a:solidFill>
              <a:latin typeface="+mn-ea"/>
              <a:ea typeface="+mn-ea"/>
            </a:endParaRPr>
          </a:p>
          <a:p>
            <a:r>
              <a:rPr lang="zh-CN" altLang="en-US" sz="2800" dirty="0" smtClean="0">
                <a:solidFill>
                  <a:schemeClr val="bg1"/>
                </a:solidFill>
                <a:latin typeface="+mn-ea"/>
                <a:ea typeface="+mn-ea"/>
              </a:rPr>
              <a:t>三、界面美化</a:t>
            </a:r>
            <a:endParaRPr lang="en-US" altLang="zh-CN" sz="2800" dirty="0" smtClean="0">
              <a:solidFill>
                <a:schemeClr val="bg1"/>
              </a:solidFill>
              <a:latin typeface="+mn-ea"/>
              <a:ea typeface="+mn-ea"/>
            </a:endParaRPr>
          </a:p>
          <a:p>
            <a:r>
              <a:rPr lang="en-US" altLang="zh-CN" sz="2800" dirty="0">
                <a:solidFill>
                  <a:schemeClr val="bg1"/>
                </a:solidFill>
                <a:latin typeface="+mn-ea"/>
                <a:ea typeface="+mn-ea"/>
              </a:rPr>
              <a:t> </a:t>
            </a:r>
            <a:r>
              <a:rPr lang="en-US" altLang="zh-CN" sz="2800" dirty="0" smtClean="0">
                <a:solidFill>
                  <a:schemeClr val="bg1"/>
                </a:solidFill>
                <a:latin typeface="+mn-ea"/>
                <a:ea typeface="+mn-ea"/>
              </a:rPr>
              <a:t>   </a:t>
            </a:r>
            <a:r>
              <a:rPr lang="zh-CN" altLang="en-US" sz="2800" dirty="0" smtClean="0">
                <a:solidFill>
                  <a:schemeClr val="bg1"/>
                </a:solidFill>
                <a:latin typeface="+mn-ea"/>
                <a:ea typeface="+mn-ea"/>
              </a:rPr>
              <a:t>采用</a:t>
            </a:r>
            <a:r>
              <a:rPr lang="en-US" altLang="zh-CN" sz="2800" dirty="0" err="1" smtClean="0">
                <a:solidFill>
                  <a:schemeClr val="bg1"/>
                </a:solidFill>
                <a:latin typeface="+mn-ea"/>
                <a:ea typeface="+mn-ea"/>
              </a:rPr>
              <a:t>css</a:t>
            </a:r>
            <a:r>
              <a:rPr lang="zh-CN" altLang="en-US" sz="2800" dirty="0" smtClean="0">
                <a:solidFill>
                  <a:schemeClr val="bg1"/>
                </a:solidFill>
                <a:latin typeface="+mn-ea"/>
                <a:ea typeface="+mn-ea"/>
              </a:rPr>
              <a:t>和</a:t>
            </a:r>
            <a:r>
              <a:rPr lang="en-US" altLang="zh-CN" sz="2800" dirty="0" err="1" smtClean="0">
                <a:solidFill>
                  <a:schemeClr val="bg1"/>
                </a:solidFill>
                <a:latin typeface="+mn-ea"/>
                <a:ea typeface="+mn-ea"/>
              </a:rPr>
              <a:t>js</a:t>
            </a:r>
            <a:r>
              <a:rPr lang="zh-CN" altLang="en-US" sz="2800" dirty="0" smtClean="0">
                <a:solidFill>
                  <a:schemeClr val="bg1"/>
                </a:solidFill>
                <a:latin typeface="+mn-ea"/>
                <a:ea typeface="+mn-ea"/>
              </a:rPr>
              <a:t>对界面美化及特殊效果。</a:t>
            </a:r>
            <a:endParaRPr lang="zh-CN" altLang="en-US" sz="2800" dirty="0">
              <a:solidFill>
                <a:schemeClr val="bg1"/>
              </a:solidFill>
              <a:latin typeface="+mn-ea"/>
              <a:ea typeface="+mn-ea"/>
            </a:endParaRPr>
          </a:p>
        </p:txBody>
      </p:sp>
    </p:spTree>
    <p:extLst>
      <p:ext uri="{BB962C8B-B14F-4D97-AF65-F5344CB8AC3E}">
        <p14:creationId xmlns:p14="http://schemas.microsoft.com/office/powerpoint/2010/main" val="1566113046"/>
      </p:ext>
    </p:extLst>
  </p:cSld>
  <p:clrMapOvr>
    <a:masterClrMapping/>
  </p:clrMapOvr>
  <mc:AlternateContent xmlns:mc="http://schemas.openxmlformats.org/markup-compatibility/2006" xmlns:p14="http://schemas.microsoft.com/office/powerpoint/2010/main">
    <mc:Choice Requires="p14">
      <p:transition spd="slow" p14:dur="17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3" y="0"/>
            <a:ext cx="12889923" cy="7235824"/>
          </a:xfrm>
          <a:prstGeom prst="rect">
            <a:avLst/>
          </a:prstGeom>
        </p:spPr>
      </p:pic>
      <p:sp>
        <p:nvSpPr>
          <p:cNvPr id="2" name="圆角矩形 1"/>
          <p:cNvSpPr/>
          <p:nvPr/>
        </p:nvSpPr>
        <p:spPr>
          <a:xfrm>
            <a:off x="4238595" y="3493237"/>
            <a:ext cx="4381561" cy="970076"/>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2214740"/>
            <a:ext cx="1020536" cy="10205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3732052"/>
            <a:ext cx="2536091"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项目演示</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24369826"/>
      </p:ext>
    </p:extLst>
  </p:cSld>
  <p:clrMapOvr>
    <a:masterClrMapping/>
  </p:clrMapOvr>
  <mc:AlternateContent xmlns:mc="http://schemas.openxmlformats.org/markup-compatibility/2006" xmlns:p14="http://schemas.microsoft.com/office/powerpoint/2010/main">
    <mc:Choice Requires="p14">
      <p:transition spd="slow" p14:dur="2000" advTm="0">
        <p14:prism isContent="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858750" cy="7235824"/>
          </a:xfrm>
          <a:prstGeom prst="rect">
            <a:avLst/>
          </a:prstGeom>
        </p:spPr>
      </p:pic>
      <p:sp>
        <p:nvSpPr>
          <p:cNvPr id="9" name="矩形 259"/>
          <p:cNvSpPr>
            <a:spLocks noChangeArrowheads="1"/>
          </p:cNvSpPr>
          <p:nvPr/>
        </p:nvSpPr>
        <p:spPr bwMode="auto">
          <a:xfrm>
            <a:off x="2495550" y="1914469"/>
            <a:ext cx="7867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cap="all" dirty="0">
                <a:solidFill>
                  <a:schemeClr val="bg1"/>
                </a:solidFill>
                <a:cs typeface="Arial" panose="020B0604020202020204" pitchFamily="34" charset="0"/>
              </a:rPr>
              <a:t>Thank you</a:t>
            </a:r>
            <a:endParaRPr lang="zh-CN" altLang="en-US" sz="9600" b="1" cap="all" dirty="0">
              <a:solidFill>
                <a:schemeClr val="bg1"/>
              </a:solidFill>
              <a:cs typeface="Arial" panose="020B0604020202020204" pitchFamily="34" charset="0"/>
            </a:endParaRPr>
          </a:p>
        </p:txBody>
      </p:sp>
      <p:sp>
        <p:nvSpPr>
          <p:cNvPr id="10" name="矩形 259"/>
          <p:cNvSpPr>
            <a:spLocks noChangeArrowheads="1"/>
          </p:cNvSpPr>
          <p:nvPr/>
        </p:nvSpPr>
        <p:spPr bwMode="auto">
          <a:xfrm>
            <a:off x="3263125" y="3248338"/>
            <a:ext cx="63325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000" dirty="0">
                <a:solidFill>
                  <a:schemeClr val="bg1"/>
                </a:solidFill>
                <a:cs typeface="Arial" panose="020B0604020202020204" pitchFamily="34" charset="0"/>
              </a:rPr>
              <a:t>感谢</a:t>
            </a:r>
            <a:r>
              <a:rPr lang="zh-CN" altLang="en-US" sz="4000" dirty="0" smtClean="0">
                <a:solidFill>
                  <a:schemeClr val="bg1"/>
                </a:solidFill>
                <a:cs typeface="Arial" panose="020B0604020202020204" pitchFamily="34" charset="0"/>
              </a:rPr>
              <a:t>聆听</a:t>
            </a:r>
            <a:endParaRPr lang="zh-CN" altLang="en-US" sz="4000" dirty="0">
              <a:solidFill>
                <a:schemeClr val="bg1"/>
              </a:solidFill>
              <a:cs typeface="Arial" panose="020B0604020202020204" pitchFamily="34" charset="0"/>
            </a:endParaRPr>
          </a:p>
        </p:txBody>
      </p:sp>
    </p:spTree>
    <p:extLst>
      <p:ext uri="{BB962C8B-B14F-4D97-AF65-F5344CB8AC3E}">
        <p14:creationId xmlns:p14="http://schemas.microsoft.com/office/powerpoint/2010/main" val="65843282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8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par>
                          <p:cTn id="16" fill="hold">
                            <p:stCondLst>
                              <p:cond delay="13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0"/>
                                        </p:tgtEl>
                                        <p:attrNameLst>
                                          <p:attrName>ppt_y</p:attrName>
                                        </p:attrNameLst>
                                      </p:cBhvr>
                                      <p:tavLst>
                                        <p:tav tm="0">
                                          <p:val>
                                            <p:strVal val="#ppt_y"/>
                                          </p:val>
                                        </p:tav>
                                        <p:tav tm="100000">
                                          <p:val>
                                            <p:strVal val="#ppt_y"/>
                                          </p:val>
                                        </p:tav>
                                      </p:tavLst>
                                    </p:anim>
                                    <p:anim calcmode="lin" valueType="num">
                                      <p:cBhvr>
                                        <p:cTn id="21"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0"/>
                                        </p:tgtEl>
                                      </p:cBhvr>
                                    </p:animEffect>
                                  </p:childTnLst>
                                </p:cTn>
                              </p:par>
                            </p:childTnLst>
                          </p:cTn>
                        </p:par>
                        <p:par>
                          <p:cTn id="24" fill="hold">
                            <p:stCondLst>
                              <p:cond delay="20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12910095" cy="7232650"/>
          </a:xfrm>
          <a:prstGeom prst="rect">
            <a:avLst/>
          </a:prstGeom>
        </p:spPr>
      </p:pic>
      <p:sp>
        <p:nvSpPr>
          <p:cNvPr id="9" name="矩形 8"/>
          <p:cNvSpPr/>
          <p:nvPr/>
        </p:nvSpPr>
        <p:spPr>
          <a:xfrm>
            <a:off x="4845199" y="1555920"/>
            <a:ext cx="7848872" cy="4120810"/>
          </a:xfrm>
          <a:prstGeom prst="rect">
            <a:avLst/>
          </a:prstGeom>
          <a:solidFill>
            <a:schemeClr val="accent2">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1" y="1555920"/>
            <a:ext cx="5061223" cy="4120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MH_Others_1"/>
          <p:cNvSpPr txBox="1"/>
          <p:nvPr>
            <p:custDataLst>
              <p:tags r:id="rId1"/>
            </p:custDataLst>
          </p:nvPr>
        </p:nvSpPr>
        <p:spPr>
          <a:xfrm>
            <a:off x="1388815" y="2365779"/>
            <a:ext cx="3078072" cy="1769715"/>
          </a:xfrm>
          <a:prstGeom prst="rect">
            <a:avLst/>
          </a:prstGeom>
          <a:noFill/>
        </p:spPr>
        <p:txBody>
          <a:bodyPr vert="horz" wrap="square" lIns="0" tIns="0" rIns="0" bIns="0" rtlCol="0" anchor="ctr" anchorCtr="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15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目录</a:t>
            </a:r>
            <a:endParaRPr kumimoji="0" lang="zh-CN" altLang="en-US" sz="115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MH_Others_2"/>
          <p:cNvSpPr txBox="1"/>
          <p:nvPr>
            <p:custDataLst>
              <p:tags r:id="rId2"/>
            </p:custDataLst>
          </p:nvPr>
        </p:nvSpPr>
        <p:spPr>
          <a:xfrm>
            <a:off x="1278203" y="4221948"/>
            <a:ext cx="3299296" cy="677108"/>
          </a:xfrm>
          <a:prstGeom prst="rect">
            <a:avLst/>
          </a:prstGeom>
          <a:noFill/>
        </p:spPr>
        <p:txBody>
          <a:bodyPr wrap="squar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CONTENTS</a:t>
            </a:r>
            <a:endParaRPr kumimoji="0" lang="zh-CN" altLang="en-US" sz="4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 name="MH_Entry_1"/>
          <p:cNvSpPr/>
          <p:nvPr>
            <p:custDataLst>
              <p:tags r:id="rId3"/>
            </p:custDataLst>
          </p:nvPr>
        </p:nvSpPr>
        <p:spPr>
          <a:xfrm>
            <a:off x="6324645" y="1585108"/>
            <a:ext cx="2625010" cy="723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   </a:t>
            </a:r>
            <a:r>
              <a:rPr lang="zh-CN" altLang="en-US" sz="32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项目分工</a:t>
            </a:r>
            <a:endParaRPr kumimoji="0" lang="en-US" altLang="zh-CN" sz="32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MH_Entry_2"/>
          <p:cNvSpPr/>
          <p:nvPr>
            <p:custDataLst>
              <p:tags r:id="rId4"/>
            </p:custDataLst>
          </p:nvPr>
        </p:nvSpPr>
        <p:spPr>
          <a:xfrm>
            <a:off x="6372195" y="2744318"/>
            <a:ext cx="2850990"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项目功能简介</a:t>
            </a:r>
            <a:endParaRPr kumimoji="0" lang="zh-CN" altLang="en-US" sz="3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MH_Entry_3"/>
          <p:cNvSpPr/>
          <p:nvPr>
            <p:custDataLst>
              <p:tags r:id="rId5"/>
            </p:custDataLst>
          </p:nvPr>
        </p:nvSpPr>
        <p:spPr>
          <a:xfrm>
            <a:off x="6564419" y="3864303"/>
            <a:ext cx="2466542"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2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   项目扩展</a:t>
            </a:r>
            <a:endParaRPr kumimoji="0" lang="zh-CN" altLang="en-US" sz="3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 name="下箭头 1"/>
          <p:cNvSpPr/>
          <p:nvPr/>
        </p:nvSpPr>
        <p:spPr>
          <a:xfrm>
            <a:off x="7385122" y="2088286"/>
            <a:ext cx="504056" cy="639982"/>
          </a:xfrm>
          <a:prstGeom prst="downArrow">
            <a:avLst/>
          </a:prstGeom>
          <a:solidFill>
            <a:schemeClr val="accent3">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7385122" y="3227709"/>
            <a:ext cx="504056" cy="639982"/>
          </a:xfrm>
          <a:prstGeom prst="downArrow">
            <a:avLst/>
          </a:prstGeom>
          <a:solidFill>
            <a:schemeClr val="accent3">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7385122" y="4364357"/>
            <a:ext cx="504056" cy="639982"/>
          </a:xfrm>
          <a:prstGeom prst="downArrow">
            <a:avLst/>
          </a:prstGeom>
          <a:solidFill>
            <a:schemeClr val="accent3">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MH_Entry_1"/>
          <p:cNvSpPr/>
          <p:nvPr>
            <p:custDataLst>
              <p:tags r:id="rId6"/>
            </p:custDataLst>
          </p:nvPr>
        </p:nvSpPr>
        <p:spPr>
          <a:xfrm>
            <a:off x="6546060" y="5011950"/>
            <a:ext cx="2625010" cy="723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   </a:t>
            </a:r>
            <a:r>
              <a:rPr lang="zh-CN" altLang="en-US" sz="32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项目演示</a:t>
            </a:r>
            <a:endParaRPr kumimoji="0" lang="en-US" altLang="zh-CN" sz="32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3207614665"/>
      </p:ext>
    </p:extLst>
  </p:cSld>
  <p:clrMapOvr>
    <a:masterClrMapping/>
  </p:clrMapOvr>
  <p:transition spd="slow"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18"/>
                                        </p:tgtEl>
                                        <p:attrNameLst>
                                          <p:attrName>style.visibility</p:attrName>
                                        </p:attrNameLst>
                                      </p:cBhvr>
                                      <p:to>
                                        <p:strVal val="visible"/>
                                      </p:to>
                                    </p:set>
                                    <p:anim by="(-#ppt_w*2)" calcmode="lin" valueType="num">
                                      <p:cBhvr rctx="PPT">
                                        <p:cTn id="11" dur="500" autoRev="1" fill="hold">
                                          <p:stCondLst>
                                            <p:cond delay="0"/>
                                          </p:stCondLst>
                                        </p:cTn>
                                        <p:tgtEl>
                                          <p:spTgt spid="18"/>
                                        </p:tgtEl>
                                        <p:attrNameLst>
                                          <p:attrName>ppt_w</p:attrName>
                                        </p:attrNameLst>
                                      </p:cBhvr>
                                    </p:anim>
                                    <p:anim by="(#ppt_w*0.50)" calcmode="lin" valueType="num">
                                      <p:cBhvr>
                                        <p:cTn id="12" dur="500" decel="50000" autoRev="1" fill="hold">
                                          <p:stCondLst>
                                            <p:cond delay="0"/>
                                          </p:stCondLst>
                                        </p:cTn>
                                        <p:tgtEl>
                                          <p:spTgt spid="18"/>
                                        </p:tgtEl>
                                        <p:attrNameLst>
                                          <p:attrName>ppt_x</p:attrName>
                                        </p:attrNameLst>
                                      </p:cBhvr>
                                    </p:anim>
                                    <p:anim from="(-#ppt_h/2)" to="(#ppt_y)" calcmode="lin" valueType="num">
                                      <p:cBhvr>
                                        <p:cTn id="13" dur="1000" fill="hold">
                                          <p:stCondLst>
                                            <p:cond delay="0"/>
                                          </p:stCondLst>
                                        </p:cTn>
                                        <p:tgtEl>
                                          <p:spTgt spid="18"/>
                                        </p:tgtEl>
                                        <p:attrNameLst>
                                          <p:attrName>ppt_y</p:attrName>
                                        </p:attrNameLst>
                                      </p:cBhvr>
                                    </p:anim>
                                    <p:animRot by="21600000">
                                      <p:cBhvr>
                                        <p:cTn id="14" dur="1000" fill="hold">
                                          <p:stCondLst>
                                            <p:cond delay="0"/>
                                          </p:stCondLst>
                                        </p:cTn>
                                        <p:tgtEl>
                                          <p:spTgt spid="18"/>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9"/>
                                        </p:tgtEl>
                                        <p:attrNameLst>
                                          <p:attrName>style.visibility</p:attrName>
                                        </p:attrNameLst>
                                      </p:cBhvr>
                                      <p:to>
                                        <p:strVal val="visible"/>
                                      </p:to>
                                    </p:set>
                                    <p:anim by="(-#ppt_w*2)" calcmode="lin" valueType="num">
                                      <p:cBhvr rctx="PPT">
                                        <p:cTn id="17" dur="500" autoRev="1" fill="hold">
                                          <p:stCondLst>
                                            <p:cond delay="0"/>
                                          </p:stCondLst>
                                        </p:cTn>
                                        <p:tgtEl>
                                          <p:spTgt spid="19"/>
                                        </p:tgtEl>
                                        <p:attrNameLst>
                                          <p:attrName>ppt_w</p:attrName>
                                        </p:attrNameLst>
                                      </p:cBhvr>
                                    </p:anim>
                                    <p:anim by="(#ppt_w*0.50)" calcmode="lin" valueType="num">
                                      <p:cBhvr>
                                        <p:cTn id="18" dur="500" decel="50000" autoRev="1" fill="hold">
                                          <p:stCondLst>
                                            <p:cond delay="0"/>
                                          </p:stCondLst>
                                        </p:cTn>
                                        <p:tgtEl>
                                          <p:spTgt spid="19"/>
                                        </p:tgtEl>
                                        <p:attrNameLst>
                                          <p:attrName>ppt_x</p:attrName>
                                        </p:attrNameLst>
                                      </p:cBhvr>
                                    </p:anim>
                                    <p:anim from="(-#ppt_h/2)" to="(#ppt_y)" calcmode="lin" valueType="num">
                                      <p:cBhvr>
                                        <p:cTn id="19" dur="1000" fill="hold">
                                          <p:stCondLst>
                                            <p:cond delay="0"/>
                                          </p:stCondLst>
                                        </p:cTn>
                                        <p:tgtEl>
                                          <p:spTgt spid="19"/>
                                        </p:tgtEl>
                                        <p:attrNameLst>
                                          <p:attrName>ppt_y</p:attrName>
                                        </p:attrNameLst>
                                      </p:cBhvr>
                                    </p:anim>
                                    <p:animRot by="21600000">
                                      <p:cBhvr>
                                        <p:cTn id="20" dur="1000" fill="hold">
                                          <p:stCondLst>
                                            <p:cond delay="0"/>
                                          </p:stCondLst>
                                        </p:cTn>
                                        <p:tgtEl>
                                          <p:spTgt spid="19"/>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p:bldP spid="19" grpId="0"/>
      <p:bldP spid="13" grpId="0"/>
      <p:bldP spid="14" grpId="0"/>
      <p:bldP spid="15" grpId="0"/>
      <p:bldP spid="2" grpId="0" animBg="1"/>
      <p:bldP spid="12" grpId="0" animBg="1"/>
      <p:bldP spid="17"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858750" cy="7232651"/>
          </a:xfrm>
          <a:prstGeom prst="rect">
            <a:avLst/>
          </a:prstGeom>
        </p:spPr>
      </p:pic>
      <p:sp>
        <p:nvSpPr>
          <p:cNvPr id="2" name="圆角矩形 1"/>
          <p:cNvSpPr/>
          <p:nvPr/>
        </p:nvSpPr>
        <p:spPr>
          <a:xfrm>
            <a:off x="3981103" y="3129723"/>
            <a:ext cx="4381561" cy="970076"/>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565279" y="1920890"/>
            <a:ext cx="1020536" cy="10205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4903837" y="3423353"/>
            <a:ext cx="2536091"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项目分工</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3478426"/>
      </p:ext>
    </p:extLst>
  </p:cSld>
  <p:clrMapOvr>
    <a:masterClrMapping/>
  </p:clrMapOvr>
  <mc:AlternateContent xmlns:mc="http://schemas.openxmlformats.org/markup-compatibility/2006" xmlns:p14="http://schemas.microsoft.com/office/powerpoint/2010/main">
    <mc:Choice Requires="p14">
      <p:transition spd="slow" p14:dur="2000" advTm="0">
        <p14:prism isContent="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par>
                                <p:cTn id="16" presetID="2" presetClass="entr" presetSubtype="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5" y="50800"/>
            <a:ext cx="12858750" cy="7412355"/>
          </a:xfrm>
          <a:prstGeom prst="rect">
            <a:avLst/>
          </a:prstGeom>
        </p:spPr>
      </p:pic>
      <p:sp>
        <p:nvSpPr>
          <p:cNvPr id="3" name="流程图: 过程 2"/>
          <p:cNvSpPr/>
          <p:nvPr/>
        </p:nvSpPr>
        <p:spPr>
          <a:xfrm>
            <a:off x="3816350" y="835025"/>
            <a:ext cx="4471035" cy="72009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000" b="1"/>
              <a:t>人力资源管理系统任务安排</a:t>
            </a:r>
          </a:p>
        </p:txBody>
      </p:sp>
      <p:sp>
        <p:nvSpPr>
          <p:cNvPr id="6" name="流程图: 过程 5"/>
          <p:cNvSpPr/>
          <p:nvPr/>
        </p:nvSpPr>
        <p:spPr>
          <a:xfrm>
            <a:off x="22225" y="2768600"/>
            <a:ext cx="720000" cy="2376000"/>
          </a:xfrm>
          <a:prstGeom prst="flowChartProcess">
            <a:avLst/>
          </a:prstGeom>
          <a:solidFill>
            <a:schemeClr val="accent2">
              <a:alpha val="0"/>
            </a:schemeClr>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实现登录界面以及后端编写</a:t>
            </a:r>
          </a:p>
        </p:txBody>
      </p:sp>
      <p:sp>
        <p:nvSpPr>
          <p:cNvPr id="7" name="流程图: 过程 6"/>
          <p:cNvSpPr/>
          <p:nvPr/>
        </p:nvSpPr>
        <p:spPr>
          <a:xfrm>
            <a:off x="918845" y="2768600"/>
            <a:ext cx="720000" cy="2376000"/>
          </a:xfrm>
          <a:prstGeom prst="flowChartProcess">
            <a:avLst/>
          </a:prstGeom>
          <a:solidFill>
            <a:schemeClr val="dk1">
              <a:alpha val="0"/>
            </a:schemeClr>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主界面及后端编写</a:t>
            </a:r>
          </a:p>
        </p:txBody>
      </p:sp>
      <p:sp>
        <p:nvSpPr>
          <p:cNvPr id="8" name="流程图: 过程 7"/>
          <p:cNvSpPr/>
          <p:nvPr/>
        </p:nvSpPr>
        <p:spPr>
          <a:xfrm>
            <a:off x="1820545" y="2738755"/>
            <a:ext cx="720000" cy="2376000"/>
          </a:xfrm>
          <a:prstGeom prst="flowChartProcess">
            <a:avLst/>
          </a:prstGeom>
          <a:solidFill>
            <a:schemeClr val="dk1">
              <a:alpha val="0"/>
            </a:schemeClr>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用户查询用户添加两个界面以及后端</a:t>
            </a:r>
          </a:p>
        </p:txBody>
      </p:sp>
      <p:sp>
        <p:nvSpPr>
          <p:cNvPr id="9" name="流程图: 过程 8"/>
          <p:cNvSpPr/>
          <p:nvPr/>
        </p:nvSpPr>
        <p:spPr>
          <a:xfrm>
            <a:off x="2764790" y="2741295"/>
            <a:ext cx="720000" cy="2376170"/>
          </a:xfrm>
          <a:prstGeom prst="flowChartProcess">
            <a:avLst/>
          </a:prstGeom>
          <a:solidFill>
            <a:schemeClr val="dk1">
              <a:alpha val="0"/>
            </a:schemeClr>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部门查询部门添加两个界面</a:t>
            </a:r>
          </a:p>
        </p:txBody>
      </p:sp>
      <p:sp>
        <p:nvSpPr>
          <p:cNvPr id="10" name="流程图: 过程 9"/>
          <p:cNvSpPr/>
          <p:nvPr/>
        </p:nvSpPr>
        <p:spPr>
          <a:xfrm>
            <a:off x="3726815" y="2738755"/>
            <a:ext cx="720000" cy="2376170"/>
          </a:xfrm>
          <a:prstGeom prst="flowChartProcess">
            <a:avLst/>
          </a:prstGeom>
          <a:solidFill>
            <a:schemeClr val="dk1">
              <a:alpha val="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部门查询部门添加后端</a:t>
            </a:r>
          </a:p>
        </p:txBody>
      </p:sp>
      <p:sp>
        <p:nvSpPr>
          <p:cNvPr id="11" name="流程图: 过程 10"/>
          <p:cNvSpPr/>
          <p:nvPr/>
        </p:nvSpPr>
        <p:spPr>
          <a:xfrm>
            <a:off x="4715510" y="2738755"/>
            <a:ext cx="720000" cy="2376000"/>
          </a:xfrm>
          <a:prstGeom prst="flowChartProcess">
            <a:avLst/>
          </a:prstGeom>
          <a:solidFill>
            <a:schemeClr val="dk1">
              <a:alpha val="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职位查询职位添加界面</a:t>
            </a:r>
          </a:p>
        </p:txBody>
      </p:sp>
      <p:sp>
        <p:nvSpPr>
          <p:cNvPr id="12" name="流程图: 过程 11"/>
          <p:cNvSpPr/>
          <p:nvPr/>
        </p:nvSpPr>
        <p:spPr>
          <a:xfrm>
            <a:off x="5692140" y="2739390"/>
            <a:ext cx="720000" cy="2375535"/>
          </a:xfrm>
          <a:prstGeom prst="flowChartProcess">
            <a:avLst/>
          </a:prstGeom>
          <a:solidFill>
            <a:schemeClr val="dk1">
              <a:alpha val="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职位查询职位添加后端</a:t>
            </a:r>
          </a:p>
        </p:txBody>
      </p:sp>
      <p:sp>
        <p:nvSpPr>
          <p:cNvPr id="13" name="流程图: 过程 12"/>
          <p:cNvSpPr/>
          <p:nvPr/>
        </p:nvSpPr>
        <p:spPr>
          <a:xfrm>
            <a:off x="6701155" y="2768600"/>
            <a:ext cx="720000" cy="2376000"/>
          </a:xfrm>
          <a:prstGeom prst="flowChartProcess">
            <a:avLst/>
          </a:prstGeom>
          <a:solidFill>
            <a:schemeClr val="dk1">
              <a:alpha val="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测试</a:t>
            </a:r>
          </a:p>
        </p:txBody>
      </p:sp>
      <p:sp>
        <p:nvSpPr>
          <p:cNvPr id="14" name="流程图: 过程 13"/>
          <p:cNvSpPr/>
          <p:nvPr/>
        </p:nvSpPr>
        <p:spPr>
          <a:xfrm>
            <a:off x="7750175" y="2741295"/>
            <a:ext cx="720000" cy="2376805"/>
          </a:xfrm>
          <a:prstGeom prst="flowChartProcess">
            <a:avLst/>
          </a:prstGeom>
          <a:solidFill>
            <a:schemeClr val="dk1">
              <a:alpha val="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公告管理界面以及后端编写</a:t>
            </a:r>
          </a:p>
        </p:txBody>
      </p:sp>
      <p:sp>
        <p:nvSpPr>
          <p:cNvPr id="15" name="流程图: 过程 14"/>
          <p:cNvSpPr/>
          <p:nvPr/>
        </p:nvSpPr>
        <p:spPr>
          <a:xfrm>
            <a:off x="9028430" y="2738755"/>
            <a:ext cx="720000" cy="2374900"/>
          </a:xfrm>
          <a:prstGeom prst="flowChartProcess">
            <a:avLst/>
          </a:prstGeom>
          <a:solidFill>
            <a:schemeClr val="dk1">
              <a:alpha val="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员工添加界面以及后端编写</a:t>
            </a:r>
          </a:p>
        </p:txBody>
      </p:sp>
      <p:sp>
        <p:nvSpPr>
          <p:cNvPr id="16" name="流程图: 过程 15"/>
          <p:cNvSpPr/>
          <p:nvPr/>
        </p:nvSpPr>
        <p:spPr>
          <a:xfrm>
            <a:off x="10317480" y="2737485"/>
            <a:ext cx="720000" cy="2376000"/>
          </a:xfrm>
          <a:prstGeom prst="flowChartProcess">
            <a:avLst/>
          </a:prstGeom>
          <a:solidFill>
            <a:schemeClr val="dk1">
              <a:alpha val="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员工查询界面以及后端编写</a:t>
            </a:r>
          </a:p>
        </p:txBody>
      </p:sp>
      <p:sp>
        <p:nvSpPr>
          <p:cNvPr id="17" name="流程图: 过程 16"/>
          <p:cNvSpPr/>
          <p:nvPr/>
        </p:nvSpPr>
        <p:spPr>
          <a:xfrm>
            <a:off x="11508105" y="2738755"/>
            <a:ext cx="720000" cy="2376000"/>
          </a:xfrm>
          <a:prstGeom prst="flowChartProcess">
            <a:avLst/>
          </a:prstGeom>
          <a:solidFill>
            <a:schemeClr val="dk1">
              <a:alpha val="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数据库和数据字典设计</a:t>
            </a:r>
          </a:p>
        </p:txBody>
      </p:sp>
      <p:cxnSp>
        <p:nvCxnSpPr>
          <p:cNvPr id="28" name="直接箭头连接符 27"/>
          <p:cNvCxnSpPr>
            <a:stCxn id="3" idx="2"/>
            <a:endCxn id="6" idx="0"/>
          </p:cNvCxnSpPr>
          <p:nvPr/>
        </p:nvCxnSpPr>
        <p:spPr>
          <a:xfrm flipH="1">
            <a:off x="382270" y="1555115"/>
            <a:ext cx="5669915" cy="1213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1224280" y="1492250"/>
            <a:ext cx="4773295" cy="1245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 idx="2"/>
            <a:endCxn id="8" idx="0"/>
          </p:cNvCxnSpPr>
          <p:nvPr/>
        </p:nvCxnSpPr>
        <p:spPr>
          <a:xfrm flipH="1">
            <a:off x="2180590" y="1555115"/>
            <a:ext cx="3871595" cy="1183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9" idx="0"/>
          </p:cNvCxnSpPr>
          <p:nvPr/>
        </p:nvCxnSpPr>
        <p:spPr>
          <a:xfrm flipH="1">
            <a:off x="3124835" y="1600200"/>
            <a:ext cx="2944495" cy="1141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 idx="2"/>
            <a:endCxn id="10" idx="0"/>
          </p:cNvCxnSpPr>
          <p:nvPr/>
        </p:nvCxnSpPr>
        <p:spPr>
          <a:xfrm flipH="1">
            <a:off x="4086860" y="1555115"/>
            <a:ext cx="1965325" cy="1183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 idx="2"/>
            <a:endCxn id="11" idx="0"/>
          </p:cNvCxnSpPr>
          <p:nvPr/>
        </p:nvCxnSpPr>
        <p:spPr>
          <a:xfrm flipH="1">
            <a:off x="5075555" y="1555115"/>
            <a:ext cx="976630" cy="1183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 idx="2"/>
            <a:endCxn id="12" idx="0"/>
          </p:cNvCxnSpPr>
          <p:nvPr/>
        </p:nvCxnSpPr>
        <p:spPr>
          <a:xfrm>
            <a:off x="6052185" y="1555115"/>
            <a:ext cx="0" cy="118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13" idx="0"/>
          </p:cNvCxnSpPr>
          <p:nvPr/>
        </p:nvCxnSpPr>
        <p:spPr>
          <a:xfrm>
            <a:off x="6069330" y="1555115"/>
            <a:ext cx="991870" cy="1213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 idx="2"/>
            <a:endCxn id="14" idx="0"/>
          </p:cNvCxnSpPr>
          <p:nvPr/>
        </p:nvCxnSpPr>
        <p:spPr>
          <a:xfrm>
            <a:off x="6052185" y="1555115"/>
            <a:ext cx="2058035" cy="1186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15" idx="0"/>
          </p:cNvCxnSpPr>
          <p:nvPr/>
        </p:nvCxnSpPr>
        <p:spPr>
          <a:xfrm>
            <a:off x="5997575" y="1527810"/>
            <a:ext cx="3390900" cy="121094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p:nvPr/>
        </p:nvCxnSpPr>
        <p:spPr>
          <a:xfrm>
            <a:off x="6213475" y="1527810"/>
            <a:ext cx="4518660" cy="1240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069330" y="1517650"/>
            <a:ext cx="5870575" cy="128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95250" y="5370830"/>
            <a:ext cx="574040" cy="922020"/>
          </a:xfrm>
          <a:prstGeom prst="rect">
            <a:avLst/>
          </a:prstGeom>
          <a:noFill/>
        </p:spPr>
        <p:txBody>
          <a:bodyPr wrap="square" rtlCol="0">
            <a:spAutoFit/>
          </a:bodyPr>
          <a:lstStyle/>
          <a:p>
            <a:r>
              <a:rPr lang="zh-CN" altLang="en-US">
                <a:solidFill>
                  <a:schemeClr val="bg1"/>
                </a:solidFill>
              </a:rPr>
              <a:t>孙腾飞</a:t>
            </a:r>
          </a:p>
        </p:txBody>
      </p:sp>
      <p:sp>
        <p:nvSpPr>
          <p:cNvPr id="41" name="文本框 40"/>
          <p:cNvSpPr txBox="1"/>
          <p:nvPr/>
        </p:nvSpPr>
        <p:spPr>
          <a:xfrm>
            <a:off x="1082040" y="5370830"/>
            <a:ext cx="556895" cy="922020"/>
          </a:xfrm>
          <a:prstGeom prst="rect">
            <a:avLst/>
          </a:prstGeom>
          <a:noFill/>
        </p:spPr>
        <p:txBody>
          <a:bodyPr wrap="square" rtlCol="0">
            <a:spAutoFit/>
          </a:bodyPr>
          <a:lstStyle/>
          <a:p>
            <a:r>
              <a:rPr lang="zh-CN" altLang="en-US">
                <a:solidFill>
                  <a:schemeClr val="bg1"/>
                </a:solidFill>
              </a:rPr>
              <a:t>孙腾飞</a:t>
            </a:r>
          </a:p>
        </p:txBody>
      </p:sp>
      <p:sp>
        <p:nvSpPr>
          <p:cNvPr id="42" name="文本框 41"/>
          <p:cNvSpPr txBox="1"/>
          <p:nvPr/>
        </p:nvSpPr>
        <p:spPr>
          <a:xfrm>
            <a:off x="1870710" y="5370830"/>
            <a:ext cx="669925" cy="922020"/>
          </a:xfrm>
          <a:prstGeom prst="rect">
            <a:avLst/>
          </a:prstGeom>
          <a:noFill/>
        </p:spPr>
        <p:txBody>
          <a:bodyPr wrap="square" rtlCol="0">
            <a:spAutoFit/>
          </a:bodyPr>
          <a:lstStyle/>
          <a:p>
            <a:r>
              <a:rPr lang="zh-CN" altLang="en-US">
                <a:solidFill>
                  <a:schemeClr val="bg1"/>
                </a:solidFill>
              </a:rPr>
              <a:t>高</a:t>
            </a:r>
          </a:p>
          <a:p>
            <a:endParaRPr lang="zh-CN" altLang="en-US">
              <a:solidFill>
                <a:schemeClr val="bg1"/>
              </a:solidFill>
            </a:endParaRPr>
          </a:p>
          <a:p>
            <a:r>
              <a:rPr lang="zh-CN" altLang="en-US">
                <a:solidFill>
                  <a:schemeClr val="bg1"/>
                </a:solidFill>
              </a:rPr>
              <a:t>飞</a:t>
            </a:r>
          </a:p>
        </p:txBody>
      </p:sp>
      <p:sp>
        <p:nvSpPr>
          <p:cNvPr id="43" name="文本框 42"/>
          <p:cNvSpPr txBox="1"/>
          <p:nvPr/>
        </p:nvSpPr>
        <p:spPr>
          <a:xfrm>
            <a:off x="2841625" y="5370830"/>
            <a:ext cx="567055" cy="922020"/>
          </a:xfrm>
          <a:prstGeom prst="rect">
            <a:avLst/>
          </a:prstGeom>
          <a:noFill/>
        </p:spPr>
        <p:txBody>
          <a:bodyPr wrap="square" rtlCol="0">
            <a:spAutoFit/>
          </a:bodyPr>
          <a:lstStyle/>
          <a:p>
            <a:r>
              <a:rPr lang="zh-CN" altLang="en-US">
                <a:solidFill>
                  <a:schemeClr val="bg1"/>
                </a:solidFill>
              </a:rPr>
              <a:t>孙永康</a:t>
            </a:r>
          </a:p>
        </p:txBody>
      </p:sp>
      <p:sp>
        <p:nvSpPr>
          <p:cNvPr id="44" name="文本框 43"/>
          <p:cNvSpPr txBox="1"/>
          <p:nvPr/>
        </p:nvSpPr>
        <p:spPr>
          <a:xfrm>
            <a:off x="3879850" y="5370830"/>
            <a:ext cx="474345" cy="922020"/>
          </a:xfrm>
          <a:prstGeom prst="rect">
            <a:avLst/>
          </a:prstGeom>
          <a:noFill/>
        </p:spPr>
        <p:txBody>
          <a:bodyPr wrap="square" rtlCol="0">
            <a:spAutoFit/>
          </a:bodyPr>
          <a:lstStyle/>
          <a:p>
            <a:r>
              <a:rPr lang="zh-CN" altLang="en-US">
                <a:solidFill>
                  <a:schemeClr val="bg1"/>
                </a:solidFill>
              </a:rPr>
              <a:t>孙腾飞</a:t>
            </a:r>
          </a:p>
        </p:txBody>
      </p:sp>
      <p:sp>
        <p:nvSpPr>
          <p:cNvPr id="45" name="文本框 44"/>
          <p:cNvSpPr txBox="1"/>
          <p:nvPr/>
        </p:nvSpPr>
        <p:spPr>
          <a:xfrm>
            <a:off x="4961255" y="5370830"/>
            <a:ext cx="474345" cy="922020"/>
          </a:xfrm>
          <a:prstGeom prst="rect">
            <a:avLst/>
          </a:prstGeom>
          <a:noFill/>
        </p:spPr>
        <p:txBody>
          <a:bodyPr wrap="square" rtlCol="0">
            <a:spAutoFit/>
          </a:bodyPr>
          <a:lstStyle/>
          <a:p>
            <a:r>
              <a:rPr lang="zh-CN" altLang="en-US">
                <a:solidFill>
                  <a:schemeClr val="bg1"/>
                </a:solidFill>
              </a:rPr>
              <a:t>吴</a:t>
            </a:r>
          </a:p>
          <a:p>
            <a:endParaRPr lang="zh-CN" altLang="en-US">
              <a:solidFill>
                <a:schemeClr val="bg1"/>
              </a:solidFill>
            </a:endParaRPr>
          </a:p>
          <a:p>
            <a:r>
              <a:rPr lang="zh-CN" altLang="en-US">
                <a:solidFill>
                  <a:schemeClr val="bg1"/>
                </a:solidFill>
              </a:rPr>
              <a:t>若</a:t>
            </a:r>
          </a:p>
        </p:txBody>
      </p:sp>
      <p:sp>
        <p:nvSpPr>
          <p:cNvPr id="46" name="文本框 45"/>
          <p:cNvSpPr txBox="1"/>
          <p:nvPr/>
        </p:nvSpPr>
        <p:spPr>
          <a:xfrm>
            <a:off x="5692140" y="5370830"/>
            <a:ext cx="474345" cy="922020"/>
          </a:xfrm>
          <a:prstGeom prst="rect">
            <a:avLst/>
          </a:prstGeom>
          <a:noFill/>
        </p:spPr>
        <p:txBody>
          <a:bodyPr wrap="square" rtlCol="0">
            <a:spAutoFit/>
          </a:bodyPr>
          <a:lstStyle/>
          <a:p>
            <a:r>
              <a:rPr lang="zh-CN" altLang="en-US">
                <a:solidFill>
                  <a:schemeClr val="bg1"/>
                </a:solidFill>
              </a:rPr>
              <a:t>孙腾飞</a:t>
            </a:r>
          </a:p>
        </p:txBody>
      </p:sp>
      <p:sp>
        <p:nvSpPr>
          <p:cNvPr id="47" name="文本框 46"/>
          <p:cNvSpPr txBox="1"/>
          <p:nvPr/>
        </p:nvSpPr>
        <p:spPr>
          <a:xfrm>
            <a:off x="6823710" y="5370830"/>
            <a:ext cx="474345" cy="1198880"/>
          </a:xfrm>
          <a:prstGeom prst="rect">
            <a:avLst/>
          </a:prstGeom>
          <a:noFill/>
        </p:spPr>
        <p:txBody>
          <a:bodyPr wrap="square" rtlCol="0">
            <a:spAutoFit/>
          </a:bodyPr>
          <a:lstStyle/>
          <a:p>
            <a:r>
              <a:rPr lang="zh-CN" altLang="en-US">
                <a:solidFill>
                  <a:schemeClr val="bg1"/>
                </a:solidFill>
              </a:rPr>
              <a:t>全体组员</a:t>
            </a:r>
          </a:p>
        </p:txBody>
      </p:sp>
      <p:sp>
        <p:nvSpPr>
          <p:cNvPr id="48" name="文本框 47"/>
          <p:cNvSpPr txBox="1"/>
          <p:nvPr/>
        </p:nvSpPr>
        <p:spPr>
          <a:xfrm>
            <a:off x="9151620" y="5370830"/>
            <a:ext cx="474345" cy="922020"/>
          </a:xfrm>
          <a:prstGeom prst="rect">
            <a:avLst/>
          </a:prstGeom>
          <a:noFill/>
        </p:spPr>
        <p:txBody>
          <a:bodyPr wrap="square" rtlCol="0">
            <a:spAutoFit/>
          </a:bodyPr>
          <a:lstStyle/>
          <a:p>
            <a:r>
              <a:rPr lang="zh-CN" altLang="en-US">
                <a:solidFill>
                  <a:schemeClr val="bg1"/>
                </a:solidFill>
              </a:rPr>
              <a:t>殷</a:t>
            </a:r>
          </a:p>
          <a:p>
            <a:endParaRPr lang="zh-CN" altLang="en-US">
              <a:solidFill>
                <a:schemeClr val="bg1"/>
              </a:solidFill>
            </a:endParaRPr>
          </a:p>
          <a:p>
            <a:r>
              <a:rPr lang="zh-CN" altLang="en-US">
                <a:solidFill>
                  <a:schemeClr val="bg1"/>
                </a:solidFill>
              </a:rPr>
              <a:t>豪</a:t>
            </a:r>
          </a:p>
        </p:txBody>
      </p:sp>
      <p:sp>
        <p:nvSpPr>
          <p:cNvPr id="49" name="文本框 48"/>
          <p:cNvSpPr txBox="1"/>
          <p:nvPr/>
        </p:nvSpPr>
        <p:spPr>
          <a:xfrm>
            <a:off x="7873365" y="5370830"/>
            <a:ext cx="474345" cy="922020"/>
          </a:xfrm>
          <a:prstGeom prst="rect">
            <a:avLst/>
          </a:prstGeom>
          <a:noFill/>
        </p:spPr>
        <p:txBody>
          <a:bodyPr wrap="square" rtlCol="0">
            <a:spAutoFit/>
          </a:bodyPr>
          <a:lstStyle/>
          <a:p>
            <a:r>
              <a:rPr lang="zh-CN" altLang="en-US">
                <a:solidFill>
                  <a:schemeClr val="bg1"/>
                </a:solidFill>
              </a:rPr>
              <a:t>张渊博</a:t>
            </a:r>
          </a:p>
        </p:txBody>
      </p:sp>
      <p:sp>
        <p:nvSpPr>
          <p:cNvPr id="50" name="文本框 49"/>
          <p:cNvSpPr txBox="1"/>
          <p:nvPr/>
        </p:nvSpPr>
        <p:spPr>
          <a:xfrm>
            <a:off x="10440670" y="5370830"/>
            <a:ext cx="474345" cy="922020"/>
          </a:xfrm>
          <a:prstGeom prst="rect">
            <a:avLst/>
          </a:prstGeom>
          <a:noFill/>
        </p:spPr>
        <p:txBody>
          <a:bodyPr wrap="square" rtlCol="0">
            <a:spAutoFit/>
          </a:bodyPr>
          <a:lstStyle/>
          <a:p>
            <a:r>
              <a:rPr lang="zh-CN" altLang="en-US">
                <a:solidFill>
                  <a:schemeClr val="bg1"/>
                </a:solidFill>
              </a:rPr>
              <a:t>陈治星</a:t>
            </a:r>
          </a:p>
        </p:txBody>
      </p:sp>
      <p:sp>
        <p:nvSpPr>
          <p:cNvPr id="51" name="文本框 50"/>
          <p:cNvSpPr txBox="1"/>
          <p:nvPr/>
        </p:nvSpPr>
        <p:spPr>
          <a:xfrm>
            <a:off x="11630660" y="5370830"/>
            <a:ext cx="474345" cy="922020"/>
          </a:xfrm>
          <a:prstGeom prst="rect">
            <a:avLst/>
          </a:prstGeom>
          <a:noFill/>
        </p:spPr>
        <p:txBody>
          <a:bodyPr wrap="square" rtlCol="0">
            <a:spAutoFit/>
          </a:bodyPr>
          <a:lstStyle/>
          <a:p>
            <a:r>
              <a:rPr lang="zh-CN" altLang="en-US">
                <a:solidFill>
                  <a:schemeClr val="bg1"/>
                </a:solidFill>
              </a:rPr>
              <a:t>孙腾飞</a:t>
            </a:r>
          </a:p>
        </p:txBody>
      </p:sp>
    </p:spTree>
    <p:extLst>
      <p:ext uri="{BB962C8B-B14F-4D97-AF65-F5344CB8AC3E}">
        <p14:creationId xmlns:p14="http://schemas.microsoft.com/office/powerpoint/2010/main" val="1074484137"/>
      </p:ext>
    </p:extLst>
  </p:cSld>
  <p:clrMapOvr>
    <a:masterClrMapping/>
  </p:clrMapOvr>
  <mc:AlternateContent xmlns:mc="http://schemas.openxmlformats.org/markup-compatibility/2006" xmlns:p14="http://schemas.microsoft.com/office/powerpoint/2010/main">
    <mc:Choice Requires="p14">
      <p:transition spd="slow" p14:dur="1750" advTm="0">
        <p14:flip dir="r"/>
      </p:transition>
    </mc:Choice>
    <mc:Fallback xmlns="">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858750" cy="7232651"/>
          </a:xfrm>
          <a:prstGeom prst="rect">
            <a:avLst/>
          </a:prstGeom>
        </p:spPr>
      </p:pic>
      <p:sp>
        <p:nvSpPr>
          <p:cNvPr id="2" name="圆角矩形 1"/>
          <p:cNvSpPr/>
          <p:nvPr/>
        </p:nvSpPr>
        <p:spPr>
          <a:xfrm>
            <a:off x="4238595" y="2214740"/>
            <a:ext cx="4381561" cy="970076"/>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09">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07" y="1194206"/>
            <a:ext cx="1020536" cy="10205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161330" y="2426010"/>
            <a:ext cx="2536091"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3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项目功能简介</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p:nvPr/>
        </p:nvSpPr>
        <p:spPr>
          <a:xfrm>
            <a:off x="4049350" y="3910112"/>
            <a:ext cx="4972313" cy="3970318"/>
          </a:xfrm>
          <a:prstGeom prst="rect">
            <a:avLst/>
          </a:prstGeom>
          <a:noFill/>
        </p:spPr>
        <p:txBody>
          <a:bodyPr wrap="square" rtlCol="0">
            <a:spAutoFit/>
          </a:bodyPr>
          <a:lstStyle/>
          <a:p>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用户管理</a:t>
            </a: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2</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部门管理</a:t>
            </a: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p>
          <a:p>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职位管理</a:t>
            </a: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4</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员工管理</a:t>
            </a: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p>
          <a:p>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公告管理</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n-US" altLang="zh-CN" sz="2800" dirty="0">
              <a:solidFill>
                <a:schemeClr val="bg1">
                  <a:lumMod val="95000"/>
                </a:schemeClr>
              </a:solidFill>
            </a:endParaRPr>
          </a:p>
          <a:p>
            <a:endParaRPr lang="en-US" altLang="zh-CN" sz="2800" dirty="0" smtClean="0">
              <a:solidFill>
                <a:schemeClr val="bg1">
                  <a:lumMod val="95000"/>
                </a:schemeClr>
              </a:solidFill>
            </a:endParaRPr>
          </a:p>
          <a:p>
            <a:r>
              <a:rPr lang="zh-CN" altLang="en-US" sz="2800" dirty="0" smtClean="0">
                <a:solidFill>
                  <a:schemeClr val="bg1">
                    <a:lumMod val="95000"/>
                  </a:schemeClr>
                </a:solidFill>
              </a:rPr>
              <a:t> </a:t>
            </a:r>
            <a:endParaRPr lang="zh-CN" altLang="en-US" sz="2800" dirty="0">
              <a:solidFill>
                <a:schemeClr val="bg1">
                  <a:lumMod val="95000"/>
                </a:schemeClr>
              </a:solidFill>
            </a:endParaRPr>
          </a:p>
        </p:txBody>
      </p:sp>
    </p:spTree>
    <p:extLst>
      <p:ext uri="{BB962C8B-B14F-4D97-AF65-F5344CB8AC3E}">
        <p14:creationId xmlns:p14="http://schemas.microsoft.com/office/powerpoint/2010/main" val="1598816168"/>
      </p:ext>
    </p:extLst>
  </p:cSld>
  <p:clrMapOvr>
    <a:masterClrMapping/>
  </p:clrMapOvr>
  <mc:AlternateContent xmlns:mc="http://schemas.openxmlformats.org/markup-compatibility/2006" xmlns:p14="http://schemas.microsoft.com/office/powerpoint/2010/main">
    <mc:Choice Requires="p14">
      <p:transition spd="slow" p14:dur="2000" advTm="0">
        <p14:prism isContent="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par>
                                <p:cTn id="16" presetID="2" presetClass="entr" presetSubtype="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80">
                                          <p:stCondLst>
                                            <p:cond delay="0"/>
                                          </p:stCondLst>
                                        </p:cTn>
                                        <p:tgtEl>
                                          <p:spTgt spid="7"/>
                                        </p:tgtEl>
                                      </p:cBhvr>
                                    </p:animEffect>
                                    <p:anim calcmode="lin" valueType="num">
                                      <p:cBhvr>
                                        <p:cTn id="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0" dur="26">
                                          <p:stCondLst>
                                            <p:cond delay="650"/>
                                          </p:stCondLst>
                                        </p:cTn>
                                        <p:tgtEl>
                                          <p:spTgt spid="7"/>
                                        </p:tgtEl>
                                      </p:cBhvr>
                                      <p:to x="100000" y="60000"/>
                                    </p:animScale>
                                    <p:animScale>
                                      <p:cBhvr>
                                        <p:cTn id="31" dur="166" decel="50000">
                                          <p:stCondLst>
                                            <p:cond delay="676"/>
                                          </p:stCondLst>
                                        </p:cTn>
                                        <p:tgtEl>
                                          <p:spTgt spid="7"/>
                                        </p:tgtEl>
                                      </p:cBhvr>
                                      <p:to x="100000" y="100000"/>
                                    </p:animScale>
                                    <p:animScale>
                                      <p:cBhvr>
                                        <p:cTn id="32" dur="26">
                                          <p:stCondLst>
                                            <p:cond delay="1312"/>
                                          </p:stCondLst>
                                        </p:cTn>
                                        <p:tgtEl>
                                          <p:spTgt spid="7"/>
                                        </p:tgtEl>
                                      </p:cBhvr>
                                      <p:to x="100000" y="80000"/>
                                    </p:animScale>
                                    <p:animScale>
                                      <p:cBhvr>
                                        <p:cTn id="33" dur="166" decel="50000">
                                          <p:stCondLst>
                                            <p:cond delay="1338"/>
                                          </p:stCondLst>
                                        </p:cTn>
                                        <p:tgtEl>
                                          <p:spTgt spid="7"/>
                                        </p:tgtEl>
                                      </p:cBhvr>
                                      <p:to x="100000" y="100000"/>
                                    </p:animScale>
                                    <p:animScale>
                                      <p:cBhvr>
                                        <p:cTn id="34" dur="26">
                                          <p:stCondLst>
                                            <p:cond delay="1642"/>
                                          </p:stCondLst>
                                        </p:cTn>
                                        <p:tgtEl>
                                          <p:spTgt spid="7"/>
                                        </p:tgtEl>
                                      </p:cBhvr>
                                      <p:to x="100000" y="90000"/>
                                    </p:animScale>
                                    <p:animScale>
                                      <p:cBhvr>
                                        <p:cTn id="35" dur="166" decel="50000">
                                          <p:stCondLst>
                                            <p:cond delay="1668"/>
                                          </p:stCondLst>
                                        </p:cTn>
                                        <p:tgtEl>
                                          <p:spTgt spid="7"/>
                                        </p:tgtEl>
                                      </p:cBhvr>
                                      <p:to x="100000" y="100000"/>
                                    </p:animScale>
                                    <p:animScale>
                                      <p:cBhvr>
                                        <p:cTn id="36" dur="26">
                                          <p:stCondLst>
                                            <p:cond delay="1808"/>
                                          </p:stCondLst>
                                        </p:cTn>
                                        <p:tgtEl>
                                          <p:spTgt spid="7"/>
                                        </p:tgtEl>
                                      </p:cBhvr>
                                      <p:to x="100000" y="95000"/>
                                    </p:animScale>
                                    <p:animScale>
                                      <p:cBhvr>
                                        <p:cTn id="3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92"/>
            <a:ext cx="12858750" cy="7360741"/>
          </a:xfrm>
          <a:prstGeom prst="rect">
            <a:avLst/>
          </a:prstGeom>
        </p:spPr>
      </p:pic>
      <p:sp>
        <p:nvSpPr>
          <p:cNvPr id="65" name="TextBox 8"/>
          <p:cNvSpPr txBox="1"/>
          <p:nvPr/>
        </p:nvSpPr>
        <p:spPr>
          <a:xfrm>
            <a:off x="824036" y="172013"/>
            <a:ext cx="2807720" cy="615553"/>
          </a:xfrm>
          <a:prstGeom prst="rect">
            <a:avLst/>
          </a:prstGeom>
          <a:noFill/>
        </p:spPr>
        <p:txBody>
          <a:bodyPr wrap="square" lIns="0" tIns="0" rIns="0" bIns="0" rtlCol="0" anchor="ctr">
            <a:spAutoFit/>
          </a:bodyPr>
          <a:lstStyle/>
          <a:p>
            <a:r>
              <a:rPr lang="zh-CN" altLang="en-US" sz="40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设计背景</a:t>
            </a:r>
            <a:endPar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100783" y="1096045"/>
            <a:ext cx="11305256" cy="4955203"/>
          </a:xfrm>
          <a:prstGeom prst="rect">
            <a:avLst/>
          </a:prstGeom>
          <a:noFill/>
          <a:ln>
            <a:solidFill>
              <a:schemeClr val="accent5">
                <a:lumMod val="60000"/>
                <a:lumOff val="40000"/>
              </a:schemeClr>
            </a:solidFill>
          </a:ln>
        </p:spPr>
        <p:txBody>
          <a:bodyPr wrap="square" rtlCol="0">
            <a:spAutoFit/>
          </a:bodyPr>
          <a:lstStyle/>
          <a:p>
            <a:r>
              <a:rPr lang="en-US" altLang="zh-CN" sz="2800" dirty="0" smtClean="0">
                <a:solidFill>
                  <a:schemeClr val="bg1"/>
                </a:solidFill>
              </a:rPr>
              <a:t>	</a:t>
            </a:r>
            <a:r>
              <a:rPr lang="zh-CN" altLang="en-US" sz="2800" dirty="0" smtClean="0">
                <a:solidFill>
                  <a:schemeClr val="bg1"/>
                </a:solidFill>
              </a:rPr>
              <a:t>随着</a:t>
            </a:r>
            <a:r>
              <a:rPr lang="zh-CN" altLang="en-US" sz="2800" dirty="0">
                <a:solidFill>
                  <a:schemeClr val="bg1"/>
                </a:solidFill>
              </a:rPr>
              <a:t>社会的进步，企业经营要素也不断的改变，竞争条件亦不断变化更替，由原来的资本竞争逐步向人才竞争转变，因此随之而来就是更加国际化及专业化竞争，这会使企业的人才战略变得格外重要</a:t>
            </a:r>
            <a:r>
              <a:rPr lang="en-US" altLang="zh-CN" sz="2800" dirty="0">
                <a:solidFill>
                  <a:schemeClr val="bg1"/>
                </a:solidFill>
              </a:rPr>
              <a:t>,</a:t>
            </a:r>
            <a:r>
              <a:rPr lang="zh-CN" altLang="en-US" sz="2800" dirty="0">
                <a:solidFill>
                  <a:schemeClr val="bg1"/>
                </a:solidFill>
              </a:rPr>
              <a:t>传统单一的人事管理已经无法满足企业对于人才战略及越来越多的人才储备需求。因此。近年来导入</a:t>
            </a:r>
            <a:r>
              <a:rPr lang="en-US" altLang="zh-CN" sz="2800" dirty="0">
                <a:solidFill>
                  <a:schemeClr val="bg1"/>
                </a:solidFill>
              </a:rPr>
              <a:t>e-HR</a:t>
            </a:r>
            <a:r>
              <a:rPr lang="zh-CN" altLang="en-US" sz="2800" dirty="0">
                <a:solidFill>
                  <a:schemeClr val="bg1"/>
                </a:solidFill>
              </a:rPr>
              <a:t>系统</a:t>
            </a:r>
            <a:r>
              <a:rPr lang="en-US" altLang="zh-CN" sz="2800" dirty="0">
                <a:solidFill>
                  <a:schemeClr val="bg1"/>
                </a:solidFill>
              </a:rPr>
              <a:t>(</a:t>
            </a:r>
            <a:r>
              <a:rPr lang="zh-CN" altLang="en-US" sz="2800" dirty="0">
                <a:solidFill>
                  <a:schemeClr val="bg1"/>
                </a:solidFill>
              </a:rPr>
              <a:t>电子商务化人力资源管理系统</a:t>
            </a:r>
            <a:r>
              <a:rPr lang="en-US" altLang="zh-CN" sz="2800" dirty="0">
                <a:solidFill>
                  <a:schemeClr val="bg1"/>
                </a:solidFill>
              </a:rPr>
              <a:t>)</a:t>
            </a:r>
            <a:r>
              <a:rPr lang="zh-CN" altLang="en-US" sz="2800" dirty="0">
                <a:solidFill>
                  <a:schemeClr val="bg1"/>
                </a:solidFill>
              </a:rPr>
              <a:t>已经是企业迈向未来不得不面临的课题</a:t>
            </a:r>
            <a:r>
              <a:rPr lang="zh-CN" altLang="en-US" sz="2800" dirty="0" smtClean="0">
                <a:solidFill>
                  <a:schemeClr val="bg1"/>
                </a:solidFill>
              </a:rPr>
              <a:t>。</a:t>
            </a:r>
            <a:endParaRPr lang="zh-CN" altLang="en-US" sz="2800" dirty="0">
              <a:solidFill>
                <a:schemeClr val="bg1"/>
              </a:solidFill>
            </a:endParaRPr>
          </a:p>
          <a:p>
            <a:r>
              <a:rPr lang="en-US" altLang="zh-CN" sz="2800" dirty="0" smtClean="0">
                <a:solidFill>
                  <a:schemeClr val="bg1"/>
                </a:solidFill>
              </a:rPr>
              <a:t>	</a:t>
            </a:r>
            <a:r>
              <a:rPr lang="zh-CN" altLang="en-US" sz="2800" dirty="0" smtClean="0">
                <a:solidFill>
                  <a:schemeClr val="bg1"/>
                </a:solidFill>
              </a:rPr>
              <a:t>在</a:t>
            </a:r>
            <a:r>
              <a:rPr lang="zh-CN" altLang="en-US" sz="2800" dirty="0">
                <a:solidFill>
                  <a:schemeClr val="bg1"/>
                </a:solidFill>
              </a:rPr>
              <a:t>计算机技术的飞速发展的同时，利用计算机来获得和处理信息是当今信息管理的一大特点。现在社会的企业信息也在急剧庞大，对于庞大的信息量，利用以前的手工记录信息现在</a:t>
            </a:r>
            <a:r>
              <a:rPr lang="en-US" altLang="zh-CN" sz="2800" dirty="0">
                <a:solidFill>
                  <a:schemeClr val="bg1"/>
                </a:solidFill>
              </a:rPr>
              <a:t>;</a:t>
            </a:r>
            <a:r>
              <a:rPr lang="zh-CN" altLang="en-US" sz="2800" dirty="0">
                <a:solidFill>
                  <a:schemeClr val="bg1"/>
                </a:solidFill>
              </a:rPr>
              <a:t>已经是不现实了，所以用计算机技术处理企业信息是社会发展的必然的趋势。</a:t>
            </a:r>
          </a:p>
          <a:p>
            <a:endParaRPr lang="zh-CN" altLang="zh-CN" sz="3600" dirty="0">
              <a:solidFill>
                <a:schemeClr val="bg1"/>
              </a:solidFill>
            </a:endParaRPr>
          </a:p>
        </p:txBody>
      </p:sp>
    </p:spTree>
    <p:extLst>
      <p:ext uri="{BB962C8B-B14F-4D97-AF65-F5344CB8AC3E}">
        <p14:creationId xmlns:p14="http://schemas.microsoft.com/office/powerpoint/2010/main" val="1235095086"/>
      </p:ext>
    </p:extLst>
  </p:cSld>
  <p:clrMapOvr>
    <a:masterClrMapping/>
  </p:clrMapOvr>
  <mc:AlternateContent xmlns:mc="http://schemas.openxmlformats.org/markup-compatibility/2006" xmlns:p14="http://schemas.microsoft.com/office/powerpoint/2010/main">
    <mc:Choice Requires="p14">
      <p:transition spd="slow" p14:dur="1750" advTm="0">
        <p:fad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90"/>
                                          </p:val>
                                        </p:tav>
                                        <p:tav tm="100000">
                                          <p:val>
                                            <p:fltVal val="0"/>
                                          </p:val>
                                        </p:tav>
                                      </p:tavLst>
                                    </p:anim>
                                    <p:animEffect transition="in" filter="fade">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910095" cy="7232650"/>
          </a:xfrm>
          <a:prstGeom prst="rect">
            <a:avLst/>
          </a:prstGeom>
        </p:spPr>
      </p:pic>
      <p:sp>
        <p:nvSpPr>
          <p:cNvPr id="9" name="TextBox 8"/>
          <p:cNvSpPr txBox="1"/>
          <p:nvPr/>
        </p:nvSpPr>
        <p:spPr>
          <a:xfrm>
            <a:off x="740743" y="233572"/>
            <a:ext cx="2807720" cy="492443"/>
          </a:xfrm>
          <a:prstGeom prst="rect">
            <a:avLst/>
          </a:prstGeom>
          <a:noFill/>
        </p:spPr>
        <p:txBody>
          <a:bodyPr wrap="square" lIns="0" tIns="0" rIns="0" bIns="0" rtlCol="0" anchor="ctr">
            <a:spAutoFit/>
          </a:bodyPr>
          <a:lstStyle/>
          <a:p>
            <a:r>
              <a:rPr lang="zh-CN" altLang="en-US" sz="32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用户管理</a:t>
            </a:r>
            <a:endPar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p:nvPr/>
        </p:nvSpPr>
        <p:spPr>
          <a:xfrm>
            <a:off x="940377" y="1600101"/>
            <a:ext cx="10513168" cy="2554545"/>
          </a:xfrm>
          <a:prstGeom prst="rect">
            <a:avLst/>
          </a:prstGeom>
          <a:noFill/>
          <a:ln>
            <a:solidFill>
              <a:schemeClr val="accent5">
                <a:lumMod val="60000"/>
                <a:lumOff val="40000"/>
              </a:schemeClr>
            </a:solidFill>
          </a:ln>
        </p:spPr>
        <p:txBody>
          <a:bodyPr wrap="square" rtlCol="0">
            <a:spAutoFit/>
          </a:bodyPr>
          <a:lstStyle/>
          <a:p>
            <a:r>
              <a:rPr lang="en-US" altLang="zh-CN" sz="3200" dirty="0" smtClean="0">
                <a:solidFill>
                  <a:schemeClr val="bg1">
                    <a:lumMod val="95000"/>
                  </a:schemeClr>
                </a:solidFill>
              </a:rPr>
              <a:t>1</a:t>
            </a:r>
            <a:r>
              <a:rPr lang="zh-CN" altLang="en-US" sz="3200" dirty="0" smtClean="0">
                <a:solidFill>
                  <a:schemeClr val="bg1">
                    <a:lumMod val="95000"/>
                  </a:schemeClr>
                </a:solidFill>
              </a:rPr>
              <a:t>、用户查询</a:t>
            </a:r>
            <a:endParaRPr lang="en-US" altLang="zh-CN" sz="3200" dirty="0" smtClean="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根据</a:t>
            </a:r>
            <a:r>
              <a:rPr lang="zh-CN" altLang="en-US" sz="3200" dirty="0" smtClean="0">
                <a:solidFill>
                  <a:schemeClr val="bg1">
                    <a:lumMod val="95000"/>
                  </a:schemeClr>
                </a:solidFill>
              </a:rPr>
              <a:t>用户名或者权限查询指定用户，执行对用户的增、删、改、查；</a:t>
            </a:r>
            <a:endParaRPr lang="en-US" altLang="zh-CN" sz="3200" dirty="0" smtClean="0">
              <a:solidFill>
                <a:schemeClr val="bg1">
                  <a:lumMod val="95000"/>
                </a:schemeClr>
              </a:solidFill>
            </a:endParaRPr>
          </a:p>
          <a:p>
            <a:r>
              <a:rPr lang="en-US" altLang="zh-CN" sz="3200" dirty="0" smtClean="0">
                <a:solidFill>
                  <a:schemeClr val="bg1">
                    <a:lumMod val="95000"/>
                  </a:schemeClr>
                </a:solidFill>
              </a:rPr>
              <a:t>2</a:t>
            </a:r>
            <a:r>
              <a:rPr lang="zh-CN" altLang="en-US" sz="3200" dirty="0" smtClean="0">
                <a:solidFill>
                  <a:schemeClr val="bg1">
                    <a:lumMod val="95000"/>
                  </a:schemeClr>
                </a:solidFill>
              </a:rPr>
              <a:t>、添加用户</a:t>
            </a:r>
            <a:endParaRPr lang="en-US" altLang="zh-CN" sz="3200" dirty="0" smtClean="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对</a:t>
            </a:r>
            <a:r>
              <a:rPr lang="zh-CN" altLang="en-US" sz="3200" dirty="0" smtClean="0">
                <a:solidFill>
                  <a:schemeClr val="bg1">
                    <a:lumMod val="95000"/>
                  </a:schemeClr>
                </a:solidFill>
              </a:rPr>
              <a:t>新用户进行添加并进行验证；</a:t>
            </a:r>
            <a:endParaRPr lang="zh-CN" altLang="en-US" sz="3200" dirty="0">
              <a:solidFill>
                <a:schemeClr val="bg1">
                  <a:lumMod val="95000"/>
                </a:schemeClr>
              </a:solidFill>
            </a:endParaRPr>
          </a:p>
        </p:txBody>
      </p:sp>
    </p:spTree>
    <p:extLst>
      <p:ext uri="{BB962C8B-B14F-4D97-AF65-F5344CB8AC3E}">
        <p14:creationId xmlns:p14="http://schemas.microsoft.com/office/powerpoint/2010/main" val="277820317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53"/>
            <a:ext cx="12858750" cy="7235824"/>
          </a:xfrm>
          <a:prstGeom prst="rect">
            <a:avLst/>
          </a:prstGeom>
        </p:spPr>
      </p:pic>
      <p:sp>
        <p:nvSpPr>
          <p:cNvPr id="43" name="TextBox 42"/>
          <p:cNvSpPr txBox="1"/>
          <p:nvPr/>
        </p:nvSpPr>
        <p:spPr>
          <a:xfrm>
            <a:off x="741335" y="233572"/>
            <a:ext cx="2807720" cy="492443"/>
          </a:xfrm>
          <a:prstGeom prst="rect">
            <a:avLst/>
          </a:prstGeom>
          <a:noFill/>
        </p:spPr>
        <p:txBody>
          <a:bodyPr wrap="square" lIns="0" tIns="0" rIns="0" bIns="0" rtlCol="0" anchor="ctr">
            <a:spAutoFit/>
          </a:bodyPr>
          <a:lstStyle/>
          <a:p>
            <a:r>
              <a:rPr lang="zh-CN" altLang="en-US" sz="32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部门管理</a:t>
            </a:r>
            <a:endPar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1028775" y="1096045"/>
            <a:ext cx="10369152" cy="2554545"/>
          </a:xfrm>
          <a:prstGeom prst="rect">
            <a:avLst/>
          </a:prstGeom>
          <a:ln>
            <a:solidFill>
              <a:schemeClr val="accent5">
                <a:lumMod val="60000"/>
                <a:lumOff val="40000"/>
              </a:schemeClr>
            </a:solidFill>
          </a:ln>
        </p:spPr>
        <p:txBody>
          <a:bodyPr wrap="square">
            <a:spAutoFit/>
          </a:bodyPr>
          <a:lstStyle/>
          <a:p>
            <a:r>
              <a:rPr lang="en-US" altLang="zh-CN" sz="3200" dirty="0" smtClean="0">
                <a:solidFill>
                  <a:schemeClr val="bg1">
                    <a:lumMod val="95000"/>
                  </a:schemeClr>
                </a:solidFill>
              </a:rPr>
              <a:t>1</a:t>
            </a:r>
            <a:r>
              <a:rPr lang="zh-CN" altLang="en-US" sz="3200" dirty="0" smtClean="0">
                <a:solidFill>
                  <a:schemeClr val="bg1">
                    <a:lumMod val="95000"/>
                  </a:schemeClr>
                </a:solidFill>
              </a:rPr>
              <a:t>、部门查询</a:t>
            </a:r>
            <a:endParaRPr lang="en-US" altLang="zh-CN" sz="3200" dirty="0" smtClean="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根据</a:t>
            </a:r>
            <a:r>
              <a:rPr lang="zh-CN" altLang="en-US" sz="3200" dirty="0" smtClean="0">
                <a:solidFill>
                  <a:schemeClr val="bg1">
                    <a:lumMod val="95000"/>
                  </a:schemeClr>
                </a:solidFill>
              </a:rPr>
              <a:t>部门名字进行关键字搜索，查询想要的部门；对部门的删除，以及对部门信息的实时更新；</a:t>
            </a:r>
            <a:endParaRPr lang="en-US" altLang="zh-CN" sz="3200" dirty="0" smtClean="0">
              <a:solidFill>
                <a:schemeClr val="bg1">
                  <a:lumMod val="95000"/>
                </a:schemeClr>
              </a:solidFill>
            </a:endParaRPr>
          </a:p>
          <a:p>
            <a:r>
              <a:rPr lang="en-US" altLang="zh-CN" sz="3200" dirty="0" smtClean="0">
                <a:solidFill>
                  <a:schemeClr val="bg1">
                    <a:lumMod val="95000"/>
                  </a:schemeClr>
                </a:solidFill>
              </a:rPr>
              <a:t>2</a:t>
            </a:r>
            <a:r>
              <a:rPr lang="zh-CN" altLang="en-US" sz="3200" dirty="0" smtClean="0">
                <a:solidFill>
                  <a:schemeClr val="bg1">
                    <a:lumMod val="95000"/>
                  </a:schemeClr>
                </a:solidFill>
              </a:rPr>
              <a:t>、添加部门</a:t>
            </a:r>
            <a:endParaRPr lang="en-US" altLang="zh-CN" sz="3200" dirty="0" smtClean="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添加</a:t>
            </a:r>
            <a:r>
              <a:rPr lang="zh-CN" altLang="en-US" sz="3200" dirty="0" smtClean="0">
                <a:solidFill>
                  <a:schemeClr val="bg1">
                    <a:lumMod val="95000"/>
                  </a:schemeClr>
                </a:solidFill>
              </a:rPr>
              <a:t>部门名以及所添加的部门的描述信息；</a:t>
            </a:r>
            <a:endParaRPr lang="en-US" altLang="zh-CN" sz="3200" dirty="0" smtClean="0">
              <a:solidFill>
                <a:schemeClr val="bg1">
                  <a:lumMod val="95000"/>
                </a:schemeClr>
              </a:solidFill>
            </a:endParaRPr>
          </a:p>
        </p:txBody>
      </p:sp>
    </p:spTree>
    <p:extLst>
      <p:ext uri="{BB962C8B-B14F-4D97-AF65-F5344CB8AC3E}">
        <p14:creationId xmlns:p14="http://schemas.microsoft.com/office/powerpoint/2010/main" val="1628092677"/>
      </p:ext>
    </p:extLst>
  </p:cSld>
  <p:clrMapOvr>
    <a:masterClrMapping/>
  </p:clrMapOvr>
  <mc:AlternateContent xmlns:mc="http://schemas.openxmlformats.org/markup-compatibility/2006" xmlns:p14="http://schemas.microsoft.com/office/powerpoint/2010/main">
    <mc:Choice Requires="p14">
      <p:transition spd="slow" p14:dur="17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 calcmode="lin" valueType="num">
                                      <p:cBhvr>
                                        <p:cTn id="9" dur="1250" fill="hold"/>
                                        <p:tgtEl>
                                          <p:spTgt spid="2"/>
                                        </p:tgtEl>
                                        <p:attrNameLst>
                                          <p:attrName>style.rotation</p:attrName>
                                        </p:attrNameLst>
                                      </p:cBhvr>
                                      <p:tavLst>
                                        <p:tav tm="0">
                                          <p:val>
                                            <p:fltVal val="90"/>
                                          </p:val>
                                        </p:tav>
                                        <p:tav tm="100000">
                                          <p:val>
                                            <p:fltVal val="0"/>
                                          </p:val>
                                        </p:tav>
                                      </p:tavLst>
                                    </p:anim>
                                    <p:animEffect transition="in" filter="fade">
                                      <p:cBhvr>
                                        <p:cTn id="10"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 y="0"/>
            <a:ext cx="12860860" cy="7232650"/>
          </a:xfrm>
          <a:prstGeom prst="rect">
            <a:avLst/>
          </a:prstGeom>
        </p:spPr>
      </p:pic>
      <p:sp>
        <p:nvSpPr>
          <p:cNvPr id="4" name="TextBox 8"/>
          <p:cNvSpPr txBox="1"/>
          <p:nvPr/>
        </p:nvSpPr>
        <p:spPr>
          <a:xfrm>
            <a:off x="668735" y="172013"/>
            <a:ext cx="2807720" cy="615553"/>
          </a:xfrm>
          <a:prstGeom prst="rect">
            <a:avLst/>
          </a:prstGeom>
          <a:noFill/>
        </p:spPr>
        <p:txBody>
          <a:bodyPr wrap="square" lIns="0" tIns="0" rIns="0" bIns="0" rtlCol="0" anchor="ctr">
            <a:spAutoFit/>
          </a:bodyPr>
          <a:lstStyle/>
          <a:p>
            <a:r>
              <a:rPr lang="zh-CN" altLang="en-US" sz="40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职位管理</a:t>
            </a:r>
            <a:endPar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1028775" y="1528093"/>
            <a:ext cx="10225135" cy="369332"/>
          </a:xfrm>
          <a:prstGeom prst="rect">
            <a:avLst/>
          </a:prstGeom>
        </p:spPr>
        <p:txBody>
          <a:bodyPr wrap="square">
            <a:spAutoFit/>
          </a:bodyPr>
          <a:lstStyle/>
          <a:p>
            <a:r>
              <a:rPr lang="en-US" altLang="zh-CN" dirty="0" smtClean="0"/>
              <a:t>1</a:t>
            </a:r>
            <a:r>
              <a:rPr lang="zh-CN" altLang="en-US" dirty="0" smtClean="0"/>
              <a:t>、</a:t>
            </a:r>
            <a:endParaRPr lang="zh-CN" altLang="en-US" dirty="0"/>
          </a:p>
        </p:txBody>
      </p:sp>
      <p:sp>
        <p:nvSpPr>
          <p:cNvPr id="6" name="TextBox 5"/>
          <p:cNvSpPr txBox="1"/>
          <p:nvPr/>
        </p:nvSpPr>
        <p:spPr>
          <a:xfrm>
            <a:off x="1028775" y="1528093"/>
            <a:ext cx="9721080" cy="3539430"/>
          </a:xfrm>
          <a:prstGeom prst="rect">
            <a:avLst/>
          </a:prstGeom>
          <a:noFill/>
          <a:ln>
            <a:solidFill>
              <a:schemeClr val="accent5">
                <a:lumMod val="60000"/>
                <a:lumOff val="40000"/>
              </a:schemeClr>
            </a:solidFill>
          </a:ln>
        </p:spPr>
        <p:txBody>
          <a:bodyPr wrap="square" rtlCol="0">
            <a:spAutoFit/>
          </a:bodyPr>
          <a:lstStyle/>
          <a:p>
            <a:r>
              <a:rPr lang="en-US" altLang="zh-CN" sz="3200" dirty="0" smtClean="0">
                <a:solidFill>
                  <a:schemeClr val="bg1">
                    <a:lumMod val="95000"/>
                  </a:schemeClr>
                </a:solidFill>
              </a:rPr>
              <a:t>1</a:t>
            </a:r>
            <a:r>
              <a:rPr lang="zh-CN" altLang="en-US" sz="3200" dirty="0" smtClean="0">
                <a:solidFill>
                  <a:schemeClr val="bg1">
                    <a:lumMod val="95000"/>
                  </a:schemeClr>
                </a:solidFill>
              </a:rPr>
              <a:t>、职位查询</a:t>
            </a:r>
            <a:endParaRPr lang="en-US" altLang="zh-CN" sz="3200" dirty="0" smtClean="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根据</a:t>
            </a:r>
            <a:r>
              <a:rPr lang="zh-CN" altLang="en-US" sz="3200" dirty="0" smtClean="0">
                <a:solidFill>
                  <a:schemeClr val="bg1">
                    <a:lumMod val="95000"/>
                  </a:schemeClr>
                </a:solidFill>
              </a:rPr>
              <a:t>职位名查询所需职位的所有信息，包括职位名和职位描述；可对各个职位信息进行简单的数据操作；</a:t>
            </a:r>
            <a:endParaRPr lang="en-US" altLang="zh-CN" sz="3200" dirty="0" smtClean="0">
              <a:solidFill>
                <a:schemeClr val="bg1">
                  <a:lumMod val="95000"/>
                </a:schemeClr>
              </a:solidFill>
            </a:endParaRPr>
          </a:p>
          <a:p>
            <a:r>
              <a:rPr lang="en-US" altLang="zh-CN" sz="3200" dirty="0" smtClean="0">
                <a:solidFill>
                  <a:schemeClr val="bg1">
                    <a:lumMod val="95000"/>
                  </a:schemeClr>
                </a:solidFill>
              </a:rPr>
              <a:t>2</a:t>
            </a:r>
            <a:r>
              <a:rPr lang="zh-CN" altLang="en-US" sz="3200" dirty="0" smtClean="0">
                <a:solidFill>
                  <a:schemeClr val="bg1">
                    <a:lumMod val="95000"/>
                  </a:schemeClr>
                </a:solidFill>
              </a:rPr>
              <a:t>、添加职位</a:t>
            </a:r>
            <a:endParaRPr lang="en-US" altLang="zh-CN" sz="3200" dirty="0" smtClean="0">
              <a:solidFill>
                <a:schemeClr val="bg1">
                  <a:lumMod val="95000"/>
                </a:schemeClr>
              </a:solidFill>
            </a:endParaRPr>
          </a:p>
          <a:p>
            <a:r>
              <a:rPr lang="en-US" altLang="zh-CN" sz="3200" dirty="0" smtClean="0">
                <a:solidFill>
                  <a:schemeClr val="bg1">
                    <a:lumMod val="95000"/>
                  </a:schemeClr>
                </a:solidFill>
              </a:rPr>
              <a:t>	</a:t>
            </a:r>
            <a:r>
              <a:rPr lang="zh-CN" altLang="en-US" sz="3200" dirty="0" smtClean="0">
                <a:solidFill>
                  <a:schemeClr val="bg1">
                    <a:lumMod val="95000"/>
                  </a:schemeClr>
                </a:solidFill>
              </a:rPr>
              <a:t>根据</a:t>
            </a:r>
            <a:r>
              <a:rPr lang="zh-CN" altLang="en-US" sz="3200" dirty="0" smtClean="0">
                <a:solidFill>
                  <a:schemeClr val="bg1">
                    <a:lumMod val="95000"/>
                  </a:schemeClr>
                </a:solidFill>
              </a:rPr>
              <a:t>自己所需，添加职位，其中包含职位名和职位描述；</a:t>
            </a:r>
            <a:endParaRPr lang="zh-CN" altLang="en-US" sz="3200" dirty="0">
              <a:solidFill>
                <a:schemeClr val="bg1">
                  <a:lumMod val="95000"/>
                </a:schemeClr>
              </a:solidFill>
            </a:endParaRPr>
          </a:p>
        </p:txBody>
      </p:sp>
    </p:spTree>
    <p:extLst>
      <p:ext uri="{BB962C8B-B14F-4D97-AF65-F5344CB8AC3E}">
        <p14:creationId xmlns:p14="http://schemas.microsoft.com/office/powerpoint/2010/main" val="173388504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34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第一PPT，www.1ppt.com">
  <a:themeElements>
    <a:clrScheme name="自定义 124">
      <a:dk1>
        <a:sysClr val="windowText" lastClr="000000"/>
      </a:dk1>
      <a:lt1>
        <a:sysClr val="window" lastClr="FFFFFF"/>
      </a:lt1>
      <a:dk2>
        <a:srgbClr val="44546A"/>
      </a:dk2>
      <a:lt2>
        <a:srgbClr val="E7E6E6"/>
      </a:lt2>
      <a:accent1>
        <a:srgbClr val="0070C0"/>
      </a:accent1>
      <a:accent2>
        <a:srgbClr val="BFBFBF"/>
      </a:accent2>
      <a:accent3>
        <a:srgbClr val="0070C0"/>
      </a:accent3>
      <a:accent4>
        <a:srgbClr val="BFBFBF"/>
      </a:accent4>
      <a:accent5>
        <a:srgbClr val="0070C0"/>
      </a:accent5>
      <a:accent6>
        <a:srgbClr val="BFBFBF"/>
      </a:accent6>
      <a:hlink>
        <a:srgbClr val="0070C0"/>
      </a:hlink>
      <a:folHlink>
        <a:srgbClr val="BFBFB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265</Words>
  <Application>Microsoft Office PowerPoint</Application>
  <PresentationFormat>自定义</PresentationFormat>
  <Paragraphs>115</Paragraphs>
  <Slides>16</Slides>
  <Notes>13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23" baseType="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蓝色科技</dc:title>
  <dc:creator/>
  <cp:keywords>www.1ppt.com</cp:keywords>
  <cp:lastModifiedBy/>
  <cp:revision>1</cp:revision>
  <dcterms:created xsi:type="dcterms:W3CDTF">2016-12-18T13:13:16Z</dcterms:created>
  <dcterms:modified xsi:type="dcterms:W3CDTF">2019-05-30T10:55:57Z</dcterms:modified>
</cp:coreProperties>
</file>