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rançois Michel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18T07:32:43.345">
    <p:pos x="196" y="725"/>
    <p:text>partie 3 et 4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08e68209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08e68209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08e68209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08e68209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08e68209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08e68209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08e68209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08e68209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08e6820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08e6820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08e68209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08e68209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08e68209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08e68209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8e68209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8e68209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08e68209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08e68209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8e68209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08e68209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08e68209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08e68209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dk1"/>
                </a:solidFill>
                <a:highlight>
                  <a:srgbClr val="FFFFFF"/>
                </a:highlight>
              </a:rPr>
              <a:t>Modélisation dynamique du développement embryonnaire humain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Méthodologie et outils mis en oeuvre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11700" y="1112350"/>
            <a:ext cx="2798700" cy="84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Boolean network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912350" y="2155250"/>
            <a:ext cx="62541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" sz="2500"/>
              <a:t>Caspo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" sz="2500"/>
              <a:t>maximize readouts differences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" sz="2500"/>
              <a:t>representativity</a:t>
            </a:r>
            <a:r>
              <a:rPr lang="fr" sz="2500"/>
              <a:t> score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600"/>
              <a:t>Résultats obtenus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lister proposition carito entretien de vendredi dernier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600"/>
              <a:t>Suites ?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Appliquer la méthode avec des k classes cellulaires (k &gt; 2)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lister pistes et vos envies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Sommaire </a:t>
            </a:r>
            <a:r>
              <a:rPr lang="fr"/>
              <a:t>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fr" sz="3600">
                <a:solidFill>
                  <a:schemeClr val="dk1"/>
                </a:solidFill>
              </a:rPr>
              <a:t>Buts de l’étude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fr" sz="3600">
                <a:solidFill>
                  <a:schemeClr val="dk1"/>
                </a:solidFill>
              </a:rPr>
              <a:t>Méthodologie et outils mis en oeuvre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fr" sz="3600">
                <a:solidFill>
                  <a:schemeClr val="dk1"/>
                </a:solidFill>
              </a:rPr>
              <a:t>Résultats obtenus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fr" sz="3600">
                <a:solidFill>
                  <a:schemeClr val="dk1"/>
                </a:solidFill>
              </a:rPr>
              <a:t>Suites ?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Buts de l’étude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Fondement : comprendre la chaîne des événements qui régissent le développement préimplantatoire humain conduisant à un embryon capable de s'implanter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Etude : </a:t>
            </a:r>
            <a:r>
              <a:rPr lang="fr" sz="1600">
                <a:solidFill>
                  <a:schemeClr val="dk1"/>
                </a:solidFill>
              </a:rPr>
              <a:t>développer un cadre permettant d'inférer des modèles computationnels qui distinguent deux étapes du développement embryonnaire : le trophectoderme (TE) moyen et le trophectoderme tardif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Les données  : 680 cellules &amp; 125 gènes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Méthodologie et outils mis en oeuvre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165575" y="1302725"/>
            <a:ext cx="2657700" cy="70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scRNAseq data</a:t>
            </a:r>
            <a:endParaRPr sz="2500"/>
          </a:p>
        </p:txBody>
      </p:sp>
      <p:sp>
        <p:nvSpPr>
          <p:cNvPr id="73" name="Google Shape;73;p16"/>
          <p:cNvSpPr/>
          <p:nvPr/>
        </p:nvSpPr>
        <p:spPr>
          <a:xfrm>
            <a:off x="4173775" y="1302725"/>
            <a:ext cx="2657700" cy="70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PKN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582975" y="2800025"/>
            <a:ext cx="2798700" cy="84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pseudo perturbations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932075" y="3994825"/>
            <a:ext cx="2798700" cy="84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Boolean network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76" name="Google Shape;76;p16"/>
          <p:cNvCxnSpPr/>
          <p:nvPr/>
        </p:nvCxnSpPr>
        <p:spPr>
          <a:xfrm flipH="1" rot="10800000">
            <a:off x="2973075" y="1652975"/>
            <a:ext cx="1050900" cy="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6"/>
          <p:cNvCxnSpPr/>
          <p:nvPr/>
        </p:nvCxnSpPr>
        <p:spPr>
          <a:xfrm>
            <a:off x="4720375" y="3689050"/>
            <a:ext cx="991800" cy="555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6"/>
          <p:cNvCxnSpPr/>
          <p:nvPr/>
        </p:nvCxnSpPr>
        <p:spPr>
          <a:xfrm flipH="1">
            <a:off x="4072625" y="2185150"/>
            <a:ext cx="1296300" cy="432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Méthodologie et outils mis en oeuvre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65575" y="1302725"/>
            <a:ext cx="2657700" cy="70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scRNAseq data</a:t>
            </a:r>
            <a:endParaRPr sz="2500"/>
          </a:p>
        </p:txBody>
      </p:sp>
      <p:sp>
        <p:nvSpPr>
          <p:cNvPr id="85" name="Google Shape;85;p17"/>
          <p:cNvSpPr txBox="1"/>
          <p:nvPr/>
        </p:nvSpPr>
        <p:spPr>
          <a:xfrm>
            <a:off x="257125" y="2221350"/>
            <a:ext cx="85206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= single-cell transcriptomic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= </a:t>
            </a:r>
            <a:r>
              <a:rPr lang="fr" sz="1600">
                <a:solidFill>
                  <a:srgbClr val="333332"/>
                </a:solidFill>
              </a:rPr>
              <a:t>séquencer le transcriptome (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</a:rPr>
              <a:t>l'ensemble des ARN issus de la transcription du génome</a:t>
            </a:r>
            <a:r>
              <a:rPr lang="fr" sz="1600">
                <a:solidFill>
                  <a:srgbClr val="4D5156"/>
                </a:solidFill>
                <a:highlight>
                  <a:srgbClr val="FFFFFF"/>
                </a:highlight>
              </a:rPr>
              <a:t>) </a:t>
            </a:r>
            <a:r>
              <a:rPr lang="fr" sz="1600">
                <a:solidFill>
                  <a:srgbClr val="333332"/>
                </a:solidFill>
              </a:rPr>
              <a:t>d'</a:t>
            </a:r>
            <a:r>
              <a:rPr b="1" lang="fr" sz="1600">
                <a:solidFill>
                  <a:srgbClr val="333332"/>
                </a:solidFill>
              </a:rPr>
              <a:t>une seule</a:t>
            </a:r>
            <a:r>
              <a:rPr lang="fr" sz="1600">
                <a:solidFill>
                  <a:srgbClr val="333332"/>
                </a:solidFill>
              </a:rPr>
              <a:t> cellule. </a:t>
            </a:r>
            <a:endParaRPr sz="1600">
              <a:solidFill>
                <a:srgbClr val="3333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>
                <a:solidFill>
                  <a:srgbClr val="333332"/>
                </a:solidFill>
              </a:rPr>
              <a:t>créer une libraire (= ensemble des fragments d'ADN destinés au séquençage) où chaque ARNm se voit greffer une séquence identifiant sa cellule d'origine (= barcode). </a:t>
            </a:r>
            <a:endParaRPr sz="1600">
              <a:solidFill>
                <a:srgbClr val="33333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>
                <a:solidFill>
                  <a:srgbClr val="333332"/>
                </a:solidFill>
              </a:rPr>
              <a:t>après séquençage, regrouper les reads (= </a:t>
            </a:r>
            <a:r>
              <a:rPr lang="fr" sz="1600">
                <a:solidFill>
                  <a:srgbClr val="333332"/>
                </a:solidFill>
              </a:rPr>
              <a:t>ensemble des fragments) </a:t>
            </a:r>
            <a:r>
              <a:rPr lang="fr" sz="1600">
                <a:solidFill>
                  <a:srgbClr val="333332"/>
                </a:solidFill>
              </a:rPr>
              <a:t>entre eux grâce à leurs barcodes et obtenir une matrice d'expression par cellules et par gènes.</a:t>
            </a:r>
            <a:endParaRPr sz="1600">
              <a:solidFill>
                <a:srgbClr val="33333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928" y="1151700"/>
            <a:ext cx="3128522" cy="1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7081075" y="1281175"/>
            <a:ext cx="16968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AAAAAA"/>
                </a:solidFill>
              </a:rPr>
              <a:t>Les valeurs du tableau correspondent à la quantité d'ARNm retrouvé par gène et par cellule.</a:t>
            </a:r>
            <a:endParaRPr i="1" sz="1000">
              <a:solidFill>
                <a:srgbClr val="AAAA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AAAAAA"/>
                </a:solidFill>
              </a:rPr>
              <a:t>https://dridk.me/sc-rna-seq.html</a:t>
            </a:r>
            <a:endParaRPr i="1" sz="1000">
              <a:solidFill>
                <a:srgbClr val="AAAAA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Méthodologie et outils mis en oeuvre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65575" y="1302725"/>
            <a:ext cx="2657700" cy="70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scRNAseq data</a:t>
            </a:r>
            <a:endParaRPr sz="2500"/>
          </a:p>
        </p:txBody>
      </p:sp>
      <p:sp>
        <p:nvSpPr>
          <p:cNvPr id="94" name="Google Shape;94;p18"/>
          <p:cNvSpPr/>
          <p:nvPr/>
        </p:nvSpPr>
        <p:spPr>
          <a:xfrm>
            <a:off x="4173775" y="1302725"/>
            <a:ext cx="2657700" cy="70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PKN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95" name="Google Shape;95;p18"/>
          <p:cNvCxnSpPr/>
          <p:nvPr/>
        </p:nvCxnSpPr>
        <p:spPr>
          <a:xfrm flipH="1" rot="10800000">
            <a:off x="2973075" y="1652975"/>
            <a:ext cx="1050900" cy="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8"/>
          <p:cNvSpPr txBox="1"/>
          <p:nvPr/>
        </p:nvSpPr>
        <p:spPr>
          <a:xfrm>
            <a:off x="833900" y="2320100"/>
            <a:ext cx="72972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PKN = Prior-Knowledge Network (basé sur le savoir antérieur, i.e. mesure expérimentale)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Requêtage de la base de données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entrée : liste de gènes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sortie : Signed Directed Graph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Réduction par croisement avec la donnée scRNAseq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expression des gènes d’entrée binarisée par seuillage, expression des gènes de sortie normalisée (min, max)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gènes “entrée”, “intermédiaire” et “sortie”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Méthodologie et outils mis en oeuvre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173775" y="1302725"/>
            <a:ext cx="2657700" cy="70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PKN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582975" y="2800025"/>
            <a:ext cx="2798700" cy="84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pseudo perturbations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flipH="1">
            <a:off x="4072625" y="2185150"/>
            <a:ext cx="1296300" cy="432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Méthodologie et outils mis en oeuvre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87575" y="1276025"/>
            <a:ext cx="2798700" cy="84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pseudo perturbations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269350" y="2287475"/>
            <a:ext cx="74838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" sz="2500"/>
              <a:t>k = number of genes selected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" sz="2500"/>
              <a:t>binarized expression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" sz="2500"/>
              <a:t>readouts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" sz="2500"/>
              <a:t>constraints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Méthodologie et outils mis en oeuvre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1582975" y="2800025"/>
            <a:ext cx="2798700" cy="84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pseudo perturbations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5932075" y="3994825"/>
            <a:ext cx="2798700" cy="84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Boolean network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19" name="Google Shape;119;p21"/>
          <p:cNvCxnSpPr/>
          <p:nvPr/>
        </p:nvCxnSpPr>
        <p:spPr>
          <a:xfrm>
            <a:off x="4720375" y="3689050"/>
            <a:ext cx="991800" cy="555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