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76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72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173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0"/>
  </p:notesMasterIdLst>
  <p:sldIdLst>
    <p:sldId id="256" r:id="rId2"/>
    <p:sldId id="491" r:id="rId3"/>
    <p:sldId id="727" r:id="rId4"/>
    <p:sldId id="726" r:id="rId5"/>
    <p:sldId id="482" r:id="rId6"/>
    <p:sldId id="494" r:id="rId7"/>
    <p:sldId id="483" r:id="rId8"/>
    <p:sldId id="496" r:id="rId9"/>
    <p:sldId id="495" r:id="rId10"/>
    <p:sldId id="493" r:id="rId11"/>
    <p:sldId id="484" r:id="rId12"/>
    <p:sldId id="485" r:id="rId13"/>
    <p:sldId id="486" r:id="rId14"/>
    <p:sldId id="693" r:id="rId15"/>
    <p:sldId id="492" r:id="rId16"/>
    <p:sldId id="551" r:id="rId17"/>
    <p:sldId id="497" r:id="rId18"/>
    <p:sldId id="498" r:id="rId19"/>
    <p:sldId id="499" r:id="rId20"/>
    <p:sldId id="500" r:id="rId21"/>
    <p:sldId id="501" r:id="rId22"/>
    <p:sldId id="502" r:id="rId23"/>
    <p:sldId id="503" r:id="rId24"/>
    <p:sldId id="504" r:id="rId25"/>
    <p:sldId id="505" r:id="rId26"/>
    <p:sldId id="506" r:id="rId27"/>
    <p:sldId id="507" r:id="rId28"/>
    <p:sldId id="508" r:id="rId29"/>
    <p:sldId id="509" r:id="rId30"/>
    <p:sldId id="510" r:id="rId31"/>
    <p:sldId id="553" r:id="rId32"/>
    <p:sldId id="552" r:id="rId33"/>
    <p:sldId id="511" r:id="rId34"/>
    <p:sldId id="512" r:id="rId35"/>
    <p:sldId id="513" r:id="rId36"/>
    <p:sldId id="514" r:id="rId37"/>
    <p:sldId id="630" r:id="rId38"/>
    <p:sldId id="515" r:id="rId39"/>
    <p:sldId id="516" r:id="rId40"/>
    <p:sldId id="517" r:id="rId41"/>
    <p:sldId id="518" r:id="rId42"/>
    <p:sldId id="672" r:id="rId43"/>
    <p:sldId id="673" r:id="rId44"/>
    <p:sldId id="674" r:id="rId45"/>
    <p:sldId id="675" r:id="rId46"/>
    <p:sldId id="676" r:id="rId47"/>
    <p:sldId id="677" r:id="rId48"/>
    <p:sldId id="678" r:id="rId49"/>
    <p:sldId id="679" r:id="rId50"/>
    <p:sldId id="728" r:id="rId51"/>
    <p:sldId id="680" r:id="rId52"/>
    <p:sldId id="681" r:id="rId53"/>
    <p:sldId id="682" r:id="rId54"/>
    <p:sldId id="686" r:id="rId55"/>
    <p:sldId id="683" r:id="rId56"/>
    <p:sldId id="519" r:id="rId57"/>
    <p:sldId id="520" r:id="rId58"/>
    <p:sldId id="521" r:id="rId59"/>
    <p:sldId id="522" r:id="rId60"/>
    <p:sldId id="685" r:id="rId61"/>
    <p:sldId id="525" r:id="rId62"/>
    <p:sldId id="526" r:id="rId63"/>
    <p:sldId id="631" r:id="rId64"/>
    <p:sldId id="632" r:id="rId65"/>
    <p:sldId id="633" r:id="rId66"/>
    <p:sldId id="523" r:id="rId67"/>
    <p:sldId id="650" r:id="rId68"/>
    <p:sldId id="651" r:id="rId69"/>
    <p:sldId id="524" r:id="rId70"/>
    <p:sldId id="687" r:id="rId71"/>
    <p:sldId id="694" r:id="rId72"/>
    <p:sldId id="695" r:id="rId73"/>
    <p:sldId id="690" r:id="rId74"/>
    <p:sldId id="691" r:id="rId75"/>
    <p:sldId id="692" r:id="rId76"/>
    <p:sldId id="654" r:id="rId77"/>
    <p:sldId id="655" r:id="rId78"/>
    <p:sldId id="656" r:id="rId79"/>
    <p:sldId id="657" r:id="rId80"/>
    <p:sldId id="658" r:id="rId81"/>
    <p:sldId id="659" r:id="rId82"/>
    <p:sldId id="660" r:id="rId83"/>
    <p:sldId id="622" r:id="rId84"/>
    <p:sldId id="625" r:id="rId85"/>
    <p:sldId id="626" r:id="rId86"/>
    <p:sldId id="623" r:id="rId87"/>
    <p:sldId id="627" r:id="rId88"/>
    <p:sldId id="629" r:id="rId89"/>
    <p:sldId id="628" r:id="rId90"/>
    <p:sldId id="624" r:id="rId91"/>
    <p:sldId id="554" r:id="rId92"/>
    <p:sldId id="315" r:id="rId93"/>
    <p:sldId id="555" r:id="rId94"/>
    <p:sldId id="557" r:id="rId95"/>
    <p:sldId id="558" r:id="rId96"/>
    <p:sldId id="559" r:id="rId97"/>
    <p:sldId id="560" r:id="rId98"/>
    <p:sldId id="696" r:id="rId99"/>
    <p:sldId id="561" r:id="rId100"/>
    <p:sldId id="562" r:id="rId101"/>
    <p:sldId id="563" r:id="rId102"/>
    <p:sldId id="564" r:id="rId103"/>
    <p:sldId id="565" r:id="rId104"/>
    <p:sldId id="566" r:id="rId105"/>
    <p:sldId id="567" r:id="rId106"/>
    <p:sldId id="568" r:id="rId107"/>
    <p:sldId id="569" r:id="rId108"/>
    <p:sldId id="570" r:id="rId109"/>
    <p:sldId id="697" r:id="rId110"/>
    <p:sldId id="571" r:id="rId111"/>
    <p:sldId id="634" r:id="rId112"/>
    <p:sldId id="635" r:id="rId113"/>
    <p:sldId id="572" r:id="rId114"/>
    <p:sldId id="573" r:id="rId115"/>
    <p:sldId id="574" r:id="rId116"/>
    <p:sldId id="575" r:id="rId117"/>
    <p:sldId id="698" r:id="rId118"/>
    <p:sldId id="577" r:id="rId119"/>
    <p:sldId id="578" r:id="rId120"/>
    <p:sldId id="721" r:id="rId121"/>
    <p:sldId id="699" r:id="rId122"/>
    <p:sldId id="580" r:id="rId123"/>
    <p:sldId id="581" r:id="rId124"/>
    <p:sldId id="701" r:id="rId125"/>
    <p:sldId id="582" r:id="rId126"/>
    <p:sldId id="583" r:id="rId127"/>
    <p:sldId id="702" r:id="rId128"/>
    <p:sldId id="584" r:id="rId129"/>
    <p:sldId id="648" r:id="rId130"/>
    <p:sldId id="703" r:id="rId131"/>
    <p:sldId id="585" r:id="rId132"/>
    <p:sldId id="586" r:id="rId133"/>
    <p:sldId id="704" r:id="rId134"/>
    <p:sldId id="700" r:id="rId135"/>
    <p:sldId id="588" r:id="rId136"/>
    <p:sldId id="589" r:id="rId137"/>
    <p:sldId id="590" r:id="rId138"/>
    <p:sldId id="591" r:id="rId139"/>
    <p:sldId id="592" r:id="rId140"/>
    <p:sldId id="593" r:id="rId141"/>
    <p:sldId id="594" r:id="rId142"/>
    <p:sldId id="705" r:id="rId143"/>
    <p:sldId id="596" r:id="rId144"/>
    <p:sldId id="597" r:id="rId145"/>
    <p:sldId id="707" r:id="rId146"/>
    <p:sldId id="708" r:id="rId147"/>
    <p:sldId id="709" r:id="rId148"/>
    <p:sldId id="714" r:id="rId149"/>
    <p:sldId id="710" r:id="rId150"/>
    <p:sldId id="711" r:id="rId151"/>
    <p:sldId id="712" r:id="rId152"/>
    <p:sldId id="713" r:id="rId153"/>
    <p:sldId id="600" r:id="rId154"/>
    <p:sldId id="636" r:id="rId155"/>
    <p:sldId id="599" r:id="rId156"/>
    <p:sldId id="706" r:id="rId157"/>
    <p:sldId id="715" r:id="rId158"/>
    <p:sldId id="612" r:id="rId159"/>
    <p:sldId id="717" r:id="rId160"/>
    <p:sldId id="718" r:id="rId161"/>
    <p:sldId id="638" r:id="rId162"/>
    <p:sldId id="719" r:id="rId163"/>
    <p:sldId id="720" r:id="rId164"/>
    <p:sldId id="607" r:id="rId165"/>
    <p:sldId id="608" r:id="rId166"/>
    <p:sldId id="609" r:id="rId167"/>
    <p:sldId id="723" r:id="rId168"/>
    <p:sldId id="610" r:id="rId169"/>
    <p:sldId id="611" r:id="rId170"/>
    <p:sldId id="725" r:id="rId171"/>
    <p:sldId id="646" r:id="rId172"/>
    <p:sldId id="613" r:id="rId173"/>
    <p:sldId id="615" r:id="rId174"/>
    <p:sldId id="616" r:id="rId175"/>
    <p:sldId id="621" r:id="rId176"/>
    <p:sldId id="477" r:id="rId177"/>
    <p:sldId id="478" r:id="rId178"/>
    <p:sldId id="479" r:id="rId17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3" autoAdjust="0"/>
    <p:restoredTop sz="94660"/>
  </p:normalViewPr>
  <p:slideViewPr>
    <p:cSldViewPr>
      <p:cViewPr>
        <p:scale>
          <a:sx n="66" d="100"/>
          <a:sy n="66" d="100"/>
        </p:scale>
        <p:origin x="-1512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E5465-BCA2-4773-BC02-A46EBD356017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10A92-0D99-456E-9E4E-9C9696686E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D8A4-5E43-423C-8AF0-13422525D113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E34E-D701-4856-8577-08156848844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D8A4-5E43-423C-8AF0-13422525D113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E34E-D701-4856-8577-08156848844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D8A4-5E43-423C-8AF0-13422525D113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E34E-D701-4856-8577-08156848844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D8A4-5E43-423C-8AF0-13422525D113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E34E-D701-4856-8577-08156848844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D8A4-5E43-423C-8AF0-13422525D113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E34E-D701-4856-8577-08156848844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D8A4-5E43-423C-8AF0-13422525D113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E34E-D701-4856-8577-08156848844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D8A4-5E43-423C-8AF0-13422525D113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E34E-D701-4856-8577-08156848844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D8A4-5E43-423C-8AF0-13422525D113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E34E-D701-4856-8577-08156848844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D8A4-5E43-423C-8AF0-13422525D113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E34E-D701-4856-8577-08156848844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D8A4-5E43-423C-8AF0-13422525D113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E34E-D701-4856-8577-08156848844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D8A4-5E43-423C-8AF0-13422525D113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E34E-D701-4856-8577-08156848844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ED8A4-5E43-423C-8AF0-13422525D113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E34E-D701-4856-8577-08156848844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1772816"/>
            <a:ext cx="8640960" cy="3096344"/>
          </a:xfrm>
        </p:spPr>
        <p:txBody>
          <a:bodyPr>
            <a:noAutofit/>
          </a:bodyPr>
          <a:lstStyle/>
          <a:p>
            <a:r>
              <a:rPr lang="en-US" altLang="pt-BR" sz="3200" b="1" dirty="0" err="1" smtClean="0">
                <a:ea typeface="ＭＳ Ｐゴシック" pitchFamily="34" charset="-128"/>
              </a:rPr>
              <a:t>Estatística</a:t>
            </a:r>
            <a:r>
              <a:rPr lang="en-US" altLang="pt-BR" sz="3200" b="1" dirty="0" smtClean="0">
                <a:ea typeface="ＭＳ Ｐゴシック" pitchFamily="34" charset="-128"/>
              </a:rPr>
              <a:t> </a:t>
            </a:r>
            <a:r>
              <a:rPr lang="en-US" altLang="pt-BR" sz="3200" b="1" dirty="0" err="1" smtClean="0">
                <a:ea typeface="ＭＳ Ｐゴシック" pitchFamily="34" charset="-128"/>
              </a:rPr>
              <a:t>Multivariada</a:t>
            </a:r>
            <a:r>
              <a:rPr lang="en-US" altLang="pt-BR" sz="3200" b="1" dirty="0" smtClean="0">
                <a:ea typeface="ＭＳ Ｐゴシック" pitchFamily="34" charset="-128"/>
              </a:rPr>
              <a:t> III</a:t>
            </a:r>
            <a:r>
              <a:rPr lang="en-US" altLang="pt-BR" sz="3600" b="1" dirty="0" smtClean="0">
                <a:ea typeface="ＭＳ Ｐゴシック" pitchFamily="34" charset="-128"/>
              </a:rPr>
              <a:t/>
            </a:r>
            <a:br>
              <a:rPr lang="en-US" altLang="pt-BR" sz="3600" b="1" dirty="0" smtClean="0">
                <a:ea typeface="ＭＳ Ｐゴシック" pitchFamily="34" charset="-128"/>
              </a:rPr>
            </a:br>
            <a:r>
              <a:rPr lang="en-US" altLang="pt-BR" b="1" dirty="0" err="1" smtClean="0">
                <a:ea typeface="ＭＳ Ｐゴシック" pitchFamily="34" charset="-128"/>
              </a:rPr>
              <a:t>Análise</a:t>
            </a:r>
            <a:r>
              <a:rPr lang="en-US" altLang="pt-BR" b="1" dirty="0" smtClean="0">
                <a:ea typeface="ＭＳ Ｐゴシック" pitchFamily="34" charset="-128"/>
              </a:rPr>
              <a:t> </a:t>
            </a:r>
            <a:r>
              <a:rPr lang="en-US" altLang="pt-BR" b="1" dirty="0" smtClean="0">
                <a:ea typeface="ＭＳ Ｐゴシック" pitchFamily="34" charset="-128"/>
              </a:rPr>
              <a:t>de </a:t>
            </a:r>
            <a:r>
              <a:rPr lang="en-US" altLang="pt-BR" b="1" dirty="0" err="1" smtClean="0">
                <a:ea typeface="ＭＳ Ｐゴシック" pitchFamily="34" charset="-128"/>
              </a:rPr>
              <a:t>Discriminantes</a:t>
            </a:r>
            <a:r>
              <a:rPr lang="en-US" altLang="pt-BR" b="1" dirty="0" smtClean="0">
                <a:ea typeface="ＭＳ Ｐゴシック" pitchFamily="34" charset="-128"/>
              </a:rPr>
              <a:t> </a:t>
            </a:r>
            <a:r>
              <a:rPr lang="en-US" altLang="pt-BR" b="1" dirty="0" err="1" smtClean="0">
                <a:ea typeface="ＭＳ Ｐゴシック" pitchFamily="34" charset="-128"/>
              </a:rPr>
              <a:t>Lineares</a:t>
            </a:r>
            <a:r>
              <a:rPr lang="en-US" altLang="pt-BR" b="1" dirty="0" smtClean="0">
                <a:ea typeface="ＭＳ Ｐゴシック" pitchFamily="34" charset="-128"/>
              </a:rPr>
              <a:t/>
            </a:r>
            <a:br>
              <a:rPr lang="en-US" altLang="pt-BR" b="1" dirty="0" smtClean="0">
                <a:ea typeface="ＭＳ Ｐゴシック" pitchFamily="34" charset="-128"/>
              </a:rPr>
            </a:br>
            <a:r>
              <a:rPr lang="en-US" altLang="pt-BR" sz="2400" b="1" dirty="0" smtClean="0">
                <a:ea typeface="ＭＳ Ｐゴシック" pitchFamily="34" charset="-128"/>
              </a:rPr>
              <a:t>(Linear </a:t>
            </a:r>
            <a:r>
              <a:rPr lang="en-US" altLang="pt-BR" sz="2400" b="1" dirty="0" err="1" smtClean="0">
                <a:ea typeface="ＭＳ Ｐゴシック" pitchFamily="34" charset="-128"/>
              </a:rPr>
              <a:t>Discriminant</a:t>
            </a:r>
            <a:r>
              <a:rPr lang="en-US" altLang="pt-BR" sz="2400" b="1" dirty="0" smtClean="0">
                <a:ea typeface="ＭＳ Ｐゴシック" pitchFamily="34" charset="-128"/>
              </a:rPr>
              <a:t> Analysis – LDA)</a:t>
            </a:r>
            <a:endParaRPr lang="pt-BR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5517232"/>
            <a:ext cx="6400800" cy="1273696"/>
          </a:xfrm>
        </p:spPr>
        <p:txBody>
          <a:bodyPr>
            <a:normAutofit/>
          </a:bodyPr>
          <a:lstStyle/>
          <a:p>
            <a:r>
              <a:rPr lang="pt-BR" dirty="0" smtClean="0"/>
              <a:t>Prof. </a:t>
            </a:r>
            <a:r>
              <a:rPr lang="pt-BR" dirty="0" err="1" smtClean="0"/>
              <a:t>Dr</a:t>
            </a:r>
            <a:r>
              <a:rPr lang="pt-BR" dirty="0" smtClean="0"/>
              <a:t> Juliano van </a:t>
            </a:r>
            <a:r>
              <a:rPr lang="pt-BR" dirty="0" err="1" smtClean="0"/>
              <a:t>Melis</a:t>
            </a:r>
            <a:endParaRPr lang="pt-BR" sz="600" dirty="0" smtClean="0"/>
          </a:p>
          <a:p>
            <a:endParaRPr lang="pt-BR" sz="400" dirty="0"/>
          </a:p>
          <a:p>
            <a:r>
              <a:rPr lang="pt-BR" dirty="0" smtClean="0"/>
              <a:t>Parte I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4508500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7" descr="unnamed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1250" y="0"/>
            <a:ext cx="295275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 defTabSz="685800" eaLnBrk="1" hangingPunct="1">
              <a:lnSpc>
                <a:spcPct val="90000"/>
              </a:lnSpc>
              <a:defRPr/>
            </a:pPr>
            <a:r>
              <a:rPr lang="pt-BR" altLang="pt-BR" sz="4800" b="1" u="sng" dirty="0">
                <a:latin typeface="+mj-lt"/>
                <a:ea typeface="+mj-ea"/>
                <a:cs typeface="+mj-cs"/>
              </a:rPr>
              <a:t>Análise Fatorial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403648" y="692695"/>
            <a:ext cx="5904656" cy="609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 eaLnBrk="1" hangingPunct="1">
              <a:defRPr/>
            </a:pPr>
            <a:r>
              <a:rPr lang="pt-BR" altLang="pt-BR" sz="3600" b="1" dirty="0" smtClean="0"/>
              <a:t>Exercício</a:t>
            </a:r>
            <a:endParaRPr lang="pt-BR" altLang="pt-BR" sz="3600" b="1" dirty="0"/>
          </a:p>
        </p:txBody>
      </p:sp>
      <p:pic>
        <p:nvPicPr>
          <p:cNvPr id="46083" name="Picture 2" descr="http://www.lindinglab.org/external-files/images/Rlogo1.png/ima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6200" y="14288"/>
            <a:ext cx="914400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4" name="Espaço Reservado para Conteúdo 3"/>
          <p:cNvSpPr>
            <a:spLocks noGrp="1"/>
          </p:cNvSpPr>
          <p:nvPr>
            <p:ph idx="1"/>
          </p:nvPr>
        </p:nvSpPr>
        <p:spPr>
          <a:xfrm>
            <a:off x="533400" y="990600"/>
            <a:ext cx="7886700" cy="1984375"/>
          </a:xfrm>
        </p:spPr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pt-BR" altLang="pt-BR" sz="2400" smtClean="0"/>
              <a:t>Construir um looping (</a:t>
            </a:r>
            <a:r>
              <a:rPr lang="pt-BR" altLang="pt-BR" sz="2400" smtClean="0">
                <a:latin typeface="Courier"/>
              </a:rPr>
              <a:t>for (i in ...){}</a:t>
            </a:r>
            <a:r>
              <a:rPr lang="pt-BR" altLang="pt-BR" sz="2400" smtClean="0"/>
              <a:t>) para construir os gráficos de quantil-quantil para dados normais, para cada variável.</a:t>
            </a:r>
          </a:p>
          <a:p>
            <a:pPr marL="0" indent="0">
              <a:buFont typeface="Arial" pitchFamily="34" charset="0"/>
              <a:buNone/>
            </a:pPr>
            <a:endParaRPr lang="pt-BR" altLang="pt-BR" sz="2400" smtClean="0"/>
          </a:p>
          <a:p>
            <a:pPr marL="0" indent="0">
              <a:buFont typeface="Arial" pitchFamily="34" charset="0"/>
              <a:buNone/>
            </a:pPr>
            <a:r>
              <a:rPr lang="pt-BR" altLang="pt-BR" sz="2400" smtClean="0"/>
              <a:t>Para colocar todos os gráficos lado a lado, usar a função:</a:t>
            </a:r>
          </a:p>
        </p:txBody>
      </p:sp>
      <p:sp>
        <p:nvSpPr>
          <p:cNvPr id="46085" name="Retângulo 6"/>
          <p:cNvSpPr>
            <a:spLocks noChangeArrowheads="1"/>
          </p:cNvSpPr>
          <p:nvPr/>
        </p:nvSpPr>
        <p:spPr bwMode="auto">
          <a:xfrm>
            <a:off x="304800" y="3276600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pt-BR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pt-BR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400" dirty="0">
                <a:latin typeface="Courier New" pitchFamily="49" charset="0"/>
                <a:cs typeface="Courier New" pitchFamily="49" charset="0"/>
              </a:rPr>
              <a:t>par(</a:t>
            </a:r>
            <a:r>
              <a:rPr lang="pt-BR" altLang="pt-BR" sz="2400" dirty="0" err="1">
                <a:latin typeface="Courier New" pitchFamily="49" charset="0"/>
                <a:cs typeface="Courier New" pitchFamily="49" charset="0"/>
              </a:rPr>
              <a:t>mfrow</a:t>
            </a:r>
            <a:r>
              <a:rPr lang="pt-BR" altLang="pt-BR" sz="2400" dirty="0">
                <a:latin typeface="Courier New" pitchFamily="49" charset="0"/>
                <a:cs typeface="Courier New" pitchFamily="49" charset="0"/>
              </a:rPr>
              <a:t>=c(i,j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altLang="pt-BR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086" name="CaixaDeTexto 1"/>
          <p:cNvSpPr txBox="1">
            <a:spLocks noChangeArrowheads="1"/>
          </p:cNvSpPr>
          <p:nvPr/>
        </p:nvSpPr>
        <p:spPr bwMode="auto">
          <a:xfrm>
            <a:off x="1371600" y="4343400"/>
            <a:ext cx="552608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800"/>
              <a:t>Sendo </a:t>
            </a:r>
          </a:p>
          <a:p>
            <a:r>
              <a:rPr lang="pt-BR" altLang="pt-BR" sz="2800"/>
              <a:t>i: número de grupos (“linhas”)</a:t>
            </a:r>
          </a:p>
          <a:p>
            <a:r>
              <a:rPr lang="pt-BR" altLang="pt-BR" sz="2800"/>
              <a:t>j: número de variáveis (“colunas”)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 eaLnBrk="1" hangingPunct="1">
              <a:defRPr/>
            </a:pPr>
            <a:r>
              <a:rPr lang="pt-BR" altLang="pt-BR" sz="3600" b="1" dirty="0" smtClean="0"/>
              <a:t>Exercício</a:t>
            </a:r>
            <a:endParaRPr lang="pt-BR" altLang="pt-BR" sz="3600" b="1" dirty="0"/>
          </a:p>
        </p:txBody>
      </p:sp>
      <p:pic>
        <p:nvPicPr>
          <p:cNvPr id="47107" name="Picture 2" descr="http://www.lindinglab.org/external-files/images/Rlogo1.png/ima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6200" y="14288"/>
            <a:ext cx="914400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Retângulo 6"/>
          <p:cNvSpPr>
            <a:spLocks noChangeArrowheads="1"/>
          </p:cNvSpPr>
          <p:nvPr/>
        </p:nvSpPr>
        <p:spPr bwMode="auto">
          <a:xfrm>
            <a:off x="0" y="692696"/>
            <a:ext cx="84582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pt-BR" dirty="0" smtClean="0">
                <a:latin typeface="Courier New" pitchFamily="49" charset="0"/>
                <a:cs typeface="Courier New" pitchFamily="49" charset="0"/>
              </a:rPr>
              <a:t>par(</a:t>
            </a:r>
            <a:r>
              <a:rPr lang="en-US" altLang="pt-BR" dirty="0" err="1" smtClean="0">
                <a:latin typeface="Courier New" pitchFamily="49" charset="0"/>
                <a:cs typeface="Courier New" pitchFamily="49" charset="0"/>
              </a:rPr>
              <a:t>mfrow</a:t>
            </a:r>
            <a:r>
              <a:rPr lang="en-US" altLang="pt-BR" dirty="0" smtClean="0">
                <a:latin typeface="Courier New" pitchFamily="49" charset="0"/>
                <a:cs typeface="Courier New" pitchFamily="49" charset="0"/>
              </a:rPr>
              <a:t>=c(3,4))</a:t>
            </a:r>
          </a:p>
          <a:p>
            <a:r>
              <a:rPr lang="en-US" altLang="pt-BR" dirty="0" smtClean="0">
                <a:latin typeface="Courier New" pitchFamily="49" charset="0"/>
                <a:cs typeface="Courier New" pitchFamily="49" charset="0"/>
              </a:rPr>
              <a:t>species&lt;-levels(</a:t>
            </a:r>
            <a:r>
              <a:rPr lang="en-US" altLang="pt-BR" dirty="0" err="1" smtClean="0">
                <a:latin typeface="Courier New" pitchFamily="49" charset="0"/>
                <a:cs typeface="Courier New" pitchFamily="49" charset="0"/>
              </a:rPr>
              <a:t>iris$Species</a:t>
            </a:r>
            <a:r>
              <a:rPr lang="en-US" altLang="pt-B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pt-BR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altLang="pt-BR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pt-BR" dirty="0" smtClean="0">
                <a:latin typeface="Courier New" pitchFamily="49" charset="0"/>
                <a:cs typeface="Courier New" pitchFamily="49" charset="0"/>
              </a:rPr>
              <a:t> in 1:3){</a:t>
            </a:r>
          </a:p>
          <a:p>
            <a:r>
              <a:rPr lang="en-US" altLang="pt-BR" dirty="0" smtClean="0">
                <a:latin typeface="Courier New" pitchFamily="49" charset="0"/>
                <a:cs typeface="Courier New" pitchFamily="49" charset="0"/>
              </a:rPr>
              <a:t>  for (j in 1:4){</a:t>
            </a:r>
          </a:p>
          <a:p>
            <a:r>
              <a:rPr lang="en-US" altLang="pt-B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pt-BR" dirty="0" err="1" smtClean="0">
                <a:latin typeface="Courier New" pitchFamily="49" charset="0"/>
                <a:cs typeface="Courier New" pitchFamily="49" charset="0"/>
              </a:rPr>
              <a:t>qqnorm</a:t>
            </a:r>
            <a:r>
              <a:rPr lang="en-US" altLang="pt-BR" dirty="0" smtClean="0">
                <a:latin typeface="Courier New" pitchFamily="49" charset="0"/>
                <a:cs typeface="Courier New" pitchFamily="49" charset="0"/>
              </a:rPr>
              <a:t>(iris[,j][</a:t>
            </a:r>
            <a:r>
              <a:rPr lang="en-US" altLang="pt-BR" dirty="0" err="1" smtClean="0">
                <a:latin typeface="Courier New" pitchFamily="49" charset="0"/>
                <a:cs typeface="Courier New" pitchFamily="49" charset="0"/>
              </a:rPr>
              <a:t>iris$Species</a:t>
            </a:r>
            <a:r>
              <a:rPr lang="en-US" altLang="pt-BR" dirty="0" smtClean="0">
                <a:latin typeface="Courier New" pitchFamily="49" charset="0"/>
                <a:cs typeface="Courier New" pitchFamily="49" charset="0"/>
              </a:rPr>
              <a:t>==species[</a:t>
            </a:r>
            <a:r>
              <a:rPr lang="en-US" altLang="pt-BR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pt-BR" dirty="0" smtClean="0">
                <a:latin typeface="Courier New" pitchFamily="49" charset="0"/>
                <a:cs typeface="Courier New" pitchFamily="49" charset="0"/>
              </a:rPr>
              <a:t>]])</a:t>
            </a:r>
          </a:p>
          <a:p>
            <a:r>
              <a:rPr lang="en-US" altLang="pt-B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pt-BR" dirty="0" err="1" smtClean="0">
                <a:latin typeface="Courier New" pitchFamily="49" charset="0"/>
                <a:cs typeface="Courier New" pitchFamily="49" charset="0"/>
              </a:rPr>
              <a:t>qqline</a:t>
            </a:r>
            <a:r>
              <a:rPr lang="en-US" altLang="pt-BR" dirty="0" smtClean="0">
                <a:latin typeface="Courier New" pitchFamily="49" charset="0"/>
                <a:cs typeface="Courier New" pitchFamily="49" charset="0"/>
              </a:rPr>
              <a:t>(iris[,j][</a:t>
            </a:r>
            <a:r>
              <a:rPr lang="en-US" altLang="pt-BR" dirty="0" err="1" smtClean="0">
                <a:latin typeface="Courier New" pitchFamily="49" charset="0"/>
                <a:cs typeface="Courier New" pitchFamily="49" charset="0"/>
              </a:rPr>
              <a:t>iris$Species</a:t>
            </a:r>
            <a:r>
              <a:rPr lang="en-US" altLang="pt-BR" dirty="0" smtClean="0">
                <a:latin typeface="Courier New" pitchFamily="49" charset="0"/>
                <a:cs typeface="Courier New" pitchFamily="49" charset="0"/>
              </a:rPr>
              <a:t>==species[</a:t>
            </a:r>
            <a:r>
              <a:rPr lang="en-US" altLang="pt-BR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pt-BR" dirty="0" smtClean="0">
                <a:latin typeface="Courier New" pitchFamily="49" charset="0"/>
                <a:cs typeface="Courier New" pitchFamily="49" charset="0"/>
              </a:rPr>
              <a:t>]])</a:t>
            </a:r>
          </a:p>
          <a:p>
            <a:r>
              <a:rPr lang="en-US" altLang="pt-BR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alt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pt-BR" dirty="0" err="1" smtClean="0">
                <a:latin typeface="Courier New" pitchFamily="49" charset="0"/>
                <a:cs typeface="Courier New" pitchFamily="49" charset="0"/>
              </a:rPr>
              <a:t>dev.off</a:t>
            </a:r>
            <a:r>
              <a:rPr lang="en-US" altLang="pt-BR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pic>
        <p:nvPicPr>
          <p:cNvPr id="84993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43808" y="2537849"/>
            <a:ext cx="5364485" cy="432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 eaLnBrk="1" hangingPunct="1">
              <a:defRPr/>
            </a:pPr>
            <a:r>
              <a:rPr lang="pt-BR" altLang="pt-BR" sz="3600" b="1" dirty="0" smtClean="0"/>
              <a:t>Pressupostos</a:t>
            </a:r>
            <a:endParaRPr lang="pt-BR" altLang="pt-BR" sz="3600" b="1" dirty="0"/>
          </a:p>
        </p:txBody>
      </p:sp>
      <p:pic>
        <p:nvPicPr>
          <p:cNvPr id="48132" name="Picture 2" descr="http://www.lindinglab.org/external-files/images/Rlogo1.png/ima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6200" y="14288"/>
            <a:ext cx="914400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533400" y="838200"/>
            <a:ext cx="7886700" cy="1984375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pt-BR" sz="2400" dirty="0" smtClean="0"/>
              <a:t> Normalidade das variáveis independentes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pt-BR" sz="2400" dirty="0" smtClean="0"/>
              <a:t> Linearidade de relações</a:t>
            </a:r>
          </a:p>
          <a:p>
            <a:pPr>
              <a:defRPr/>
            </a:pPr>
            <a:r>
              <a:rPr lang="pt-BR" sz="2400" dirty="0" smtClean="0"/>
              <a:t> Falta de </a:t>
            </a:r>
            <a:r>
              <a:rPr lang="pt-BR" sz="2400" dirty="0" err="1" smtClean="0"/>
              <a:t>multicolinearidade</a:t>
            </a:r>
            <a:r>
              <a:rPr lang="pt-BR" sz="2400" dirty="0" smtClean="0"/>
              <a:t> entre variáveis independentes</a:t>
            </a:r>
          </a:p>
          <a:p>
            <a:pPr>
              <a:defRPr/>
            </a:pPr>
            <a:r>
              <a:rPr lang="pt-BR" sz="2400" dirty="0" smtClean="0"/>
              <a:t> Matrizes de dispersão iguais</a:t>
            </a:r>
          </a:p>
          <a:p>
            <a:pPr marL="0" indent="0">
              <a:buFont typeface="Arial" pitchFamily="34" charset="0"/>
              <a:buNone/>
              <a:defRPr/>
            </a:pPr>
            <a:endParaRPr lang="pt-BR" sz="2400" dirty="0"/>
          </a:p>
        </p:txBody>
      </p:sp>
      <p:sp>
        <p:nvSpPr>
          <p:cNvPr id="48134" name="CaixaDeTexto 2"/>
          <p:cNvSpPr txBox="1">
            <a:spLocks noChangeArrowheads="1"/>
          </p:cNvSpPr>
          <p:nvPr/>
        </p:nvSpPr>
        <p:spPr bwMode="auto">
          <a:xfrm>
            <a:off x="2362200" y="2590800"/>
            <a:ext cx="29770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800" dirty="0" err="1" smtClean="0">
                <a:latin typeface="Courier New" pitchFamily="49" charset="0"/>
                <a:cs typeface="Courier New" pitchFamily="49" charset="0"/>
              </a:rPr>
              <a:t>pairs</a:t>
            </a:r>
            <a:r>
              <a:rPr lang="pt-BR" altLang="pt-BR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8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altLang="pt-BR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3969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19673" y="3088662"/>
            <a:ext cx="4680520" cy="376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 eaLnBrk="1" hangingPunct="1">
              <a:defRPr/>
            </a:pPr>
            <a:r>
              <a:rPr lang="pt-BR" altLang="pt-BR" sz="3600" b="1" dirty="0" smtClean="0"/>
              <a:t>Pressupostos</a:t>
            </a:r>
            <a:endParaRPr lang="pt-BR" altLang="pt-BR" sz="3600" b="1" dirty="0"/>
          </a:p>
        </p:txBody>
      </p:sp>
      <p:pic>
        <p:nvPicPr>
          <p:cNvPr id="49155" name="Picture 2" descr="http://www.lindinglab.org/external-files/images/Rlogo1.png/ima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6200" y="14288"/>
            <a:ext cx="914400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533400" y="838200"/>
            <a:ext cx="7886700" cy="1984375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pt-BR" sz="2400" dirty="0" smtClean="0"/>
              <a:t> Normalidade das variáveis independentes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pt-BR" sz="2400" dirty="0" smtClean="0"/>
              <a:t> Linearidade de relações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pt-BR" sz="2400" dirty="0" smtClean="0"/>
              <a:t> Falta de </a:t>
            </a:r>
            <a:r>
              <a:rPr lang="pt-BR" sz="2400" dirty="0" err="1" smtClean="0"/>
              <a:t>multicolinearidade</a:t>
            </a:r>
            <a:r>
              <a:rPr lang="pt-BR" sz="2400" dirty="0" smtClean="0"/>
              <a:t> entre variáveis independentes</a:t>
            </a:r>
          </a:p>
          <a:p>
            <a:pPr>
              <a:defRPr/>
            </a:pPr>
            <a:r>
              <a:rPr lang="pt-BR" sz="2400" dirty="0" smtClean="0"/>
              <a:t> Matrizes de dispersão iguais</a:t>
            </a:r>
          </a:p>
          <a:p>
            <a:pPr marL="0" indent="0">
              <a:buFont typeface="Arial" pitchFamily="34" charset="0"/>
              <a:buNone/>
              <a:defRPr/>
            </a:pPr>
            <a:endParaRPr lang="pt-BR" sz="2400" dirty="0"/>
          </a:p>
        </p:txBody>
      </p:sp>
      <p:sp>
        <p:nvSpPr>
          <p:cNvPr id="49157" name="CaixaDeTexto 1"/>
          <p:cNvSpPr txBox="1">
            <a:spLocks noChangeArrowheads="1"/>
          </p:cNvSpPr>
          <p:nvPr/>
        </p:nvSpPr>
        <p:spPr bwMode="auto">
          <a:xfrm>
            <a:off x="990600" y="2819400"/>
            <a:ext cx="5883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/>
              <a:t>Usar função </a:t>
            </a:r>
            <a:r>
              <a:rPr lang="pt-BR" altLang="pt-BR" sz="2400">
                <a:latin typeface="Courier"/>
              </a:rPr>
              <a:t>boxM</a:t>
            </a:r>
            <a:r>
              <a:rPr lang="pt-BR" altLang="pt-BR" sz="2400" b="1"/>
              <a:t> do pacote </a:t>
            </a:r>
            <a:r>
              <a:rPr lang="pt-BR" altLang="pt-BR" sz="2400">
                <a:latin typeface="Courier"/>
              </a:rPr>
              <a:t>biotools</a:t>
            </a:r>
          </a:p>
        </p:txBody>
      </p:sp>
      <p:sp>
        <p:nvSpPr>
          <p:cNvPr id="49158" name="Retângulo 4"/>
          <p:cNvSpPr>
            <a:spLocks noChangeArrowheads="1"/>
          </p:cNvSpPr>
          <p:nvPr/>
        </p:nvSpPr>
        <p:spPr bwMode="auto">
          <a:xfrm>
            <a:off x="1039813" y="3321050"/>
            <a:ext cx="711358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800" dirty="0" err="1">
                <a:latin typeface="Courier New" pitchFamily="49" charset="0"/>
                <a:cs typeface="Courier New" pitchFamily="49" charset="0"/>
              </a:rPr>
              <a:t>install</a:t>
            </a:r>
            <a:r>
              <a:rPr lang="pt-BR" altLang="pt-BR" sz="2800" dirty="0">
                <a:latin typeface="Courier New" pitchFamily="49" charset="0"/>
                <a:cs typeface="Courier New" pitchFamily="49" charset="0"/>
              </a:rPr>
              <a:t>.packages("</a:t>
            </a:r>
            <a:r>
              <a:rPr lang="pt-BR" altLang="pt-BR" sz="2800" dirty="0" err="1">
                <a:latin typeface="Courier New" pitchFamily="49" charset="0"/>
                <a:cs typeface="Courier New" pitchFamily="49" charset="0"/>
              </a:rPr>
              <a:t>biotools</a:t>
            </a:r>
            <a:r>
              <a:rPr lang="pt-BR" altLang="pt-BR" sz="28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pt-BR" altLang="pt-BR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800" dirty="0" err="1"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BR" altLang="pt-BR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800" dirty="0" err="1">
                <a:latin typeface="Courier New" pitchFamily="49" charset="0"/>
                <a:cs typeface="Courier New" pitchFamily="49" charset="0"/>
              </a:rPr>
              <a:t>biotools</a:t>
            </a:r>
            <a:r>
              <a:rPr lang="pt-BR" altLang="pt-BR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altLang="pt-BR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800" dirty="0" err="1" smtClean="0">
                <a:latin typeface="Courier New" pitchFamily="49" charset="0"/>
                <a:cs typeface="Courier New" pitchFamily="49" charset="0"/>
              </a:rPr>
              <a:t>boxM</a:t>
            </a:r>
            <a:r>
              <a:rPr lang="pt-BR" altLang="pt-BR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8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800" dirty="0" smtClean="0">
                <a:latin typeface="Courier New" pitchFamily="49" charset="0"/>
                <a:cs typeface="Courier New" pitchFamily="49" charset="0"/>
              </a:rPr>
              <a:t>[,1:4],</a:t>
            </a:r>
            <a:r>
              <a:rPr lang="pt-BR" altLang="pt-BR" sz="28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8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altLang="pt-BR" sz="2800" dirty="0" err="1" smtClean="0">
                <a:latin typeface="Courier New" pitchFamily="49" charset="0"/>
                <a:cs typeface="Courier New" pitchFamily="49" charset="0"/>
              </a:rPr>
              <a:t>Species</a:t>
            </a:r>
            <a:r>
              <a:rPr lang="pt-BR" altLang="pt-BR" sz="2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altLang="pt-BR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159" name="CaixaDeTexto 5"/>
          <p:cNvSpPr txBox="1">
            <a:spLocks noChangeArrowheads="1"/>
          </p:cNvSpPr>
          <p:nvPr/>
        </p:nvSpPr>
        <p:spPr bwMode="auto">
          <a:xfrm>
            <a:off x="6019800" y="5181600"/>
            <a:ext cx="890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grupos</a:t>
            </a:r>
          </a:p>
        </p:txBody>
      </p:sp>
      <p:sp>
        <p:nvSpPr>
          <p:cNvPr id="49160" name="CaixaDeTexto 6"/>
          <p:cNvSpPr txBox="1">
            <a:spLocks noChangeArrowheads="1"/>
          </p:cNvSpPr>
          <p:nvPr/>
        </p:nvSpPr>
        <p:spPr bwMode="auto">
          <a:xfrm>
            <a:off x="3200400" y="5192713"/>
            <a:ext cx="1095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variáveis</a:t>
            </a:r>
          </a:p>
        </p:txBody>
      </p:sp>
      <p:sp>
        <p:nvSpPr>
          <p:cNvPr id="8" name="Chave direita 7"/>
          <p:cNvSpPr/>
          <p:nvPr/>
        </p:nvSpPr>
        <p:spPr>
          <a:xfrm rot="5400000">
            <a:off x="6210300" y="3695700"/>
            <a:ext cx="457200" cy="23622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Chave direita 11"/>
          <p:cNvSpPr/>
          <p:nvPr/>
        </p:nvSpPr>
        <p:spPr>
          <a:xfrm rot="5400000">
            <a:off x="3543300" y="3848100"/>
            <a:ext cx="381000" cy="19812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9163" name="CaixaDeTexto 42"/>
          <p:cNvSpPr txBox="1">
            <a:spLocks noChangeArrowheads="1"/>
          </p:cNvSpPr>
          <p:nvPr/>
        </p:nvSpPr>
        <p:spPr bwMode="auto">
          <a:xfrm>
            <a:off x="4572000" y="6096000"/>
            <a:ext cx="3533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b="1" i="1"/>
              <a:t>p.valor&gt;0.01 </a:t>
            </a:r>
            <a:r>
              <a:rPr lang="pt-BR" altLang="pt-BR" b="1" i="1">
                <a:sym typeface="Wingdings" pitchFamily="2" charset="2"/>
              </a:rPr>
              <a:t> Matrizes iguais</a:t>
            </a:r>
            <a:endParaRPr lang="en-US" altLang="pt-BR" b="1" i="1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 eaLnBrk="1" hangingPunct="1">
              <a:defRPr/>
            </a:pPr>
            <a:r>
              <a:rPr lang="pt-BR" altLang="pt-BR" sz="3600" b="1" dirty="0" smtClean="0"/>
              <a:t>Pressupostos</a:t>
            </a:r>
            <a:endParaRPr lang="pt-BR" altLang="pt-BR" sz="3600" b="1" dirty="0"/>
          </a:p>
        </p:txBody>
      </p:sp>
      <p:pic>
        <p:nvPicPr>
          <p:cNvPr id="50179" name="Picture 2" descr="http://www.lindinglab.org/external-files/images/Rlogo1.png/ima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6200" y="14288"/>
            <a:ext cx="914400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533400" y="838200"/>
            <a:ext cx="7886700" cy="1984375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pt-BR" sz="2400" dirty="0" smtClean="0"/>
              <a:t> Normalidade das variáveis independentes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pt-BR" sz="2400" dirty="0" smtClean="0"/>
              <a:t> Linearidade de relações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pt-BR" sz="2400" dirty="0" smtClean="0"/>
              <a:t> Falta de </a:t>
            </a:r>
            <a:r>
              <a:rPr lang="pt-BR" sz="2400" dirty="0" err="1" smtClean="0"/>
              <a:t>multicolinearidade</a:t>
            </a:r>
            <a:r>
              <a:rPr lang="pt-BR" sz="2400" dirty="0" smtClean="0"/>
              <a:t> entre variáveis independentes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pt-BR" sz="2400" dirty="0" smtClean="0"/>
              <a:t> Matrizes de dispersão iguais</a:t>
            </a:r>
          </a:p>
          <a:p>
            <a:pPr marL="0" indent="0">
              <a:buFont typeface="Arial" pitchFamily="34" charset="0"/>
              <a:buNone/>
              <a:defRPr/>
            </a:pPr>
            <a:endParaRPr lang="pt-BR" sz="2400" dirty="0"/>
          </a:p>
        </p:txBody>
      </p:sp>
      <p:sp>
        <p:nvSpPr>
          <p:cNvPr id="50181" name="Retângulo 2"/>
          <p:cNvSpPr>
            <a:spLocks noChangeArrowheads="1"/>
          </p:cNvSpPr>
          <p:nvPr/>
        </p:nvSpPr>
        <p:spPr bwMode="auto">
          <a:xfrm>
            <a:off x="152400" y="2762250"/>
            <a:ext cx="8991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pt-BR" sz="2400" b="1">
                <a:solidFill>
                  <a:srgbClr val="444444"/>
                </a:solidFill>
                <a:latin typeface="Trebuchet MS" pitchFamily="34" charset="0"/>
                <a:sym typeface="Wingdings" pitchFamily="2" charset="2"/>
              </a:rPr>
              <a:t> </a:t>
            </a:r>
            <a:r>
              <a:rPr lang="en-US" altLang="pt-BR" sz="2400" b="1">
                <a:solidFill>
                  <a:srgbClr val="444444"/>
                </a:solidFill>
                <a:latin typeface="Trebuchet MS" pitchFamily="34" charset="0"/>
              </a:rPr>
              <a:t>Infelizmente o teste M de Box (Box's M test) é muito sensível à violações da normalidade, levando a rejeição de grande parte dos casos</a:t>
            </a:r>
            <a:endParaRPr lang="pt-BR" altLang="pt-BR" sz="2400" b="1"/>
          </a:p>
        </p:txBody>
      </p:sp>
      <p:sp>
        <p:nvSpPr>
          <p:cNvPr id="50182" name="Retângulo 13"/>
          <p:cNvSpPr>
            <a:spLocks noChangeArrowheads="1"/>
          </p:cNvSpPr>
          <p:nvPr/>
        </p:nvSpPr>
        <p:spPr bwMode="auto">
          <a:xfrm>
            <a:off x="1600200" y="4241800"/>
            <a:ext cx="54102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800" dirty="0" err="1" smtClean="0">
                <a:latin typeface="Courier New" pitchFamily="49" charset="0"/>
                <a:cs typeface="Courier New" pitchFamily="49" charset="0"/>
              </a:rPr>
              <a:t>cov</a:t>
            </a:r>
            <a:r>
              <a:rPr lang="pt-BR" altLang="pt-BR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8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800" dirty="0" smtClean="0">
                <a:latin typeface="Courier New" pitchFamily="49" charset="0"/>
                <a:cs typeface="Courier New" pitchFamily="49" charset="0"/>
              </a:rPr>
              <a:t>[,1:4</a:t>
            </a:r>
            <a:r>
              <a:rPr lang="pt-BR" altLang="pt-BR" sz="28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pt-BR" altLang="pt-BR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800" dirty="0" smtClean="0">
                <a:latin typeface="Courier New" pitchFamily="49" charset="0"/>
                <a:cs typeface="Courier New" pitchFamily="49" charset="0"/>
              </a:rPr>
              <a:t>cor(</a:t>
            </a:r>
            <a:r>
              <a:rPr lang="pt-BR" altLang="pt-BR" sz="28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800" dirty="0" smtClean="0">
                <a:latin typeface="Courier New" pitchFamily="49" charset="0"/>
                <a:cs typeface="Courier New" pitchFamily="49" charset="0"/>
              </a:rPr>
              <a:t>[,1:4</a:t>
            </a:r>
            <a:r>
              <a:rPr lang="pt-BR" altLang="pt-BR" sz="2800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 eaLnBrk="1" hangingPunct="1">
              <a:defRPr/>
            </a:pPr>
            <a:r>
              <a:rPr lang="pt-BR" altLang="pt-BR" sz="3600" b="1" dirty="0" smtClean="0"/>
              <a:t>Pressupostos</a:t>
            </a:r>
            <a:endParaRPr lang="pt-BR" altLang="pt-BR" sz="3600" b="1" dirty="0"/>
          </a:p>
        </p:txBody>
      </p:sp>
      <p:pic>
        <p:nvPicPr>
          <p:cNvPr id="51203" name="Picture 2" descr="http://www.lindinglab.org/external-files/images/Rlogo1.png/ima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6200" y="14288"/>
            <a:ext cx="914400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533400" y="838200"/>
            <a:ext cx="7886700" cy="1984375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pt-BR" sz="2400" dirty="0" smtClean="0"/>
              <a:t> Normalidade das variáveis independentes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pt-BR" sz="2400" dirty="0" smtClean="0"/>
              <a:t> Linearidade de relações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pt-BR" sz="2400" dirty="0" smtClean="0"/>
              <a:t> Falta de </a:t>
            </a:r>
            <a:r>
              <a:rPr lang="pt-BR" sz="2400" dirty="0" err="1" smtClean="0"/>
              <a:t>multicolinearidade</a:t>
            </a:r>
            <a:r>
              <a:rPr lang="pt-BR" sz="2400" dirty="0" smtClean="0"/>
              <a:t> entre variáveis independentes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pt-BR" sz="2400" dirty="0" smtClean="0"/>
              <a:t> Matrizes de dispersão iguais</a:t>
            </a:r>
          </a:p>
          <a:p>
            <a:pPr marL="0" indent="0">
              <a:buFont typeface="Arial" pitchFamily="34" charset="0"/>
              <a:buNone/>
              <a:defRPr/>
            </a:pPr>
            <a:endParaRPr lang="pt-BR" sz="2400" dirty="0"/>
          </a:p>
        </p:txBody>
      </p:sp>
      <p:sp>
        <p:nvSpPr>
          <p:cNvPr id="51205" name="Retângulo 2"/>
          <p:cNvSpPr>
            <a:spLocks noChangeArrowheads="1"/>
          </p:cNvSpPr>
          <p:nvPr/>
        </p:nvSpPr>
        <p:spPr bwMode="auto">
          <a:xfrm>
            <a:off x="0" y="276225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pt-BR" sz="3200" b="1">
                <a:solidFill>
                  <a:srgbClr val="444444"/>
                </a:solidFill>
                <a:latin typeface="Trebuchet MS" pitchFamily="34" charset="0"/>
                <a:sym typeface="Wingdings" pitchFamily="2" charset="2"/>
              </a:rPr>
              <a:t> </a:t>
            </a:r>
            <a:r>
              <a:rPr lang="en-US" altLang="pt-BR" sz="3200" b="1">
                <a:solidFill>
                  <a:srgbClr val="444444"/>
                </a:solidFill>
                <a:latin typeface="Trebuchet MS" pitchFamily="34" charset="0"/>
              </a:rPr>
              <a:t>Sugestão</a:t>
            </a:r>
            <a:endParaRPr lang="pt-BR" altLang="pt-BR" sz="3200" b="1"/>
          </a:p>
        </p:txBody>
      </p:sp>
      <p:sp>
        <p:nvSpPr>
          <p:cNvPr id="51206" name="Retângulo 13"/>
          <p:cNvSpPr>
            <a:spLocks noChangeArrowheads="1"/>
          </p:cNvSpPr>
          <p:nvPr/>
        </p:nvSpPr>
        <p:spPr bwMode="auto">
          <a:xfrm>
            <a:off x="838200" y="3962400"/>
            <a:ext cx="7391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800" dirty="0" err="1"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BR" altLang="pt-BR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800" dirty="0" err="1">
                <a:latin typeface="Courier New" pitchFamily="49" charset="0"/>
                <a:cs typeface="Courier New" pitchFamily="49" charset="0"/>
              </a:rPr>
              <a:t>car</a:t>
            </a:r>
            <a:r>
              <a:rPr lang="pt-BR" altLang="pt-BR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altLang="pt-BR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800" dirty="0" err="1" smtClean="0">
                <a:latin typeface="Courier New" pitchFamily="49" charset="0"/>
                <a:cs typeface="Courier New" pitchFamily="49" charset="0"/>
              </a:rPr>
              <a:t>scatterplotMatrix</a:t>
            </a:r>
            <a:r>
              <a:rPr lang="pt-BR" altLang="pt-BR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8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800" dirty="0" smtClean="0">
                <a:latin typeface="Courier New" pitchFamily="49" charset="0"/>
                <a:cs typeface="Courier New" pitchFamily="49" charset="0"/>
              </a:rPr>
              <a:t>[,1:4])</a:t>
            </a:r>
            <a:endParaRPr lang="pt-BR" altLang="pt-BR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 eaLnBrk="1" hangingPunct="1">
              <a:defRPr/>
            </a:pPr>
            <a:r>
              <a:rPr lang="pt-BR" altLang="pt-BR" sz="3600" b="1" dirty="0" smtClean="0"/>
              <a:t>Pressupostos</a:t>
            </a:r>
            <a:endParaRPr lang="pt-BR" altLang="pt-BR" sz="3600" b="1" dirty="0"/>
          </a:p>
        </p:txBody>
      </p:sp>
      <p:pic>
        <p:nvPicPr>
          <p:cNvPr id="52228" name="Picture 2" descr="http://www.lindinglab.org/external-files/images/Rlogo1.png/ima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6200" y="14288"/>
            <a:ext cx="914400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3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27584" y="692696"/>
            <a:ext cx="7560840" cy="6088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 eaLnBrk="1" hangingPunct="1">
              <a:defRPr/>
            </a:pPr>
            <a:r>
              <a:rPr lang="pt-BR" altLang="pt-BR" sz="3600" b="1" dirty="0" smtClean="0"/>
              <a:t>Pressupostos</a:t>
            </a:r>
            <a:endParaRPr lang="pt-BR" altLang="pt-BR" sz="3600" b="1" dirty="0"/>
          </a:p>
        </p:txBody>
      </p:sp>
      <p:pic>
        <p:nvPicPr>
          <p:cNvPr id="53251" name="Picture 2" descr="http://www.lindinglab.org/external-files/images/Rlogo1.png/ima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6200" y="14288"/>
            <a:ext cx="914400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2" name="Retângulo 2"/>
          <p:cNvSpPr>
            <a:spLocks noChangeArrowheads="1"/>
          </p:cNvSpPr>
          <p:nvPr/>
        </p:nvSpPr>
        <p:spPr bwMode="auto">
          <a:xfrm>
            <a:off x="-152400" y="685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pt-BR" sz="3200" b="1">
                <a:solidFill>
                  <a:srgbClr val="444444"/>
                </a:solidFill>
                <a:latin typeface="Trebuchet MS" pitchFamily="34" charset="0"/>
                <a:sym typeface="Wingdings" pitchFamily="2" charset="2"/>
              </a:rPr>
              <a:t> </a:t>
            </a:r>
            <a:r>
              <a:rPr lang="en-US" altLang="pt-BR" sz="3200" b="1">
                <a:solidFill>
                  <a:srgbClr val="444444"/>
                </a:solidFill>
                <a:latin typeface="Trebuchet MS" pitchFamily="34" charset="0"/>
              </a:rPr>
              <a:t>Sugestão</a:t>
            </a:r>
            <a:endParaRPr lang="pt-BR" altLang="pt-BR" sz="3200" b="1"/>
          </a:p>
        </p:txBody>
      </p:sp>
      <p:sp>
        <p:nvSpPr>
          <p:cNvPr id="53253" name="Retângulo 13"/>
          <p:cNvSpPr>
            <a:spLocks noChangeArrowheads="1"/>
          </p:cNvSpPr>
          <p:nvPr/>
        </p:nvSpPr>
        <p:spPr bwMode="auto">
          <a:xfrm>
            <a:off x="-14288" y="1371600"/>
            <a:ext cx="9144001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800" dirty="0" err="1"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BR" altLang="pt-BR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800" dirty="0" err="1">
                <a:latin typeface="Courier New" pitchFamily="49" charset="0"/>
                <a:cs typeface="Courier New" pitchFamily="49" charset="0"/>
              </a:rPr>
              <a:t>lattice</a:t>
            </a:r>
            <a:r>
              <a:rPr lang="pt-BR" altLang="pt-BR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altLang="pt-BR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800" dirty="0" err="1">
                <a:latin typeface="Courier New" pitchFamily="49" charset="0"/>
                <a:cs typeface="Courier New" pitchFamily="49" charset="0"/>
              </a:rPr>
              <a:t>splom</a:t>
            </a:r>
            <a:r>
              <a:rPr lang="pt-BR" altLang="pt-BR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800" dirty="0" err="1" smtClean="0">
                <a:latin typeface="Courier New" pitchFamily="49" charset="0"/>
                <a:cs typeface="Courier New" pitchFamily="49" charset="0"/>
              </a:rPr>
              <a:t>~iris</a:t>
            </a:r>
            <a:r>
              <a:rPr lang="pt-BR" altLang="pt-BR" sz="2800" dirty="0" smtClean="0">
                <a:latin typeface="Courier New" pitchFamily="49" charset="0"/>
                <a:cs typeface="Courier New" pitchFamily="49" charset="0"/>
              </a:rPr>
              <a:t>[,</a:t>
            </a:r>
            <a:r>
              <a:rPr lang="pt-BR" altLang="pt-BR" sz="28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pt-BR" altLang="pt-BR" sz="2800" dirty="0" smtClean="0">
                <a:latin typeface="Courier New" pitchFamily="49" charset="0"/>
                <a:cs typeface="Courier New" pitchFamily="49" charset="0"/>
              </a:rPr>
              <a:t>:4</a:t>
            </a:r>
            <a:r>
              <a:rPr lang="pt-BR" altLang="pt-BR" sz="2800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pt-BR" altLang="pt-BR" sz="2800" dirty="0" err="1" smtClean="0">
                <a:latin typeface="Courier New" pitchFamily="49" charset="0"/>
                <a:cs typeface="Courier New" pitchFamily="49" charset="0"/>
              </a:rPr>
              <a:t>groups</a:t>
            </a:r>
            <a:r>
              <a:rPr lang="pt-BR" altLang="pt-BR" sz="2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altLang="pt-BR" sz="28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8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altLang="pt-BR" sz="2800" dirty="0" err="1" smtClean="0">
                <a:latin typeface="Courier New" pitchFamily="49" charset="0"/>
                <a:cs typeface="Courier New" pitchFamily="49" charset="0"/>
              </a:rPr>
              <a:t>Species</a:t>
            </a:r>
            <a:r>
              <a:rPr lang="pt-BR" altLang="pt-BR" sz="2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altLang="pt-BR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8849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91680" y="2247900"/>
            <a:ext cx="57245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 eaLnBrk="1" hangingPunct="1">
              <a:defRPr/>
            </a:pPr>
            <a:r>
              <a:rPr lang="pt-BR" altLang="pt-BR" sz="3600" b="1" dirty="0" smtClean="0"/>
              <a:t>Pressupostos</a:t>
            </a:r>
            <a:endParaRPr lang="pt-BR" altLang="pt-BR" sz="3600" b="1" dirty="0"/>
          </a:p>
        </p:txBody>
      </p:sp>
      <p:pic>
        <p:nvPicPr>
          <p:cNvPr id="54275" name="Picture 2" descr="http://www.lindinglab.org/external-files/images/Rlogo1.png/ima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6200" y="14288"/>
            <a:ext cx="914400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Retângulo 13"/>
          <p:cNvSpPr>
            <a:spLocks noChangeArrowheads="1"/>
          </p:cNvSpPr>
          <p:nvPr/>
        </p:nvSpPr>
        <p:spPr bwMode="auto">
          <a:xfrm>
            <a:off x="-1" y="764704"/>
            <a:ext cx="914400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800" dirty="0" err="1" smtClean="0">
                <a:latin typeface="Courier New" pitchFamily="49" charset="0"/>
                <a:cs typeface="Courier New" pitchFamily="49" charset="0"/>
              </a:rPr>
              <a:t>densityplot</a:t>
            </a:r>
            <a:r>
              <a:rPr lang="pt-BR" altLang="pt-BR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800" dirty="0" err="1" smtClean="0">
                <a:latin typeface="Courier New" pitchFamily="49" charset="0"/>
                <a:cs typeface="Courier New" pitchFamily="49" charset="0"/>
              </a:rPr>
              <a:t>~iris</a:t>
            </a:r>
            <a:r>
              <a:rPr lang="pt-BR" altLang="pt-BR" sz="2800" dirty="0" smtClean="0">
                <a:latin typeface="Courier New" pitchFamily="49" charset="0"/>
                <a:cs typeface="Courier New" pitchFamily="49" charset="0"/>
              </a:rPr>
              <a:t>[,1]+</a:t>
            </a:r>
            <a:r>
              <a:rPr lang="pt-BR" altLang="pt-BR" sz="28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800" dirty="0" smtClean="0">
                <a:latin typeface="Courier New" pitchFamily="49" charset="0"/>
                <a:cs typeface="Courier New" pitchFamily="49" charset="0"/>
              </a:rPr>
              <a:t>[,2]+</a:t>
            </a:r>
            <a:r>
              <a:rPr lang="pt-BR" altLang="pt-BR" sz="28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800" dirty="0" smtClean="0">
                <a:latin typeface="Courier New" pitchFamily="49" charset="0"/>
                <a:cs typeface="Courier New" pitchFamily="49" charset="0"/>
              </a:rPr>
              <a:t>[,3]+</a:t>
            </a:r>
          </a:p>
          <a:p>
            <a:r>
              <a:rPr lang="pt-BR" altLang="pt-BR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28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800" dirty="0" smtClean="0">
                <a:latin typeface="Courier New" pitchFamily="49" charset="0"/>
                <a:cs typeface="Courier New" pitchFamily="49" charset="0"/>
              </a:rPr>
              <a:t>[,4], </a:t>
            </a:r>
            <a:r>
              <a:rPr lang="pt-BR" altLang="pt-BR" sz="2800" dirty="0" err="1" smtClean="0">
                <a:latin typeface="Courier New" pitchFamily="49" charset="0"/>
                <a:cs typeface="Courier New" pitchFamily="49" charset="0"/>
              </a:rPr>
              <a:t>groups</a:t>
            </a:r>
            <a:r>
              <a:rPr lang="pt-BR" altLang="pt-BR" sz="2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altLang="pt-BR" sz="28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8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altLang="pt-BR" sz="2800" dirty="0" err="1" smtClean="0">
                <a:latin typeface="Courier New" pitchFamily="49" charset="0"/>
                <a:cs typeface="Courier New" pitchFamily="49" charset="0"/>
              </a:rPr>
              <a:t>Species</a:t>
            </a:r>
            <a:r>
              <a:rPr lang="pt-BR" altLang="pt-BR" sz="2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pt-BR" altLang="pt-BR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2800" dirty="0" err="1" smtClean="0">
                <a:latin typeface="Courier New" pitchFamily="49" charset="0"/>
                <a:cs typeface="Courier New" pitchFamily="49" charset="0"/>
              </a:rPr>
              <a:t>scales</a:t>
            </a:r>
            <a:r>
              <a:rPr lang="pt-BR" altLang="pt-BR" sz="2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altLang="pt-BR" sz="28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altLang="pt-BR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800" dirty="0" err="1" smtClean="0">
                <a:latin typeface="Courier New" pitchFamily="49" charset="0"/>
                <a:cs typeface="Courier New" pitchFamily="49" charset="0"/>
              </a:rPr>
              <a:t>relation</a:t>
            </a:r>
            <a:r>
              <a:rPr lang="pt-BR" altLang="pt-BR" sz="28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altLang="pt-BR" sz="2800" dirty="0" err="1">
                <a:latin typeface="Courier New" pitchFamily="49" charset="0"/>
                <a:cs typeface="Courier New" pitchFamily="49" charset="0"/>
              </a:rPr>
              <a:t>free</a:t>
            </a:r>
            <a:r>
              <a:rPr lang="pt-BR" altLang="pt-BR" sz="2800" dirty="0">
                <a:latin typeface="Courier New" pitchFamily="49" charset="0"/>
                <a:cs typeface="Courier New" pitchFamily="49" charset="0"/>
              </a:rPr>
              <a:t>"))</a:t>
            </a:r>
          </a:p>
        </p:txBody>
      </p:sp>
      <p:pic>
        <p:nvPicPr>
          <p:cNvPr id="7782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05774" y="2204865"/>
            <a:ext cx="5777964" cy="46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 eaLnBrk="1" hangingPunct="1">
              <a:defRPr/>
            </a:pPr>
            <a:r>
              <a:rPr lang="pt-BR" altLang="pt-BR" sz="3600" b="1" dirty="0" smtClean="0"/>
              <a:t>Pressupostos</a:t>
            </a:r>
            <a:endParaRPr lang="pt-BR" altLang="pt-BR" sz="3600" b="1" dirty="0"/>
          </a:p>
        </p:txBody>
      </p:sp>
      <p:pic>
        <p:nvPicPr>
          <p:cNvPr id="54275" name="Picture 2" descr="http://www.lindinglab.org/external-files/images/Rlogo1.png/ima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6200" y="14288"/>
            <a:ext cx="914400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0" y="692697"/>
            <a:ext cx="9144000" cy="19442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%&gt;%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gather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atributo_flor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valores,-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Species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 %&gt;%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(x=valores,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fill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Species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))+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geom_density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alpha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=0.3)+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facet_grid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atributo_flor~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.)+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theme_bw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705608" y="2492896"/>
            <a:ext cx="5330888" cy="4293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 defTabSz="685800" eaLnBrk="1" hangingPunct="1">
              <a:lnSpc>
                <a:spcPct val="90000"/>
              </a:lnSpc>
              <a:defRPr/>
            </a:pPr>
            <a:r>
              <a:rPr lang="pt-BR" altLang="pt-BR" sz="4800" b="1" u="sng" dirty="0">
                <a:latin typeface="+mj-lt"/>
                <a:ea typeface="+mj-ea"/>
                <a:cs typeface="+mj-cs"/>
              </a:rPr>
              <a:t>Análise Fatorial</a:t>
            </a:r>
          </a:p>
        </p:txBody>
      </p:sp>
      <p:sp>
        <p:nvSpPr>
          <p:cNvPr id="10243" name="CaixaDeTexto 13"/>
          <p:cNvSpPr txBox="1">
            <a:spLocks noChangeArrowheads="1"/>
          </p:cNvSpPr>
          <p:nvPr/>
        </p:nvSpPr>
        <p:spPr bwMode="auto">
          <a:xfrm>
            <a:off x="0" y="757238"/>
            <a:ext cx="40497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/>
              <a:t>Componentes Estatísticos</a:t>
            </a:r>
            <a:endParaRPr lang="en-US" altLang="pt-BR" sz="2400" b="1"/>
          </a:p>
        </p:txBody>
      </p:sp>
      <p:sp>
        <p:nvSpPr>
          <p:cNvPr id="10244" name="CaixaDeTexto 15"/>
          <p:cNvSpPr txBox="1">
            <a:spLocks noChangeArrowheads="1"/>
          </p:cNvSpPr>
          <p:nvPr/>
        </p:nvSpPr>
        <p:spPr bwMode="auto">
          <a:xfrm>
            <a:off x="228600" y="1295400"/>
            <a:ext cx="8534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pt-BR" altLang="pt-BR" sz="2400" b="1" dirty="0"/>
              <a:t>Matriz de Correlação (ou de covariância):</a:t>
            </a:r>
            <a:r>
              <a:rPr lang="pt-BR" altLang="pt-BR" sz="2400" dirty="0"/>
              <a:t> Matriz triangular mostrando as correlações/covariâncias entre os pares de variáveis</a:t>
            </a:r>
          </a:p>
          <a:p>
            <a:pPr>
              <a:buFontTx/>
              <a:buChar char="-"/>
            </a:pPr>
            <a:endParaRPr lang="pt-BR" altLang="pt-BR" sz="2400" dirty="0"/>
          </a:p>
          <a:p>
            <a:pPr>
              <a:buFontTx/>
              <a:buChar char="-"/>
            </a:pPr>
            <a:r>
              <a:rPr lang="pt-BR" altLang="pt-BR" sz="2400" b="1" u="sng" dirty="0"/>
              <a:t>Autovalor</a:t>
            </a:r>
            <a:r>
              <a:rPr lang="pt-BR" altLang="pt-BR" sz="2400" b="1" dirty="0"/>
              <a:t> (</a:t>
            </a:r>
            <a:r>
              <a:rPr lang="pt-BR" altLang="pt-BR" sz="2400" b="1" dirty="0" err="1"/>
              <a:t>Eigenvalue</a:t>
            </a:r>
            <a:r>
              <a:rPr lang="pt-BR" altLang="pt-BR" sz="2400" b="1" dirty="0"/>
              <a:t> ou </a:t>
            </a:r>
            <a:r>
              <a:rPr lang="pt-BR" altLang="pt-BR" sz="2400" b="1" i="1" dirty="0"/>
              <a:t>Raiz Latente</a:t>
            </a:r>
            <a:r>
              <a:rPr lang="pt-BR" altLang="pt-BR" sz="2400" b="1" dirty="0"/>
              <a:t>)</a:t>
            </a:r>
            <a:r>
              <a:rPr lang="pt-BR" altLang="pt-BR" sz="2400" dirty="0"/>
              <a:t>: Representa o total de variância explicada por cada fator. </a:t>
            </a:r>
            <a:r>
              <a:rPr lang="pt-BR" altLang="pt-BR" sz="2400" dirty="0" smtClean="0"/>
              <a:t> Soma </a:t>
            </a:r>
            <a:r>
              <a:rPr lang="pt-BR" altLang="pt-BR" sz="2400" dirty="0"/>
              <a:t>em coluna de cargas fatoriais ao quadrado para um fator.</a:t>
            </a:r>
          </a:p>
          <a:p>
            <a:pPr>
              <a:buFontTx/>
              <a:buChar char="-"/>
            </a:pPr>
            <a:endParaRPr lang="pt-BR" altLang="pt-BR" sz="2400" dirty="0"/>
          </a:p>
          <a:p>
            <a:pPr>
              <a:buFontTx/>
              <a:buChar char="-"/>
            </a:pPr>
            <a:r>
              <a:rPr lang="pt-BR" altLang="pt-BR" sz="2400" b="1" u="sng" dirty="0"/>
              <a:t>Cargas Fatoriais</a:t>
            </a:r>
            <a:r>
              <a:rPr lang="pt-BR" altLang="pt-BR" sz="2400" b="1" dirty="0"/>
              <a:t>:</a:t>
            </a:r>
            <a:r>
              <a:rPr lang="pt-BR" altLang="pt-BR" sz="2400" dirty="0"/>
              <a:t> Correlação entre as variáveis originais e os fatores. Seus valores ao quadrado indicam qual percentual da variância em uma variável é explicada por um fator</a:t>
            </a:r>
          </a:p>
          <a:p>
            <a:pPr>
              <a:buFontTx/>
              <a:buChar char="-"/>
            </a:pPr>
            <a:endParaRPr lang="en-US" altLang="pt-BR" sz="2400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3600" b="1" dirty="0"/>
              <a:t>Fluxograma</a:t>
            </a:r>
          </a:p>
        </p:txBody>
      </p:sp>
      <p:sp>
        <p:nvSpPr>
          <p:cNvPr id="55299" name="CaixaDeTexto 18"/>
          <p:cNvSpPr txBox="1">
            <a:spLocks noChangeArrowheads="1"/>
          </p:cNvSpPr>
          <p:nvPr/>
        </p:nvSpPr>
        <p:spPr bwMode="auto">
          <a:xfrm flipH="1">
            <a:off x="0" y="0"/>
            <a:ext cx="182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800" b="1" i="1"/>
              <a:t>Resumo</a:t>
            </a:r>
            <a:endParaRPr lang="en-US" altLang="pt-BR" sz="2800" b="1" i="1"/>
          </a:p>
        </p:txBody>
      </p:sp>
      <p:sp>
        <p:nvSpPr>
          <p:cNvPr id="55300" name="CaixaDeTexto 20"/>
          <p:cNvSpPr txBox="1">
            <a:spLocks noChangeArrowheads="1"/>
          </p:cNvSpPr>
          <p:nvPr/>
        </p:nvSpPr>
        <p:spPr bwMode="auto">
          <a:xfrm>
            <a:off x="1447800" y="765175"/>
            <a:ext cx="64770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 b="1" u="sng">
                <a:solidFill>
                  <a:srgbClr val="0070C0"/>
                </a:solidFill>
              </a:rPr>
              <a:t>Estimação das Funções Discriminantes</a:t>
            </a:r>
          </a:p>
          <a:p>
            <a:pPr>
              <a:buFontTx/>
              <a:buChar char="-"/>
            </a:pPr>
            <a:r>
              <a:rPr lang="pt-BR" altLang="pt-BR">
                <a:solidFill>
                  <a:srgbClr val="0070C0"/>
                </a:solidFill>
              </a:rPr>
              <a:t>Estimação simultânea ou </a:t>
            </a:r>
            <a:r>
              <a:rPr lang="pt-BR" altLang="pt-BR" i="1">
                <a:solidFill>
                  <a:srgbClr val="0070C0"/>
                </a:solidFill>
              </a:rPr>
              <a:t>stepwise</a:t>
            </a:r>
            <a:endParaRPr lang="pt-BR" altLang="pt-BR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pt-BR" altLang="pt-BR">
                <a:solidFill>
                  <a:srgbClr val="0070C0"/>
                </a:solidFill>
              </a:rPr>
              <a:t>Significância das funções discriminantes</a:t>
            </a:r>
            <a:endParaRPr lang="en-US" altLang="pt-BR">
              <a:solidFill>
                <a:srgbClr val="0070C0"/>
              </a:solidFill>
            </a:endParaRPr>
          </a:p>
        </p:txBody>
      </p:sp>
      <p:sp>
        <p:nvSpPr>
          <p:cNvPr id="55301" name="CaixaDeTexto 6"/>
          <p:cNvSpPr txBox="1">
            <a:spLocks noChangeArrowheads="1"/>
          </p:cNvSpPr>
          <p:nvPr/>
        </p:nvSpPr>
        <p:spPr bwMode="auto">
          <a:xfrm>
            <a:off x="1447800" y="2184400"/>
            <a:ext cx="6477000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 b="1" u="sng"/>
              <a:t>Avaliação precisão preditiva</a:t>
            </a:r>
          </a:p>
          <a:p>
            <a:pPr>
              <a:buFontTx/>
              <a:buChar char="-"/>
            </a:pPr>
            <a:r>
              <a:rPr lang="pt-BR" altLang="pt-BR"/>
              <a:t>Determinar escore de corte ótimo</a:t>
            </a:r>
          </a:p>
          <a:p>
            <a:pPr>
              <a:buFontTx/>
              <a:buChar char="-"/>
            </a:pPr>
            <a:r>
              <a:rPr lang="pt-BR" altLang="pt-BR"/>
              <a:t>Especificar critério para avaliar razão de sucesso  (Uso de matrizes de Classificação)</a:t>
            </a:r>
          </a:p>
          <a:p>
            <a:pPr>
              <a:buFontTx/>
              <a:buChar char="-"/>
            </a:pPr>
            <a:r>
              <a:rPr lang="pt-BR" altLang="pt-BR"/>
              <a:t>Significância estatística de precisão preditiva</a:t>
            </a:r>
          </a:p>
        </p:txBody>
      </p:sp>
      <p:sp>
        <p:nvSpPr>
          <p:cNvPr id="55302" name="CaixaDeTexto 7"/>
          <p:cNvSpPr txBox="1">
            <a:spLocks noChangeArrowheads="1"/>
          </p:cNvSpPr>
          <p:nvPr/>
        </p:nvSpPr>
        <p:spPr bwMode="auto">
          <a:xfrm>
            <a:off x="1447800" y="4144963"/>
            <a:ext cx="6477000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 b="1" u="sng"/>
              <a:t>Interpretação das Funções Discriminantes</a:t>
            </a:r>
          </a:p>
          <a:p>
            <a:pPr>
              <a:buFontTx/>
              <a:buChar char="-"/>
            </a:pPr>
            <a:r>
              <a:rPr lang="pt-BR" altLang="pt-BR"/>
              <a:t>Quantas funções serão interpretadas</a:t>
            </a:r>
          </a:p>
        </p:txBody>
      </p:sp>
      <p:sp>
        <p:nvSpPr>
          <p:cNvPr id="55303" name="CaixaDeTexto 8"/>
          <p:cNvSpPr txBox="1">
            <a:spLocks noChangeArrowheads="1"/>
          </p:cNvSpPr>
          <p:nvPr/>
        </p:nvSpPr>
        <p:spPr bwMode="auto">
          <a:xfrm>
            <a:off x="66675" y="5334000"/>
            <a:ext cx="26003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600" u="sng"/>
              <a:t>Avaliação de Função</a:t>
            </a:r>
          </a:p>
          <a:p>
            <a:pPr>
              <a:buFontTx/>
              <a:buChar char="-"/>
            </a:pPr>
            <a:r>
              <a:rPr lang="pt-BR" altLang="pt-BR" sz="1600"/>
              <a:t>Pesos discriminantes</a:t>
            </a:r>
          </a:p>
          <a:p>
            <a:pPr>
              <a:buFontTx/>
              <a:buChar char="-"/>
            </a:pPr>
            <a:r>
              <a:rPr lang="pt-BR" altLang="pt-BR" sz="1600"/>
              <a:t>Cargas discriminantes (correlações de estrutura)</a:t>
            </a:r>
          </a:p>
          <a:p>
            <a:pPr>
              <a:buFontTx/>
              <a:buChar char="-"/>
            </a:pPr>
            <a:r>
              <a:rPr lang="pt-BR" altLang="pt-BR" sz="1600"/>
              <a:t>Valores </a:t>
            </a:r>
            <a:r>
              <a:rPr lang="pt-BR" altLang="pt-BR" sz="1600" i="1"/>
              <a:t>F</a:t>
            </a:r>
            <a:r>
              <a:rPr lang="pt-BR" altLang="pt-BR" sz="1600"/>
              <a:t> parciais</a:t>
            </a:r>
            <a:endParaRPr lang="en-US" altLang="pt-BR" sz="1600"/>
          </a:p>
        </p:txBody>
      </p:sp>
      <p:sp>
        <p:nvSpPr>
          <p:cNvPr id="55304" name="CaixaDeTexto 9"/>
          <p:cNvSpPr txBox="1">
            <a:spLocks noChangeArrowheads="1"/>
          </p:cNvSpPr>
          <p:nvPr/>
        </p:nvSpPr>
        <p:spPr bwMode="auto">
          <a:xfrm>
            <a:off x="2819400" y="5257800"/>
            <a:ext cx="29718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600" u="sng"/>
              <a:t>Avaliação de Funções separadas</a:t>
            </a:r>
          </a:p>
          <a:p>
            <a:pPr>
              <a:buFontTx/>
              <a:buChar char="-"/>
            </a:pPr>
            <a:r>
              <a:rPr lang="pt-BR" altLang="pt-BR" sz="1600"/>
              <a:t>Pesos discriminantes</a:t>
            </a:r>
          </a:p>
          <a:p>
            <a:pPr>
              <a:buFontTx/>
              <a:buChar char="-"/>
            </a:pPr>
            <a:r>
              <a:rPr lang="pt-BR" altLang="pt-BR" sz="1600"/>
              <a:t>Cargas discriminantes (correlações de estrutura)</a:t>
            </a:r>
          </a:p>
          <a:p>
            <a:pPr>
              <a:buFontTx/>
              <a:buChar char="-"/>
            </a:pPr>
            <a:r>
              <a:rPr lang="pt-BR" altLang="pt-BR" sz="1600"/>
              <a:t>Valores </a:t>
            </a:r>
            <a:r>
              <a:rPr lang="pt-BR" altLang="pt-BR" sz="1600" i="1"/>
              <a:t>F</a:t>
            </a:r>
            <a:r>
              <a:rPr lang="pt-BR" altLang="pt-BR" sz="1600"/>
              <a:t> parciais</a:t>
            </a:r>
            <a:endParaRPr lang="en-US" altLang="pt-BR" sz="1600"/>
          </a:p>
        </p:txBody>
      </p:sp>
      <p:sp>
        <p:nvSpPr>
          <p:cNvPr id="55305" name="CaixaDeTexto 10"/>
          <p:cNvSpPr txBox="1">
            <a:spLocks noChangeArrowheads="1"/>
          </p:cNvSpPr>
          <p:nvPr/>
        </p:nvSpPr>
        <p:spPr bwMode="auto">
          <a:xfrm>
            <a:off x="6096000" y="5305425"/>
            <a:ext cx="2971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600" u="sng"/>
              <a:t>Avaliação de Funções combinadas</a:t>
            </a:r>
          </a:p>
          <a:p>
            <a:pPr>
              <a:buFontTx/>
              <a:buChar char="-"/>
            </a:pPr>
            <a:r>
              <a:rPr lang="pt-BR" altLang="pt-BR" sz="1600"/>
              <a:t>Índice de Potência</a:t>
            </a:r>
          </a:p>
          <a:p>
            <a:pPr>
              <a:buFontTx/>
              <a:buChar char="-"/>
            </a:pPr>
            <a:r>
              <a:rPr lang="pt-BR" altLang="pt-BR" sz="1600"/>
              <a:t>Representação Gráfica dos centroides</a:t>
            </a:r>
          </a:p>
        </p:txBody>
      </p:sp>
      <p:sp>
        <p:nvSpPr>
          <p:cNvPr id="12" name="Seta para baixo 11"/>
          <p:cNvSpPr/>
          <p:nvPr/>
        </p:nvSpPr>
        <p:spPr>
          <a:xfrm>
            <a:off x="3962400" y="1828800"/>
            <a:ext cx="914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Seta para baixo 12"/>
          <p:cNvSpPr/>
          <p:nvPr/>
        </p:nvSpPr>
        <p:spPr>
          <a:xfrm>
            <a:off x="3962400" y="3810000"/>
            <a:ext cx="914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Conector de seta reta 14"/>
          <p:cNvCxnSpPr>
            <a:stCxn id="55302" idx="2"/>
          </p:cNvCxnSpPr>
          <p:nvPr/>
        </p:nvCxnSpPr>
        <p:spPr>
          <a:xfrm rot="5400000">
            <a:off x="2842419" y="3413919"/>
            <a:ext cx="373062" cy="331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55302" idx="2"/>
            <a:endCxn id="55304" idx="0"/>
          </p:cNvCxnSpPr>
          <p:nvPr/>
        </p:nvCxnSpPr>
        <p:spPr>
          <a:xfrm rot="5400000">
            <a:off x="4309269" y="4880769"/>
            <a:ext cx="373062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55302" idx="2"/>
            <a:endCxn id="55305" idx="0"/>
          </p:cNvCxnSpPr>
          <p:nvPr/>
        </p:nvCxnSpPr>
        <p:spPr>
          <a:xfrm rot="16200000" flipH="1">
            <a:off x="5923756" y="3647282"/>
            <a:ext cx="420687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 eaLnBrk="1" hangingPunct="1">
              <a:defRPr/>
            </a:pPr>
            <a:r>
              <a:rPr lang="pt-BR" altLang="pt-BR" b="1" dirty="0" smtClean="0"/>
              <a:t>Estimando Modelo</a:t>
            </a:r>
          </a:p>
        </p:txBody>
      </p:sp>
      <p:sp>
        <p:nvSpPr>
          <p:cNvPr id="67587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5943600" cy="1295400"/>
          </a:xfrm>
        </p:spPr>
        <p:txBody>
          <a:bodyPr>
            <a:normAutofit lnSpcReduction="10000"/>
          </a:bodyPr>
          <a:lstStyle/>
          <a:p>
            <a:pPr marL="0" lvl="1" indent="0">
              <a:buFont typeface="Arial" pitchFamily="34" charset="0"/>
              <a:buNone/>
            </a:pPr>
            <a:r>
              <a:rPr lang="pt-BR" altLang="pt-BR" sz="2400" b="1" smtClean="0"/>
              <a:t>Estimativa simultânea</a:t>
            </a:r>
          </a:p>
          <a:p>
            <a:pPr marL="0" lvl="1" indent="0">
              <a:buFont typeface="Arial" pitchFamily="34" charset="0"/>
              <a:buNone/>
            </a:pPr>
            <a:endParaRPr lang="pt-BR" altLang="pt-BR" sz="2400" b="1" smtClean="0"/>
          </a:p>
          <a:p>
            <a:pPr marL="0" lvl="1" indent="0">
              <a:buFont typeface="Arial" pitchFamily="34" charset="0"/>
              <a:buNone/>
            </a:pPr>
            <a:r>
              <a:rPr lang="pt-BR" altLang="pt-BR" sz="2400" b="1" smtClean="0"/>
              <a:t>Estimativa </a:t>
            </a:r>
            <a:r>
              <a:rPr lang="pt-BR" altLang="pt-BR" sz="2400" b="1" i="1" smtClean="0"/>
              <a:t>stepwise</a:t>
            </a:r>
          </a:p>
        </p:txBody>
      </p:sp>
      <p:sp>
        <p:nvSpPr>
          <p:cNvPr id="67588" name="Espaço Reservado para Conteúdo 2"/>
          <p:cNvSpPr txBox="1">
            <a:spLocks/>
          </p:cNvSpPr>
          <p:nvPr/>
        </p:nvSpPr>
        <p:spPr bwMode="auto">
          <a:xfrm>
            <a:off x="152400" y="2286000"/>
            <a:ext cx="8382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defTabSz="685800">
              <a:lnSpc>
                <a:spcPct val="90000"/>
              </a:lnSpc>
              <a:spcBef>
                <a:spcPts val="375"/>
              </a:spcBef>
              <a:buFont typeface="Arial" pitchFamily="34" charset="0"/>
              <a:buNone/>
            </a:pPr>
            <a:r>
              <a:rPr lang="pt-BR" altLang="pt-BR" sz="3200" b="1">
                <a:latin typeface="Calibri" pitchFamily="34" charset="0"/>
              </a:rPr>
              <a:t>Estimativa simultânea: </a:t>
            </a:r>
            <a:r>
              <a:rPr lang="pt-BR" altLang="pt-BR" sz="3200">
                <a:latin typeface="Calibri" pitchFamily="34" charset="0"/>
              </a:rPr>
              <a:t>Quando não há interesse do pesquisador em resultados intermediários.</a:t>
            </a:r>
            <a:endParaRPr lang="pt-BR" altLang="pt-BR" sz="3200" b="1">
              <a:latin typeface="Calibri" pitchFamily="34" charset="0"/>
            </a:endParaRPr>
          </a:p>
          <a:p>
            <a:pPr marL="0" lvl="1" defTabSz="685800">
              <a:lnSpc>
                <a:spcPct val="90000"/>
              </a:lnSpc>
              <a:spcBef>
                <a:spcPts val="375"/>
              </a:spcBef>
              <a:buFont typeface="Arial" pitchFamily="34" charset="0"/>
              <a:buNone/>
            </a:pPr>
            <a:endParaRPr lang="pt-BR" altLang="pt-BR" sz="3200" b="1">
              <a:latin typeface="Calibri" pitchFamily="34" charset="0"/>
            </a:endParaRPr>
          </a:p>
          <a:p>
            <a:pPr marL="0" lvl="1" defTabSz="685800">
              <a:lnSpc>
                <a:spcPct val="90000"/>
              </a:lnSpc>
              <a:spcBef>
                <a:spcPts val="375"/>
              </a:spcBef>
              <a:buFont typeface="Arial" pitchFamily="34" charset="0"/>
              <a:buNone/>
            </a:pPr>
            <a:r>
              <a:rPr lang="pt-BR" altLang="pt-BR" sz="3200" b="1">
                <a:latin typeface="Calibri" pitchFamily="34" charset="0"/>
              </a:rPr>
              <a:t>Estimativa </a:t>
            </a:r>
            <a:r>
              <a:rPr lang="pt-BR" altLang="pt-BR" sz="3200" b="1" i="1">
                <a:latin typeface="Calibri" pitchFamily="34" charset="0"/>
              </a:rPr>
              <a:t>stepwise: </a:t>
            </a:r>
            <a:r>
              <a:rPr lang="pt-BR" altLang="pt-BR" sz="3200">
                <a:latin typeface="Calibri" pitchFamily="34" charset="0"/>
              </a:rPr>
              <a:t>Seleciona-se variáveis independentes com mais poder de discriminante, uma por vez.</a:t>
            </a:r>
            <a:endParaRPr lang="pt-BR" altLang="pt-BR" sz="3200" b="1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 eaLnBrk="1" hangingPunct="1">
              <a:defRPr/>
            </a:pPr>
            <a:r>
              <a:rPr lang="pt-BR" altLang="pt-BR" b="1" dirty="0" smtClean="0"/>
              <a:t>Estimando Modelo</a:t>
            </a:r>
          </a:p>
        </p:txBody>
      </p:sp>
      <p:sp>
        <p:nvSpPr>
          <p:cNvPr id="6656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5943600" cy="1295400"/>
          </a:xfrm>
        </p:spPr>
        <p:txBody>
          <a:bodyPr>
            <a:normAutofit lnSpcReduction="10000"/>
          </a:bodyPr>
          <a:lstStyle/>
          <a:p>
            <a:pPr marL="0" lvl="1" indent="0">
              <a:buFont typeface="Arial" charset="0"/>
              <a:buNone/>
              <a:defRPr/>
            </a:pPr>
            <a:r>
              <a:rPr lang="pt-BR" altLang="pt-BR" sz="2400" b="1" dirty="0" smtClean="0">
                <a:solidFill>
                  <a:schemeClr val="bg1">
                    <a:lumMod val="75000"/>
                  </a:schemeClr>
                </a:solidFill>
              </a:rPr>
              <a:t>Estimativa simultânea</a:t>
            </a:r>
          </a:p>
          <a:p>
            <a:pPr marL="0" lvl="1" indent="0">
              <a:buFont typeface="Arial" charset="0"/>
              <a:buNone/>
              <a:defRPr/>
            </a:pPr>
            <a:endParaRPr lang="pt-BR" altLang="pt-BR" sz="24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lvl="1" indent="0">
              <a:buFont typeface="Arial" charset="0"/>
              <a:buNone/>
              <a:defRPr/>
            </a:pPr>
            <a:r>
              <a:rPr lang="pt-BR" altLang="pt-BR" sz="2400" b="1" dirty="0" smtClean="0"/>
              <a:t>Estimativa </a:t>
            </a:r>
            <a:r>
              <a:rPr lang="pt-BR" altLang="pt-BR" sz="2400" b="1" i="1" dirty="0" err="1" smtClean="0"/>
              <a:t>stepwise</a:t>
            </a:r>
            <a:endParaRPr lang="pt-BR" altLang="pt-BR" sz="2400" b="1" i="1" dirty="0" smtClean="0"/>
          </a:p>
        </p:txBody>
      </p:sp>
      <p:sp>
        <p:nvSpPr>
          <p:cNvPr id="68612" name="Espaço Reservado para Conteúdo 2"/>
          <p:cNvSpPr txBox="1">
            <a:spLocks/>
          </p:cNvSpPr>
          <p:nvPr/>
        </p:nvSpPr>
        <p:spPr bwMode="auto">
          <a:xfrm>
            <a:off x="76200" y="1524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defTabSz="685800">
              <a:lnSpc>
                <a:spcPct val="90000"/>
              </a:lnSpc>
              <a:spcBef>
                <a:spcPts val="375"/>
              </a:spcBef>
              <a:buFont typeface="Arial" pitchFamily="34" charset="0"/>
              <a:buNone/>
            </a:pPr>
            <a:r>
              <a:rPr lang="pt-BR" altLang="pt-BR" sz="3200" b="1" dirty="0">
                <a:latin typeface="Calibri" pitchFamily="34" charset="0"/>
              </a:rPr>
              <a:t>Estimativa </a:t>
            </a:r>
            <a:r>
              <a:rPr lang="pt-BR" altLang="pt-BR" sz="3200" b="1" i="1" dirty="0" err="1">
                <a:latin typeface="Calibri" pitchFamily="34" charset="0"/>
              </a:rPr>
              <a:t>stepwise</a:t>
            </a:r>
            <a:endParaRPr lang="pt-BR" altLang="pt-BR" sz="3200" b="1" i="1" dirty="0">
              <a:latin typeface="Calibri" pitchFamily="34" charset="0"/>
            </a:endParaRPr>
          </a:p>
          <a:p>
            <a:pPr marL="0" lvl="1" defTabSz="685800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à"/>
            </a:pPr>
            <a:r>
              <a:rPr lang="pt-BR" altLang="pt-BR" sz="3200" dirty="0">
                <a:latin typeface="Calibri" pitchFamily="34" charset="0"/>
                <a:sym typeface="Wingdings" pitchFamily="2" charset="2"/>
              </a:rPr>
              <a:t>Quando existem muitas variáveis </a:t>
            </a:r>
            <a:r>
              <a:rPr lang="pt-BR" altLang="pt-BR" sz="3200" dirty="0" err="1">
                <a:latin typeface="Calibri" pitchFamily="34" charset="0"/>
                <a:sym typeface="Wingdings" pitchFamily="2" charset="2"/>
              </a:rPr>
              <a:t>preditoras</a:t>
            </a:r>
            <a:r>
              <a:rPr lang="pt-BR" altLang="pt-BR" sz="3200" dirty="0">
                <a:latin typeface="Calibri" pitchFamily="34" charset="0"/>
                <a:sym typeface="Wingdings" pitchFamily="2" charset="2"/>
              </a:rPr>
              <a:t>.</a:t>
            </a:r>
          </a:p>
          <a:p>
            <a:pPr marL="0" lvl="1" defTabSz="685800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à"/>
            </a:pPr>
            <a:endParaRPr lang="pt-BR" altLang="pt-BR" sz="3200" dirty="0">
              <a:latin typeface="Calibri" pitchFamily="34" charset="0"/>
              <a:sym typeface="Wingdings" pitchFamily="2" charset="2"/>
            </a:endParaRPr>
          </a:p>
          <a:p>
            <a:pPr marL="0" lvl="1" defTabSz="685800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à"/>
            </a:pPr>
            <a:r>
              <a:rPr lang="pt-BR" altLang="pt-BR" sz="3200" dirty="0">
                <a:latin typeface="Calibri" pitchFamily="34" charset="0"/>
                <a:sym typeface="Wingdings" pitchFamily="2" charset="2"/>
              </a:rPr>
              <a:t>Geralmente o conjunto reduzido é tão bom – ou melhor – que a totalidade das variáveis.</a:t>
            </a:r>
          </a:p>
          <a:p>
            <a:pPr marL="0" lvl="1" defTabSz="685800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à"/>
            </a:pPr>
            <a:endParaRPr lang="pt-BR" altLang="pt-BR" sz="3200" dirty="0">
              <a:latin typeface="Calibri" pitchFamily="34" charset="0"/>
              <a:sym typeface="Wingdings" pitchFamily="2" charset="2"/>
            </a:endParaRPr>
          </a:p>
          <a:p>
            <a:pPr marL="0" lvl="1" defTabSz="685800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à"/>
            </a:pPr>
            <a:r>
              <a:rPr lang="pt-BR" altLang="pt-BR" sz="3200" dirty="0">
                <a:latin typeface="Calibri" pitchFamily="34" charset="0"/>
              </a:rPr>
              <a:t>É menos estável e generalizável a medida que a proporção entre amostra e variável independente é menor que 20.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Estimação das Funções Discriminantes</a:t>
            </a:r>
          </a:p>
        </p:txBody>
      </p:sp>
      <p:sp>
        <p:nvSpPr>
          <p:cNvPr id="56323" name="Retângulo 1"/>
          <p:cNvSpPr>
            <a:spLocks noChangeArrowheads="1"/>
          </p:cNvSpPr>
          <p:nvPr/>
        </p:nvSpPr>
        <p:spPr bwMode="auto">
          <a:xfrm>
            <a:off x="228600" y="1066800"/>
            <a:ext cx="86106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>
                <a:solidFill>
                  <a:srgbClr val="242729"/>
                </a:solidFill>
              </a:rPr>
              <a:t>Selecionar variáveis independentes em uma modelagem sem ter nenhuma hipótese a priori pode levar a falácias lógicas ou correlações espúrias (além de outros erros).</a:t>
            </a:r>
          </a:p>
          <a:p>
            <a:endParaRPr lang="pt-BR" altLang="pt-BR" sz="2400" b="1" u="sng">
              <a:solidFill>
                <a:srgbClr val="242729"/>
              </a:solidFill>
            </a:endParaRPr>
          </a:p>
          <a:p>
            <a:r>
              <a:rPr lang="pt-BR" altLang="pt-BR" sz="2400" b="1" u="sng">
                <a:solidFill>
                  <a:srgbClr val="242729"/>
                </a:solidFill>
              </a:rPr>
              <a:t>Referências sugeridas:</a:t>
            </a:r>
          </a:p>
          <a:p>
            <a:endParaRPr lang="pt-BR" altLang="pt-BR">
              <a:solidFill>
                <a:srgbClr val="242729"/>
              </a:solidFill>
            </a:endParaRPr>
          </a:p>
          <a:p>
            <a:pPr>
              <a:buFont typeface="Calibri Light" pitchFamily="34" charset="0"/>
              <a:buAutoNum type="arabicPeriod"/>
            </a:pPr>
            <a:r>
              <a:rPr lang="pt-BR" altLang="pt-BR">
                <a:solidFill>
                  <a:srgbClr val="242729"/>
                </a:solidFill>
              </a:rPr>
              <a:t>Kozak, M., &amp; Azevedo, R. (2011). Does using stepwise variable selection to build sequential path analysis models make sense? Physiologia plantarum, 141(3), 197–200. doi:10.1111/j.1399-3054.2010.01431.x</a:t>
            </a:r>
          </a:p>
          <a:p>
            <a:pPr>
              <a:buFont typeface="Calibri Light" pitchFamily="34" charset="0"/>
              <a:buAutoNum type="arabicPeriod"/>
            </a:pPr>
            <a:endParaRPr lang="pt-BR" altLang="pt-BR">
              <a:solidFill>
                <a:srgbClr val="242729"/>
              </a:solidFill>
            </a:endParaRPr>
          </a:p>
          <a:p>
            <a:pPr>
              <a:buFont typeface="Calibri Light" pitchFamily="34" charset="0"/>
              <a:buAutoNum type="arabicPeriod"/>
            </a:pPr>
            <a:r>
              <a:rPr lang="pt-BR" altLang="pt-BR">
                <a:solidFill>
                  <a:srgbClr val="242729"/>
                </a:solidFill>
              </a:rPr>
              <a:t>Whittingham, M. J., Stephens, P., Bradbury, R. B., &amp; Freckleton, R. P. (2006). Why do we still use stepwise modelling in ecology and behaviour? The Journal of animal ecology, 75(5), 1182–9. doi:10.1111/j.1365-2656.2006.01141.x</a:t>
            </a:r>
          </a:p>
          <a:p>
            <a:pPr>
              <a:buFont typeface="Calibri Light" pitchFamily="34" charset="0"/>
              <a:buAutoNum type="arabicPeriod"/>
            </a:pPr>
            <a:endParaRPr lang="pt-BR" altLang="pt-BR">
              <a:solidFill>
                <a:srgbClr val="242729"/>
              </a:solidFill>
            </a:endParaRPr>
          </a:p>
          <a:p>
            <a:pPr>
              <a:buFont typeface="Calibri Light" pitchFamily="34" charset="0"/>
              <a:buAutoNum type="arabicPeriod"/>
            </a:pPr>
            <a:r>
              <a:rPr lang="pt-BR" altLang="pt-BR">
                <a:solidFill>
                  <a:srgbClr val="242729"/>
                </a:solidFill>
              </a:rPr>
              <a:t>Frank Harrell, </a:t>
            </a:r>
            <a:r>
              <a:rPr lang="pt-BR" altLang="pt-BR" i="1">
                <a:solidFill>
                  <a:srgbClr val="242729"/>
                </a:solidFill>
              </a:rPr>
              <a:t>Regression Modeling Strategies</a:t>
            </a:r>
            <a:r>
              <a:rPr lang="pt-BR" altLang="pt-BR">
                <a:solidFill>
                  <a:srgbClr val="242729"/>
                </a:solidFill>
              </a:rPr>
              <a:t>, Springer 2001.</a:t>
            </a:r>
          </a:p>
        </p:txBody>
      </p:sp>
      <p:sp>
        <p:nvSpPr>
          <p:cNvPr id="56324" name="Retângulo 2"/>
          <p:cNvSpPr>
            <a:spLocks noChangeArrowheads="1"/>
          </p:cNvSpPr>
          <p:nvPr/>
        </p:nvSpPr>
        <p:spPr bwMode="auto">
          <a:xfrm>
            <a:off x="35496" y="6021288"/>
            <a:ext cx="91085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altLang="pt-BR" sz="2400" b="1" dirty="0"/>
              <a:t>Fonte</a:t>
            </a:r>
            <a:r>
              <a:rPr lang="pt-BR" altLang="pt-BR" sz="2400" dirty="0"/>
              <a:t>: http://</a:t>
            </a:r>
            <a:r>
              <a:rPr lang="pt-BR" altLang="pt-BR" sz="2400" dirty="0" smtClean="0"/>
              <a:t>stats.stackexchange.com/questions/4551/what-are-common-</a:t>
            </a:r>
            <a:r>
              <a:rPr lang="pt-BR" altLang="pt-BR" sz="2400" b="1" dirty="0" smtClean="0">
                <a:solidFill>
                  <a:srgbClr val="CC3300"/>
                </a:solidFill>
              </a:rPr>
              <a:t>statistical-sins</a:t>
            </a:r>
            <a:endParaRPr lang="pt-BR" altLang="pt-BR" sz="2400" b="1" dirty="0">
              <a:solidFill>
                <a:srgbClr val="CC3300"/>
              </a:solidFill>
            </a:endParaRPr>
          </a:p>
        </p:txBody>
      </p:sp>
      <p:sp>
        <p:nvSpPr>
          <p:cNvPr id="56325" name="Retângulo 3"/>
          <p:cNvSpPr>
            <a:spLocks noChangeArrowheads="1"/>
          </p:cNvSpPr>
          <p:nvPr/>
        </p:nvSpPr>
        <p:spPr bwMode="auto">
          <a:xfrm>
            <a:off x="0" y="5429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800" b="1"/>
              <a:t>Estimação simultânea vs </a:t>
            </a:r>
            <a:r>
              <a:rPr lang="pt-BR" altLang="pt-BR" sz="2800" b="1" i="1"/>
              <a:t>stepwise</a:t>
            </a:r>
            <a:endParaRPr lang="pt-BR" altLang="pt-BR" sz="2800" b="1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Estimação das Funções Discriminantes</a:t>
            </a:r>
          </a:p>
        </p:txBody>
      </p:sp>
      <p:sp>
        <p:nvSpPr>
          <p:cNvPr id="57347" name="Retângulo 3"/>
          <p:cNvSpPr>
            <a:spLocks noChangeArrowheads="1"/>
          </p:cNvSpPr>
          <p:nvPr/>
        </p:nvSpPr>
        <p:spPr bwMode="auto">
          <a:xfrm>
            <a:off x="0" y="5429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800" b="1"/>
              <a:t>Estimação simultânea vs </a:t>
            </a:r>
            <a:r>
              <a:rPr lang="pt-BR" altLang="pt-BR" sz="2800" b="1" i="1"/>
              <a:t>stepwise</a:t>
            </a:r>
            <a:endParaRPr lang="pt-BR" altLang="pt-BR" sz="2800" b="1"/>
          </a:p>
        </p:txBody>
      </p:sp>
      <p:pic>
        <p:nvPicPr>
          <p:cNvPr id="57348" name="Imagem 4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143000"/>
            <a:ext cx="9144000" cy="471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Imagem 1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762000"/>
            <a:ext cx="8153400" cy="520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1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Estimação das Funções Discriminantes</a:t>
            </a:r>
          </a:p>
        </p:txBody>
      </p:sp>
      <p:sp>
        <p:nvSpPr>
          <p:cNvPr id="58372" name="Retângulo 3"/>
          <p:cNvSpPr>
            <a:spLocks noChangeArrowheads="1"/>
          </p:cNvSpPr>
          <p:nvPr/>
        </p:nvSpPr>
        <p:spPr bwMode="auto">
          <a:xfrm>
            <a:off x="0" y="5429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800" b="1" u="sng"/>
              <a:t>Estimação simultânea vs </a:t>
            </a:r>
            <a:r>
              <a:rPr lang="pt-BR" altLang="pt-BR" sz="2800" b="1" i="1" u="sng"/>
              <a:t>stepwise</a:t>
            </a:r>
            <a:endParaRPr lang="pt-BR" altLang="pt-BR" sz="2800" b="1" u="sng"/>
          </a:p>
        </p:txBody>
      </p:sp>
      <p:sp>
        <p:nvSpPr>
          <p:cNvPr id="58373" name="Retângulo 2"/>
          <p:cNvSpPr>
            <a:spLocks noChangeArrowheads="1"/>
          </p:cNvSpPr>
          <p:nvPr/>
        </p:nvSpPr>
        <p:spPr bwMode="auto">
          <a:xfrm>
            <a:off x="-20638" y="6059488"/>
            <a:ext cx="899160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/>
              <a:t>SUGESTÃO: </a:t>
            </a:r>
            <a:r>
              <a:rPr lang="pt-BR" altLang="pt-BR"/>
              <a:t>http://stats.stackexchange.com/questions/70071/alternatives-to-stepwise-discriminant-analysis-for-feature-selection-on-hyperspe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Estimação das Funções Discriminantes</a:t>
            </a:r>
          </a:p>
        </p:txBody>
      </p:sp>
      <p:sp>
        <p:nvSpPr>
          <p:cNvPr id="59395" name="Retângulo 3"/>
          <p:cNvSpPr>
            <a:spLocks noChangeArrowheads="1"/>
          </p:cNvSpPr>
          <p:nvPr/>
        </p:nvSpPr>
        <p:spPr bwMode="auto">
          <a:xfrm>
            <a:off x="0" y="5429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800" b="1" u="sng"/>
              <a:t>Estimação simultânea</a:t>
            </a:r>
          </a:p>
        </p:txBody>
      </p:sp>
      <p:sp>
        <p:nvSpPr>
          <p:cNvPr id="59396" name="Retângulo 6"/>
          <p:cNvSpPr>
            <a:spLocks noChangeArrowheads="1"/>
          </p:cNvSpPr>
          <p:nvPr/>
        </p:nvSpPr>
        <p:spPr bwMode="auto">
          <a:xfrm>
            <a:off x="228600" y="2140545"/>
            <a:ext cx="861060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000" dirty="0" err="1"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BR" altLang="pt-BR" sz="2000" dirty="0">
                <a:latin typeface="Courier New" pitchFamily="49" charset="0"/>
                <a:cs typeface="Courier New" pitchFamily="49" charset="0"/>
              </a:rPr>
              <a:t>(MASS)</a:t>
            </a:r>
          </a:p>
          <a:p>
            <a:r>
              <a:rPr lang="pt-BR" altLang="pt-B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000" dirty="0">
                <a:latin typeface="Courier New" pitchFamily="49" charset="0"/>
                <a:cs typeface="Courier New" pitchFamily="49" charset="0"/>
              </a:rPr>
              <a:t>dis1 &lt;- 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lda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Species~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.,data=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altLang="pt-B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397" name="Retângulo 7"/>
          <p:cNvSpPr>
            <a:spLocks noChangeArrowheads="1"/>
          </p:cNvSpPr>
          <p:nvPr/>
        </p:nvSpPr>
        <p:spPr bwMode="auto">
          <a:xfrm>
            <a:off x="234950" y="3421112"/>
            <a:ext cx="86106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000" dirty="0" err="1"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BR" altLang="pt-BR" sz="2000" dirty="0">
                <a:latin typeface="Courier New" pitchFamily="49" charset="0"/>
                <a:cs typeface="Courier New" pitchFamily="49" charset="0"/>
              </a:rPr>
              <a:t>(ade4)</a:t>
            </a:r>
          </a:p>
          <a:p>
            <a:r>
              <a:rPr lang="pt-BR" altLang="pt-B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000" dirty="0">
                <a:latin typeface="Courier New" pitchFamily="49" charset="0"/>
                <a:cs typeface="Courier New" pitchFamily="49" charset="0"/>
              </a:rPr>
              <a:t>pca2 &lt;- 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dudi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pca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[,-5], </a:t>
            </a:r>
            <a:r>
              <a:rPr lang="pt-BR" altLang="pt-BR" sz="2000" dirty="0" err="1">
                <a:latin typeface="Courier New" pitchFamily="49" charset="0"/>
                <a:cs typeface="Courier New" pitchFamily="49" charset="0"/>
              </a:rPr>
              <a:t>scannf</a:t>
            </a:r>
            <a:r>
              <a:rPr lang="pt-BR" altLang="pt-BR" sz="2000" dirty="0">
                <a:latin typeface="Courier New" pitchFamily="49" charset="0"/>
                <a:cs typeface="Courier New" pitchFamily="49" charset="0"/>
              </a:rPr>
              <a:t> = FALSE)</a:t>
            </a:r>
          </a:p>
          <a:p>
            <a:r>
              <a:rPr lang="pt-BR" altLang="pt-B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000" dirty="0">
                <a:latin typeface="Courier New" pitchFamily="49" charset="0"/>
                <a:cs typeface="Courier New" pitchFamily="49" charset="0"/>
              </a:rPr>
              <a:t>dis2 &lt;- </a:t>
            </a:r>
            <a:r>
              <a:rPr lang="pt-BR" altLang="pt-BR" sz="2000" dirty="0" err="1">
                <a:latin typeface="Courier New" pitchFamily="49" charset="0"/>
                <a:cs typeface="Courier New" pitchFamily="49" charset="0"/>
              </a:rPr>
              <a:t>discrimin</a:t>
            </a:r>
            <a:r>
              <a:rPr lang="pt-BR" altLang="pt-BR" sz="2000" dirty="0">
                <a:latin typeface="Courier New" pitchFamily="49" charset="0"/>
                <a:cs typeface="Courier New" pitchFamily="49" charset="0"/>
              </a:rPr>
              <a:t>(pca2, 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Species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altLang="pt-BR" sz="2000" dirty="0" err="1">
                <a:latin typeface="Courier New" pitchFamily="49" charset="0"/>
                <a:cs typeface="Courier New" pitchFamily="49" charset="0"/>
              </a:rPr>
              <a:t>scannf</a:t>
            </a:r>
            <a:r>
              <a:rPr lang="pt-BR" altLang="pt-BR" sz="2000" dirty="0">
                <a:latin typeface="Courier New" pitchFamily="49" charset="0"/>
                <a:cs typeface="Courier New" pitchFamily="49" charset="0"/>
              </a:rPr>
              <a:t> = FALSE)</a:t>
            </a:r>
          </a:p>
        </p:txBody>
      </p:sp>
      <p:sp>
        <p:nvSpPr>
          <p:cNvPr id="59399" name="Retângulo 9"/>
          <p:cNvSpPr>
            <a:spLocks noChangeArrowheads="1"/>
          </p:cNvSpPr>
          <p:nvPr/>
        </p:nvSpPr>
        <p:spPr bwMode="auto">
          <a:xfrm>
            <a:off x="179512" y="4941168"/>
            <a:ext cx="8640960" cy="1692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altLang="pt-B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t-B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altLang="pt-BR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candisc</a:t>
            </a:r>
            <a:r>
              <a:rPr lang="en-US" altLang="pt-B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altLang="pt-B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altLang="pt-B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t-B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dis3&lt;-</a:t>
            </a:r>
            <a:r>
              <a:rPr lang="en-US" altLang="pt-B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lm(</a:t>
            </a:r>
            <a:r>
              <a:rPr lang="en-US" altLang="pt-BR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altLang="pt-B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pt-BR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Sepal.Length,Sepal.Width,Petal.Length,Petal.Width</a:t>
            </a:r>
            <a:r>
              <a:rPr lang="en-US" altLang="pt-B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)~Species, data=dados)</a:t>
            </a:r>
            <a:r>
              <a:rPr lang="en-US" altLang="pt-B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pt-B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altLang="pt-B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t-B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out3&lt;-</a:t>
            </a:r>
            <a:r>
              <a:rPr lang="en-US" altLang="pt-BR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candisc</a:t>
            </a:r>
            <a:r>
              <a:rPr lang="en-US" altLang="pt-B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(dis3, term</a:t>
            </a:r>
            <a:r>
              <a:rPr lang="en-US" altLang="pt-B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t-BR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Grupos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t-B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pt-BR" altLang="pt-B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400" name="CaixaDeTexto 10"/>
          <p:cNvSpPr txBox="1">
            <a:spLocks noChangeArrowheads="1"/>
          </p:cNvSpPr>
          <p:nvPr/>
        </p:nvSpPr>
        <p:spPr bwMode="auto">
          <a:xfrm>
            <a:off x="3276600" y="1700808"/>
            <a:ext cx="222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>
                <a:solidFill>
                  <a:srgbClr val="0070C0"/>
                </a:solidFill>
              </a:rPr>
              <a:t>Pelo pacote </a:t>
            </a:r>
            <a:r>
              <a:rPr lang="pt-BR" altLang="pt-BR" sz="2000">
                <a:solidFill>
                  <a:srgbClr val="0070C0"/>
                </a:solidFill>
                <a:latin typeface="Courier"/>
              </a:rPr>
              <a:t>MASS</a:t>
            </a:r>
          </a:p>
        </p:txBody>
      </p:sp>
      <p:sp>
        <p:nvSpPr>
          <p:cNvPr id="59401" name="CaixaDeTexto 12"/>
          <p:cNvSpPr txBox="1">
            <a:spLocks noChangeArrowheads="1"/>
          </p:cNvSpPr>
          <p:nvPr/>
        </p:nvSpPr>
        <p:spPr bwMode="auto">
          <a:xfrm>
            <a:off x="3352800" y="3061295"/>
            <a:ext cx="222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>
                <a:solidFill>
                  <a:srgbClr val="0070C0"/>
                </a:solidFill>
              </a:rPr>
              <a:t>Pelo pacote </a:t>
            </a:r>
            <a:r>
              <a:rPr lang="pt-BR" altLang="pt-BR" sz="2000">
                <a:solidFill>
                  <a:srgbClr val="0070C0"/>
                </a:solidFill>
                <a:latin typeface="Courier"/>
              </a:rPr>
              <a:t>ade4</a:t>
            </a:r>
          </a:p>
        </p:txBody>
      </p:sp>
      <p:sp>
        <p:nvSpPr>
          <p:cNvPr id="59402" name="CaixaDeTexto 13"/>
          <p:cNvSpPr txBox="1">
            <a:spLocks noChangeArrowheads="1"/>
          </p:cNvSpPr>
          <p:nvPr/>
        </p:nvSpPr>
        <p:spPr bwMode="auto">
          <a:xfrm>
            <a:off x="3200400" y="4509120"/>
            <a:ext cx="2687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 dirty="0">
                <a:solidFill>
                  <a:srgbClr val="0070C0"/>
                </a:solidFill>
              </a:rPr>
              <a:t>Pelo pacote </a:t>
            </a:r>
            <a:r>
              <a:rPr lang="pt-BR" altLang="pt-BR" sz="2000" dirty="0" err="1">
                <a:solidFill>
                  <a:srgbClr val="0070C0"/>
                </a:solidFill>
                <a:latin typeface="Courier"/>
              </a:rPr>
              <a:t>candisc</a:t>
            </a:r>
            <a:endParaRPr lang="pt-BR" altLang="pt-BR" sz="2000" dirty="0">
              <a:solidFill>
                <a:srgbClr val="0070C0"/>
              </a:solidFill>
              <a:latin typeface="Courier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Estimação das Funções Discriminantes</a:t>
            </a:r>
          </a:p>
        </p:txBody>
      </p:sp>
      <p:sp>
        <p:nvSpPr>
          <p:cNvPr id="59395" name="Retângulo 3"/>
          <p:cNvSpPr>
            <a:spLocks noChangeArrowheads="1"/>
          </p:cNvSpPr>
          <p:nvPr/>
        </p:nvSpPr>
        <p:spPr bwMode="auto">
          <a:xfrm>
            <a:off x="0" y="5429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800" b="1" u="sng"/>
              <a:t>Estimação simultânea</a:t>
            </a:r>
          </a:p>
        </p:txBody>
      </p:sp>
      <p:sp>
        <p:nvSpPr>
          <p:cNvPr id="59396" name="Retângulo 6"/>
          <p:cNvSpPr>
            <a:spLocks noChangeArrowheads="1"/>
          </p:cNvSpPr>
          <p:nvPr/>
        </p:nvSpPr>
        <p:spPr bwMode="auto">
          <a:xfrm>
            <a:off x="228600" y="2140545"/>
            <a:ext cx="86106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0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(MASS)</a:t>
            </a:r>
          </a:p>
          <a:p>
            <a:r>
              <a:rPr lang="pt-BR" altLang="pt-BR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dis1 &lt;- </a:t>
            </a:r>
            <a:r>
              <a:rPr lang="pt-BR" altLang="pt-BR" sz="20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lda</a:t>
            </a:r>
            <a:r>
              <a:rPr lang="pt-BR" altLang="pt-BR" sz="20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0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Species~</a:t>
            </a:r>
            <a:r>
              <a:rPr lang="pt-BR" altLang="pt-BR" sz="20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.,data=</a:t>
            </a:r>
            <a:r>
              <a:rPr lang="pt-BR" altLang="pt-BR" sz="20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0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altLang="pt-BR" sz="20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397" name="Retângulo 7"/>
          <p:cNvSpPr>
            <a:spLocks noChangeArrowheads="1"/>
          </p:cNvSpPr>
          <p:nvPr/>
        </p:nvSpPr>
        <p:spPr bwMode="auto">
          <a:xfrm>
            <a:off x="234950" y="3421112"/>
            <a:ext cx="86106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0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(ade4)</a:t>
            </a:r>
          </a:p>
          <a:p>
            <a:r>
              <a:rPr lang="pt-BR" altLang="pt-BR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pca2 &lt;- </a:t>
            </a:r>
            <a:r>
              <a:rPr lang="pt-BR" altLang="pt-BR" sz="20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dudi</a:t>
            </a:r>
            <a:r>
              <a:rPr lang="pt-BR" altLang="pt-BR" sz="20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20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pca</a:t>
            </a:r>
            <a:r>
              <a:rPr lang="pt-BR" altLang="pt-BR" sz="20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0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0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[,-5], </a:t>
            </a:r>
            <a:r>
              <a:rPr lang="pt-BR" altLang="pt-BR" sz="20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scannf</a:t>
            </a: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= FALSE)</a:t>
            </a:r>
          </a:p>
          <a:p>
            <a:r>
              <a:rPr lang="pt-BR" altLang="pt-BR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dis2 &lt;- </a:t>
            </a:r>
            <a:r>
              <a:rPr lang="pt-BR" altLang="pt-BR" sz="20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discrimin</a:t>
            </a: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(pca2, </a:t>
            </a:r>
            <a:r>
              <a:rPr lang="pt-BR" altLang="pt-BR" sz="20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0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pt-BR" altLang="pt-BR" sz="20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Species</a:t>
            </a:r>
            <a:r>
              <a:rPr lang="pt-BR" altLang="pt-BR" sz="20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altLang="pt-BR" sz="20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scannf</a:t>
            </a: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= FALSE)</a:t>
            </a:r>
          </a:p>
        </p:txBody>
      </p:sp>
      <p:sp>
        <p:nvSpPr>
          <p:cNvPr id="59399" name="Retângulo 9"/>
          <p:cNvSpPr>
            <a:spLocks noChangeArrowheads="1"/>
          </p:cNvSpPr>
          <p:nvPr/>
        </p:nvSpPr>
        <p:spPr bwMode="auto">
          <a:xfrm>
            <a:off x="179512" y="4941168"/>
            <a:ext cx="8640960" cy="169277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altLang="pt-B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t-B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altLang="pt-BR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candisc</a:t>
            </a:r>
            <a:r>
              <a:rPr lang="en-US" altLang="pt-B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altLang="pt-B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altLang="pt-B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t-B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dis3&lt;-</a:t>
            </a:r>
            <a:r>
              <a:rPr lang="en-US" altLang="pt-B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lm(</a:t>
            </a:r>
            <a:r>
              <a:rPr lang="en-US" altLang="pt-BR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altLang="pt-B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pt-BR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Sepal.Length,Sepal.Width,Petal.Length,Petal.Width</a:t>
            </a:r>
            <a:r>
              <a:rPr lang="en-US" altLang="pt-B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)~Species, data=dados)</a:t>
            </a:r>
            <a:r>
              <a:rPr lang="en-US" altLang="pt-B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pt-B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altLang="pt-B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t-B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out3&lt;-</a:t>
            </a:r>
            <a:r>
              <a:rPr lang="en-US" altLang="pt-BR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candisc</a:t>
            </a:r>
            <a:r>
              <a:rPr lang="en-US" altLang="pt-B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(dis3, term</a:t>
            </a:r>
            <a:r>
              <a:rPr lang="en-US" altLang="pt-B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t-BR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Grupos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t-B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pt-BR" altLang="pt-B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400" name="CaixaDeTexto 10"/>
          <p:cNvSpPr txBox="1">
            <a:spLocks noChangeArrowheads="1"/>
          </p:cNvSpPr>
          <p:nvPr/>
        </p:nvSpPr>
        <p:spPr bwMode="auto">
          <a:xfrm>
            <a:off x="3276600" y="1700808"/>
            <a:ext cx="222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>
                <a:solidFill>
                  <a:schemeClr val="bg1">
                    <a:lumMod val="65000"/>
                  </a:schemeClr>
                </a:solidFill>
              </a:rPr>
              <a:t>Pelo pacote </a:t>
            </a:r>
            <a:r>
              <a:rPr lang="pt-BR" altLang="pt-BR" sz="2000">
                <a:solidFill>
                  <a:schemeClr val="bg1">
                    <a:lumMod val="65000"/>
                  </a:schemeClr>
                </a:solidFill>
                <a:latin typeface="Courier"/>
              </a:rPr>
              <a:t>MASS</a:t>
            </a:r>
          </a:p>
        </p:txBody>
      </p:sp>
      <p:sp>
        <p:nvSpPr>
          <p:cNvPr id="59401" name="CaixaDeTexto 12"/>
          <p:cNvSpPr txBox="1">
            <a:spLocks noChangeArrowheads="1"/>
          </p:cNvSpPr>
          <p:nvPr/>
        </p:nvSpPr>
        <p:spPr bwMode="auto">
          <a:xfrm>
            <a:off x="3352800" y="3061295"/>
            <a:ext cx="20325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>
                <a:solidFill>
                  <a:schemeClr val="bg1">
                    <a:lumMod val="65000"/>
                  </a:schemeClr>
                </a:solidFill>
              </a:rPr>
              <a:t>Pelo pacote </a:t>
            </a:r>
            <a:r>
              <a:rPr lang="pt-BR" altLang="pt-BR" sz="2000">
                <a:solidFill>
                  <a:schemeClr val="bg1">
                    <a:lumMod val="65000"/>
                  </a:schemeClr>
                </a:solidFill>
                <a:latin typeface="Courier"/>
              </a:rPr>
              <a:t>ade4</a:t>
            </a:r>
          </a:p>
        </p:txBody>
      </p:sp>
      <p:sp>
        <p:nvSpPr>
          <p:cNvPr id="59402" name="CaixaDeTexto 13"/>
          <p:cNvSpPr txBox="1">
            <a:spLocks noChangeArrowheads="1"/>
          </p:cNvSpPr>
          <p:nvPr/>
        </p:nvSpPr>
        <p:spPr bwMode="auto">
          <a:xfrm>
            <a:off x="3200400" y="4509120"/>
            <a:ext cx="2687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 dirty="0">
                <a:solidFill>
                  <a:srgbClr val="0070C0"/>
                </a:solidFill>
              </a:rPr>
              <a:t>Pelo pacote </a:t>
            </a:r>
            <a:r>
              <a:rPr lang="pt-BR" altLang="pt-BR" sz="2000" dirty="0" err="1">
                <a:solidFill>
                  <a:srgbClr val="0070C0"/>
                </a:solidFill>
                <a:latin typeface="Courier"/>
              </a:rPr>
              <a:t>candisc</a:t>
            </a:r>
            <a:endParaRPr lang="pt-BR" altLang="pt-BR" sz="2000" dirty="0">
              <a:solidFill>
                <a:srgbClr val="0070C0"/>
              </a:solidFill>
              <a:latin typeface="Courier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7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9512" y="2348880"/>
            <a:ext cx="830076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2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Estimação das Funções Discriminantes</a:t>
            </a:r>
          </a:p>
        </p:txBody>
      </p:sp>
      <p:sp>
        <p:nvSpPr>
          <p:cNvPr id="61443" name="Retângulo 3"/>
          <p:cNvSpPr>
            <a:spLocks noChangeArrowheads="1"/>
          </p:cNvSpPr>
          <p:nvPr/>
        </p:nvSpPr>
        <p:spPr bwMode="auto">
          <a:xfrm>
            <a:off x="0" y="5429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800" b="1" u="sng"/>
              <a:t>Estimação simultânea</a:t>
            </a:r>
          </a:p>
        </p:txBody>
      </p:sp>
      <p:sp>
        <p:nvSpPr>
          <p:cNvPr id="61444" name="CaixaDeTexto 13"/>
          <p:cNvSpPr txBox="1">
            <a:spLocks noChangeArrowheads="1"/>
          </p:cNvSpPr>
          <p:nvPr/>
        </p:nvSpPr>
        <p:spPr bwMode="auto">
          <a:xfrm>
            <a:off x="3117850" y="1073150"/>
            <a:ext cx="2687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>
                <a:solidFill>
                  <a:srgbClr val="0070C0"/>
                </a:solidFill>
              </a:rPr>
              <a:t>Pelo pacote </a:t>
            </a:r>
            <a:r>
              <a:rPr lang="pt-BR" altLang="pt-BR" sz="2000">
                <a:solidFill>
                  <a:srgbClr val="0070C0"/>
                </a:solidFill>
                <a:latin typeface="Courier"/>
              </a:rPr>
              <a:t>candisc</a:t>
            </a:r>
          </a:p>
        </p:txBody>
      </p:sp>
      <p:sp>
        <p:nvSpPr>
          <p:cNvPr id="61445" name="CaixaDeTexto 11"/>
          <p:cNvSpPr txBox="1">
            <a:spLocks noChangeArrowheads="1"/>
          </p:cNvSpPr>
          <p:nvPr/>
        </p:nvSpPr>
        <p:spPr bwMode="auto">
          <a:xfrm>
            <a:off x="5943600" y="1295400"/>
            <a:ext cx="30940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 i="1"/>
              <a:t>OUTPUT</a:t>
            </a:r>
          </a:p>
        </p:txBody>
      </p:sp>
      <p:sp>
        <p:nvSpPr>
          <p:cNvPr id="61447" name="Retângulo 4"/>
          <p:cNvSpPr>
            <a:spLocks noChangeArrowheads="1"/>
          </p:cNvSpPr>
          <p:nvPr/>
        </p:nvSpPr>
        <p:spPr bwMode="auto">
          <a:xfrm>
            <a:off x="35496" y="980728"/>
            <a:ext cx="30514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altLang="pt-BR" sz="2400" i="1" dirty="0">
                <a:solidFill>
                  <a:srgbClr val="FF0000"/>
                </a:solidFill>
              </a:rPr>
              <a:t>Proporção da variância explicada pelos discriminantes lineares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3059832" y="3310880"/>
            <a:ext cx="842392" cy="69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8" name="Conector reto 7"/>
          <p:cNvCxnSpPr>
            <a:stCxn id="6" idx="0"/>
            <a:endCxn id="61447" idx="3"/>
          </p:cNvCxnSpPr>
          <p:nvPr/>
        </p:nvCxnSpPr>
        <p:spPr>
          <a:xfrm flipH="1" flipV="1">
            <a:off x="3086944" y="1580893"/>
            <a:ext cx="394084" cy="17299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Estimação das Funções Discriminantes</a:t>
            </a:r>
          </a:p>
        </p:txBody>
      </p:sp>
      <p:sp>
        <p:nvSpPr>
          <p:cNvPr id="62467" name="Retângulo 3"/>
          <p:cNvSpPr>
            <a:spLocks noChangeArrowheads="1"/>
          </p:cNvSpPr>
          <p:nvPr/>
        </p:nvSpPr>
        <p:spPr bwMode="auto">
          <a:xfrm>
            <a:off x="0" y="5429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800" b="1" u="sng"/>
              <a:t>Estimação simultânea</a:t>
            </a:r>
          </a:p>
        </p:txBody>
      </p:sp>
      <p:sp>
        <p:nvSpPr>
          <p:cNvPr id="62468" name="CaixaDeTexto 13"/>
          <p:cNvSpPr txBox="1">
            <a:spLocks noChangeArrowheads="1"/>
          </p:cNvSpPr>
          <p:nvPr/>
        </p:nvSpPr>
        <p:spPr bwMode="auto">
          <a:xfrm>
            <a:off x="3117850" y="1073150"/>
            <a:ext cx="2687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>
                <a:solidFill>
                  <a:srgbClr val="0070C0"/>
                </a:solidFill>
              </a:rPr>
              <a:t>Pelo pacote </a:t>
            </a:r>
            <a:r>
              <a:rPr lang="pt-BR" altLang="pt-BR" sz="2000">
                <a:solidFill>
                  <a:srgbClr val="0070C0"/>
                </a:solidFill>
                <a:latin typeface="Courier"/>
              </a:rPr>
              <a:t>candisc</a:t>
            </a:r>
          </a:p>
        </p:txBody>
      </p:sp>
      <p:sp>
        <p:nvSpPr>
          <p:cNvPr id="62469" name="CaixaDeTexto 11"/>
          <p:cNvSpPr txBox="1">
            <a:spLocks noChangeArrowheads="1"/>
          </p:cNvSpPr>
          <p:nvPr/>
        </p:nvSpPr>
        <p:spPr bwMode="auto">
          <a:xfrm>
            <a:off x="5943600" y="1295400"/>
            <a:ext cx="30940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 i="1"/>
              <a:t>OUTPUT</a:t>
            </a:r>
          </a:p>
        </p:txBody>
      </p:sp>
      <p:sp>
        <p:nvSpPr>
          <p:cNvPr id="62470" name="CaixaDeTexto 8"/>
          <p:cNvSpPr txBox="1">
            <a:spLocks noChangeArrowheads="1"/>
          </p:cNvSpPr>
          <p:nvPr/>
        </p:nvSpPr>
        <p:spPr bwMode="auto">
          <a:xfrm>
            <a:off x="4572000" y="2204864"/>
            <a:ext cx="43204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altLang="pt-BR" sz="2400" i="1" dirty="0">
                <a:solidFill>
                  <a:srgbClr val="FF0000"/>
                </a:solidFill>
              </a:rPr>
              <a:t>Valores Discriminantes Médios para cada grupo pré-definido</a:t>
            </a:r>
          </a:p>
        </p:txBody>
      </p:sp>
      <p:sp>
        <p:nvSpPr>
          <p:cNvPr id="62471" name="CaixaDeTexto 9"/>
          <p:cNvSpPr txBox="1">
            <a:spLocks noChangeArrowheads="1"/>
          </p:cNvSpPr>
          <p:nvPr/>
        </p:nvSpPr>
        <p:spPr bwMode="auto">
          <a:xfrm>
            <a:off x="4540696" y="3573016"/>
            <a:ext cx="449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altLang="pt-BR" sz="2400" i="1" dirty="0">
                <a:solidFill>
                  <a:srgbClr val="FF0000"/>
                </a:solidFill>
              </a:rPr>
              <a:t>Erro Padrão para cada grupo pré-definido também é fornecido</a:t>
            </a:r>
          </a:p>
        </p:txBody>
      </p:sp>
      <p:sp>
        <p:nvSpPr>
          <p:cNvPr id="62473" name="Retângulo 6"/>
          <p:cNvSpPr>
            <a:spLocks noChangeArrowheads="1"/>
          </p:cNvSpPr>
          <p:nvPr/>
        </p:nvSpPr>
        <p:spPr bwMode="auto">
          <a:xfrm>
            <a:off x="4572000" y="4809331"/>
            <a:ext cx="432048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altLang="pt-BR" sz="2400" b="1" i="1" u="sng" dirty="0">
                <a:solidFill>
                  <a:srgbClr val="FF0000"/>
                </a:solidFill>
              </a:rPr>
              <a:t>CARGAS DISCRIMINANTES</a:t>
            </a:r>
            <a:r>
              <a:rPr lang="pt-BR" altLang="pt-BR" sz="2400" b="1" i="1" dirty="0">
                <a:solidFill>
                  <a:srgbClr val="FF0000"/>
                </a:solidFill>
              </a:rPr>
              <a:t> </a:t>
            </a:r>
            <a:r>
              <a:rPr lang="pt-BR" altLang="pt-BR" sz="2400" i="1" dirty="0">
                <a:solidFill>
                  <a:srgbClr val="FF0000"/>
                </a:solidFill>
              </a:rPr>
              <a:t>que nos dizem a relação entre os valores da FD e as variáveis originais</a:t>
            </a:r>
          </a:p>
        </p:txBody>
      </p:sp>
      <p:pic>
        <p:nvPicPr>
          <p:cNvPr id="69633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496" y="2132856"/>
            <a:ext cx="454603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 defTabSz="685800" eaLnBrk="1" hangingPunct="1">
              <a:lnSpc>
                <a:spcPct val="90000"/>
              </a:lnSpc>
              <a:defRPr/>
            </a:pPr>
            <a:r>
              <a:rPr lang="pt-BR" altLang="pt-BR" sz="4800" b="1" u="sng" dirty="0">
                <a:latin typeface="+mj-lt"/>
                <a:ea typeface="+mj-ea"/>
                <a:cs typeface="+mj-cs"/>
              </a:rPr>
              <a:t>Análise Fatorial</a:t>
            </a:r>
          </a:p>
        </p:txBody>
      </p:sp>
      <p:sp>
        <p:nvSpPr>
          <p:cNvPr id="11267" name="CaixaDeTexto 13"/>
          <p:cNvSpPr txBox="1">
            <a:spLocks noChangeArrowheads="1"/>
          </p:cNvSpPr>
          <p:nvPr/>
        </p:nvSpPr>
        <p:spPr bwMode="auto">
          <a:xfrm>
            <a:off x="0" y="757238"/>
            <a:ext cx="40497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/>
              <a:t>Componentes Estatísticos</a:t>
            </a:r>
            <a:endParaRPr lang="en-US" altLang="pt-BR" sz="2400" b="1"/>
          </a:p>
        </p:txBody>
      </p:sp>
      <p:sp>
        <p:nvSpPr>
          <p:cNvPr id="11268" name="CaixaDeTexto 15"/>
          <p:cNvSpPr txBox="1">
            <a:spLocks noChangeArrowheads="1"/>
          </p:cNvSpPr>
          <p:nvPr/>
        </p:nvSpPr>
        <p:spPr bwMode="auto">
          <a:xfrm>
            <a:off x="228600" y="1295400"/>
            <a:ext cx="85344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pt-BR" altLang="pt-BR" sz="2400" b="1" u="sng"/>
              <a:t>Escore Fatorial</a:t>
            </a:r>
            <a:r>
              <a:rPr lang="pt-BR" altLang="pt-BR" sz="2400"/>
              <a:t>: Medida composta criada para cada observação sobre cada fator extraído na análise fatorial. São padronizados para ter média 0 e desvio-padrão 1.</a:t>
            </a:r>
          </a:p>
          <a:p>
            <a:pPr>
              <a:buFontTx/>
              <a:buChar char="-"/>
            </a:pPr>
            <a:endParaRPr lang="pt-BR" altLang="pt-BR" sz="2400"/>
          </a:p>
          <a:p>
            <a:pPr>
              <a:buFontTx/>
              <a:buChar char="-"/>
            </a:pPr>
            <a:r>
              <a:rPr lang="pt-BR" altLang="pt-BR" sz="2400" b="1"/>
              <a:t>Pesos fatoriais:</a:t>
            </a:r>
            <a:r>
              <a:rPr lang="pt-BR" altLang="pt-BR" sz="2400"/>
              <a:t> utilizados em conjunção com os valores da variável original para calcular o escore fatorial de cada observação.</a:t>
            </a:r>
          </a:p>
          <a:p>
            <a:pPr>
              <a:buFontTx/>
              <a:buChar char="-"/>
            </a:pPr>
            <a:endParaRPr lang="pt-BR" altLang="pt-BR" sz="2400"/>
          </a:p>
          <a:p>
            <a:pPr>
              <a:buFontTx/>
              <a:buChar char="-"/>
            </a:pPr>
            <a:endParaRPr lang="en-US" altLang="pt-BR" sz="240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9512" y="0"/>
            <a:ext cx="8424936" cy="679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Estimação das Funções Discriminantes</a:t>
            </a:r>
          </a:p>
        </p:txBody>
      </p:sp>
      <p:sp>
        <p:nvSpPr>
          <p:cNvPr id="59395" name="Retângulo 3"/>
          <p:cNvSpPr>
            <a:spLocks noChangeArrowheads="1"/>
          </p:cNvSpPr>
          <p:nvPr/>
        </p:nvSpPr>
        <p:spPr bwMode="auto">
          <a:xfrm>
            <a:off x="0" y="5429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800" b="1" u="sng"/>
              <a:t>Estimação simultânea</a:t>
            </a:r>
          </a:p>
        </p:txBody>
      </p:sp>
      <p:sp>
        <p:nvSpPr>
          <p:cNvPr id="59396" name="Retângulo 6"/>
          <p:cNvSpPr>
            <a:spLocks noChangeArrowheads="1"/>
          </p:cNvSpPr>
          <p:nvPr/>
        </p:nvSpPr>
        <p:spPr bwMode="auto">
          <a:xfrm>
            <a:off x="228600" y="2140545"/>
            <a:ext cx="8610600" cy="7080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0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(MASS)</a:t>
            </a:r>
          </a:p>
          <a:p>
            <a:r>
              <a:rPr lang="pt-BR" altLang="pt-BR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dis1 &lt;- </a:t>
            </a:r>
            <a:r>
              <a:rPr lang="pt-BR" altLang="pt-BR" sz="20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lda</a:t>
            </a:r>
            <a:r>
              <a:rPr lang="pt-BR" altLang="pt-BR" sz="20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0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Species~</a:t>
            </a:r>
            <a:r>
              <a:rPr lang="pt-BR" altLang="pt-BR" sz="20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.,data=</a:t>
            </a:r>
            <a:r>
              <a:rPr lang="pt-BR" altLang="pt-BR" sz="20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0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altLang="pt-BR" sz="20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397" name="Retângulo 7"/>
          <p:cNvSpPr>
            <a:spLocks noChangeArrowheads="1"/>
          </p:cNvSpPr>
          <p:nvPr/>
        </p:nvSpPr>
        <p:spPr bwMode="auto">
          <a:xfrm>
            <a:off x="234950" y="3421112"/>
            <a:ext cx="8610600" cy="1016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000" dirty="0" err="1"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BR" altLang="pt-BR" sz="2000" dirty="0">
                <a:latin typeface="Courier New" pitchFamily="49" charset="0"/>
                <a:cs typeface="Courier New" pitchFamily="49" charset="0"/>
              </a:rPr>
              <a:t>(ade4)</a:t>
            </a:r>
          </a:p>
          <a:p>
            <a:r>
              <a:rPr lang="pt-BR" altLang="pt-B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000" dirty="0">
                <a:latin typeface="Courier New" pitchFamily="49" charset="0"/>
                <a:cs typeface="Courier New" pitchFamily="49" charset="0"/>
              </a:rPr>
              <a:t>pca2 &lt;- 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dudi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pca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[,-5], </a:t>
            </a:r>
            <a:r>
              <a:rPr lang="pt-BR" altLang="pt-BR" sz="2000" dirty="0" err="1">
                <a:latin typeface="Courier New" pitchFamily="49" charset="0"/>
                <a:cs typeface="Courier New" pitchFamily="49" charset="0"/>
              </a:rPr>
              <a:t>scannf</a:t>
            </a:r>
            <a:r>
              <a:rPr lang="pt-BR" altLang="pt-BR" sz="2000" dirty="0">
                <a:latin typeface="Courier New" pitchFamily="49" charset="0"/>
                <a:cs typeface="Courier New" pitchFamily="49" charset="0"/>
              </a:rPr>
              <a:t> = FALSE)</a:t>
            </a:r>
          </a:p>
          <a:p>
            <a:r>
              <a:rPr lang="pt-BR" altLang="pt-B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000" dirty="0">
                <a:latin typeface="Courier New" pitchFamily="49" charset="0"/>
                <a:cs typeface="Courier New" pitchFamily="49" charset="0"/>
              </a:rPr>
              <a:t>dis2 &lt;- </a:t>
            </a:r>
            <a:r>
              <a:rPr lang="pt-BR" altLang="pt-BR" sz="2000" dirty="0" err="1">
                <a:latin typeface="Courier New" pitchFamily="49" charset="0"/>
                <a:cs typeface="Courier New" pitchFamily="49" charset="0"/>
              </a:rPr>
              <a:t>discrimin</a:t>
            </a:r>
            <a:r>
              <a:rPr lang="pt-BR" altLang="pt-BR" sz="2000" dirty="0">
                <a:latin typeface="Courier New" pitchFamily="49" charset="0"/>
                <a:cs typeface="Courier New" pitchFamily="49" charset="0"/>
              </a:rPr>
              <a:t>(pca2, 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Species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altLang="pt-BR" sz="2000" dirty="0" err="1">
                <a:latin typeface="Courier New" pitchFamily="49" charset="0"/>
                <a:cs typeface="Courier New" pitchFamily="49" charset="0"/>
              </a:rPr>
              <a:t>scannf</a:t>
            </a:r>
            <a:r>
              <a:rPr lang="pt-BR" altLang="pt-BR" sz="2000" dirty="0">
                <a:latin typeface="Courier New" pitchFamily="49" charset="0"/>
                <a:cs typeface="Courier New" pitchFamily="49" charset="0"/>
              </a:rPr>
              <a:t> = FALSE)</a:t>
            </a:r>
          </a:p>
        </p:txBody>
      </p:sp>
      <p:sp>
        <p:nvSpPr>
          <p:cNvPr id="59399" name="Retângulo 9"/>
          <p:cNvSpPr>
            <a:spLocks noChangeArrowheads="1"/>
          </p:cNvSpPr>
          <p:nvPr/>
        </p:nvSpPr>
        <p:spPr bwMode="auto">
          <a:xfrm>
            <a:off x="179512" y="4941168"/>
            <a:ext cx="8640960" cy="169277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altLang="pt-BR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t-BR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altLang="pt-BR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candisc</a:t>
            </a:r>
            <a:r>
              <a:rPr lang="en-US" altLang="pt-BR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altLang="pt-BR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altLang="pt-BR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t-BR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dis3&lt;-</a:t>
            </a:r>
            <a:r>
              <a:rPr lang="en-US" altLang="pt-BR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lm(</a:t>
            </a:r>
            <a:r>
              <a:rPr lang="en-US" altLang="pt-BR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altLang="pt-BR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pt-BR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Sepal.Length,Sepal.Width,Petal.Length,Petal.Width</a:t>
            </a:r>
            <a:r>
              <a:rPr lang="en-US" altLang="pt-BR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)~Species, data=dados)</a:t>
            </a:r>
            <a:r>
              <a:rPr lang="en-US" altLang="pt-BR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pt-BR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altLang="pt-BR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t-BR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out3&lt;-</a:t>
            </a:r>
            <a:r>
              <a:rPr lang="en-US" altLang="pt-BR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candisc</a:t>
            </a:r>
            <a:r>
              <a:rPr lang="en-US" altLang="pt-BR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(dis3, term</a:t>
            </a:r>
            <a:r>
              <a:rPr lang="en-US" altLang="pt-BR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altLang="pt-BR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t-BR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Grupos</a:t>
            </a:r>
            <a:r>
              <a:rPr lang="pt-BR" altLang="pt-BR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t-BR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endParaRPr lang="pt-BR" altLang="pt-BR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400" name="CaixaDeTexto 10"/>
          <p:cNvSpPr txBox="1">
            <a:spLocks noChangeArrowheads="1"/>
          </p:cNvSpPr>
          <p:nvPr/>
        </p:nvSpPr>
        <p:spPr bwMode="auto">
          <a:xfrm>
            <a:off x="3276600" y="1700808"/>
            <a:ext cx="222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>
                <a:solidFill>
                  <a:schemeClr val="bg1">
                    <a:lumMod val="50000"/>
                  </a:schemeClr>
                </a:solidFill>
              </a:rPr>
              <a:t>Pelo pacote </a:t>
            </a:r>
            <a:r>
              <a:rPr lang="pt-BR" altLang="pt-BR" sz="2000">
                <a:solidFill>
                  <a:schemeClr val="bg1">
                    <a:lumMod val="50000"/>
                  </a:schemeClr>
                </a:solidFill>
                <a:latin typeface="Courier"/>
              </a:rPr>
              <a:t>MASS</a:t>
            </a:r>
          </a:p>
        </p:txBody>
      </p:sp>
      <p:sp>
        <p:nvSpPr>
          <p:cNvPr id="59401" name="CaixaDeTexto 12"/>
          <p:cNvSpPr txBox="1">
            <a:spLocks noChangeArrowheads="1"/>
          </p:cNvSpPr>
          <p:nvPr/>
        </p:nvSpPr>
        <p:spPr bwMode="auto">
          <a:xfrm>
            <a:off x="3352800" y="3061295"/>
            <a:ext cx="222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>
                <a:solidFill>
                  <a:srgbClr val="0070C0"/>
                </a:solidFill>
              </a:rPr>
              <a:t>Pelo pacote </a:t>
            </a:r>
            <a:r>
              <a:rPr lang="pt-BR" altLang="pt-BR" sz="2000">
                <a:solidFill>
                  <a:srgbClr val="0070C0"/>
                </a:solidFill>
                <a:latin typeface="Courier"/>
              </a:rPr>
              <a:t>ade4</a:t>
            </a:r>
          </a:p>
        </p:txBody>
      </p:sp>
      <p:sp>
        <p:nvSpPr>
          <p:cNvPr id="59402" name="CaixaDeTexto 13"/>
          <p:cNvSpPr txBox="1">
            <a:spLocks noChangeArrowheads="1"/>
          </p:cNvSpPr>
          <p:nvPr/>
        </p:nvSpPr>
        <p:spPr bwMode="auto">
          <a:xfrm>
            <a:off x="3200400" y="4509120"/>
            <a:ext cx="23323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 dirty="0">
                <a:solidFill>
                  <a:schemeClr val="bg1">
                    <a:lumMod val="50000"/>
                  </a:schemeClr>
                </a:solidFill>
              </a:rPr>
              <a:t>Pelo pacote </a:t>
            </a:r>
            <a:r>
              <a:rPr lang="pt-BR" altLang="pt-BR" sz="2000" dirty="0" err="1">
                <a:solidFill>
                  <a:schemeClr val="bg1">
                    <a:lumMod val="50000"/>
                  </a:schemeClr>
                </a:solidFill>
                <a:latin typeface="Courier"/>
              </a:rPr>
              <a:t>candisc</a:t>
            </a:r>
            <a:endParaRPr lang="pt-BR" altLang="pt-BR" sz="2000" dirty="0">
              <a:solidFill>
                <a:schemeClr val="bg1">
                  <a:lumMod val="50000"/>
                </a:schemeClr>
              </a:solidFill>
              <a:latin typeface="Courier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Estimação das Funções Discriminantes</a:t>
            </a:r>
          </a:p>
        </p:txBody>
      </p:sp>
      <p:sp>
        <p:nvSpPr>
          <p:cNvPr id="64515" name="Retângulo 3"/>
          <p:cNvSpPr>
            <a:spLocks noChangeArrowheads="1"/>
          </p:cNvSpPr>
          <p:nvPr/>
        </p:nvSpPr>
        <p:spPr bwMode="auto">
          <a:xfrm>
            <a:off x="0" y="5429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800" b="1" u="sng"/>
              <a:t>Estimação simultânea</a:t>
            </a:r>
          </a:p>
        </p:txBody>
      </p:sp>
      <p:sp>
        <p:nvSpPr>
          <p:cNvPr id="64516" name="CaixaDeTexto 12"/>
          <p:cNvSpPr txBox="1">
            <a:spLocks noChangeArrowheads="1"/>
          </p:cNvSpPr>
          <p:nvPr/>
        </p:nvSpPr>
        <p:spPr bwMode="auto">
          <a:xfrm>
            <a:off x="3379788" y="1139825"/>
            <a:ext cx="222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>
                <a:solidFill>
                  <a:srgbClr val="0070C0"/>
                </a:solidFill>
              </a:rPr>
              <a:t>Pelo pacote </a:t>
            </a:r>
            <a:r>
              <a:rPr lang="pt-BR" altLang="pt-BR" sz="2000">
                <a:solidFill>
                  <a:srgbClr val="0070C0"/>
                </a:solidFill>
                <a:latin typeface="Courier"/>
              </a:rPr>
              <a:t>ade4</a:t>
            </a:r>
          </a:p>
        </p:txBody>
      </p:sp>
      <p:sp>
        <p:nvSpPr>
          <p:cNvPr id="64518" name="CaixaDeTexto 11"/>
          <p:cNvSpPr txBox="1">
            <a:spLocks noChangeArrowheads="1"/>
          </p:cNvSpPr>
          <p:nvPr/>
        </p:nvSpPr>
        <p:spPr bwMode="auto">
          <a:xfrm>
            <a:off x="5943600" y="990600"/>
            <a:ext cx="30940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 i="1"/>
              <a:t>OUTPUT</a:t>
            </a:r>
          </a:p>
          <a:p>
            <a:r>
              <a:rPr lang="pt-BR" altLang="pt-BR" sz="2400">
                <a:latin typeface="Courier New" pitchFamily="49" charset="0"/>
                <a:cs typeface="Courier New" pitchFamily="49" charset="0"/>
              </a:rPr>
              <a:t>&gt; plot(dis2)</a:t>
            </a:r>
          </a:p>
          <a:p>
            <a:r>
              <a:rPr lang="pt-BR" altLang="pt-BR" sz="2400">
                <a:latin typeface="Courier New" pitchFamily="49" charset="0"/>
                <a:cs typeface="Courier New" pitchFamily="49" charset="0"/>
              </a:rPr>
              <a:t>&gt; dis2</a:t>
            </a:r>
          </a:p>
        </p:txBody>
      </p:sp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9512" y="1486372"/>
            <a:ext cx="5724525" cy="489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9512" y="1486372"/>
            <a:ext cx="5724525" cy="489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Estimação das Funções Discriminantes</a:t>
            </a:r>
          </a:p>
        </p:txBody>
      </p:sp>
      <p:sp>
        <p:nvSpPr>
          <p:cNvPr id="65539" name="Retângulo 3"/>
          <p:cNvSpPr>
            <a:spLocks noChangeArrowheads="1"/>
          </p:cNvSpPr>
          <p:nvPr/>
        </p:nvSpPr>
        <p:spPr bwMode="auto">
          <a:xfrm>
            <a:off x="0" y="5429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800" b="1" u="sng"/>
              <a:t>Estimação simultânea</a:t>
            </a:r>
          </a:p>
        </p:txBody>
      </p:sp>
      <p:sp>
        <p:nvSpPr>
          <p:cNvPr id="65540" name="CaixaDeTexto 12"/>
          <p:cNvSpPr txBox="1">
            <a:spLocks noChangeArrowheads="1"/>
          </p:cNvSpPr>
          <p:nvPr/>
        </p:nvSpPr>
        <p:spPr bwMode="auto">
          <a:xfrm>
            <a:off x="3379788" y="1139825"/>
            <a:ext cx="222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>
                <a:solidFill>
                  <a:srgbClr val="0070C0"/>
                </a:solidFill>
              </a:rPr>
              <a:t>Pelo pacote </a:t>
            </a:r>
            <a:r>
              <a:rPr lang="pt-BR" altLang="pt-BR" sz="2000">
                <a:solidFill>
                  <a:srgbClr val="0070C0"/>
                </a:solidFill>
                <a:latin typeface="Courier"/>
              </a:rPr>
              <a:t>ade4</a:t>
            </a:r>
          </a:p>
        </p:txBody>
      </p:sp>
      <p:sp>
        <p:nvSpPr>
          <p:cNvPr id="3" name="Retângulo 2"/>
          <p:cNvSpPr/>
          <p:nvPr/>
        </p:nvSpPr>
        <p:spPr>
          <a:xfrm>
            <a:off x="381000" y="1447800"/>
            <a:ext cx="1828800" cy="1905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5543" name="Retângulo 4"/>
          <p:cNvSpPr>
            <a:spLocks noChangeArrowheads="1"/>
          </p:cNvSpPr>
          <p:nvPr/>
        </p:nvSpPr>
        <p:spPr bwMode="auto">
          <a:xfrm>
            <a:off x="5715000" y="2362200"/>
            <a:ext cx="3200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pt-BR" sz="2000" b="1" i="1">
                <a:solidFill>
                  <a:srgbClr val="FF0000"/>
                </a:solidFill>
              </a:rPr>
              <a:t>Representa os coeficientes das funções discriminantes lineares (FDs) nos dois primeiros eixos da LDA.</a:t>
            </a:r>
          </a:p>
          <a:p>
            <a:pPr>
              <a:lnSpc>
                <a:spcPct val="150000"/>
              </a:lnSpc>
            </a:pPr>
            <a:r>
              <a:rPr lang="pt-BR" altLang="pt-BR" sz="2000" b="1" i="1">
                <a:solidFill>
                  <a:srgbClr val="FF0000"/>
                </a:solidFill>
              </a:rPr>
              <a:t>Suas variâncias totais são iguais a 1, e suas </a:t>
            </a:r>
            <a:r>
              <a:rPr lang="pt-BR" altLang="pt-BR" sz="2000" b="1" i="1" u="sng">
                <a:solidFill>
                  <a:srgbClr val="FF0000"/>
                </a:solidFill>
              </a:rPr>
              <a:t>intravariâncias</a:t>
            </a:r>
            <a:r>
              <a:rPr lang="pt-BR" altLang="pt-BR" sz="2000" b="1" i="1">
                <a:solidFill>
                  <a:srgbClr val="FF0000"/>
                </a:solidFill>
              </a:rPr>
              <a:t> são máximas</a:t>
            </a:r>
          </a:p>
        </p:txBody>
      </p:sp>
      <p:sp>
        <p:nvSpPr>
          <p:cNvPr id="65544" name="CaixaDeTexto 11"/>
          <p:cNvSpPr txBox="1">
            <a:spLocks noChangeArrowheads="1"/>
          </p:cNvSpPr>
          <p:nvPr/>
        </p:nvSpPr>
        <p:spPr bwMode="auto">
          <a:xfrm>
            <a:off x="5943600" y="990600"/>
            <a:ext cx="30940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 i="1"/>
              <a:t>OUTPUT</a:t>
            </a:r>
          </a:p>
          <a:p>
            <a:r>
              <a:rPr lang="pt-BR" altLang="pt-BR" sz="2400">
                <a:latin typeface="Courier New" pitchFamily="49" charset="0"/>
                <a:cs typeface="Courier New" pitchFamily="49" charset="0"/>
              </a:rPr>
              <a:t>&gt; plot(dis2)</a:t>
            </a:r>
          </a:p>
          <a:p>
            <a:r>
              <a:rPr lang="pt-BR" altLang="pt-BR" sz="2400">
                <a:latin typeface="Courier New" pitchFamily="49" charset="0"/>
                <a:cs typeface="Courier New" pitchFamily="49" charset="0"/>
              </a:rPr>
              <a:t>&gt; dis2$fa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58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-1" y="476672"/>
            <a:ext cx="7648481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9512" y="1486372"/>
            <a:ext cx="5724525" cy="489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2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Estimação das Funções Discriminantes</a:t>
            </a:r>
          </a:p>
        </p:txBody>
      </p:sp>
      <p:sp>
        <p:nvSpPr>
          <p:cNvPr id="66563" name="Retângulo 3"/>
          <p:cNvSpPr>
            <a:spLocks noChangeArrowheads="1"/>
          </p:cNvSpPr>
          <p:nvPr/>
        </p:nvSpPr>
        <p:spPr bwMode="auto">
          <a:xfrm>
            <a:off x="0" y="5429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800" b="1" u="sng"/>
              <a:t>Estimação simultânea</a:t>
            </a:r>
          </a:p>
        </p:txBody>
      </p:sp>
      <p:sp>
        <p:nvSpPr>
          <p:cNvPr id="66564" name="CaixaDeTexto 12"/>
          <p:cNvSpPr txBox="1">
            <a:spLocks noChangeArrowheads="1"/>
          </p:cNvSpPr>
          <p:nvPr/>
        </p:nvSpPr>
        <p:spPr bwMode="auto">
          <a:xfrm>
            <a:off x="3379788" y="1139825"/>
            <a:ext cx="222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>
                <a:solidFill>
                  <a:srgbClr val="0070C0"/>
                </a:solidFill>
              </a:rPr>
              <a:t>Pelo pacote </a:t>
            </a:r>
            <a:r>
              <a:rPr lang="pt-BR" altLang="pt-BR" sz="2000">
                <a:solidFill>
                  <a:srgbClr val="0070C0"/>
                </a:solidFill>
                <a:latin typeface="Courier"/>
              </a:rPr>
              <a:t>ade4</a:t>
            </a:r>
          </a:p>
        </p:txBody>
      </p:sp>
      <p:sp>
        <p:nvSpPr>
          <p:cNvPr id="3" name="Retângulo 2"/>
          <p:cNvSpPr/>
          <p:nvPr/>
        </p:nvSpPr>
        <p:spPr>
          <a:xfrm>
            <a:off x="510952" y="2996952"/>
            <a:ext cx="1828800" cy="1905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6567" name="Retângulo 4"/>
          <p:cNvSpPr>
            <a:spLocks noChangeArrowheads="1"/>
          </p:cNvSpPr>
          <p:nvPr/>
        </p:nvSpPr>
        <p:spPr bwMode="auto">
          <a:xfrm>
            <a:off x="5715000" y="2590800"/>
            <a:ext cx="32766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pt-BR" sz="2000" i="1">
                <a:solidFill>
                  <a:srgbClr val="FF0000"/>
                </a:solidFill>
              </a:rPr>
              <a:t>cos(variates, canonical variates) </a:t>
            </a:r>
          </a:p>
          <a:p>
            <a:pPr>
              <a:lnSpc>
                <a:spcPct val="150000"/>
              </a:lnSpc>
            </a:pPr>
            <a:r>
              <a:rPr lang="pt-BR" altLang="pt-BR" sz="2000" b="1" i="1">
                <a:solidFill>
                  <a:srgbClr val="FF0000"/>
                </a:solidFill>
              </a:rPr>
              <a:t>Representa as </a:t>
            </a:r>
            <a:r>
              <a:rPr lang="pt-BR" altLang="pt-BR" sz="2000" b="1" i="1" u="sng">
                <a:solidFill>
                  <a:srgbClr val="FF0000"/>
                </a:solidFill>
              </a:rPr>
              <a:t>covariâncias</a:t>
            </a:r>
            <a:r>
              <a:rPr lang="pt-BR" altLang="pt-BR" sz="2000" b="1" i="1">
                <a:solidFill>
                  <a:srgbClr val="FF0000"/>
                </a:solidFill>
              </a:rPr>
              <a:t> entre as 3 variáveis e os dois primeiros eixos da LDA.</a:t>
            </a:r>
          </a:p>
        </p:txBody>
      </p:sp>
      <p:sp>
        <p:nvSpPr>
          <p:cNvPr id="66568" name="CaixaDeTexto 11"/>
          <p:cNvSpPr txBox="1">
            <a:spLocks noChangeArrowheads="1"/>
          </p:cNvSpPr>
          <p:nvPr/>
        </p:nvSpPr>
        <p:spPr bwMode="auto">
          <a:xfrm>
            <a:off x="5943600" y="990600"/>
            <a:ext cx="30940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 i="1"/>
              <a:t>OUTPUT</a:t>
            </a:r>
          </a:p>
          <a:p>
            <a:r>
              <a:rPr lang="pt-BR" altLang="pt-BR" sz="2400">
                <a:latin typeface="Courier New" pitchFamily="49" charset="0"/>
                <a:cs typeface="Courier New" pitchFamily="49" charset="0"/>
              </a:rPr>
              <a:t>&gt; plot(dis2)</a:t>
            </a:r>
          </a:p>
          <a:p>
            <a:r>
              <a:rPr lang="pt-BR" altLang="pt-BR" sz="2400">
                <a:latin typeface="Courier New" pitchFamily="49" charset="0"/>
                <a:cs typeface="Courier New" pitchFamily="49" charset="0"/>
              </a:rPr>
              <a:t>&gt; dis2$va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9512" y="1630388"/>
            <a:ext cx="5724525" cy="489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Estimação das Funções Discriminantes</a:t>
            </a:r>
          </a:p>
        </p:txBody>
      </p:sp>
      <p:sp>
        <p:nvSpPr>
          <p:cNvPr id="67587" name="Retângulo 3"/>
          <p:cNvSpPr>
            <a:spLocks noChangeArrowheads="1"/>
          </p:cNvSpPr>
          <p:nvPr/>
        </p:nvSpPr>
        <p:spPr bwMode="auto">
          <a:xfrm>
            <a:off x="0" y="5429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800" b="1" u="sng"/>
              <a:t>Estimação simultânea</a:t>
            </a:r>
          </a:p>
        </p:txBody>
      </p:sp>
      <p:sp>
        <p:nvSpPr>
          <p:cNvPr id="67588" name="CaixaDeTexto 12"/>
          <p:cNvSpPr txBox="1">
            <a:spLocks noChangeArrowheads="1"/>
          </p:cNvSpPr>
          <p:nvPr/>
        </p:nvSpPr>
        <p:spPr bwMode="auto">
          <a:xfrm>
            <a:off x="3379788" y="1139825"/>
            <a:ext cx="222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>
                <a:solidFill>
                  <a:srgbClr val="0070C0"/>
                </a:solidFill>
              </a:rPr>
              <a:t>Pelo pacote </a:t>
            </a:r>
            <a:r>
              <a:rPr lang="pt-BR" altLang="pt-BR" sz="2000">
                <a:solidFill>
                  <a:srgbClr val="0070C0"/>
                </a:solidFill>
                <a:latin typeface="Courier"/>
              </a:rPr>
              <a:t>ade4</a:t>
            </a:r>
          </a:p>
        </p:txBody>
      </p:sp>
      <p:sp>
        <p:nvSpPr>
          <p:cNvPr id="67589" name="CaixaDeTexto 11"/>
          <p:cNvSpPr txBox="1">
            <a:spLocks noChangeArrowheads="1"/>
          </p:cNvSpPr>
          <p:nvPr/>
        </p:nvSpPr>
        <p:spPr bwMode="auto">
          <a:xfrm>
            <a:off x="5943600" y="990600"/>
            <a:ext cx="30940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 i="1" dirty="0"/>
              <a:t>OUTPUT</a:t>
            </a:r>
          </a:p>
          <a:p>
            <a:r>
              <a:rPr lang="pt-BR" altLang="pt-BR" sz="2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altLang="pt-BR" sz="2400" dirty="0" err="1">
                <a:latin typeface="Courier New" pitchFamily="49" charset="0"/>
                <a:cs typeface="Courier New" pitchFamily="49" charset="0"/>
              </a:rPr>
              <a:t>plot</a:t>
            </a:r>
            <a:r>
              <a:rPr lang="pt-BR" altLang="pt-BR" sz="2400" dirty="0">
                <a:latin typeface="Courier New" pitchFamily="49" charset="0"/>
                <a:cs typeface="Courier New" pitchFamily="49" charset="0"/>
              </a:rPr>
              <a:t>(dis2)</a:t>
            </a:r>
          </a:p>
          <a:p>
            <a:r>
              <a:rPr lang="pt-BR" altLang="pt-BR" sz="2400" dirty="0">
                <a:latin typeface="Courier New" pitchFamily="49" charset="0"/>
                <a:cs typeface="Courier New" pitchFamily="49" charset="0"/>
              </a:rPr>
              <a:t>&gt; dis2$</a:t>
            </a:r>
            <a:r>
              <a:rPr lang="pt-BR" altLang="pt-BR" sz="2400" dirty="0" err="1">
                <a:latin typeface="Courier New" pitchFamily="49" charset="0"/>
                <a:cs typeface="Courier New" pitchFamily="49" charset="0"/>
              </a:rPr>
              <a:t>eig</a:t>
            </a:r>
            <a:endParaRPr lang="pt-BR" altLang="pt-B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10952" y="4725144"/>
            <a:ext cx="1828800" cy="1905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7592" name="Retângulo 4"/>
          <p:cNvSpPr>
            <a:spLocks noChangeArrowheads="1"/>
          </p:cNvSpPr>
          <p:nvPr/>
        </p:nvSpPr>
        <p:spPr bwMode="auto">
          <a:xfrm>
            <a:off x="5715000" y="2590800"/>
            <a:ext cx="32004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pt-BR" sz="2000" b="1" i="1">
                <a:solidFill>
                  <a:srgbClr val="FF0000"/>
                </a:solidFill>
              </a:rPr>
              <a:t>Eigenvalues = Auto-valores</a:t>
            </a:r>
          </a:p>
          <a:p>
            <a:pPr>
              <a:lnSpc>
                <a:spcPct val="150000"/>
              </a:lnSpc>
            </a:pPr>
            <a:r>
              <a:rPr lang="pt-BR" altLang="pt-BR" sz="2000" b="1" i="1">
                <a:solidFill>
                  <a:srgbClr val="FF0000"/>
                </a:solidFill>
              </a:rPr>
              <a:t>Descreve a contribuição de cada eixo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82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6288" y="332656"/>
            <a:ext cx="746205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9512" y="1486372"/>
            <a:ext cx="5724525" cy="489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0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Estimação das Funções Discriminantes</a:t>
            </a:r>
          </a:p>
        </p:txBody>
      </p:sp>
      <p:sp>
        <p:nvSpPr>
          <p:cNvPr id="68611" name="Retângulo 3"/>
          <p:cNvSpPr>
            <a:spLocks noChangeArrowheads="1"/>
          </p:cNvSpPr>
          <p:nvPr/>
        </p:nvSpPr>
        <p:spPr bwMode="auto">
          <a:xfrm>
            <a:off x="0" y="5429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800" b="1" u="sng"/>
              <a:t>Estimação simultânea</a:t>
            </a:r>
          </a:p>
        </p:txBody>
      </p:sp>
      <p:sp>
        <p:nvSpPr>
          <p:cNvPr id="68612" name="CaixaDeTexto 12"/>
          <p:cNvSpPr txBox="1">
            <a:spLocks noChangeArrowheads="1"/>
          </p:cNvSpPr>
          <p:nvPr/>
        </p:nvSpPr>
        <p:spPr bwMode="auto">
          <a:xfrm>
            <a:off x="3379788" y="1139825"/>
            <a:ext cx="222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>
                <a:solidFill>
                  <a:srgbClr val="0070C0"/>
                </a:solidFill>
              </a:rPr>
              <a:t>Pelo pacote </a:t>
            </a:r>
            <a:r>
              <a:rPr lang="pt-BR" altLang="pt-BR" sz="2000">
                <a:solidFill>
                  <a:srgbClr val="0070C0"/>
                </a:solidFill>
                <a:latin typeface="Courier"/>
              </a:rPr>
              <a:t>ade4</a:t>
            </a:r>
          </a:p>
        </p:txBody>
      </p:sp>
      <p:sp>
        <p:nvSpPr>
          <p:cNvPr id="3" name="Retângulo 2"/>
          <p:cNvSpPr/>
          <p:nvPr/>
        </p:nvSpPr>
        <p:spPr>
          <a:xfrm>
            <a:off x="2133600" y="1484784"/>
            <a:ext cx="3505200" cy="3505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8615" name="Retângulo 4"/>
          <p:cNvSpPr>
            <a:spLocks noChangeArrowheads="1"/>
          </p:cNvSpPr>
          <p:nvPr/>
        </p:nvSpPr>
        <p:spPr bwMode="auto">
          <a:xfrm>
            <a:off x="5791200" y="2133600"/>
            <a:ext cx="30480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000" b="1" i="1">
                <a:solidFill>
                  <a:srgbClr val="FF0000"/>
                </a:solidFill>
              </a:rPr>
              <a:t>Mostra as projeções dos indivíduos no plano definido pelos eixos da LDA. </a:t>
            </a:r>
          </a:p>
          <a:p>
            <a:endParaRPr lang="pt-BR" altLang="pt-BR" sz="2000" b="1" i="1">
              <a:solidFill>
                <a:srgbClr val="FF0000"/>
              </a:solidFill>
            </a:endParaRPr>
          </a:p>
          <a:p>
            <a:r>
              <a:rPr lang="pt-BR" altLang="pt-BR" sz="2000" b="1" i="1">
                <a:solidFill>
                  <a:srgbClr val="FF0000"/>
                </a:solidFill>
              </a:rPr>
              <a:t>Os grupos são exibidos por elipses onde os centros são as médias (entre variâncias) e as elipses as variações dentro de cada grupo.</a:t>
            </a:r>
          </a:p>
          <a:p>
            <a:r>
              <a:rPr lang="pt-BR" altLang="pt-BR" sz="2000" b="1" i="1">
                <a:solidFill>
                  <a:srgbClr val="FF0000"/>
                </a:solidFill>
              </a:rPr>
              <a:t>Os traços são referentes a distância euclidiana ao centroide</a:t>
            </a:r>
          </a:p>
        </p:txBody>
      </p:sp>
      <p:sp>
        <p:nvSpPr>
          <p:cNvPr id="68616" name="CaixaDeTexto 11"/>
          <p:cNvSpPr txBox="1">
            <a:spLocks noChangeArrowheads="1"/>
          </p:cNvSpPr>
          <p:nvPr/>
        </p:nvSpPr>
        <p:spPr bwMode="auto">
          <a:xfrm>
            <a:off x="5943600" y="990600"/>
            <a:ext cx="30940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 i="1"/>
              <a:t>OUTPUT</a:t>
            </a:r>
          </a:p>
          <a:p>
            <a:r>
              <a:rPr lang="pt-BR" altLang="pt-BR" sz="2400">
                <a:latin typeface="Courier New" pitchFamily="49" charset="0"/>
                <a:cs typeface="Courier New" pitchFamily="49" charset="0"/>
              </a:rPr>
              <a:t>&gt; plot(dis2)</a:t>
            </a:r>
          </a:p>
          <a:p>
            <a:r>
              <a:rPr lang="pt-BR" altLang="pt-BR" sz="2400">
                <a:latin typeface="Courier New" pitchFamily="49" charset="0"/>
                <a:cs typeface="Courier New" pitchFamily="49" charset="0"/>
              </a:rPr>
              <a:t>&gt; dis2$li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CaixaDeTexto 1"/>
          <p:cNvSpPr txBox="1">
            <a:spLocks noChangeArrowheads="1"/>
          </p:cNvSpPr>
          <p:nvPr/>
        </p:nvSpPr>
        <p:spPr bwMode="auto">
          <a:xfrm>
            <a:off x="5257800" y="0"/>
            <a:ext cx="38862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800" b="1"/>
              <a:t>Interpretação dos Resultados</a:t>
            </a:r>
          </a:p>
        </p:txBody>
      </p:sp>
      <p:sp>
        <p:nvSpPr>
          <p:cNvPr id="113668" name="Retângulo 2"/>
          <p:cNvSpPr>
            <a:spLocks noChangeArrowheads="1"/>
          </p:cNvSpPr>
          <p:nvPr/>
        </p:nvSpPr>
        <p:spPr bwMode="auto">
          <a:xfrm>
            <a:off x="0" y="68760"/>
            <a:ext cx="9144000" cy="17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700"/>
              </a:spcBef>
            </a:pPr>
            <a:r>
              <a:rPr lang="en-US" altLang="pt-BR" sz="2800" b="1" dirty="0" err="1" smtClean="0">
                <a:solidFill>
                  <a:srgbClr val="000000"/>
                </a:solidFill>
              </a:rPr>
              <a:t>Distâncias</a:t>
            </a:r>
            <a:r>
              <a:rPr lang="en-US" altLang="pt-BR" sz="2800" b="1" dirty="0" smtClean="0">
                <a:solidFill>
                  <a:srgbClr val="000000"/>
                </a:solidFill>
              </a:rPr>
              <a:t> de </a:t>
            </a:r>
            <a:r>
              <a:rPr lang="en-US" altLang="pt-BR" sz="2800" b="1" dirty="0" err="1" smtClean="0">
                <a:solidFill>
                  <a:srgbClr val="000000"/>
                </a:solidFill>
              </a:rPr>
              <a:t>Mahalanobis</a:t>
            </a:r>
            <a:r>
              <a:rPr lang="en-US" altLang="pt-BR" sz="2800" b="1" dirty="0">
                <a:solidFill>
                  <a:srgbClr val="000000"/>
                </a:solidFill>
              </a:rPr>
              <a:t> </a:t>
            </a:r>
          </a:p>
          <a:p>
            <a:pPr>
              <a:lnSpc>
                <a:spcPct val="150000"/>
              </a:lnSpc>
              <a:spcBef>
                <a:spcPts val="700"/>
              </a:spcBef>
            </a:pPr>
            <a:r>
              <a:rPr lang="en-US" altLang="pt-BR" sz="2000" dirty="0" err="1" smtClean="0">
                <a:solidFill>
                  <a:srgbClr val="000000"/>
                </a:solidFill>
              </a:rPr>
              <a:t>Medida</a:t>
            </a:r>
            <a:r>
              <a:rPr lang="en-US" altLang="pt-BR" sz="2000" dirty="0" smtClean="0">
                <a:solidFill>
                  <a:srgbClr val="000000"/>
                </a:solidFill>
              </a:rPr>
              <a:t> </a:t>
            </a:r>
            <a:r>
              <a:rPr lang="en-US" altLang="pt-BR" sz="2000" dirty="0">
                <a:solidFill>
                  <a:srgbClr val="000000"/>
                </a:solidFill>
              </a:rPr>
              <a:t>de </a:t>
            </a:r>
            <a:r>
              <a:rPr lang="en-US" altLang="pt-BR" sz="2000" dirty="0" err="1">
                <a:solidFill>
                  <a:srgbClr val="000000"/>
                </a:solidFill>
              </a:rPr>
              <a:t>distância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euclidiana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cada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caso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até</a:t>
            </a:r>
            <a:r>
              <a:rPr lang="en-US" altLang="pt-BR" sz="2000" dirty="0">
                <a:solidFill>
                  <a:srgbClr val="000000"/>
                </a:solidFill>
              </a:rPr>
              <a:t> o </a:t>
            </a:r>
            <a:r>
              <a:rPr lang="en-US" altLang="pt-BR" sz="2000" dirty="0" err="1">
                <a:solidFill>
                  <a:srgbClr val="000000"/>
                </a:solidFill>
              </a:rPr>
              <a:t>centroide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cada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grupo</a:t>
            </a:r>
            <a:r>
              <a:rPr lang="en-US" altLang="pt-BR" sz="2000" dirty="0">
                <a:solidFill>
                  <a:srgbClr val="000000"/>
                </a:solidFill>
              </a:rPr>
              <a:t> (</a:t>
            </a:r>
            <a:r>
              <a:rPr lang="en-US" altLang="pt-BR" sz="2000" dirty="0" err="1">
                <a:solidFill>
                  <a:srgbClr val="000000"/>
                </a:solidFill>
              </a:rPr>
              <a:t>espaço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multivariado</a:t>
            </a:r>
            <a:r>
              <a:rPr lang="en-US" altLang="pt-BR" sz="2000" dirty="0">
                <a:solidFill>
                  <a:srgbClr val="000000"/>
                </a:solidFill>
              </a:rPr>
              <a:t>).</a:t>
            </a:r>
          </a:p>
        </p:txBody>
      </p:sp>
      <p:sp>
        <p:nvSpPr>
          <p:cNvPr id="113670" name="Retângulo 5"/>
          <p:cNvSpPr>
            <a:spLocks noChangeArrowheads="1"/>
          </p:cNvSpPr>
          <p:nvPr/>
        </p:nvSpPr>
        <p:spPr bwMode="auto">
          <a:xfrm>
            <a:off x="0" y="1844824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700"/>
              </a:spcBef>
            </a:pPr>
            <a:r>
              <a:rPr lang="en-US" altLang="pt-BR" sz="2400" b="1" dirty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en-US" altLang="pt-BR" sz="2400" b="1" dirty="0" err="1">
                <a:solidFill>
                  <a:srgbClr val="000000"/>
                </a:solidFill>
              </a:rPr>
              <a:t>Quanto</a:t>
            </a:r>
            <a:r>
              <a:rPr lang="en-US" altLang="pt-BR" sz="2400" b="1" dirty="0">
                <a:solidFill>
                  <a:srgbClr val="000000"/>
                </a:solidFill>
              </a:rPr>
              <a:t> </a:t>
            </a:r>
            <a:r>
              <a:rPr lang="en-US" altLang="pt-BR" sz="2400" b="1" dirty="0" err="1">
                <a:solidFill>
                  <a:srgbClr val="000000"/>
                </a:solidFill>
              </a:rPr>
              <a:t>menor</a:t>
            </a:r>
            <a:r>
              <a:rPr lang="en-US" altLang="pt-BR" sz="2400" b="1" dirty="0">
                <a:solidFill>
                  <a:srgbClr val="000000"/>
                </a:solidFill>
              </a:rPr>
              <a:t> a </a:t>
            </a:r>
            <a:r>
              <a:rPr lang="en-US" altLang="pt-BR" sz="2400" b="1" dirty="0" err="1">
                <a:solidFill>
                  <a:srgbClr val="000000"/>
                </a:solidFill>
              </a:rPr>
              <a:t>distância</a:t>
            </a:r>
            <a:r>
              <a:rPr lang="en-US" altLang="pt-BR" sz="2400" b="1" dirty="0">
                <a:solidFill>
                  <a:srgbClr val="000000"/>
                </a:solidFill>
              </a:rPr>
              <a:t>, </a:t>
            </a:r>
            <a:r>
              <a:rPr lang="en-US" altLang="pt-BR" sz="2400" b="1" dirty="0" err="1">
                <a:solidFill>
                  <a:srgbClr val="000000"/>
                </a:solidFill>
              </a:rPr>
              <a:t>mais</a:t>
            </a:r>
            <a:r>
              <a:rPr lang="en-US" altLang="pt-BR" sz="2400" b="1" dirty="0">
                <a:solidFill>
                  <a:srgbClr val="000000"/>
                </a:solidFill>
              </a:rPr>
              <a:t> </a:t>
            </a:r>
            <a:r>
              <a:rPr lang="en-US" altLang="pt-BR" sz="2400" b="1" dirty="0" err="1" smtClean="0">
                <a:solidFill>
                  <a:srgbClr val="000000"/>
                </a:solidFill>
              </a:rPr>
              <a:t>confiança</a:t>
            </a:r>
            <a:r>
              <a:rPr lang="en-US" altLang="pt-BR" sz="2400" b="1" dirty="0" smtClean="0">
                <a:solidFill>
                  <a:srgbClr val="000000"/>
                </a:solidFill>
              </a:rPr>
              <a:t> </a:t>
            </a:r>
            <a:r>
              <a:rPr lang="en-US" altLang="pt-BR" sz="2400" b="1" dirty="0" err="1">
                <a:solidFill>
                  <a:srgbClr val="000000"/>
                </a:solidFill>
              </a:rPr>
              <a:t>existe</a:t>
            </a:r>
            <a:r>
              <a:rPr lang="en-US" altLang="pt-BR" sz="2400" b="1" dirty="0">
                <a:solidFill>
                  <a:srgbClr val="000000"/>
                </a:solidFill>
              </a:rPr>
              <a:t> de </a:t>
            </a:r>
            <a:r>
              <a:rPr lang="en-US" altLang="pt-BR" sz="2400" b="1" dirty="0" err="1">
                <a:solidFill>
                  <a:srgbClr val="000000"/>
                </a:solidFill>
              </a:rPr>
              <a:t>que</a:t>
            </a:r>
            <a:r>
              <a:rPr lang="en-US" altLang="pt-BR" sz="2400" b="1" dirty="0">
                <a:solidFill>
                  <a:srgbClr val="000000"/>
                </a:solidFill>
              </a:rPr>
              <a:t> </a:t>
            </a:r>
            <a:r>
              <a:rPr lang="en-US" altLang="pt-BR" sz="2400" b="1" dirty="0" err="1">
                <a:solidFill>
                  <a:srgbClr val="000000"/>
                </a:solidFill>
              </a:rPr>
              <a:t>aquele</a:t>
            </a:r>
            <a:r>
              <a:rPr lang="en-US" altLang="pt-BR" sz="2400" b="1" dirty="0">
                <a:solidFill>
                  <a:srgbClr val="000000"/>
                </a:solidFill>
              </a:rPr>
              <a:t> </a:t>
            </a:r>
            <a:r>
              <a:rPr lang="en-US" altLang="pt-BR" sz="2400" b="1" dirty="0" err="1">
                <a:solidFill>
                  <a:srgbClr val="000000"/>
                </a:solidFill>
              </a:rPr>
              <a:t>caso</a:t>
            </a:r>
            <a:r>
              <a:rPr lang="en-US" altLang="pt-BR" sz="2400" b="1" dirty="0">
                <a:solidFill>
                  <a:srgbClr val="000000"/>
                </a:solidFill>
              </a:rPr>
              <a:t> </a:t>
            </a:r>
            <a:r>
              <a:rPr lang="en-US" altLang="pt-BR" sz="2400" b="1" dirty="0" err="1">
                <a:solidFill>
                  <a:srgbClr val="000000"/>
                </a:solidFill>
              </a:rPr>
              <a:t>pertence</a:t>
            </a:r>
            <a:r>
              <a:rPr lang="en-US" altLang="pt-BR" sz="2400" b="1" dirty="0">
                <a:solidFill>
                  <a:srgbClr val="000000"/>
                </a:solidFill>
              </a:rPr>
              <a:t> </a:t>
            </a:r>
            <a:r>
              <a:rPr lang="en-US" altLang="pt-BR" sz="2400" b="1" dirty="0" err="1">
                <a:solidFill>
                  <a:srgbClr val="000000"/>
                </a:solidFill>
              </a:rPr>
              <a:t>àquele</a:t>
            </a:r>
            <a:r>
              <a:rPr lang="en-US" altLang="pt-BR" sz="2400" b="1" dirty="0">
                <a:solidFill>
                  <a:srgbClr val="000000"/>
                </a:solidFill>
              </a:rPr>
              <a:t> </a:t>
            </a:r>
            <a:r>
              <a:rPr lang="en-US" altLang="pt-BR" sz="2400" b="1" dirty="0" err="1">
                <a:solidFill>
                  <a:srgbClr val="000000"/>
                </a:solidFill>
              </a:rPr>
              <a:t>grupo</a:t>
            </a:r>
            <a:r>
              <a:rPr lang="en-US" altLang="pt-BR" sz="2400" b="1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436096" y="3068960"/>
            <a:ext cx="26805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3600" dirty="0" smtClean="0">
                <a:latin typeface="Courier New" pitchFamily="49" charset="0"/>
                <a:cs typeface="Courier New" pitchFamily="49" charset="0"/>
              </a:rPr>
              <a:t>&gt; dis2$li</a:t>
            </a:r>
            <a:endParaRPr lang="pt-BR" altLang="pt-BR" sz="3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43608" y="2996951"/>
            <a:ext cx="3096344" cy="350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 defTabSz="685800" eaLnBrk="1" hangingPunct="1">
              <a:lnSpc>
                <a:spcPct val="90000"/>
              </a:lnSpc>
              <a:defRPr/>
            </a:pPr>
            <a:r>
              <a:rPr lang="pt-BR" altLang="pt-BR" sz="4800" b="1" u="sng" dirty="0">
                <a:latin typeface="+mj-lt"/>
                <a:ea typeface="+mj-ea"/>
                <a:cs typeface="+mj-cs"/>
              </a:rPr>
              <a:t>Análise Fatorial</a:t>
            </a:r>
          </a:p>
        </p:txBody>
      </p:sp>
      <p:sp>
        <p:nvSpPr>
          <p:cNvPr id="12291" name="CaixaDeTexto 4"/>
          <p:cNvSpPr txBox="1">
            <a:spLocks noChangeArrowheads="1"/>
          </p:cNvSpPr>
          <p:nvPr/>
        </p:nvSpPr>
        <p:spPr bwMode="auto">
          <a:xfrm>
            <a:off x="1828800" y="914400"/>
            <a:ext cx="5083175" cy="1230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 b="1" u="sng"/>
              <a:t>Problema de Pesquisa</a:t>
            </a:r>
          </a:p>
          <a:p>
            <a:r>
              <a:rPr lang="pt-BR" altLang="pt-BR"/>
              <a:t>Exploratória ou Confirmatória</a:t>
            </a:r>
          </a:p>
          <a:p>
            <a:pPr>
              <a:buFontTx/>
              <a:buChar char="-"/>
            </a:pPr>
            <a:r>
              <a:rPr lang="pt-BR" altLang="pt-BR"/>
              <a:t>Resumo de dados e identificação de estruturas</a:t>
            </a:r>
          </a:p>
          <a:p>
            <a:pPr>
              <a:buFontTx/>
              <a:buChar char="-"/>
            </a:pPr>
            <a:r>
              <a:rPr lang="pt-BR" altLang="pt-BR"/>
              <a:t>Redução de dados</a:t>
            </a:r>
            <a:endParaRPr lang="en-US" altLang="pt-BR"/>
          </a:p>
        </p:txBody>
      </p:sp>
      <p:sp>
        <p:nvSpPr>
          <p:cNvPr id="12292" name="CaixaDeTexto 6"/>
          <p:cNvSpPr txBox="1">
            <a:spLocks noChangeArrowheads="1"/>
          </p:cNvSpPr>
          <p:nvPr/>
        </p:nvSpPr>
        <p:spPr bwMode="auto">
          <a:xfrm>
            <a:off x="152400" y="3200400"/>
            <a:ext cx="404495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b="1" u="sng"/>
              <a:t>Análise Fatorial Confirmatória</a:t>
            </a:r>
          </a:p>
          <a:p>
            <a:r>
              <a:rPr lang="pt-BR" altLang="pt-BR"/>
              <a:t>-Modelagem de Equações Estruturais</a:t>
            </a:r>
            <a:endParaRPr lang="en-US" altLang="pt-BR"/>
          </a:p>
        </p:txBody>
      </p:sp>
      <p:sp>
        <p:nvSpPr>
          <p:cNvPr id="12293" name="CaixaDeTexto 7"/>
          <p:cNvSpPr txBox="1">
            <a:spLocks noChangeArrowheads="1"/>
          </p:cNvSpPr>
          <p:nvPr/>
        </p:nvSpPr>
        <p:spPr bwMode="auto">
          <a:xfrm>
            <a:off x="2292350" y="2297113"/>
            <a:ext cx="15176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confirmatória</a:t>
            </a:r>
            <a:endParaRPr lang="en-US" altLang="pt-BR"/>
          </a:p>
        </p:txBody>
      </p:sp>
      <p:cxnSp>
        <p:nvCxnSpPr>
          <p:cNvPr id="10" name="Conector angulado 9"/>
          <p:cNvCxnSpPr>
            <a:stCxn id="12291" idx="2"/>
            <a:endCxn id="12292" idx="0"/>
          </p:cNvCxnSpPr>
          <p:nvPr/>
        </p:nvCxnSpPr>
        <p:spPr>
          <a:xfrm rot="5400000">
            <a:off x="2745582" y="1575593"/>
            <a:ext cx="1054100" cy="21955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/>
          <p:cNvCxnSpPr>
            <a:stCxn id="12291" idx="2"/>
            <a:endCxn id="12296" idx="0"/>
          </p:cNvCxnSpPr>
          <p:nvPr/>
        </p:nvCxnSpPr>
        <p:spPr>
          <a:xfrm rot="16200000" flipH="1">
            <a:off x="5025232" y="1489869"/>
            <a:ext cx="1055687" cy="23653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6" name="CaixaDeTexto 16"/>
          <p:cNvSpPr txBox="1">
            <a:spLocks noChangeArrowheads="1"/>
          </p:cNvSpPr>
          <p:nvPr/>
        </p:nvSpPr>
        <p:spPr bwMode="auto">
          <a:xfrm>
            <a:off x="5181600" y="3200400"/>
            <a:ext cx="310832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BR"/>
              <a:t>O que está sendo agrupado:</a:t>
            </a:r>
          </a:p>
          <a:p>
            <a:pPr algn="ctr"/>
            <a:r>
              <a:rPr lang="pt-BR" altLang="pt-BR"/>
              <a:t>Variáveis ou Casos:</a:t>
            </a:r>
            <a:endParaRPr lang="en-US" altLang="pt-BR"/>
          </a:p>
        </p:txBody>
      </p:sp>
      <p:sp>
        <p:nvSpPr>
          <p:cNvPr id="12297" name="CaixaDeTexto 18"/>
          <p:cNvSpPr txBox="1">
            <a:spLocks noChangeArrowheads="1"/>
          </p:cNvSpPr>
          <p:nvPr/>
        </p:nvSpPr>
        <p:spPr bwMode="auto">
          <a:xfrm>
            <a:off x="4648200" y="2297113"/>
            <a:ext cx="13906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exploratório</a:t>
            </a:r>
            <a:endParaRPr lang="en-US" altLang="pt-BR"/>
          </a:p>
        </p:txBody>
      </p:sp>
      <p:sp>
        <p:nvSpPr>
          <p:cNvPr id="12298" name="CaixaDeTexto 19"/>
          <p:cNvSpPr txBox="1">
            <a:spLocks noChangeArrowheads="1"/>
          </p:cNvSpPr>
          <p:nvPr/>
        </p:nvSpPr>
        <p:spPr bwMode="auto">
          <a:xfrm>
            <a:off x="1751013" y="4819650"/>
            <a:ext cx="3582987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b="1" u="sng"/>
              <a:t>Análise fatorial tipo R</a:t>
            </a:r>
          </a:p>
          <a:p>
            <a:pPr>
              <a:buFontTx/>
              <a:buChar char="-"/>
            </a:pPr>
            <a:r>
              <a:rPr lang="pt-BR" altLang="pt-BR"/>
              <a:t>Ordenação restrita (constrained)</a:t>
            </a:r>
          </a:p>
          <a:p>
            <a:pPr>
              <a:buFontTx/>
              <a:buChar char="-"/>
            </a:pPr>
            <a:r>
              <a:rPr lang="pt-BR" altLang="pt-BR"/>
              <a:t>Ordenação unconstrained</a:t>
            </a:r>
          </a:p>
          <a:p>
            <a:pPr>
              <a:buFontTx/>
              <a:buChar char="-"/>
            </a:pPr>
            <a:r>
              <a:rPr lang="pt-BR" altLang="pt-BR"/>
              <a:t>Dados correlacionados ou não</a:t>
            </a:r>
            <a:endParaRPr lang="en-US" altLang="pt-BR"/>
          </a:p>
        </p:txBody>
      </p:sp>
      <p:sp>
        <p:nvSpPr>
          <p:cNvPr id="12299" name="CaixaDeTexto 20"/>
          <p:cNvSpPr txBox="1">
            <a:spLocks noChangeArrowheads="1"/>
          </p:cNvSpPr>
          <p:nvPr/>
        </p:nvSpPr>
        <p:spPr bwMode="auto">
          <a:xfrm>
            <a:off x="6400800" y="4819650"/>
            <a:ext cx="2570163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b="1" u="sng"/>
              <a:t>Análise fatorial tipo Q</a:t>
            </a:r>
          </a:p>
          <a:p>
            <a:pPr>
              <a:buFontTx/>
              <a:buChar char="-"/>
            </a:pPr>
            <a:r>
              <a:rPr lang="pt-BR" altLang="pt-BR"/>
              <a:t>Clusters</a:t>
            </a:r>
          </a:p>
          <a:p>
            <a:pPr>
              <a:buFontTx/>
              <a:buChar char="-"/>
            </a:pPr>
            <a:r>
              <a:rPr lang="pt-BR" altLang="pt-BR"/>
              <a:t>Distâncias</a:t>
            </a:r>
          </a:p>
          <a:p>
            <a:pPr>
              <a:buFontTx/>
              <a:buChar char="-"/>
            </a:pPr>
            <a:r>
              <a:rPr lang="pt-BR" altLang="pt-BR"/>
              <a:t>Similaridades</a:t>
            </a:r>
            <a:endParaRPr lang="en-US" altLang="pt-BR"/>
          </a:p>
        </p:txBody>
      </p:sp>
      <p:cxnSp>
        <p:nvCxnSpPr>
          <p:cNvPr id="22" name="Conector angulado 21"/>
          <p:cNvCxnSpPr>
            <a:stCxn id="12296" idx="2"/>
            <a:endCxn id="12298" idx="0"/>
          </p:cNvCxnSpPr>
          <p:nvPr/>
        </p:nvCxnSpPr>
        <p:spPr>
          <a:xfrm rot="5400000">
            <a:off x="4652169" y="2736057"/>
            <a:ext cx="973137" cy="3194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12296" idx="2"/>
            <a:endCxn id="12299" idx="0"/>
          </p:cNvCxnSpPr>
          <p:nvPr/>
        </p:nvCxnSpPr>
        <p:spPr>
          <a:xfrm rot="16200000" flipH="1">
            <a:off x="6723857" y="3858419"/>
            <a:ext cx="973137" cy="949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2" name="CaixaDeTexto 30"/>
          <p:cNvSpPr txBox="1">
            <a:spLocks noChangeArrowheads="1"/>
          </p:cNvSpPr>
          <p:nvPr/>
        </p:nvSpPr>
        <p:spPr bwMode="auto">
          <a:xfrm>
            <a:off x="4086225" y="3962400"/>
            <a:ext cx="1095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variáveis</a:t>
            </a:r>
            <a:endParaRPr lang="en-US" altLang="pt-BR"/>
          </a:p>
        </p:txBody>
      </p:sp>
      <p:sp>
        <p:nvSpPr>
          <p:cNvPr id="12303" name="CaixaDeTexto 31"/>
          <p:cNvSpPr txBox="1">
            <a:spLocks noChangeArrowheads="1"/>
          </p:cNvSpPr>
          <p:nvPr/>
        </p:nvSpPr>
        <p:spPr bwMode="auto">
          <a:xfrm>
            <a:off x="6858000" y="3973513"/>
            <a:ext cx="78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casos</a:t>
            </a:r>
            <a:endParaRPr lang="en-US" altLang="pt-BR"/>
          </a:p>
        </p:txBody>
      </p:sp>
      <p:sp>
        <p:nvSpPr>
          <p:cNvPr id="12304" name="Retângulo 32"/>
          <p:cNvSpPr>
            <a:spLocks noChangeArrowheads="1"/>
          </p:cNvSpPr>
          <p:nvPr/>
        </p:nvSpPr>
        <p:spPr bwMode="auto">
          <a:xfrm>
            <a:off x="1119188" y="3897313"/>
            <a:ext cx="19288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b="1" i="1" u="sng">
                <a:solidFill>
                  <a:srgbClr val="FF0000"/>
                </a:solidFill>
              </a:rPr>
              <a:t>Disciplina 15-16</a:t>
            </a:r>
            <a:endParaRPr lang="en-US" altLang="pt-BR" i="1">
              <a:solidFill>
                <a:srgbClr val="FF0000"/>
              </a:solidFill>
            </a:endParaRPr>
          </a:p>
        </p:txBody>
      </p:sp>
      <p:sp>
        <p:nvSpPr>
          <p:cNvPr id="12305" name="Retângulo 33"/>
          <p:cNvSpPr>
            <a:spLocks noChangeArrowheads="1"/>
          </p:cNvSpPr>
          <p:nvPr/>
        </p:nvSpPr>
        <p:spPr bwMode="auto">
          <a:xfrm>
            <a:off x="6786563" y="6030913"/>
            <a:ext cx="191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b="1" i="1" u="sng">
                <a:solidFill>
                  <a:srgbClr val="FF0000"/>
                </a:solidFill>
              </a:rPr>
              <a:t>Disciplina 12,13</a:t>
            </a:r>
            <a:endParaRPr lang="en-US" altLang="pt-BR" i="1">
              <a:solidFill>
                <a:srgbClr val="FF0000"/>
              </a:solidFill>
            </a:endParaRPr>
          </a:p>
        </p:txBody>
      </p:sp>
      <p:sp>
        <p:nvSpPr>
          <p:cNvPr id="12306" name="Retângulo 34"/>
          <p:cNvSpPr>
            <a:spLocks noChangeArrowheads="1"/>
          </p:cNvSpPr>
          <p:nvPr/>
        </p:nvSpPr>
        <p:spPr bwMode="auto">
          <a:xfrm>
            <a:off x="2543175" y="6019800"/>
            <a:ext cx="180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b="1" i="1" u="sng">
                <a:solidFill>
                  <a:srgbClr val="FF0000"/>
                </a:solidFill>
              </a:rPr>
              <a:t>Disciplina 9-14</a:t>
            </a:r>
            <a:endParaRPr lang="en-US" altLang="pt-BR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30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-1"/>
            <a:ext cx="9144000" cy="306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6307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4077072"/>
            <a:ext cx="9144000" cy="276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3275856" y="2924944"/>
            <a:ext cx="266420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2400" b="1" dirty="0" smtClean="0"/>
              <a:t>.</a:t>
            </a:r>
          </a:p>
          <a:p>
            <a:r>
              <a:rPr lang="pt-BR" sz="2400" b="1" dirty="0" smtClean="0"/>
              <a:t>.</a:t>
            </a:r>
          </a:p>
          <a:p>
            <a:r>
              <a:rPr lang="pt-BR" sz="2400" b="1" dirty="0" smtClean="0"/>
              <a:t>.</a:t>
            </a:r>
            <a:endParaRPr lang="pt-BR" sz="2400" b="1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9512" y="1630388"/>
            <a:ext cx="5724525" cy="489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4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Estimação das Funções Discriminantes</a:t>
            </a:r>
          </a:p>
        </p:txBody>
      </p:sp>
      <p:sp>
        <p:nvSpPr>
          <p:cNvPr id="69635" name="Retângulo 3"/>
          <p:cNvSpPr>
            <a:spLocks noChangeArrowheads="1"/>
          </p:cNvSpPr>
          <p:nvPr/>
        </p:nvSpPr>
        <p:spPr bwMode="auto">
          <a:xfrm>
            <a:off x="0" y="5429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800" b="1" u="sng"/>
              <a:t>Estimação simultânea</a:t>
            </a:r>
          </a:p>
        </p:txBody>
      </p:sp>
      <p:sp>
        <p:nvSpPr>
          <p:cNvPr id="69636" name="CaixaDeTexto 12"/>
          <p:cNvSpPr txBox="1">
            <a:spLocks noChangeArrowheads="1"/>
          </p:cNvSpPr>
          <p:nvPr/>
        </p:nvSpPr>
        <p:spPr bwMode="auto">
          <a:xfrm>
            <a:off x="3379788" y="1139825"/>
            <a:ext cx="222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>
                <a:solidFill>
                  <a:srgbClr val="0070C0"/>
                </a:solidFill>
              </a:rPr>
              <a:t>Pelo pacote </a:t>
            </a:r>
            <a:r>
              <a:rPr lang="pt-BR" altLang="pt-BR" sz="2000">
                <a:solidFill>
                  <a:srgbClr val="0070C0"/>
                </a:solidFill>
                <a:latin typeface="Courier"/>
              </a:rPr>
              <a:t>ade4</a:t>
            </a:r>
          </a:p>
        </p:txBody>
      </p:sp>
      <p:sp>
        <p:nvSpPr>
          <p:cNvPr id="3" name="Retângulo 2"/>
          <p:cNvSpPr/>
          <p:nvPr/>
        </p:nvSpPr>
        <p:spPr>
          <a:xfrm>
            <a:off x="2133600" y="4797152"/>
            <a:ext cx="1752600" cy="1905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9639" name="Retângulo 4"/>
          <p:cNvSpPr>
            <a:spLocks noChangeArrowheads="1"/>
          </p:cNvSpPr>
          <p:nvPr/>
        </p:nvSpPr>
        <p:spPr bwMode="auto">
          <a:xfrm>
            <a:off x="5943600" y="2438400"/>
            <a:ext cx="2971800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pt-BR" sz="2000" i="1">
                <a:solidFill>
                  <a:srgbClr val="FF0000"/>
                </a:solidFill>
              </a:rPr>
              <a:t>Cos (components, canonica variates)</a:t>
            </a:r>
          </a:p>
          <a:p>
            <a:pPr>
              <a:lnSpc>
                <a:spcPct val="150000"/>
              </a:lnSpc>
            </a:pPr>
            <a:r>
              <a:rPr lang="pt-BR" altLang="pt-BR" sz="2000" b="1" i="1">
                <a:solidFill>
                  <a:srgbClr val="FF0000"/>
                </a:solidFill>
              </a:rPr>
              <a:t>Mostra a projeção dos três eixos mantidos pela Análise dos Componentes Principais (PCA) normalizado nos dois eixos da LDA.</a:t>
            </a:r>
          </a:p>
        </p:txBody>
      </p:sp>
      <p:sp>
        <p:nvSpPr>
          <p:cNvPr id="69640" name="CaixaDeTexto 11"/>
          <p:cNvSpPr txBox="1">
            <a:spLocks noChangeArrowheads="1"/>
          </p:cNvSpPr>
          <p:nvPr/>
        </p:nvSpPr>
        <p:spPr bwMode="auto">
          <a:xfrm>
            <a:off x="5943600" y="990600"/>
            <a:ext cx="30940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 i="1"/>
              <a:t>OUTPUT</a:t>
            </a:r>
          </a:p>
          <a:p>
            <a:r>
              <a:rPr lang="pt-BR" altLang="pt-BR" sz="2400">
                <a:latin typeface="Courier New" pitchFamily="49" charset="0"/>
                <a:cs typeface="Courier New" pitchFamily="49" charset="0"/>
              </a:rPr>
              <a:t>&gt; plot(dis2)</a:t>
            </a:r>
          </a:p>
          <a:p>
            <a:r>
              <a:rPr lang="pt-BR" altLang="pt-BR" sz="2400">
                <a:latin typeface="Courier New" pitchFamily="49" charset="0"/>
                <a:cs typeface="Courier New" pitchFamily="49" charset="0"/>
              </a:rPr>
              <a:t>&gt; dis2$cp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9512" y="1630388"/>
            <a:ext cx="5724525" cy="489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58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Estimação das Funções Discriminantes</a:t>
            </a:r>
          </a:p>
        </p:txBody>
      </p:sp>
      <p:sp>
        <p:nvSpPr>
          <p:cNvPr id="70659" name="Retângulo 3"/>
          <p:cNvSpPr>
            <a:spLocks noChangeArrowheads="1"/>
          </p:cNvSpPr>
          <p:nvPr/>
        </p:nvSpPr>
        <p:spPr bwMode="auto">
          <a:xfrm>
            <a:off x="0" y="5429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800" b="1" u="sng"/>
              <a:t>Estimação simultânea</a:t>
            </a:r>
          </a:p>
        </p:txBody>
      </p:sp>
      <p:sp>
        <p:nvSpPr>
          <p:cNvPr id="70660" name="CaixaDeTexto 12"/>
          <p:cNvSpPr txBox="1">
            <a:spLocks noChangeArrowheads="1"/>
          </p:cNvSpPr>
          <p:nvPr/>
        </p:nvSpPr>
        <p:spPr bwMode="auto">
          <a:xfrm>
            <a:off x="3379788" y="1139825"/>
            <a:ext cx="222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>
                <a:solidFill>
                  <a:srgbClr val="0070C0"/>
                </a:solidFill>
              </a:rPr>
              <a:t>Pelo pacote </a:t>
            </a:r>
            <a:r>
              <a:rPr lang="pt-BR" altLang="pt-BR" sz="2000">
                <a:solidFill>
                  <a:srgbClr val="0070C0"/>
                </a:solidFill>
                <a:latin typeface="Courier"/>
              </a:rPr>
              <a:t>ade4</a:t>
            </a:r>
          </a:p>
        </p:txBody>
      </p:sp>
      <p:sp>
        <p:nvSpPr>
          <p:cNvPr id="3" name="Retângulo 2"/>
          <p:cNvSpPr/>
          <p:nvPr/>
        </p:nvSpPr>
        <p:spPr>
          <a:xfrm>
            <a:off x="3635896" y="4725144"/>
            <a:ext cx="1752600" cy="1905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0663" name="Retângulo 4"/>
          <p:cNvSpPr>
            <a:spLocks noChangeArrowheads="1"/>
          </p:cNvSpPr>
          <p:nvPr/>
        </p:nvSpPr>
        <p:spPr bwMode="auto">
          <a:xfrm>
            <a:off x="5943600" y="2590800"/>
            <a:ext cx="281940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pt-BR" sz="2000" b="1">
                <a:solidFill>
                  <a:srgbClr val="FF0000"/>
                </a:solidFill>
              </a:rPr>
              <a:t>Mostra a posição dos centroides dos grupo nos dois primeiros eixos da LDA.</a:t>
            </a:r>
          </a:p>
        </p:txBody>
      </p:sp>
      <p:sp>
        <p:nvSpPr>
          <p:cNvPr id="70664" name="CaixaDeTexto 11"/>
          <p:cNvSpPr txBox="1">
            <a:spLocks noChangeArrowheads="1"/>
          </p:cNvSpPr>
          <p:nvPr/>
        </p:nvSpPr>
        <p:spPr bwMode="auto">
          <a:xfrm>
            <a:off x="5943600" y="990600"/>
            <a:ext cx="30940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 i="1"/>
              <a:t>OUTPUT</a:t>
            </a:r>
          </a:p>
          <a:p>
            <a:r>
              <a:rPr lang="pt-BR" altLang="pt-BR" sz="2400">
                <a:latin typeface="Courier New" pitchFamily="49" charset="0"/>
                <a:cs typeface="Courier New" pitchFamily="49" charset="0"/>
              </a:rPr>
              <a:t>&gt; plot(dis2)</a:t>
            </a:r>
          </a:p>
          <a:p>
            <a:r>
              <a:rPr lang="pt-BR" altLang="pt-BR" sz="2400">
                <a:latin typeface="Courier New" pitchFamily="49" charset="0"/>
                <a:cs typeface="Courier New" pitchFamily="49" charset="0"/>
              </a:rPr>
              <a:t>&gt; dis2$gc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330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028550" cy="36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Estimação das Funções Discriminantes</a:t>
            </a:r>
          </a:p>
        </p:txBody>
      </p:sp>
      <p:sp>
        <p:nvSpPr>
          <p:cNvPr id="59395" name="Retângulo 3"/>
          <p:cNvSpPr>
            <a:spLocks noChangeArrowheads="1"/>
          </p:cNvSpPr>
          <p:nvPr/>
        </p:nvSpPr>
        <p:spPr bwMode="auto">
          <a:xfrm>
            <a:off x="0" y="5429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800" b="1" u="sng"/>
              <a:t>Estimação simultânea</a:t>
            </a:r>
          </a:p>
        </p:txBody>
      </p:sp>
      <p:sp>
        <p:nvSpPr>
          <p:cNvPr id="59396" name="Retângulo 6"/>
          <p:cNvSpPr>
            <a:spLocks noChangeArrowheads="1"/>
          </p:cNvSpPr>
          <p:nvPr/>
        </p:nvSpPr>
        <p:spPr bwMode="auto">
          <a:xfrm>
            <a:off x="228600" y="2140545"/>
            <a:ext cx="8610600" cy="7080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000" dirty="0" err="1"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BR" altLang="pt-BR" sz="2000" dirty="0">
                <a:latin typeface="Courier New" pitchFamily="49" charset="0"/>
                <a:cs typeface="Courier New" pitchFamily="49" charset="0"/>
              </a:rPr>
              <a:t>(MASS)</a:t>
            </a:r>
          </a:p>
          <a:p>
            <a:r>
              <a:rPr lang="pt-BR" altLang="pt-B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000" dirty="0">
                <a:latin typeface="Courier New" pitchFamily="49" charset="0"/>
                <a:cs typeface="Courier New" pitchFamily="49" charset="0"/>
              </a:rPr>
              <a:t>dis1 &lt;- 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lda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Species~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.,data=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altLang="pt-B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397" name="Retângulo 7"/>
          <p:cNvSpPr>
            <a:spLocks noChangeArrowheads="1"/>
          </p:cNvSpPr>
          <p:nvPr/>
        </p:nvSpPr>
        <p:spPr bwMode="auto">
          <a:xfrm>
            <a:off x="234950" y="3421112"/>
            <a:ext cx="8610600" cy="10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BR" altLang="pt-BR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(ade4)</a:t>
            </a:r>
          </a:p>
          <a:p>
            <a:r>
              <a:rPr lang="pt-BR" altLang="pt-BR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pca2 &lt;- </a:t>
            </a:r>
            <a:r>
              <a:rPr lang="pt-BR" altLang="pt-BR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dudi</a:t>
            </a:r>
            <a:r>
              <a:rPr lang="pt-BR" altLang="pt-BR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pca</a:t>
            </a:r>
            <a:r>
              <a:rPr lang="pt-BR" altLang="pt-BR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[,-5], </a:t>
            </a:r>
            <a:r>
              <a:rPr lang="pt-BR" altLang="pt-BR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scannf</a:t>
            </a:r>
            <a:r>
              <a:rPr lang="pt-BR" altLang="pt-BR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FALSE)</a:t>
            </a:r>
          </a:p>
          <a:p>
            <a:r>
              <a:rPr lang="pt-BR" altLang="pt-BR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dis2 &lt;- </a:t>
            </a:r>
            <a:r>
              <a:rPr lang="pt-BR" altLang="pt-BR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discrimin</a:t>
            </a:r>
            <a:r>
              <a:rPr lang="pt-BR" altLang="pt-BR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(pca2, </a:t>
            </a:r>
            <a:r>
              <a:rPr lang="pt-BR" altLang="pt-BR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pt-BR" altLang="pt-BR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Species</a:t>
            </a:r>
            <a:r>
              <a:rPr lang="pt-BR" altLang="pt-BR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altLang="pt-BR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scannf</a:t>
            </a:r>
            <a:r>
              <a:rPr lang="pt-BR" altLang="pt-BR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FALSE)</a:t>
            </a:r>
          </a:p>
        </p:txBody>
      </p:sp>
      <p:sp>
        <p:nvSpPr>
          <p:cNvPr id="59399" name="Retângulo 9"/>
          <p:cNvSpPr>
            <a:spLocks noChangeArrowheads="1"/>
          </p:cNvSpPr>
          <p:nvPr/>
        </p:nvSpPr>
        <p:spPr bwMode="auto">
          <a:xfrm>
            <a:off x="179512" y="4941168"/>
            <a:ext cx="8640960" cy="169277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altLang="pt-BR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t-BR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altLang="pt-BR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candisc</a:t>
            </a:r>
            <a:r>
              <a:rPr lang="en-US" altLang="pt-BR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altLang="pt-BR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altLang="pt-BR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t-BR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dis3&lt;-</a:t>
            </a:r>
            <a:r>
              <a:rPr lang="en-US" altLang="pt-BR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lm(</a:t>
            </a:r>
            <a:r>
              <a:rPr lang="en-US" altLang="pt-BR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altLang="pt-BR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pt-BR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Sepal.Length,Sepal.Width,Petal.Length,Petal.Width</a:t>
            </a:r>
            <a:r>
              <a:rPr lang="en-US" altLang="pt-BR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)~Species, data=dados)</a:t>
            </a:r>
            <a:r>
              <a:rPr lang="en-US" altLang="pt-BR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pt-BR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altLang="pt-BR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t-BR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out3&lt;-</a:t>
            </a:r>
            <a:r>
              <a:rPr lang="en-US" altLang="pt-BR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candisc</a:t>
            </a:r>
            <a:r>
              <a:rPr lang="en-US" altLang="pt-BR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(dis3, term</a:t>
            </a:r>
            <a:r>
              <a:rPr lang="en-US" altLang="pt-BR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altLang="pt-BR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t-BR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Grupos</a:t>
            </a:r>
            <a:r>
              <a:rPr lang="pt-BR" altLang="pt-BR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t-BR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endParaRPr lang="pt-BR" altLang="pt-BR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400" name="CaixaDeTexto 10"/>
          <p:cNvSpPr txBox="1">
            <a:spLocks noChangeArrowheads="1"/>
          </p:cNvSpPr>
          <p:nvPr/>
        </p:nvSpPr>
        <p:spPr bwMode="auto">
          <a:xfrm>
            <a:off x="3276600" y="1700808"/>
            <a:ext cx="222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>
                <a:solidFill>
                  <a:srgbClr val="0070C0"/>
                </a:solidFill>
              </a:rPr>
              <a:t>Pelo pacote </a:t>
            </a:r>
            <a:r>
              <a:rPr lang="pt-BR" altLang="pt-BR" sz="2000">
                <a:solidFill>
                  <a:srgbClr val="0070C0"/>
                </a:solidFill>
                <a:latin typeface="Courier"/>
              </a:rPr>
              <a:t>MASS</a:t>
            </a:r>
          </a:p>
        </p:txBody>
      </p:sp>
      <p:sp>
        <p:nvSpPr>
          <p:cNvPr id="59401" name="CaixaDeTexto 12"/>
          <p:cNvSpPr txBox="1">
            <a:spLocks noChangeArrowheads="1"/>
          </p:cNvSpPr>
          <p:nvPr/>
        </p:nvSpPr>
        <p:spPr bwMode="auto">
          <a:xfrm>
            <a:off x="3352800" y="3061295"/>
            <a:ext cx="20325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 dirty="0">
                <a:solidFill>
                  <a:schemeClr val="bg1">
                    <a:lumMod val="50000"/>
                  </a:schemeClr>
                </a:solidFill>
              </a:rPr>
              <a:t>Pelo pacote </a:t>
            </a:r>
            <a:r>
              <a:rPr lang="pt-BR" altLang="pt-BR" sz="2000" dirty="0">
                <a:solidFill>
                  <a:schemeClr val="bg1">
                    <a:lumMod val="50000"/>
                  </a:schemeClr>
                </a:solidFill>
                <a:latin typeface="Courier"/>
              </a:rPr>
              <a:t>ade4</a:t>
            </a:r>
          </a:p>
        </p:txBody>
      </p:sp>
      <p:sp>
        <p:nvSpPr>
          <p:cNvPr id="59402" name="CaixaDeTexto 13"/>
          <p:cNvSpPr txBox="1">
            <a:spLocks noChangeArrowheads="1"/>
          </p:cNvSpPr>
          <p:nvPr/>
        </p:nvSpPr>
        <p:spPr bwMode="auto">
          <a:xfrm>
            <a:off x="3200400" y="4509120"/>
            <a:ext cx="23323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 dirty="0">
                <a:solidFill>
                  <a:schemeClr val="bg1">
                    <a:lumMod val="50000"/>
                  </a:schemeClr>
                </a:solidFill>
              </a:rPr>
              <a:t>Pelo pacote </a:t>
            </a:r>
            <a:r>
              <a:rPr lang="pt-BR" altLang="pt-BR" sz="2000" dirty="0" err="1">
                <a:solidFill>
                  <a:schemeClr val="bg1">
                    <a:lumMod val="50000"/>
                  </a:schemeClr>
                </a:solidFill>
                <a:latin typeface="Courier"/>
              </a:rPr>
              <a:t>candisc</a:t>
            </a:r>
            <a:endParaRPr lang="pt-BR" altLang="pt-BR" sz="2000" dirty="0">
              <a:solidFill>
                <a:schemeClr val="bg1">
                  <a:lumMod val="50000"/>
                </a:schemeClr>
              </a:solidFill>
              <a:latin typeface="Courier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Estimação das Funções Discriminantes</a:t>
            </a:r>
          </a:p>
        </p:txBody>
      </p:sp>
      <p:sp>
        <p:nvSpPr>
          <p:cNvPr id="72707" name="Retângulo 3"/>
          <p:cNvSpPr>
            <a:spLocks noChangeArrowheads="1"/>
          </p:cNvSpPr>
          <p:nvPr/>
        </p:nvSpPr>
        <p:spPr bwMode="auto">
          <a:xfrm>
            <a:off x="0" y="5429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800" b="1" u="sng"/>
              <a:t>Estimação simultânea</a:t>
            </a:r>
          </a:p>
        </p:txBody>
      </p:sp>
      <p:sp>
        <p:nvSpPr>
          <p:cNvPr id="72708" name="Retângulo 6"/>
          <p:cNvSpPr>
            <a:spLocks noChangeArrowheads="1"/>
          </p:cNvSpPr>
          <p:nvPr/>
        </p:nvSpPr>
        <p:spPr bwMode="auto">
          <a:xfrm>
            <a:off x="228600" y="1524000"/>
            <a:ext cx="861060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000" dirty="0" err="1"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BR" altLang="pt-BR" sz="2000" dirty="0">
                <a:latin typeface="Courier New" pitchFamily="49" charset="0"/>
                <a:cs typeface="Courier New" pitchFamily="49" charset="0"/>
              </a:rPr>
              <a:t>(MASS)</a:t>
            </a:r>
          </a:p>
          <a:p>
            <a:r>
              <a:rPr lang="pt-BR" altLang="pt-B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000" dirty="0">
                <a:latin typeface="Courier New" pitchFamily="49" charset="0"/>
                <a:cs typeface="Courier New" pitchFamily="49" charset="0"/>
              </a:rPr>
              <a:t>dis1 &lt;- 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lda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Species~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.,data=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altLang="pt-B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2709" name="CaixaDeTexto 10"/>
          <p:cNvSpPr txBox="1">
            <a:spLocks noChangeArrowheads="1"/>
          </p:cNvSpPr>
          <p:nvPr/>
        </p:nvSpPr>
        <p:spPr bwMode="auto">
          <a:xfrm>
            <a:off x="3276600" y="1047750"/>
            <a:ext cx="222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>
                <a:solidFill>
                  <a:srgbClr val="0070C0"/>
                </a:solidFill>
              </a:rPr>
              <a:t>Pelo pacote </a:t>
            </a:r>
            <a:r>
              <a:rPr lang="pt-BR" altLang="pt-BR" sz="20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MASS</a:t>
            </a:r>
          </a:p>
        </p:txBody>
      </p:sp>
      <p:sp>
        <p:nvSpPr>
          <p:cNvPr id="72710" name="CaixaDeTexto 1"/>
          <p:cNvSpPr txBox="1">
            <a:spLocks noChangeArrowheads="1"/>
          </p:cNvSpPr>
          <p:nvPr/>
        </p:nvSpPr>
        <p:spPr bwMode="auto">
          <a:xfrm>
            <a:off x="271463" y="2617788"/>
            <a:ext cx="862101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altLang="pt-BR" sz="2000" dirty="0"/>
              <a:t>Também pode ser escrito como:</a:t>
            </a:r>
          </a:p>
          <a:p>
            <a:r>
              <a:rPr lang="pt-BR" altLang="pt-B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lda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Species~Sepal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Sepal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 + </a:t>
            </a:r>
          </a:p>
          <a:p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Petal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Petal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, data=dados</a:t>
            </a:r>
            <a:r>
              <a:rPr lang="pt-BR" altLang="pt-BR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pt-BR" altLang="pt-BR" sz="2000" dirty="0">
              <a:latin typeface="Courier"/>
            </a:endParaRPr>
          </a:p>
          <a:p>
            <a:r>
              <a:rPr lang="pt-BR" altLang="pt-BR" sz="2000" dirty="0"/>
              <a:t>Se for colocado o argumento:</a:t>
            </a:r>
          </a:p>
          <a:p>
            <a:r>
              <a:rPr lang="pt-BR" altLang="pt-B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lda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Species~Sepal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Sepal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 + </a:t>
            </a:r>
          </a:p>
          <a:p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Petal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Petal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2000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, data=dados,</a:t>
            </a:r>
          </a:p>
          <a:p>
            <a:r>
              <a:rPr lang="pt-BR" altLang="pt-B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CV=TRUE</a:t>
            </a:r>
            <a:r>
              <a:rPr lang="pt-BR" altLang="pt-BR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altLang="pt-BR" sz="2000" dirty="0">
              <a:latin typeface="Courier"/>
            </a:endParaRPr>
          </a:p>
          <a:p>
            <a:endParaRPr lang="pt-BR" altLang="pt-BR" sz="2000" dirty="0" smtClean="0"/>
          </a:p>
          <a:p>
            <a:r>
              <a:rPr lang="pt-BR" altLang="pt-BR" sz="2000" dirty="0" smtClean="0"/>
              <a:t>CV </a:t>
            </a:r>
            <a:r>
              <a:rPr lang="pt-BR" altLang="pt-BR" sz="2000" dirty="0"/>
              <a:t>refere-se a “</a:t>
            </a:r>
            <a:r>
              <a:rPr lang="pt-BR" altLang="pt-BR" sz="2000" dirty="0" err="1"/>
              <a:t>cross-validation</a:t>
            </a:r>
            <a:r>
              <a:rPr lang="pt-BR" altLang="pt-BR" sz="2000" dirty="0"/>
              <a:t>” (por </a:t>
            </a:r>
            <a:r>
              <a:rPr lang="pt-BR" altLang="pt-BR" sz="2000" i="1" dirty="0" err="1"/>
              <a:t>jackknife</a:t>
            </a:r>
            <a:r>
              <a:rPr lang="pt-BR" altLang="pt-BR" sz="2000" dirty="0"/>
              <a:t>), onde é feita a validação cruzada, deixando “1 fora”.</a:t>
            </a:r>
          </a:p>
          <a:p>
            <a:r>
              <a:rPr lang="pt-BR" altLang="pt-BR" sz="2000" dirty="0"/>
              <a:t>Observação que há o argumento </a:t>
            </a:r>
            <a:r>
              <a:rPr lang="pt-BR" altLang="pt-BR" sz="2000" dirty="0">
                <a:latin typeface="Courier"/>
              </a:rPr>
              <a:t>prior</a:t>
            </a:r>
            <a:r>
              <a:rPr lang="pt-BR" altLang="pt-BR" sz="2000" dirty="0"/>
              <a:t> (proporções </a:t>
            </a:r>
            <a:r>
              <a:rPr lang="pt-BR" altLang="pt-BR" sz="2000" i="1" dirty="0"/>
              <a:t>a priori</a:t>
            </a:r>
            <a:r>
              <a:rPr lang="pt-BR" altLang="pt-BR" sz="2000" dirty="0"/>
              <a:t>) também</a:t>
            </a:r>
            <a:r>
              <a:rPr lang="pt-BR" altLang="pt-BR" sz="2000" dirty="0" smtClean="0"/>
              <a:t>.</a:t>
            </a:r>
            <a:endParaRPr lang="pt-BR" altLang="pt-B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51520" y="5373216"/>
            <a:ext cx="8496944" cy="10081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2008" y="1905660"/>
            <a:ext cx="6156176" cy="425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0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Estimação das Funções Discriminantes</a:t>
            </a:r>
          </a:p>
        </p:txBody>
      </p:sp>
      <p:sp>
        <p:nvSpPr>
          <p:cNvPr id="73731" name="Retângulo 3"/>
          <p:cNvSpPr>
            <a:spLocks noChangeArrowheads="1"/>
          </p:cNvSpPr>
          <p:nvPr/>
        </p:nvSpPr>
        <p:spPr bwMode="auto">
          <a:xfrm>
            <a:off x="0" y="5429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800" b="1" u="sng"/>
              <a:t>Estimação simultânea</a:t>
            </a:r>
          </a:p>
        </p:txBody>
      </p:sp>
      <p:sp>
        <p:nvSpPr>
          <p:cNvPr id="73732" name="CaixaDeTexto 10"/>
          <p:cNvSpPr txBox="1">
            <a:spLocks noChangeArrowheads="1"/>
          </p:cNvSpPr>
          <p:nvPr/>
        </p:nvSpPr>
        <p:spPr bwMode="auto">
          <a:xfrm>
            <a:off x="3505200" y="1143000"/>
            <a:ext cx="222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>
                <a:solidFill>
                  <a:srgbClr val="0070C0"/>
                </a:solidFill>
              </a:rPr>
              <a:t>Pelo pacote </a:t>
            </a:r>
            <a:r>
              <a:rPr lang="pt-BR" altLang="pt-BR" sz="2000">
                <a:solidFill>
                  <a:srgbClr val="0070C0"/>
                </a:solidFill>
                <a:latin typeface="Courier"/>
              </a:rPr>
              <a:t>MASS</a:t>
            </a:r>
          </a:p>
        </p:txBody>
      </p:sp>
      <p:sp>
        <p:nvSpPr>
          <p:cNvPr id="73733" name="CaixaDeTexto 4"/>
          <p:cNvSpPr txBox="1">
            <a:spLocks noChangeArrowheads="1"/>
          </p:cNvSpPr>
          <p:nvPr/>
        </p:nvSpPr>
        <p:spPr bwMode="auto">
          <a:xfrm>
            <a:off x="5943600" y="1295400"/>
            <a:ext cx="30940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 i="1"/>
              <a:t>OUTPUT (default)</a:t>
            </a:r>
          </a:p>
          <a:p>
            <a:r>
              <a:rPr lang="pt-BR" altLang="pt-BR" sz="2400" b="1" i="1"/>
              <a:t>quando </a:t>
            </a:r>
            <a:r>
              <a:rPr lang="pt-BR" altLang="pt-BR" sz="2400" b="1">
                <a:latin typeface="Courier New" pitchFamily="49" charset="0"/>
                <a:cs typeface="Courier New" pitchFamily="49" charset="0"/>
              </a:rPr>
              <a:t>CV=FALSE</a:t>
            </a:r>
          </a:p>
        </p:txBody>
      </p:sp>
      <p:sp>
        <p:nvSpPr>
          <p:cNvPr id="73735" name="Retângulo 16"/>
          <p:cNvSpPr>
            <a:spLocks noChangeArrowheads="1"/>
          </p:cNvSpPr>
          <p:nvPr/>
        </p:nvSpPr>
        <p:spPr bwMode="auto">
          <a:xfrm>
            <a:off x="3962400" y="2667000"/>
            <a:ext cx="4800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pt-BR" sz="2000" b="1" i="1">
                <a:solidFill>
                  <a:srgbClr val="FF0000"/>
                </a:solidFill>
              </a:rPr>
              <a:t>Proporção de indivíduos que pertencem a cada grupo</a:t>
            </a:r>
            <a:endParaRPr lang="pt-BR" altLang="pt-BR" sz="2000" b="1" i="1">
              <a:solidFill>
                <a:srgbClr val="FF0000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52400" y="2667000"/>
            <a:ext cx="35814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2008" y="1905660"/>
            <a:ext cx="6156176" cy="425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4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Estimação das Funções Discriminantes</a:t>
            </a:r>
          </a:p>
        </p:txBody>
      </p:sp>
      <p:sp>
        <p:nvSpPr>
          <p:cNvPr id="74755" name="Retângulo 3"/>
          <p:cNvSpPr>
            <a:spLocks noChangeArrowheads="1"/>
          </p:cNvSpPr>
          <p:nvPr/>
        </p:nvSpPr>
        <p:spPr bwMode="auto">
          <a:xfrm>
            <a:off x="0" y="5429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800" b="1" u="sng"/>
              <a:t>Estimação simultânea</a:t>
            </a:r>
          </a:p>
        </p:txBody>
      </p:sp>
      <p:sp>
        <p:nvSpPr>
          <p:cNvPr id="74756" name="CaixaDeTexto 10"/>
          <p:cNvSpPr txBox="1">
            <a:spLocks noChangeArrowheads="1"/>
          </p:cNvSpPr>
          <p:nvPr/>
        </p:nvSpPr>
        <p:spPr bwMode="auto">
          <a:xfrm>
            <a:off x="3505200" y="1143000"/>
            <a:ext cx="222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>
                <a:solidFill>
                  <a:srgbClr val="0070C0"/>
                </a:solidFill>
              </a:rPr>
              <a:t>Pelo pacote </a:t>
            </a:r>
            <a:r>
              <a:rPr lang="pt-BR" altLang="pt-BR" sz="2000">
                <a:solidFill>
                  <a:srgbClr val="0070C0"/>
                </a:solidFill>
                <a:latin typeface="Courier"/>
              </a:rPr>
              <a:t>MASS</a:t>
            </a:r>
          </a:p>
        </p:txBody>
      </p:sp>
      <p:sp>
        <p:nvSpPr>
          <p:cNvPr id="74757" name="CaixaDeTexto 4"/>
          <p:cNvSpPr txBox="1">
            <a:spLocks noChangeArrowheads="1"/>
          </p:cNvSpPr>
          <p:nvPr/>
        </p:nvSpPr>
        <p:spPr bwMode="auto">
          <a:xfrm>
            <a:off x="5943600" y="1295400"/>
            <a:ext cx="30940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 i="1"/>
              <a:t>OUTPUT (default)</a:t>
            </a:r>
          </a:p>
          <a:p>
            <a:r>
              <a:rPr lang="pt-BR" altLang="pt-BR" sz="2400" b="1" i="1"/>
              <a:t>quando </a:t>
            </a:r>
            <a:r>
              <a:rPr lang="pt-BR" altLang="pt-BR" sz="2400" b="1">
                <a:latin typeface="Courier New" pitchFamily="49" charset="0"/>
                <a:cs typeface="Courier New" pitchFamily="49" charset="0"/>
              </a:rPr>
              <a:t>CV=FALSE</a:t>
            </a:r>
          </a:p>
        </p:txBody>
      </p:sp>
      <p:sp>
        <p:nvSpPr>
          <p:cNvPr id="74759" name="Retângulo 13"/>
          <p:cNvSpPr>
            <a:spLocks noChangeArrowheads="1"/>
          </p:cNvSpPr>
          <p:nvPr/>
        </p:nvSpPr>
        <p:spPr bwMode="auto">
          <a:xfrm>
            <a:off x="5580112" y="3429000"/>
            <a:ext cx="32590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pt-BR" sz="2000" b="1" i="1" dirty="0">
                <a:solidFill>
                  <a:srgbClr val="FF0000"/>
                </a:solidFill>
              </a:rPr>
              <a:t>Valor </a:t>
            </a:r>
            <a:r>
              <a:rPr lang="en-US" altLang="pt-BR" sz="2000" b="1" i="1" dirty="0" err="1">
                <a:solidFill>
                  <a:srgbClr val="FF0000"/>
                </a:solidFill>
              </a:rPr>
              <a:t>médio</a:t>
            </a:r>
            <a:r>
              <a:rPr lang="en-US" altLang="pt-BR" sz="2000" b="1" i="1" dirty="0">
                <a:solidFill>
                  <a:srgbClr val="FF0000"/>
                </a:solidFill>
              </a:rPr>
              <a:t> de </a:t>
            </a:r>
            <a:r>
              <a:rPr lang="en-US" altLang="pt-BR" sz="2000" b="1" i="1" dirty="0" err="1">
                <a:solidFill>
                  <a:srgbClr val="FF0000"/>
                </a:solidFill>
              </a:rPr>
              <a:t>cada</a:t>
            </a:r>
            <a:r>
              <a:rPr lang="en-US" altLang="pt-BR" sz="2000" b="1" i="1" dirty="0">
                <a:solidFill>
                  <a:srgbClr val="FF0000"/>
                </a:solidFill>
              </a:rPr>
              <a:t> </a:t>
            </a:r>
            <a:r>
              <a:rPr lang="en-US" altLang="pt-BR" sz="2000" b="1" i="1" dirty="0" err="1">
                <a:solidFill>
                  <a:srgbClr val="FF0000"/>
                </a:solidFill>
              </a:rPr>
              <a:t>variável</a:t>
            </a:r>
            <a:r>
              <a:rPr lang="en-US" altLang="pt-BR" sz="2000" b="1" i="1" dirty="0">
                <a:solidFill>
                  <a:srgbClr val="FF0000"/>
                </a:solidFill>
              </a:rPr>
              <a:t> </a:t>
            </a:r>
            <a:r>
              <a:rPr lang="en-US" altLang="pt-BR" sz="2000" b="1" i="1" dirty="0" err="1">
                <a:solidFill>
                  <a:srgbClr val="FF0000"/>
                </a:solidFill>
              </a:rPr>
              <a:t>para</a:t>
            </a:r>
            <a:r>
              <a:rPr lang="en-US" altLang="pt-BR" sz="2000" b="1" i="1" dirty="0">
                <a:solidFill>
                  <a:srgbClr val="FF0000"/>
                </a:solidFill>
              </a:rPr>
              <a:t> </a:t>
            </a:r>
            <a:r>
              <a:rPr lang="en-US" altLang="pt-BR" sz="2000" b="1" i="1" dirty="0" err="1">
                <a:solidFill>
                  <a:srgbClr val="FF0000"/>
                </a:solidFill>
              </a:rPr>
              <a:t>cada</a:t>
            </a:r>
            <a:r>
              <a:rPr lang="en-US" altLang="pt-BR" sz="2000" b="1" i="1" dirty="0">
                <a:solidFill>
                  <a:srgbClr val="FF0000"/>
                </a:solidFill>
              </a:rPr>
              <a:t> </a:t>
            </a:r>
            <a:r>
              <a:rPr lang="en-US" altLang="pt-BR" sz="2000" b="1" i="1" dirty="0" err="1">
                <a:solidFill>
                  <a:srgbClr val="FF0000"/>
                </a:solidFill>
              </a:rPr>
              <a:t>grupo</a:t>
            </a:r>
            <a:endParaRPr lang="pt-BR" altLang="pt-BR" sz="2000" b="1" i="1" dirty="0">
              <a:solidFill>
                <a:srgbClr val="FF0000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52400" y="3284984"/>
            <a:ext cx="5355704" cy="99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2008" y="1905660"/>
            <a:ext cx="6156176" cy="425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78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Estimação das Funções Discriminantes</a:t>
            </a:r>
          </a:p>
        </p:txBody>
      </p:sp>
      <p:sp>
        <p:nvSpPr>
          <p:cNvPr id="75779" name="Retângulo 3"/>
          <p:cNvSpPr>
            <a:spLocks noChangeArrowheads="1"/>
          </p:cNvSpPr>
          <p:nvPr/>
        </p:nvSpPr>
        <p:spPr bwMode="auto">
          <a:xfrm>
            <a:off x="0" y="5429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800" b="1" u="sng"/>
              <a:t>Estimação simultânea</a:t>
            </a:r>
          </a:p>
        </p:txBody>
      </p:sp>
      <p:sp>
        <p:nvSpPr>
          <p:cNvPr id="75780" name="CaixaDeTexto 10"/>
          <p:cNvSpPr txBox="1">
            <a:spLocks noChangeArrowheads="1"/>
          </p:cNvSpPr>
          <p:nvPr/>
        </p:nvSpPr>
        <p:spPr bwMode="auto">
          <a:xfrm>
            <a:off x="3505200" y="1143000"/>
            <a:ext cx="222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>
                <a:solidFill>
                  <a:srgbClr val="0070C0"/>
                </a:solidFill>
              </a:rPr>
              <a:t>Pelo pacote </a:t>
            </a:r>
            <a:r>
              <a:rPr lang="pt-BR" altLang="pt-BR" sz="2000">
                <a:solidFill>
                  <a:srgbClr val="0070C0"/>
                </a:solidFill>
                <a:latin typeface="Courier"/>
              </a:rPr>
              <a:t>MASS</a:t>
            </a:r>
          </a:p>
        </p:txBody>
      </p:sp>
      <p:sp>
        <p:nvSpPr>
          <p:cNvPr id="75781" name="CaixaDeTexto 4"/>
          <p:cNvSpPr txBox="1">
            <a:spLocks noChangeArrowheads="1"/>
          </p:cNvSpPr>
          <p:nvPr/>
        </p:nvSpPr>
        <p:spPr bwMode="auto">
          <a:xfrm>
            <a:off x="5943600" y="1295400"/>
            <a:ext cx="30940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 i="1"/>
              <a:t>OUTPUT (default)</a:t>
            </a:r>
          </a:p>
          <a:p>
            <a:r>
              <a:rPr lang="pt-BR" altLang="pt-BR" sz="2400" b="1" i="1"/>
              <a:t>quando</a:t>
            </a:r>
            <a:r>
              <a:rPr lang="pt-BR" altLang="pt-BR" sz="2400" b="1" i="1">
                <a:cs typeface="Arial" pitchFamily="34" charset="0"/>
              </a:rPr>
              <a:t> </a:t>
            </a:r>
            <a:r>
              <a:rPr lang="pt-BR" altLang="pt-BR" sz="2400" b="1">
                <a:latin typeface="Courier New" pitchFamily="49" charset="0"/>
                <a:cs typeface="Courier New" pitchFamily="49" charset="0"/>
              </a:rPr>
              <a:t>CV=FALSE</a:t>
            </a:r>
          </a:p>
        </p:txBody>
      </p:sp>
      <p:sp>
        <p:nvSpPr>
          <p:cNvPr id="75783" name="Retângulo 18"/>
          <p:cNvSpPr>
            <a:spLocks noChangeArrowheads="1"/>
          </p:cNvSpPr>
          <p:nvPr/>
        </p:nvSpPr>
        <p:spPr bwMode="auto">
          <a:xfrm>
            <a:off x="4495800" y="4509120"/>
            <a:ext cx="4648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pt-BR" sz="2000" b="1" i="1" dirty="0" err="1">
                <a:solidFill>
                  <a:srgbClr val="FF0000"/>
                </a:solidFill>
              </a:rPr>
              <a:t>Autovetores</a:t>
            </a:r>
            <a:r>
              <a:rPr lang="en-US" altLang="pt-BR" sz="2000" b="1" i="1" dirty="0">
                <a:solidFill>
                  <a:srgbClr val="FF0000"/>
                </a:solidFill>
              </a:rPr>
              <a:t> (Eigenvectors) </a:t>
            </a:r>
            <a:r>
              <a:rPr lang="en-US" altLang="pt-BR" sz="2000" b="1" i="1" dirty="0" err="1">
                <a:solidFill>
                  <a:srgbClr val="FF0000"/>
                </a:solidFill>
              </a:rPr>
              <a:t>para</a:t>
            </a:r>
            <a:r>
              <a:rPr lang="en-US" altLang="pt-BR" sz="2000" b="1" i="1" dirty="0">
                <a:solidFill>
                  <a:srgbClr val="FF0000"/>
                </a:solidFill>
              </a:rPr>
              <a:t> as FDs (no </a:t>
            </a:r>
            <a:r>
              <a:rPr lang="en-US" altLang="pt-BR" sz="2000" b="1" i="1" dirty="0" err="1">
                <a:solidFill>
                  <a:srgbClr val="FF0000"/>
                </a:solidFill>
              </a:rPr>
              <a:t>caso</a:t>
            </a:r>
            <a:r>
              <a:rPr lang="en-US" altLang="pt-BR" sz="2000" b="1" i="1" dirty="0">
                <a:solidFill>
                  <a:srgbClr val="FF0000"/>
                </a:solidFill>
              </a:rPr>
              <a:t>: LD1 e LD2)</a:t>
            </a:r>
            <a:endParaRPr lang="pt-BR" altLang="pt-BR" sz="2000" b="1" i="1" dirty="0">
              <a:solidFill>
                <a:srgbClr val="FF0000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52400" y="4149080"/>
            <a:ext cx="42672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2008" y="1905660"/>
            <a:ext cx="6156176" cy="425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2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Estimação das Funções Discriminantes</a:t>
            </a:r>
          </a:p>
        </p:txBody>
      </p:sp>
      <p:sp>
        <p:nvSpPr>
          <p:cNvPr id="76803" name="Retângulo 3"/>
          <p:cNvSpPr>
            <a:spLocks noChangeArrowheads="1"/>
          </p:cNvSpPr>
          <p:nvPr/>
        </p:nvSpPr>
        <p:spPr bwMode="auto">
          <a:xfrm>
            <a:off x="0" y="5429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800" b="1" u="sng"/>
              <a:t>Estimação simultânea</a:t>
            </a:r>
          </a:p>
        </p:txBody>
      </p:sp>
      <p:sp>
        <p:nvSpPr>
          <p:cNvPr id="76804" name="CaixaDeTexto 10"/>
          <p:cNvSpPr txBox="1">
            <a:spLocks noChangeArrowheads="1"/>
          </p:cNvSpPr>
          <p:nvPr/>
        </p:nvSpPr>
        <p:spPr bwMode="auto">
          <a:xfrm>
            <a:off x="3505200" y="1143000"/>
            <a:ext cx="222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>
                <a:solidFill>
                  <a:srgbClr val="0070C0"/>
                </a:solidFill>
              </a:rPr>
              <a:t>Pelo pacote </a:t>
            </a:r>
            <a:r>
              <a:rPr lang="pt-BR" altLang="pt-BR" sz="2000">
                <a:solidFill>
                  <a:srgbClr val="0070C0"/>
                </a:solidFill>
                <a:latin typeface="Courier"/>
              </a:rPr>
              <a:t>MASS</a:t>
            </a:r>
          </a:p>
        </p:txBody>
      </p:sp>
      <p:sp>
        <p:nvSpPr>
          <p:cNvPr id="76805" name="CaixaDeTexto 4"/>
          <p:cNvSpPr txBox="1">
            <a:spLocks noChangeArrowheads="1"/>
          </p:cNvSpPr>
          <p:nvPr/>
        </p:nvSpPr>
        <p:spPr bwMode="auto">
          <a:xfrm>
            <a:off x="5943600" y="1295400"/>
            <a:ext cx="30940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 i="1"/>
              <a:t>OUTPUT (default)</a:t>
            </a:r>
          </a:p>
          <a:p>
            <a:r>
              <a:rPr lang="pt-BR" altLang="pt-BR" sz="2400" b="1" i="1"/>
              <a:t>quando </a:t>
            </a:r>
            <a:r>
              <a:rPr lang="pt-BR" altLang="pt-BR" sz="2400" b="1">
                <a:latin typeface="Courier New" pitchFamily="49" charset="0"/>
                <a:cs typeface="Courier New" pitchFamily="49" charset="0"/>
              </a:rPr>
              <a:t>CV=FALSE</a:t>
            </a:r>
          </a:p>
        </p:txBody>
      </p:sp>
      <p:sp>
        <p:nvSpPr>
          <p:cNvPr id="76807" name="Retângulo 20"/>
          <p:cNvSpPr>
            <a:spLocks noChangeArrowheads="1"/>
          </p:cNvSpPr>
          <p:nvPr/>
        </p:nvSpPr>
        <p:spPr bwMode="auto">
          <a:xfrm>
            <a:off x="2987824" y="5385271"/>
            <a:ext cx="533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pt-BR" sz="2000" b="1" i="1" dirty="0" err="1">
                <a:solidFill>
                  <a:srgbClr val="FF0000"/>
                </a:solidFill>
              </a:rPr>
              <a:t>Autovalores</a:t>
            </a:r>
            <a:r>
              <a:rPr lang="en-US" altLang="pt-BR" sz="2000" b="1" i="1" dirty="0">
                <a:solidFill>
                  <a:srgbClr val="FF0000"/>
                </a:solidFill>
              </a:rPr>
              <a:t> (</a:t>
            </a:r>
            <a:r>
              <a:rPr lang="en-US" altLang="pt-BR" sz="2000" b="1" i="1" dirty="0" err="1">
                <a:solidFill>
                  <a:srgbClr val="FF0000"/>
                </a:solidFill>
              </a:rPr>
              <a:t>Eigenvalues</a:t>
            </a:r>
            <a:r>
              <a:rPr lang="en-US" altLang="pt-BR" sz="2000" b="1" i="1" dirty="0">
                <a:solidFill>
                  <a:srgbClr val="FF0000"/>
                </a:solidFill>
              </a:rPr>
              <a:t>) </a:t>
            </a:r>
            <a:r>
              <a:rPr lang="en-US" altLang="pt-BR" sz="2000" b="1" i="1" dirty="0" err="1">
                <a:solidFill>
                  <a:srgbClr val="FF0000"/>
                </a:solidFill>
              </a:rPr>
              <a:t>para</a:t>
            </a:r>
            <a:r>
              <a:rPr lang="en-US" altLang="pt-BR" sz="2000" b="1" i="1" dirty="0">
                <a:solidFill>
                  <a:srgbClr val="FF0000"/>
                </a:solidFill>
              </a:rPr>
              <a:t> </a:t>
            </a:r>
            <a:r>
              <a:rPr lang="en-US" altLang="pt-BR" sz="2000" b="1" i="1" dirty="0" err="1">
                <a:solidFill>
                  <a:srgbClr val="FF0000"/>
                </a:solidFill>
              </a:rPr>
              <a:t>cada</a:t>
            </a:r>
            <a:r>
              <a:rPr lang="en-US" altLang="pt-BR" sz="2000" b="1" i="1" dirty="0">
                <a:solidFill>
                  <a:srgbClr val="FF0000"/>
                </a:solidFill>
              </a:rPr>
              <a:t> FDs (no </a:t>
            </a:r>
            <a:r>
              <a:rPr lang="en-US" altLang="pt-BR" sz="2000" b="1" i="1" dirty="0" err="1">
                <a:solidFill>
                  <a:srgbClr val="FF0000"/>
                </a:solidFill>
              </a:rPr>
              <a:t>caso</a:t>
            </a:r>
            <a:r>
              <a:rPr lang="en-US" altLang="pt-BR" sz="2000" b="1" i="1" dirty="0">
                <a:solidFill>
                  <a:srgbClr val="FF0000"/>
                </a:solidFill>
              </a:rPr>
              <a:t>: LD1 e LD2), </a:t>
            </a:r>
            <a:r>
              <a:rPr lang="en-US" altLang="pt-BR" sz="2000" b="1" i="1" dirty="0" err="1">
                <a:solidFill>
                  <a:srgbClr val="FF0000"/>
                </a:solidFill>
              </a:rPr>
              <a:t>cuja</a:t>
            </a:r>
            <a:r>
              <a:rPr lang="en-US" altLang="pt-BR" sz="2000" b="1" i="1" dirty="0">
                <a:solidFill>
                  <a:srgbClr val="FF0000"/>
                </a:solidFill>
              </a:rPr>
              <a:t> soma é 1.0</a:t>
            </a:r>
            <a:endParaRPr lang="pt-BR" altLang="pt-BR" sz="2000" b="1" i="1" dirty="0">
              <a:solidFill>
                <a:srgbClr val="FF0000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52400" y="5301208"/>
            <a:ext cx="2362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 defTabSz="685800" eaLnBrk="1" hangingPunct="1">
              <a:lnSpc>
                <a:spcPct val="90000"/>
              </a:lnSpc>
              <a:defRPr/>
            </a:pPr>
            <a:r>
              <a:rPr lang="pt-BR" altLang="pt-BR" sz="4800" b="1" u="sng" dirty="0">
                <a:latin typeface="+mj-lt"/>
                <a:ea typeface="+mj-ea"/>
                <a:cs typeface="+mj-cs"/>
              </a:rPr>
              <a:t>Análise Fatorial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07504" y="1124744"/>
            <a:ext cx="894469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Classificação</a:t>
            </a:r>
            <a:endParaRPr lang="pt-BR" sz="2400" b="1" dirty="0" smtClean="0"/>
          </a:p>
          <a:p>
            <a:pPr>
              <a:buFontTx/>
              <a:buChar char="-"/>
            </a:pPr>
            <a:r>
              <a:rPr lang="pt-BR" sz="2400" dirty="0" smtClean="0"/>
              <a:t>Você sabe as classes</a:t>
            </a:r>
          </a:p>
          <a:p>
            <a:pPr>
              <a:buFontTx/>
              <a:buChar char="-"/>
            </a:pPr>
            <a:r>
              <a:rPr lang="pt-BR" sz="2400" dirty="0" smtClean="0"/>
              <a:t>O modelo de classificação é treinado com base nos dados observados</a:t>
            </a:r>
          </a:p>
          <a:p>
            <a:pPr>
              <a:buFontTx/>
              <a:buChar char="-"/>
            </a:pPr>
            <a:r>
              <a:rPr lang="pt-BR" sz="2400" dirty="0" smtClean="0"/>
              <a:t>Classifica novas observações</a:t>
            </a:r>
            <a:endParaRPr lang="pt-BR" sz="24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99307" y="3284984"/>
            <a:ext cx="894469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Agrupamento (</a:t>
            </a:r>
            <a:r>
              <a:rPr lang="pt-BR" sz="3200" b="1" dirty="0" err="1" smtClean="0"/>
              <a:t>clustering</a:t>
            </a:r>
            <a:r>
              <a:rPr lang="pt-BR" sz="3200" b="1" dirty="0" smtClean="0"/>
              <a:t>)</a:t>
            </a:r>
            <a:endParaRPr lang="pt-BR" sz="2400" b="1" dirty="0" smtClean="0"/>
          </a:p>
          <a:p>
            <a:pPr>
              <a:buFontTx/>
              <a:buChar char="-"/>
            </a:pPr>
            <a:r>
              <a:rPr lang="pt-BR" sz="2400" dirty="0" smtClean="0"/>
              <a:t>Classes desconhecidas/ número de classes é desconhecido</a:t>
            </a:r>
          </a:p>
          <a:p>
            <a:pPr>
              <a:buFontTx/>
              <a:buChar char="-"/>
            </a:pPr>
            <a:r>
              <a:rPr lang="pt-BR" sz="2400" dirty="0" smtClean="0"/>
              <a:t>Encontrar grupos em seus dados, baseando-se na similaridade das observações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2008" y="1905660"/>
            <a:ext cx="6156176" cy="425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6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Estimação das Funções Discriminantes</a:t>
            </a:r>
          </a:p>
        </p:txBody>
      </p:sp>
      <p:sp>
        <p:nvSpPr>
          <p:cNvPr id="77827" name="Retângulo 3"/>
          <p:cNvSpPr>
            <a:spLocks noChangeArrowheads="1"/>
          </p:cNvSpPr>
          <p:nvPr/>
        </p:nvSpPr>
        <p:spPr bwMode="auto">
          <a:xfrm>
            <a:off x="0" y="5429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800" b="1" u="sng"/>
              <a:t>Estimação simultânea</a:t>
            </a:r>
          </a:p>
        </p:txBody>
      </p:sp>
      <p:sp>
        <p:nvSpPr>
          <p:cNvPr id="77828" name="CaixaDeTexto 10"/>
          <p:cNvSpPr txBox="1">
            <a:spLocks noChangeArrowheads="1"/>
          </p:cNvSpPr>
          <p:nvPr/>
        </p:nvSpPr>
        <p:spPr bwMode="auto">
          <a:xfrm>
            <a:off x="3505200" y="1143000"/>
            <a:ext cx="222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>
                <a:solidFill>
                  <a:srgbClr val="0070C0"/>
                </a:solidFill>
              </a:rPr>
              <a:t>Pelo pacote </a:t>
            </a:r>
            <a:r>
              <a:rPr lang="pt-BR" altLang="pt-BR" sz="2000">
                <a:solidFill>
                  <a:srgbClr val="0070C0"/>
                </a:solidFill>
                <a:latin typeface="Courier"/>
              </a:rPr>
              <a:t>MASS</a:t>
            </a:r>
          </a:p>
        </p:txBody>
      </p:sp>
      <p:sp>
        <p:nvSpPr>
          <p:cNvPr id="77829" name="CaixaDeTexto 4"/>
          <p:cNvSpPr txBox="1">
            <a:spLocks noChangeArrowheads="1"/>
          </p:cNvSpPr>
          <p:nvPr/>
        </p:nvSpPr>
        <p:spPr bwMode="auto">
          <a:xfrm>
            <a:off x="5943600" y="1295400"/>
            <a:ext cx="30940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 i="1"/>
              <a:t>OUTPUT (default)</a:t>
            </a:r>
          </a:p>
          <a:p>
            <a:r>
              <a:rPr lang="pt-BR" altLang="pt-BR" sz="2400" b="1" i="1"/>
              <a:t>quando </a:t>
            </a:r>
            <a:r>
              <a:rPr lang="pt-BR" altLang="pt-BR" sz="2400" b="1">
                <a:latin typeface="Courier New" pitchFamily="49" charset="0"/>
                <a:cs typeface="Courier New" pitchFamily="49" charset="0"/>
              </a:rPr>
              <a:t>CV=FALSE</a:t>
            </a:r>
          </a:p>
        </p:txBody>
      </p:sp>
      <p:sp>
        <p:nvSpPr>
          <p:cNvPr id="77831" name="Retângulo 11"/>
          <p:cNvSpPr>
            <a:spLocks noChangeArrowheads="1"/>
          </p:cNvSpPr>
          <p:nvPr/>
        </p:nvSpPr>
        <p:spPr bwMode="auto">
          <a:xfrm>
            <a:off x="4716016" y="4293096"/>
            <a:ext cx="3962400" cy="2370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pt-BR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altLang="pt-B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  <a:latin typeface="Calibri" pitchFamily="34" charset="0"/>
              </a:rPr>
              <a:t>só</a:t>
            </a:r>
            <a:r>
              <a:rPr lang="en-US" altLang="pt-B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  <a:latin typeface="Calibri" pitchFamily="34" charset="0"/>
              </a:rPr>
              <a:t>mostra</a:t>
            </a:r>
            <a:r>
              <a:rPr lang="en-US" altLang="pt-B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  <a:latin typeface="Calibri" pitchFamily="34" charset="0"/>
              </a:rPr>
              <a:t>soluções</a:t>
            </a:r>
            <a:r>
              <a:rPr lang="en-US" altLang="pt-B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  <a:latin typeface="Calibri" pitchFamily="34" charset="0"/>
              </a:rPr>
              <a:t>onde</a:t>
            </a:r>
            <a:r>
              <a:rPr lang="en-US" altLang="pt-BR" sz="2400" dirty="0">
                <a:solidFill>
                  <a:srgbClr val="000000"/>
                </a:solidFill>
                <a:latin typeface="Calibri" pitchFamily="34" charset="0"/>
              </a:rPr>
              <a:t> as FDs </a:t>
            </a:r>
            <a:r>
              <a:rPr lang="en-US" altLang="pt-BR" sz="2400" dirty="0" err="1">
                <a:solidFill>
                  <a:srgbClr val="000000"/>
                </a:solidFill>
                <a:latin typeface="Calibri" pitchFamily="34" charset="0"/>
              </a:rPr>
              <a:t>mais</a:t>
            </a:r>
            <a:r>
              <a:rPr lang="en-US" altLang="pt-B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  <a:latin typeface="Calibri" pitchFamily="34" charset="0"/>
              </a:rPr>
              <a:t>significantes</a:t>
            </a:r>
            <a:r>
              <a:rPr lang="en-US" altLang="pt-B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  <a:latin typeface="Calibri" pitchFamily="34" charset="0"/>
              </a:rPr>
              <a:t>são</a:t>
            </a:r>
            <a:r>
              <a:rPr lang="en-US" altLang="pt-B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  <a:latin typeface="Calibri" pitchFamily="34" charset="0"/>
              </a:rPr>
              <a:t>mostradas</a:t>
            </a:r>
            <a:r>
              <a:rPr lang="en-US" altLang="pt-BR" sz="2400" dirty="0">
                <a:solidFill>
                  <a:srgbClr val="000000"/>
                </a:solidFill>
                <a:latin typeface="Calibri" pitchFamily="34" charset="0"/>
              </a:rPr>
              <a:t>. </a:t>
            </a:r>
          </a:p>
          <a:p>
            <a:endParaRPr lang="en-US" altLang="pt-BR" sz="2400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US" altLang="pt-BR" sz="2400" dirty="0">
                <a:solidFill>
                  <a:srgbClr val="000000"/>
                </a:solidFill>
                <a:latin typeface="Calibri" pitchFamily="34" charset="0"/>
              </a:rPr>
              <a:t>FDs </a:t>
            </a:r>
            <a:r>
              <a:rPr lang="en-US" altLang="pt-BR" sz="2400" dirty="0" err="1">
                <a:solidFill>
                  <a:srgbClr val="000000"/>
                </a:solidFill>
                <a:latin typeface="Calibri" pitchFamily="34" charset="0"/>
              </a:rPr>
              <a:t>que</a:t>
            </a:r>
            <a:r>
              <a:rPr lang="en-US" altLang="pt-B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  <a:latin typeface="Calibri" pitchFamily="34" charset="0"/>
              </a:rPr>
              <a:t>explicam</a:t>
            </a:r>
            <a:r>
              <a:rPr lang="en-US" altLang="pt-B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  <a:latin typeface="Calibri" pitchFamily="34" charset="0"/>
              </a:rPr>
              <a:t>pouco</a:t>
            </a:r>
            <a:r>
              <a:rPr lang="en-US" altLang="pt-B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  <a:latin typeface="Calibri" pitchFamily="34" charset="0"/>
              </a:rPr>
              <a:t>da</a:t>
            </a:r>
            <a:r>
              <a:rPr lang="en-US" altLang="pt-B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  <a:latin typeface="Calibri" pitchFamily="34" charset="0"/>
              </a:rPr>
              <a:t>variância</a:t>
            </a:r>
            <a:r>
              <a:rPr lang="en-US" altLang="pt-B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  <a:latin typeface="Calibri" pitchFamily="34" charset="0"/>
              </a:rPr>
              <a:t>são</a:t>
            </a:r>
            <a:r>
              <a:rPr lang="en-US" altLang="pt-B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  <a:latin typeface="Calibri" pitchFamily="34" charset="0"/>
              </a:rPr>
              <a:t>removidas</a:t>
            </a:r>
            <a:endParaRPr lang="pt-BR" altLang="pt-BR" sz="2400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Estimação das Funções Discriminantes</a:t>
            </a:r>
          </a:p>
        </p:txBody>
      </p:sp>
      <p:sp>
        <p:nvSpPr>
          <p:cNvPr id="78851" name="Retângulo 3"/>
          <p:cNvSpPr>
            <a:spLocks noChangeArrowheads="1"/>
          </p:cNvSpPr>
          <p:nvPr/>
        </p:nvSpPr>
        <p:spPr bwMode="auto">
          <a:xfrm>
            <a:off x="0" y="5429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800" b="1" u="sng"/>
              <a:t>Estimação simultânea</a:t>
            </a:r>
          </a:p>
        </p:txBody>
      </p:sp>
      <p:sp>
        <p:nvSpPr>
          <p:cNvPr id="78852" name="CaixaDeTexto 10"/>
          <p:cNvSpPr txBox="1">
            <a:spLocks noChangeArrowheads="1"/>
          </p:cNvSpPr>
          <p:nvPr/>
        </p:nvSpPr>
        <p:spPr bwMode="auto">
          <a:xfrm>
            <a:off x="3505200" y="1143000"/>
            <a:ext cx="222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>
                <a:solidFill>
                  <a:srgbClr val="0070C0"/>
                </a:solidFill>
              </a:rPr>
              <a:t>Pelo pacote </a:t>
            </a:r>
            <a:r>
              <a:rPr lang="pt-BR" altLang="pt-BR" sz="2000">
                <a:solidFill>
                  <a:srgbClr val="0070C0"/>
                </a:solidFill>
                <a:latin typeface="Courier"/>
              </a:rPr>
              <a:t>MASS</a:t>
            </a:r>
          </a:p>
        </p:txBody>
      </p:sp>
      <p:sp>
        <p:nvSpPr>
          <p:cNvPr id="78853" name="CaixaDeTexto 4"/>
          <p:cNvSpPr txBox="1">
            <a:spLocks noChangeArrowheads="1"/>
          </p:cNvSpPr>
          <p:nvPr/>
        </p:nvSpPr>
        <p:spPr bwMode="auto">
          <a:xfrm>
            <a:off x="5943600" y="1295400"/>
            <a:ext cx="30940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 i="1"/>
              <a:t>OUTPUT</a:t>
            </a:r>
          </a:p>
          <a:p>
            <a:r>
              <a:rPr lang="pt-BR" altLang="pt-BR" sz="2400" b="1" i="1"/>
              <a:t>quando </a:t>
            </a:r>
            <a:r>
              <a:rPr lang="pt-BR" altLang="pt-BR" sz="2400" b="1">
                <a:latin typeface="Courier New" pitchFamily="49" charset="0"/>
                <a:cs typeface="Courier New" pitchFamily="49" charset="0"/>
              </a:rPr>
              <a:t>CV=TRUE</a:t>
            </a:r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495" y="2137294"/>
            <a:ext cx="8408413" cy="446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Estimação das Funções Discriminantes</a:t>
            </a:r>
          </a:p>
        </p:txBody>
      </p:sp>
      <p:sp>
        <p:nvSpPr>
          <p:cNvPr id="78851" name="Retângulo 3"/>
          <p:cNvSpPr>
            <a:spLocks noChangeArrowheads="1"/>
          </p:cNvSpPr>
          <p:nvPr/>
        </p:nvSpPr>
        <p:spPr bwMode="auto">
          <a:xfrm>
            <a:off x="0" y="5429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800" b="1" u="sng"/>
              <a:t>Estimação simultânea</a:t>
            </a:r>
          </a:p>
        </p:txBody>
      </p:sp>
      <p:sp>
        <p:nvSpPr>
          <p:cNvPr id="78852" name="CaixaDeTexto 10"/>
          <p:cNvSpPr txBox="1">
            <a:spLocks noChangeArrowheads="1"/>
          </p:cNvSpPr>
          <p:nvPr/>
        </p:nvSpPr>
        <p:spPr bwMode="auto">
          <a:xfrm>
            <a:off x="3505200" y="1143000"/>
            <a:ext cx="222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>
                <a:solidFill>
                  <a:srgbClr val="0070C0"/>
                </a:solidFill>
              </a:rPr>
              <a:t>Pelo pacote </a:t>
            </a:r>
            <a:r>
              <a:rPr lang="pt-BR" altLang="pt-BR" sz="2000">
                <a:solidFill>
                  <a:srgbClr val="0070C0"/>
                </a:solidFill>
                <a:latin typeface="Courier"/>
              </a:rPr>
              <a:t>MASS</a:t>
            </a:r>
          </a:p>
        </p:txBody>
      </p:sp>
      <p:sp>
        <p:nvSpPr>
          <p:cNvPr id="78853" name="CaixaDeTexto 4"/>
          <p:cNvSpPr txBox="1">
            <a:spLocks noChangeArrowheads="1"/>
          </p:cNvSpPr>
          <p:nvPr/>
        </p:nvSpPr>
        <p:spPr bwMode="auto">
          <a:xfrm>
            <a:off x="5943600" y="1295400"/>
            <a:ext cx="30940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 i="1"/>
              <a:t>OUTPUT</a:t>
            </a:r>
          </a:p>
          <a:p>
            <a:r>
              <a:rPr lang="pt-BR" altLang="pt-BR" sz="2400" b="1" i="1"/>
              <a:t>quando </a:t>
            </a:r>
            <a:r>
              <a:rPr lang="pt-BR" altLang="pt-BR" sz="2400" b="1">
                <a:latin typeface="Courier New" pitchFamily="49" charset="0"/>
                <a:cs typeface="Courier New" pitchFamily="49" charset="0"/>
              </a:rPr>
              <a:t>CV=TRUE</a:t>
            </a:r>
          </a:p>
        </p:txBody>
      </p:sp>
      <p:pic>
        <p:nvPicPr>
          <p:cNvPr id="228354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9503" y="1484784"/>
            <a:ext cx="4400489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4593612" y="5301208"/>
            <a:ext cx="266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.</a:t>
            </a:r>
          </a:p>
          <a:p>
            <a:r>
              <a:rPr lang="pt-BR" sz="2400" b="1" dirty="0" smtClean="0"/>
              <a:t>.</a:t>
            </a:r>
          </a:p>
          <a:p>
            <a:r>
              <a:rPr lang="pt-BR" sz="2400" b="1" dirty="0" smtClean="0"/>
              <a:t>.</a:t>
            </a:r>
          </a:p>
        </p:txBody>
      </p:sp>
      <p:pic>
        <p:nvPicPr>
          <p:cNvPr id="228355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13914" y="6045218"/>
            <a:ext cx="4458086" cy="74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539552" y="1916832"/>
            <a:ext cx="38884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499992" y="2348880"/>
            <a:ext cx="4644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Probabilidades de serem classificadas em cada um dos grupos</a:t>
            </a:r>
          </a:p>
          <a:p>
            <a:r>
              <a:rPr lang="pt-BR" sz="2400" dirty="0" smtClean="0">
                <a:solidFill>
                  <a:srgbClr val="FF0000"/>
                </a:solidFill>
              </a:rPr>
              <a:t>(</a:t>
            </a:r>
            <a:r>
              <a:rPr lang="pt-BR" sz="2400" dirty="0" err="1" smtClean="0">
                <a:solidFill>
                  <a:srgbClr val="FF0000"/>
                </a:solidFill>
              </a:rPr>
              <a:t>setosa</a:t>
            </a:r>
            <a:r>
              <a:rPr lang="pt-BR" sz="2400" dirty="0" smtClean="0">
                <a:solidFill>
                  <a:srgbClr val="FF0000"/>
                </a:solidFill>
              </a:rPr>
              <a:t>, versicolor e </a:t>
            </a:r>
            <a:r>
              <a:rPr lang="pt-BR" sz="2400" dirty="0" err="1" smtClean="0">
                <a:solidFill>
                  <a:srgbClr val="FF0000"/>
                </a:solidFill>
              </a:rPr>
              <a:t>virginica</a:t>
            </a:r>
            <a:r>
              <a:rPr lang="pt-B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pt-BR" sz="2400" dirty="0" smtClean="0">
                <a:solidFill>
                  <a:srgbClr val="FF0000"/>
                </a:solidFill>
              </a:rPr>
              <a:t>pela FD construída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Estimação das Funções Discriminantes</a:t>
            </a:r>
          </a:p>
        </p:txBody>
      </p:sp>
      <p:sp>
        <p:nvSpPr>
          <p:cNvPr id="80899" name="Retângulo 3"/>
          <p:cNvSpPr>
            <a:spLocks noChangeArrowheads="1"/>
          </p:cNvSpPr>
          <p:nvPr/>
        </p:nvSpPr>
        <p:spPr bwMode="auto">
          <a:xfrm>
            <a:off x="0" y="5429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800" b="1" u="sng"/>
              <a:t>Estimação simultânea</a:t>
            </a:r>
          </a:p>
        </p:txBody>
      </p:sp>
      <p:sp>
        <p:nvSpPr>
          <p:cNvPr id="80900" name="CaixaDeTexto 10"/>
          <p:cNvSpPr txBox="1">
            <a:spLocks noChangeArrowheads="1"/>
          </p:cNvSpPr>
          <p:nvPr/>
        </p:nvSpPr>
        <p:spPr bwMode="auto">
          <a:xfrm>
            <a:off x="3505200" y="1143000"/>
            <a:ext cx="222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>
                <a:solidFill>
                  <a:srgbClr val="0070C0"/>
                </a:solidFill>
              </a:rPr>
              <a:t>Pelo pacote </a:t>
            </a:r>
            <a:r>
              <a:rPr lang="pt-BR" altLang="pt-BR" sz="2000">
                <a:solidFill>
                  <a:srgbClr val="0070C0"/>
                </a:solidFill>
                <a:latin typeface="Courier"/>
              </a:rPr>
              <a:t>MASS</a:t>
            </a:r>
          </a:p>
        </p:txBody>
      </p:sp>
      <p:pic>
        <p:nvPicPr>
          <p:cNvPr id="80901" name="Imagem 1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81000" y="1600200"/>
            <a:ext cx="591343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2" name="Retângulo 8"/>
          <p:cNvSpPr>
            <a:spLocks noChangeArrowheads="1"/>
          </p:cNvSpPr>
          <p:nvPr/>
        </p:nvSpPr>
        <p:spPr bwMode="auto">
          <a:xfrm>
            <a:off x="228600" y="6248400"/>
            <a:ext cx="9169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800" b="1">
                <a:solidFill>
                  <a:srgbClr val="0070C0"/>
                </a:solidFill>
                <a:latin typeface="Courier"/>
              </a:rPr>
              <a:t>&gt;</a:t>
            </a:r>
            <a:r>
              <a:rPr lang="pt-BR" altLang="pt-BR" sz="2800">
                <a:solidFill>
                  <a:srgbClr val="0070C0"/>
                </a:solidFill>
                <a:latin typeface="Courier"/>
              </a:rPr>
              <a:t> </a:t>
            </a:r>
            <a:r>
              <a:rPr lang="pt-BR" altLang="pt-BR" sz="2800">
                <a:latin typeface="Courier"/>
              </a:rPr>
              <a:t>round(dis1$posterior,5)</a:t>
            </a:r>
          </a:p>
        </p:txBody>
      </p:sp>
      <p:sp>
        <p:nvSpPr>
          <p:cNvPr id="80903" name="Retângulo 6"/>
          <p:cNvSpPr>
            <a:spLocks noChangeArrowheads="1"/>
          </p:cNvSpPr>
          <p:nvPr/>
        </p:nvSpPr>
        <p:spPr bwMode="auto">
          <a:xfrm>
            <a:off x="228600" y="5334000"/>
            <a:ext cx="861060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000" dirty="0" err="1"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BR" altLang="pt-BR" sz="2000" dirty="0">
                <a:latin typeface="Courier New" pitchFamily="49" charset="0"/>
                <a:cs typeface="Courier New" pitchFamily="49" charset="0"/>
              </a:rPr>
              <a:t>(MASS)</a:t>
            </a:r>
          </a:p>
          <a:p>
            <a:r>
              <a:rPr lang="pt-BR" altLang="pt-B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000" dirty="0">
                <a:latin typeface="Courier New" pitchFamily="49" charset="0"/>
                <a:cs typeface="Courier New" pitchFamily="49" charset="0"/>
              </a:rPr>
              <a:t>dis1 &lt;- </a:t>
            </a:r>
            <a:r>
              <a:rPr lang="pt-BR" altLang="pt-BR" sz="2000" dirty="0" err="1">
                <a:latin typeface="Courier New" pitchFamily="49" charset="0"/>
                <a:cs typeface="Courier New" pitchFamily="49" charset="0"/>
              </a:rPr>
              <a:t>lda</a:t>
            </a:r>
            <a:r>
              <a:rPr lang="pt-BR" alt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000" dirty="0" err="1">
                <a:latin typeface="Courier New" pitchFamily="49" charset="0"/>
                <a:cs typeface="Courier New" pitchFamily="49" charset="0"/>
              </a:rPr>
              <a:t>Grupos~</a:t>
            </a:r>
            <a:r>
              <a:rPr lang="pt-BR" altLang="pt-BR" sz="2000" dirty="0">
                <a:latin typeface="Courier New" pitchFamily="49" charset="0"/>
                <a:cs typeface="Courier New" pitchFamily="49" charset="0"/>
              </a:rPr>
              <a:t>.,data=dados[, -5],CV=TRUE)</a:t>
            </a:r>
          </a:p>
        </p:txBody>
      </p:sp>
      <p:sp>
        <p:nvSpPr>
          <p:cNvPr id="80904" name="CaixaDeTexto 7"/>
          <p:cNvSpPr txBox="1">
            <a:spLocks noChangeArrowheads="1"/>
          </p:cNvSpPr>
          <p:nvPr/>
        </p:nvSpPr>
        <p:spPr bwMode="auto">
          <a:xfrm>
            <a:off x="5943600" y="1295400"/>
            <a:ext cx="30940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 i="1"/>
              <a:t>OUTPUT</a:t>
            </a:r>
          </a:p>
          <a:p>
            <a:r>
              <a:rPr lang="pt-BR" altLang="pt-BR" sz="2400" b="1" i="1"/>
              <a:t>quando </a:t>
            </a:r>
            <a:r>
              <a:rPr lang="pt-BR" altLang="pt-BR" sz="2400" b="1">
                <a:latin typeface="Courier New" pitchFamily="49" charset="0"/>
                <a:cs typeface="Courier New" pitchFamily="49" charset="0"/>
              </a:rPr>
              <a:t>CV=TRUE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Estimação das Funções Discriminantes</a:t>
            </a:r>
          </a:p>
        </p:txBody>
      </p:sp>
      <p:sp>
        <p:nvSpPr>
          <p:cNvPr id="81923" name="Retângulo 3"/>
          <p:cNvSpPr>
            <a:spLocks noChangeArrowheads="1"/>
          </p:cNvSpPr>
          <p:nvPr/>
        </p:nvSpPr>
        <p:spPr bwMode="auto">
          <a:xfrm>
            <a:off x="0" y="5429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800" b="1" u="sng"/>
              <a:t>Estimação simultânea</a:t>
            </a:r>
          </a:p>
        </p:txBody>
      </p:sp>
      <p:sp>
        <p:nvSpPr>
          <p:cNvPr id="81924" name="CaixaDeTexto 10"/>
          <p:cNvSpPr txBox="1">
            <a:spLocks noChangeArrowheads="1"/>
          </p:cNvSpPr>
          <p:nvPr/>
        </p:nvSpPr>
        <p:spPr bwMode="auto">
          <a:xfrm>
            <a:off x="3505200" y="1143000"/>
            <a:ext cx="222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>
                <a:solidFill>
                  <a:srgbClr val="0070C0"/>
                </a:solidFill>
              </a:rPr>
              <a:t>Pelo pacote </a:t>
            </a:r>
            <a:r>
              <a:rPr lang="pt-BR" altLang="pt-BR" sz="2000">
                <a:solidFill>
                  <a:srgbClr val="0070C0"/>
                </a:solidFill>
                <a:latin typeface="Courier"/>
              </a:rPr>
              <a:t>MASS</a:t>
            </a:r>
          </a:p>
        </p:txBody>
      </p:sp>
      <p:sp>
        <p:nvSpPr>
          <p:cNvPr id="81925" name="Retângulo 8"/>
          <p:cNvSpPr>
            <a:spLocks noChangeArrowheads="1"/>
          </p:cNvSpPr>
          <p:nvPr/>
        </p:nvSpPr>
        <p:spPr bwMode="auto">
          <a:xfrm>
            <a:off x="0" y="1779687"/>
            <a:ext cx="9144000" cy="48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pt-B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usa </a:t>
            </a:r>
            <a:r>
              <a:rPr lang="pt-BR" altLang="pt-BR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jackknife</a:t>
            </a:r>
            <a:r>
              <a:rPr lang="pt-BR" altLang="pt-B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dis1 &lt;- 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lda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Species~Sepal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 +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Sepal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pPr>
              <a:lnSpc>
                <a:spcPct val="150000"/>
              </a:lnSpc>
            </a:pP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Petal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Petal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            data=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,CV=TRUE)</a:t>
            </a:r>
          </a:p>
          <a:p>
            <a:pPr>
              <a:lnSpc>
                <a:spcPct val="150000"/>
              </a:lnSpc>
            </a:pPr>
            <a:r>
              <a:rPr lang="pt-BR" altLang="pt-B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usa </a:t>
            </a:r>
            <a:r>
              <a:rPr lang="pt-BR" altLang="pt-BR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funcao</a:t>
            </a:r>
            <a:r>
              <a:rPr lang="pt-BR" altLang="pt-B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linear de Fisher:</a:t>
            </a:r>
          </a:p>
          <a:p>
            <a:pPr>
              <a:lnSpc>
                <a:spcPct val="150000"/>
              </a:lnSpc>
            </a:pP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Y_previsto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predict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lda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Species~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.,data=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)) </a:t>
            </a:r>
          </a:p>
          <a:p>
            <a:pPr>
              <a:lnSpc>
                <a:spcPct val="150000"/>
              </a:lnSpc>
            </a:pPr>
            <a:r>
              <a:rPr lang="pt-BR" altLang="pt-B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pt-BR" altLang="pt-BR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sao</a:t>
            </a:r>
            <a:r>
              <a:rPr lang="pt-BR" altLang="pt-B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similares:</a:t>
            </a:r>
          </a:p>
          <a:p>
            <a:pPr>
              <a:lnSpc>
                <a:spcPct val="150000"/>
              </a:lnSpc>
            </a:pP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round(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Y_previsto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$posterior)==</a:t>
            </a:r>
          </a:p>
          <a:p>
            <a:pPr>
              <a:lnSpc>
                <a:spcPct val="150000"/>
              </a:lnSpc>
            </a:pP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                  round(dis1$posterior)</a:t>
            </a:r>
          </a:p>
        </p:txBody>
      </p:sp>
      <p:sp>
        <p:nvSpPr>
          <p:cNvPr id="81926" name="CaixaDeTexto 7"/>
          <p:cNvSpPr txBox="1">
            <a:spLocks noChangeArrowheads="1"/>
          </p:cNvSpPr>
          <p:nvPr/>
        </p:nvSpPr>
        <p:spPr bwMode="auto">
          <a:xfrm>
            <a:off x="5943600" y="1295400"/>
            <a:ext cx="30940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 i="1"/>
              <a:t>OUTPUT</a:t>
            </a:r>
          </a:p>
          <a:p>
            <a:r>
              <a:rPr lang="pt-BR" altLang="pt-BR" sz="2400" b="1" i="1"/>
              <a:t>quando </a:t>
            </a:r>
            <a:r>
              <a:rPr lang="pt-BR" altLang="pt-BR" sz="2400" b="1">
                <a:latin typeface="Courier New" pitchFamily="49" charset="0"/>
                <a:cs typeface="Courier New" pitchFamily="49" charset="0"/>
              </a:rPr>
              <a:t>CV=TRUE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3600" b="1"/>
              <a:t>Fluxograma</a:t>
            </a:r>
          </a:p>
        </p:txBody>
      </p:sp>
      <p:sp>
        <p:nvSpPr>
          <p:cNvPr id="86019" name="CaixaDeTexto 18"/>
          <p:cNvSpPr txBox="1">
            <a:spLocks noChangeArrowheads="1"/>
          </p:cNvSpPr>
          <p:nvPr/>
        </p:nvSpPr>
        <p:spPr bwMode="auto">
          <a:xfrm flipH="1">
            <a:off x="0" y="0"/>
            <a:ext cx="182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800" b="1" i="1"/>
              <a:t>Resumo</a:t>
            </a:r>
            <a:endParaRPr lang="en-US" altLang="pt-BR" sz="2800" b="1" i="1"/>
          </a:p>
        </p:txBody>
      </p:sp>
      <p:sp>
        <p:nvSpPr>
          <p:cNvPr id="34820" name="CaixaDeTexto 20"/>
          <p:cNvSpPr txBox="1">
            <a:spLocks noChangeArrowheads="1"/>
          </p:cNvSpPr>
          <p:nvPr/>
        </p:nvSpPr>
        <p:spPr bwMode="auto">
          <a:xfrm>
            <a:off x="1447800" y="765175"/>
            <a:ext cx="6477000" cy="10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pt-BR" altLang="pt-BR" sz="2400" b="1" u="sng" dirty="0" smtClean="0">
                <a:solidFill>
                  <a:schemeClr val="bg1">
                    <a:lumMod val="65000"/>
                  </a:schemeClr>
                </a:solidFill>
              </a:rPr>
              <a:t>Estimação das Funções Discriminantes</a:t>
            </a:r>
          </a:p>
          <a:p>
            <a:pPr>
              <a:buFontTx/>
              <a:buChar char="-"/>
              <a:defRPr/>
            </a:pPr>
            <a:r>
              <a:rPr lang="pt-BR" altLang="pt-BR" dirty="0" smtClean="0">
                <a:solidFill>
                  <a:schemeClr val="bg1">
                    <a:lumMod val="65000"/>
                  </a:schemeClr>
                </a:solidFill>
              </a:rPr>
              <a:t>Estimação simultânea ou </a:t>
            </a:r>
            <a:r>
              <a:rPr lang="pt-BR" altLang="pt-BR" i="1" dirty="0" err="1" smtClean="0">
                <a:solidFill>
                  <a:schemeClr val="bg1">
                    <a:lumMod val="65000"/>
                  </a:schemeClr>
                </a:solidFill>
              </a:rPr>
              <a:t>stepwise</a:t>
            </a:r>
            <a:endParaRPr lang="pt-BR" alt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Tx/>
              <a:buChar char="-"/>
              <a:defRPr/>
            </a:pPr>
            <a:r>
              <a:rPr lang="pt-BR" altLang="pt-BR" dirty="0" smtClean="0">
                <a:solidFill>
                  <a:schemeClr val="bg1">
                    <a:lumMod val="65000"/>
                  </a:schemeClr>
                </a:solidFill>
              </a:rPr>
              <a:t>Significância das funções discriminantes</a:t>
            </a:r>
            <a:endParaRPr lang="en-US" altLang="pt-BR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021" name="CaixaDeTexto 6"/>
          <p:cNvSpPr txBox="1">
            <a:spLocks noChangeArrowheads="1"/>
          </p:cNvSpPr>
          <p:nvPr/>
        </p:nvSpPr>
        <p:spPr bwMode="auto">
          <a:xfrm>
            <a:off x="1447800" y="2184400"/>
            <a:ext cx="6477000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 b="1" u="sng">
                <a:solidFill>
                  <a:srgbClr val="0070C0"/>
                </a:solidFill>
              </a:rPr>
              <a:t>Avaliação precisão preditiva</a:t>
            </a:r>
          </a:p>
          <a:p>
            <a:pPr>
              <a:buFontTx/>
              <a:buChar char="-"/>
            </a:pPr>
            <a:r>
              <a:rPr lang="pt-BR" altLang="pt-BR">
                <a:solidFill>
                  <a:srgbClr val="0070C0"/>
                </a:solidFill>
              </a:rPr>
              <a:t>Determinar escore de corte ótimo</a:t>
            </a:r>
          </a:p>
          <a:p>
            <a:pPr>
              <a:buFontTx/>
              <a:buChar char="-"/>
            </a:pPr>
            <a:r>
              <a:rPr lang="pt-BR" altLang="pt-BR">
                <a:solidFill>
                  <a:srgbClr val="0070C0"/>
                </a:solidFill>
              </a:rPr>
              <a:t>Especificar critério para avaliar razão de sucesso  (Uso de matrizes de Classificação)</a:t>
            </a:r>
          </a:p>
          <a:p>
            <a:pPr>
              <a:buFontTx/>
              <a:buChar char="-"/>
            </a:pPr>
            <a:r>
              <a:rPr lang="pt-BR" altLang="pt-BR">
                <a:solidFill>
                  <a:srgbClr val="0070C0"/>
                </a:solidFill>
              </a:rPr>
              <a:t>Significância estatística de precisão preditiva</a:t>
            </a:r>
          </a:p>
        </p:txBody>
      </p:sp>
      <p:sp>
        <p:nvSpPr>
          <p:cNvPr id="86022" name="CaixaDeTexto 7"/>
          <p:cNvSpPr txBox="1">
            <a:spLocks noChangeArrowheads="1"/>
          </p:cNvSpPr>
          <p:nvPr/>
        </p:nvSpPr>
        <p:spPr bwMode="auto">
          <a:xfrm>
            <a:off x="1447800" y="4144963"/>
            <a:ext cx="6477000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 b="1" u="sng"/>
              <a:t>Interpretação das Funções Discriminantes</a:t>
            </a:r>
          </a:p>
          <a:p>
            <a:pPr>
              <a:buFontTx/>
              <a:buChar char="-"/>
            </a:pPr>
            <a:r>
              <a:rPr lang="pt-BR" altLang="pt-BR"/>
              <a:t>Quantas funções serão interpretadas</a:t>
            </a:r>
          </a:p>
        </p:txBody>
      </p:sp>
      <p:sp>
        <p:nvSpPr>
          <p:cNvPr id="86023" name="CaixaDeTexto 8"/>
          <p:cNvSpPr txBox="1">
            <a:spLocks noChangeArrowheads="1"/>
          </p:cNvSpPr>
          <p:nvPr/>
        </p:nvSpPr>
        <p:spPr bwMode="auto">
          <a:xfrm>
            <a:off x="66675" y="5334000"/>
            <a:ext cx="26003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600" u="sng"/>
              <a:t>Avaliação de Função</a:t>
            </a:r>
          </a:p>
          <a:p>
            <a:pPr>
              <a:buFontTx/>
              <a:buChar char="-"/>
            </a:pPr>
            <a:r>
              <a:rPr lang="pt-BR" altLang="pt-BR" sz="1600"/>
              <a:t>Pesos discriminantes</a:t>
            </a:r>
          </a:p>
          <a:p>
            <a:pPr>
              <a:buFontTx/>
              <a:buChar char="-"/>
            </a:pPr>
            <a:r>
              <a:rPr lang="pt-BR" altLang="pt-BR" sz="1600"/>
              <a:t>Cargas discriminantes (correlações de estrutura)</a:t>
            </a:r>
          </a:p>
          <a:p>
            <a:pPr>
              <a:buFontTx/>
              <a:buChar char="-"/>
            </a:pPr>
            <a:r>
              <a:rPr lang="pt-BR" altLang="pt-BR" sz="1600"/>
              <a:t>Valores </a:t>
            </a:r>
            <a:r>
              <a:rPr lang="pt-BR" altLang="pt-BR" sz="1600" i="1"/>
              <a:t>F</a:t>
            </a:r>
            <a:r>
              <a:rPr lang="pt-BR" altLang="pt-BR" sz="1600"/>
              <a:t> parciais</a:t>
            </a:r>
            <a:endParaRPr lang="en-US" altLang="pt-BR" sz="1600"/>
          </a:p>
        </p:txBody>
      </p:sp>
      <p:sp>
        <p:nvSpPr>
          <p:cNvPr id="86024" name="CaixaDeTexto 9"/>
          <p:cNvSpPr txBox="1">
            <a:spLocks noChangeArrowheads="1"/>
          </p:cNvSpPr>
          <p:nvPr/>
        </p:nvSpPr>
        <p:spPr bwMode="auto">
          <a:xfrm>
            <a:off x="2819400" y="5257800"/>
            <a:ext cx="29718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600" u="sng"/>
              <a:t>Avaliação de Funções separadas</a:t>
            </a:r>
          </a:p>
          <a:p>
            <a:pPr>
              <a:buFontTx/>
              <a:buChar char="-"/>
            </a:pPr>
            <a:r>
              <a:rPr lang="pt-BR" altLang="pt-BR" sz="1600"/>
              <a:t>Pesos discriminantes</a:t>
            </a:r>
          </a:p>
          <a:p>
            <a:pPr>
              <a:buFontTx/>
              <a:buChar char="-"/>
            </a:pPr>
            <a:r>
              <a:rPr lang="pt-BR" altLang="pt-BR" sz="1600"/>
              <a:t>Cargas discriminantes (correlações de estrutura)</a:t>
            </a:r>
          </a:p>
          <a:p>
            <a:pPr>
              <a:buFontTx/>
              <a:buChar char="-"/>
            </a:pPr>
            <a:r>
              <a:rPr lang="pt-BR" altLang="pt-BR" sz="1600"/>
              <a:t>Valores </a:t>
            </a:r>
            <a:r>
              <a:rPr lang="pt-BR" altLang="pt-BR" sz="1600" i="1"/>
              <a:t>F</a:t>
            </a:r>
            <a:r>
              <a:rPr lang="pt-BR" altLang="pt-BR" sz="1600"/>
              <a:t> parciais</a:t>
            </a:r>
            <a:endParaRPr lang="en-US" altLang="pt-BR" sz="1600"/>
          </a:p>
        </p:txBody>
      </p:sp>
      <p:sp>
        <p:nvSpPr>
          <p:cNvPr id="86025" name="CaixaDeTexto 10"/>
          <p:cNvSpPr txBox="1">
            <a:spLocks noChangeArrowheads="1"/>
          </p:cNvSpPr>
          <p:nvPr/>
        </p:nvSpPr>
        <p:spPr bwMode="auto">
          <a:xfrm>
            <a:off x="6096000" y="5305425"/>
            <a:ext cx="2971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600" u="sng" dirty="0"/>
              <a:t>Avaliação de Funções combinadas</a:t>
            </a:r>
          </a:p>
          <a:p>
            <a:pPr>
              <a:buFontTx/>
              <a:buChar char="-"/>
            </a:pPr>
            <a:r>
              <a:rPr lang="pt-BR" altLang="pt-BR" sz="1600" dirty="0"/>
              <a:t>Índice de Potência</a:t>
            </a:r>
          </a:p>
          <a:p>
            <a:pPr>
              <a:buFontTx/>
              <a:buChar char="-"/>
            </a:pPr>
            <a:r>
              <a:rPr lang="pt-BR" altLang="pt-BR" sz="1600" dirty="0"/>
              <a:t>Representação Gráfica dos centroides</a:t>
            </a:r>
          </a:p>
        </p:txBody>
      </p:sp>
      <p:sp>
        <p:nvSpPr>
          <p:cNvPr id="12" name="Seta para baixo 11"/>
          <p:cNvSpPr/>
          <p:nvPr/>
        </p:nvSpPr>
        <p:spPr>
          <a:xfrm>
            <a:off x="3962400" y="1828800"/>
            <a:ext cx="914400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Seta para baixo 12"/>
          <p:cNvSpPr/>
          <p:nvPr/>
        </p:nvSpPr>
        <p:spPr>
          <a:xfrm>
            <a:off x="3962400" y="3810000"/>
            <a:ext cx="914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15" name="Conector de seta reta 14"/>
          <p:cNvCxnSpPr>
            <a:stCxn id="86022" idx="2"/>
          </p:cNvCxnSpPr>
          <p:nvPr/>
        </p:nvCxnSpPr>
        <p:spPr>
          <a:xfrm rot="5400000">
            <a:off x="2842419" y="3413919"/>
            <a:ext cx="373062" cy="331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86022" idx="2"/>
            <a:endCxn id="86024" idx="0"/>
          </p:cNvCxnSpPr>
          <p:nvPr/>
        </p:nvCxnSpPr>
        <p:spPr>
          <a:xfrm rot="5400000">
            <a:off x="4309269" y="4880769"/>
            <a:ext cx="373062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86022" idx="2"/>
            <a:endCxn id="86025" idx="0"/>
          </p:cNvCxnSpPr>
          <p:nvPr/>
        </p:nvCxnSpPr>
        <p:spPr>
          <a:xfrm rot="16200000" flipH="1">
            <a:off x="5923756" y="3647282"/>
            <a:ext cx="420687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Avaliação da Função Preditiva</a:t>
            </a:r>
          </a:p>
        </p:txBody>
      </p:sp>
      <p:sp>
        <p:nvSpPr>
          <p:cNvPr id="90115" name="Retângulo 2"/>
          <p:cNvSpPr>
            <a:spLocks noChangeArrowheads="1"/>
          </p:cNvSpPr>
          <p:nvPr/>
        </p:nvSpPr>
        <p:spPr bwMode="auto">
          <a:xfrm>
            <a:off x="0" y="533400"/>
            <a:ext cx="9067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800" b="1" u="sng"/>
              <a:t>Avaliar razão de sucesso  </a:t>
            </a:r>
          </a:p>
          <a:p>
            <a:pPr algn="ctr"/>
            <a:r>
              <a:rPr lang="pt-BR" altLang="pt-BR" sz="2000" b="1"/>
              <a:t>(Uso de matrizes de Classificação)</a:t>
            </a:r>
          </a:p>
        </p:txBody>
      </p:sp>
      <p:pic>
        <p:nvPicPr>
          <p:cNvPr id="229378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0880" y="1628800"/>
            <a:ext cx="902762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251520" y="4941168"/>
            <a:ext cx="8295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tabela_confusao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Y_real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Y_previsto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Avaliação da Função Preditiva</a:t>
            </a:r>
          </a:p>
        </p:txBody>
      </p:sp>
      <p:sp>
        <p:nvSpPr>
          <p:cNvPr id="91139" name="Retângulo 2"/>
          <p:cNvSpPr>
            <a:spLocks noChangeArrowheads="1"/>
          </p:cNvSpPr>
          <p:nvPr/>
        </p:nvSpPr>
        <p:spPr bwMode="auto">
          <a:xfrm>
            <a:off x="0" y="533400"/>
            <a:ext cx="906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800" b="1" u="sng"/>
              <a:t>Significância estatística de precisão preditiva</a:t>
            </a:r>
          </a:p>
        </p:txBody>
      </p:sp>
      <p:sp>
        <p:nvSpPr>
          <p:cNvPr id="91140" name="CaixaDeTexto 3"/>
          <p:cNvSpPr txBox="1">
            <a:spLocks noChangeArrowheads="1"/>
          </p:cNvSpPr>
          <p:nvPr/>
        </p:nvSpPr>
        <p:spPr bwMode="auto">
          <a:xfrm>
            <a:off x="228600" y="1371600"/>
            <a:ext cx="8569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altLang="pt-BR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mean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Y_previsto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400" dirty="0">
                <a:latin typeface="Courier New" pitchFamily="49" charset="0"/>
                <a:cs typeface="Courier New" pitchFamily="49" charset="0"/>
              </a:rPr>
              <a:t>!= 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Y_real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altLang="pt-BR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Taxa de Erro</a:t>
            </a:r>
            <a:endParaRPr lang="en-US" altLang="pt-BR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141" name="Retângulo 4"/>
          <p:cNvSpPr>
            <a:spLocks noChangeArrowheads="1"/>
          </p:cNvSpPr>
          <p:nvPr/>
        </p:nvSpPr>
        <p:spPr bwMode="auto">
          <a:xfrm>
            <a:off x="228600" y="2163763"/>
            <a:ext cx="89154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pt-BR" sz="2400" dirty="0">
                <a:latin typeface="Courier New" pitchFamily="49" charset="0"/>
                <a:cs typeface="Courier New" pitchFamily="49" charset="0"/>
              </a:rPr>
              <a:t>mean(</a:t>
            </a:r>
          </a:p>
          <a:p>
            <a:r>
              <a:rPr lang="pt-BR" altLang="pt-BR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pt-BR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pt-BR" sz="2400" dirty="0" err="1" smtClean="0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alt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pt-BR" sz="2400" dirty="0" err="1" smtClean="0">
                <a:latin typeface="Courier New" pitchFamily="49" charset="0"/>
                <a:cs typeface="Courier New" pitchFamily="49" charset="0"/>
              </a:rPr>
              <a:t>tabela_confusao</a:t>
            </a:r>
            <a:r>
              <a:rPr lang="en-US" altLang="pt-BR" sz="2400" dirty="0" smtClean="0">
                <a:latin typeface="Courier New" pitchFamily="49" charset="0"/>
                <a:cs typeface="Courier New" pitchFamily="49" charset="0"/>
              </a:rPr>
              <a:t>)/</a:t>
            </a:r>
            <a:endParaRPr lang="en-US" altLang="pt-BR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altLang="pt-BR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pt-BR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pt-BR" sz="2400" dirty="0" smtClean="0">
                <a:latin typeface="Courier New" pitchFamily="49" charset="0"/>
                <a:cs typeface="Courier New" pitchFamily="49" charset="0"/>
              </a:rPr>
              <a:t>table(</a:t>
            </a:r>
            <a:r>
              <a:rPr lang="en-US" altLang="pt-BR" sz="2400" dirty="0" err="1" smtClean="0">
                <a:latin typeface="Courier New" pitchFamily="49" charset="0"/>
                <a:cs typeface="Courier New" pitchFamily="49" charset="0"/>
              </a:rPr>
              <a:t>Y_real</a:t>
            </a:r>
            <a:r>
              <a:rPr lang="en-US" altLang="pt-BR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altLang="pt-BR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altLang="pt-BR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pt-BR" sz="2400" dirty="0">
                <a:latin typeface="Courier New" pitchFamily="49" charset="0"/>
                <a:cs typeface="Courier New" pitchFamily="49" charset="0"/>
              </a:rPr>
              <a:t>  )                        </a:t>
            </a:r>
            <a:r>
              <a:rPr lang="en-US" altLang="pt-BR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% </a:t>
            </a:r>
            <a:r>
              <a:rPr lang="en-US" altLang="pt-BR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Acertos</a:t>
            </a:r>
            <a:r>
              <a:rPr lang="en-US" altLang="pt-BR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t-BR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médios</a:t>
            </a:r>
            <a:endParaRPr lang="en-US" altLang="pt-BR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0402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67544" y="4725144"/>
            <a:ext cx="7512839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pt-BR" sz="2800" b="1" dirty="0">
                <a:latin typeface="Arial" charset="0"/>
              </a:rPr>
              <a:t>Interpretação </a:t>
            </a:r>
          </a:p>
          <a:p>
            <a:pPr algn="r">
              <a:defRPr/>
            </a:pPr>
            <a:r>
              <a:rPr lang="pt-BR" sz="2800" b="1" dirty="0">
                <a:latin typeface="Arial" charset="0"/>
              </a:rPr>
              <a:t>dos Resultados</a:t>
            </a:r>
          </a:p>
        </p:txBody>
      </p:sp>
      <p:sp>
        <p:nvSpPr>
          <p:cNvPr id="112643" name="CaixaDeTexto 4"/>
          <p:cNvSpPr txBox="1">
            <a:spLocks noChangeArrowheads="1"/>
          </p:cNvSpPr>
          <p:nvPr/>
        </p:nvSpPr>
        <p:spPr bwMode="auto">
          <a:xfrm>
            <a:off x="0" y="0"/>
            <a:ext cx="3287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 b="1"/>
              <a:t>Matrizes de Classificação</a:t>
            </a:r>
            <a:endParaRPr lang="en-US" altLang="pt-BR" sz="2000" b="1" i="1"/>
          </a:p>
        </p:txBody>
      </p:sp>
      <p:sp>
        <p:nvSpPr>
          <p:cNvPr id="112644" name="CaixaDeTexto 5"/>
          <p:cNvSpPr txBox="1">
            <a:spLocks noChangeArrowheads="1"/>
          </p:cNvSpPr>
          <p:nvPr/>
        </p:nvSpPr>
        <p:spPr bwMode="auto">
          <a:xfrm>
            <a:off x="682625" y="452438"/>
            <a:ext cx="6889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/>
              <a:t>~R²</a:t>
            </a:r>
            <a:endParaRPr lang="en-US" altLang="pt-BR" sz="2400"/>
          </a:p>
        </p:txBody>
      </p:sp>
      <p:sp>
        <p:nvSpPr>
          <p:cNvPr id="112645" name="CaixaDeTexto 6"/>
          <p:cNvSpPr txBox="1">
            <a:spLocks noChangeArrowheads="1"/>
          </p:cNvSpPr>
          <p:nvPr/>
        </p:nvSpPr>
        <p:spPr bwMode="auto">
          <a:xfrm>
            <a:off x="304800" y="1085850"/>
            <a:ext cx="8534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 dirty="0"/>
              <a:t>Se dois grupos forem </a:t>
            </a:r>
            <a:r>
              <a:rPr lang="pt-BR" altLang="pt-BR" sz="2400" b="1" dirty="0"/>
              <a:t>significantemente distintos</a:t>
            </a:r>
            <a:r>
              <a:rPr lang="pt-BR" altLang="pt-BR" sz="2400" dirty="0"/>
              <a:t> entre si, mas</a:t>
            </a:r>
            <a:r>
              <a:rPr lang="pt-BR" altLang="pt-BR" sz="2400" b="1" i="1" dirty="0"/>
              <a:t> </a:t>
            </a:r>
            <a:r>
              <a:rPr lang="pt-BR" altLang="pt-BR" sz="2400" dirty="0"/>
              <a:t>com amostras grandes os </a:t>
            </a:r>
            <a:r>
              <a:rPr lang="pt-BR" altLang="pt-BR" sz="2400" b="1" dirty="0"/>
              <a:t>centroides podem se sobrepor </a:t>
            </a:r>
            <a:r>
              <a:rPr lang="pt-BR" altLang="pt-BR" sz="2400" dirty="0"/>
              <a:t>e mesmo assim ser significativo!</a:t>
            </a:r>
            <a:endParaRPr lang="en-US" altLang="pt-BR" sz="2400" dirty="0"/>
          </a:p>
        </p:txBody>
      </p:sp>
      <p:sp>
        <p:nvSpPr>
          <p:cNvPr id="112646" name="CaixaDeTexto 7"/>
          <p:cNvSpPr txBox="1">
            <a:spLocks noChangeArrowheads="1"/>
          </p:cNvSpPr>
          <p:nvPr/>
        </p:nvSpPr>
        <p:spPr bwMode="auto">
          <a:xfrm>
            <a:off x="395536" y="2700209"/>
            <a:ext cx="79988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3200" b="1">
                <a:sym typeface="Wingdings" pitchFamily="2" charset="2"/>
              </a:rPr>
              <a:t> Razão de sucesso </a:t>
            </a:r>
            <a:r>
              <a:rPr lang="pt-BR" altLang="pt-BR" sz="2800">
                <a:sym typeface="Wingdings" pitchFamily="2" charset="2"/>
              </a:rPr>
              <a:t>(% corretamente classificado)</a:t>
            </a:r>
            <a:endParaRPr lang="en-US" altLang="pt-BR" sz="2800"/>
          </a:p>
        </p:txBody>
      </p:sp>
      <p:sp>
        <p:nvSpPr>
          <p:cNvPr id="112647" name="CaixaDeTexto 8"/>
          <p:cNvSpPr txBox="1">
            <a:spLocks noChangeArrowheads="1"/>
          </p:cNvSpPr>
          <p:nvPr/>
        </p:nvSpPr>
        <p:spPr bwMode="auto">
          <a:xfrm>
            <a:off x="228600" y="3998913"/>
            <a:ext cx="83058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8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Ao invés de </a:t>
            </a:r>
            <a:r>
              <a:rPr lang="pt-BR" altLang="pt-BR" sz="2800" i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 </a:t>
            </a:r>
            <a:r>
              <a:rPr lang="pt-BR" altLang="pt-BR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(em R²)</a:t>
            </a:r>
            <a:r>
              <a:rPr lang="pt-BR" altLang="pt-BR" sz="28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aplica-se </a:t>
            </a:r>
            <a:r>
              <a:rPr lang="el-GR" altLang="pt-BR" sz="28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χ</a:t>
            </a:r>
            <a:r>
              <a:rPr lang="pt-BR" altLang="pt-BR" sz="28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² ou D² para analisar a significância de uma análise discriminante</a:t>
            </a:r>
            <a:endParaRPr lang="en-US" altLang="pt-BR"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pt-BR" sz="2800" b="1" dirty="0">
                <a:latin typeface="Arial" charset="0"/>
              </a:rPr>
              <a:t>Interpretação </a:t>
            </a:r>
          </a:p>
          <a:p>
            <a:pPr algn="r">
              <a:defRPr/>
            </a:pPr>
            <a:r>
              <a:rPr lang="pt-BR" sz="2800" b="1" dirty="0">
                <a:latin typeface="Arial" charset="0"/>
              </a:rPr>
              <a:t>dos Resultados</a:t>
            </a:r>
          </a:p>
        </p:txBody>
      </p:sp>
      <p:sp>
        <p:nvSpPr>
          <p:cNvPr id="108547" name="CaixaDeTexto 4"/>
          <p:cNvSpPr txBox="1">
            <a:spLocks noChangeArrowheads="1"/>
          </p:cNvSpPr>
          <p:nvPr/>
        </p:nvSpPr>
        <p:spPr bwMode="auto">
          <a:xfrm>
            <a:off x="0" y="0"/>
            <a:ext cx="4613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 b="1"/>
              <a:t>Determinação  de Precisão Preditiva</a:t>
            </a:r>
            <a:endParaRPr lang="en-US" altLang="pt-BR" sz="2000" b="1" i="1"/>
          </a:p>
        </p:txBody>
      </p:sp>
      <p:sp>
        <p:nvSpPr>
          <p:cNvPr id="108548" name="CaixaDeTexto 7"/>
          <p:cNvSpPr txBox="1">
            <a:spLocks noChangeArrowheads="1"/>
          </p:cNvSpPr>
          <p:nvPr/>
        </p:nvSpPr>
        <p:spPr bwMode="auto">
          <a:xfrm>
            <a:off x="228600" y="1143000"/>
            <a:ext cx="40354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4000" dirty="0"/>
              <a:t>E se fosse </a:t>
            </a:r>
            <a:r>
              <a:rPr lang="pt-BR" altLang="pt-BR" sz="4000" dirty="0" smtClean="0"/>
              <a:t>60</a:t>
            </a:r>
            <a:r>
              <a:rPr lang="pt-BR" altLang="pt-BR" sz="4000" dirty="0"/>
              <a:t>%?</a:t>
            </a:r>
            <a:endParaRPr lang="en-US" altLang="pt-BR" sz="4000" dirty="0"/>
          </a:p>
        </p:txBody>
      </p:sp>
      <p:sp>
        <p:nvSpPr>
          <p:cNvPr id="108549" name="CaixaDeTexto 8"/>
          <p:cNvSpPr txBox="1">
            <a:spLocks noChangeArrowheads="1"/>
          </p:cNvSpPr>
          <p:nvPr/>
        </p:nvSpPr>
        <p:spPr bwMode="auto">
          <a:xfrm>
            <a:off x="381000" y="2286000"/>
            <a:ext cx="5399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 b="1"/>
              <a:t>Determinação de Classificação por chance</a:t>
            </a:r>
            <a:endParaRPr lang="en-US" altLang="pt-BR" sz="2000" b="1"/>
          </a:p>
        </p:txBody>
      </p:sp>
      <p:sp>
        <p:nvSpPr>
          <p:cNvPr id="108550" name="CaixaDeTexto 9"/>
          <p:cNvSpPr txBox="1">
            <a:spLocks noChangeArrowheads="1"/>
          </p:cNvSpPr>
          <p:nvPr/>
        </p:nvSpPr>
        <p:spPr bwMode="auto">
          <a:xfrm>
            <a:off x="252413" y="3048000"/>
            <a:ext cx="10445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3600" b="1"/>
              <a:t>C = </a:t>
            </a:r>
            <a:endParaRPr lang="en-US" altLang="pt-BR" sz="3600" b="1"/>
          </a:p>
        </p:txBody>
      </p:sp>
      <p:sp>
        <p:nvSpPr>
          <p:cNvPr id="108551" name="CaixaDeTexto 10"/>
          <p:cNvSpPr txBox="1">
            <a:spLocks noChangeArrowheads="1"/>
          </p:cNvSpPr>
          <p:nvPr/>
        </p:nvSpPr>
        <p:spPr bwMode="auto">
          <a:xfrm>
            <a:off x="1220788" y="2895600"/>
            <a:ext cx="357981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BR" sz="2800" b="1"/>
              <a:t>1</a:t>
            </a:r>
          </a:p>
          <a:p>
            <a:pPr algn="ctr"/>
            <a:r>
              <a:rPr lang="pt-BR" altLang="pt-BR" sz="2800" b="1"/>
              <a:t>(número de grupos)</a:t>
            </a:r>
            <a:endParaRPr lang="en-US" altLang="pt-BR" sz="2800" b="1"/>
          </a:p>
        </p:txBody>
      </p:sp>
      <p:cxnSp>
        <p:nvCxnSpPr>
          <p:cNvPr id="13" name="Conector reto 12"/>
          <p:cNvCxnSpPr>
            <a:stCxn id="108551" idx="1"/>
            <a:endCxn id="108551" idx="3"/>
          </p:cNvCxnSpPr>
          <p:nvPr/>
        </p:nvCxnSpPr>
        <p:spPr>
          <a:xfrm rot="10800000" flipH="1">
            <a:off x="1220788" y="3373438"/>
            <a:ext cx="357981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53" name="CaixaDeTexto 14"/>
          <p:cNvSpPr txBox="1">
            <a:spLocks noChangeArrowheads="1"/>
          </p:cNvSpPr>
          <p:nvPr/>
        </p:nvSpPr>
        <p:spPr bwMode="auto">
          <a:xfrm>
            <a:off x="6096000" y="3124200"/>
            <a:ext cx="2312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(abundâncias iguais)</a:t>
            </a:r>
            <a:endParaRPr lang="en-US" altLang="pt-BR"/>
          </a:p>
        </p:txBody>
      </p:sp>
      <p:sp>
        <p:nvSpPr>
          <p:cNvPr id="108554" name="CaixaDeTexto 20"/>
          <p:cNvSpPr txBox="1">
            <a:spLocks noChangeArrowheads="1"/>
          </p:cNvSpPr>
          <p:nvPr/>
        </p:nvSpPr>
        <p:spPr bwMode="auto">
          <a:xfrm>
            <a:off x="381000" y="4714875"/>
            <a:ext cx="3482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3200" b="1" dirty="0">
                <a:solidFill>
                  <a:srgbClr val="0070C0"/>
                </a:solidFill>
              </a:rPr>
              <a:t>Critério</a:t>
            </a:r>
            <a:r>
              <a:rPr lang="pt-BR" altLang="pt-BR" dirty="0">
                <a:solidFill>
                  <a:srgbClr val="0070C0"/>
                </a:solidFill>
              </a:rPr>
              <a:t> = </a:t>
            </a:r>
            <a:r>
              <a:rPr lang="pt-BR" altLang="pt-BR" dirty="0" smtClean="0">
                <a:solidFill>
                  <a:srgbClr val="0070C0"/>
                </a:solidFill>
              </a:rPr>
              <a:t>50% (2 </a:t>
            </a:r>
            <a:r>
              <a:rPr lang="pt-BR" altLang="pt-BR" dirty="0">
                <a:solidFill>
                  <a:srgbClr val="0070C0"/>
                </a:solidFill>
              </a:rPr>
              <a:t>grupos)</a:t>
            </a:r>
            <a:endParaRPr lang="en-US" altLang="pt-BR" dirty="0">
              <a:solidFill>
                <a:srgbClr val="0070C0"/>
              </a:solidFill>
            </a:endParaRPr>
          </a:p>
        </p:txBody>
      </p:sp>
      <p:sp>
        <p:nvSpPr>
          <p:cNvPr id="108555" name="CaixaDeTexto 21"/>
          <p:cNvSpPr txBox="1">
            <a:spLocks noChangeArrowheads="1"/>
          </p:cNvSpPr>
          <p:nvPr/>
        </p:nvSpPr>
        <p:spPr bwMode="auto">
          <a:xfrm>
            <a:off x="4800600" y="4724400"/>
            <a:ext cx="30495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3200" b="1" dirty="0">
                <a:solidFill>
                  <a:srgbClr val="0070C0"/>
                </a:solidFill>
              </a:rPr>
              <a:t>Observado</a:t>
            </a:r>
            <a:r>
              <a:rPr lang="pt-BR" altLang="pt-BR" dirty="0">
                <a:solidFill>
                  <a:srgbClr val="0070C0"/>
                </a:solidFill>
              </a:rPr>
              <a:t> = </a:t>
            </a:r>
            <a:r>
              <a:rPr lang="pt-BR" altLang="pt-BR" dirty="0" smtClean="0">
                <a:solidFill>
                  <a:srgbClr val="0070C0"/>
                </a:solidFill>
              </a:rPr>
              <a:t>60</a:t>
            </a:r>
            <a:r>
              <a:rPr lang="pt-BR" altLang="pt-BR" dirty="0">
                <a:solidFill>
                  <a:srgbClr val="0070C0"/>
                </a:solidFill>
              </a:rPr>
              <a:t>%</a:t>
            </a:r>
            <a:endParaRPr lang="en-US" altLang="pt-BR" dirty="0">
              <a:solidFill>
                <a:srgbClr val="0070C0"/>
              </a:solidFill>
            </a:endParaRPr>
          </a:p>
        </p:txBody>
      </p:sp>
      <p:cxnSp>
        <p:nvCxnSpPr>
          <p:cNvPr id="24" name="Conector de seta reta 23"/>
          <p:cNvCxnSpPr>
            <a:stCxn id="108554" idx="3"/>
            <a:endCxn id="108555" idx="1"/>
          </p:cNvCxnSpPr>
          <p:nvPr/>
        </p:nvCxnSpPr>
        <p:spPr>
          <a:xfrm>
            <a:off x="3863975" y="5006975"/>
            <a:ext cx="936625" cy="952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 defTabSz="685800" eaLnBrk="1" hangingPunct="1">
              <a:lnSpc>
                <a:spcPct val="90000"/>
              </a:lnSpc>
              <a:defRPr/>
            </a:pPr>
            <a:r>
              <a:rPr lang="pt-BR" altLang="pt-BR" sz="4800" b="1" u="sng" dirty="0">
                <a:latin typeface="+mj-lt"/>
                <a:ea typeface="+mj-ea"/>
                <a:cs typeface="+mj-cs"/>
              </a:rPr>
              <a:t>Análise Fatorial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1560" y="764704"/>
            <a:ext cx="7128792" cy="5982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pt-BR" sz="2800" b="1" dirty="0">
                <a:latin typeface="Arial" charset="0"/>
              </a:rPr>
              <a:t>Interpretação </a:t>
            </a:r>
          </a:p>
          <a:p>
            <a:pPr algn="r">
              <a:defRPr/>
            </a:pPr>
            <a:r>
              <a:rPr lang="pt-BR" sz="2800" b="1" dirty="0">
                <a:latin typeface="Arial" charset="0"/>
              </a:rPr>
              <a:t>dos Resultados</a:t>
            </a:r>
          </a:p>
        </p:txBody>
      </p:sp>
      <p:sp>
        <p:nvSpPr>
          <p:cNvPr id="109571" name="CaixaDeTexto 4"/>
          <p:cNvSpPr txBox="1">
            <a:spLocks noChangeArrowheads="1"/>
          </p:cNvSpPr>
          <p:nvPr/>
        </p:nvSpPr>
        <p:spPr bwMode="auto">
          <a:xfrm>
            <a:off x="0" y="0"/>
            <a:ext cx="4613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 b="1"/>
              <a:t>Determinação  de Precisão Preditiva</a:t>
            </a:r>
            <a:endParaRPr lang="en-US" altLang="pt-BR" sz="2000" b="1" i="1"/>
          </a:p>
        </p:txBody>
      </p:sp>
      <p:sp>
        <p:nvSpPr>
          <p:cNvPr id="109572" name="CaixaDeTexto 7"/>
          <p:cNvSpPr txBox="1">
            <a:spLocks noChangeArrowheads="1"/>
          </p:cNvSpPr>
          <p:nvPr/>
        </p:nvSpPr>
        <p:spPr bwMode="auto">
          <a:xfrm>
            <a:off x="228600" y="1143000"/>
            <a:ext cx="40354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4000" dirty="0"/>
              <a:t>E se fosse 60%?</a:t>
            </a:r>
            <a:endParaRPr lang="en-US" altLang="pt-BR" sz="4000" dirty="0"/>
          </a:p>
        </p:txBody>
      </p:sp>
      <p:sp>
        <p:nvSpPr>
          <p:cNvPr id="109573" name="CaixaDeTexto 8"/>
          <p:cNvSpPr txBox="1">
            <a:spLocks noChangeArrowheads="1"/>
          </p:cNvSpPr>
          <p:nvPr/>
        </p:nvSpPr>
        <p:spPr bwMode="auto">
          <a:xfrm>
            <a:off x="381000" y="2286000"/>
            <a:ext cx="3473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 b="1"/>
              <a:t>Critério da Chance Máxima</a:t>
            </a:r>
            <a:endParaRPr lang="en-US" altLang="pt-BR" sz="2000" b="1"/>
          </a:p>
        </p:txBody>
      </p:sp>
      <p:sp>
        <p:nvSpPr>
          <p:cNvPr id="109574" name="CaixaDeTexto 20"/>
          <p:cNvSpPr txBox="1">
            <a:spLocks noChangeArrowheads="1"/>
          </p:cNvSpPr>
          <p:nvPr/>
        </p:nvSpPr>
        <p:spPr bwMode="auto">
          <a:xfrm>
            <a:off x="381000" y="4714875"/>
            <a:ext cx="2368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3200" b="1">
                <a:solidFill>
                  <a:srgbClr val="0070C0"/>
                </a:solidFill>
              </a:rPr>
              <a:t>Critério</a:t>
            </a:r>
            <a:r>
              <a:rPr lang="pt-BR" altLang="pt-BR">
                <a:solidFill>
                  <a:srgbClr val="0070C0"/>
                </a:solidFill>
              </a:rPr>
              <a:t> = 65%</a:t>
            </a:r>
            <a:endParaRPr lang="en-US" altLang="pt-BR">
              <a:solidFill>
                <a:srgbClr val="0070C0"/>
              </a:solidFill>
            </a:endParaRPr>
          </a:p>
        </p:txBody>
      </p:sp>
      <p:sp>
        <p:nvSpPr>
          <p:cNvPr id="109575" name="CaixaDeTexto 21"/>
          <p:cNvSpPr txBox="1">
            <a:spLocks noChangeArrowheads="1"/>
          </p:cNvSpPr>
          <p:nvPr/>
        </p:nvSpPr>
        <p:spPr bwMode="auto">
          <a:xfrm>
            <a:off x="4800600" y="4724400"/>
            <a:ext cx="30495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3200" b="1">
                <a:solidFill>
                  <a:srgbClr val="0070C0"/>
                </a:solidFill>
              </a:rPr>
              <a:t>Observado</a:t>
            </a:r>
            <a:r>
              <a:rPr lang="pt-BR" altLang="pt-BR">
                <a:solidFill>
                  <a:srgbClr val="0070C0"/>
                </a:solidFill>
              </a:rPr>
              <a:t> = 60%</a:t>
            </a:r>
            <a:endParaRPr lang="en-US" altLang="pt-BR">
              <a:solidFill>
                <a:srgbClr val="0070C0"/>
              </a:solidFill>
            </a:endParaRPr>
          </a:p>
        </p:txBody>
      </p:sp>
      <p:cxnSp>
        <p:nvCxnSpPr>
          <p:cNvPr id="24" name="Conector de seta reta 23"/>
          <p:cNvCxnSpPr>
            <a:stCxn id="109574" idx="3"/>
            <a:endCxn id="109575" idx="1"/>
          </p:cNvCxnSpPr>
          <p:nvPr/>
        </p:nvCxnSpPr>
        <p:spPr>
          <a:xfrm>
            <a:off x="2749550" y="5006975"/>
            <a:ext cx="2051050" cy="952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577" name="CaixaDeTexto 13"/>
          <p:cNvSpPr txBox="1">
            <a:spLocks noChangeArrowheads="1"/>
          </p:cNvSpPr>
          <p:nvPr/>
        </p:nvSpPr>
        <p:spPr bwMode="auto">
          <a:xfrm>
            <a:off x="762000" y="3084513"/>
            <a:ext cx="26003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800"/>
              <a:t>Grupo A : 65 %</a:t>
            </a:r>
          </a:p>
          <a:p>
            <a:r>
              <a:rPr lang="pt-BR" altLang="pt-BR" sz="2800"/>
              <a:t>Grupo B: 35 %</a:t>
            </a:r>
            <a:endParaRPr lang="en-US" altLang="pt-BR" sz="280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pt-BR" sz="2800" b="1" dirty="0">
                <a:latin typeface="Arial" charset="0"/>
              </a:rPr>
              <a:t>Interpretação </a:t>
            </a:r>
          </a:p>
          <a:p>
            <a:pPr algn="r">
              <a:defRPr/>
            </a:pPr>
            <a:r>
              <a:rPr lang="pt-BR" sz="2800" b="1" dirty="0">
                <a:latin typeface="Arial" charset="0"/>
              </a:rPr>
              <a:t>dos Resultados</a:t>
            </a:r>
          </a:p>
        </p:txBody>
      </p:sp>
      <p:sp>
        <p:nvSpPr>
          <p:cNvPr id="110595" name="CaixaDeTexto 4"/>
          <p:cNvSpPr txBox="1">
            <a:spLocks noChangeArrowheads="1"/>
          </p:cNvSpPr>
          <p:nvPr/>
        </p:nvSpPr>
        <p:spPr bwMode="auto">
          <a:xfrm>
            <a:off x="0" y="0"/>
            <a:ext cx="4613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 b="1"/>
              <a:t>Determinação  de Precisão Preditiva</a:t>
            </a:r>
            <a:endParaRPr lang="en-US" altLang="pt-BR" sz="2000" b="1" i="1"/>
          </a:p>
        </p:txBody>
      </p:sp>
      <p:sp>
        <p:nvSpPr>
          <p:cNvPr id="110596" name="CaixaDeTexto 15"/>
          <p:cNvSpPr txBox="1">
            <a:spLocks noChangeArrowheads="1"/>
          </p:cNvSpPr>
          <p:nvPr/>
        </p:nvSpPr>
        <p:spPr bwMode="auto">
          <a:xfrm>
            <a:off x="5419725" y="1411288"/>
            <a:ext cx="3724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(critério de chances proporcionais)</a:t>
            </a:r>
            <a:endParaRPr lang="en-US" altLang="pt-BR"/>
          </a:p>
        </p:txBody>
      </p:sp>
      <p:sp>
        <p:nvSpPr>
          <p:cNvPr id="110597" name="CaixaDeTexto 16"/>
          <p:cNvSpPr txBox="1">
            <a:spLocks noChangeArrowheads="1"/>
          </p:cNvSpPr>
          <p:nvPr/>
        </p:nvSpPr>
        <p:spPr bwMode="auto">
          <a:xfrm>
            <a:off x="152400" y="1371600"/>
            <a:ext cx="15398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3600" b="1"/>
              <a:t>C</a:t>
            </a:r>
            <a:r>
              <a:rPr lang="pt-BR" altLang="pt-BR" sz="3600" b="1" baseline="-25000"/>
              <a:t>pro</a:t>
            </a:r>
            <a:r>
              <a:rPr lang="pt-BR" altLang="pt-BR" sz="3600" b="1"/>
              <a:t> = </a:t>
            </a:r>
            <a:endParaRPr lang="en-US" altLang="pt-BR" sz="3600" b="1"/>
          </a:p>
        </p:txBody>
      </p:sp>
      <p:sp>
        <p:nvSpPr>
          <p:cNvPr id="110598" name="CaixaDeTexto 17"/>
          <p:cNvSpPr txBox="1">
            <a:spLocks noChangeArrowheads="1"/>
          </p:cNvSpPr>
          <p:nvPr/>
        </p:nvSpPr>
        <p:spPr bwMode="auto">
          <a:xfrm>
            <a:off x="1638300" y="1374775"/>
            <a:ext cx="21717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BR" sz="3600" b="1"/>
              <a:t>p²+ (1-p)²</a:t>
            </a:r>
          </a:p>
        </p:txBody>
      </p:sp>
      <p:sp>
        <p:nvSpPr>
          <p:cNvPr id="110599" name="CaixaDeTexto 19"/>
          <p:cNvSpPr txBox="1">
            <a:spLocks noChangeArrowheads="1"/>
          </p:cNvSpPr>
          <p:nvPr/>
        </p:nvSpPr>
        <p:spPr bwMode="auto">
          <a:xfrm>
            <a:off x="2209800" y="2249488"/>
            <a:ext cx="37242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b="1"/>
              <a:t>p: </a:t>
            </a:r>
            <a:r>
              <a:rPr lang="pt-BR" altLang="pt-BR"/>
              <a:t>Proporção de ind no grupo 1</a:t>
            </a:r>
          </a:p>
          <a:p>
            <a:r>
              <a:rPr lang="pt-BR" altLang="pt-BR" b="1"/>
              <a:t>(1-p):</a:t>
            </a:r>
            <a:r>
              <a:rPr lang="pt-BR" altLang="pt-BR"/>
              <a:t> Proporção de ind no grupo 2</a:t>
            </a:r>
          </a:p>
        </p:txBody>
      </p:sp>
      <p:sp>
        <p:nvSpPr>
          <p:cNvPr id="110600" name="CaixaDeTexto 13"/>
          <p:cNvSpPr txBox="1">
            <a:spLocks noChangeArrowheads="1"/>
          </p:cNvSpPr>
          <p:nvPr/>
        </p:nvSpPr>
        <p:spPr bwMode="auto">
          <a:xfrm>
            <a:off x="762000" y="3084513"/>
            <a:ext cx="26003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800"/>
              <a:t>Grupo A : 65 %</a:t>
            </a:r>
          </a:p>
          <a:p>
            <a:r>
              <a:rPr lang="pt-BR" altLang="pt-BR" sz="2800"/>
              <a:t>Grupo B: 35 %</a:t>
            </a:r>
            <a:endParaRPr lang="en-US" altLang="pt-BR" sz="2800"/>
          </a:p>
        </p:txBody>
      </p:sp>
      <p:sp>
        <p:nvSpPr>
          <p:cNvPr id="110601" name="CaixaDeTexto 18"/>
          <p:cNvSpPr txBox="1">
            <a:spLocks noChangeArrowheads="1"/>
          </p:cNvSpPr>
          <p:nvPr/>
        </p:nvSpPr>
        <p:spPr bwMode="auto">
          <a:xfrm>
            <a:off x="838200" y="4419600"/>
            <a:ext cx="5391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3200">
                <a:solidFill>
                  <a:srgbClr val="0070C0"/>
                </a:solidFill>
              </a:rPr>
              <a:t>C</a:t>
            </a:r>
            <a:r>
              <a:rPr lang="pt-BR" altLang="pt-BR" sz="2800">
                <a:solidFill>
                  <a:srgbClr val="0070C0"/>
                </a:solidFill>
              </a:rPr>
              <a:t>pro</a:t>
            </a:r>
            <a:r>
              <a:rPr lang="pt-BR" altLang="pt-BR" sz="3200">
                <a:solidFill>
                  <a:srgbClr val="0070C0"/>
                </a:solidFill>
              </a:rPr>
              <a:t> = 0.65² +0.35² = 54,5%</a:t>
            </a:r>
            <a:endParaRPr lang="en-US" altLang="pt-BR" sz="3200">
              <a:solidFill>
                <a:srgbClr val="0070C0"/>
              </a:solidFill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 rot="5400000">
            <a:off x="4953001" y="5486400"/>
            <a:ext cx="914400" cy="317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03" name="CaixaDeTexto 22"/>
          <p:cNvSpPr txBox="1">
            <a:spLocks noChangeArrowheads="1"/>
          </p:cNvSpPr>
          <p:nvPr/>
        </p:nvSpPr>
        <p:spPr bwMode="auto">
          <a:xfrm>
            <a:off x="5029200" y="6019800"/>
            <a:ext cx="23510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3200">
                <a:solidFill>
                  <a:srgbClr val="0070C0"/>
                </a:solidFill>
              </a:rPr>
              <a:t>60% </a:t>
            </a:r>
            <a:r>
              <a:rPr lang="pt-BR" altLang="pt-BR">
                <a:solidFill>
                  <a:srgbClr val="0070C0"/>
                </a:solidFill>
              </a:rPr>
              <a:t>(observado)</a:t>
            </a:r>
            <a:endParaRPr lang="en-US" altLang="pt-BR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pt-BR" sz="2800" b="1" dirty="0">
                <a:latin typeface="Arial" charset="0"/>
              </a:rPr>
              <a:t>Interpretação </a:t>
            </a:r>
          </a:p>
          <a:p>
            <a:pPr algn="r">
              <a:defRPr/>
            </a:pPr>
            <a:r>
              <a:rPr lang="pt-BR" sz="2800" b="1" dirty="0">
                <a:latin typeface="Arial" charset="0"/>
              </a:rPr>
              <a:t>dos Resultados</a:t>
            </a:r>
          </a:p>
        </p:txBody>
      </p:sp>
      <p:sp>
        <p:nvSpPr>
          <p:cNvPr id="111619" name="CaixaDeTexto 4"/>
          <p:cNvSpPr txBox="1">
            <a:spLocks noChangeArrowheads="1"/>
          </p:cNvSpPr>
          <p:nvPr/>
        </p:nvSpPr>
        <p:spPr bwMode="auto">
          <a:xfrm>
            <a:off x="0" y="0"/>
            <a:ext cx="4613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000" b="1"/>
              <a:t>Determinação  de Precisão Preditiva</a:t>
            </a:r>
            <a:endParaRPr lang="en-US" altLang="pt-BR" sz="2000" b="1" i="1"/>
          </a:p>
        </p:txBody>
      </p:sp>
      <p:sp>
        <p:nvSpPr>
          <p:cNvPr id="111620" name="CaixaDeTexto 11"/>
          <p:cNvSpPr txBox="1">
            <a:spLocks noChangeArrowheads="1"/>
          </p:cNvSpPr>
          <p:nvPr/>
        </p:nvSpPr>
        <p:spPr bwMode="auto">
          <a:xfrm>
            <a:off x="228600" y="1219200"/>
            <a:ext cx="8574088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800" b="1"/>
              <a:t>Argumento Custo:</a:t>
            </a:r>
          </a:p>
          <a:p>
            <a:r>
              <a:rPr lang="pt-BR" altLang="pt-BR"/>
              <a:t>(em geral)</a:t>
            </a:r>
          </a:p>
          <a:p>
            <a:r>
              <a:rPr lang="pt-BR" altLang="pt-BR" sz="2400"/>
              <a:t>A precisão de classificação deve ser ao menos 25% superior </a:t>
            </a:r>
          </a:p>
          <a:p>
            <a:endParaRPr lang="en-US" altLang="pt-BR"/>
          </a:p>
        </p:txBody>
      </p:sp>
      <p:sp>
        <p:nvSpPr>
          <p:cNvPr id="111621" name="CaixaDeTexto 12"/>
          <p:cNvSpPr txBox="1">
            <a:spLocks noChangeArrowheads="1"/>
          </p:cNvSpPr>
          <p:nvPr/>
        </p:nvSpPr>
        <p:spPr bwMode="auto">
          <a:xfrm>
            <a:off x="381000" y="3352800"/>
            <a:ext cx="4068763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Logo, no caso anterior:</a:t>
            </a:r>
          </a:p>
          <a:p>
            <a:endParaRPr lang="pt-BR" altLang="pt-BR"/>
          </a:p>
          <a:p>
            <a:r>
              <a:rPr lang="pt-BR" altLang="pt-BR" sz="3200">
                <a:solidFill>
                  <a:srgbClr val="0070C0"/>
                </a:solidFill>
              </a:rPr>
              <a:t>54,5 x 1,25 = 68,13%</a:t>
            </a:r>
            <a:endParaRPr lang="en-US" altLang="pt-BR" sz="3200">
              <a:solidFill>
                <a:srgbClr val="0070C0"/>
              </a:solidFill>
            </a:endParaRPr>
          </a:p>
        </p:txBody>
      </p:sp>
      <p:sp>
        <p:nvSpPr>
          <p:cNvPr id="111622" name="Retângulo 14"/>
          <p:cNvSpPr>
            <a:spLocks noChangeArrowheads="1"/>
          </p:cNvSpPr>
          <p:nvPr/>
        </p:nvSpPr>
        <p:spPr bwMode="auto">
          <a:xfrm>
            <a:off x="6248400" y="3911600"/>
            <a:ext cx="23510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3200">
                <a:solidFill>
                  <a:srgbClr val="0070C0"/>
                </a:solidFill>
              </a:rPr>
              <a:t>60% </a:t>
            </a:r>
            <a:r>
              <a:rPr lang="pt-BR" altLang="pt-BR">
                <a:solidFill>
                  <a:srgbClr val="0070C0"/>
                </a:solidFill>
              </a:rPr>
              <a:t>(observado)</a:t>
            </a:r>
            <a:endParaRPr lang="en-US" altLang="pt-BR">
              <a:solidFill>
                <a:srgbClr val="0070C0"/>
              </a:solidFill>
            </a:endParaRPr>
          </a:p>
        </p:txBody>
      </p:sp>
      <p:cxnSp>
        <p:nvCxnSpPr>
          <p:cNvPr id="24" name="Conector de seta reta 23"/>
          <p:cNvCxnSpPr/>
          <p:nvPr/>
        </p:nvCxnSpPr>
        <p:spPr>
          <a:xfrm>
            <a:off x="4419600" y="4191000"/>
            <a:ext cx="1752600" cy="158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Estimação das Funções Discriminantes</a:t>
            </a:r>
          </a:p>
        </p:txBody>
      </p:sp>
      <p:sp>
        <p:nvSpPr>
          <p:cNvPr id="84995" name="Retângulo 2"/>
          <p:cNvSpPr>
            <a:spLocks noChangeArrowheads="1"/>
          </p:cNvSpPr>
          <p:nvPr/>
        </p:nvSpPr>
        <p:spPr bwMode="auto">
          <a:xfrm>
            <a:off x="0" y="533400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800" b="1" u="sng"/>
              <a:t>Significância das funções discriminantes</a:t>
            </a:r>
            <a:endParaRPr lang="en-US" altLang="pt-BR" sz="2800" b="1" u="sng"/>
          </a:p>
        </p:txBody>
      </p:sp>
      <p:sp>
        <p:nvSpPr>
          <p:cNvPr id="84996" name="CaixaDeTexto 2"/>
          <p:cNvSpPr txBox="1">
            <a:spLocks noChangeArrowheads="1"/>
          </p:cNvSpPr>
          <p:nvPr/>
        </p:nvSpPr>
        <p:spPr bwMode="auto">
          <a:xfrm>
            <a:off x="72008" y="1219200"/>
            <a:ext cx="889248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altLang="pt-BR" sz="2400" dirty="0"/>
              <a:t>No </a:t>
            </a:r>
            <a:r>
              <a:rPr lang="pt-BR" altLang="pt-BR" sz="2800" b="1" dirty="0">
                <a:solidFill>
                  <a:srgbClr val="0070C0"/>
                </a:solidFill>
              </a:rPr>
              <a:t>R</a:t>
            </a:r>
            <a:r>
              <a:rPr lang="pt-BR" altLang="pt-BR" sz="2400" dirty="0"/>
              <a:t>, para avaliarmos o </a:t>
            </a:r>
            <a:r>
              <a:rPr lang="pt-BR" altLang="pt-BR" sz="2400" b="1" u="sng" dirty="0"/>
              <a:t>ajuste de cada </a:t>
            </a:r>
            <a:r>
              <a:rPr lang="pt-BR" altLang="pt-BR" sz="2400" b="1" u="sng" dirty="0" err="1"/>
              <a:t>FDs</a:t>
            </a:r>
            <a:r>
              <a:rPr lang="pt-BR" altLang="pt-BR" sz="2400" dirty="0"/>
              <a:t>, nós utilizamos </a:t>
            </a:r>
            <a:r>
              <a:rPr lang="pt-BR" altLang="pt-BR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summary</a:t>
            </a:r>
            <a:r>
              <a:rPr lang="pt-BR" altLang="pt-BR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aov</a:t>
            </a:r>
            <a:r>
              <a:rPr lang="pt-BR" altLang="pt-BR" sz="2400" dirty="0"/>
              <a:t> para o objeto MANOVA .</a:t>
            </a:r>
          </a:p>
          <a:p>
            <a:pPr algn="ctr">
              <a:lnSpc>
                <a:spcPct val="150000"/>
              </a:lnSpc>
            </a:pPr>
            <a:r>
              <a:rPr lang="pt-BR" altLang="pt-BR" sz="2000" dirty="0"/>
              <a:t>MANOVA composto por </a:t>
            </a:r>
            <a:r>
              <a:rPr lang="pt-BR" altLang="pt-BR" sz="2000" dirty="0" err="1" smtClean="0"/>
              <a:t>Y_real</a:t>
            </a:r>
            <a:r>
              <a:rPr lang="pt-BR" altLang="pt-BR" sz="2000" dirty="0" smtClean="0"/>
              <a:t> (os grupos) </a:t>
            </a:r>
            <a:r>
              <a:rPr lang="pt-BR" altLang="pt-BR" sz="2000" dirty="0"/>
              <a:t>e </a:t>
            </a:r>
            <a:r>
              <a:rPr lang="pt-BR" altLang="pt-BR" sz="2000" dirty="0" smtClean="0"/>
              <a:t>escores: </a:t>
            </a:r>
            <a:r>
              <a:rPr lang="pt-BR" altLang="pt-BR" sz="2000" dirty="0"/>
              <a:t>os</a:t>
            </a:r>
            <a:r>
              <a:rPr lang="pt-BR" altLang="pt-BR" sz="2000" u="sng" dirty="0"/>
              <a:t> escores individuais </a:t>
            </a:r>
            <a:r>
              <a:rPr lang="pt-BR" altLang="pt-BR" sz="2000" dirty="0"/>
              <a:t>das </a:t>
            </a:r>
            <a:r>
              <a:rPr lang="pt-BR" altLang="pt-BR" sz="2000" dirty="0" err="1"/>
              <a:t>FDs</a:t>
            </a:r>
            <a:endParaRPr lang="pt-BR" altLang="pt-BR" sz="2000" dirty="0"/>
          </a:p>
        </p:txBody>
      </p:sp>
      <p:sp>
        <p:nvSpPr>
          <p:cNvPr id="84997" name="CaixaDeTexto 5"/>
          <p:cNvSpPr txBox="1">
            <a:spLocks noChangeArrowheads="1"/>
          </p:cNvSpPr>
          <p:nvPr/>
        </p:nvSpPr>
        <p:spPr bwMode="auto">
          <a:xfrm>
            <a:off x="155921" y="3356992"/>
            <a:ext cx="86645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escores&lt;-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predict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lda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Species~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.,data=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))$x</a:t>
            </a:r>
          </a:p>
          <a:p>
            <a:r>
              <a:rPr lang="pt-BR" altLang="pt-B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summary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aov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manova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(escores ~ 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Y_real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pt-BR" alt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Espaço Reservado para Conteúdo 2"/>
          <p:cNvSpPr txBox="1">
            <a:spLocks/>
          </p:cNvSpPr>
          <p:nvPr/>
        </p:nvSpPr>
        <p:spPr bwMode="auto">
          <a:xfrm>
            <a:off x="0" y="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defTabSz="685800">
              <a:lnSpc>
                <a:spcPct val="90000"/>
              </a:lnSpc>
              <a:spcBef>
                <a:spcPts val="375"/>
              </a:spcBef>
              <a:buFont typeface="Arial" pitchFamily="34" charset="0"/>
              <a:buNone/>
            </a:pPr>
            <a:r>
              <a:rPr lang="pt-BR" altLang="pt-BR" sz="3200" b="1">
                <a:solidFill>
                  <a:srgbClr val="0070C0"/>
                </a:solidFill>
                <a:latin typeface="Calibri" pitchFamily="34" charset="0"/>
              </a:rPr>
              <a:t>Wilk’s Lambda</a:t>
            </a:r>
          </a:p>
        </p:txBody>
      </p:sp>
      <p:sp>
        <p:nvSpPr>
          <p:cNvPr id="74757" name="Retângulo 1"/>
          <p:cNvSpPr>
            <a:spLocks noChangeArrowheads="1"/>
          </p:cNvSpPr>
          <p:nvPr/>
        </p:nvSpPr>
        <p:spPr bwMode="auto">
          <a:xfrm>
            <a:off x="152400" y="609600"/>
            <a:ext cx="8964613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à"/>
            </a:pPr>
            <a:r>
              <a:rPr lang="en-US" altLang="pt-BR" sz="2800" dirty="0" err="1"/>
              <a:t>Testa</a:t>
            </a:r>
            <a:r>
              <a:rPr lang="en-US" altLang="pt-BR" sz="2800" dirty="0"/>
              <a:t> a </a:t>
            </a:r>
            <a:r>
              <a:rPr lang="en-US" altLang="pt-BR" sz="2800" dirty="0" err="1"/>
              <a:t>significancia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estatistica</a:t>
            </a:r>
            <a:r>
              <a:rPr lang="en-US" altLang="pt-BR" sz="2800" dirty="0"/>
              <a:t> do </a:t>
            </a:r>
            <a:r>
              <a:rPr lang="en-US" altLang="pt-BR" sz="2800" dirty="0" err="1"/>
              <a:t>poder</a:t>
            </a:r>
            <a:r>
              <a:rPr lang="en-US" altLang="pt-BR" sz="2800" dirty="0"/>
              <a:t> </a:t>
            </a:r>
            <a:r>
              <a:rPr lang="en-US" altLang="pt-BR" sz="2800" dirty="0" err="1"/>
              <a:t>discriminatório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da</a:t>
            </a:r>
            <a:r>
              <a:rPr lang="en-US" altLang="pt-BR" sz="2800" dirty="0"/>
              <a:t>(s) </a:t>
            </a:r>
            <a:r>
              <a:rPr lang="en-US" altLang="pt-BR" sz="2800" dirty="0" err="1"/>
              <a:t>função</a:t>
            </a:r>
            <a:r>
              <a:rPr lang="en-US" altLang="pt-BR" sz="2800" dirty="0"/>
              <a:t>(</a:t>
            </a:r>
            <a:r>
              <a:rPr lang="en-US" altLang="pt-BR" sz="2800" dirty="0" err="1"/>
              <a:t>ões</a:t>
            </a:r>
            <a:r>
              <a:rPr lang="en-US" altLang="pt-BR" sz="2800" dirty="0"/>
              <a:t>) </a:t>
            </a:r>
            <a:r>
              <a:rPr lang="en-US" altLang="pt-BR" sz="2800" dirty="0" err="1"/>
              <a:t>discriminante</a:t>
            </a:r>
            <a:r>
              <a:rPr lang="en-US" altLang="pt-BR" sz="2800" dirty="0"/>
              <a:t>(s).</a:t>
            </a:r>
          </a:p>
          <a:p>
            <a:endParaRPr lang="en-US" altLang="pt-BR" sz="2800" dirty="0"/>
          </a:p>
          <a:p>
            <a:endParaRPr lang="en-US" altLang="pt-BR" dirty="0"/>
          </a:p>
          <a:p>
            <a:r>
              <a:rPr lang="en-US" altLang="pt-BR" sz="2400" i="1" dirty="0" err="1"/>
              <a:t>Wilks</a:t>
            </a:r>
            <a:r>
              <a:rPr lang="en-US" altLang="pt-BR" sz="2400" i="1" dirty="0"/>
              <a:t>' lambda</a:t>
            </a:r>
            <a:r>
              <a:rPr lang="en-US" altLang="pt-BR" sz="2400" dirty="0"/>
              <a:t> : </a:t>
            </a:r>
            <a:r>
              <a:rPr lang="en-US" altLang="pt-BR" sz="2400" dirty="0" err="1"/>
              <a:t>varia</a:t>
            </a:r>
            <a:r>
              <a:rPr lang="en-US" altLang="pt-BR" sz="2400" dirty="0"/>
              <a:t> de 1.0 (</a:t>
            </a:r>
            <a:r>
              <a:rPr lang="en-US" altLang="pt-BR" sz="2400" dirty="0" err="1"/>
              <a:t>sem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poder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discriminatorio</a:t>
            </a:r>
            <a:r>
              <a:rPr lang="en-US" altLang="pt-BR" sz="2400" dirty="0"/>
              <a:t>) ate 0.0 (</a:t>
            </a:r>
            <a:r>
              <a:rPr lang="en-US" altLang="pt-BR" sz="2400" dirty="0" err="1"/>
              <a:t>poder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discriminatorio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perfeito</a:t>
            </a:r>
            <a:r>
              <a:rPr lang="en-US" altLang="pt-BR" sz="2400" dirty="0"/>
              <a:t>).</a:t>
            </a:r>
          </a:p>
        </p:txBody>
      </p:sp>
      <p:sp>
        <p:nvSpPr>
          <p:cNvPr id="8" name="Retângulo 2"/>
          <p:cNvSpPr>
            <a:spLocks noChangeArrowheads="1"/>
          </p:cNvSpPr>
          <p:nvPr/>
        </p:nvSpPr>
        <p:spPr bwMode="auto">
          <a:xfrm>
            <a:off x="0" y="3068960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pt-BR" sz="2400" dirty="0" err="1">
                <a:solidFill>
                  <a:srgbClr val="000000"/>
                </a:solidFill>
              </a:rPr>
              <a:t>Quanto</a:t>
            </a:r>
            <a:r>
              <a:rPr lang="en-US" altLang="pt-BR" sz="2400" dirty="0">
                <a:solidFill>
                  <a:srgbClr val="000000"/>
                </a:solidFill>
              </a:rPr>
              <a:t> </a:t>
            </a:r>
            <a:r>
              <a:rPr lang="en-US" altLang="pt-BR" sz="2400" b="1" u="sng" dirty="0" err="1">
                <a:solidFill>
                  <a:srgbClr val="000000"/>
                </a:solidFill>
              </a:rPr>
              <a:t>menor</a:t>
            </a:r>
            <a:r>
              <a:rPr lang="en-US" altLang="pt-BR" sz="2400" dirty="0">
                <a:solidFill>
                  <a:srgbClr val="000000"/>
                </a:solidFill>
              </a:rPr>
              <a:t> o  </a:t>
            </a:r>
            <a:r>
              <a:rPr lang="en-US" altLang="pt-BR" sz="2400" i="1" dirty="0">
                <a:solidFill>
                  <a:srgbClr val="000000"/>
                </a:solidFill>
              </a:rPr>
              <a:t>Partial</a:t>
            </a:r>
            <a:r>
              <a:rPr lang="en-US" altLang="pt-BR" sz="2400" dirty="0">
                <a:solidFill>
                  <a:srgbClr val="000000"/>
                </a:solidFill>
              </a:rPr>
              <a:t> </a:t>
            </a:r>
            <a:r>
              <a:rPr lang="en-US" altLang="pt-BR" sz="2400" i="1" dirty="0" err="1">
                <a:solidFill>
                  <a:srgbClr val="000000"/>
                </a:solidFill>
              </a:rPr>
              <a:t>Wilks</a:t>
            </a:r>
            <a:r>
              <a:rPr lang="en-US" altLang="pt-BR" sz="2400" i="1" dirty="0">
                <a:solidFill>
                  <a:srgbClr val="000000"/>
                </a:solidFill>
              </a:rPr>
              <a:t>' Lambda</a:t>
            </a:r>
            <a:r>
              <a:rPr lang="en-US" altLang="pt-BR" sz="2400" dirty="0">
                <a:solidFill>
                  <a:srgbClr val="000000"/>
                </a:solidFill>
              </a:rPr>
              <a:t>, </a:t>
            </a:r>
            <a:r>
              <a:rPr lang="en-US" altLang="pt-BR" sz="2400" b="1" u="sng" dirty="0" err="1">
                <a:solidFill>
                  <a:srgbClr val="000000"/>
                </a:solidFill>
              </a:rPr>
              <a:t>maior</a:t>
            </a:r>
            <a:r>
              <a:rPr lang="en-US" altLang="pt-BR" sz="2400" dirty="0">
                <a:solidFill>
                  <a:srgbClr val="000000"/>
                </a:solidFill>
              </a:rPr>
              <a:t> é a </a:t>
            </a:r>
            <a:r>
              <a:rPr lang="en-US" altLang="pt-BR" sz="2400" dirty="0" err="1">
                <a:solidFill>
                  <a:srgbClr val="000000"/>
                </a:solidFill>
              </a:rPr>
              <a:t>sua</a:t>
            </a:r>
            <a:r>
              <a:rPr lang="en-US" altLang="pt-BR" sz="2400" dirty="0">
                <a:solidFill>
                  <a:srgbClr val="000000"/>
                </a:solidFill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</a:rPr>
              <a:t>contribuição</a:t>
            </a:r>
            <a:r>
              <a:rPr lang="en-US" altLang="pt-BR" sz="2400" dirty="0">
                <a:solidFill>
                  <a:srgbClr val="000000"/>
                </a:solidFill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</a:rPr>
              <a:t>para</a:t>
            </a:r>
            <a:r>
              <a:rPr lang="en-US" altLang="pt-BR" sz="2400" dirty="0">
                <a:solidFill>
                  <a:srgbClr val="000000"/>
                </a:solidFill>
              </a:rPr>
              <a:t> o </a:t>
            </a:r>
            <a:r>
              <a:rPr lang="en-US" altLang="pt-BR" sz="2400" dirty="0" err="1">
                <a:solidFill>
                  <a:srgbClr val="000000"/>
                </a:solidFill>
              </a:rPr>
              <a:t>poder</a:t>
            </a:r>
            <a:r>
              <a:rPr lang="en-US" altLang="pt-BR" sz="2400" dirty="0">
                <a:solidFill>
                  <a:srgbClr val="000000"/>
                </a:solidFill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</a:rPr>
              <a:t>discriminante</a:t>
            </a:r>
            <a:r>
              <a:rPr lang="en-US" altLang="pt-BR" sz="2400" dirty="0">
                <a:solidFill>
                  <a:srgbClr val="000000"/>
                </a:solidFill>
              </a:rPr>
              <a:t> </a:t>
            </a:r>
            <a:r>
              <a:rPr lang="en-US" altLang="pt-BR" sz="2400" dirty="0" err="1" smtClean="0">
                <a:solidFill>
                  <a:srgbClr val="000000"/>
                </a:solidFill>
              </a:rPr>
              <a:t>geral</a:t>
            </a:r>
            <a:endParaRPr lang="en-US" altLang="pt-BR" sz="2400" dirty="0">
              <a:solidFill>
                <a:srgbClr val="0000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504" y="4217020"/>
            <a:ext cx="58316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400" b="1" dirty="0" smtClean="0"/>
              <a:t>Outros critérios</a:t>
            </a:r>
            <a:r>
              <a:rPr lang="pt-BR" altLang="pt-BR" sz="2400" dirty="0" smtClean="0"/>
              <a:t>: </a:t>
            </a:r>
          </a:p>
          <a:p>
            <a:pPr>
              <a:buFontTx/>
              <a:buChar char="-"/>
            </a:pPr>
            <a:r>
              <a:rPr lang="pt-BR" altLang="pt-BR" sz="2400" dirty="0" smtClean="0"/>
              <a:t>Traço de </a:t>
            </a:r>
            <a:r>
              <a:rPr lang="pt-BR" altLang="pt-BR" sz="2400" dirty="0" err="1" smtClean="0"/>
              <a:t>Hotelling</a:t>
            </a:r>
            <a:r>
              <a:rPr lang="pt-BR" altLang="pt-BR" sz="2400" dirty="0" smtClean="0"/>
              <a:t>, </a:t>
            </a:r>
          </a:p>
          <a:p>
            <a:pPr>
              <a:buFontTx/>
              <a:buChar char="-"/>
            </a:pPr>
            <a:r>
              <a:rPr lang="pt-BR" altLang="pt-BR" sz="2400" dirty="0" smtClean="0"/>
              <a:t>Critério de </a:t>
            </a:r>
            <a:r>
              <a:rPr lang="pt-BR" altLang="pt-BR" sz="2400" dirty="0" err="1" smtClean="0"/>
              <a:t>Pillai</a:t>
            </a:r>
            <a:r>
              <a:rPr lang="pt-BR" altLang="pt-BR" sz="2400" dirty="0" smtClean="0"/>
              <a:t>, </a:t>
            </a:r>
          </a:p>
          <a:p>
            <a:pPr>
              <a:buFontTx/>
              <a:buChar char="-"/>
            </a:pPr>
            <a:r>
              <a:rPr lang="pt-BR" altLang="pt-BR" sz="2400" dirty="0" smtClean="0"/>
              <a:t>Raiz característica de Roy (somente LD1), </a:t>
            </a:r>
          </a:p>
          <a:p>
            <a:pPr>
              <a:buFontTx/>
              <a:buChar char="-"/>
            </a:pPr>
            <a:r>
              <a:rPr lang="pt-BR" altLang="pt-BR" sz="2400" dirty="0" smtClean="0"/>
              <a:t>D</a:t>
            </a:r>
            <a:r>
              <a:rPr lang="pt-BR" altLang="pt-BR" sz="2400" baseline="30000" dirty="0" smtClean="0"/>
              <a:t>2</a:t>
            </a:r>
            <a:r>
              <a:rPr lang="pt-BR" altLang="pt-BR" sz="2400" dirty="0" smtClean="0"/>
              <a:t> de </a:t>
            </a:r>
            <a:r>
              <a:rPr lang="pt-BR" altLang="pt-BR" sz="2400" dirty="0" err="1" smtClean="0"/>
              <a:t>Mahalanobis</a:t>
            </a:r>
            <a:r>
              <a:rPr lang="pt-BR" altLang="pt-BR" sz="2400" dirty="0" smtClean="0"/>
              <a:t> e </a:t>
            </a:r>
          </a:p>
          <a:p>
            <a:pPr>
              <a:buFontTx/>
              <a:buChar char="-"/>
            </a:pPr>
            <a:r>
              <a:rPr lang="pt-BR" altLang="pt-BR" sz="2400" dirty="0" smtClean="0"/>
              <a:t>V de </a:t>
            </a:r>
            <a:r>
              <a:rPr lang="pt-BR" altLang="pt-BR" sz="2400" dirty="0" err="1" smtClean="0"/>
              <a:t>Rao</a:t>
            </a:r>
            <a:endParaRPr lang="en-US" altLang="pt-BR" sz="2400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Estimação das Funções Discriminantes</a:t>
            </a:r>
          </a:p>
        </p:txBody>
      </p:sp>
      <p:sp>
        <p:nvSpPr>
          <p:cNvPr id="83971" name="Retângulo 2"/>
          <p:cNvSpPr>
            <a:spLocks noChangeArrowheads="1"/>
          </p:cNvSpPr>
          <p:nvPr/>
        </p:nvSpPr>
        <p:spPr bwMode="auto">
          <a:xfrm>
            <a:off x="0" y="53340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4000" b="1" u="sng"/>
              <a:t>Significância das funções discriminantes</a:t>
            </a:r>
            <a:endParaRPr lang="en-US" altLang="pt-BR" sz="4000" b="1" u="sng"/>
          </a:p>
        </p:txBody>
      </p:sp>
      <p:sp>
        <p:nvSpPr>
          <p:cNvPr id="2" name="CaixaDeTexto 1"/>
          <p:cNvSpPr txBox="1"/>
          <p:nvPr/>
        </p:nvSpPr>
        <p:spPr>
          <a:xfrm>
            <a:off x="827584" y="1556792"/>
            <a:ext cx="7631769" cy="31085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800" dirty="0"/>
              <a:t>Lembrando:</a:t>
            </a:r>
          </a:p>
          <a:p>
            <a:pPr marL="285750" indent="-285750">
              <a:buFontTx/>
              <a:buChar char="-"/>
              <a:defRPr/>
            </a:pPr>
            <a:endParaRPr lang="pt-BR" sz="2800" dirty="0"/>
          </a:p>
          <a:p>
            <a:pPr marL="285750" indent="-285750">
              <a:buFontTx/>
              <a:buChar char="-"/>
              <a:defRPr/>
            </a:pPr>
            <a:r>
              <a:rPr lang="pt-BR" sz="2800" b="1" dirty="0"/>
              <a:t>MANOVA:</a:t>
            </a:r>
            <a:r>
              <a:rPr lang="pt-BR" sz="2800" dirty="0"/>
              <a:t>                          (X</a:t>
            </a:r>
            <a:r>
              <a:rPr lang="pt-BR" sz="2800" baseline="-25000" dirty="0"/>
              <a:t>1</a:t>
            </a:r>
            <a:r>
              <a:rPr lang="pt-BR" sz="2800" dirty="0"/>
              <a:t>+X</a:t>
            </a:r>
            <a:r>
              <a:rPr lang="pt-BR" sz="2800" baseline="-25000" dirty="0"/>
              <a:t>2</a:t>
            </a:r>
            <a:r>
              <a:rPr lang="pt-BR" sz="2800" dirty="0"/>
              <a:t>+X</a:t>
            </a:r>
            <a:r>
              <a:rPr lang="pt-BR" sz="2800" baseline="-25000" dirty="0"/>
              <a:t>3</a:t>
            </a:r>
            <a:r>
              <a:rPr lang="pt-BR" sz="2800" dirty="0"/>
              <a:t>) ~ (Y</a:t>
            </a:r>
            <a:r>
              <a:rPr lang="pt-BR" sz="2800" baseline="-25000" dirty="0"/>
              <a:t>1</a:t>
            </a:r>
            <a:r>
              <a:rPr lang="pt-BR" sz="2800" dirty="0"/>
              <a:t>+Y</a:t>
            </a:r>
            <a:r>
              <a:rPr lang="pt-BR" sz="2800" baseline="-25000" dirty="0"/>
              <a:t>2</a:t>
            </a:r>
            <a:r>
              <a:rPr lang="pt-BR" sz="2800" dirty="0"/>
              <a:t>+Y</a:t>
            </a:r>
            <a:r>
              <a:rPr lang="pt-BR" sz="2800" baseline="-25000" dirty="0"/>
              <a:t>3</a:t>
            </a:r>
            <a:r>
              <a:rPr lang="pt-BR" sz="2800" dirty="0"/>
              <a:t>)</a:t>
            </a:r>
          </a:p>
          <a:p>
            <a:pPr marL="285750" indent="-285750">
              <a:buFontTx/>
              <a:buChar char="-"/>
              <a:defRPr/>
            </a:pPr>
            <a:endParaRPr lang="pt-BR" sz="2800" dirty="0"/>
          </a:p>
          <a:p>
            <a:pPr marL="285750" indent="-285750">
              <a:buFontTx/>
              <a:buChar char="-"/>
              <a:defRPr/>
            </a:pPr>
            <a:r>
              <a:rPr lang="pt-BR" sz="2800" b="1" dirty="0"/>
              <a:t>Análise Discriminante:    </a:t>
            </a:r>
            <a:r>
              <a:rPr lang="pt-BR" sz="2800" dirty="0"/>
              <a:t>(Y</a:t>
            </a:r>
            <a:r>
              <a:rPr lang="pt-BR" sz="2800" baseline="-25000" dirty="0"/>
              <a:t>1</a:t>
            </a:r>
            <a:r>
              <a:rPr lang="pt-BR" sz="2800" dirty="0"/>
              <a:t>+Y</a:t>
            </a:r>
            <a:r>
              <a:rPr lang="pt-BR" sz="2800" baseline="-25000" dirty="0"/>
              <a:t>2</a:t>
            </a:r>
            <a:r>
              <a:rPr lang="pt-BR" sz="2800" dirty="0"/>
              <a:t>+Y</a:t>
            </a:r>
            <a:r>
              <a:rPr lang="pt-BR" sz="2800" baseline="-25000" dirty="0"/>
              <a:t>3</a:t>
            </a:r>
            <a:r>
              <a:rPr lang="pt-BR" sz="2800" dirty="0"/>
              <a:t>) ~ (X</a:t>
            </a:r>
            <a:r>
              <a:rPr lang="pt-BR" sz="2800" baseline="-25000" dirty="0"/>
              <a:t>1</a:t>
            </a:r>
            <a:r>
              <a:rPr lang="pt-BR" sz="2800" dirty="0"/>
              <a:t>+X</a:t>
            </a:r>
            <a:r>
              <a:rPr lang="pt-BR" sz="2800" baseline="-25000" dirty="0"/>
              <a:t>2</a:t>
            </a:r>
            <a:r>
              <a:rPr lang="pt-BR" sz="2800" dirty="0"/>
              <a:t>+X</a:t>
            </a:r>
            <a:r>
              <a:rPr lang="pt-BR" sz="2800" baseline="-25000" dirty="0"/>
              <a:t>3</a:t>
            </a:r>
            <a:r>
              <a:rPr lang="pt-BR" sz="2800" dirty="0"/>
              <a:t>)</a:t>
            </a:r>
          </a:p>
          <a:p>
            <a:pPr>
              <a:defRPr/>
            </a:pPr>
            <a:endParaRPr lang="pt-BR" sz="2800" dirty="0"/>
          </a:p>
          <a:p>
            <a:pPr>
              <a:defRPr/>
            </a:pPr>
            <a:r>
              <a:rPr lang="pt-BR" sz="2800" dirty="0"/>
              <a:t>Onde Y são fatores e X são variáveis independentes</a:t>
            </a:r>
          </a:p>
        </p:txBody>
      </p:sp>
      <p:sp>
        <p:nvSpPr>
          <p:cNvPr id="83973" name="CaixaDeTexto 2"/>
          <p:cNvSpPr txBox="1">
            <a:spLocks noChangeArrowheads="1"/>
          </p:cNvSpPr>
          <p:nvPr/>
        </p:nvSpPr>
        <p:spPr bwMode="auto">
          <a:xfrm>
            <a:off x="0" y="5013176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4000" dirty="0"/>
              <a:t>No </a:t>
            </a:r>
            <a:r>
              <a:rPr lang="pt-BR" altLang="pt-BR" sz="4400" b="1" dirty="0">
                <a:solidFill>
                  <a:srgbClr val="0070C0"/>
                </a:solidFill>
              </a:rPr>
              <a:t>R</a:t>
            </a:r>
            <a:r>
              <a:rPr lang="pt-BR" altLang="pt-BR" sz="4000" dirty="0"/>
              <a:t>, para avaliarmos o </a:t>
            </a:r>
            <a:r>
              <a:rPr lang="pt-BR" altLang="pt-BR" sz="4000" b="1" u="sng" dirty="0"/>
              <a:t>ajuste do conjunto de </a:t>
            </a:r>
            <a:r>
              <a:rPr lang="pt-BR" altLang="pt-BR" sz="4000" b="1" u="sng" dirty="0" err="1"/>
              <a:t>FDs</a:t>
            </a:r>
            <a:r>
              <a:rPr lang="pt-BR" altLang="pt-BR" sz="4000" dirty="0"/>
              <a:t>, nós utilizamos </a:t>
            </a:r>
            <a:r>
              <a:rPr lang="pt-BR" altLang="pt-BR" sz="4000" b="1" dirty="0">
                <a:solidFill>
                  <a:srgbClr val="7030A0"/>
                </a:solidFill>
              </a:rPr>
              <a:t>MANOVA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27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51520" y="332656"/>
            <a:ext cx="8296073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79724" y="5085184"/>
            <a:ext cx="90642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3200" b="1" dirty="0">
                <a:solidFill>
                  <a:srgbClr val="7030A0"/>
                </a:solidFill>
              </a:rPr>
              <a:t>H</a:t>
            </a:r>
            <a:r>
              <a:rPr lang="pt-BR" altLang="pt-BR" sz="3200" b="1" baseline="-25000" dirty="0">
                <a:solidFill>
                  <a:srgbClr val="7030A0"/>
                </a:solidFill>
              </a:rPr>
              <a:t>0 </a:t>
            </a:r>
            <a:r>
              <a:rPr lang="pt-BR" altLang="pt-BR" sz="3200" b="1" dirty="0">
                <a:solidFill>
                  <a:srgbClr val="7030A0"/>
                </a:solidFill>
              </a:rPr>
              <a:t>: Não há diferença entre os centroides dos grupos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X &lt;- 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[, c("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Sepal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              "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Sepal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", </a:t>
            </a:r>
          </a:p>
          <a:p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              "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Petal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", </a:t>
            </a:r>
          </a:p>
          <a:p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              "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Petal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X&lt;-as.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matrix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mano&lt;-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manova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X~Y_real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summary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aov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(mano)</a:t>
            </a:r>
          </a:p>
          <a:p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summary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aov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(mano,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Wilks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summary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aov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(mano,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Hotelling-Lawley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pt-BR" sz="2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Validação dos resultados Discriminantes</a:t>
            </a:r>
          </a:p>
        </p:txBody>
      </p:sp>
      <p:sp>
        <p:nvSpPr>
          <p:cNvPr id="97284" name="Retângulo 2"/>
          <p:cNvSpPr>
            <a:spLocks noChangeArrowheads="1"/>
          </p:cNvSpPr>
          <p:nvPr/>
        </p:nvSpPr>
        <p:spPr bwMode="auto">
          <a:xfrm>
            <a:off x="0" y="533400"/>
            <a:ext cx="906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3200" b="1" u="sng"/>
              <a:t>Interpretação das Funções Discriminantes</a:t>
            </a:r>
          </a:p>
        </p:txBody>
      </p:sp>
      <p:sp>
        <p:nvSpPr>
          <p:cNvPr id="97286" name="CaixaDeTexto 9"/>
          <p:cNvSpPr txBox="1">
            <a:spLocks noChangeArrowheads="1"/>
          </p:cNvSpPr>
          <p:nvPr/>
        </p:nvSpPr>
        <p:spPr bwMode="auto">
          <a:xfrm>
            <a:off x="2933110" y="1412776"/>
            <a:ext cx="293503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4800" b="1" u="sng" dirty="0"/>
              <a:t>Centroides</a:t>
            </a:r>
            <a:endParaRPr lang="en-US" altLang="pt-BR" sz="4800" b="1" u="sng" dirty="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centroid_setosa</a:t>
            </a:r>
            <a:r>
              <a:rPr lang="pt-BR" sz="2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&lt;-</a:t>
            </a:r>
          </a:p>
          <a:p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centroid_versicolor</a:t>
            </a:r>
            <a:r>
              <a:rPr lang="pt-BR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&lt;-</a:t>
            </a:r>
          </a:p>
          <a:p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1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centroid_virginica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 &lt;- data.frame(LD1=NA,LD2=NA)</a:t>
            </a:r>
          </a:p>
          <a:p>
            <a:endParaRPr lang="pt-BR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centroid_setosa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$LD1 &lt;-</a:t>
            </a:r>
          </a:p>
          <a:p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mean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(previsto$x[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Y_real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=="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setosa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","LD1"])</a:t>
            </a:r>
          </a:p>
          <a:p>
            <a:r>
              <a:rPr lang="pt-BR" sz="2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centroid_setosa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$LD2&lt;-</a:t>
            </a:r>
          </a:p>
          <a:p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mean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(previsto$x[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Y_real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=="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setosa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","LD2"])</a:t>
            </a:r>
          </a:p>
          <a:p>
            <a:endParaRPr lang="pt-BR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centroid_versicolor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$LD1&lt;-</a:t>
            </a:r>
          </a:p>
          <a:p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mean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(previsto$x[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Y_real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=="versicolor","LD1"])</a:t>
            </a:r>
          </a:p>
          <a:p>
            <a:r>
              <a:rPr lang="pt-BR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centroid_versicolor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$LD2&lt;-</a:t>
            </a:r>
          </a:p>
          <a:p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mean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(previsto$x[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Y_real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=="versicolor","LD2"])</a:t>
            </a:r>
          </a:p>
          <a:p>
            <a:endParaRPr lang="pt-BR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1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centroid_virginica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$LD1&lt;-</a:t>
            </a:r>
          </a:p>
          <a:p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mean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(previsto$x[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Y_real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=="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virginica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","LD1"])</a:t>
            </a:r>
          </a:p>
          <a:p>
            <a:r>
              <a:rPr lang="pt-BR" sz="21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centroid_virginica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$LD2&lt;-</a:t>
            </a:r>
          </a:p>
          <a:p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mean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(previsto$x[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Y_real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=="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virginica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","LD2"])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Discriminantes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Estatística Multivariada</a:t>
            </a:r>
            <a:endParaRPr lang="pt-BR" dirty="0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474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71600" y="1772816"/>
            <a:ext cx="6222741" cy="50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tângulo 1"/>
          <p:cNvSpPr/>
          <p:nvPr/>
        </p:nvSpPr>
        <p:spPr>
          <a:xfrm>
            <a:off x="0" y="0"/>
            <a:ext cx="914400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plot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lda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Species~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.,data=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abline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(v=0)</a:t>
            </a:r>
          </a:p>
          <a:p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abline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(h=0)</a:t>
            </a:r>
          </a:p>
          <a:p>
            <a:endParaRPr lang="pt-BR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points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centroid_setosa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blue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',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pch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=15)</a:t>
            </a:r>
          </a:p>
          <a:p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points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centroid_versicolor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',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pch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=15)</a:t>
            </a:r>
          </a:p>
          <a:p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points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1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centroid_virginica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green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',</a:t>
            </a:r>
            <a:r>
              <a:rPr lang="pt-BR" sz="2100" dirty="0" err="1" smtClean="0">
                <a:latin typeface="Courier New" pitchFamily="49" charset="0"/>
                <a:cs typeface="Courier New" pitchFamily="49" charset="0"/>
              </a:rPr>
              <a:t>pch</a:t>
            </a:r>
            <a:r>
              <a:rPr lang="pt-BR" sz="2100" dirty="0" smtClean="0">
                <a:latin typeface="Courier New" pitchFamily="49" charset="0"/>
                <a:cs typeface="Courier New" pitchFamily="49" charset="0"/>
              </a:rPr>
              <a:t>=15)</a:t>
            </a:r>
            <a:endParaRPr lang="pt-BR" sz="2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CaixaDeTexto 1"/>
          <p:cNvSpPr txBox="1">
            <a:spLocks noChangeArrowheads="1"/>
          </p:cNvSpPr>
          <p:nvPr/>
        </p:nvSpPr>
        <p:spPr bwMode="auto">
          <a:xfrm>
            <a:off x="5257800" y="0"/>
            <a:ext cx="38862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800" b="1"/>
              <a:t>Interpretação dos Resultados</a:t>
            </a:r>
          </a:p>
        </p:txBody>
      </p:sp>
      <p:sp>
        <p:nvSpPr>
          <p:cNvPr id="89092" name="Retângulo 2"/>
          <p:cNvSpPr>
            <a:spLocks noChangeArrowheads="1"/>
          </p:cNvSpPr>
          <p:nvPr/>
        </p:nvSpPr>
        <p:spPr bwMode="auto">
          <a:xfrm>
            <a:off x="0" y="914400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altLang="pt-BR" sz="3200" b="1" dirty="0" smtClean="0">
                <a:solidFill>
                  <a:srgbClr val="000000"/>
                </a:solidFill>
              </a:rPr>
              <a:t>Médias </a:t>
            </a:r>
            <a:r>
              <a:rPr lang="pt-BR" altLang="pt-BR" sz="3200" b="1" dirty="0">
                <a:solidFill>
                  <a:srgbClr val="000000"/>
                </a:solidFill>
              </a:rPr>
              <a:t>das Variáveis </a:t>
            </a:r>
            <a:r>
              <a:rPr lang="pt-BR" altLang="pt-BR" sz="3200" b="1" dirty="0" smtClean="0">
                <a:solidFill>
                  <a:srgbClr val="000000"/>
                </a:solidFill>
              </a:rPr>
              <a:t>Canônicas</a:t>
            </a:r>
            <a:endParaRPr lang="en-US" altLang="pt-BR" sz="2800" b="1" dirty="0">
              <a:solidFill>
                <a:srgbClr val="000000"/>
              </a:solidFill>
              <a:sym typeface="Wingdings" pitchFamily="2" charset="2"/>
            </a:endParaRPr>
          </a:p>
          <a:p>
            <a:r>
              <a:rPr lang="en-US" altLang="pt-BR" sz="2400" dirty="0">
                <a:solidFill>
                  <a:srgbClr val="000000"/>
                </a:solidFill>
                <a:sym typeface="Wingdings" pitchFamily="2" charset="2"/>
              </a:rPr>
              <a:t> Saber </a:t>
            </a:r>
            <a:r>
              <a:rPr lang="en-US" altLang="pt-BR" sz="2400" dirty="0" err="1">
                <a:solidFill>
                  <a:srgbClr val="000000"/>
                </a:solidFill>
                <a:sym typeface="Wingdings" pitchFamily="2" charset="2"/>
              </a:rPr>
              <a:t>como</a:t>
            </a:r>
            <a:r>
              <a:rPr lang="en-US" altLang="pt-BR" sz="2400" dirty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  <a:sym typeface="Wingdings" pitchFamily="2" charset="2"/>
              </a:rPr>
              <a:t>os</a:t>
            </a:r>
            <a:r>
              <a:rPr lang="en-US" altLang="pt-BR" sz="2400" dirty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  <a:sym typeface="Wingdings" pitchFamily="2" charset="2"/>
              </a:rPr>
              <a:t>grupos</a:t>
            </a:r>
            <a:r>
              <a:rPr lang="en-US" altLang="pt-BR" sz="2400" dirty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  <a:sym typeface="Wingdings" pitchFamily="2" charset="2"/>
              </a:rPr>
              <a:t>são</a:t>
            </a:r>
            <a:r>
              <a:rPr lang="en-US" altLang="pt-BR" sz="2400" dirty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  <a:sym typeface="Wingdings" pitchFamily="2" charset="2"/>
              </a:rPr>
              <a:t>discriminados</a:t>
            </a:r>
            <a:r>
              <a:rPr lang="en-US" altLang="pt-BR" sz="2400" dirty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  <a:sym typeface="Wingdings" pitchFamily="2" charset="2"/>
              </a:rPr>
              <a:t>pelas</a:t>
            </a:r>
            <a:r>
              <a:rPr lang="en-US" altLang="pt-BR" sz="2400" dirty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  <a:sym typeface="Wingdings" pitchFamily="2" charset="2"/>
              </a:rPr>
              <a:t>funções</a:t>
            </a:r>
            <a:r>
              <a:rPr lang="en-US" altLang="pt-BR" sz="2400" dirty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  <a:sym typeface="Wingdings" pitchFamily="2" charset="2"/>
              </a:rPr>
              <a:t>discriminantes</a:t>
            </a:r>
            <a:r>
              <a:rPr lang="en-US" altLang="pt-BR" sz="2400" dirty="0">
                <a:solidFill>
                  <a:srgbClr val="000000"/>
                </a:solidFill>
                <a:sym typeface="Wingdings" pitchFamily="2" charset="2"/>
              </a:rPr>
              <a:t>.</a:t>
            </a:r>
            <a:endParaRPr lang="pt-BR" altLang="pt-BR" sz="2400" dirty="0"/>
          </a:p>
        </p:txBody>
      </p:sp>
      <p:cxnSp>
        <p:nvCxnSpPr>
          <p:cNvPr id="8" name="Conector de seta reta 7"/>
          <p:cNvCxnSpPr/>
          <p:nvPr/>
        </p:nvCxnSpPr>
        <p:spPr>
          <a:xfrm>
            <a:off x="1521768" y="6079257"/>
            <a:ext cx="35814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095" name="CaixaDeTexto 6"/>
          <p:cNvSpPr txBox="1">
            <a:spLocks noChangeArrowheads="1"/>
          </p:cNvSpPr>
          <p:nvPr/>
        </p:nvSpPr>
        <p:spPr bwMode="auto">
          <a:xfrm>
            <a:off x="683568" y="6091957"/>
            <a:ext cx="6207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FD1</a:t>
            </a:r>
            <a:endParaRPr lang="en-US" altLang="pt-BR"/>
          </a:p>
        </p:txBody>
      </p:sp>
      <p:sp>
        <p:nvSpPr>
          <p:cNvPr id="89096" name="CaixaDeTexto 8"/>
          <p:cNvSpPr txBox="1">
            <a:spLocks noChangeArrowheads="1"/>
          </p:cNvSpPr>
          <p:nvPr/>
        </p:nvSpPr>
        <p:spPr bwMode="auto">
          <a:xfrm>
            <a:off x="2969568" y="6155457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0</a:t>
            </a:r>
            <a:endParaRPr lang="en-US" altLang="pt-BR"/>
          </a:p>
        </p:txBody>
      </p:sp>
      <p:cxnSp>
        <p:nvCxnSpPr>
          <p:cNvPr id="11" name="Conector reto 10"/>
          <p:cNvCxnSpPr>
            <a:stCxn id="89096" idx="0"/>
          </p:cNvCxnSpPr>
          <p:nvPr/>
        </p:nvCxnSpPr>
        <p:spPr>
          <a:xfrm rot="16200000" flipV="1">
            <a:off x="3048150" y="6076875"/>
            <a:ext cx="152400" cy="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098" name="CaixaDeTexto 11"/>
          <p:cNvSpPr txBox="1">
            <a:spLocks noChangeArrowheads="1"/>
          </p:cNvSpPr>
          <p:nvPr/>
        </p:nvSpPr>
        <p:spPr bwMode="auto">
          <a:xfrm rot="-3066186">
            <a:off x="4049862" y="5268838"/>
            <a:ext cx="1117600" cy="36988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SETOSA</a:t>
            </a:r>
            <a:endParaRPr lang="en-US" altLang="pt-BR"/>
          </a:p>
        </p:txBody>
      </p:sp>
      <p:sp>
        <p:nvSpPr>
          <p:cNvPr id="89099" name="CaixaDeTexto 13"/>
          <p:cNvSpPr txBox="1">
            <a:spLocks noChangeArrowheads="1"/>
          </p:cNvSpPr>
          <p:nvPr/>
        </p:nvSpPr>
        <p:spPr bwMode="auto">
          <a:xfrm rot="-3066186">
            <a:off x="2329012" y="5214863"/>
            <a:ext cx="1350962" cy="3683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VERSICOL</a:t>
            </a:r>
            <a:endParaRPr lang="en-US" altLang="pt-BR"/>
          </a:p>
        </p:txBody>
      </p:sp>
      <p:sp>
        <p:nvSpPr>
          <p:cNvPr id="89100" name="CaixaDeTexto 14"/>
          <p:cNvSpPr txBox="1">
            <a:spLocks noChangeArrowheads="1"/>
          </p:cNvSpPr>
          <p:nvPr/>
        </p:nvSpPr>
        <p:spPr bwMode="auto">
          <a:xfrm rot="-3066186">
            <a:off x="1643211" y="5165651"/>
            <a:ext cx="1211263" cy="3683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VIRGINIC</a:t>
            </a:r>
            <a:endParaRPr lang="en-US" altLang="pt-BR"/>
          </a:p>
        </p:txBody>
      </p:sp>
      <p:grpSp>
        <p:nvGrpSpPr>
          <p:cNvPr id="13" name="Grupo 12"/>
          <p:cNvGrpSpPr>
            <a:grpSpLocks/>
          </p:cNvGrpSpPr>
          <p:nvPr/>
        </p:nvGrpSpPr>
        <p:grpSpPr bwMode="auto">
          <a:xfrm rot="-5400000">
            <a:off x="5383213" y="3760787"/>
            <a:ext cx="3798888" cy="2068513"/>
            <a:chOff x="5117071" y="4675261"/>
            <a:chExt cx="3798329" cy="2068482"/>
          </a:xfrm>
        </p:grpSpPr>
        <p:cxnSp>
          <p:nvCxnSpPr>
            <p:cNvPr id="14" name="Conector de seta reta 13"/>
            <p:cNvCxnSpPr/>
            <p:nvPr/>
          </p:nvCxnSpPr>
          <p:spPr>
            <a:xfrm>
              <a:off x="5323415" y="6030965"/>
              <a:ext cx="3580873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6"/>
            <p:cNvSpPr txBox="1">
              <a:spLocks noChangeArrowheads="1"/>
            </p:cNvSpPr>
            <p:nvPr/>
          </p:nvSpPr>
          <p:spPr bwMode="auto">
            <a:xfrm rot="5400000">
              <a:off x="4991395" y="6248736"/>
              <a:ext cx="62068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BR"/>
                <a:t>FD2</a:t>
              </a:r>
              <a:endParaRPr lang="en-US" altLang="pt-BR"/>
            </a:p>
          </p:txBody>
        </p:sp>
        <p:sp>
          <p:nvSpPr>
            <p:cNvPr id="16" name="CaixaDeTexto 8"/>
            <p:cNvSpPr txBox="1">
              <a:spLocks noChangeArrowheads="1"/>
            </p:cNvSpPr>
            <p:nvPr/>
          </p:nvSpPr>
          <p:spPr bwMode="auto">
            <a:xfrm>
              <a:off x="6781800" y="61076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BR"/>
                <a:t>0</a:t>
              </a:r>
              <a:endParaRPr lang="en-US" altLang="pt-BR"/>
            </a:p>
          </p:txBody>
        </p:sp>
        <p:cxnSp>
          <p:nvCxnSpPr>
            <p:cNvPr id="17" name="Conector reto 16"/>
            <p:cNvCxnSpPr>
              <a:stCxn id="16" idx="0"/>
            </p:cNvCxnSpPr>
            <p:nvPr/>
          </p:nvCxnSpPr>
          <p:spPr>
            <a:xfrm rot="16200000" flipV="1">
              <a:off x="6848768" y="6029378"/>
              <a:ext cx="152398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1"/>
            <p:cNvSpPr txBox="1">
              <a:spLocks noChangeArrowheads="1"/>
            </p:cNvSpPr>
            <p:nvPr/>
          </p:nvSpPr>
          <p:spPr bwMode="auto">
            <a:xfrm rot="7504406">
              <a:off x="6894514" y="5121083"/>
              <a:ext cx="1116652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BR"/>
                <a:t>SETOSA</a:t>
              </a:r>
              <a:endParaRPr lang="en-US" altLang="pt-BR"/>
            </a:p>
          </p:txBody>
        </p:sp>
        <p:sp>
          <p:nvSpPr>
            <p:cNvPr id="19" name="CaixaDeTexto 13"/>
            <p:cNvSpPr txBox="1">
              <a:spLocks noChangeArrowheads="1"/>
            </p:cNvSpPr>
            <p:nvPr/>
          </p:nvSpPr>
          <p:spPr bwMode="auto">
            <a:xfrm rot="7357711">
              <a:off x="6140664" y="5166421"/>
              <a:ext cx="1351652" cy="36933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BR"/>
                <a:t>VERSICOL</a:t>
              </a:r>
              <a:endParaRPr lang="en-US" altLang="pt-BR"/>
            </a:p>
          </p:txBody>
        </p:sp>
        <p:sp>
          <p:nvSpPr>
            <p:cNvPr id="20" name="CaixaDeTexto 14"/>
            <p:cNvSpPr txBox="1">
              <a:spLocks noChangeArrowheads="1"/>
            </p:cNvSpPr>
            <p:nvPr/>
          </p:nvSpPr>
          <p:spPr bwMode="auto">
            <a:xfrm rot="7460097">
              <a:off x="7282816" y="5246976"/>
              <a:ext cx="1210588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BR"/>
                <a:t>VIRGINIC</a:t>
              </a:r>
              <a:endParaRPr lang="en-US" altLang="pt-BR"/>
            </a:p>
          </p:txBody>
        </p:sp>
      </p:grp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previsto &lt;- 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predict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lda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Species~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., data = 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LD1&lt;-previsto$x[,1]</a:t>
            </a:r>
          </a:p>
          <a:p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LD2&lt;-previsto$x[,2]</a:t>
            </a:r>
          </a:p>
          <a:p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dados&lt;-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cbind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,LD1,LD2)</a:t>
            </a:r>
          </a:p>
          <a:p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(dados, 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(x=LD1,y=LD2, 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Species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))+</a:t>
            </a:r>
          </a:p>
          <a:p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=4,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Species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))+</a:t>
            </a:r>
          </a:p>
          <a:p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stat_ellipse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()+</a:t>
            </a:r>
          </a:p>
          <a:p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geom_text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centroid_virginica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$LD1, </a:t>
            </a:r>
          </a:p>
          <a:p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            y=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centroid_virginica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$LD2,</a:t>
            </a:r>
          </a:p>
          <a:p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virginica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black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')+</a:t>
            </a:r>
          </a:p>
          <a:p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geom_text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centroid_versicolor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$LD1, </a:t>
            </a:r>
          </a:p>
          <a:p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            y=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centroid_versicolor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$LD2,</a:t>
            </a:r>
          </a:p>
          <a:p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="versicolor", 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black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')+</a:t>
            </a:r>
          </a:p>
          <a:p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geom_text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centroid_setosa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$LD1, </a:t>
            </a:r>
          </a:p>
          <a:p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            y=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centroid_setosa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$LD2,</a:t>
            </a:r>
          </a:p>
          <a:p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setosa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black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')+</a:t>
            </a:r>
          </a:p>
          <a:p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theme_classic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pt-BR" sz="2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498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88032" y="0"/>
            <a:ext cx="8532440" cy="6871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3600" b="1"/>
              <a:t>Fluxograma</a:t>
            </a:r>
          </a:p>
        </p:txBody>
      </p:sp>
      <p:sp>
        <p:nvSpPr>
          <p:cNvPr id="92163" name="CaixaDeTexto 18"/>
          <p:cNvSpPr txBox="1">
            <a:spLocks noChangeArrowheads="1"/>
          </p:cNvSpPr>
          <p:nvPr/>
        </p:nvSpPr>
        <p:spPr bwMode="auto">
          <a:xfrm flipH="1">
            <a:off x="0" y="0"/>
            <a:ext cx="182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800" b="1" i="1"/>
              <a:t>Resumo</a:t>
            </a:r>
            <a:endParaRPr lang="en-US" altLang="pt-BR" sz="2800" b="1" i="1"/>
          </a:p>
        </p:txBody>
      </p:sp>
      <p:sp>
        <p:nvSpPr>
          <p:cNvPr id="34820" name="CaixaDeTexto 20"/>
          <p:cNvSpPr txBox="1">
            <a:spLocks noChangeArrowheads="1"/>
          </p:cNvSpPr>
          <p:nvPr/>
        </p:nvSpPr>
        <p:spPr bwMode="auto">
          <a:xfrm>
            <a:off x="1447800" y="765175"/>
            <a:ext cx="6477000" cy="10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pt-BR" altLang="pt-BR" sz="2400" b="1" u="sng" dirty="0" smtClean="0">
                <a:solidFill>
                  <a:schemeClr val="bg1">
                    <a:lumMod val="65000"/>
                  </a:schemeClr>
                </a:solidFill>
              </a:rPr>
              <a:t>Estimação das Funções Discriminantes</a:t>
            </a:r>
          </a:p>
          <a:p>
            <a:pPr>
              <a:buFontTx/>
              <a:buChar char="-"/>
              <a:defRPr/>
            </a:pPr>
            <a:r>
              <a:rPr lang="pt-BR" altLang="pt-BR" dirty="0" smtClean="0">
                <a:solidFill>
                  <a:schemeClr val="bg1">
                    <a:lumMod val="65000"/>
                  </a:schemeClr>
                </a:solidFill>
              </a:rPr>
              <a:t>Estimação simultânea ou </a:t>
            </a:r>
            <a:r>
              <a:rPr lang="pt-BR" altLang="pt-BR" i="1" dirty="0" err="1" smtClean="0">
                <a:solidFill>
                  <a:schemeClr val="bg1">
                    <a:lumMod val="65000"/>
                  </a:schemeClr>
                </a:solidFill>
              </a:rPr>
              <a:t>stepwise</a:t>
            </a:r>
            <a:endParaRPr lang="pt-BR" alt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Tx/>
              <a:buChar char="-"/>
              <a:defRPr/>
            </a:pPr>
            <a:r>
              <a:rPr lang="pt-BR" altLang="pt-BR" dirty="0" smtClean="0">
                <a:solidFill>
                  <a:schemeClr val="bg1">
                    <a:lumMod val="65000"/>
                  </a:schemeClr>
                </a:solidFill>
              </a:rPr>
              <a:t>Significância das funções discriminantes</a:t>
            </a:r>
            <a:endParaRPr lang="en-US" altLang="pt-BR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821" name="CaixaDeTexto 6"/>
          <p:cNvSpPr txBox="1">
            <a:spLocks noChangeArrowheads="1"/>
          </p:cNvSpPr>
          <p:nvPr/>
        </p:nvSpPr>
        <p:spPr bwMode="auto">
          <a:xfrm>
            <a:off x="1447800" y="2184400"/>
            <a:ext cx="6477000" cy="15700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pt-BR" altLang="pt-BR" sz="2400" b="1" u="sng" dirty="0" smtClean="0">
                <a:solidFill>
                  <a:schemeClr val="bg1">
                    <a:lumMod val="65000"/>
                  </a:schemeClr>
                </a:solidFill>
              </a:rPr>
              <a:t>Avaliação precisão preditiva</a:t>
            </a:r>
          </a:p>
          <a:p>
            <a:pPr>
              <a:buFontTx/>
              <a:buChar char="-"/>
              <a:defRPr/>
            </a:pPr>
            <a:r>
              <a:rPr lang="pt-BR" altLang="pt-BR" dirty="0" smtClean="0">
                <a:solidFill>
                  <a:schemeClr val="bg1">
                    <a:lumMod val="65000"/>
                  </a:schemeClr>
                </a:solidFill>
              </a:rPr>
              <a:t>Determinar escore de corte ótimo</a:t>
            </a:r>
          </a:p>
          <a:p>
            <a:pPr>
              <a:buFontTx/>
              <a:buChar char="-"/>
              <a:defRPr/>
            </a:pPr>
            <a:r>
              <a:rPr lang="pt-BR" altLang="pt-BR" dirty="0" smtClean="0">
                <a:solidFill>
                  <a:schemeClr val="bg1">
                    <a:lumMod val="65000"/>
                  </a:schemeClr>
                </a:solidFill>
              </a:rPr>
              <a:t>Especificar critério para avaliar razão de sucesso  (Uso de matrizes de Classificação)</a:t>
            </a:r>
          </a:p>
          <a:p>
            <a:pPr>
              <a:buFontTx/>
              <a:buChar char="-"/>
              <a:defRPr/>
            </a:pPr>
            <a:r>
              <a:rPr lang="pt-BR" altLang="pt-BR" dirty="0" smtClean="0">
                <a:solidFill>
                  <a:schemeClr val="bg1">
                    <a:lumMod val="65000"/>
                  </a:schemeClr>
                </a:solidFill>
              </a:rPr>
              <a:t>Significância estatística de precisão preditiva</a:t>
            </a:r>
          </a:p>
        </p:txBody>
      </p:sp>
      <p:sp>
        <p:nvSpPr>
          <p:cNvPr id="92166" name="CaixaDeTexto 7"/>
          <p:cNvSpPr txBox="1">
            <a:spLocks noChangeArrowheads="1"/>
          </p:cNvSpPr>
          <p:nvPr/>
        </p:nvSpPr>
        <p:spPr bwMode="auto">
          <a:xfrm>
            <a:off x="1447800" y="4144963"/>
            <a:ext cx="6477000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 b="1" u="sng">
                <a:solidFill>
                  <a:srgbClr val="0070C0"/>
                </a:solidFill>
              </a:rPr>
              <a:t>Interpretação das Funções Discriminantes</a:t>
            </a:r>
          </a:p>
          <a:p>
            <a:pPr>
              <a:buFontTx/>
              <a:buChar char="-"/>
            </a:pPr>
            <a:r>
              <a:rPr lang="pt-BR" altLang="pt-BR">
                <a:solidFill>
                  <a:srgbClr val="0070C0"/>
                </a:solidFill>
              </a:rPr>
              <a:t>Quantas funções serão interpretadas</a:t>
            </a:r>
          </a:p>
        </p:txBody>
      </p:sp>
      <p:sp>
        <p:nvSpPr>
          <p:cNvPr id="92167" name="CaixaDeTexto 8"/>
          <p:cNvSpPr txBox="1">
            <a:spLocks noChangeArrowheads="1"/>
          </p:cNvSpPr>
          <p:nvPr/>
        </p:nvSpPr>
        <p:spPr bwMode="auto">
          <a:xfrm>
            <a:off x="66675" y="5334000"/>
            <a:ext cx="26003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600" u="sng"/>
              <a:t>Avaliação de Função</a:t>
            </a:r>
          </a:p>
          <a:p>
            <a:pPr>
              <a:buFontTx/>
              <a:buChar char="-"/>
            </a:pPr>
            <a:r>
              <a:rPr lang="pt-BR" altLang="pt-BR" sz="1600"/>
              <a:t>Pesos discriminantes</a:t>
            </a:r>
          </a:p>
          <a:p>
            <a:pPr>
              <a:buFontTx/>
              <a:buChar char="-"/>
            </a:pPr>
            <a:r>
              <a:rPr lang="pt-BR" altLang="pt-BR" sz="1600"/>
              <a:t>Cargas discriminantes (correlações de estrutura)</a:t>
            </a:r>
          </a:p>
          <a:p>
            <a:pPr>
              <a:buFontTx/>
              <a:buChar char="-"/>
            </a:pPr>
            <a:r>
              <a:rPr lang="pt-BR" altLang="pt-BR" sz="1600"/>
              <a:t>Valores </a:t>
            </a:r>
            <a:r>
              <a:rPr lang="pt-BR" altLang="pt-BR" sz="1600" i="1"/>
              <a:t>F</a:t>
            </a:r>
            <a:r>
              <a:rPr lang="pt-BR" altLang="pt-BR" sz="1600"/>
              <a:t> parciais</a:t>
            </a:r>
            <a:endParaRPr lang="en-US" altLang="pt-BR" sz="1600"/>
          </a:p>
        </p:txBody>
      </p:sp>
      <p:sp>
        <p:nvSpPr>
          <p:cNvPr id="92168" name="CaixaDeTexto 9"/>
          <p:cNvSpPr txBox="1">
            <a:spLocks noChangeArrowheads="1"/>
          </p:cNvSpPr>
          <p:nvPr/>
        </p:nvSpPr>
        <p:spPr bwMode="auto">
          <a:xfrm>
            <a:off x="2819400" y="5257800"/>
            <a:ext cx="29718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600" u="sng"/>
              <a:t>Avaliação de Funções separadas</a:t>
            </a:r>
          </a:p>
          <a:p>
            <a:pPr>
              <a:buFontTx/>
              <a:buChar char="-"/>
            </a:pPr>
            <a:r>
              <a:rPr lang="pt-BR" altLang="pt-BR" sz="1600"/>
              <a:t>Pesos discriminantes</a:t>
            </a:r>
          </a:p>
          <a:p>
            <a:pPr>
              <a:buFontTx/>
              <a:buChar char="-"/>
            </a:pPr>
            <a:r>
              <a:rPr lang="pt-BR" altLang="pt-BR" sz="1600"/>
              <a:t>Cargas discriminantes (correlações de estrutura)</a:t>
            </a:r>
          </a:p>
          <a:p>
            <a:pPr>
              <a:buFontTx/>
              <a:buChar char="-"/>
            </a:pPr>
            <a:r>
              <a:rPr lang="pt-BR" altLang="pt-BR" sz="1600"/>
              <a:t>Valores </a:t>
            </a:r>
            <a:r>
              <a:rPr lang="pt-BR" altLang="pt-BR" sz="1600" i="1"/>
              <a:t>F</a:t>
            </a:r>
            <a:r>
              <a:rPr lang="pt-BR" altLang="pt-BR" sz="1600"/>
              <a:t> parciais</a:t>
            </a:r>
            <a:endParaRPr lang="en-US" altLang="pt-BR" sz="1600"/>
          </a:p>
        </p:txBody>
      </p:sp>
      <p:sp>
        <p:nvSpPr>
          <p:cNvPr id="92169" name="CaixaDeTexto 10"/>
          <p:cNvSpPr txBox="1">
            <a:spLocks noChangeArrowheads="1"/>
          </p:cNvSpPr>
          <p:nvPr/>
        </p:nvSpPr>
        <p:spPr bwMode="auto">
          <a:xfrm>
            <a:off x="6096000" y="5305425"/>
            <a:ext cx="2971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600" u="sng" dirty="0"/>
              <a:t>Avaliação de Funções combinadas</a:t>
            </a:r>
          </a:p>
          <a:p>
            <a:pPr>
              <a:buFontTx/>
              <a:buChar char="-"/>
            </a:pPr>
            <a:r>
              <a:rPr lang="pt-BR" altLang="pt-BR" sz="1600" dirty="0"/>
              <a:t>Índice de Potência</a:t>
            </a:r>
          </a:p>
          <a:p>
            <a:pPr>
              <a:buFontTx/>
              <a:buChar char="-"/>
            </a:pPr>
            <a:r>
              <a:rPr lang="pt-BR" altLang="pt-BR" sz="1600" dirty="0"/>
              <a:t>Representação Gráfica dos centroides</a:t>
            </a:r>
          </a:p>
        </p:txBody>
      </p:sp>
      <p:sp>
        <p:nvSpPr>
          <p:cNvPr id="12" name="Seta para baixo 11"/>
          <p:cNvSpPr/>
          <p:nvPr/>
        </p:nvSpPr>
        <p:spPr>
          <a:xfrm>
            <a:off x="3962400" y="1828800"/>
            <a:ext cx="914400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Seta para baixo 12"/>
          <p:cNvSpPr/>
          <p:nvPr/>
        </p:nvSpPr>
        <p:spPr>
          <a:xfrm>
            <a:off x="3962400" y="3810000"/>
            <a:ext cx="914400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Conector de seta reta 14"/>
          <p:cNvCxnSpPr>
            <a:stCxn id="92166" idx="2"/>
          </p:cNvCxnSpPr>
          <p:nvPr/>
        </p:nvCxnSpPr>
        <p:spPr>
          <a:xfrm rot="5400000">
            <a:off x="2842419" y="3413919"/>
            <a:ext cx="373062" cy="331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92166" idx="2"/>
            <a:endCxn id="92168" idx="0"/>
          </p:cNvCxnSpPr>
          <p:nvPr/>
        </p:nvCxnSpPr>
        <p:spPr>
          <a:xfrm rot="5400000">
            <a:off x="4309269" y="4880769"/>
            <a:ext cx="373062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92166" idx="2"/>
            <a:endCxn id="92169" idx="0"/>
          </p:cNvCxnSpPr>
          <p:nvPr/>
        </p:nvCxnSpPr>
        <p:spPr>
          <a:xfrm rot="16200000" flipH="1">
            <a:off x="5923756" y="3647282"/>
            <a:ext cx="420687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Validação dos resultados Discriminantes</a:t>
            </a:r>
          </a:p>
        </p:txBody>
      </p:sp>
      <p:sp>
        <p:nvSpPr>
          <p:cNvPr id="93187" name="Retângulo 2"/>
          <p:cNvSpPr>
            <a:spLocks noChangeArrowheads="1"/>
          </p:cNvSpPr>
          <p:nvPr/>
        </p:nvSpPr>
        <p:spPr bwMode="auto">
          <a:xfrm>
            <a:off x="0" y="533400"/>
            <a:ext cx="906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3200" b="1" u="sng"/>
              <a:t>Interpretação das Funções Discriminantes</a:t>
            </a:r>
          </a:p>
        </p:txBody>
      </p:sp>
      <p:sp>
        <p:nvSpPr>
          <p:cNvPr id="93188" name="Retângulo 3"/>
          <p:cNvSpPr>
            <a:spLocks noChangeArrowheads="1"/>
          </p:cNvSpPr>
          <p:nvPr/>
        </p:nvSpPr>
        <p:spPr bwMode="auto">
          <a:xfrm>
            <a:off x="685800" y="1371600"/>
            <a:ext cx="71628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u="sng" dirty="0"/>
              <a:t>Avaliação de Funções separadas</a:t>
            </a:r>
          </a:p>
          <a:p>
            <a:endParaRPr lang="pt-BR" altLang="pt-BR" sz="2400" dirty="0"/>
          </a:p>
          <a:p>
            <a:pPr>
              <a:buFont typeface="Wingdings" pitchFamily="2" charset="2"/>
              <a:buChar char="ü"/>
            </a:pPr>
            <a:r>
              <a:rPr lang="pt-BR" altLang="pt-BR" sz="2400" dirty="0"/>
              <a:t> Pesos discriminantes</a:t>
            </a:r>
          </a:p>
          <a:p>
            <a:pPr>
              <a:buFont typeface="Wingdings" pitchFamily="2" charset="2"/>
              <a:buChar char="ü"/>
            </a:pPr>
            <a:r>
              <a:rPr lang="pt-BR" altLang="pt-BR" sz="2400" dirty="0"/>
              <a:t> Cargas discriminantes (correlações de estrutura)</a:t>
            </a:r>
          </a:p>
          <a:p>
            <a:pPr>
              <a:buFont typeface="Wingdings" pitchFamily="2" charset="2"/>
              <a:buChar char="ü"/>
            </a:pPr>
            <a:r>
              <a:rPr lang="pt-BR" altLang="pt-BR" sz="2400" dirty="0"/>
              <a:t> Valores </a:t>
            </a:r>
            <a:r>
              <a:rPr lang="pt-BR" altLang="pt-BR" sz="2400" i="1" dirty="0"/>
              <a:t>F</a:t>
            </a:r>
            <a:r>
              <a:rPr lang="pt-BR" altLang="pt-BR" sz="2400" dirty="0"/>
              <a:t> parciais</a:t>
            </a:r>
          </a:p>
          <a:p>
            <a:endParaRPr lang="en-US" altLang="pt-BR" sz="2400" dirty="0"/>
          </a:p>
          <a:p>
            <a:r>
              <a:rPr lang="pt-BR" altLang="pt-BR" sz="2400" u="sng" dirty="0"/>
              <a:t>Avaliação de Funções Combinadas</a:t>
            </a:r>
          </a:p>
          <a:p>
            <a:endParaRPr lang="pt-BR" altLang="pt-BR" sz="2400" dirty="0"/>
          </a:p>
          <a:p>
            <a:pPr>
              <a:buFont typeface="Wingdings" pitchFamily="2" charset="2"/>
              <a:buChar char="ü"/>
            </a:pPr>
            <a:r>
              <a:rPr lang="pt-BR" altLang="pt-BR" sz="2400" dirty="0"/>
              <a:t> Índice de Potência</a:t>
            </a:r>
          </a:p>
          <a:p>
            <a:pPr>
              <a:buFont typeface="Wingdings" pitchFamily="2" charset="2"/>
              <a:buChar char="ü"/>
            </a:pPr>
            <a:r>
              <a:rPr lang="pt-BR" altLang="pt-BR" sz="2400" dirty="0"/>
              <a:t> Representação Gráfica dos centroides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-1" y="2132856"/>
            <a:ext cx="6272293" cy="47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0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Validação dos resultados Discriminantes</a:t>
            </a:r>
          </a:p>
        </p:txBody>
      </p:sp>
      <p:sp>
        <p:nvSpPr>
          <p:cNvPr id="94211" name="Retângulo 2"/>
          <p:cNvSpPr>
            <a:spLocks noChangeArrowheads="1"/>
          </p:cNvSpPr>
          <p:nvPr/>
        </p:nvSpPr>
        <p:spPr bwMode="auto">
          <a:xfrm>
            <a:off x="0" y="533400"/>
            <a:ext cx="906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3200" b="1" u="sng"/>
              <a:t>Interpretação das Funções Discriminantes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6200" y="4648200"/>
            <a:ext cx="4419600" cy="1295400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4214" name="Retângulo 8"/>
          <p:cNvSpPr>
            <a:spLocks noChangeArrowheads="1"/>
          </p:cNvSpPr>
          <p:nvPr/>
        </p:nvSpPr>
        <p:spPr bwMode="auto">
          <a:xfrm>
            <a:off x="4067944" y="1988840"/>
            <a:ext cx="417646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</a:rPr>
              <a:t>Pesos discriminantes</a:t>
            </a:r>
          </a:p>
          <a:p>
            <a:pPr>
              <a:buFont typeface="Wingdings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</a:rPr>
              <a:t> Cargas discriminantes (correlações de estrutura)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83055" y="1383159"/>
            <a:ext cx="4176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2400" u="sng" dirty="0" smtClean="0"/>
              <a:t>Avaliação de Funções separadas</a:t>
            </a:r>
            <a:endParaRPr lang="pt-BR" altLang="pt-BR" sz="2400" u="sng" dirty="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Validação dos resultados Discriminantes</a:t>
            </a:r>
          </a:p>
        </p:txBody>
      </p:sp>
      <p:sp>
        <p:nvSpPr>
          <p:cNvPr id="93187" name="Retângulo 2"/>
          <p:cNvSpPr>
            <a:spLocks noChangeArrowheads="1"/>
          </p:cNvSpPr>
          <p:nvPr/>
        </p:nvSpPr>
        <p:spPr bwMode="auto">
          <a:xfrm>
            <a:off x="0" y="533400"/>
            <a:ext cx="906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3200" b="1" u="sng"/>
              <a:t>Interpretação das Funções Discriminantes</a:t>
            </a:r>
          </a:p>
        </p:txBody>
      </p:sp>
      <p:sp>
        <p:nvSpPr>
          <p:cNvPr id="93188" name="Retângulo 3"/>
          <p:cNvSpPr>
            <a:spLocks noChangeArrowheads="1"/>
          </p:cNvSpPr>
          <p:nvPr/>
        </p:nvSpPr>
        <p:spPr bwMode="auto">
          <a:xfrm>
            <a:off x="685800" y="1371600"/>
            <a:ext cx="71628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u="sng" dirty="0"/>
              <a:t>Avaliação de Funções separadas</a:t>
            </a:r>
          </a:p>
          <a:p>
            <a:endParaRPr lang="pt-BR" altLang="pt-BR" sz="24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pt-BR" altLang="pt-BR" sz="2400" dirty="0">
                <a:solidFill>
                  <a:srgbClr val="FF0000"/>
                </a:solidFill>
              </a:rPr>
              <a:t> Pesos discriminantes</a:t>
            </a:r>
          </a:p>
          <a:p>
            <a:pPr>
              <a:buFont typeface="Wingdings" pitchFamily="2" charset="2"/>
              <a:buChar char="ü"/>
            </a:pPr>
            <a:r>
              <a:rPr lang="pt-BR" altLang="pt-BR" sz="2400" dirty="0">
                <a:solidFill>
                  <a:srgbClr val="FF0000"/>
                </a:solidFill>
              </a:rPr>
              <a:t> Cargas discriminantes (correlações de estrutura)</a:t>
            </a:r>
          </a:p>
          <a:p>
            <a:pPr>
              <a:buFont typeface="Wingdings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</a:rPr>
              <a:t> Valores </a:t>
            </a:r>
            <a:r>
              <a:rPr lang="pt-BR" altLang="pt-BR" sz="2400" b="1" i="1" dirty="0">
                <a:solidFill>
                  <a:srgbClr val="0070C0"/>
                </a:solidFill>
              </a:rPr>
              <a:t>F</a:t>
            </a:r>
            <a:r>
              <a:rPr lang="pt-BR" altLang="pt-BR" sz="2400" b="1" dirty="0">
                <a:solidFill>
                  <a:srgbClr val="0070C0"/>
                </a:solidFill>
              </a:rPr>
              <a:t> parciais</a:t>
            </a:r>
          </a:p>
          <a:p>
            <a:endParaRPr lang="en-US" altLang="pt-BR" sz="2400" dirty="0"/>
          </a:p>
        </p:txBody>
      </p:sp>
      <p:sp>
        <p:nvSpPr>
          <p:cNvPr id="5" name="Retângulo 10"/>
          <p:cNvSpPr>
            <a:spLocks noChangeArrowheads="1"/>
          </p:cNvSpPr>
          <p:nvPr/>
        </p:nvSpPr>
        <p:spPr bwMode="auto">
          <a:xfrm>
            <a:off x="251520" y="3284984"/>
            <a:ext cx="8064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altLang="pt-BR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altLang="pt-BR" sz="2800" b="1" dirty="0" err="1">
                <a:latin typeface="Courier New" pitchFamily="49" charset="0"/>
                <a:cs typeface="Courier New" pitchFamily="49" charset="0"/>
              </a:rPr>
              <a:t>summary</a:t>
            </a:r>
            <a:r>
              <a:rPr lang="pt-BR" altLang="pt-BR" sz="28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2800" b="1" dirty="0" err="1">
                <a:latin typeface="Courier New" pitchFamily="49" charset="0"/>
                <a:cs typeface="Courier New" pitchFamily="49" charset="0"/>
              </a:rPr>
              <a:t>aov</a:t>
            </a:r>
            <a:r>
              <a:rPr lang="pt-BR" altLang="pt-BR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800" b="1" dirty="0" err="1">
                <a:latin typeface="Courier New" pitchFamily="49" charset="0"/>
                <a:cs typeface="Courier New" pitchFamily="49" charset="0"/>
              </a:rPr>
              <a:t>manova</a:t>
            </a:r>
            <a:r>
              <a:rPr lang="pt-BR" altLang="pt-BR" sz="2800" b="1" dirty="0">
                <a:latin typeface="Courier New" pitchFamily="49" charset="0"/>
                <a:cs typeface="Courier New" pitchFamily="49" charset="0"/>
              </a:rPr>
              <a:t>(previsto$x ~ Y))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t="62797" r="59408" b="10625"/>
          <a:stretch>
            <a:fillRect/>
          </a:stretch>
        </p:blipFill>
        <p:spPr bwMode="auto">
          <a:xfrm>
            <a:off x="638457" y="3861048"/>
            <a:ext cx="7749967" cy="285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Validação dos resultados Discriminantes</a:t>
            </a:r>
          </a:p>
        </p:txBody>
      </p:sp>
      <p:sp>
        <p:nvSpPr>
          <p:cNvPr id="95235" name="Retângulo 2"/>
          <p:cNvSpPr>
            <a:spLocks noChangeArrowheads="1"/>
          </p:cNvSpPr>
          <p:nvPr/>
        </p:nvSpPr>
        <p:spPr bwMode="auto">
          <a:xfrm>
            <a:off x="0" y="533400"/>
            <a:ext cx="906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3200" b="1" u="sng"/>
              <a:t>Interpretação das Funções Discriminantes</a:t>
            </a:r>
          </a:p>
        </p:txBody>
      </p:sp>
      <p:pic>
        <p:nvPicPr>
          <p:cNvPr id="95236" name="Imagem 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1613" y="4365104"/>
            <a:ext cx="5517407" cy="22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7" name="Retângulo 8"/>
          <p:cNvSpPr>
            <a:spLocks noChangeArrowheads="1"/>
          </p:cNvSpPr>
          <p:nvPr/>
        </p:nvSpPr>
        <p:spPr bwMode="auto">
          <a:xfrm>
            <a:off x="5580112" y="1412776"/>
            <a:ext cx="32115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</a:rPr>
              <a:t> Índice de Potência</a:t>
            </a:r>
          </a:p>
        </p:txBody>
      </p:sp>
      <p:sp>
        <p:nvSpPr>
          <p:cNvPr id="95238" name="CaixaDeTexto 9"/>
          <p:cNvSpPr txBox="1">
            <a:spLocks noChangeArrowheads="1"/>
          </p:cNvSpPr>
          <p:nvPr/>
        </p:nvSpPr>
        <p:spPr bwMode="auto">
          <a:xfrm>
            <a:off x="107504" y="1916832"/>
            <a:ext cx="851567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altLang="pt-BR" sz="2400" i="1" dirty="0"/>
              <a:t>Medida composta do poder discriminatório de uma variável independente.</a:t>
            </a:r>
          </a:p>
          <a:p>
            <a:pPr algn="just"/>
            <a:r>
              <a:rPr lang="pt-BR" altLang="pt-BR" sz="2400" i="1" dirty="0"/>
              <a:t>Baseia-se nas cargas discriminantes, usada para comparar a discriminação geral dada por cada variável independente em todas as funções discriminantes</a:t>
            </a:r>
            <a:endParaRPr lang="en-US" altLang="pt-BR" sz="2400" i="1" dirty="0"/>
          </a:p>
        </p:txBody>
      </p:sp>
      <p:sp>
        <p:nvSpPr>
          <p:cNvPr id="7" name="Retângulo 6"/>
          <p:cNvSpPr/>
          <p:nvPr/>
        </p:nvSpPr>
        <p:spPr>
          <a:xfrm>
            <a:off x="251078" y="3975447"/>
            <a:ext cx="497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pt-B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lda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Species~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.,data=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2008" y="5877272"/>
            <a:ext cx="305983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91069" y="1052736"/>
            <a:ext cx="51730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2800" u="sng" dirty="0" smtClean="0"/>
              <a:t>Avaliação de Funções Combinadas</a:t>
            </a:r>
            <a:endParaRPr lang="pt-BR" altLang="pt-BR" sz="2800" u="sng" dirty="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Validação dos resultados Discriminantes</a:t>
            </a:r>
          </a:p>
        </p:txBody>
      </p:sp>
      <p:sp>
        <p:nvSpPr>
          <p:cNvPr id="96259" name="Retângulo 2"/>
          <p:cNvSpPr>
            <a:spLocks noChangeArrowheads="1"/>
          </p:cNvSpPr>
          <p:nvPr/>
        </p:nvSpPr>
        <p:spPr bwMode="auto">
          <a:xfrm>
            <a:off x="0" y="533400"/>
            <a:ext cx="906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3200" b="1" u="sng"/>
              <a:t>Interpretação das Funções Discriminantes</a:t>
            </a:r>
          </a:p>
        </p:txBody>
      </p:sp>
      <p:sp>
        <p:nvSpPr>
          <p:cNvPr id="96261" name="CaixaDeTexto 10"/>
          <p:cNvSpPr txBox="1">
            <a:spLocks noChangeArrowheads="1"/>
          </p:cNvSpPr>
          <p:nvPr/>
        </p:nvSpPr>
        <p:spPr bwMode="auto">
          <a:xfrm>
            <a:off x="228600" y="1733550"/>
            <a:ext cx="2287588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Valor Potência da </a:t>
            </a:r>
          </a:p>
          <a:p>
            <a:r>
              <a:rPr lang="pt-BR" altLang="pt-BR"/>
              <a:t>variável i na função j</a:t>
            </a:r>
          </a:p>
          <a:p>
            <a:endParaRPr lang="en-US" altLang="pt-BR"/>
          </a:p>
        </p:txBody>
      </p:sp>
      <p:sp>
        <p:nvSpPr>
          <p:cNvPr id="96262" name="Retângulo 11"/>
          <p:cNvSpPr>
            <a:spLocks noChangeArrowheads="1"/>
          </p:cNvSpPr>
          <p:nvPr/>
        </p:nvSpPr>
        <p:spPr bwMode="auto">
          <a:xfrm>
            <a:off x="2271464" y="1804754"/>
            <a:ext cx="6477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000" dirty="0"/>
              <a:t>=  (Carga discriminante </a:t>
            </a:r>
            <a:r>
              <a:rPr lang="pt-BR" altLang="pt-BR" sz="2000" baseline="-25000" dirty="0"/>
              <a:t>i j</a:t>
            </a:r>
            <a:r>
              <a:rPr lang="pt-BR" altLang="pt-BR" sz="2000" dirty="0"/>
              <a:t> ) ² x Autovalor relativo da função j</a:t>
            </a:r>
            <a:endParaRPr lang="en-US" altLang="pt-BR" sz="2000" dirty="0"/>
          </a:p>
        </p:txBody>
      </p:sp>
      <p:sp>
        <p:nvSpPr>
          <p:cNvPr id="96264" name="Retângulo 15"/>
          <p:cNvSpPr>
            <a:spLocks noChangeArrowheads="1"/>
          </p:cNvSpPr>
          <p:nvPr/>
        </p:nvSpPr>
        <p:spPr bwMode="auto">
          <a:xfrm>
            <a:off x="4800600" y="1143000"/>
            <a:ext cx="32115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altLang="pt-BR" sz="2400" b="1">
                <a:solidFill>
                  <a:srgbClr val="FF0000"/>
                </a:solidFill>
              </a:rPr>
              <a:t> Índice de Potência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2555776" y="1676400"/>
            <a:ext cx="2664296" cy="600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46875" r="76483" b="32913"/>
          <a:stretch>
            <a:fillRect/>
          </a:stretch>
        </p:blipFill>
        <p:spPr bwMode="auto">
          <a:xfrm>
            <a:off x="467544" y="2998956"/>
            <a:ext cx="6552728" cy="316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tângulo 11"/>
          <p:cNvSpPr/>
          <p:nvPr/>
        </p:nvSpPr>
        <p:spPr>
          <a:xfrm>
            <a:off x="2987824" y="3645024"/>
            <a:ext cx="165618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tângulo 12"/>
          <p:cNvSpPr/>
          <p:nvPr/>
        </p:nvSpPr>
        <p:spPr>
          <a:xfrm>
            <a:off x="5364088" y="1772816"/>
            <a:ext cx="32403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83568" y="5517232"/>
            <a:ext cx="122413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131840" y="6084004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dirty="0" smtClean="0"/>
              <a:t>(</a:t>
            </a:r>
            <a:r>
              <a:rPr lang="pt-BR" altLang="pt-BR" dirty="0" smtClean="0">
                <a:solidFill>
                  <a:srgbClr val="FF0000"/>
                </a:solidFill>
              </a:rPr>
              <a:t>Carga discriminante </a:t>
            </a:r>
            <a:r>
              <a:rPr lang="pt-BR" altLang="pt-BR" baseline="-25000" dirty="0" smtClean="0">
                <a:solidFill>
                  <a:srgbClr val="FF0000"/>
                </a:solidFill>
              </a:rPr>
              <a:t>1 1</a:t>
            </a:r>
            <a:r>
              <a:rPr lang="pt-BR" altLang="pt-BR" dirty="0" smtClean="0">
                <a:solidFill>
                  <a:srgbClr val="FF0000"/>
                </a:solidFill>
              </a:rPr>
              <a:t> </a:t>
            </a:r>
            <a:r>
              <a:rPr lang="pt-BR" altLang="pt-BR" dirty="0" smtClean="0"/>
              <a:t>) ² x </a:t>
            </a:r>
            <a:r>
              <a:rPr lang="pt-BR" altLang="pt-BR" dirty="0" smtClean="0">
                <a:solidFill>
                  <a:srgbClr val="0070C0"/>
                </a:solidFill>
              </a:rPr>
              <a:t>Autovalor relativo da função 1</a:t>
            </a:r>
            <a:endParaRPr lang="en-US" altLang="pt-BR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bg2"/>
          </a:solidFill>
        </p:spPr>
        <p:txBody>
          <a:bodyPr/>
          <a:lstStyle/>
          <a:p>
            <a:pPr algn="r" eaLnBrk="1" hangingPunct="1"/>
            <a:r>
              <a:rPr lang="pt-BR" altLang="pt-BR" sz="2400" b="1" dirty="0" smtClean="0"/>
              <a:t>INTRODUÇÃO</a:t>
            </a:r>
            <a:endParaRPr lang="pt-BR" altLang="pt-BR" b="1" dirty="0" smtClean="0"/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>
          <a:xfrm>
            <a:off x="0" y="1371600"/>
            <a:ext cx="9118600" cy="4343400"/>
          </a:xfrm>
        </p:spPr>
        <p:txBody>
          <a:bodyPr/>
          <a:lstStyle/>
          <a:p>
            <a:pPr marL="0" indent="0">
              <a:buFontTx/>
              <a:buChar char="-"/>
            </a:pPr>
            <a:r>
              <a:rPr lang="pt-BR" altLang="pt-BR" sz="3200" b="1" smtClean="0"/>
              <a:t>Análise multivariada</a:t>
            </a:r>
            <a:r>
              <a:rPr lang="pt-BR" altLang="pt-BR" sz="2800" smtClean="0"/>
              <a:t>:</a:t>
            </a:r>
            <a:r>
              <a:rPr lang="pt-BR" altLang="pt-BR" sz="2000" smtClean="0"/>
              <a:t> </a:t>
            </a:r>
            <a:r>
              <a:rPr lang="pt-BR" altLang="pt-BR" sz="2400" i="1" smtClean="0"/>
              <a:t>discriminar e classificar objetos</a:t>
            </a:r>
            <a:endParaRPr lang="pt-BR" altLang="pt-BR" sz="2000" i="1" smtClean="0"/>
          </a:p>
          <a:p>
            <a:pPr marL="0" indent="0">
              <a:buFont typeface="Arial" pitchFamily="34" charset="0"/>
              <a:buNone/>
            </a:pPr>
            <a:endParaRPr lang="pt-BR" altLang="pt-BR" sz="3200" smtClean="0"/>
          </a:p>
          <a:p>
            <a:pPr marL="0" indent="0">
              <a:buFontTx/>
              <a:buChar char="-"/>
            </a:pPr>
            <a:r>
              <a:rPr lang="pt-BR" altLang="pt-BR" sz="3200" b="1" smtClean="0"/>
              <a:t>Separação</a:t>
            </a:r>
            <a:r>
              <a:rPr lang="pt-BR" altLang="pt-BR" sz="3200" smtClean="0"/>
              <a:t> em 2 ou mais classes</a:t>
            </a:r>
          </a:p>
          <a:p>
            <a:pPr marL="0" indent="0">
              <a:buFont typeface="Arial" pitchFamily="34" charset="0"/>
              <a:buNone/>
            </a:pPr>
            <a:endParaRPr lang="pt-BR" altLang="pt-BR" sz="3200" smtClean="0"/>
          </a:p>
          <a:p>
            <a:pPr marL="0" indent="0">
              <a:buFontTx/>
              <a:buChar char="-"/>
            </a:pPr>
            <a:r>
              <a:rPr lang="pt-BR" altLang="pt-BR" sz="3200" b="1" smtClean="0"/>
              <a:t>Grupos previamente definidos</a:t>
            </a:r>
          </a:p>
        </p:txBody>
      </p:sp>
      <p:sp>
        <p:nvSpPr>
          <p:cNvPr id="6148" name="Retângulo 1"/>
          <p:cNvSpPr>
            <a:spLocks noChangeArrowheads="1"/>
          </p:cNvSpPr>
          <p:nvPr/>
        </p:nvSpPr>
        <p:spPr bwMode="auto">
          <a:xfrm>
            <a:off x="76200" y="152400"/>
            <a:ext cx="1447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Conceitos</a:t>
            </a:r>
            <a:endParaRPr lang="pt-BR" altLang="pt-BR" sz="3200" b="1"/>
          </a:p>
        </p:txBody>
      </p:sp>
      <p:sp>
        <p:nvSpPr>
          <p:cNvPr id="6149" name="Retângulo 2"/>
          <p:cNvSpPr>
            <a:spLocks noChangeArrowheads="1"/>
          </p:cNvSpPr>
          <p:nvPr/>
        </p:nvSpPr>
        <p:spPr bwMode="auto">
          <a:xfrm>
            <a:off x="1676400" y="147638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>
                <a:solidFill>
                  <a:schemeClr val="bg1"/>
                </a:solidFill>
              </a:rPr>
              <a:t>Objetivos</a:t>
            </a:r>
            <a:endParaRPr lang="pt-BR" altLang="pt-BR" sz="3200" b="1">
              <a:solidFill>
                <a:schemeClr val="bg1"/>
              </a:solidFill>
            </a:endParaRPr>
          </a:p>
        </p:txBody>
      </p:sp>
      <p:sp>
        <p:nvSpPr>
          <p:cNvPr id="6150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>
                <a:solidFill>
                  <a:schemeClr val="bg1"/>
                </a:solidFill>
              </a:rPr>
              <a:t>Pressupostos</a:t>
            </a:r>
            <a:endParaRPr lang="pt-BR" altLang="pt-BR" sz="3200" b="1">
              <a:solidFill>
                <a:schemeClr val="bg1"/>
              </a:solidFill>
            </a:endParaRPr>
          </a:p>
        </p:txBody>
      </p:sp>
      <p:pic>
        <p:nvPicPr>
          <p:cNvPr id="6151" name="Imagem 1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781800" y="3962400"/>
            <a:ext cx="2362200" cy="272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Retângulo 8"/>
          <p:cNvSpPr>
            <a:spLocks noChangeArrowheads="1"/>
          </p:cNvSpPr>
          <p:nvPr/>
        </p:nvSpPr>
        <p:spPr bwMode="auto">
          <a:xfrm>
            <a:off x="152400" y="4540250"/>
            <a:ext cx="64770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000" b="1"/>
              <a:t>LDA (Linear Discriminant Analysis) </a:t>
            </a:r>
          </a:p>
          <a:p>
            <a:endParaRPr lang="pt-BR" altLang="pt-BR" sz="2000" b="1"/>
          </a:p>
          <a:p>
            <a:r>
              <a:rPr lang="pt-BR" altLang="pt-BR" sz="2000" i="1"/>
              <a:t>Simples, matematicamente robusta e normalmente produz modelos cuja acurácia é tão boa quanto em métodos mais complexos</a:t>
            </a:r>
            <a:endParaRPr lang="en-US" altLang="pt-BR" sz="2000" i="1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Validação dos resultados Discriminantes</a:t>
            </a:r>
          </a:p>
        </p:txBody>
      </p:sp>
      <p:sp>
        <p:nvSpPr>
          <p:cNvPr id="96259" name="Retângulo 2"/>
          <p:cNvSpPr>
            <a:spLocks noChangeArrowheads="1"/>
          </p:cNvSpPr>
          <p:nvPr/>
        </p:nvSpPr>
        <p:spPr bwMode="auto">
          <a:xfrm>
            <a:off x="0" y="533400"/>
            <a:ext cx="906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3200" b="1" u="sng"/>
              <a:t>Interpretação das Funções Discriminantes</a:t>
            </a:r>
          </a:p>
        </p:txBody>
      </p:sp>
      <p:sp>
        <p:nvSpPr>
          <p:cNvPr id="96261" name="CaixaDeTexto 10"/>
          <p:cNvSpPr txBox="1">
            <a:spLocks noChangeArrowheads="1"/>
          </p:cNvSpPr>
          <p:nvPr/>
        </p:nvSpPr>
        <p:spPr bwMode="auto">
          <a:xfrm>
            <a:off x="228600" y="1733550"/>
            <a:ext cx="2287588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Valor Potência da </a:t>
            </a:r>
          </a:p>
          <a:p>
            <a:r>
              <a:rPr lang="pt-BR" altLang="pt-BR"/>
              <a:t>variável i na função j</a:t>
            </a:r>
          </a:p>
          <a:p>
            <a:endParaRPr lang="en-US" altLang="pt-BR"/>
          </a:p>
        </p:txBody>
      </p:sp>
      <p:sp>
        <p:nvSpPr>
          <p:cNvPr id="96262" name="Retângulo 11"/>
          <p:cNvSpPr>
            <a:spLocks noChangeArrowheads="1"/>
          </p:cNvSpPr>
          <p:nvPr/>
        </p:nvSpPr>
        <p:spPr bwMode="auto">
          <a:xfrm>
            <a:off x="2271464" y="1804754"/>
            <a:ext cx="6477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000" dirty="0"/>
              <a:t>=  (Carga discriminante </a:t>
            </a:r>
            <a:r>
              <a:rPr lang="pt-BR" altLang="pt-BR" sz="2000" baseline="-25000" dirty="0"/>
              <a:t>i j</a:t>
            </a:r>
            <a:r>
              <a:rPr lang="pt-BR" altLang="pt-BR" sz="2000" dirty="0"/>
              <a:t> ) ² x Autovalor relativo da função j</a:t>
            </a:r>
            <a:endParaRPr lang="en-US" altLang="pt-BR" sz="2000" dirty="0"/>
          </a:p>
        </p:txBody>
      </p:sp>
      <p:sp>
        <p:nvSpPr>
          <p:cNvPr id="96264" name="Retângulo 15"/>
          <p:cNvSpPr>
            <a:spLocks noChangeArrowheads="1"/>
          </p:cNvSpPr>
          <p:nvPr/>
        </p:nvSpPr>
        <p:spPr bwMode="auto">
          <a:xfrm>
            <a:off x="4800600" y="1143000"/>
            <a:ext cx="32115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altLang="pt-BR" sz="2400" b="1">
                <a:solidFill>
                  <a:srgbClr val="FF0000"/>
                </a:solidFill>
              </a:rPr>
              <a:t> Índice de Potência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2555776" y="1676400"/>
            <a:ext cx="2664296" cy="600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46875" r="76483" b="32913"/>
          <a:stretch>
            <a:fillRect/>
          </a:stretch>
        </p:blipFill>
        <p:spPr bwMode="auto">
          <a:xfrm>
            <a:off x="467544" y="2998956"/>
            <a:ext cx="6552728" cy="316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tângulo 11"/>
          <p:cNvSpPr/>
          <p:nvPr/>
        </p:nvSpPr>
        <p:spPr>
          <a:xfrm>
            <a:off x="2987824" y="3933056"/>
            <a:ext cx="165618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tângulo 12"/>
          <p:cNvSpPr/>
          <p:nvPr/>
        </p:nvSpPr>
        <p:spPr>
          <a:xfrm>
            <a:off x="5364088" y="1772816"/>
            <a:ext cx="32403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83568" y="5517232"/>
            <a:ext cx="122413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131840" y="6084004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dirty="0" smtClean="0"/>
              <a:t>(</a:t>
            </a:r>
            <a:r>
              <a:rPr lang="pt-BR" altLang="pt-BR" dirty="0" smtClean="0">
                <a:solidFill>
                  <a:srgbClr val="FF0000"/>
                </a:solidFill>
              </a:rPr>
              <a:t>Carga discriminante </a:t>
            </a:r>
            <a:r>
              <a:rPr lang="pt-BR" altLang="pt-BR" baseline="-25000" dirty="0" smtClean="0">
                <a:solidFill>
                  <a:srgbClr val="FF0000"/>
                </a:solidFill>
              </a:rPr>
              <a:t>2 1</a:t>
            </a:r>
            <a:r>
              <a:rPr lang="pt-BR" altLang="pt-BR" dirty="0" smtClean="0">
                <a:solidFill>
                  <a:srgbClr val="FF0000"/>
                </a:solidFill>
              </a:rPr>
              <a:t> </a:t>
            </a:r>
            <a:r>
              <a:rPr lang="pt-BR" altLang="pt-BR" dirty="0" smtClean="0"/>
              <a:t>) ² x </a:t>
            </a:r>
            <a:r>
              <a:rPr lang="pt-BR" altLang="pt-BR" dirty="0" smtClean="0">
                <a:solidFill>
                  <a:srgbClr val="0070C0"/>
                </a:solidFill>
              </a:rPr>
              <a:t>Autovalor relativo da função 1</a:t>
            </a:r>
            <a:endParaRPr lang="en-US" altLang="pt-BR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CaixaDeTexto 1"/>
          <p:cNvSpPr txBox="1">
            <a:spLocks noChangeArrowheads="1"/>
          </p:cNvSpPr>
          <p:nvPr/>
        </p:nvSpPr>
        <p:spPr bwMode="auto">
          <a:xfrm>
            <a:off x="5257800" y="0"/>
            <a:ext cx="38862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800" b="1"/>
              <a:t>Interpretação dos Resultados</a:t>
            </a:r>
          </a:p>
        </p:txBody>
      </p:sp>
      <p:sp>
        <p:nvSpPr>
          <p:cNvPr id="87044" name="Retângulo 2"/>
          <p:cNvSpPr>
            <a:spLocks noChangeArrowheads="1"/>
          </p:cNvSpPr>
          <p:nvPr/>
        </p:nvSpPr>
        <p:spPr bwMode="auto">
          <a:xfrm>
            <a:off x="107504" y="575578"/>
            <a:ext cx="8856984" cy="616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  <a:defRPr/>
            </a:pPr>
            <a:r>
              <a:rPr lang="en-US" sz="2800" b="1" dirty="0">
                <a:solidFill>
                  <a:srgbClr val="000000"/>
                </a:solidFill>
                <a:latin typeface="Arial" charset="0"/>
              </a:rPr>
              <a:t>RESUMO</a:t>
            </a:r>
          </a:p>
          <a:p>
            <a:pPr>
              <a:spcBef>
                <a:spcPts val="700"/>
              </a:spcBef>
              <a:defRPr/>
            </a:pPr>
            <a:r>
              <a:rPr lang="en-US" sz="2400" b="1" i="1" dirty="0">
                <a:solidFill>
                  <a:srgbClr val="000000"/>
                </a:solidFill>
                <a:latin typeface="Arial" charset="0"/>
              </a:rPr>
              <a:t>(Summary)</a:t>
            </a:r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 </a:t>
            </a:r>
          </a:p>
          <a:p>
            <a:pPr marL="342900" indent="-342900">
              <a:spcBef>
                <a:spcPts val="700"/>
              </a:spcBef>
              <a:buFontTx/>
              <a:buAutoNum type="arabicPeriod"/>
              <a:defRPr/>
            </a:pP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Qual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tipo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de </a:t>
            </a:r>
            <a:r>
              <a:rPr lang="en-US" sz="2400" i="1" dirty="0">
                <a:solidFill>
                  <a:srgbClr val="000000"/>
                </a:solidFill>
                <a:latin typeface="Arial" charset="0"/>
              </a:rPr>
              <a:t>Iris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mostra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discriminação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clara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e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significante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para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a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primeira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função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?</a:t>
            </a:r>
          </a:p>
          <a:p>
            <a:pPr marL="342900" indent="-342900">
              <a:spcBef>
                <a:spcPts val="700"/>
              </a:spcBef>
              <a:buFontTx/>
              <a:buAutoNum type="arabicPeriod"/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  <a:p>
            <a:pPr marL="342900" indent="-342900">
              <a:spcBef>
                <a:spcPts val="700"/>
              </a:spcBef>
              <a:buFontTx/>
              <a:buAutoNum type="arabicPeriod"/>
              <a:defRPr/>
            </a:pP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Quais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variáveis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independentes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mostraram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coeficientes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positivos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ou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negativos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com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essa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primeira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função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discriminante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?</a:t>
            </a:r>
          </a:p>
          <a:p>
            <a:pPr marL="342900" indent="-342900">
              <a:spcBef>
                <a:spcPts val="700"/>
              </a:spcBef>
              <a:buFontTx/>
              <a:buAutoNum type="arabicPeriod"/>
              <a:defRPr/>
            </a:pPr>
            <a:endParaRPr lang="pt-BR" sz="2400" dirty="0">
              <a:solidFill>
                <a:srgbClr val="000000"/>
              </a:solidFill>
              <a:latin typeface="Arial" charset="0"/>
            </a:endParaRPr>
          </a:p>
          <a:p>
            <a:pPr marL="342900" indent="-342900">
              <a:spcBef>
                <a:spcPts val="700"/>
              </a:spcBef>
              <a:buFontTx/>
              <a:buAutoNum type="arabicPeriod"/>
              <a:defRPr/>
            </a:pP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Qual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é a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sua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conclusão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baseando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-se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nas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duas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respostas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anteriores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?</a:t>
            </a:r>
          </a:p>
          <a:p>
            <a:pPr marL="342900" indent="-342900">
              <a:spcBef>
                <a:spcPts val="700"/>
              </a:spcBef>
              <a:buFontTx/>
              <a:buAutoNum type="arabicPeriod"/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  <a:p>
            <a:pPr marL="342900" indent="-342900">
              <a:spcBef>
                <a:spcPts val="700"/>
              </a:spcBef>
              <a:defRPr/>
            </a:pPr>
            <a:r>
              <a:rPr lang="en-US" sz="2800" b="1" dirty="0" err="1" smtClean="0">
                <a:solidFill>
                  <a:srgbClr val="000000"/>
                </a:solidFill>
                <a:latin typeface="Arial" charset="0"/>
              </a:rPr>
              <a:t>Qual</a:t>
            </a:r>
            <a:r>
              <a:rPr lang="en-US" sz="28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Arial" charset="0"/>
              </a:rPr>
              <a:t>espécie</a:t>
            </a:r>
            <a:r>
              <a:rPr lang="en-US" sz="28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800" b="1" i="1" dirty="0" err="1" smtClean="0">
                <a:solidFill>
                  <a:srgbClr val="000000"/>
                </a:solidFill>
                <a:latin typeface="Arial" charset="0"/>
              </a:rPr>
              <a:t>apresenta</a:t>
            </a:r>
            <a:r>
              <a:rPr lang="en-US" sz="2800" b="1" i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800" b="1" i="1" dirty="0" err="1" smtClean="0">
                <a:solidFill>
                  <a:srgbClr val="000000"/>
                </a:solidFill>
                <a:latin typeface="Arial" charset="0"/>
              </a:rPr>
              <a:t>pétalas</a:t>
            </a:r>
            <a:r>
              <a:rPr lang="en-US" sz="2800" b="1" i="1" dirty="0" smtClean="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2800" b="1" i="1" dirty="0" err="1" smtClean="0">
                <a:solidFill>
                  <a:srgbClr val="000000"/>
                </a:solidFill>
                <a:latin typeface="Arial" charset="0"/>
              </a:rPr>
              <a:t>sépalas</a:t>
            </a:r>
            <a:r>
              <a:rPr lang="en-US" sz="2800" b="1" i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800" b="1" i="1" dirty="0" err="1" smtClean="0">
                <a:solidFill>
                  <a:srgbClr val="000000"/>
                </a:solidFill>
                <a:latin typeface="Arial" charset="0"/>
              </a:rPr>
              <a:t>menores</a:t>
            </a:r>
            <a:r>
              <a:rPr lang="en-US" sz="2800" b="1" i="1" dirty="0" smtClean="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2800" b="1" i="1" dirty="0" err="1" smtClean="0">
                <a:solidFill>
                  <a:srgbClr val="000000"/>
                </a:solidFill>
                <a:latin typeface="Arial" charset="0"/>
              </a:rPr>
              <a:t>maiores</a:t>
            </a:r>
            <a:r>
              <a:rPr lang="en-US" sz="2800" b="1" i="1" dirty="0" smtClean="0">
                <a:solidFill>
                  <a:srgbClr val="000000"/>
                </a:solidFill>
                <a:latin typeface="Arial" charset="0"/>
              </a:rPr>
              <a:t> e </a:t>
            </a:r>
            <a:r>
              <a:rPr lang="en-US" sz="2800" b="1" i="1" dirty="0" err="1" smtClean="0">
                <a:solidFill>
                  <a:srgbClr val="000000"/>
                </a:solidFill>
                <a:latin typeface="Arial" charset="0"/>
              </a:rPr>
              <a:t>estreitas</a:t>
            </a:r>
            <a:r>
              <a:rPr lang="en-US" sz="2800" b="1" i="1" dirty="0" smtClean="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2800" b="1" i="1" dirty="0" err="1" smtClean="0">
                <a:solidFill>
                  <a:srgbClr val="000000"/>
                </a:solidFill>
                <a:latin typeface="Arial" charset="0"/>
              </a:rPr>
              <a:t>largas</a:t>
            </a:r>
            <a:r>
              <a:rPr lang="en-US" sz="2800" b="1" i="1" dirty="0" smtClean="0">
                <a:solidFill>
                  <a:srgbClr val="000000"/>
                </a:solidFill>
                <a:latin typeface="Arial" charset="0"/>
              </a:rPr>
              <a:t>? </a:t>
            </a:r>
            <a:endParaRPr lang="en-US" sz="2800" b="1" i="1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3600" b="1"/>
              <a:t>Fluxograma</a:t>
            </a:r>
          </a:p>
        </p:txBody>
      </p:sp>
      <p:sp>
        <p:nvSpPr>
          <p:cNvPr id="98307" name="CaixaDeTexto 18"/>
          <p:cNvSpPr txBox="1">
            <a:spLocks noChangeArrowheads="1"/>
          </p:cNvSpPr>
          <p:nvPr/>
        </p:nvSpPr>
        <p:spPr bwMode="auto">
          <a:xfrm flipH="1">
            <a:off x="0" y="0"/>
            <a:ext cx="182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800" b="1" i="1"/>
              <a:t>Resumo</a:t>
            </a:r>
            <a:endParaRPr lang="en-US" altLang="pt-BR" sz="2800" b="1" i="1"/>
          </a:p>
        </p:txBody>
      </p:sp>
      <p:sp>
        <p:nvSpPr>
          <p:cNvPr id="98308" name="CaixaDeTexto 20"/>
          <p:cNvSpPr txBox="1">
            <a:spLocks noChangeArrowheads="1"/>
          </p:cNvSpPr>
          <p:nvPr/>
        </p:nvSpPr>
        <p:spPr bwMode="auto">
          <a:xfrm>
            <a:off x="1447800" y="1146175"/>
            <a:ext cx="6477000" cy="1292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 b="1" u="sng">
                <a:solidFill>
                  <a:srgbClr val="0070C0"/>
                </a:solidFill>
              </a:rPr>
              <a:t>Validação dos resultados Discriminantes</a:t>
            </a:r>
          </a:p>
          <a:p>
            <a:pPr>
              <a:buFontTx/>
              <a:buChar char="-"/>
            </a:pPr>
            <a:r>
              <a:rPr lang="pt-BR" altLang="pt-BR">
                <a:solidFill>
                  <a:srgbClr val="0070C0"/>
                </a:solidFill>
              </a:rPr>
              <a:t>Subamostras ou validação cruzada</a:t>
            </a:r>
          </a:p>
          <a:p>
            <a:pPr>
              <a:buFontTx/>
              <a:buChar char="-"/>
            </a:pPr>
            <a:r>
              <a:rPr lang="pt-BR" altLang="pt-BR">
                <a:solidFill>
                  <a:srgbClr val="0070C0"/>
                </a:solidFill>
              </a:rPr>
              <a:t>Diferença de perfis de grupos </a:t>
            </a:r>
            <a:r>
              <a:rPr lang="pt-BR" altLang="pt-BR" sz="1600">
                <a:solidFill>
                  <a:srgbClr val="0070C0"/>
                </a:solidFill>
              </a:rPr>
              <a:t>(analise das médias das variáveis para os grupos)</a:t>
            </a:r>
            <a:endParaRPr lang="en-US" altLang="pt-BR">
              <a:solidFill>
                <a:srgbClr val="0070C0"/>
              </a:solidFill>
            </a:endParaRPr>
          </a:p>
        </p:txBody>
      </p:sp>
      <p:sp>
        <p:nvSpPr>
          <p:cNvPr id="5" name="Seta para baixo 4"/>
          <p:cNvSpPr/>
          <p:nvPr/>
        </p:nvSpPr>
        <p:spPr>
          <a:xfrm>
            <a:off x="3962400" y="762000"/>
            <a:ext cx="914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Validação dos resultados Discriminantes</a:t>
            </a:r>
          </a:p>
        </p:txBody>
      </p:sp>
      <p:sp>
        <p:nvSpPr>
          <p:cNvPr id="100355" name="Retângulo 2"/>
          <p:cNvSpPr>
            <a:spLocks noChangeArrowheads="1"/>
          </p:cNvSpPr>
          <p:nvPr/>
        </p:nvSpPr>
        <p:spPr bwMode="auto">
          <a:xfrm>
            <a:off x="0" y="533400"/>
            <a:ext cx="906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3200" b="1" u="sng"/>
              <a:t>Subamostras ou validação cruzada</a:t>
            </a:r>
          </a:p>
        </p:txBody>
      </p:sp>
      <p:sp>
        <p:nvSpPr>
          <p:cNvPr id="100356" name="Retângulo 3"/>
          <p:cNvSpPr>
            <a:spLocks noChangeArrowheads="1"/>
          </p:cNvSpPr>
          <p:nvPr/>
        </p:nvSpPr>
        <p:spPr bwMode="auto">
          <a:xfrm>
            <a:off x="304800" y="1371600"/>
            <a:ext cx="85344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pt-BR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pt-BR" sz="2000">
                <a:latin typeface="Courier New" pitchFamily="49" charset="0"/>
                <a:cs typeface="Courier New" pitchFamily="49" charset="0"/>
              </a:rPr>
              <a:t>Cv &lt;- lda(Y~X, CV=TRUE)       </a:t>
            </a:r>
            <a:r>
              <a:rPr lang="en-US" altLang="pt-BR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Cross-validation</a:t>
            </a:r>
          </a:p>
          <a:p>
            <a:pPr>
              <a:lnSpc>
                <a:spcPct val="150000"/>
              </a:lnSpc>
            </a:pPr>
            <a:r>
              <a:rPr lang="en-US" altLang="pt-BR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pt-BR" sz="2000">
                <a:latin typeface="Courier New" pitchFamily="49" charset="0"/>
                <a:cs typeface="Courier New" pitchFamily="49" charset="0"/>
              </a:rPr>
              <a:t>tabela.CV&lt;-table(Y, Cv$class) </a:t>
            </a:r>
          </a:p>
          <a:p>
            <a:pPr>
              <a:lnSpc>
                <a:spcPct val="150000"/>
              </a:lnSpc>
            </a:pPr>
            <a:r>
              <a:rPr lang="en-US" altLang="pt-BR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pt-BR" sz="2000">
                <a:latin typeface="Courier New" pitchFamily="49" charset="0"/>
                <a:cs typeface="Courier New" pitchFamily="49" charset="0"/>
              </a:rPr>
              <a:t>mean(diag(tabela.CV)/table(Y))</a:t>
            </a:r>
            <a:endParaRPr lang="en-US" altLang="pt-BR" sz="2000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Validação dos resultados Discriminantes</a:t>
            </a:r>
          </a:p>
        </p:txBody>
      </p:sp>
      <p:sp>
        <p:nvSpPr>
          <p:cNvPr id="101379" name="Retângulo 2"/>
          <p:cNvSpPr>
            <a:spLocks noChangeArrowheads="1"/>
          </p:cNvSpPr>
          <p:nvPr/>
        </p:nvSpPr>
        <p:spPr bwMode="auto">
          <a:xfrm>
            <a:off x="0" y="533400"/>
            <a:ext cx="906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3200" b="1" u="sng"/>
              <a:t>Subamostras ou validação cruzada</a:t>
            </a:r>
          </a:p>
        </p:txBody>
      </p:sp>
      <p:sp>
        <p:nvSpPr>
          <p:cNvPr id="101380" name="Retângulo 3"/>
          <p:cNvSpPr>
            <a:spLocks noChangeArrowheads="1"/>
          </p:cNvSpPr>
          <p:nvPr/>
        </p:nvSpPr>
        <p:spPr bwMode="auto">
          <a:xfrm>
            <a:off x="304800" y="1447800"/>
            <a:ext cx="8534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pt-BR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pt-BR" sz="2000">
                <a:latin typeface="Courier New" pitchFamily="49" charset="0"/>
                <a:cs typeface="Courier New" pitchFamily="49" charset="0"/>
              </a:rPr>
              <a:t>newbie&lt;-c(15,15,15) </a:t>
            </a:r>
            <a:r>
              <a:rPr lang="en-US" altLang="pt-BR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novos valores</a:t>
            </a:r>
          </a:p>
          <a:p>
            <a:pPr>
              <a:lnSpc>
                <a:spcPct val="150000"/>
              </a:lnSpc>
            </a:pPr>
            <a:r>
              <a:rPr lang="en-US" altLang="pt-BR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pt-BR" sz="2000">
                <a:latin typeface="Courier New" pitchFamily="49" charset="0"/>
                <a:cs typeface="Courier New" pitchFamily="49" charset="0"/>
              </a:rPr>
              <a:t>names(newbie)&lt;-colnames(X)</a:t>
            </a:r>
          </a:p>
          <a:p>
            <a:pPr>
              <a:lnSpc>
                <a:spcPct val="150000"/>
              </a:lnSpc>
            </a:pPr>
            <a:r>
              <a:rPr lang="en-US" altLang="pt-BR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pt-BR" sz="2000">
                <a:latin typeface="Courier New" pitchFamily="49" charset="0"/>
                <a:cs typeface="Courier New" pitchFamily="49" charset="0"/>
              </a:rPr>
              <a:t>newbie&lt;-as.data.frame(t(newbie))</a:t>
            </a:r>
          </a:p>
          <a:p>
            <a:pPr>
              <a:lnSpc>
                <a:spcPct val="150000"/>
              </a:lnSpc>
            </a:pPr>
            <a:r>
              <a:rPr lang="en-US" altLang="pt-BR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pt-BR" sz="2000">
                <a:latin typeface="Courier New" pitchFamily="49" charset="0"/>
                <a:cs typeface="Courier New" pitchFamily="49" charset="0"/>
              </a:rPr>
              <a:t>(pr.nb&lt;-predict(dis1,newdata=newbie))</a:t>
            </a:r>
          </a:p>
          <a:p>
            <a:pPr>
              <a:lnSpc>
                <a:spcPct val="150000"/>
              </a:lnSpc>
            </a:pPr>
            <a:r>
              <a:rPr lang="en-US" altLang="pt-BR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pt-BR" sz="2000">
                <a:latin typeface="Courier New" pitchFamily="49" charset="0"/>
                <a:cs typeface="Courier New" pitchFamily="49" charset="0"/>
              </a:rPr>
              <a:t>pr.nb$posterior </a:t>
            </a:r>
            <a:r>
              <a:rPr lang="en-US" altLang="pt-BR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% de chance de ser grupo 1, 2 ou 3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2400" b="1"/>
              <a:t>Check-list para fazer a sua Análise de Discriminação Linear</a:t>
            </a:r>
          </a:p>
        </p:txBody>
      </p:sp>
      <p:pic>
        <p:nvPicPr>
          <p:cNvPr id="106499" name="Picture 2" descr="http://www.lindinglab.org/external-files/images/Rlogo1.png/ima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696200" y="457200"/>
            <a:ext cx="13716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500" name="CaixaDeTexto 20"/>
          <p:cNvSpPr txBox="1">
            <a:spLocks noChangeArrowheads="1"/>
          </p:cNvSpPr>
          <p:nvPr/>
        </p:nvSpPr>
        <p:spPr bwMode="auto">
          <a:xfrm>
            <a:off x="228600" y="644525"/>
            <a:ext cx="7315200" cy="5908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pt-BR" altLang="pt-BR" b="1" dirty="0"/>
              <a:t>Consideração quanto ao tamanho da Amostra </a:t>
            </a:r>
          </a:p>
          <a:p>
            <a:pPr marL="800100" lvl="1" indent="-342900">
              <a:buFont typeface="Wingdings" pitchFamily="2" charset="2"/>
              <a:buChar char="à"/>
            </a:pPr>
            <a:r>
              <a:rPr lang="pt-BR" altLang="pt-BR" dirty="0"/>
              <a:t>Criação de amostras “análise”  “teste”</a:t>
            </a:r>
          </a:p>
          <a:p>
            <a:pPr marL="800100" lvl="1" indent="-342900">
              <a:buFont typeface="Wingdings" pitchFamily="2" charset="2"/>
              <a:buChar char="à"/>
            </a:pPr>
            <a:endParaRPr lang="en-US" altLang="pt-BR" dirty="0"/>
          </a:p>
          <a:p>
            <a:pPr marL="342900" indent="-342900">
              <a:buFontTx/>
              <a:buAutoNum type="arabicPeriod"/>
            </a:pPr>
            <a:r>
              <a:rPr lang="pt-BR" altLang="pt-BR" b="1" dirty="0"/>
              <a:t>Seleção de variáveis independentes</a:t>
            </a:r>
          </a:p>
          <a:p>
            <a:pPr marL="800100" lvl="1" indent="-342900">
              <a:buFont typeface="Wingdings" pitchFamily="2" charset="2"/>
              <a:buChar char="à"/>
            </a:pPr>
            <a:r>
              <a:rPr lang="pt-BR" altLang="pt-BR" dirty="0"/>
              <a:t>Normalidade das variáveis independentes</a:t>
            </a:r>
          </a:p>
          <a:p>
            <a:pPr marL="800100" lvl="1" indent="-342900">
              <a:buFont typeface="Wingdings" pitchFamily="2" charset="2"/>
              <a:buChar char="à"/>
            </a:pPr>
            <a:r>
              <a:rPr lang="pt-BR" altLang="pt-BR" dirty="0"/>
              <a:t>Linearidade de relações</a:t>
            </a:r>
          </a:p>
          <a:p>
            <a:pPr marL="800100" lvl="1" indent="-342900">
              <a:buFont typeface="Wingdings" pitchFamily="2" charset="2"/>
              <a:buChar char="à"/>
            </a:pPr>
            <a:r>
              <a:rPr lang="pt-BR" altLang="pt-BR" dirty="0"/>
              <a:t>Falta de multicolinearidade entre variáveis independentes</a:t>
            </a:r>
          </a:p>
          <a:p>
            <a:pPr marL="800100" lvl="1" indent="-342900">
              <a:buFont typeface="Wingdings" pitchFamily="2" charset="2"/>
              <a:buChar char="à"/>
            </a:pPr>
            <a:r>
              <a:rPr lang="pt-BR" altLang="pt-BR" dirty="0"/>
              <a:t>Matrizes de dispersão iguais</a:t>
            </a:r>
          </a:p>
          <a:p>
            <a:pPr marL="800100" lvl="1" indent="-342900">
              <a:buFont typeface="Wingdings" pitchFamily="2" charset="2"/>
              <a:buChar char="à"/>
            </a:pPr>
            <a:endParaRPr lang="en-US" altLang="pt-BR" dirty="0"/>
          </a:p>
          <a:p>
            <a:pPr marL="342900" indent="-342900">
              <a:buFontTx/>
              <a:buAutoNum type="arabicPeriod"/>
            </a:pPr>
            <a:r>
              <a:rPr lang="pt-BR" altLang="pt-BR" b="1" dirty="0"/>
              <a:t>Estimação e Avaliação das Funções Discriminantes</a:t>
            </a:r>
          </a:p>
          <a:p>
            <a:pPr marL="800100" lvl="1" indent="-342900">
              <a:buFont typeface="Wingdings" pitchFamily="2" charset="2"/>
              <a:buChar char="à"/>
            </a:pPr>
            <a:r>
              <a:rPr lang="pt-BR" altLang="pt-B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lda</a:t>
            </a:r>
            <a:r>
              <a:rPr lang="pt-BR" altLang="pt-BR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(Y ~ X, data=Dados)</a:t>
            </a:r>
          </a:p>
          <a:p>
            <a:pPr marL="800100" lvl="1" indent="-342900">
              <a:buFont typeface="Wingdings" pitchFamily="2" charset="2"/>
              <a:buChar char="à"/>
            </a:pPr>
            <a:r>
              <a:rPr lang="pt-BR" altLang="pt-BR" dirty="0" err="1">
                <a:latin typeface="Courier New" pitchFamily="49" charset="0"/>
                <a:cs typeface="Courier New" pitchFamily="49" charset="0"/>
              </a:rPr>
              <a:t>predict</a:t>
            </a:r>
            <a:r>
              <a:rPr lang="pt-BR" altLang="pt-BR" dirty="0">
                <a:latin typeface="Courier New" pitchFamily="49" charset="0"/>
                <a:cs typeface="Courier New" pitchFamily="49" charset="0"/>
              </a:rPr>
              <a:t>(minha.</a:t>
            </a:r>
            <a:r>
              <a:rPr lang="pt-BR" altLang="pt-BR" dirty="0" err="1">
                <a:latin typeface="Courier New" pitchFamily="49" charset="0"/>
                <a:cs typeface="Courier New" pitchFamily="49" charset="0"/>
              </a:rPr>
              <a:t>lda</a:t>
            </a:r>
            <a:r>
              <a:rPr lang="pt-BR" altLang="pt-BR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00100" lvl="1" indent="-342900">
              <a:buFont typeface="Wingdings" pitchFamily="2" charset="2"/>
              <a:buChar char="à"/>
            </a:pPr>
            <a:r>
              <a:rPr lang="pt-BR" altLang="pt-BR" dirty="0"/>
              <a:t>Razão de Sucesso (tabela confusão)</a:t>
            </a:r>
          </a:p>
          <a:p>
            <a:pPr marL="800100" lvl="1" indent="-342900">
              <a:buFont typeface="Wingdings" pitchFamily="2" charset="2"/>
              <a:buChar char="à"/>
            </a:pPr>
            <a:endParaRPr lang="pt-BR" altLang="pt-BR" dirty="0"/>
          </a:p>
          <a:p>
            <a:pPr marL="342900" indent="-342900">
              <a:buFontTx/>
              <a:buAutoNum type="arabicPeriod"/>
            </a:pPr>
            <a:r>
              <a:rPr lang="pt-BR" altLang="pt-BR" b="1" dirty="0"/>
              <a:t>Interpretação das Funções Discriminantes</a:t>
            </a:r>
          </a:p>
          <a:p>
            <a:pPr marL="800100" lvl="1" indent="-342900">
              <a:buFont typeface="Wingdings" pitchFamily="2" charset="2"/>
              <a:buChar char="à"/>
            </a:pPr>
            <a:r>
              <a:rPr lang="pt-BR" altLang="pt-BR" dirty="0">
                <a:sym typeface="Wingdings" pitchFamily="2" charset="2"/>
              </a:rPr>
              <a:t>Escores das Cargas Discriminantes e Centroides</a:t>
            </a:r>
          </a:p>
          <a:p>
            <a:pPr marL="800100" lvl="1" indent="-342900">
              <a:buFont typeface="Wingdings" pitchFamily="2" charset="2"/>
              <a:buChar char="à"/>
            </a:pPr>
            <a:r>
              <a:rPr lang="pt-BR" altLang="pt-BR" dirty="0">
                <a:sym typeface="Wingdings" pitchFamily="2" charset="2"/>
              </a:rPr>
              <a:t>Correlações das </a:t>
            </a:r>
            <a:r>
              <a:rPr lang="pt-BR" altLang="pt-BR" dirty="0" err="1">
                <a:sym typeface="Wingdings" pitchFamily="2" charset="2"/>
              </a:rPr>
              <a:t>FDs</a:t>
            </a:r>
            <a:r>
              <a:rPr lang="pt-BR" altLang="pt-BR" dirty="0">
                <a:sym typeface="Wingdings" pitchFamily="2" charset="2"/>
              </a:rPr>
              <a:t> com as variáveis</a:t>
            </a:r>
          </a:p>
          <a:p>
            <a:pPr marL="800100" lvl="1" indent="-342900"/>
            <a:endParaRPr lang="pt-BR" altLang="pt-BR" dirty="0"/>
          </a:p>
          <a:p>
            <a:pPr marL="342900" indent="-342900">
              <a:buFontTx/>
              <a:buAutoNum type="arabicPeriod"/>
            </a:pPr>
            <a:r>
              <a:rPr lang="pt-BR" altLang="pt-BR" b="1" dirty="0"/>
              <a:t>Validação Cruzada</a:t>
            </a:r>
          </a:p>
          <a:p>
            <a:pPr marL="800100" lvl="1" indent="-342900">
              <a:buFont typeface="Wingdings" pitchFamily="2" charset="2"/>
              <a:buChar char="à"/>
            </a:pPr>
            <a:r>
              <a:rPr lang="pt-BR" altLang="pt-B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lda</a:t>
            </a:r>
            <a:r>
              <a:rPr lang="pt-BR" altLang="pt-BR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pt-BR" altLang="pt-B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Y~</a:t>
            </a:r>
            <a:r>
              <a:rPr lang="pt-BR" altLang="pt-BR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X, CV=TRUE)</a:t>
            </a:r>
            <a:r>
              <a:rPr lang="pt-BR" altLang="pt-BR" dirty="0">
                <a:sym typeface="Wingdings" pitchFamily="2" charset="2"/>
              </a:rPr>
              <a:t>  </a:t>
            </a:r>
            <a:r>
              <a:rPr lang="pt-BR" altLang="pt-B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predict</a:t>
            </a:r>
            <a:r>
              <a:rPr lang="pt-BR" altLang="pt-BR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(meu.cv)$</a:t>
            </a:r>
            <a:r>
              <a:rPr lang="pt-BR" altLang="pt-B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class</a:t>
            </a:r>
            <a:r>
              <a:rPr lang="pt-BR" altLang="pt-BR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!= Y</a:t>
            </a:r>
            <a:endParaRPr lang="pt-BR" altLang="pt-BR" dirty="0"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buFont typeface="Wingdings" pitchFamily="2" charset="2"/>
              <a:buChar char="à"/>
            </a:pPr>
            <a:r>
              <a:rPr lang="pt-BR" altLang="pt-BR" dirty="0">
                <a:latin typeface="Courier New" pitchFamily="49" charset="0"/>
                <a:cs typeface="Courier New" pitchFamily="49" charset="0"/>
              </a:rPr>
              <a:t>amostra&lt;-</a:t>
            </a:r>
            <a:r>
              <a:rPr lang="pt-BR" altLang="pt-BR" dirty="0" err="1">
                <a:latin typeface="Courier New" pitchFamily="49" charset="0"/>
                <a:cs typeface="Courier New" pitchFamily="49" charset="0"/>
              </a:rPr>
              <a:t>sample</a:t>
            </a:r>
            <a:r>
              <a:rPr lang="pt-BR" altLang="pt-BR" dirty="0">
                <a:latin typeface="Courier New" pitchFamily="49" charset="0"/>
                <a:cs typeface="Courier New" pitchFamily="49" charset="0"/>
              </a:rPr>
              <a:t>(dados)</a:t>
            </a:r>
            <a:r>
              <a:rPr lang="pt-BR" altLang="pt-BR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pt-BR" altLang="pt-B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lda</a:t>
            </a:r>
            <a:r>
              <a:rPr lang="pt-BR" altLang="pt-BR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pt-BR" altLang="pt-B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lda</a:t>
            </a:r>
            <a:r>
              <a:rPr lang="pt-BR" altLang="pt-BR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</a:t>
            </a:r>
            <a:r>
              <a:rPr lang="pt-BR" altLang="pt-B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test</a:t>
            </a:r>
            <a:r>
              <a:rPr lang="pt-BR" altLang="pt-BR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,amostra)</a:t>
            </a:r>
            <a:endParaRPr lang="pt-BR" altLang="pt-B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CaixaDeTexto 2"/>
          <p:cNvSpPr txBox="1">
            <a:spLocks noChangeArrowheads="1"/>
          </p:cNvSpPr>
          <p:nvPr/>
        </p:nvSpPr>
        <p:spPr bwMode="auto">
          <a:xfrm>
            <a:off x="3529013" y="0"/>
            <a:ext cx="203358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4800" b="1"/>
              <a:t>Grato!</a:t>
            </a:r>
            <a:endParaRPr lang="en-US" altLang="pt-BR" sz="4800" b="1"/>
          </a:p>
        </p:txBody>
      </p:sp>
      <p:pic>
        <p:nvPicPr>
          <p:cNvPr id="108547" name="Imagem 2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52600" y="636588"/>
            <a:ext cx="5562600" cy="622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8" name="CaixaDeTexto 3"/>
          <p:cNvSpPr txBox="1">
            <a:spLocks noChangeArrowheads="1"/>
          </p:cNvSpPr>
          <p:nvPr/>
        </p:nvSpPr>
        <p:spPr bwMode="auto">
          <a:xfrm>
            <a:off x="1905000" y="6172200"/>
            <a:ext cx="5334000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>
                <a:latin typeface="Comic Sans MS" pitchFamily="66" charset="0"/>
              </a:rPr>
              <a:t>“Bem, eu acho que nós somos o grupo controle.”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CaixaDeTexto 2"/>
          <p:cNvSpPr txBox="1">
            <a:spLocks noChangeArrowheads="1"/>
          </p:cNvSpPr>
          <p:nvPr/>
        </p:nvSpPr>
        <p:spPr bwMode="auto">
          <a:xfrm>
            <a:off x="0" y="0"/>
            <a:ext cx="8208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/>
              <a:t>Outras formas de Análises Preditivas Disponíveis no R</a:t>
            </a:r>
            <a:endParaRPr lang="en-US" altLang="pt-BR" sz="2400" b="1"/>
          </a:p>
        </p:txBody>
      </p:sp>
      <p:pic>
        <p:nvPicPr>
          <p:cNvPr id="109571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04825" y="533400"/>
            <a:ext cx="80295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2" name="Retângulo 5"/>
          <p:cNvSpPr>
            <a:spLocks noChangeArrowheads="1"/>
          </p:cNvSpPr>
          <p:nvPr/>
        </p:nvSpPr>
        <p:spPr bwMode="auto">
          <a:xfrm>
            <a:off x="609600" y="3406775"/>
            <a:ext cx="749079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pt-BR" sz="2400" b="1" dirty="0"/>
              <a:t>Recursive partitioning and regression trees (</a:t>
            </a:r>
            <a:r>
              <a:rPr lang="en-US" altLang="pt-BR" sz="2400" b="1" dirty="0" err="1"/>
              <a:t>Rpart</a:t>
            </a:r>
            <a:r>
              <a:rPr lang="en-US" altLang="pt-BR" sz="2400" b="1" dirty="0"/>
              <a:t>)</a:t>
            </a:r>
          </a:p>
          <a:p>
            <a:pPr>
              <a:buFontTx/>
              <a:buChar char="-"/>
            </a:pPr>
            <a:r>
              <a:rPr lang="en-US" altLang="pt-BR" sz="2400" b="1" dirty="0"/>
              <a:t>Linear </a:t>
            </a:r>
            <a:r>
              <a:rPr lang="en-US" altLang="pt-BR" sz="2400" b="1" dirty="0" err="1"/>
              <a:t>discriminant</a:t>
            </a:r>
            <a:r>
              <a:rPr lang="en-US" altLang="pt-BR" sz="2400" b="1" dirty="0"/>
              <a:t> analysis (LDA)</a:t>
            </a:r>
          </a:p>
          <a:p>
            <a:pPr>
              <a:buFontTx/>
              <a:buChar char="-"/>
            </a:pPr>
            <a:r>
              <a:rPr lang="en-US" altLang="pt-BR" sz="2400" b="1" dirty="0"/>
              <a:t>Diagonal linear </a:t>
            </a:r>
            <a:r>
              <a:rPr lang="en-US" altLang="pt-BR" sz="2400" b="1" dirty="0" err="1"/>
              <a:t>discriminant</a:t>
            </a:r>
            <a:r>
              <a:rPr lang="en-US" altLang="pt-BR" sz="2400" b="1" dirty="0"/>
              <a:t> analysis (DLDA)</a:t>
            </a:r>
          </a:p>
          <a:p>
            <a:pPr>
              <a:buFontTx/>
              <a:buChar char="-"/>
            </a:pPr>
            <a:r>
              <a:rPr lang="en-US" altLang="pt-BR" sz="2400" b="1" dirty="0"/>
              <a:t>K nearest neighbor (KNN)</a:t>
            </a:r>
          </a:p>
          <a:p>
            <a:pPr>
              <a:buFontTx/>
              <a:buChar char="-"/>
            </a:pPr>
            <a:r>
              <a:rPr lang="en-US" altLang="pt-BR" sz="2400" b="1" dirty="0"/>
              <a:t>Support vector machines (SVM)</a:t>
            </a:r>
          </a:p>
          <a:p>
            <a:pPr>
              <a:buFontTx/>
              <a:buChar char="-"/>
            </a:pPr>
            <a:r>
              <a:rPr lang="en-US" altLang="pt-BR" sz="2400" b="1" dirty="0"/>
              <a:t>Shrunken </a:t>
            </a:r>
            <a:r>
              <a:rPr lang="en-US" altLang="pt-BR" sz="2400" b="1" dirty="0" err="1"/>
              <a:t>centroids</a:t>
            </a:r>
            <a:r>
              <a:rPr lang="en-US" altLang="pt-BR" sz="2400" b="1" dirty="0"/>
              <a:t> (SC)</a:t>
            </a:r>
          </a:p>
          <a:p>
            <a:pPr>
              <a:buFontTx/>
              <a:buChar char="-"/>
            </a:pPr>
            <a:r>
              <a:rPr lang="en-US" altLang="pt-BR" sz="2400" b="1" dirty="0"/>
              <a:t>Penalized regression models</a:t>
            </a:r>
          </a:p>
          <a:p>
            <a:r>
              <a:rPr lang="pt-BR" altLang="pt-BR" sz="2400" b="1" dirty="0"/>
              <a:t>+ </a:t>
            </a:r>
            <a:r>
              <a:rPr lang="pt-BR" altLang="pt-BR" sz="2400" b="1" dirty="0" err="1"/>
              <a:t>Random</a:t>
            </a:r>
            <a:r>
              <a:rPr lang="pt-BR" altLang="pt-BR" sz="2400" b="1" dirty="0"/>
              <a:t> </a:t>
            </a:r>
            <a:r>
              <a:rPr lang="pt-BR" altLang="pt-BR" sz="2400" b="1" dirty="0" err="1"/>
              <a:t>Generalized</a:t>
            </a:r>
            <a:r>
              <a:rPr lang="pt-BR" altLang="pt-BR" sz="2400" b="1" dirty="0"/>
              <a:t> Linear </a:t>
            </a:r>
            <a:r>
              <a:rPr lang="pt-BR" altLang="pt-BR" sz="2400" b="1" dirty="0" err="1"/>
              <a:t>Model</a:t>
            </a:r>
            <a:r>
              <a:rPr lang="pt-BR" altLang="pt-BR" sz="2400" b="1" dirty="0"/>
              <a:t> (RGLM)</a:t>
            </a:r>
            <a:endParaRPr lang="en-US" altLang="pt-BR" sz="2400" dirty="0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CaixaDeTexto 2"/>
          <p:cNvSpPr txBox="1">
            <a:spLocks noChangeArrowheads="1"/>
          </p:cNvSpPr>
          <p:nvPr/>
        </p:nvSpPr>
        <p:spPr bwMode="auto">
          <a:xfrm>
            <a:off x="0" y="0"/>
            <a:ext cx="8208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/>
              <a:t>Outras formas de Análises Preditivas Disponíveis no R</a:t>
            </a:r>
            <a:endParaRPr lang="en-US" altLang="pt-BR" sz="2400" b="1"/>
          </a:p>
        </p:txBody>
      </p:sp>
      <p:pic>
        <p:nvPicPr>
          <p:cNvPr id="110595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04800" y="762000"/>
            <a:ext cx="7916863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596" name="CaixaDeTexto 6"/>
          <p:cNvSpPr txBox="1">
            <a:spLocks noChangeArrowheads="1"/>
          </p:cNvSpPr>
          <p:nvPr/>
        </p:nvSpPr>
        <p:spPr bwMode="auto">
          <a:xfrm>
            <a:off x="76200" y="6135688"/>
            <a:ext cx="8915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/>
              <a:t>Fonte</a:t>
            </a:r>
            <a:r>
              <a:rPr lang="pt-BR" altLang="pt-BR"/>
              <a:t>: Song L, Langfelder P, Horvath S. 2013. </a:t>
            </a:r>
            <a:r>
              <a:rPr lang="pt-BR" altLang="pt-BR" i="1"/>
              <a:t>Random Generalized Linear Model: a highly accurate and interpretable ensemble predictor.</a:t>
            </a:r>
            <a:r>
              <a:rPr lang="pt-BR" altLang="pt-BR"/>
              <a:t> </a:t>
            </a:r>
            <a:r>
              <a:rPr lang="pt-BR" altLang="pt-BR" b="1"/>
              <a:t>BioInformatics 14(5)</a:t>
            </a:r>
            <a:endParaRPr lang="en-US" altLang="pt-BR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bg2"/>
          </a:solidFill>
        </p:spPr>
        <p:txBody>
          <a:bodyPr/>
          <a:lstStyle/>
          <a:p>
            <a:pPr algn="r" eaLnBrk="1" hangingPunct="1"/>
            <a:r>
              <a:rPr lang="pt-BR" altLang="pt-BR" sz="2400" b="1" dirty="0" smtClean="0"/>
              <a:t>INTRODUÇÃO</a:t>
            </a:r>
            <a:endParaRPr lang="pt-BR" altLang="pt-BR" b="1" dirty="0" smtClean="0"/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>
          <a:xfrm>
            <a:off x="0" y="1371600"/>
            <a:ext cx="9118600" cy="609600"/>
          </a:xfrm>
        </p:spPr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pt-BR" altLang="pt-BR" sz="3200" b="1" smtClean="0"/>
              <a:t>Separação</a:t>
            </a:r>
            <a:r>
              <a:rPr lang="pt-BR" altLang="pt-BR" sz="3200" smtClean="0"/>
              <a:t> de </a:t>
            </a:r>
            <a:r>
              <a:rPr lang="pt-BR" altLang="pt-BR" sz="3200" b="1" smtClean="0"/>
              <a:t>Grupos previamente definidos</a:t>
            </a:r>
          </a:p>
        </p:txBody>
      </p:sp>
      <p:sp>
        <p:nvSpPr>
          <p:cNvPr id="7172" name="Retângulo 1"/>
          <p:cNvSpPr>
            <a:spLocks noChangeArrowheads="1"/>
          </p:cNvSpPr>
          <p:nvPr/>
        </p:nvSpPr>
        <p:spPr bwMode="auto">
          <a:xfrm>
            <a:off x="76200" y="152400"/>
            <a:ext cx="1447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Conceitos</a:t>
            </a:r>
            <a:endParaRPr lang="pt-BR" altLang="pt-BR" sz="3200" b="1"/>
          </a:p>
        </p:txBody>
      </p:sp>
      <p:sp>
        <p:nvSpPr>
          <p:cNvPr id="7173" name="Retângulo 2"/>
          <p:cNvSpPr>
            <a:spLocks noChangeArrowheads="1"/>
          </p:cNvSpPr>
          <p:nvPr/>
        </p:nvSpPr>
        <p:spPr bwMode="auto">
          <a:xfrm>
            <a:off x="1676400" y="147638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>
                <a:solidFill>
                  <a:schemeClr val="bg1"/>
                </a:solidFill>
              </a:rPr>
              <a:t>Objetivos</a:t>
            </a:r>
            <a:endParaRPr lang="pt-BR" altLang="pt-BR" sz="3200" b="1">
              <a:solidFill>
                <a:schemeClr val="bg1"/>
              </a:solidFill>
            </a:endParaRPr>
          </a:p>
        </p:txBody>
      </p:sp>
      <p:sp>
        <p:nvSpPr>
          <p:cNvPr id="7174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>
                <a:solidFill>
                  <a:schemeClr val="bg1"/>
                </a:solidFill>
              </a:rPr>
              <a:t>Pressupostos</a:t>
            </a:r>
            <a:endParaRPr lang="pt-BR" altLang="pt-BR" sz="3200" b="1">
              <a:solidFill>
                <a:schemeClr val="bg1"/>
              </a:solidFill>
            </a:endParaRPr>
          </a:p>
        </p:txBody>
      </p:sp>
      <p:sp>
        <p:nvSpPr>
          <p:cNvPr id="9" name="Forma livre 8"/>
          <p:cNvSpPr/>
          <p:nvPr/>
        </p:nvSpPr>
        <p:spPr>
          <a:xfrm>
            <a:off x="1365250" y="3905250"/>
            <a:ext cx="2292350" cy="1871663"/>
          </a:xfrm>
          <a:custGeom>
            <a:avLst/>
            <a:gdLst>
              <a:gd name="connsiteX0" fmla="*/ 0 w 2606723"/>
              <a:gd name="connsiteY0" fmla="*/ 1870126 h 1870126"/>
              <a:gd name="connsiteX1" fmla="*/ 1282890 w 2606723"/>
              <a:gd name="connsiteY1" fmla="*/ 383 h 1870126"/>
              <a:gd name="connsiteX2" fmla="*/ 2606723 w 2606723"/>
              <a:gd name="connsiteY2" fmla="*/ 1706353 h 187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3" h="1870126">
                <a:moveTo>
                  <a:pt x="0" y="1870126"/>
                </a:moveTo>
                <a:cubicBezTo>
                  <a:pt x="424218" y="948902"/>
                  <a:pt x="848436" y="27678"/>
                  <a:pt x="1282890" y="383"/>
                </a:cubicBezTo>
                <a:cubicBezTo>
                  <a:pt x="1717344" y="-26913"/>
                  <a:pt x="2408831" y="1410652"/>
                  <a:pt x="2606723" y="170635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3276600" y="3879850"/>
            <a:ext cx="2286000" cy="1835150"/>
          </a:xfrm>
          <a:custGeom>
            <a:avLst/>
            <a:gdLst>
              <a:gd name="connsiteX0" fmla="*/ 0 w 2374711"/>
              <a:gd name="connsiteY0" fmla="*/ 1801506 h 1801506"/>
              <a:gd name="connsiteX1" fmla="*/ 1160060 w 2374711"/>
              <a:gd name="connsiteY1" fmla="*/ 2 h 1801506"/>
              <a:gd name="connsiteX2" fmla="*/ 2374711 w 2374711"/>
              <a:gd name="connsiteY2" fmla="*/ 1787859 h 1801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4711" h="1801506">
                <a:moveTo>
                  <a:pt x="0" y="1801506"/>
                </a:moveTo>
                <a:cubicBezTo>
                  <a:pt x="382137" y="901891"/>
                  <a:pt x="764275" y="2276"/>
                  <a:pt x="1160060" y="2"/>
                </a:cubicBezTo>
                <a:cubicBezTo>
                  <a:pt x="1555845" y="-2272"/>
                  <a:pt x="2233684" y="1326110"/>
                  <a:pt x="2374711" y="1787859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990600" y="5867400"/>
            <a:ext cx="48768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8" name="CaixaDeTexto 12"/>
          <p:cNvSpPr txBox="1">
            <a:spLocks noChangeArrowheads="1"/>
          </p:cNvSpPr>
          <p:nvPr/>
        </p:nvSpPr>
        <p:spPr bwMode="auto">
          <a:xfrm>
            <a:off x="5943600" y="5715000"/>
            <a:ext cx="338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X</a:t>
            </a:r>
          </a:p>
        </p:txBody>
      </p:sp>
      <p:cxnSp>
        <p:nvCxnSpPr>
          <p:cNvPr id="17" name="Conector de seta reta 16"/>
          <p:cNvCxnSpPr/>
          <p:nvPr/>
        </p:nvCxnSpPr>
        <p:spPr>
          <a:xfrm rot="5400000" flipH="1" flipV="1">
            <a:off x="-380999" y="4495800"/>
            <a:ext cx="3048000" cy="3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0" name="CaixaDeTexto 18"/>
          <p:cNvSpPr txBox="1">
            <a:spLocks noChangeArrowheads="1"/>
          </p:cNvSpPr>
          <p:nvPr/>
        </p:nvSpPr>
        <p:spPr bwMode="auto">
          <a:xfrm>
            <a:off x="342900" y="3352800"/>
            <a:ext cx="723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Pr(X)</a:t>
            </a:r>
            <a:endParaRPr lang="en-US" alt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bg2"/>
          </a:solidFill>
        </p:spPr>
        <p:txBody>
          <a:bodyPr/>
          <a:lstStyle/>
          <a:p>
            <a:pPr algn="r" eaLnBrk="1" hangingPunct="1"/>
            <a:r>
              <a:rPr lang="pt-BR" altLang="pt-BR" sz="2400" b="1" dirty="0" smtClean="0"/>
              <a:t>INTRODUÇÃO</a:t>
            </a:r>
            <a:endParaRPr lang="pt-BR" altLang="pt-BR" b="1" dirty="0" smtClean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0" y="1371600"/>
            <a:ext cx="9118600" cy="609600"/>
          </a:xfrm>
        </p:spPr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pt-BR" altLang="pt-BR" sz="3200" b="1" dirty="0" smtClean="0"/>
              <a:t>Separação</a:t>
            </a:r>
            <a:r>
              <a:rPr lang="pt-BR" altLang="pt-BR" sz="3200" dirty="0" smtClean="0"/>
              <a:t> de </a:t>
            </a:r>
            <a:r>
              <a:rPr lang="pt-BR" altLang="pt-BR" sz="3200" b="1" dirty="0" smtClean="0"/>
              <a:t>Grupos previamente definidos</a:t>
            </a:r>
          </a:p>
        </p:txBody>
      </p:sp>
      <p:sp>
        <p:nvSpPr>
          <p:cNvPr id="8196" name="Retângulo 1"/>
          <p:cNvSpPr>
            <a:spLocks noChangeArrowheads="1"/>
          </p:cNvSpPr>
          <p:nvPr/>
        </p:nvSpPr>
        <p:spPr bwMode="auto">
          <a:xfrm>
            <a:off x="76200" y="152400"/>
            <a:ext cx="1447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Conceitos</a:t>
            </a:r>
            <a:endParaRPr lang="pt-BR" altLang="pt-BR" sz="3200" b="1"/>
          </a:p>
        </p:txBody>
      </p:sp>
      <p:sp>
        <p:nvSpPr>
          <p:cNvPr id="8197" name="Retângulo 2"/>
          <p:cNvSpPr>
            <a:spLocks noChangeArrowheads="1"/>
          </p:cNvSpPr>
          <p:nvPr/>
        </p:nvSpPr>
        <p:spPr bwMode="auto">
          <a:xfrm>
            <a:off x="1676400" y="147638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>
                <a:solidFill>
                  <a:schemeClr val="bg1"/>
                </a:solidFill>
              </a:rPr>
              <a:t>Objetivos</a:t>
            </a:r>
            <a:endParaRPr lang="pt-BR" altLang="pt-BR" sz="3200" b="1">
              <a:solidFill>
                <a:schemeClr val="bg1"/>
              </a:solidFill>
            </a:endParaRPr>
          </a:p>
        </p:txBody>
      </p:sp>
      <p:sp>
        <p:nvSpPr>
          <p:cNvPr id="8198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>
                <a:solidFill>
                  <a:schemeClr val="bg1"/>
                </a:solidFill>
              </a:rPr>
              <a:t>Pressupostos</a:t>
            </a:r>
            <a:endParaRPr lang="pt-BR" altLang="pt-BR" sz="3200" b="1">
              <a:solidFill>
                <a:schemeClr val="bg1"/>
              </a:solidFill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990600" y="5867400"/>
            <a:ext cx="48768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0" name="CaixaDeTexto 12"/>
          <p:cNvSpPr txBox="1">
            <a:spLocks noChangeArrowheads="1"/>
          </p:cNvSpPr>
          <p:nvPr/>
        </p:nvSpPr>
        <p:spPr bwMode="auto">
          <a:xfrm>
            <a:off x="5943600" y="5715000"/>
            <a:ext cx="1312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Altura (cm)</a:t>
            </a:r>
          </a:p>
        </p:txBody>
      </p:sp>
      <p:pic>
        <p:nvPicPr>
          <p:cNvPr id="8201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371600" y="59436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00400" y="58674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35363" y="5943600"/>
            <a:ext cx="1984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905000" y="59436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5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239963" y="5943600"/>
            <a:ext cx="1984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6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544763" y="5943600"/>
            <a:ext cx="1984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7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849563" y="5943600"/>
            <a:ext cx="1984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8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54450" y="58674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9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191000" y="58674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0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495800" y="58674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1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845050" y="58674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2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181600" y="58674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tângulo 32"/>
          <p:cNvSpPr/>
          <p:nvPr/>
        </p:nvSpPr>
        <p:spPr>
          <a:xfrm>
            <a:off x="228600" y="2057400"/>
            <a:ext cx="8610600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algn="ctr" eaLnBrk="1" hangingPunct="1">
              <a:defRPr/>
            </a:pPr>
            <a:r>
              <a:rPr lang="pt-BR" altLang="pt-BR" sz="2400" b="1" dirty="0">
                <a:latin typeface="Arial" charset="0"/>
                <a:ea typeface="ＭＳ Ｐゴシック" pitchFamily="-106" charset="-128"/>
              </a:rPr>
              <a:t>Sexo ~ Altura</a:t>
            </a:r>
          </a:p>
          <a:p>
            <a:pPr lvl="1" eaLnBrk="1" hangingPunct="1">
              <a:defRPr/>
            </a:pPr>
            <a:endParaRPr lang="pt-BR" altLang="pt-BR" sz="2400" dirty="0">
              <a:latin typeface="Arial" charset="0"/>
              <a:ea typeface="ＭＳ Ｐゴシック" pitchFamily="-106" charset="-128"/>
            </a:endParaRPr>
          </a:p>
        </p:txBody>
      </p:sp>
      <p:cxnSp>
        <p:nvCxnSpPr>
          <p:cNvPr id="42" name="Conector reto 41"/>
          <p:cNvCxnSpPr/>
          <p:nvPr/>
        </p:nvCxnSpPr>
        <p:spPr>
          <a:xfrm rot="5400000" flipH="1" flipV="1">
            <a:off x="3124201" y="5791200"/>
            <a:ext cx="1524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5" name="CaixaDeTexto 42"/>
          <p:cNvSpPr txBox="1">
            <a:spLocks noChangeArrowheads="1"/>
          </p:cNvSpPr>
          <p:nvPr/>
        </p:nvSpPr>
        <p:spPr bwMode="auto">
          <a:xfrm>
            <a:off x="2935288" y="5334000"/>
            <a:ext cx="569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170</a:t>
            </a:r>
            <a:endParaRPr lang="en-US" altLang="pt-BR"/>
          </a:p>
        </p:txBody>
      </p:sp>
      <p:cxnSp>
        <p:nvCxnSpPr>
          <p:cNvPr id="45" name="Conector reto 44"/>
          <p:cNvCxnSpPr/>
          <p:nvPr/>
        </p:nvCxnSpPr>
        <p:spPr>
          <a:xfrm rot="5400000" flipH="1" flipV="1">
            <a:off x="5257801" y="5789612"/>
            <a:ext cx="1524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7" name="CaixaDeTexto 45"/>
          <p:cNvSpPr txBox="1">
            <a:spLocks noChangeArrowheads="1"/>
          </p:cNvSpPr>
          <p:nvPr/>
        </p:nvSpPr>
        <p:spPr bwMode="auto">
          <a:xfrm>
            <a:off x="5068888" y="5332413"/>
            <a:ext cx="5699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200</a:t>
            </a:r>
            <a:endParaRPr lang="en-US" altLang="pt-BR"/>
          </a:p>
        </p:txBody>
      </p:sp>
      <p:cxnSp>
        <p:nvCxnSpPr>
          <p:cNvPr id="47" name="Conector reto 46"/>
          <p:cNvCxnSpPr/>
          <p:nvPr/>
        </p:nvCxnSpPr>
        <p:spPr>
          <a:xfrm rot="5400000" flipH="1" flipV="1">
            <a:off x="1102519" y="5791994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9" name="CaixaDeTexto 47"/>
          <p:cNvSpPr txBox="1">
            <a:spLocks noChangeArrowheads="1"/>
          </p:cNvSpPr>
          <p:nvPr/>
        </p:nvSpPr>
        <p:spPr bwMode="auto">
          <a:xfrm>
            <a:off x="914400" y="5334000"/>
            <a:ext cx="569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140</a:t>
            </a:r>
            <a:endParaRPr lang="en-US" alt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0727"/>
          </a:xfrm>
        </p:spPr>
        <p:txBody>
          <a:bodyPr>
            <a:normAutofit/>
          </a:bodyPr>
          <a:lstStyle/>
          <a:p>
            <a:pPr algn="l" eaLnBrk="1" hangingPunct="1"/>
            <a:r>
              <a:rPr lang="pt-BR" altLang="pt-BR" sz="4000" b="1" dirty="0" smtClean="0"/>
              <a:t>CONTEÚDO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25400" y="836712"/>
            <a:ext cx="9118600" cy="6021288"/>
          </a:xfrm>
        </p:spPr>
        <p:txBody>
          <a:bodyPr>
            <a:noAutofit/>
          </a:bodyPr>
          <a:lstStyle/>
          <a:p>
            <a:r>
              <a:rPr lang="pt-BR" altLang="pt-BR" sz="2800" dirty="0"/>
              <a:t>Processamento da Análise Fatorial </a:t>
            </a:r>
          </a:p>
          <a:p>
            <a:r>
              <a:rPr lang="pt-BR" altLang="pt-BR" sz="2800" dirty="0" smtClean="0"/>
              <a:t>Introduzir </a:t>
            </a:r>
            <a:r>
              <a:rPr lang="pt-BR" altLang="pt-BR" sz="2800" dirty="0"/>
              <a:t>o conceito de Análise Discriminante</a:t>
            </a:r>
            <a:endParaRPr lang="pt-BR" altLang="pt-BR" sz="2800" dirty="0" smtClean="0"/>
          </a:p>
          <a:p>
            <a:r>
              <a:rPr lang="pt-BR" altLang="pt-BR" sz="2800" dirty="0"/>
              <a:t>Objetivos para utilização da Análise </a:t>
            </a:r>
            <a:r>
              <a:rPr lang="pt-BR" altLang="pt-BR" sz="2800" dirty="0" smtClean="0"/>
              <a:t>discriminante</a:t>
            </a:r>
            <a:endParaRPr lang="pt-BR" altLang="pt-BR" sz="2800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-36512" y="-27384"/>
            <a:ext cx="9144000" cy="98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Parte 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r" eaLnBrk="1" hangingPunct="1"/>
            <a:r>
              <a:rPr lang="pt-BR" altLang="pt-BR" sz="2400" b="1" smtClean="0"/>
              <a:t>INTRODUÇÃO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0" y="1371600"/>
            <a:ext cx="9118600" cy="609600"/>
          </a:xfrm>
        </p:spPr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pt-BR" altLang="pt-BR" sz="3200" b="1" smtClean="0"/>
              <a:t>Separação</a:t>
            </a:r>
            <a:r>
              <a:rPr lang="pt-BR" altLang="pt-BR" sz="3200" smtClean="0"/>
              <a:t> de </a:t>
            </a:r>
            <a:r>
              <a:rPr lang="pt-BR" altLang="pt-BR" sz="3200" b="1" smtClean="0"/>
              <a:t>Grupos previamente definidos</a:t>
            </a:r>
          </a:p>
        </p:txBody>
      </p:sp>
      <p:sp>
        <p:nvSpPr>
          <p:cNvPr id="9220" name="Retângulo 1"/>
          <p:cNvSpPr>
            <a:spLocks noChangeArrowheads="1"/>
          </p:cNvSpPr>
          <p:nvPr/>
        </p:nvSpPr>
        <p:spPr bwMode="auto">
          <a:xfrm>
            <a:off x="76200" y="152400"/>
            <a:ext cx="1447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Conceitos</a:t>
            </a:r>
            <a:endParaRPr lang="pt-BR" altLang="pt-BR" sz="3200" b="1"/>
          </a:p>
        </p:txBody>
      </p:sp>
      <p:sp>
        <p:nvSpPr>
          <p:cNvPr id="9221" name="Retângulo 2"/>
          <p:cNvSpPr>
            <a:spLocks noChangeArrowheads="1"/>
          </p:cNvSpPr>
          <p:nvPr/>
        </p:nvSpPr>
        <p:spPr bwMode="auto">
          <a:xfrm>
            <a:off x="1676400" y="147638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>
                <a:solidFill>
                  <a:schemeClr val="bg1"/>
                </a:solidFill>
              </a:rPr>
              <a:t>Objetivos</a:t>
            </a:r>
            <a:endParaRPr lang="pt-BR" altLang="pt-BR" sz="3200" b="1">
              <a:solidFill>
                <a:schemeClr val="bg1"/>
              </a:solidFill>
            </a:endParaRPr>
          </a:p>
        </p:txBody>
      </p:sp>
      <p:sp>
        <p:nvSpPr>
          <p:cNvPr id="9222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>
                <a:solidFill>
                  <a:schemeClr val="bg1"/>
                </a:solidFill>
              </a:rPr>
              <a:t>Pressupostos</a:t>
            </a:r>
            <a:endParaRPr lang="pt-BR" altLang="pt-BR" sz="3200" b="1">
              <a:solidFill>
                <a:schemeClr val="bg1"/>
              </a:solidFill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990600" y="5867400"/>
            <a:ext cx="48768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4" name="CaixaDeTexto 12"/>
          <p:cNvSpPr txBox="1">
            <a:spLocks noChangeArrowheads="1"/>
          </p:cNvSpPr>
          <p:nvPr/>
        </p:nvSpPr>
        <p:spPr bwMode="auto">
          <a:xfrm>
            <a:off x="5943600" y="5715000"/>
            <a:ext cx="1312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Altura (cm)</a:t>
            </a:r>
          </a:p>
        </p:txBody>
      </p:sp>
      <p:pic>
        <p:nvPicPr>
          <p:cNvPr id="9225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371600" y="59436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00400" y="58674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7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35363" y="5943600"/>
            <a:ext cx="1984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8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905000" y="59436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9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239963" y="5943600"/>
            <a:ext cx="1984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0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544763" y="5943600"/>
            <a:ext cx="1984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1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849563" y="5943600"/>
            <a:ext cx="1984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2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54450" y="58674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3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191000" y="58674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4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495800" y="58674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5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845050" y="58674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6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181600" y="58674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tângulo 32"/>
          <p:cNvSpPr/>
          <p:nvPr/>
        </p:nvSpPr>
        <p:spPr>
          <a:xfrm>
            <a:off x="228600" y="2057400"/>
            <a:ext cx="8610600" cy="3046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algn="ctr" eaLnBrk="1" hangingPunct="1">
              <a:defRPr/>
            </a:pPr>
            <a:r>
              <a:rPr lang="pt-BR" altLang="pt-BR" sz="2400" b="1" dirty="0">
                <a:latin typeface="Arial" charset="0"/>
                <a:ea typeface="ＭＳ Ｐゴシック" pitchFamily="-106" charset="-128"/>
              </a:rPr>
              <a:t>Sexo ~ Altura</a:t>
            </a:r>
          </a:p>
          <a:p>
            <a:pPr lvl="1" eaLnBrk="1" hangingPunct="1">
              <a:defRPr/>
            </a:pPr>
            <a:endParaRPr lang="pt-BR" altLang="pt-BR" sz="2400" dirty="0">
              <a:latin typeface="Arial" charset="0"/>
              <a:ea typeface="ＭＳ Ｐゴシック" pitchFamily="-106" charset="-128"/>
            </a:endParaRPr>
          </a:p>
          <a:p>
            <a:pPr lvl="1" eaLnBrk="1" hangingPunct="1">
              <a:defRPr/>
            </a:pPr>
            <a:r>
              <a:rPr lang="pt-BR" altLang="pt-BR" sz="2400" dirty="0">
                <a:latin typeface="Arial" charset="0"/>
                <a:ea typeface="ＭＳ Ｐゴシック" pitchFamily="-106" charset="-128"/>
              </a:rPr>
              <a:t>P (Homem | H = 180cm) </a:t>
            </a:r>
            <a:r>
              <a:rPr lang="pt-BR" altLang="pt-BR" sz="2400" dirty="0">
                <a:latin typeface="Arial" charset="0"/>
                <a:ea typeface="ＭＳ Ｐゴシック" pitchFamily="-106" charset="-128"/>
                <a:sym typeface="Wingdings" pitchFamily="2" charset="2"/>
              </a:rPr>
              <a:t> </a:t>
            </a:r>
            <a:r>
              <a:rPr lang="pt-BR" altLang="pt-BR" sz="2400" dirty="0">
                <a:latin typeface="Arial" charset="0"/>
                <a:ea typeface="ＭＳ Ｐゴシック" pitchFamily="-106" charset="-128"/>
              </a:rPr>
              <a:t>P (H = 180cm| Homem) </a:t>
            </a:r>
          </a:p>
          <a:p>
            <a:pPr eaLnBrk="1" hangingPunct="1">
              <a:defRPr/>
            </a:pPr>
            <a:r>
              <a:rPr lang="pt-BR" altLang="pt-BR" i="1" dirty="0">
                <a:latin typeface="Arial" charset="0"/>
                <a:ea typeface="ＭＳ Ｐゴシック" pitchFamily="-106" charset="-128"/>
              </a:rPr>
              <a:t>                                 </a:t>
            </a:r>
            <a:endParaRPr lang="pt-BR" altLang="pt-BR" dirty="0">
              <a:latin typeface="Arial" charset="0"/>
              <a:ea typeface="ＭＳ Ｐゴシック" pitchFamily="-106" charset="-128"/>
            </a:endParaRPr>
          </a:p>
          <a:p>
            <a:pPr eaLnBrk="1" hangingPunct="1">
              <a:defRPr/>
            </a:pPr>
            <a:endParaRPr lang="pt-BR" altLang="pt-BR" dirty="0">
              <a:latin typeface="Arial" charset="0"/>
              <a:ea typeface="ＭＳ Ｐゴシック" pitchFamily="-106" charset="-128"/>
            </a:endParaRPr>
          </a:p>
          <a:p>
            <a:pPr eaLnBrk="1" hangingPunct="1">
              <a:defRPr/>
            </a:pPr>
            <a:endParaRPr lang="pt-BR" altLang="pt-BR" dirty="0">
              <a:latin typeface="Arial" charset="0"/>
              <a:ea typeface="ＭＳ Ｐゴシック" pitchFamily="-106" charset="-128"/>
            </a:endParaRPr>
          </a:p>
          <a:p>
            <a:pPr eaLnBrk="1" hangingPunct="1">
              <a:defRPr/>
            </a:pPr>
            <a:endParaRPr lang="pt-BR" altLang="pt-BR" dirty="0">
              <a:latin typeface="Arial" charset="0"/>
              <a:ea typeface="ＭＳ Ｐゴシック" pitchFamily="-106" charset="-128"/>
            </a:endParaRPr>
          </a:p>
          <a:p>
            <a:pPr eaLnBrk="1" hangingPunct="1">
              <a:buFontTx/>
              <a:buChar char="-"/>
              <a:defRPr/>
            </a:pPr>
            <a:r>
              <a:rPr lang="pt-BR" altLang="pt-BR" sz="2400" dirty="0">
                <a:latin typeface="Arial" charset="0"/>
                <a:ea typeface="ＭＳ Ｐゴシック" pitchFamily="-106" charset="-128"/>
              </a:rPr>
              <a:t> 2 Grupos (Regressão Logística)</a:t>
            </a:r>
          </a:p>
          <a:p>
            <a:pPr eaLnBrk="1" hangingPunct="1">
              <a:buFontTx/>
              <a:buChar char="-"/>
              <a:defRPr/>
            </a:pPr>
            <a:r>
              <a:rPr lang="pt-BR" altLang="pt-BR" sz="2400" dirty="0">
                <a:latin typeface="Arial" charset="0"/>
                <a:ea typeface="ＭＳ Ｐゴシック" pitchFamily="-106" charset="-128"/>
              </a:rPr>
              <a:t> É mais utilizado quando há mais do que 2 grupos</a:t>
            </a:r>
          </a:p>
        </p:txBody>
      </p:sp>
      <p:sp>
        <p:nvSpPr>
          <p:cNvPr id="9238" name="Retângulo 33"/>
          <p:cNvSpPr>
            <a:spLocks noChangeArrowheads="1"/>
          </p:cNvSpPr>
          <p:nvPr/>
        </p:nvSpPr>
        <p:spPr bwMode="auto">
          <a:xfrm>
            <a:off x="3449638" y="3744913"/>
            <a:ext cx="21129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 altLang="pt-BR" i="1"/>
              <a:t>Teorema de Bayes</a:t>
            </a:r>
          </a:p>
        </p:txBody>
      </p:sp>
      <p:cxnSp>
        <p:nvCxnSpPr>
          <p:cNvPr id="36" name="Conector angulado 35"/>
          <p:cNvCxnSpPr/>
          <p:nvPr/>
        </p:nvCxnSpPr>
        <p:spPr>
          <a:xfrm>
            <a:off x="2382838" y="3276600"/>
            <a:ext cx="914400" cy="609600"/>
          </a:xfrm>
          <a:prstGeom prst="bentConnector3">
            <a:avLst>
              <a:gd name="adj1" fmla="val -21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rot="5400000" flipH="1" flipV="1">
            <a:off x="3124201" y="5791200"/>
            <a:ext cx="1524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1" name="CaixaDeTexto 42"/>
          <p:cNvSpPr txBox="1">
            <a:spLocks noChangeArrowheads="1"/>
          </p:cNvSpPr>
          <p:nvPr/>
        </p:nvSpPr>
        <p:spPr bwMode="auto">
          <a:xfrm>
            <a:off x="2935288" y="5334000"/>
            <a:ext cx="569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170</a:t>
            </a:r>
            <a:endParaRPr lang="en-US" altLang="pt-BR"/>
          </a:p>
        </p:txBody>
      </p:sp>
      <p:cxnSp>
        <p:nvCxnSpPr>
          <p:cNvPr id="45" name="Conector reto 44"/>
          <p:cNvCxnSpPr/>
          <p:nvPr/>
        </p:nvCxnSpPr>
        <p:spPr>
          <a:xfrm rot="5400000" flipH="1" flipV="1">
            <a:off x="5257801" y="5789612"/>
            <a:ext cx="1524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3" name="CaixaDeTexto 45"/>
          <p:cNvSpPr txBox="1">
            <a:spLocks noChangeArrowheads="1"/>
          </p:cNvSpPr>
          <p:nvPr/>
        </p:nvSpPr>
        <p:spPr bwMode="auto">
          <a:xfrm>
            <a:off x="5068888" y="5332413"/>
            <a:ext cx="5699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200</a:t>
            </a:r>
            <a:endParaRPr lang="en-US" altLang="pt-BR"/>
          </a:p>
        </p:txBody>
      </p:sp>
      <p:cxnSp>
        <p:nvCxnSpPr>
          <p:cNvPr id="47" name="Conector reto 46"/>
          <p:cNvCxnSpPr/>
          <p:nvPr/>
        </p:nvCxnSpPr>
        <p:spPr>
          <a:xfrm rot="5400000" flipH="1" flipV="1">
            <a:off x="1102519" y="5791994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5" name="CaixaDeTexto 47"/>
          <p:cNvSpPr txBox="1">
            <a:spLocks noChangeArrowheads="1"/>
          </p:cNvSpPr>
          <p:nvPr/>
        </p:nvSpPr>
        <p:spPr bwMode="auto">
          <a:xfrm>
            <a:off x="914400" y="5334000"/>
            <a:ext cx="569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140</a:t>
            </a:r>
            <a:endParaRPr lang="en-US" altLang="pt-BR"/>
          </a:p>
        </p:txBody>
      </p:sp>
      <p:sp>
        <p:nvSpPr>
          <p:cNvPr id="35" name="Retângulo 34"/>
          <p:cNvSpPr/>
          <p:nvPr/>
        </p:nvSpPr>
        <p:spPr>
          <a:xfrm>
            <a:off x="4419600" y="2743200"/>
            <a:ext cx="3352800" cy="685800"/>
          </a:xfrm>
          <a:prstGeom prst="rect">
            <a:avLst/>
          </a:prstGeom>
          <a:solidFill>
            <a:srgbClr val="FFFF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r" eaLnBrk="1" hangingPunct="1"/>
            <a:r>
              <a:rPr lang="pt-BR" altLang="pt-BR" sz="2400" b="1" smtClean="0"/>
              <a:t>INTRODUÇÃO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0" y="1371600"/>
            <a:ext cx="9118600" cy="1143000"/>
          </a:xfrm>
        </p:spPr>
        <p:txBody>
          <a:bodyPr/>
          <a:lstStyle/>
          <a:p>
            <a:pPr marL="0" indent="0">
              <a:buFontTx/>
              <a:buChar char="-"/>
            </a:pPr>
            <a:r>
              <a:rPr lang="pt-BR" altLang="pt-BR" sz="3200" b="1" dirty="0" smtClean="0"/>
              <a:t>Análise multivariada</a:t>
            </a:r>
            <a:r>
              <a:rPr lang="pt-BR" altLang="pt-BR" sz="2800" dirty="0" smtClean="0"/>
              <a:t>:</a:t>
            </a:r>
            <a:r>
              <a:rPr lang="pt-BR" altLang="pt-BR" sz="2000" dirty="0" smtClean="0"/>
              <a:t> </a:t>
            </a:r>
            <a:r>
              <a:rPr lang="pt-BR" altLang="pt-BR" sz="2400" i="1" dirty="0" smtClean="0"/>
              <a:t>discriminar e classificar objetos</a:t>
            </a:r>
            <a:endParaRPr lang="pt-BR" altLang="pt-BR" sz="2000" i="1" dirty="0" smtClean="0"/>
          </a:p>
        </p:txBody>
      </p:sp>
      <p:sp>
        <p:nvSpPr>
          <p:cNvPr id="10244" name="Retângulo 1"/>
          <p:cNvSpPr>
            <a:spLocks noChangeArrowheads="1"/>
          </p:cNvSpPr>
          <p:nvPr/>
        </p:nvSpPr>
        <p:spPr bwMode="auto">
          <a:xfrm>
            <a:off x="76200" y="152400"/>
            <a:ext cx="1447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Conceitos</a:t>
            </a:r>
            <a:endParaRPr lang="pt-BR" altLang="pt-BR" sz="3200" b="1"/>
          </a:p>
        </p:txBody>
      </p:sp>
      <p:sp>
        <p:nvSpPr>
          <p:cNvPr id="10245" name="Retângulo 2"/>
          <p:cNvSpPr>
            <a:spLocks noChangeArrowheads="1"/>
          </p:cNvSpPr>
          <p:nvPr/>
        </p:nvSpPr>
        <p:spPr bwMode="auto">
          <a:xfrm>
            <a:off x="1676400" y="147638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>
                <a:solidFill>
                  <a:schemeClr val="bg1"/>
                </a:solidFill>
              </a:rPr>
              <a:t>Objetivos</a:t>
            </a:r>
            <a:endParaRPr lang="pt-BR" altLang="pt-BR" sz="3200" b="1">
              <a:solidFill>
                <a:schemeClr val="bg1"/>
              </a:solidFill>
            </a:endParaRPr>
          </a:p>
        </p:txBody>
      </p:sp>
      <p:sp>
        <p:nvSpPr>
          <p:cNvPr id="10246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>
                <a:solidFill>
                  <a:schemeClr val="bg1"/>
                </a:solidFill>
              </a:rPr>
              <a:t>Pressupostos</a:t>
            </a:r>
            <a:endParaRPr lang="pt-BR" altLang="pt-BR" sz="3200" b="1">
              <a:solidFill>
                <a:schemeClr val="bg1"/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 bwMode="auto">
          <a:xfrm>
            <a:off x="38100" y="1981200"/>
            <a:ext cx="8648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1450" indent="-171450" algn="ctr" defTabSz="685800" eaLnBrk="1" hangingPunct="1">
              <a:lnSpc>
                <a:spcPct val="90000"/>
              </a:lnSpc>
              <a:spcBef>
                <a:spcPts val="750"/>
              </a:spcBef>
              <a:defRPr/>
            </a:pPr>
            <a:r>
              <a:rPr lang="pt-BR" altLang="pt-BR" sz="2400" dirty="0">
                <a:latin typeface="Times New Roman" pitchFamily="18" charset="0"/>
                <a:ea typeface="+mn-ea"/>
                <a:cs typeface="Times New Roman" pitchFamily="18" charset="0"/>
              </a:rPr>
              <a:t>Grupo  (</a:t>
            </a:r>
            <a:r>
              <a:rPr lang="pt-BR" altLang="pt-BR" sz="2400" dirty="0" err="1">
                <a:latin typeface="Times New Roman" pitchFamily="18" charset="0"/>
                <a:ea typeface="+mn-ea"/>
                <a:cs typeface="Times New Roman" pitchFamily="18" charset="0"/>
              </a:rPr>
              <a:t>kp</a:t>
            </a:r>
            <a:r>
              <a:rPr lang="pt-BR" altLang="pt-BR" sz="2400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pt-BR" altLang="pt-BR" sz="2400" dirty="0" err="1">
                <a:latin typeface="Times New Roman" pitchFamily="18" charset="0"/>
                <a:ea typeface="+mn-ea"/>
                <a:cs typeface="Times New Roman" pitchFamily="18" charset="0"/>
              </a:rPr>
              <a:t>kpq</a:t>
            </a:r>
            <a:r>
              <a:rPr lang="pt-BR" altLang="pt-BR" sz="2400" dirty="0">
                <a:latin typeface="Times New Roman" pitchFamily="18" charset="0"/>
                <a:ea typeface="+mn-ea"/>
                <a:cs typeface="Times New Roman" pitchFamily="18" charset="0"/>
              </a:rPr>
              <a:t>) ~ Normal</a:t>
            </a:r>
            <a:r>
              <a:rPr lang="pt-BR" altLang="pt-BR" sz="2400" baseline="-250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pt-BR" altLang="pt-BR" sz="2400" dirty="0"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lang="el-GR" altLang="pt-BR" sz="2400" dirty="0">
                <a:latin typeface="Times New Roman" pitchFamily="18" charset="0"/>
                <a:ea typeface="+mn-ea"/>
                <a:cs typeface="Times New Roman" pitchFamily="18" charset="0"/>
              </a:rPr>
              <a:t>μ</a:t>
            </a:r>
            <a:r>
              <a:rPr lang="pt-BR" altLang="pt-BR" sz="2400" baseline="-25000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pt-BR" altLang="pt-BR" sz="2400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pt-BR" altLang="pt-BR" sz="2400" dirty="0" err="1">
                <a:latin typeface="Times New Roman" pitchFamily="18" charset="0"/>
                <a:ea typeface="+mn-ea"/>
                <a:cs typeface="Times New Roman" pitchFamily="18" charset="0"/>
              </a:rPr>
              <a:t>s²</a:t>
            </a:r>
            <a:r>
              <a:rPr lang="pt-BR" altLang="pt-BR" sz="2400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pt-BR" altLang="pt-BR" sz="2400" dirty="0">
                <a:latin typeface="Times New Roman" pitchFamily="18" charset="0"/>
                <a:ea typeface="+mn-ea"/>
                <a:cs typeface="Times New Roman" pitchFamily="18" charset="0"/>
              </a:rPr>
              <a:t>) + Normal</a:t>
            </a:r>
            <a:r>
              <a:rPr lang="pt-BR" altLang="pt-BR" sz="2400" baseline="-25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pt-BR" altLang="pt-BR" sz="2400" dirty="0"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lang="el-GR" altLang="pt-BR" sz="2400" dirty="0">
                <a:latin typeface="Times New Roman" pitchFamily="18" charset="0"/>
                <a:ea typeface="ＭＳ Ｐゴシック" pitchFamily="-106" charset="-128"/>
                <a:cs typeface="Times New Roman" pitchFamily="18" charset="0"/>
              </a:rPr>
              <a:t>μ</a:t>
            </a:r>
            <a:r>
              <a:rPr lang="pt-BR" altLang="pt-BR" sz="2400" baseline="-25000" dirty="0">
                <a:latin typeface="Times New Roman" pitchFamily="18" charset="0"/>
                <a:ea typeface="ＭＳ Ｐゴシック" pitchFamily="-106" charset="-128"/>
                <a:cs typeface="Times New Roman" pitchFamily="18" charset="0"/>
              </a:rPr>
              <a:t>B</a:t>
            </a:r>
            <a:r>
              <a:rPr lang="pt-BR" altLang="pt-BR" sz="2400" dirty="0">
                <a:latin typeface="Times New Roman" pitchFamily="18" charset="0"/>
                <a:ea typeface="ＭＳ Ｐゴシック" pitchFamily="-106" charset="-128"/>
                <a:cs typeface="Times New Roman" pitchFamily="18" charset="0"/>
              </a:rPr>
              <a:t>, </a:t>
            </a:r>
            <a:r>
              <a:rPr lang="pt-BR" altLang="pt-BR" sz="2400" dirty="0" err="1">
                <a:latin typeface="Times New Roman" pitchFamily="18" charset="0"/>
                <a:ea typeface="ＭＳ Ｐゴシック" pitchFamily="-106" charset="-128"/>
                <a:cs typeface="Times New Roman" pitchFamily="18" charset="0"/>
              </a:rPr>
              <a:t>s²</a:t>
            </a:r>
            <a:r>
              <a:rPr lang="pt-BR" altLang="pt-BR" sz="2400" baseline="-25000" dirty="0" err="1">
                <a:latin typeface="Times New Roman" pitchFamily="18" charset="0"/>
                <a:ea typeface="ＭＳ Ｐゴシック" pitchFamily="-106" charset="-128"/>
                <a:cs typeface="Times New Roman" pitchFamily="18" charset="0"/>
              </a:rPr>
              <a:t>B</a:t>
            </a:r>
            <a:r>
              <a:rPr lang="pt-BR" altLang="pt-BR" sz="2400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cxnSp>
        <p:nvCxnSpPr>
          <p:cNvPr id="10" name="Conector de seta reta 9"/>
          <p:cNvCxnSpPr/>
          <p:nvPr/>
        </p:nvCxnSpPr>
        <p:spPr>
          <a:xfrm>
            <a:off x="1371600" y="6400800"/>
            <a:ext cx="5410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1371600" y="2667000"/>
            <a:ext cx="0" cy="3733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1676400" y="3657600"/>
            <a:ext cx="2971800" cy="1600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1" name="CaixaDeTexto 25"/>
          <p:cNvSpPr txBox="1">
            <a:spLocks noChangeArrowheads="1"/>
          </p:cNvSpPr>
          <p:nvPr/>
        </p:nvSpPr>
        <p:spPr bwMode="auto">
          <a:xfrm>
            <a:off x="6900863" y="2514600"/>
            <a:ext cx="15573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3600" b="1"/>
              <a:t>Y’ ~ X’</a:t>
            </a:r>
            <a:endParaRPr lang="en-US" altLang="pt-BR" sz="3600" b="1"/>
          </a:p>
        </p:txBody>
      </p:sp>
      <p:pic>
        <p:nvPicPr>
          <p:cNvPr id="10252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371600" y="56388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3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00400" y="39624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4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35363" y="4953000"/>
            <a:ext cx="1984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5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905000" y="54102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6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239963" y="4648200"/>
            <a:ext cx="1984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7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544763" y="5029200"/>
            <a:ext cx="1984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8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849563" y="5257800"/>
            <a:ext cx="1984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9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54450" y="35814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0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191000" y="41910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1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495800" y="38862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2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845050" y="42672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3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181600" y="3736975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4" name="CaixaDeTexto 72"/>
          <p:cNvSpPr txBox="1">
            <a:spLocks noChangeArrowheads="1"/>
          </p:cNvSpPr>
          <p:nvPr/>
        </p:nvSpPr>
        <p:spPr bwMode="auto">
          <a:xfrm>
            <a:off x="6477000" y="3581400"/>
            <a:ext cx="1300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Categorica</a:t>
            </a:r>
            <a:endParaRPr lang="en-US" altLang="pt-BR"/>
          </a:p>
        </p:txBody>
      </p:sp>
      <p:sp>
        <p:nvSpPr>
          <p:cNvPr id="10265" name="CaixaDeTexto 73"/>
          <p:cNvSpPr txBox="1">
            <a:spLocks noChangeArrowheads="1"/>
          </p:cNvSpPr>
          <p:nvPr/>
        </p:nvSpPr>
        <p:spPr bwMode="auto">
          <a:xfrm>
            <a:off x="7391400" y="4354513"/>
            <a:ext cx="1416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Quantitativa</a:t>
            </a:r>
            <a:endParaRPr lang="en-US" altLang="pt-BR"/>
          </a:p>
        </p:txBody>
      </p:sp>
      <p:cxnSp>
        <p:nvCxnSpPr>
          <p:cNvPr id="76" name="Conector de seta reta 75"/>
          <p:cNvCxnSpPr/>
          <p:nvPr/>
        </p:nvCxnSpPr>
        <p:spPr>
          <a:xfrm rot="5400000">
            <a:off x="6972301" y="3314700"/>
            <a:ext cx="3810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endCxn id="10265" idx="0"/>
          </p:cNvCxnSpPr>
          <p:nvPr/>
        </p:nvCxnSpPr>
        <p:spPr>
          <a:xfrm rot="16200000" flipH="1">
            <a:off x="7511256" y="3766344"/>
            <a:ext cx="1154113" cy="22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8600" y="1219200"/>
            <a:ext cx="8382000" cy="3786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/>
              <a:t>Diferença entre </a:t>
            </a:r>
            <a:r>
              <a:rPr lang="pt-BR" sz="2400" b="1" dirty="0"/>
              <a:t>Regressão </a:t>
            </a:r>
            <a:r>
              <a:rPr lang="pt-BR" sz="2400" b="1" dirty="0" smtClean="0"/>
              <a:t>Logística (</a:t>
            </a:r>
            <a:r>
              <a:rPr lang="pt-BR" sz="2400" b="1" dirty="0" err="1" smtClean="0"/>
              <a:t>GLM</a:t>
            </a:r>
            <a:r>
              <a:rPr lang="pt-BR" sz="2400" b="1" baseline="-25000" dirty="0" err="1" smtClean="0"/>
              <a:t>binomial</a:t>
            </a:r>
            <a:r>
              <a:rPr lang="pt-BR" sz="2400" dirty="0" smtClean="0"/>
              <a:t>)e </a:t>
            </a:r>
            <a:r>
              <a:rPr lang="pt-BR" sz="2400" b="1" dirty="0"/>
              <a:t>LDA</a:t>
            </a:r>
            <a:r>
              <a:rPr lang="pt-BR" sz="2400" dirty="0"/>
              <a:t>?</a:t>
            </a:r>
          </a:p>
          <a:p>
            <a:pPr marL="285750" indent="-285750">
              <a:buFontTx/>
              <a:buChar char="-"/>
              <a:defRPr/>
            </a:pPr>
            <a:endParaRPr lang="pt-BR" sz="2400" b="1" dirty="0"/>
          </a:p>
          <a:p>
            <a:pPr marL="285750" indent="-285750">
              <a:buFontTx/>
              <a:buChar char="-"/>
              <a:defRPr/>
            </a:pPr>
            <a:r>
              <a:rPr lang="pt-BR" sz="2400" b="1" dirty="0"/>
              <a:t>LDA</a:t>
            </a:r>
            <a:r>
              <a:rPr lang="pt-BR" sz="2400" dirty="0"/>
              <a:t>: </a:t>
            </a:r>
          </a:p>
          <a:p>
            <a:pPr marL="742950" lvl="1" indent="-285750">
              <a:buFontTx/>
              <a:buChar char="-"/>
              <a:defRPr/>
            </a:pPr>
            <a:r>
              <a:rPr lang="pt-BR" sz="2400" dirty="0"/>
              <a:t>Usa regressão linear mas interpreta-se de maneira diferente (“eixos simplificados”);</a:t>
            </a:r>
          </a:p>
          <a:p>
            <a:pPr marL="742950" lvl="1" indent="-285750">
              <a:buFontTx/>
              <a:buChar char="-"/>
              <a:defRPr/>
            </a:pPr>
            <a:r>
              <a:rPr lang="pt-BR" sz="2400" dirty="0"/>
              <a:t>Também para mais do que dois grupos</a:t>
            </a:r>
          </a:p>
          <a:p>
            <a:pPr marL="285750" indent="-285750">
              <a:buFontTx/>
              <a:buChar char="-"/>
              <a:defRPr/>
            </a:pPr>
            <a:endParaRPr lang="pt-BR" sz="2400" dirty="0"/>
          </a:p>
          <a:p>
            <a:pPr marL="285750" indent="-285750">
              <a:buFontTx/>
              <a:buChar char="-"/>
              <a:defRPr/>
            </a:pPr>
            <a:r>
              <a:rPr lang="pt-BR" sz="2400" b="1" dirty="0" err="1" smtClean="0"/>
              <a:t>GLM</a:t>
            </a:r>
            <a:r>
              <a:rPr lang="pt-BR" sz="2400" b="1" baseline="-25000" dirty="0" err="1" smtClean="0"/>
              <a:t>binomial</a:t>
            </a:r>
            <a:r>
              <a:rPr lang="pt-BR" sz="2400" dirty="0" smtClean="0"/>
              <a:t>: </a:t>
            </a:r>
            <a:endParaRPr lang="pt-BR" sz="2400" dirty="0"/>
          </a:p>
          <a:p>
            <a:pPr marL="742950" lvl="1" indent="-285750">
              <a:buFontTx/>
              <a:buChar char="-"/>
              <a:defRPr/>
            </a:pPr>
            <a:r>
              <a:rPr lang="pt-BR" sz="2400" dirty="0"/>
              <a:t>É uma regressão onde violações são “consertadas”</a:t>
            </a:r>
          </a:p>
          <a:p>
            <a:pPr marL="285750" indent="-285750">
              <a:buFontTx/>
              <a:buChar char="-"/>
              <a:defRPr/>
            </a:pPr>
            <a:endParaRPr lang="pt-BR" sz="2400" dirty="0"/>
          </a:p>
        </p:txBody>
      </p:sp>
      <p:sp>
        <p:nvSpPr>
          <p:cNvPr id="11267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bg2"/>
          </a:solidFill>
        </p:spPr>
        <p:txBody>
          <a:bodyPr/>
          <a:lstStyle/>
          <a:p>
            <a:pPr algn="r" eaLnBrk="1" hangingPunct="1"/>
            <a:r>
              <a:rPr lang="pt-BR" altLang="pt-BR" sz="2400" b="1" dirty="0" smtClean="0"/>
              <a:t>INTRODUÇÃO</a:t>
            </a:r>
            <a:endParaRPr lang="pt-BR" altLang="pt-BR" b="1" dirty="0" smtClean="0"/>
          </a:p>
        </p:txBody>
      </p:sp>
      <p:sp>
        <p:nvSpPr>
          <p:cNvPr id="5" name="Retângulo 4"/>
          <p:cNvSpPr/>
          <p:nvPr/>
        </p:nvSpPr>
        <p:spPr>
          <a:xfrm>
            <a:off x="76200" y="152400"/>
            <a:ext cx="14478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  <a:endParaRPr lang="pt-BR" alt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9" name="Retângulo 2"/>
          <p:cNvSpPr>
            <a:spLocks noChangeArrowheads="1"/>
          </p:cNvSpPr>
          <p:nvPr/>
        </p:nvSpPr>
        <p:spPr bwMode="auto">
          <a:xfrm>
            <a:off x="1676400" y="147638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Objetivos</a:t>
            </a:r>
            <a:endParaRPr lang="pt-BR" altLang="pt-BR" sz="3200" b="1"/>
          </a:p>
        </p:txBody>
      </p:sp>
      <p:sp>
        <p:nvSpPr>
          <p:cNvPr id="11270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>
                <a:solidFill>
                  <a:schemeClr val="bg1"/>
                </a:solidFill>
              </a:rPr>
              <a:t>Pressupostos</a:t>
            </a:r>
            <a:endParaRPr lang="pt-BR" altLang="pt-BR" sz="3200" b="1">
              <a:solidFill>
                <a:schemeClr val="bg1"/>
              </a:solidFill>
            </a:endParaRPr>
          </a:p>
        </p:txBody>
      </p:sp>
      <p:pic>
        <p:nvPicPr>
          <p:cNvPr id="11271" name="Picture 2" descr="http://www.lindinglab.org/external-files/images/Rlogo1.png/ima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81400" y="5029200"/>
            <a:ext cx="8540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Retângulo 8"/>
          <p:cNvSpPr>
            <a:spLocks noChangeArrowheads="1"/>
          </p:cNvSpPr>
          <p:nvPr/>
        </p:nvSpPr>
        <p:spPr bwMode="auto">
          <a:xfrm>
            <a:off x="227929" y="5791200"/>
            <a:ext cx="86645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pt-BR" sz="24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&gt; </a:t>
            </a:r>
            <a:r>
              <a:rPr lang="en-US" altLang="pt-BR" sz="24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glm</a:t>
            </a:r>
            <a:r>
              <a:rPr lang="en-US" altLang="pt-BR" sz="24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(y~x1+x2,data,family = </a:t>
            </a:r>
            <a:r>
              <a:rPr lang="en-US" altLang="pt-BR" sz="24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binomial("</a:t>
            </a:r>
            <a:r>
              <a:rPr lang="en-US" altLang="pt-BR" sz="2400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logit</a:t>
            </a:r>
            <a:r>
              <a:rPr lang="en-US" altLang="pt-BR" sz="2400" dirty="0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"))</a:t>
            </a:r>
            <a:endParaRPr lang="en-US" altLang="pt-BR" sz="24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r" eaLnBrk="1" hangingPunct="1"/>
            <a:r>
              <a:rPr lang="pt-BR" altLang="pt-BR" sz="2400" b="1" smtClean="0"/>
              <a:t>INTRODUÇÃO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6200" y="152400"/>
            <a:ext cx="14478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  <a:endParaRPr lang="pt-BR" alt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292" name="Retângulo 2"/>
          <p:cNvSpPr>
            <a:spLocks noChangeArrowheads="1"/>
          </p:cNvSpPr>
          <p:nvPr/>
        </p:nvSpPr>
        <p:spPr bwMode="auto">
          <a:xfrm>
            <a:off x="1676400" y="147638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Objetivos</a:t>
            </a:r>
            <a:endParaRPr lang="pt-BR" altLang="pt-BR" sz="3200" b="1"/>
          </a:p>
        </p:txBody>
      </p:sp>
      <p:sp>
        <p:nvSpPr>
          <p:cNvPr id="12293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>
                <a:solidFill>
                  <a:schemeClr val="bg1"/>
                </a:solidFill>
              </a:rPr>
              <a:t>Pressupostos</a:t>
            </a:r>
            <a:endParaRPr lang="pt-BR" altLang="pt-BR" sz="3200" b="1">
              <a:solidFill>
                <a:schemeClr val="bg1"/>
              </a:solidFill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838200" y="5943600"/>
            <a:ext cx="5410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838200" y="2209800"/>
            <a:ext cx="0" cy="3733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143000" y="3200400"/>
            <a:ext cx="3352800" cy="1905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7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38200" y="51816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67000" y="35052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001963" y="4495800"/>
            <a:ext cx="1984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371600" y="49530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06563" y="4191000"/>
            <a:ext cx="1984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11363" y="4572000"/>
            <a:ext cx="1984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3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316163" y="4800600"/>
            <a:ext cx="1984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4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321050" y="31242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5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657600" y="37338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6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962400" y="34290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7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311650" y="38100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8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648200" y="3279775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9" name="CaixaDeTexto 27"/>
          <p:cNvSpPr txBox="1">
            <a:spLocks noChangeArrowheads="1"/>
          </p:cNvSpPr>
          <p:nvPr/>
        </p:nvSpPr>
        <p:spPr bwMode="auto">
          <a:xfrm>
            <a:off x="4876800" y="4800600"/>
            <a:ext cx="22875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Discriminante Linear</a:t>
            </a:r>
          </a:p>
          <a:p>
            <a:r>
              <a:rPr lang="pt-BR" altLang="pt-BR"/>
              <a:t>(escore de corte)</a:t>
            </a:r>
            <a:endParaRPr lang="en-US" alt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r" eaLnBrk="1" hangingPunct="1"/>
            <a:r>
              <a:rPr lang="pt-BR" altLang="pt-BR" sz="2400" b="1" smtClean="0"/>
              <a:t>INTRODUÇÃO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6200" y="152400"/>
            <a:ext cx="14478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  <a:endParaRPr lang="pt-BR" alt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16" name="Retângulo 2"/>
          <p:cNvSpPr>
            <a:spLocks noChangeArrowheads="1"/>
          </p:cNvSpPr>
          <p:nvPr/>
        </p:nvSpPr>
        <p:spPr bwMode="auto">
          <a:xfrm>
            <a:off x="1676400" y="147638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Objetivos</a:t>
            </a:r>
            <a:endParaRPr lang="pt-BR" altLang="pt-BR" sz="3200" b="1"/>
          </a:p>
        </p:txBody>
      </p:sp>
      <p:sp>
        <p:nvSpPr>
          <p:cNvPr id="13317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>
                <a:solidFill>
                  <a:schemeClr val="bg1"/>
                </a:solidFill>
              </a:rPr>
              <a:t>Pressupostos</a:t>
            </a:r>
            <a:endParaRPr lang="pt-BR" altLang="pt-BR" sz="3200" b="1">
              <a:solidFill>
                <a:schemeClr val="bg1"/>
              </a:solidFill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838200" y="5943600"/>
            <a:ext cx="5410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838200" y="2209800"/>
            <a:ext cx="0" cy="3733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143000" y="3200400"/>
            <a:ext cx="3352800" cy="1905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21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38200" y="51816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2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67000" y="35052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3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001963" y="4495800"/>
            <a:ext cx="1984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4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371600" y="49530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5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06563" y="4191000"/>
            <a:ext cx="1984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6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11363" y="4572000"/>
            <a:ext cx="1984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7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316163" y="4800600"/>
            <a:ext cx="1984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8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321050" y="31242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9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657600" y="37338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30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962400" y="34290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31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311650" y="38100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32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648200" y="3279775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Conector de seta reta 24"/>
          <p:cNvCxnSpPr/>
          <p:nvPr/>
        </p:nvCxnSpPr>
        <p:spPr>
          <a:xfrm rot="5400000" flipH="1" flipV="1">
            <a:off x="1143000" y="2362200"/>
            <a:ext cx="45720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4" name="CaixaDeTexto 29"/>
          <p:cNvSpPr txBox="1">
            <a:spLocks noChangeArrowheads="1"/>
          </p:cNvSpPr>
          <p:nvPr/>
        </p:nvSpPr>
        <p:spPr bwMode="auto">
          <a:xfrm>
            <a:off x="5105400" y="1447800"/>
            <a:ext cx="2463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Variável estatística (Z)</a:t>
            </a:r>
            <a:endParaRPr lang="en-US" alt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r" eaLnBrk="1" hangingPunct="1"/>
            <a:r>
              <a:rPr lang="pt-BR" altLang="pt-BR" sz="2400" b="1" dirty="0" smtClean="0"/>
              <a:t>INTRODUÇÃO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6200" y="152400"/>
            <a:ext cx="14478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  <a:endParaRPr lang="pt-BR" alt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340" name="Retângulo 2"/>
          <p:cNvSpPr>
            <a:spLocks noChangeArrowheads="1"/>
          </p:cNvSpPr>
          <p:nvPr/>
        </p:nvSpPr>
        <p:spPr bwMode="auto">
          <a:xfrm>
            <a:off x="1676400" y="147638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Objetivos</a:t>
            </a:r>
            <a:endParaRPr lang="pt-BR" altLang="pt-BR" sz="3200" b="1"/>
          </a:p>
        </p:txBody>
      </p:sp>
      <p:sp>
        <p:nvSpPr>
          <p:cNvPr id="14341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>
                <a:solidFill>
                  <a:schemeClr val="bg1"/>
                </a:solidFill>
              </a:rPr>
              <a:t>Pressupostos</a:t>
            </a:r>
            <a:endParaRPr lang="pt-BR" altLang="pt-BR" sz="3200" b="1">
              <a:solidFill>
                <a:schemeClr val="bg1"/>
              </a:solidFill>
            </a:endParaRPr>
          </a:p>
        </p:txBody>
      </p:sp>
      <p:grpSp>
        <p:nvGrpSpPr>
          <p:cNvPr id="3" name="Grupo 24"/>
          <p:cNvGrpSpPr>
            <a:grpSpLocks/>
          </p:cNvGrpSpPr>
          <p:nvPr/>
        </p:nvGrpSpPr>
        <p:grpSpPr bwMode="auto">
          <a:xfrm rot="3619199">
            <a:off x="907256" y="1253332"/>
            <a:ext cx="6410325" cy="4573588"/>
            <a:chOff x="838200" y="1371601"/>
            <a:chExt cx="6410521" cy="4573587"/>
          </a:xfrm>
        </p:grpSpPr>
        <p:cxnSp>
          <p:nvCxnSpPr>
            <p:cNvPr id="8" name="Conector de seta reta 7"/>
            <p:cNvCxnSpPr/>
            <p:nvPr/>
          </p:nvCxnSpPr>
          <p:spPr>
            <a:xfrm>
              <a:off x="834805" y="5945224"/>
              <a:ext cx="5410365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 flipV="1">
              <a:off x="837823" y="2209313"/>
              <a:ext cx="0" cy="3733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1137849" y="3192164"/>
              <a:ext cx="3352903" cy="1905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346" name="Imagem 39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838200" y="5181600"/>
              <a:ext cx="198438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7" name="Imagem 72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2667000" y="3505200"/>
              <a:ext cx="336550" cy="37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8" name="Imagem 39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3001962" y="4495801"/>
              <a:ext cx="198438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9" name="Imagem 39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371601" y="4953001"/>
              <a:ext cx="198438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0" name="Imagem 39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706562" y="4191000"/>
              <a:ext cx="198438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1" name="Imagem 39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2011363" y="4572000"/>
              <a:ext cx="198438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2" name="Imagem 39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2316162" y="4800601"/>
              <a:ext cx="198438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3" name="Imagem 72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3321050" y="3124201"/>
              <a:ext cx="336550" cy="37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4" name="Imagem 72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3657600" y="3733800"/>
              <a:ext cx="336550" cy="37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5" name="Imagem 72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3962400" y="3429000"/>
              <a:ext cx="336550" cy="37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6" name="Imagem 72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4311650" y="3810001"/>
              <a:ext cx="336550" cy="37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7" name="Imagem 72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4648200" y="3279775"/>
              <a:ext cx="336550" cy="37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" name="Conector de seta reta 22"/>
            <p:cNvCxnSpPr/>
            <p:nvPr/>
          </p:nvCxnSpPr>
          <p:spPr>
            <a:xfrm rot="5400000" flipH="1" flipV="1">
              <a:off x="1142305" y="2358629"/>
              <a:ext cx="4571999" cy="25908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59" name="CaixaDeTexto 23"/>
            <p:cNvSpPr txBox="1">
              <a:spLocks noChangeArrowheads="1"/>
            </p:cNvSpPr>
            <p:nvPr/>
          </p:nvSpPr>
          <p:spPr bwMode="auto">
            <a:xfrm>
              <a:off x="4785674" y="1516525"/>
              <a:ext cx="24630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BR"/>
                <a:t>Variável estatística (Z)</a:t>
              </a:r>
              <a:endParaRPr lang="en-US" altLang="pt-BR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r" eaLnBrk="1" hangingPunct="1"/>
            <a:r>
              <a:rPr lang="pt-BR" altLang="pt-BR" sz="2400" b="1" dirty="0" smtClean="0"/>
              <a:t>INTRODUÇÃO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6200" y="152400"/>
            <a:ext cx="14478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  <a:endParaRPr lang="pt-BR" alt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364" name="Retângulo 2"/>
          <p:cNvSpPr>
            <a:spLocks noChangeArrowheads="1"/>
          </p:cNvSpPr>
          <p:nvPr/>
        </p:nvSpPr>
        <p:spPr bwMode="auto">
          <a:xfrm>
            <a:off x="1676400" y="147638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Objetivos</a:t>
            </a:r>
            <a:endParaRPr lang="pt-BR" altLang="pt-BR" sz="3200" b="1"/>
          </a:p>
        </p:txBody>
      </p:sp>
      <p:sp>
        <p:nvSpPr>
          <p:cNvPr id="15365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>
                <a:solidFill>
                  <a:schemeClr val="bg1"/>
                </a:solidFill>
              </a:rPr>
              <a:t>Pressupostos</a:t>
            </a:r>
            <a:endParaRPr lang="pt-BR" altLang="pt-BR" sz="3200" b="1">
              <a:solidFill>
                <a:schemeClr val="bg1"/>
              </a:solidFill>
            </a:endParaRPr>
          </a:p>
        </p:txBody>
      </p:sp>
      <p:cxnSp>
        <p:nvCxnSpPr>
          <p:cNvPr id="10" name="Conector reto 9"/>
          <p:cNvCxnSpPr/>
          <p:nvPr/>
        </p:nvCxnSpPr>
        <p:spPr>
          <a:xfrm rot="3619199">
            <a:off x="1400175" y="1768475"/>
            <a:ext cx="3352800" cy="1905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7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19199">
            <a:off x="986631" y="1499394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3619199">
            <a:off x="3314701" y="2319337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19199">
            <a:off x="2653506" y="3039269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19199">
            <a:off x="1448594" y="1850232"/>
            <a:ext cx="1984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1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19199">
            <a:off x="2277269" y="1762919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19199">
            <a:off x="2096294" y="2216944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3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19199">
            <a:off x="2048669" y="2594769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4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3619199">
            <a:off x="3970338" y="269875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5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3619199">
            <a:off x="3606801" y="3292475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6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3619199">
            <a:off x="4022726" y="3406775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7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3619199">
            <a:off x="3863976" y="38989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8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3619199">
            <a:off x="4491038" y="3929062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Conector de seta reta 22"/>
          <p:cNvCxnSpPr/>
          <p:nvPr/>
        </p:nvCxnSpPr>
        <p:spPr>
          <a:xfrm rot="9019199" flipH="1" flipV="1">
            <a:off x="1522413" y="1709738"/>
            <a:ext cx="45720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80" name="CaixaDeTexto 23"/>
          <p:cNvSpPr txBox="1">
            <a:spLocks noChangeArrowheads="1"/>
          </p:cNvSpPr>
          <p:nvPr/>
        </p:nvSpPr>
        <p:spPr bwMode="auto">
          <a:xfrm rot="3619199">
            <a:off x="5559425" y="4100513"/>
            <a:ext cx="24622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Variável estatística (Z)</a:t>
            </a:r>
            <a:endParaRPr lang="en-US" alt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bg2"/>
          </a:solidFill>
        </p:spPr>
        <p:txBody>
          <a:bodyPr/>
          <a:lstStyle/>
          <a:p>
            <a:pPr algn="r" eaLnBrk="1" hangingPunct="1"/>
            <a:r>
              <a:rPr lang="pt-BR" altLang="pt-BR" sz="2400" b="1" dirty="0" smtClean="0"/>
              <a:t>INTRODUÇÃO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6200" y="152400"/>
            <a:ext cx="14478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</a:p>
        </p:txBody>
      </p:sp>
      <p:sp>
        <p:nvSpPr>
          <p:cNvPr id="16388" name="Retângulo 2"/>
          <p:cNvSpPr>
            <a:spLocks noChangeArrowheads="1"/>
          </p:cNvSpPr>
          <p:nvPr/>
        </p:nvSpPr>
        <p:spPr bwMode="auto">
          <a:xfrm>
            <a:off x="1676400" y="147638"/>
            <a:ext cx="1600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Objetivos</a:t>
            </a:r>
          </a:p>
        </p:txBody>
      </p:sp>
      <p:sp>
        <p:nvSpPr>
          <p:cNvPr id="16389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>
                <a:solidFill>
                  <a:schemeClr val="bg1"/>
                </a:solidFill>
              </a:rPr>
              <a:t>Pressupostos</a:t>
            </a:r>
          </a:p>
        </p:txBody>
      </p:sp>
      <p:pic>
        <p:nvPicPr>
          <p:cNvPr id="16390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19199">
            <a:off x="986631" y="2601119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3619199">
            <a:off x="3314701" y="2695575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19199">
            <a:off x="2653506" y="2580482"/>
            <a:ext cx="1984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19199">
            <a:off x="1448594" y="2601119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4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19199">
            <a:off x="2277269" y="1991519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5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19199">
            <a:off x="2096294" y="2296319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6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19199">
            <a:off x="2048669" y="2594769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7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3619199">
            <a:off x="3970338" y="269875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8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3619199">
            <a:off x="3606801" y="2695575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9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3619199">
            <a:off x="4022726" y="24130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0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3619199">
            <a:off x="3863976" y="21844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1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3619199">
            <a:off x="4491038" y="2695575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Conector de seta reta 22"/>
          <p:cNvCxnSpPr/>
          <p:nvPr/>
        </p:nvCxnSpPr>
        <p:spPr>
          <a:xfrm rot="9019199" flipH="1" flipV="1">
            <a:off x="1522413" y="1709738"/>
            <a:ext cx="45720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rot="5400000">
            <a:off x="2093913" y="2857500"/>
            <a:ext cx="1906588" cy="15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4" name="CaixaDeTexto 29"/>
          <p:cNvSpPr txBox="1">
            <a:spLocks noChangeArrowheads="1"/>
          </p:cNvSpPr>
          <p:nvPr/>
        </p:nvSpPr>
        <p:spPr bwMode="auto">
          <a:xfrm>
            <a:off x="5257800" y="3200400"/>
            <a:ext cx="2463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Variável estatística (Z)</a:t>
            </a:r>
            <a:endParaRPr lang="en-US" alt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bg2"/>
          </a:solidFill>
        </p:spPr>
        <p:txBody>
          <a:bodyPr/>
          <a:lstStyle/>
          <a:p>
            <a:pPr algn="r" eaLnBrk="1" hangingPunct="1"/>
            <a:r>
              <a:rPr lang="pt-BR" altLang="pt-BR" sz="2400" b="1" dirty="0" smtClean="0"/>
              <a:t>INTRODUÇÃO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6200" y="152400"/>
            <a:ext cx="14478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</a:p>
        </p:txBody>
      </p:sp>
      <p:sp>
        <p:nvSpPr>
          <p:cNvPr id="17412" name="Retângulo 2"/>
          <p:cNvSpPr>
            <a:spLocks noChangeArrowheads="1"/>
          </p:cNvSpPr>
          <p:nvPr/>
        </p:nvSpPr>
        <p:spPr bwMode="auto">
          <a:xfrm>
            <a:off x="1676400" y="147638"/>
            <a:ext cx="1600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Objetivos</a:t>
            </a:r>
          </a:p>
        </p:txBody>
      </p:sp>
      <p:sp>
        <p:nvSpPr>
          <p:cNvPr id="17413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>
                <a:solidFill>
                  <a:schemeClr val="bg1"/>
                </a:solidFill>
              </a:rPr>
              <a:t>Pressupostos</a:t>
            </a:r>
          </a:p>
        </p:txBody>
      </p:sp>
      <p:pic>
        <p:nvPicPr>
          <p:cNvPr id="17414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19199">
            <a:off x="986631" y="2601119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3619199">
            <a:off x="3314701" y="2695575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19199">
            <a:off x="2653506" y="2580482"/>
            <a:ext cx="1984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19199">
            <a:off x="1448594" y="2601119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8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19199">
            <a:off x="2277269" y="1991519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9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19199">
            <a:off x="2096294" y="2296319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0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19199">
            <a:off x="2048669" y="2594769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1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3619199">
            <a:off x="3970338" y="269875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2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3619199">
            <a:off x="3606801" y="2695575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3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3619199">
            <a:off x="4022726" y="24130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4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3619199">
            <a:off x="3863976" y="21844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5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3619199">
            <a:off x="4491038" y="2695575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Conector de seta reta 22"/>
          <p:cNvCxnSpPr/>
          <p:nvPr/>
        </p:nvCxnSpPr>
        <p:spPr>
          <a:xfrm rot="9019199" flipH="1" flipV="1">
            <a:off x="1522413" y="1709738"/>
            <a:ext cx="45720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a livre 24"/>
          <p:cNvSpPr/>
          <p:nvPr/>
        </p:nvSpPr>
        <p:spPr>
          <a:xfrm flipV="1">
            <a:off x="1042988" y="1371600"/>
            <a:ext cx="1700212" cy="1641475"/>
          </a:xfrm>
          <a:custGeom>
            <a:avLst/>
            <a:gdLst>
              <a:gd name="connsiteX0" fmla="*/ 0 w 1700011"/>
              <a:gd name="connsiteY0" fmla="*/ 90152 h 1341549"/>
              <a:gd name="connsiteX1" fmla="*/ 1171977 w 1700011"/>
              <a:gd name="connsiteY1" fmla="*/ 1326524 h 1341549"/>
              <a:gd name="connsiteX2" fmla="*/ 1700011 w 1700011"/>
              <a:gd name="connsiteY2" fmla="*/ 0 h 134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0011" h="1341549">
                <a:moveTo>
                  <a:pt x="0" y="90152"/>
                </a:moveTo>
                <a:cubicBezTo>
                  <a:pt x="444321" y="715850"/>
                  <a:pt x="888642" y="1341549"/>
                  <a:pt x="1171977" y="1326524"/>
                </a:cubicBezTo>
                <a:cubicBezTo>
                  <a:pt x="1455312" y="1311499"/>
                  <a:pt x="1577661" y="655749"/>
                  <a:pt x="1700011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Forma livre 25"/>
          <p:cNvSpPr/>
          <p:nvPr/>
        </p:nvSpPr>
        <p:spPr>
          <a:xfrm>
            <a:off x="3194050" y="1827213"/>
            <a:ext cx="1428750" cy="1160462"/>
          </a:xfrm>
          <a:custGeom>
            <a:avLst/>
            <a:gdLst>
              <a:gd name="connsiteX0" fmla="*/ 0 w 1429554"/>
              <a:gd name="connsiteY0" fmla="*/ 1161245 h 1161245"/>
              <a:gd name="connsiteX1" fmla="*/ 592428 w 1429554"/>
              <a:gd name="connsiteY1" fmla="*/ 2146 h 1161245"/>
              <a:gd name="connsiteX2" fmla="*/ 1429554 w 1429554"/>
              <a:gd name="connsiteY2" fmla="*/ 1148366 h 11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554" h="1161245">
                <a:moveTo>
                  <a:pt x="0" y="1161245"/>
                </a:moveTo>
                <a:cubicBezTo>
                  <a:pt x="177084" y="582769"/>
                  <a:pt x="354169" y="4293"/>
                  <a:pt x="592428" y="2146"/>
                </a:cubicBezTo>
                <a:cubicBezTo>
                  <a:pt x="830687" y="0"/>
                  <a:pt x="1130120" y="574183"/>
                  <a:pt x="1429554" y="114836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8" name="Conector reto 27"/>
          <p:cNvCxnSpPr/>
          <p:nvPr/>
        </p:nvCxnSpPr>
        <p:spPr>
          <a:xfrm rot="5400000">
            <a:off x="2093913" y="2857500"/>
            <a:ext cx="1906588" cy="15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0" name="CaixaDeTexto 29"/>
          <p:cNvSpPr txBox="1">
            <a:spLocks noChangeArrowheads="1"/>
          </p:cNvSpPr>
          <p:nvPr/>
        </p:nvSpPr>
        <p:spPr bwMode="auto">
          <a:xfrm>
            <a:off x="5257800" y="3200400"/>
            <a:ext cx="2463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Variável estatística (Z)</a:t>
            </a:r>
            <a:endParaRPr lang="en-US" altLang="pt-BR"/>
          </a:p>
        </p:txBody>
      </p:sp>
      <p:pic>
        <p:nvPicPr>
          <p:cNvPr id="17431" name="Picture 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962400" y="1143000"/>
            <a:ext cx="1365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32" name="Picture 3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838200" y="990600"/>
            <a:ext cx="1365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bg2"/>
          </a:solidFill>
        </p:spPr>
        <p:txBody>
          <a:bodyPr/>
          <a:lstStyle/>
          <a:p>
            <a:pPr algn="r" eaLnBrk="1" hangingPunct="1"/>
            <a:r>
              <a:rPr lang="pt-BR" altLang="pt-BR" sz="2400" b="1" dirty="0" smtClean="0"/>
              <a:t>INTRODUÇÃO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6200" y="152400"/>
            <a:ext cx="14478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</a:p>
        </p:txBody>
      </p:sp>
      <p:sp>
        <p:nvSpPr>
          <p:cNvPr id="18436" name="Retângulo 2"/>
          <p:cNvSpPr>
            <a:spLocks noChangeArrowheads="1"/>
          </p:cNvSpPr>
          <p:nvPr/>
        </p:nvSpPr>
        <p:spPr bwMode="auto">
          <a:xfrm>
            <a:off x="1676400" y="147638"/>
            <a:ext cx="1600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Objetivos</a:t>
            </a:r>
          </a:p>
        </p:txBody>
      </p:sp>
      <p:sp>
        <p:nvSpPr>
          <p:cNvPr id="18437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>
                <a:solidFill>
                  <a:schemeClr val="bg1"/>
                </a:solidFill>
              </a:rPr>
              <a:t>Pressupostos</a:t>
            </a:r>
          </a:p>
        </p:txBody>
      </p:sp>
      <p:pic>
        <p:nvPicPr>
          <p:cNvPr id="18438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19199">
            <a:off x="986631" y="2601119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3619199">
            <a:off x="3314701" y="2695575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19199">
            <a:off x="2653506" y="2580482"/>
            <a:ext cx="1984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19199">
            <a:off x="1448594" y="2601119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19199">
            <a:off x="2277269" y="1991519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3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19199">
            <a:off x="2096294" y="2296319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19199">
            <a:off x="2048669" y="2594769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5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3619199">
            <a:off x="3970338" y="269875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6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3619199">
            <a:off x="3606801" y="2695575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3619199">
            <a:off x="4022726" y="24130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8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3619199">
            <a:off x="3863976" y="21844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9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3619199">
            <a:off x="4491038" y="2695575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Conector de seta reta 22"/>
          <p:cNvCxnSpPr/>
          <p:nvPr/>
        </p:nvCxnSpPr>
        <p:spPr>
          <a:xfrm rot="9019199" flipH="1" flipV="1">
            <a:off x="1522413" y="1709738"/>
            <a:ext cx="45720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a livre 24"/>
          <p:cNvSpPr/>
          <p:nvPr/>
        </p:nvSpPr>
        <p:spPr>
          <a:xfrm flipV="1">
            <a:off x="1042988" y="1371600"/>
            <a:ext cx="1700212" cy="1641475"/>
          </a:xfrm>
          <a:custGeom>
            <a:avLst/>
            <a:gdLst>
              <a:gd name="connsiteX0" fmla="*/ 0 w 1700011"/>
              <a:gd name="connsiteY0" fmla="*/ 90152 h 1341549"/>
              <a:gd name="connsiteX1" fmla="*/ 1171977 w 1700011"/>
              <a:gd name="connsiteY1" fmla="*/ 1326524 h 1341549"/>
              <a:gd name="connsiteX2" fmla="*/ 1700011 w 1700011"/>
              <a:gd name="connsiteY2" fmla="*/ 0 h 134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0011" h="1341549">
                <a:moveTo>
                  <a:pt x="0" y="90152"/>
                </a:moveTo>
                <a:cubicBezTo>
                  <a:pt x="444321" y="715850"/>
                  <a:pt x="888642" y="1341549"/>
                  <a:pt x="1171977" y="1326524"/>
                </a:cubicBezTo>
                <a:cubicBezTo>
                  <a:pt x="1455312" y="1311499"/>
                  <a:pt x="1577661" y="655749"/>
                  <a:pt x="1700011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Forma livre 25"/>
          <p:cNvSpPr/>
          <p:nvPr/>
        </p:nvSpPr>
        <p:spPr>
          <a:xfrm>
            <a:off x="3194050" y="1827213"/>
            <a:ext cx="1428750" cy="1160462"/>
          </a:xfrm>
          <a:custGeom>
            <a:avLst/>
            <a:gdLst>
              <a:gd name="connsiteX0" fmla="*/ 0 w 1429554"/>
              <a:gd name="connsiteY0" fmla="*/ 1161245 h 1161245"/>
              <a:gd name="connsiteX1" fmla="*/ 592428 w 1429554"/>
              <a:gd name="connsiteY1" fmla="*/ 2146 h 1161245"/>
              <a:gd name="connsiteX2" fmla="*/ 1429554 w 1429554"/>
              <a:gd name="connsiteY2" fmla="*/ 1148366 h 11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554" h="1161245">
                <a:moveTo>
                  <a:pt x="0" y="1161245"/>
                </a:moveTo>
                <a:cubicBezTo>
                  <a:pt x="177084" y="582769"/>
                  <a:pt x="354169" y="4293"/>
                  <a:pt x="592428" y="2146"/>
                </a:cubicBezTo>
                <a:cubicBezTo>
                  <a:pt x="830687" y="0"/>
                  <a:pt x="1130120" y="574183"/>
                  <a:pt x="1429554" y="114836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8" name="Conector reto 27"/>
          <p:cNvCxnSpPr/>
          <p:nvPr/>
        </p:nvCxnSpPr>
        <p:spPr>
          <a:xfrm rot="5400000">
            <a:off x="2093913" y="2857500"/>
            <a:ext cx="1906588" cy="15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4" name="CaixaDeTexto 29"/>
          <p:cNvSpPr txBox="1">
            <a:spLocks noChangeArrowheads="1"/>
          </p:cNvSpPr>
          <p:nvPr/>
        </p:nvSpPr>
        <p:spPr bwMode="auto">
          <a:xfrm>
            <a:off x="5257800" y="3200400"/>
            <a:ext cx="2463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Variável estatística (Z)</a:t>
            </a:r>
            <a:endParaRPr lang="en-US" altLang="pt-BR"/>
          </a:p>
        </p:txBody>
      </p:sp>
      <p:pic>
        <p:nvPicPr>
          <p:cNvPr id="18455" name="Picture 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324600" y="4114800"/>
            <a:ext cx="2236788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6" name="Picture 3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3962400" y="1143000"/>
            <a:ext cx="1365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7" name="Picture 3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838200" y="990600"/>
            <a:ext cx="1365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8" name="CaixaDeTexto 8"/>
          <p:cNvSpPr txBox="1">
            <a:spLocks noChangeArrowheads="1"/>
          </p:cNvSpPr>
          <p:nvPr/>
        </p:nvSpPr>
        <p:spPr bwMode="auto">
          <a:xfrm>
            <a:off x="228600" y="4267200"/>
            <a:ext cx="58674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pt-BR" altLang="pt-BR" sz="2400" b="1" u="sng"/>
              <a:t>Maximizar</a:t>
            </a:r>
            <a:r>
              <a:rPr lang="pt-BR" altLang="pt-BR" sz="2400"/>
              <a:t> a distância entre médias</a:t>
            </a:r>
          </a:p>
          <a:p>
            <a:pPr marL="342900" indent="-342900">
              <a:buFontTx/>
              <a:buAutoNum type="arabicPeriod"/>
            </a:pPr>
            <a:r>
              <a:rPr lang="pt-BR" altLang="pt-BR" sz="2400" b="1" u="sng"/>
              <a:t>Minimizar</a:t>
            </a:r>
            <a:r>
              <a:rPr lang="pt-BR" altLang="pt-BR" sz="2400"/>
              <a:t> a variância (LDA é “scatter” e é representada por s</a:t>
            </a:r>
            <a:r>
              <a:rPr lang="pt-BR" altLang="pt-BR" sz="2400" baseline="30000"/>
              <a:t>2</a:t>
            </a:r>
            <a:r>
              <a:rPr lang="pt-BR" altLang="pt-BR" sz="2400"/>
              <a:t>) dentro de cada categoria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0727"/>
          </a:xfrm>
        </p:spPr>
        <p:txBody>
          <a:bodyPr>
            <a:normAutofit/>
          </a:bodyPr>
          <a:lstStyle/>
          <a:p>
            <a:pPr algn="l" eaLnBrk="1" hangingPunct="1"/>
            <a:r>
              <a:rPr lang="pt-BR" altLang="pt-BR" sz="4000" b="1" dirty="0" smtClean="0"/>
              <a:t>CONTEÚDO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25400" y="836712"/>
            <a:ext cx="9118600" cy="6021288"/>
          </a:xfrm>
        </p:spPr>
        <p:txBody>
          <a:bodyPr>
            <a:noAutofit/>
          </a:bodyPr>
          <a:lstStyle/>
          <a:p>
            <a:r>
              <a:rPr lang="pt-BR" altLang="pt-BR" sz="2800" dirty="0" smtClean="0"/>
              <a:t>Elementos </a:t>
            </a:r>
            <a:r>
              <a:rPr lang="pt-BR" altLang="pt-BR" sz="2800" dirty="0" smtClean="0"/>
              <a:t>da Análise Discriminante:</a:t>
            </a:r>
          </a:p>
          <a:p>
            <a:pPr lvl="1"/>
            <a:r>
              <a:rPr lang="pt-BR" altLang="pt-BR" dirty="0" smtClean="0"/>
              <a:t>Modelo </a:t>
            </a:r>
            <a:r>
              <a:rPr lang="pt-BR" altLang="pt-BR" dirty="0" smtClean="0"/>
              <a:t>discriminante  e Escores </a:t>
            </a:r>
            <a:r>
              <a:rPr lang="pt-BR" altLang="pt-BR" dirty="0" smtClean="0"/>
              <a:t>discriminantes</a:t>
            </a:r>
          </a:p>
          <a:p>
            <a:pPr lvl="1"/>
            <a:r>
              <a:rPr lang="pt-BR" altLang="pt-BR" dirty="0" smtClean="0"/>
              <a:t>Função de Fischer </a:t>
            </a:r>
          </a:p>
          <a:p>
            <a:pPr lvl="1"/>
            <a:r>
              <a:rPr lang="pt-BR" altLang="pt-BR" dirty="0" smtClean="0"/>
              <a:t>Função Canônica </a:t>
            </a:r>
            <a:r>
              <a:rPr lang="pt-BR" altLang="pt-BR" dirty="0" err="1" smtClean="0"/>
              <a:t>não-padronizada</a:t>
            </a:r>
            <a:endParaRPr lang="pt-BR" altLang="pt-BR" dirty="0" smtClean="0"/>
          </a:p>
          <a:p>
            <a:pPr lvl="1"/>
            <a:r>
              <a:rPr lang="pt-BR" altLang="pt-BR" dirty="0" smtClean="0"/>
              <a:t>Coeficientes Canônicos padronizados</a:t>
            </a:r>
          </a:p>
          <a:p>
            <a:pPr lvl="1"/>
            <a:r>
              <a:rPr lang="pt-BR" altLang="pt-BR" dirty="0" smtClean="0"/>
              <a:t>Escore de corte</a:t>
            </a:r>
          </a:p>
          <a:p>
            <a:pPr lvl="1"/>
            <a:r>
              <a:rPr lang="pt-BR" altLang="pt-BR" dirty="0" smtClean="0"/>
              <a:t>Centroides </a:t>
            </a:r>
          </a:p>
          <a:p>
            <a:pPr lvl="1"/>
            <a:r>
              <a:rPr lang="pt-BR" altLang="pt-BR" dirty="0" smtClean="0"/>
              <a:t>Cargas </a:t>
            </a:r>
            <a:r>
              <a:rPr lang="pt-BR" altLang="pt-BR" dirty="0" smtClean="0"/>
              <a:t>discriminantes</a:t>
            </a:r>
          </a:p>
          <a:p>
            <a:pPr lvl="1"/>
            <a:r>
              <a:rPr lang="pt-BR" altLang="pt-BR" dirty="0" smtClean="0"/>
              <a:t>Matriz de Classificação</a:t>
            </a:r>
          </a:p>
          <a:p>
            <a:r>
              <a:rPr lang="pt-BR" altLang="pt-BR" sz="2800" dirty="0" smtClean="0"/>
              <a:t>Avaliação do ajuste e Interpretação dos resultados do modelo </a:t>
            </a:r>
            <a:r>
              <a:rPr lang="pt-BR" altLang="pt-BR" sz="2800" dirty="0" smtClean="0"/>
              <a:t>discriminante</a:t>
            </a:r>
            <a:endParaRPr lang="pt-BR" altLang="pt-BR" sz="2800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-36512" y="-27384"/>
            <a:ext cx="9144000" cy="98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Parte I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bg2"/>
          </a:solidFill>
        </p:spPr>
        <p:txBody>
          <a:bodyPr/>
          <a:lstStyle/>
          <a:p>
            <a:pPr algn="r" eaLnBrk="1" hangingPunct="1"/>
            <a:r>
              <a:rPr lang="pt-BR" altLang="pt-BR" sz="2400" b="1" dirty="0" smtClean="0"/>
              <a:t>INTRODUÇÃO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6200" y="152400"/>
            <a:ext cx="14478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</a:p>
        </p:txBody>
      </p:sp>
      <p:sp>
        <p:nvSpPr>
          <p:cNvPr id="19460" name="Retângulo 2"/>
          <p:cNvSpPr>
            <a:spLocks noChangeArrowheads="1"/>
          </p:cNvSpPr>
          <p:nvPr/>
        </p:nvSpPr>
        <p:spPr bwMode="auto">
          <a:xfrm>
            <a:off x="1676400" y="147638"/>
            <a:ext cx="1600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Objetivos</a:t>
            </a:r>
          </a:p>
        </p:txBody>
      </p:sp>
      <p:sp>
        <p:nvSpPr>
          <p:cNvPr id="19461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>
                <a:solidFill>
                  <a:schemeClr val="bg1"/>
                </a:solidFill>
              </a:rPr>
              <a:t>Pressupostos</a:t>
            </a:r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038600" y="5334000"/>
            <a:ext cx="2236788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" name="Conector de seta reta 60"/>
          <p:cNvCxnSpPr/>
          <p:nvPr/>
        </p:nvCxnSpPr>
        <p:spPr>
          <a:xfrm flipV="1">
            <a:off x="228600" y="1066800"/>
            <a:ext cx="0" cy="335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228600" y="4419600"/>
            <a:ext cx="4419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5" name="Imagem 14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8200" y="36576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6" name="Imagem 15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066800" y="20574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Imagem 16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447800" y="23622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8" name="Imagem 17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828800" y="20574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9" name="Imagem 18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057400" y="23622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0" name="Imagem 19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590800" y="19050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Imagem 20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895600" y="23622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2" name="Imagem 21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276600" y="19050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3" name="Imagem 2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447800" y="35052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4" name="Imagem 23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57400" y="34290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5" name="Imagem 24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32004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6" name="Imagem 25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62200" y="37338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7" name="Imagem 26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19200" y="38862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bg2"/>
          </a:solidFill>
        </p:spPr>
        <p:txBody>
          <a:bodyPr/>
          <a:lstStyle/>
          <a:p>
            <a:pPr algn="r" eaLnBrk="1" hangingPunct="1"/>
            <a:r>
              <a:rPr lang="pt-BR" altLang="pt-BR" sz="2400" b="1" dirty="0" smtClean="0"/>
              <a:t>INTRODUÇÃO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6200" y="152400"/>
            <a:ext cx="14478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</a:p>
        </p:txBody>
      </p:sp>
      <p:sp>
        <p:nvSpPr>
          <p:cNvPr id="19460" name="Retângulo 2"/>
          <p:cNvSpPr>
            <a:spLocks noChangeArrowheads="1"/>
          </p:cNvSpPr>
          <p:nvPr/>
        </p:nvSpPr>
        <p:spPr bwMode="auto">
          <a:xfrm>
            <a:off x="1676400" y="147638"/>
            <a:ext cx="1600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Objetivos</a:t>
            </a:r>
          </a:p>
        </p:txBody>
      </p:sp>
      <p:sp>
        <p:nvSpPr>
          <p:cNvPr id="19461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>
                <a:solidFill>
                  <a:schemeClr val="bg1"/>
                </a:solidFill>
              </a:rPr>
              <a:t>Pressupostos</a:t>
            </a:r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038600" y="5334000"/>
            <a:ext cx="2236788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" name="Conector de seta reta 60"/>
          <p:cNvCxnSpPr/>
          <p:nvPr/>
        </p:nvCxnSpPr>
        <p:spPr>
          <a:xfrm flipV="1">
            <a:off x="228600" y="1066800"/>
            <a:ext cx="0" cy="335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228600" y="4419600"/>
            <a:ext cx="4419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5" name="Imagem 14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8200" y="36576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6" name="Imagem 15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066800" y="20574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Imagem 16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447800" y="23622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8" name="Imagem 17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828800" y="20574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9" name="Imagem 18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057400" y="23622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0" name="Imagem 19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590800" y="19050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Imagem 20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895600" y="23622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2" name="Imagem 21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276600" y="19050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3" name="Imagem 2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447800" y="35052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4" name="Imagem 23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57400" y="34290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5" name="Imagem 24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32004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6" name="Imagem 25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62200" y="37338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7" name="Imagem 26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19200" y="38862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Imagem 25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619672" y="3429000"/>
            <a:ext cx="360040" cy="6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Imagem 19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D9C3A5">
                <a:tint val="50000"/>
                <a:satMod val="180000"/>
              </a:srgbClr>
            </a:duotone>
            <a:lum contrast="-30000"/>
          </a:blip>
          <a:srcRect/>
          <a:stretch>
            <a:fillRect/>
          </a:stretch>
        </p:blipFill>
        <p:spPr bwMode="auto">
          <a:xfrm>
            <a:off x="2195736" y="1916832"/>
            <a:ext cx="676672" cy="75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CaixaDeTexto 23"/>
          <p:cNvSpPr txBox="1"/>
          <p:nvPr/>
        </p:nvSpPr>
        <p:spPr>
          <a:xfrm>
            <a:off x="4860032" y="2204864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Médias dos grupos</a:t>
            </a:r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bg2"/>
          </a:solidFill>
        </p:spPr>
        <p:txBody>
          <a:bodyPr/>
          <a:lstStyle/>
          <a:p>
            <a:pPr algn="r" eaLnBrk="1" hangingPunct="1"/>
            <a:r>
              <a:rPr lang="pt-BR" altLang="pt-BR" sz="2400" b="1" smtClean="0"/>
              <a:t>INTRODUÇÃO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6200" y="152400"/>
            <a:ext cx="14478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</a:p>
        </p:txBody>
      </p:sp>
      <p:sp>
        <p:nvSpPr>
          <p:cNvPr id="20484" name="Retângulo 2"/>
          <p:cNvSpPr>
            <a:spLocks noChangeArrowheads="1"/>
          </p:cNvSpPr>
          <p:nvPr/>
        </p:nvSpPr>
        <p:spPr bwMode="auto">
          <a:xfrm>
            <a:off x="1676400" y="147638"/>
            <a:ext cx="1600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Objetivos</a:t>
            </a:r>
          </a:p>
        </p:txBody>
      </p:sp>
      <p:sp>
        <p:nvSpPr>
          <p:cNvPr id="20485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>
                <a:solidFill>
                  <a:schemeClr val="bg1"/>
                </a:solidFill>
              </a:rPr>
              <a:t>Pressupostos</a:t>
            </a: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038600" y="5334000"/>
            <a:ext cx="2236788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" name="Conector de seta reta 60"/>
          <p:cNvCxnSpPr/>
          <p:nvPr/>
        </p:nvCxnSpPr>
        <p:spPr>
          <a:xfrm flipV="1">
            <a:off x="228600" y="1066800"/>
            <a:ext cx="0" cy="335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228600" y="4419600"/>
            <a:ext cx="4419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2" name="CaixaDeTexto 32"/>
          <p:cNvSpPr txBox="1">
            <a:spLocks noChangeArrowheads="1"/>
          </p:cNvSpPr>
          <p:nvPr/>
        </p:nvSpPr>
        <p:spPr bwMode="auto">
          <a:xfrm>
            <a:off x="5029200" y="1349375"/>
            <a:ext cx="4114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000"/>
              <a:t>Otimizando </a:t>
            </a:r>
            <a:r>
              <a:rPr lang="pt-BR" altLang="pt-BR" sz="2000" b="1" u="sng"/>
              <a:t>somente</a:t>
            </a:r>
            <a:r>
              <a:rPr lang="pt-BR" altLang="pt-BR" sz="2000"/>
              <a:t> a distância das médias</a:t>
            </a:r>
          </a:p>
        </p:txBody>
      </p:sp>
      <p:sp>
        <p:nvSpPr>
          <p:cNvPr id="25" name="Seta para a direita 24"/>
          <p:cNvSpPr/>
          <p:nvPr/>
        </p:nvSpPr>
        <p:spPr>
          <a:xfrm rot="21233529" flipH="1">
            <a:off x="3139916" y="1543321"/>
            <a:ext cx="1848047" cy="29481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6" name="Conector reto 25"/>
          <p:cNvCxnSpPr/>
          <p:nvPr/>
        </p:nvCxnSpPr>
        <p:spPr>
          <a:xfrm flipV="1">
            <a:off x="1331640" y="1484784"/>
            <a:ext cx="1440160" cy="31683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m 25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619672" y="3429000"/>
            <a:ext cx="360040" cy="6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Imagem 19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D9C3A5">
                <a:tint val="50000"/>
                <a:satMod val="180000"/>
              </a:srgbClr>
            </a:duotone>
            <a:lum contrast="-30000"/>
          </a:blip>
          <a:srcRect/>
          <a:stretch>
            <a:fillRect/>
          </a:stretch>
        </p:blipFill>
        <p:spPr bwMode="auto">
          <a:xfrm>
            <a:off x="2195736" y="1916832"/>
            <a:ext cx="676672" cy="75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bg2"/>
          </a:solidFill>
        </p:spPr>
        <p:txBody>
          <a:bodyPr/>
          <a:lstStyle/>
          <a:p>
            <a:pPr algn="r" eaLnBrk="1" hangingPunct="1"/>
            <a:r>
              <a:rPr lang="pt-BR" altLang="pt-BR" sz="2400" b="1" smtClean="0"/>
              <a:t>INTRODUÇÃO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6200" y="152400"/>
            <a:ext cx="14478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</a:p>
        </p:txBody>
      </p:sp>
      <p:sp>
        <p:nvSpPr>
          <p:cNvPr id="20484" name="Retângulo 2"/>
          <p:cNvSpPr>
            <a:spLocks noChangeArrowheads="1"/>
          </p:cNvSpPr>
          <p:nvPr/>
        </p:nvSpPr>
        <p:spPr bwMode="auto">
          <a:xfrm>
            <a:off x="1676400" y="147638"/>
            <a:ext cx="1600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Objetivos</a:t>
            </a:r>
          </a:p>
        </p:txBody>
      </p:sp>
      <p:sp>
        <p:nvSpPr>
          <p:cNvPr id="20485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>
                <a:solidFill>
                  <a:schemeClr val="bg1"/>
                </a:solidFill>
              </a:rPr>
              <a:t>Pressupostos</a:t>
            </a: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038600" y="5334000"/>
            <a:ext cx="2236788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" name="Conector de seta reta 60"/>
          <p:cNvCxnSpPr/>
          <p:nvPr/>
        </p:nvCxnSpPr>
        <p:spPr>
          <a:xfrm flipV="1">
            <a:off x="228600" y="1066800"/>
            <a:ext cx="0" cy="335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228600" y="4419600"/>
            <a:ext cx="4419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9" name="Imagem 14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8200" y="36576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0" name="Imagem 15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066800" y="20574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1" name="Imagem 16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447800" y="23622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2" name="Imagem 17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828800" y="20574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3" name="Imagem 18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057400" y="23622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4" name="Imagem 19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590800" y="19050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5" name="Imagem 20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895600" y="23622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6" name="Imagem 21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276600" y="19050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7" name="Imagem 2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447800" y="35052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8" name="Imagem 23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57400" y="34290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9" name="Imagem 24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32004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0" name="Imagem 25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62200" y="37338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1" name="Imagem 26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19200" y="38862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2" name="CaixaDeTexto 32"/>
          <p:cNvSpPr txBox="1">
            <a:spLocks noChangeArrowheads="1"/>
          </p:cNvSpPr>
          <p:nvPr/>
        </p:nvSpPr>
        <p:spPr bwMode="auto">
          <a:xfrm>
            <a:off x="5029200" y="1349375"/>
            <a:ext cx="4114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000"/>
              <a:t>Otimizando </a:t>
            </a:r>
            <a:r>
              <a:rPr lang="pt-BR" altLang="pt-BR" sz="2000" b="1" u="sng"/>
              <a:t>somente</a:t>
            </a:r>
            <a:r>
              <a:rPr lang="pt-BR" altLang="pt-BR" sz="2000"/>
              <a:t> a distância das médias</a:t>
            </a:r>
          </a:p>
        </p:txBody>
      </p:sp>
      <p:sp>
        <p:nvSpPr>
          <p:cNvPr id="27" name="Seta para a direita 26"/>
          <p:cNvSpPr/>
          <p:nvPr/>
        </p:nvSpPr>
        <p:spPr>
          <a:xfrm rot="21233529" flipH="1">
            <a:off x="3139916" y="1543321"/>
            <a:ext cx="1848047" cy="29481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1331640" y="1484784"/>
            <a:ext cx="1440160" cy="31683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bg2"/>
          </a:solidFill>
        </p:spPr>
        <p:txBody>
          <a:bodyPr/>
          <a:lstStyle/>
          <a:p>
            <a:pPr algn="r" eaLnBrk="1" hangingPunct="1"/>
            <a:r>
              <a:rPr lang="pt-BR" altLang="pt-BR" sz="2400" b="1" smtClean="0"/>
              <a:t>INTRODUÇÃO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6200" y="152400"/>
            <a:ext cx="14478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</a:p>
        </p:txBody>
      </p:sp>
      <p:sp>
        <p:nvSpPr>
          <p:cNvPr id="21508" name="Retângulo 2"/>
          <p:cNvSpPr>
            <a:spLocks noChangeArrowheads="1"/>
          </p:cNvSpPr>
          <p:nvPr/>
        </p:nvSpPr>
        <p:spPr bwMode="auto">
          <a:xfrm>
            <a:off x="1676400" y="147638"/>
            <a:ext cx="1600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Objetivos</a:t>
            </a:r>
          </a:p>
        </p:txBody>
      </p:sp>
      <p:sp>
        <p:nvSpPr>
          <p:cNvPr id="21509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>
                <a:solidFill>
                  <a:schemeClr val="bg1"/>
                </a:solidFill>
              </a:rPr>
              <a:t>Pressupostos</a:t>
            </a:r>
          </a:p>
        </p:txBody>
      </p:sp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038600" y="5334000"/>
            <a:ext cx="2236788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Seta para baixo 26"/>
          <p:cNvSpPr/>
          <p:nvPr/>
        </p:nvSpPr>
        <p:spPr>
          <a:xfrm rot="10800000">
            <a:off x="3200400" y="5410200"/>
            <a:ext cx="685800" cy="5334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Seta para baixo 28"/>
          <p:cNvSpPr/>
          <p:nvPr/>
        </p:nvSpPr>
        <p:spPr>
          <a:xfrm>
            <a:off x="3200400" y="6096000"/>
            <a:ext cx="685800" cy="5334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13" name="CaixaDeTexto 32"/>
          <p:cNvSpPr txBox="1">
            <a:spLocks noChangeArrowheads="1"/>
          </p:cNvSpPr>
          <p:nvPr/>
        </p:nvSpPr>
        <p:spPr bwMode="auto">
          <a:xfrm>
            <a:off x="1676400" y="5638800"/>
            <a:ext cx="1262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800" b="1">
                <a:solidFill>
                  <a:srgbClr val="00B050"/>
                </a:solidFill>
              </a:rPr>
              <a:t>IDEAL</a:t>
            </a:r>
            <a:endParaRPr lang="en-US" altLang="pt-BR" sz="2800" b="1">
              <a:solidFill>
                <a:srgbClr val="00B050"/>
              </a:solidFill>
            </a:endParaRPr>
          </a:p>
        </p:txBody>
      </p:sp>
      <p:cxnSp>
        <p:nvCxnSpPr>
          <p:cNvPr id="61" name="Conector de seta reta 60"/>
          <p:cNvCxnSpPr/>
          <p:nvPr/>
        </p:nvCxnSpPr>
        <p:spPr>
          <a:xfrm flipV="1">
            <a:off x="228600" y="1066800"/>
            <a:ext cx="0" cy="335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228600" y="4419600"/>
            <a:ext cx="4419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16" name="Imagem 14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8200" y="36576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7" name="Imagem 15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066800" y="20574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8" name="Imagem 16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447800" y="23622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9" name="Imagem 17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828800" y="20574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0" name="Imagem 18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057400" y="23622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1" name="Imagem 19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590800" y="19050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2" name="Imagem 20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895600" y="23622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3" name="Imagem 21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276600" y="19050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4" name="Imagem 2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447800" y="35052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5" name="Imagem 23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57400" y="34290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6" name="Imagem 24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32004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7" name="Imagem 25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62200" y="37338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8" name="Imagem 26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19200" y="3886200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29" name="CaixaDeTexto 31"/>
          <p:cNvSpPr txBox="1">
            <a:spLocks noChangeArrowheads="1"/>
          </p:cNvSpPr>
          <p:nvPr/>
        </p:nvSpPr>
        <p:spPr bwMode="auto">
          <a:xfrm>
            <a:off x="4953000" y="2286000"/>
            <a:ext cx="3810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000"/>
              <a:t>Otimizando as distâncias das médias </a:t>
            </a:r>
            <a:r>
              <a:rPr lang="pt-BR" altLang="pt-BR" sz="2000" b="1" u="sng"/>
              <a:t>E</a:t>
            </a:r>
            <a:r>
              <a:rPr lang="pt-BR" altLang="pt-BR" sz="2000"/>
              <a:t> variâncias</a:t>
            </a:r>
          </a:p>
        </p:txBody>
      </p:sp>
      <p:cxnSp>
        <p:nvCxnSpPr>
          <p:cNvPr id="36" name="Conector reto 35"/>
          <p:cNvCxnSpPr/>
          <p:nvPr/>
        </p:nvCxnSpPr>
        <p:spPr>
          <a:xfrm rot="16200000" flipV="1">
            <a:off x="152400" y="2819400"/>
            <a:ext cx="3276600" cy="38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eta para a direita 38"/>
          <p:cNvSpPr/>
          <p:nvPr/>
        </p:nvSpPr>
        <p:spPr>
          <a:xfrm rot="21160778" flipH="1" flipV="1">
            <a:off x="3214688" y="2690813"/>
            <a:ext cx="1666875" cy="3429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aixaDeTexto 1"/>
          <p:cNvSpPr txBox="1">
            <a:spLocks noChangeArrowheads="1"/>
          </p:cNvSpPr>
          <p:nvPr/>
        </p:nvSpPr>
        <p:spPr bwMode="auto">
          <a:xfrm>
            <a:off x="0" y="862013"/>
            <a:ext cx="5275263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/>
              <a:t>3 categorias</a:t>
            </a:r>
          </a:p>
          <a:p>
            <a:r>
              <a:rPr lang="pt-BR" altLang="pt-BR"/>
              <a:t>- Muda como medir as distâncias entre as médias</a:t>
            </a:r>
          </a:p>
        </p:txBody>
      </p:sp>
      <p:cxnSp>
        <p:nvCxnSpPr>
          <p:cNvPr id="28" name="Conector de seta reta 27"/>
          <p:cNvCxnSpPr/>
          <p:nvPr/>
        </p:nvCxnSpPr>
        <p:spPr>
          <a:xfrm flipV="1">
            <a:off x="838200" y="2057400"/>
            <a:ext cx="0" cy="396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838200" y="6019800"/>
            <a:ext cx="5257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/>
          <p:cNvSpPr/>
          <p:nvPr/>
        </p:nvSpPr>
        <p:spPr>
          <a:xfrm>
            <a:off x="12192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1905000" y="2438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1447800" y="3124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21336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2590800" y="2743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1600200" y="2667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2286000" y="2743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1828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25146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29718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1676400" y="4038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1219200" y="4724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905000" y="4800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2362200" y="4343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1371600" y="4267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2057400" y="4343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1600200" y="5029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2286000" y="5105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2743200" y="4648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3581400" y="32766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3124200" y="39624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3810000" y="40386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4267200" y="35814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3276600" y="35052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3962400" y="35814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3505200" y="42672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191000" y="43434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4648200" y="38862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561" name="CaixaDeTexto 12"/>
          <p:cNvSpPr txBox="1">
            <a:spLocks noChangeArrowheads="1"/>
          </p:cNvSpPr>
          <p:nvPr/>
        </p:nvSpPr>
        <p:spPr bwMode="auto">
          <a:xfrm>
            <a:off x="4953000" y="2286000"/>
            <a:ext cx="4191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dirty="0"/>
              <a:t>Maximizar as distâncias entre cada categoria e o ponto central e minimizar a variância para cada categoria</a:t>
            </a:r>
          </a:p>
        </p:txBody>
      </p:sp>
      <p:sp>
        <p:nvSpPr>
          <p:cNvPr id="2256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bg2"/>
          </a:solidFill>
        </p:spPr>
        <p:txBody>
          <a:bodyPr/>
          <a:lstStyle/>
          <a:p>
            <a:pPr algn="r" eaLnBrk="1" hangingPunct="1"/>
            <a:r>
              <a:rPr lang="pt-BR" altLang="pt-BR" sz="2400" b="1" smtClean="0"/>
              <a:t>INTRODUÇÃO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76200" y="152400"/>
            <a:ext cx="14478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</a:p>
        </p:txBody>
      </p:sp>
      <p:sp>
        <p:nvSpPr>
          <p:cNvPr id="22564" name="Retângulo 45"/>
          <p:cNvSpPr>
            <a:spLocks noChangeArrowheads="1"/>
          </p:cNvSpPr>
          <p:nvPr/>
        </p:nvSpPr>
        <p:spPr bwMode="auto">
          <a:xfrm>
            <a:off x="1676400" y="147638"/>
            <a:ext cx="1600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Objetivos</a:t>
            </a:r>
          </a:p>
        </p:txBody>
      </p:sp>
      <p:sp>
        <p:nvSpPr>
          <p:cNvPr id="22565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>
                <a:solidFill>
                  <a:schemeClr val="bg1"/>
                </a:solidFill>
              </a:rPr>
              <a:t>Pressupostos</a:t>
            </a:r>
          </a:p>
        </p:txBody>
      </p:sp>
      <p:pic>
        <p:nvPicPr>
          <p:cNvPr id="2256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10200" y="3468688"/>
            <a:ext cx="3140075" cy="125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/>
          <p:nvPr/>
        </p:nvCxnSpPr>
        <p:spPr>
          <a:xfrm flipV="1">
            <a:off x="838200" y="2057400"/>
            <a:ext cx="0" cy="396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838200" y="6019800"/>
            <a:ext cx="5257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/>
          <p:cNvSpPr/>
          <p:nvPr/>
        </p:nvSpPr>
        <p:spPr>
          <a:xfrm>
            <a:off x="12192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1905000" y="2438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1447800" y="3124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21336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2590800" y="2743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1600200" y="2667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2286000" y="2743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1828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25146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29718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1676400" y="4038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1219200" y="4724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905000" y="4800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2362200" y="4343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1371600" y="4267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2057400" y="4343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1600200" y="5029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2286000" y="5105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2743200" y="4648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3581400" y="32766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3124200" y="39624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3810000" y="40386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4267200" y="35814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3276600" y="35052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3962400" y="35814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3505200" y="42672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191000" y="43434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4648200" y="38862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0" y="2514600"/>
            <a:ext cx="6172200" cy="396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8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bg2"/>
          </a:solidFill>
        </p:spPr>
        <p:txBody>
          <a:bodyPr/>
          <a:lstStyle/>
          <a:p>
            <a:pPr algn="r" eaLnBrk="1" hangingPunct="1"/>
            <a:r>
              <a:rPr lang="pt-BR" altLang="pt-BR" sz="2400" b="1" smtClean="0"/>
              <a:t>INTRODUÇÃO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76200" y="152400"/>
            <a:ext cx="14478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</a:p>
        </p:txBody>
      </p:sp>
      <p:sp>
        <p:nvSpPr>
          <p:cNvPr id="23590" name="Retângulo 46"/>
          <p:cNvSpPr>
            <a:spLocks noChangeArrowheads="1"/>
          </p:cNvSpPr>
          <p:nvPr/>
        </p:nvSpPr>
        <p:spPr bwMode="auto">
          <a:xfrm>
            <a:off x="1676400" y="147638"/>
            <a:ext cx="1600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Objetivos</a:t>
            </a:r>
          </a:p>
        </p:txBody>
      </p:sp>
      <p:sp>
        <p:nvSpPr>
          <p:cNvPr id="23591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>
                <a:solidFill>
                  <a:schemeClr val="bg1"/>
                </a:solidFill>
              </a:rPr>
              <a:t>Pressupostos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/>
          <p:nvPr/>
        </p:nvCxnSpPr>
        <p:spPr>
          <a:xfrm flipV="1">
            <a:off x="838200" y="2057400"/>
            <a:ext cx="0" cy="396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838200" y="6019800"/>
            <a:ext cx="5257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/>
          <p:cNvSpPr/>
          <p:nvPr/>
        </p:nvSpPr>
        <p:spPr>
          <a:xfrm>
            <a:off x="12192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1905000" y="2438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1447800" y="3124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21336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2590800" y="2743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1600200" y="2667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2286000" y="2743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1828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25146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29718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1676400" y="4038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1219200" y="4724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905000" y="4800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2362200" y="4343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1371600" y="4267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2057400" y="4343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1600200" y="5029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2286000" y="5105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2743200" y="4648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3581400" y="32766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3124200" y="39624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3810000" y="40386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4267200" y="35814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3276600" y="35052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3962400" y="35814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3505200" y="42672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191000" y="43434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4648200" y="38862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0" y="2514600"/>
            <a:ext cx="6172200" cy="396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V="1">
            <a:off x="762000" y="1905000"/>
            <a:ext cx="358140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6" name="CaixaDeTexto 13"/>
          <p:cNvSpPr txBox="1">
            <a:spLocks noChangeArrowheads="1"/>
          </p:cNvSpPr>
          <p:nvPr/>
        </p:nvSpPr>
        <p:spPr bwMode="auto">
          <a:xfrm>
            <a:off x="4648200" y="2209800"/>
            <a:ext cx="4343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/>
              <a:t>Se existir </a:t>
            </a:r>
            <a:r>
              <a:rPr lang="pt-BR" altLang="pt-BR" b="1"/>
              <a:t>n</a:t>
            </a:r>
            <a:r>
              <a:rPr lang="pt-BR" altLang="pt-BR"/>
              <a:t> Grupos, haverá (</a:t>
            </a:r>
            <a:r>
              <a:rPr lang="pt-BR" altLang="pt-BR" b="1"/>
              <a:t>n-1</a:t>
            </a:r>
            <a:r>
              <a:rPr lang="pt-BR" altLang="pt-BR"/>
              <a:t>) eixos</a:t>
            </a:r>
          </a:p>
          <a:p>
            <a:r>
              <a:rPr lang="pt-BR" altLang="pt-BR"/>
              <a:t>Independentemente do número de variáveis explicativas</a:t>
            </a:r>
          </a:p>
        </p:txBody>
      </p:sp>
      <p:sp>
        <p:nvSpPr>
          <p:cNvPr id="23587" name="CaixaDeTexto 1"/>
          <p:cNvSpPr txBox="1">
            <a:spLocks noChangeArrowheads="1"/>
          </p:cNvSpPr>
          <p:nvPr/>
        </p:nvSpPr>
        <p:spPr bwMode="auto">
          <a:xfrm>
            <a:off x="0" y="838200"/>
            <a:ext cx="36734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/>
              <a:t>3 categorias</a:t>
            </a:r>
          </a:p>
          <a:p>
            <a:r>
              <a:rPr lang="pt-BR" altLang="pt-BR"/>
              <a:t>- Utiliza dois eixos ao invés de um</a:t>
            </a:r>
          </a:p>
        </p:txBody>
      </p:sp>
      <p:sp>
        <p:nvSpPr>
          <p:cNvPr id="23588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bg2"/>
          </a:solidFill>
        </p:spPr>
        <p:txBody>
          <a:bodyPr/>
          <a:lstStyle/>
          <a:p>
            <a:pPr algn="r" eaLnBrk="1" hangingPunct="1"/>
            <a:r>
              <a:rPr lang="pt-BR" altLang="pt-BR" sz="2400" b="1" smtClean="0"/>
              <a:t>INTRODUÇÃO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76200" y="152400"/>
            <a:ext cx="14478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</a:p>
        </p:txBody>
      </p:sp>
      <p:sp>
        <p:nvSpPr>
          <p:cNvPr id="23590" name="Retângulo 46"/>
          <p:cNvSpPr>
            <a:spLocks noChangeArrowheads="1"/>
          </p:cNvSpPr>
          <p:nvPr/>
        </p:nvSpPr>
        <p:spPr bwMode="auto">
          <a:xfrm>
            <a:off x="1676400" y="147638"/>
            <a:ext cx="1600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Objetivos</a:t>
            </a:r>
          </a:p>
        </p:txBody>
      </p:sp>
      <p:sp>
        <p:nvSpPr>
          <p:cNvPr id="23591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>
                <a:solidFill>
                  <a:schemeClr val="bg1"/>
                </a:solidFill>
              </a:rPr>
              <a:t>Pressupostos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Imagem 3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66800" y="3695700"/>
            <a:ext cx="67437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/>
          <a:p>
            <a:pPr algn="r" defTabSz="685800" eaLnBrk="1" hangingPunct="1">
              <a:lnSpc>
                <a:spcPct val="90000"/>
              </a:lnSpc>
              <a:defRPr/>
            </a:pPr>
            <a:r>
              <a:rPr lang="pt-BR" altLang="pt-BR" sz="2400" b="1"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76200" y="152400"/>
            <a:ext cx="14478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</a:p>
        </p:txBody>
      </p:sp>
      <p:sp>
        <p:nvSpPr>
          <p:cNvPr id="24581" name="Retângulo 46"/>
          <p:cNvSpPr>
            <a:spLocks noChangeArrowheads="1"/>
          </p:cNvSpPr>
          <p:nvPr/>
        </p:nvSpPr>
        <p:spPr bwMode="auto">
          <a:xfrm>
            <a:off x="1676400" y="147638"/>
            <a:ext cx="1600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Objetivos</a:t>
            </a:r>
          </a:p>
        </p:txBody>
      </p:sp>
      <p:sp>
        <p:nvSpPr>
          <p:cNvPr id="24582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>
                <a:solidFill>
                  <a:schemeClr val="bg1"/>
                </a:solidFill>
              </a:rPr>
              <a:t>Pressupostos</a:t>
            </a:r>
          </a:p>
        </p:txBody>
      </p:sp>
      <p:sp>
        <p:nvSpPr>
          <p:cNvPr id="24583" name="CaixaDeTexto 7"/>
          <p:cNvSpPr txBox="1">
            <a:spLocks noChangeArrowheads="1"/>
          </p:cNvSpPr>
          <p:nvPr/>
        </p:nvSpPr>
        <p:spPr bwMode="auto">
          <a:xfrm>
            <a:off x="76200" y="1338263"/>
            <a:ext cx="88392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pt-BR" altLang="pt-BR" sz="2400"/>
              <a:t>Encontre o eixo que faça a maior separação entre 2 grupos</a:t>
            </a:r>
          </a:p>
          <a:p>
            <a:pPr marL="342900" indent="-342900">
              <a:buFontTx/>
              <a:buAutoNum type="arabicPeriod"/>
            </a:pPr>
            <a:r>
              <a:rPr lang="pt-BR" altLang="pt-BR" sz="2400"/>
              <a:t>Fixe esse eixo</a:t>
            </a:r>
          </a:p>
          <a:p>
            <a:pPr marL="342900" indent="-342900">
              <a:buFontTx/>
              <a:buAutoNum type="arabicPeriod"/>
            </a:pPr>
            <a:r>
              <a:rPr lang="pt-BR" altLang="pt-BR" sz="2400"/>
              <a:t>Rode em torno do eixo fixo para maximizar a diferença entre os 2 primeiros grupos e o 3º grupo</a:t>
            </a:r>
          </a:p>
          <a:p>
            <a:pPr marL="342900" indent="-342900">
              <a:buFontTx/>
              <a:buAutoNum type="arabicPeriod"/>
            </a:pPr>
            <a:r>
              <a:rPr lang="pt-BR" altLang="pt-BR" sz="2400"/>
              <a:t>Repita os passos 2 e 3 até incluir todos os grupos</a:t>
            </a:r>
            <a:endParaRPr lang="en-US" altLang="pt-BR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/>
          <a:p>
            <a:pPr algn="r" defTabSz="685800" eaLnBrk="1" hangingPunct="1">
              <a:lnSpc>
                <a:spcPct val="90000"/>
              </a:lnSpc>
              <a:defRPr/>
            </a:pPr>
            <a:r>
              <a:rPr lang="pt-BR" altLang="pt-BR" sz="2400" b="1" dirty="0"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76200" y="152400"/>
            <a:ext cx="14478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</a:p>
        </p:txBody>
      </p:sp>
      <p:sp>
        <p:nvSpPr>
          <p:cNvPr id="25604" name="Retângulo 2"/>
          <p:cNvSpPr>
            <a:spLocks noChangeArrowheads="1"/>
          </p:cNvSpPr>
          <p:nvPr/>
        </p:nvSpPr>
        <p:spPr bwMode="auto">
          <a:xfrm>
            <a:off x="1676400" y="147638"/>
            <a:ext cx="1600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Objetivos</a:t>
            </a:r>
          </a:p>
        </p:txBody>
      </p:sp>
      <p:sp>
        <p:nvSpPr>
          <p:cNvPr id="25605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>
                <a:solidFill>
                  <a:schemeClr val="bg1"/>
                </a:solidFill>
              </a:rPr>
              <a:t>Pressupostos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28600" y="1219200"/>
            <a:ext cx="8382000" cy="4216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dirty="0"/>
              <a:t>Diferença entre Análise de Componentes Principais </a:t>
            </a:r>
          </a:p>
          <a:p>
            <a:pPr algn="ctr">
              <a:defRPr/>
            </a:pPr>
            <a:r>
              <a:rPr lang="pt-BR" sz="2400" dirty="0"/>
              <a:t>(</a:t>
            </a:r>
            <a:r>
              <a:rPr lang="pt-BR" sz="2400" b="1" dirty="0"/>
              <a:t>PCA</a:t>
            </a:r>
            <a:r>
              <a:rPr lang="pt-BR" sz="2400" dirty="0"/>
              <a:t>) e </a:t>
            </a:r>
            <a:r>
              <a:rPr lang="pt-BR" sz="2400" b="1" dirty="0"/>
              <a:t>LDA</a:t>
            </a:r>
            <a:r>
              <a:rPr lang="pt-BR" sz="2400" dirty="0"/>
              <a:t>?</a:t>
            </a:r>
          </a:p>
          <a:p>
            <a:pPr marL="285750" indent="-285750">
              <a:buFontTx/>
              <a:buChar char="-"/>
              <a:defRPr/>
            </a:pPr>
            <a:r>
              <a:rPr lang="pt-BR" sz="2200" b="1" dirty="0"/>
              <a:t>PCA</a:t>
            </a:r>
            <a:r>
              <a:rPr lang="pt-BR" sz="2200" dirty="0"/>
              <a:t>: </a:t>
            </a:r>
          </a:p>
          <a:p>
            <a:pPr marL="742950" lvl="1" indent="-285750">
              <a:buFontTx/>
              <a:buChar char="-"/>
              <a:defRPr/>
            </a:pPr>
            <a:r>
              <a:rPr lang="pt-BR" sz="2200" dirty="0"/>
              <a:t>Útil para </a:t>
            </a:r>
            <a:r>
              <a:rPr lang="pt-BR" sz="2200" dirty="0" err="1"/>
              <a:t>plotar</a:t>
            </a:r>
            <a:r>
              <a:rPr lang="pt-BR" sz="2200" dirty="0"/>
              <a:t> dados com muitas dimensões;</a:t>
            </a:r>
          </a:p>
          <a:p>
            <a:pPr marL="742950" lvl="1" indent="-285750">
              <a:buFontTx/>
              <a:buChar char="-"/>
              <a:defRPr/>
            </a:pPr>
            <a:r>
              <a:rPr lang="pt-BR" sz="2200" dirty="0"/>
              <a:t>Reduz as dimensões ao focar em variáveis com as maiores variâncias</a:t>
            </a:r>
          </a:p>
          <a:p>
            <a:pPr marL="285750" indent="-285750">
              <a:buFontTx/>
              <a:buChar char="-"/>
              <a:defRPr/>
            </a:pPr>
            <a:endParaRPr lang="pt-BR" sz="2200" dirty="0"/>
          </a:p>
          <a:p>
            <a:pPr marL="285750" indent="-285750">
              <a:buFontTx/>
              <a:buChar char="-"/>
              <a:defRPr/>
            </a:pPr>
            <a:r>
              <a:rPr lang="pt-BR" sz="2200" b="1" dirty="0"/>
              <a:t>LDA</a:t>
            </a:r>
            <a:r>
              <a:rPr lang="pt-BR" sz="2200" dirty="0"/>
              <a:t>: </a:t>
            </a:r>
          </a:p>
          <a:p>
            <a:pPr marL="742950" lvl="1" indent="-285750">
              <a:buFontTx/>
              <a:buChar char="-"/>
              <a:defRPr/>
            </a:pPr>
            <a:r>
              <a:rPr lang="pt-BR" sz="2200" dirty="0"/>
              <a:t>Quando temos o interesse em </a:t>
            </a:r>
            <a:r>
              <a:rPr lang="pt-BR" sz="2200" dirty="0" err="1"/>
              <a:t>em</a:t>
            </a:r>
            <a:r>
              <a:rPr lang="pt-BR" sz="2200" dirty="0"/>
              <a:t> Y (formado por grupos), não em X (variáveis explicativas);</a:t>
            </a:r>
          </a:p>
          <a:p>
            <a:pPr marL="742950" lvl="1" indent="-285750">
              <a:buFontTx/>
              <a:buChar char="-"/>
              <a:defRPr/>
            </a:pPr>
            <a:r>
              <a:rPr lang="pt-BR" sz="2200" dirty="0"/>
              <a:t>LDA é como uma PCA simples, mas focada em maximizar a separação de grupos conhecidos</a:t>
            </a:r>
          </a:p>
        </p:txBody>
      </p:sp>
      <p:sp>
        <p:nvSpPr>
          <p:cNvPr id="25607" name="Retângulo 7"/>
          <p:cNvSpPr>
            <a:spLocks noChangeArrowheads="1"/>
          </p:cNvSpPr>
          <p:nvPr/>
        </p:nvSpPr>
        <p:spPr bwMode="auto">
          <a:xfrm>
            <a:off x="304800" y="5715000"/>
            <a:ext cx="830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000" b="1"/>
              <a:t>Ambas:    - </a:t>
            </a:r>
            <a:r>
              <a:rPr lang="pt-BR" altLang="pt-BR" sz="2000"/>
              <a:t>Qual variável é mais importante para cada eixo</a:t>
            </a:r>
          </a:p>
          <a:p>
            <a:pPr algn="ctr"/>
            <a:r>
              <a:rPr lang="pt-BR" altLang="pt-BR" sz="2000"/>
              <a:t>- Ranqueamento dos eixos (LD1&gt;LD2) (PC1&gt;PC2)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0727"/>
          </a:xfrm>
        </p:spPr>
        <p:txBody>
          <a:bodyPr>
            <a:normAutofit/>
          </a:bodyPr>
          <a:lstStyle/>
          <a:p>
            <a:pPr algn="l" eaLnBrk="1" hangingPunct="1"/>
            <a:r>
              <a:rPr lang="pt-BR" altLang="pt-BR" sz="4000" b="1" dirty="0" smtClean="0"/>
              <a:t>CONTEÚDO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25400" y="836712"/>
            <a:ext cx="9118600" cy="6021288"/>
          </a:xfrm>
        </p:spPr>
        <p:txBody>
          <a:bodyPr>
            <a:noAutofit/>
          </a:bodyPr>
          <a:lstStyle/>
          <a:p>
            <a:r>
              <a:rPr lang="pt-BR" altLang="pt-BR" sz="2800" dirty="0" smtClean="0"/>
              <a:t>Atividade prática</a:t>
            </a:r>
            <a:endParaRPr lang="pt-BR" altLang="pt-BR" sz="2800" dirty="0" smtClean="0"/>
          </a:p>
          <a:p>
            <a:r>
              <a:rPr lang="pt-BR" altLang="pt-BR" sz="2800" dirty="0" smtClean="0"/>
              <a:t>Dúvidas Finais</a:t>
            </a:r>
          </a:p>
          <a:p>
            <a:r>
              <a:rPr lang="pt-BR" altLang="pt-BR" sz="2800" dirty="0" smtClean="0"/>
              <a:t>Avaliação</a:t>
            </a:r>
            <a:endParaRPr lang="pt-BR" altLang="pt-BR" sz="2800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-36512" y="-27384"/>
            <a:ext cx="9144000" cy="98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Parte </a:t>
            </a:r>
            <a:r>
              <a:rPr kumimoji="0" lang="pt-BR" altLang="pt-B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</a:t>
            </a:r>
            <a:endParaRPr kumimoji="0" lang="pt-BR" altLang="pt-BR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bg2"/>
          </a:solidFill>
        </p:spPr>
        <p:txBody>
          <a:bodyPr/>
          <a:lstStyle/>
          <a:p>
            <a:pPr algn="r" eaLnBrk="1" hangingPunct="1"/>
            <a:r>
              <a:rPr lang="pt-BR" altLang="pt-BR" sz="2400" b="1" smtClean="0"/>
              <a:t>INTRODUÇÃO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2819400"/>
          </a:xfrm>
        </p:spPr>
        <p:txBody>
          <a:bodyPr/>
          <a:lstStyle/>
          <a:p>
            <a:pPr marL="0" indent="0" algn="just">
              <a:buFont typeface="Arial" pitchFamily="34" charset="0"/>
              <a:buNone/>
            </a:pPr>
            <a:r>
              <a:rPr lang="pt-BR" altLang="pt-BR" sz="3200" smtClean="0"/>
              <a:t>“Quão bem posso separar grupos conhecidos, dado que possuo as medidas de muitas variáveis observadas individualmente?”</a:t>
            </a:r>
          </a:p>
          <a:p>
            <a:pPr marL="0" indent="0" algn="just">
              <a:buFont typeface="Arial" pitchFamily="34" charset="0"/>
              <a:buNone/>
            </a:pPr>
            <a:endParaRPr lang="pt-BR" altLang="pt-BR" sz="3200" smtClean="0"/>
          </a:p>
          <a:p>
            <a:pPr marL="0" indent="0" algn="just">
              <a:buFont typeface="Arial" pitchFamily="34" charset="0"/>
              <a:buNone/>
            </a:pPr>
            <a:r>
              <a:rPr lang="pt-BR" altLang="pt-BR" sz="3200" smtClean="0"/>
              <a:t>“O que distingue os meus grupos?”</a:t>
            </a:r>
          </a:p>
        </p:txBody>
      </p:sp>
      <p:sp>
        <p:nvSpPr>
          <p:cNvPr id="2" name="Retângulo 1"/>
          <p:cNvSpPr/>
          <p:nvPr/>
        </p:nvSpPr>
        <p:spPr>
          <a:xfrm>
            <a:off x="76200" y="152400"/>
            <a:ext cx="14478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</a:p>
        </p:txBody>
      </p:sp>
      <p:sp>
        <p:nvSpPr>
          <p:cNvPr id="26629" name="Retângulo 2"/>
          <p:cNvSpPr>
            <a:spLocks noChangeArrowheads="1"/>
          </p:cNvSpPr>
          <p:nvPr/>
        </p:nvSpPr>
        <p:spPr bwMode="auto">
          <a:xfrm>
            <a:off x="1676400" y="147638"/>
            <a:ext cx="1600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Objetivos</a:t>
            </a:r>
          </a:p>
        </p:txBody>
      </p:sp>
      <p:sp>
        <p:nvSpPr>
          <p:cNvPr id="26630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>
                <a:solidFill>
                  <a:schemeClr val="bg1"/>
                </a:solidFill>
              </a:rPr>
              <a:t>Pressupostos</a:t>
            </a:r>
          </a:p>
        </p:txBody>
      </p:sp>
      <p:sp>
        <p:nvSpPr>
          <p:cNvPr id="26631" name="Retângulo 6"/>
          <p:cNvSpPr>
            <a:spLocks noChangeArrowheads="1"/>
          </p:cNvSpPr>
          <p:nvPr/>
        </p:nvSpPr>
        <p:spPr bwMode="auto">
          <a:xfrm>
            <a:off x="609600" y="4495800"/>
            <a:ext cx="70866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800" b="1" u="sng"/>
              <a:t>Exemplos</a:t>
            </a:r>
            <a:r>
              <a:rPr lang="pt-BR" altLang="pt-BR" sz="2800" b="1"/>
              <a:t>: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pt-BR" altLang="pt-BR" sz="2000"/>
              <a:t>Prever o sucesso/fracasso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pt-BR" altLang="pt-BR" sz="2000"/>
              <a:t>Decidir Aprovação/Reprovação</a:t>
            </a:r>
          </a:p>
          <a:p>
            <a:endParaRPr lang="en-US" altLang="pt-BR"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bg2"/>
          </a:solidFill>
        </p:spPr>
        <p:txBody>
          <a:bodyPr/>
          <a:lstStyle/>
          <a:p>
            <a:pPr algn="r" eaLnBrk="1" hangingPunct="1"/>
            <a:r>
              <a:rPr lang="pt-BR" altLang="pt-BR" sz="2400" b="1" smtClean="0"/>
              <a:t>INTRODUÇÃO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6200" y="152400"/>
            <a:ext cx="14478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</a:p>
        </p:txBody>
      </p:sp>
      <p:sp>
        <p:nvSpPr>
          <p:cNvPr id="27652" name="Retângulo 2"/>
          <p:cNvSpPr>
            <a:spLocks noChangeArrowheads="1"/>
          </p:cNvSpPr>
          <p:nvPr/>
        </p:nvSpPr>
        <p:spPr bwMode="auto">
          <a:xfrm>
            <a:off x="1676400" y="147638"/>
            <a:ext cx="1600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Objetivos</a:t>
            </a:r>
          </a:p>
        </p:txBody>
      </p:sp>
      <p:sp>
        <p:nvSpPr>
          <p:cNvPr id="27653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>
                <a:solidFill>
                  <a:schemeClr val="bg1"/>
                </a:solidFill>
              </a:rPr>
              <a:t>Pressupostos</a:t>
            </a:r>
          </a:p>
        </p:txBody>
      </p:sp>
      <p:sp>
        <p:nvSpPr>
          <p:cNvPr id="27654" name="Espaço Reservado para Conteúdo 7"/>
          <p:cNvSpPr>
            <a:spLocks noGrp="1"/>
          </p:cNvSpPr>
          <p:nvPr>
            <p:ph idx="1"/>
          </p:nvPr>
        </p:nvSpPr>
        <p:spPr>
          <a:xfrm>
            <a:off x="571500" y="1592263"/>
            <a:ext cx="7886700" cy="4351337"/>
          </a:xfrm>
        </p:spPr>
        <p:txBody>
          <a:bodyPr>
            <a:normAutofit lnSpcReduction="10000"/>
          </a:bodyPr>
          <a:lstStyle/>
          <a:p>
            <a:r>
              <a:rPr lang="pt-BR" altLang="pt-BR" sz="2800" smtClean="0"/>
              <a:t>Observar se existem diferenças de grupos em perfil multivariado</a:t>
            </a:r>
          </a:p>
          <a:p>
            <a:endParaRPr lang="pt-BR" altLang="pt-BR" sz="2800" smtClean="0"/>
          </a:p>
          <a:p>
            <a:r>
              <a:rPr lang="pt-BR" altLang="pt-BR" sz="2800" smtClean="0"/>
              <a:t>Escolher variáveis independentes que ajudem a explicar o máximo de diferenças no escores dos grupos</a:t>
            </a:r>
          </a:p>
          <a:p>
            <a:endParaRPr lang="pt-BR" altLang="pt-BR" sz="2800" smtClean="0"/>
          </a:p>
          <a:p>
            <a:r>
              <a:rPr lang="pt-BR" altLang="pt-BR" sz="2800" smtClean="0"/>
              <a:t>Estabelecer procedimentos para classificar objetos basendo-se em um conjunto de variáveis independentes</a:t>
            </a:r>
            <a:endParaRPr lang="en-US" altLang="pt-BR" sz="280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bg2"/>
          </a:solidFill>
        </p:spPr>
        <p:txBody>
          <a:bodyPr/>
          <a:lstStyle/>
          <a:p>
            <a:pPr algn="r" eaLnBrk="1" hangingPunct="1"/>
            <a:r>
              <a:rPr lang="pt-BR" altLang="pt-BR" sz="2400" b="1" smtClean="0"/>
              <a:t>INTRODUÇÃO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6200" y="152400"/>
            <a:ext cx="14478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76400" y="147638"/>
            <a:ext cx="16002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Objetivos</a:t>
            </a:r>
          </a:p>
        </p:txBody>
      </p:sp>
      <p:sp>
        <p:nvSpPr>
          <p:cNvPr id="40965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/>
              <a:t>Pressupostos</a:t>
            </a:r>
          </a:p>
        </p:txBody>
      </p:sp>
      <p:sp>
        <p:nvSpPr>
          <p:cNvPr id="40966" name="CaixaDeTexto 28"/>
          <p:cNvSpPr txBox="1">
            <a:spLocks noChangeArrowheads="1"/>
          </p:cNvSpPr>
          <p:nvPr/>
        </p:nvSpPr>
        <p:spPr bwMode="auto">
          <a:xfrm>
            <a:off x="2085975" y="1295400"/>
            <a:ext cx="378142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/>
              <a:t>Y</a:t>
            </a:r>
            <a:r>
              <a:rPr lang="pt-BR" altLang="pt-BR" sz="2400" baseline="-25000"/>
              <a:t>1</a:t>
            </a:r>
            <a:r>
              <a:rPr lang="pt-BR" altLang="pt-BR" sz="2400"/>
              <a:t> = X</a:t>
            </a:r>
            <a:r>
              <a:rPr lang="pt-BR" altLang="pt-BR" sz="2400" baseline="-25000"/>
              <a:t>1</a:t>
            </a:r>
            <a:r>
              <a:rPr lang="pt-BR" altLang="pt-BR" sz="2400"/>
              <a:t> + X</a:t>
            </a:r>
            <a:r>
              <a:rPr lang="pt-BR" altLang="pt-BR" sz="2400" baseline="-25000"/>
              <a:t>2</a:t>
            </a:r>
            <a:r>
              <a:rPr lang="pt-BR" altLang="pt-BR" sz="2400"/>
              <a:t> + X</a:t>
            </a:r>
            <a:r>
              <a:rPr lang="pt-BR" altLang="pt-BR" sz="2400" baseline="-25000"/>
              <a:t>3</a:t>
            </a:r>
            <a:r>
              <a:rPr lang="pt-BR" altLang="pt-BR" sz="2400"/>
              <a:t> + ... + X</a:t>
            </a:r>
            <a:r>
              <a:rPr lang="pt-BR" altLang="pt-BR" sz="2400" baseline="-25000"/>
              <a:t>n</a:t>
            </a:r>
            <a:endParaRPr lang="en-US" altLang="pt-BR" sz="2400"/>
          </a:p>
        </p:txBody>
      </p:sp>
      <p:sp>
        <p:nvSpPr>
          <p:cNvPr id="40967" name="CaixaDeTexto 30"/>
          <p:cNvSpPr txBox="1">
            <a:spLocks noChangeArrowheads="1"/>
          </p:cNvSpPr>
          <p:nvPr/>
        </p:nvSpPr>
        <p:spPr bwMode="auto">
          <a:xfrm>
            <a:off x="533400" y="1905000"/>
            <a:ext cx="78136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/>
              <a:t>Y: Categórica </a:t>
            </a:r>
            <a:r>
              <a:rPr lang="pt-BR" altLang="pt-BR" sz="2400"/>
              <a:t>(pode ser usado para </a:t>
            </a:r>
            <a:r>
              <a:rPr lang="pt-BR" altLang="pt-BR" sz="2400" u="sng"/>
              <a:t>intervalar</a:t>
            </a:r>
            <a:r>
              <a:rPr lang="pt-BR" altLang="pt-BR" sz="2400"/>
              <a:t> também)</a:t>
            </a:r>
          </a:p>
          <a:p>
            <a:endParaRPr lang="pt-BR" altLang="pt-BR" sz="2400"/>
          </a:p>
          <a:p>
            <a:r>
              <a:rPr lang="pt-BR" altLang="pt-BR" sz="2400"/>
              <a:t>X: Métricas</a:t>
            </a:r>
            <a:endParaRPr lang="en-US" altLang="pt-BR"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bg2"/>
          </a:solidFill>
        </p:spPr>
        <p:txBody>
          <a:bodyPr/>
          <a:lstStyle/>
          <a:p>
            <a:pPr algn="r" eaLnBrk="1" hangingPunct="1"/>
            <a:r>
              <a:rPr lang="pt-BR" altLang="pt-BR" sz="2400" b="1" smtClean="0"/>
              <a:t>INTRODUÇÃO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6200" y="152400"/>
            <a:ext cx="14478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76400" y="147638"/>
            <a:ext cx="16002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Objetivos</a:t>
            </a:r>
          </a:p>
        </p:txBody>
      </p:sp>
      <p:sp>
        <p:nvSpPr>
          <p:cNvPr id="50181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/>
              <a:t>Pressupostos</a:t>
            </a:r>
          </a:p>
        </p:txBody>
      </p:sp>
      <p:sp>
        <p:nvSpPr>
          <p:cNvPr id="50182" name="CaixaDeTexto 28"/>
          <p:cNvSpPr txBox="1">
            <a:spLocks noChangeArrowheads="1"/>
          </p:cNvSpPr>
          <p:nvPr/>
        </p:nvSpPr>
        <p:spPr bwMode="auto">
          <a:xfrm>
            <a:off x="2085975" y="1295400"/>
            <a:ext cx="378142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/>
              <a:t>Y</a:t>
            </a:r>
            <a:r>
              <a:rPr lang="pt-BR" altLang="pt-BR" sz="2400" baseline="-25000"/>
              <a:t>1</a:t>
            </a:r>
            <a:r>
              <a:rPr lang="pt-BR" altLang="pt-BR" sz="2400"/>
              <a:t> = X</a:t>
            </a:r>
            <a:r>
              <a:rPr lang="pt-BR" altLang="pt-BR" sz="2400" baseline="-25000"/>
              <a:t>1</a:t>
            </a:r>
            <a:r>
              <a:rPr lang="pt-BR" altLang="pt-BR" sz="2400"/>
              <a:t> + X</a:t>
            </a:r>
            <a:r>
              <a:rPr lang="pt-BR" altLang="pt-BR" sz="2400" baseline="-25000"/>
              <a:t>2</a:t>
            </a:r>
            <a:r>
              <a:rPr lang="pt-BR" altLang="pt-BR" sz="2400"/>
              <a:t> + X</a:t>
            </a:r>
            <a:r>
              <a:rPr lang="pt-BR" altLang="pt-BR" sz="2400" baseline="-25000"/>
              <a:t>3</a:t>
            </a:r>
            <a:r>
              <a:rPr lang="pt-BR" altLang="pt-BR" sz="2400"/>
              <a:t> + ... + X</a:t>
            </a:r>
            <a:r>
              <a:rPr lang="pt-BR" altLang="pt-BR" sz="2400" baseline="-25000"/>
              <a:t>n</a:t>
            </a:r>
            <a:endParaRPr lang="en-US" altLang="pt-BR" sz="2400"/>
          </a:p>
        </p:txBody>
      </p:sp>
      <p:sp>
        <p:nvSpPr>
          <p:cNvPr id="50183" name="CaixaDeTexto 30"/>
          <p:cNvSpPr txBox="1">
            <a:spLocks noChangeArrowheads="1"/>
          </p:cNvSpPr>
          <p:nvPr/>
        </p:nvSpPr>
        <p:spPr bwMode="auto">
          <a:xfrm>
            <a:off x="533400" y="1905000"/>
            <a:ext cx="65976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/>
              <a:t>Y: Categórica</a:t>
            </a:r>
            <a:r>
              <a:rPr lang="pt-BR" altLang="pt-BR" sz="2400"/>
              <a:t> (categorias </a:t>
            </a:r>
            <a:r>
              <a:rPr lang="pt-BR" altLang="pt-BR" sz="2400" b="1"/>
              <a:t>BEM</a:t>
            </a:r>
            <a:r>
              <a:rPr lang="pt-BR" altLang="pt-BR" sz="2400"/>
              <a:t> estabelecidas)</a:t>
            </a:r>
          </a:p>
          <a:p>
            <a:endParaRPr lang="pt-BR" altLang="pt-BR" sz="2400"/>
          </a:p>
          <a:p>
            <a:r>
              <a:rPr lang="pt-BR" altLang="pt-BR" sz="2400"/>
              <a:t>X: Métricas</a:t>
            </a:r>
            <a:endParaRPr lang="en-US" altLang="pt-BR" sz="2400"/>
          </a:p>
        </p:txBody>
      </p:sp>
      <p:cxnSp>
        <p:nvCxnSpPr>
          <p:cNvPr id="9" name="Conector reto 8"/>
          <p:cNvCxnSpPr/>
          <p:nvPr/>
        </p:nvCxnSpPr>
        <p:spPr>
          <a:xfrm>
            <a:off x="2743200" y="2362200"/>
            <a:ext cx="3429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rot="5400000">
            <a:off x="3390901" y="3389312"/>
            <a:ext cx="20574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6" name="CaixaDeTexto 11"/>
          <p:cNvSpPr txBox="1">
            <a:spLocks noChangeArrowheads="1"/>
          </p:cNvSpPr>
          <p:nvPr/>
        </p:nvSpPr>
        <p:spPr bwMode="auto">
          <a:xfrm>
            <a:off x="1905000" y="4495800"/>
            <a:ext cx="5026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/>
              <a:t>Abordagem de Extremos Polares</a:t>
            </a:r>
            <a:endParaRPr lang="en-US" altLang="pt-BR" sz="2400" b="1"/>
          </a:p>
        </p:txBody>
      </p:sp>
      <p:sp>
        <p:nvSpPr>
          <p:cNvPr id="50187" name="CaixaDeTexto 12"/>
          <p:cNvSpPr txBox="1">
            <a:spLocks noChangeArrowheads="1"/>
          </p:cNvSpPr>
          <p:nvPr/>
        </p:nvSpPr>
        <p:spPr bwMode="auto">
          <a:xfrm>
            <a:off x="515938" y="5029200"/>
            <a:ext cx="8170862" cy="140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  <a:buFont typeface="Wingdings" pitchFamily="2" charset="2"/>
              <a:buChar char="à"/>
            </a:pPr>
            <a:r>
              <a:rPr lang="pt-BR" altLang="pt-BR">
                <a:sym typeface="Wingdings" pitchFamily="2" charset="2"/>
              </a:rPr>
              <a:t> Quando quer observar somente os extremos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à"/>
            </a:pPr>
            <a:r>
              <a:rPr lang="pt-BR" altLang="pt-BR">
                <a:sym typeface="Wingdings" pitchFamily="2" charset="2"/>
              </a:rPr>
              <a:t> Melhorar os resultados da regressão</a:t>
            </a:r>
          </a:p>
          <a:p>
            <a:pPr>
              <a:lnSpc>
                <a:spcPct val="150000"/>
              </a:lnSpc>
            </a:pPr>
            <a:r>
              <a:rPr lang="pt-BR" altLang="pt-BR" sz="2400" b="1">
                <a:sym typeface="Wingdings" pitchFamily="2" charset="2"/>
              </a:rPr>
              <a:t>!!! Cuidados devem ser tomados nas interpretações !!!</a:t>
            </a:r>
            <a:endParaRPr lang="en-US" altLang="pt-BR" sz="2400"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bg2"/>
          </a:solidFill>
        </p:spPr>
        <p:txBody>
          <a:bodyPr/>
          <a:lstStyle/>
          <a:p>
            <a:pPr algn="r" eaLnBrk="1" hangingPunct="1"/>
            <a:r>
              <a:rPr lang="pt-BR" altLang="pt-BR" sz="2400" b="1" smtClean="0"/>
              <a:t>INTRODUÇÃO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6200" y="152400"/>
            <a:ext cx="14478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76400" y="147638"/>
            <a:ext cx="16002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Objetivos</a:t>
            </a:r>
          </a:p>
        </p:txBody>
      </p:sp>
      <p:sp>
        <p:nvSpPr>
          <p:cNvPr id="51205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/>
              <a:t>Pressupostos</a:t>
            </a:r>
          </a:p>
        </p:txBody>
      </p:sp>
      <p:sp>
        <p:nvSpPr>
          <p:cNvPr id="51206" name="CaixaDeTexto 28"/>
          <p:cNvSpPr txBox="1">
            <a:spLocks noChangeArrowheads="1"/>
          </p:cNvSpPr>
          <p:nvPr/>
        </p:nvSpPr>
        <p:spPr bwMode="auto">
          <a:xfrm>
            <a:off x="2085975" y="1295400"/>
            <a:ext cx="378142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/>
              <a:t>Y</a:t>
            </a:r>
            <a:r>
              <a:rPr lang="pt-BR" altLang="pt-BR" sz="2400" baseline="-25000"/>
              <a:t>1</a:t>
            </a:r>
            <a:r>
              <a:rPr lang="pt-BR" altLang="pt-BR" sz="2400"/>
              <a:t> = X</a:t>
            </a:r>
            <a:r>
              <a:rPr lang="pt-BR" altLang="pt-BR" sz="2400" baseline="-25000"/>
              <a:t>1</a:t>
            </a:r>
            <a:r>
              <a:rPr lang="pt-BR" altLang="pt-BR" sz="2400"/>
              <a:t> + X</a:t>
            </a:r>
            <a:r>
              <a:rPr lang="pt-BR" altLang="pt-BR" sz="2400" baseline="-25000"/>
              <a:t>2</a:t>
            </a:r>
            <a:r>
              <a:rPr lang="pt-BR" altLang="pt-BR" sz="2400"/>
              <a:t> + X</a:t>
            </a:r>
            <a:r>
              <a:rPr lang="pt-BR" altLang="pt-BR" sz="2400" baseline="-25000"/>
              <a:t>3</a:t>
            </a:r>
            <a:r>
              <a:rPr lang="pt-BR" altLang="pt-BR" sz="2400"/>
              <a:t> + ... + X</a:t>
            </a:r>
            <a:r>
              <a:rPr lang="pt-BR" altLang="pt-BR" sz="2400" baseline="-25000"/>
              <a:t>n</a:t>
            </a:r>
            <a:endParaRPr lang="en-US" altLang="pt-BR" sz="2400"/>
          </a:p>
        </p:txBody>
      </p:sp>
      <p:sp>
        <p:nvSpPr>
          <p:cNvPr id="51207" name="CaixaDeTexto 30"/>
          <p:cNvSpPr txBox="1">
            <a:spLocks noChangeArrowheads="1"/>
          </p:cNvSpPr>
          <p:nvPr/>
        </p:nvSpPr>
        <p:spPr bwMode="auto">
          <a:xfrm>
            <a:off x="533400" y="1905000"/>
            <a:ext cx="20335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/>
              <a:t>Y: Categórica</a:t>
            </a:r>
          </a:p>
          <a:p>
            <a:endParaRPr lang="pt-BR" altLang="pt-BR" sz="2400"/>
          </a:p>
          <a:p>
            <a:r>
              <a:rPr lang="pt-BR" altLang="pt-BR" sz="2400" b="1"/>
              <a:t>X: Métricas</a:t>
            </a:r>
            <a:endParaRPr lang="en-US" altLang="pt-BR" sz="2400" b="1"/>
          </a:p>
        </p:txBody>
      </p:sp>
      <p:sp>
        <p:nvSpPr>
          <p:cNvPr id="51208" name="Retângulo 31"/>
          <p:cNvSpPr>
            <a:spLocks noChangeArrowheads="1"/>
          </p:cNvSpPr>
          <p:nvPr/>
        </p:nvSpPr>
        <p:spPr bwMode="auto">
          <a:xfrm>
            <a:off x="304800" y="3465513"/>
            <a:ext cx="8382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pt-BR" altLang="pt-BR" sz="2400" b="1">
                <a:solidFill>
                  <a:srgbClr val="0070C0"/>
                </a:solidFill>
              </a:rPr>
              <a:t>Quando usar?</a:t>
            </a:r>
          </a:p>
          <a:p>
            <a:pPr marL="742950" lvl="1" indent="-285750">
              <a:buFontTx/>
              <a:buChar char="-"/>
            </a:pPr>
            <a:r>
              <a:rPr lang="pt-BR" altLang="pt-BR" sz="2400"/>
              <a:t>Independentes com distribuição normal</a:t>
            </a:r>
          </a:p>
          <a:p>
            <a:pPr marL="742950" lvl="1" indent="-285750">
              <a:buFontTx/>
              <a:buChar char="-"/>
            </a:pPr>
            <a:endParaRPr lang="pt-BR" altLang="pt-BR" sz="2400"/>
          </a:p>
          <a:p>
            <a:pPr marL="285750" indent="-285750">
              <a:buFontTx/>
              <a:buChar char="-"/>
            </a:pPr>
            <a:r>
              <a:rPr lang="pt-BR" altLang="pt-BR" sz="2400" b="1">
                <a:solidFill>
                  <a:srgbClr val="FF0000"/>
                </a:solidFill>
              </a:rPr>
              <a:t>Quando não usar?</a:t>
            </a:r>
          </a:p>
          <a:p>
            <a:pPr marL="742950" lvl="1" indent="-285750">
              <a:buFontTx/>
              <a:buChar char="-"/>
            </a:pPr>
            <a:r>
              <a:rPr lang="pt-BR" altLang="pt-BR" sz="2400"/>
              <a:t>Independentes sem distribuição normal </a:t>
            </a:r>
          </a:p>
          <a:p>
            <a:pPr marL="742950" lvl="1" indent="-285750"/>
            <a:r>
              <a:rPr lang="pt-BR" altLang="pt-BR" sz="2400" i="1"/>
              <a:t>			</a:t>
            </a:r>
            <a:r>
              <a:rPr lang="pt-BR" altLang="pt-BR" sz="2000" i="1"/>
              <a:t>(mas cuidados podem ser feitos)</a:t>
            </a:r>
            <a:endParaRPr lang="pt-BR" altLang="pt-BR" sz="2400" i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bg2"/>
          </a:solidFill>
        </p:spPr>
        <p:txBody>
          <a:bodyPr/>
          <a:lstStyle/>
          <a:p>
            <a:pPr algn="r" eaLnBrk="1" hangingPunct="1"/>
            <a:r>
              <a:rPr lang="pt-BR" altLang="pt-BR" sz="2400" b="1" smtClean="0"/>
              <a:t>INTRODUÇÃO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6200" y="152400"/>
            <a:ext cx="14478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76400" y="147638"/>
            <a:ext cx="16002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Objetivos</a:t>
            </a:r>
          </a:p>
        </p:txBody>
      </p:sp>
      <p:sp>
        <p:nvSpPr>
          <p:cNvPr id="52229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/>
              <a:t>Pressupostos</a:t>
            </a:r>
          </a:p>
        </p:txBody>
      </p:sp>
      <p:sp>
        <p:nvSpPr>
          <p:cNvPr id="52230" name="CaixaDeTexto 8"/>
          <p:cNvSpPr txBox="1">
            <a:spLocks noChangeArrowheads="1"/>
          </p:cNvSpPr>
          <p:nvPr/>
        </p:nvSpPr>
        <p:spPr bwMode="auto">
          <a:xfrm>
            <a:off x="261938" y="1143000"/>
            <a:ext cx="8653462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i="1"/>
              <a:t>É o inverso da MANOVA (análise multivariada de variância)</a:t>
            </a:r>
          </a:p>
          <a:p>
            <a:endParaRPr lang="pt-BR" altLang="pt-BR"/>
          </a:p>
          <a:p>
            <a:pPr>
              <a:lnSpc>
                <a:spcPct val="150000"/>
              </a:lnSpc>
            </a:pPr>
            <a:r>
              <a:rPr lang="pt-BR" altLang="pt-BR" sz="2400" b="1"/>
              <a:t>MANOVA:</a:t>
            </a:r>
            <a:r>
              <a:rPr lang="pt-BR" altLang="pt-BR" sz="2400"/>
              <a:t> Variáveis Dependentes métricas e Variável(is) Independente(s) Categórica(s)</a:t>
            </a:r>
            <a:endParaRPr lang="en-US" altLang="pt-BR" sz="2400"/>
          </a:p>
        </p:txBody>
      </p:sp>
      <p:sp>
        <p:nvSpPr>
          <p:cNvPr id="52231" name="CaixaDeTexto 9"/>
          <p:cNvSpPr txBox="1">
            <a:spLocks noChangeArrowheads="1"/>
          </p:cNvSpPr>
          <p:nvPr/>
        </p:nvSpPr>
        <p:spPr bwMode="auto">
          <a:xfrm>
            <a:off x="304800" y="3505200"/>
            <a:ext cx="86106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pt-BR" sz="2400" b="1"/>
              <a:t>LDA</a:t>
            </a:r>
            <a:r>
              <a:rPr lang="pt-BR" altLang="pt-BR" sz="2400"/>
              <a:t>: Para cada conjunto de variáveis independentes há uma potencial distribuição das variáveis dependentes</a:t>
            </a:r>
          </a:p>
          <a:p>
            <a:pPr>
              <a:lnSpc>
                <a:spcPct val="150000"/>
              </a:lnSpc>
            </a:pPr>
            <a:endParaRPr lang="en-US" altLang="pt-BR"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/>
          <a:p>
            <a:pPr algn="r" defTabSz="685800" eaLnBrk="1" hangingPunct="1">
              <a:lnSpc>
                <a:spcPct val="90000"/>
              </a:lnSpc>
              <a:defRPr/>
            </a:pPr>
            <a:r>
              <a:rPr lang="pt-BR" altLang="pt-BR" sz="2400" b="1" dirty="0"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6200" y="152400"/>
            <a:ext cx="14478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676400" y="147638"/>
            <a:ext cx="16002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Objetivos</a:t>
            </a:r>
          </a:p>
        </p:txBody>
      </p:sp>
      <p:sp>
        <p:nvSpPr>
          <p:cNvPr id="53253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/>
              <a:t>Pressupostos</a:t>
            </a: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609600" y="3592513"/>
            <a:ext cx="30480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rot="5400000" flipH="1" flipV="1">
            <a:off x="-495299" y="2562225"/>
            <a:ext cx="25146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6" name="CaixaDeTexto 19"/>
          <p:cNvSpPr txBox="1">
            <a:spLocks noChangeArrowheads="1"/>
          </p:cNvSpPr>
          <p:nvPr/>
        </p:nvSpPr>
        <p:spPr bwMode="auto">
          <a:xfrm>
            <a:off x="2514600" y="3744913"/>
            <a:ext cx="1193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Variável 1</a:t>
            </a:r>
            <a:endParaRPr lang="en-US" altLang="pt-BR"/>
          </a:p>
        </p:txBody>
      </p:sp>
      <p:sp>
        <p:nvSpPr>
          <p:cNvPr id="53257" name="Retângulo 20"/>
          <p:cNvSpPr>
            <a:spLocks noChangeArrowheads="1"/>
          </p:cNvSpPr>
          <p:nvPr/>
        </p:nvSpPr>
        <p:spPr bwMode="auto">
          <a:xfrm rot="-5400000">
            <a:off x="-30956" y="2099469"/>
            <a:ext cx="1193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Variável 2</a:t>
            </a:r>
            <a:endParaRPr lang="en-US" altLang="pt-BR"/>
          </a:p>
        </p:txBody>
      </p:sp>
      <p:sp>
        <p:nvSpPr>
          <p:cNvPr id="22" name="Elipse 21"/>
          <p:cNvSpPr/>
          <p:nvPr/>
        </p:nvSpPr>
        <p:spPr>
          <a:xfrm>
            <a:off x="914400" y="321151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Elipse 22"/>
          <p:cNvSpPr/>
          <p:nvPr/>
        </p:nvSpPr>
        <p:spPr>
          <a:xfrm>
            <a:off x="1143000" y="305911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Elipse 23"/>
          <p:cNvSpPr/>
          <p:nvPr/>
        </p:nvSpPr>
        <p:spPr>
          <a:xfrm>
            <a:off x="1371600" y="283051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Elipse 24"/>
          <p:cNvSpPr/>
          <p:nvPr/>
        </p:nvSpPr>
        <p:spPr>
          <a:xfrm>
            <a:off x="1600200" y="260191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Elipse 25"/>
          <p:cNvSpPr/>
          <p:nvPr/>
        </p:nvSpPr>
        <p:spPr>
          <a:xfrm>
            <a:off x="1905000" y="237331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Elipse 26"/>
          <p:cNvSpPr/>
          <p:nvPr/>
        </p:nvSpPr>
        <p:spPr>
          <a:xfrm>
            <a:off x="2209800" y="214471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Elipse 27"/>
          <p:cNvSpPr/>
          <p:nvPr/>
        </p:nvSpPr>
        <p:spPr>
          <a:xfrm>
            <a:off x="2514600" y="191611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Elipse 28"/>
          <p:cNvSpPr/>
          <p:nvPr/>
        </p:nvSpPr>
        <p:spPr>
          <a:xfrm>
            <a:off x="2819400" y="168751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Elipse 29"/>
          <p:cNvSpPr/>
          <p:nvPr/>
        </p:nvSpPr>
        <p:spPr>
          <a:xfrm>
            <a:off x="3124200" y="145891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267" name="CaixaDeTexto 30"/>
          <p:cNvSpPr txBox="1">
            <a:spLocks noChangeArrowheads="1"/>
          </p:cNvSpPr>
          <p:nvPr/>
        </p:nvSpPr>
        <p:spPr bwMode="auto">
          <a:xfrm>
            <a:off x="3886200" y="1295400"/>
            <a:ext cx="50292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à"/>
            </a:pPr>
            <a:r>
              <a:rPr lang="pt-BR" altLang="pt-BR" sz="2400">
                <a:sym typeface="Wingdings" pitchFamily="2" charset="2"/>
              </a:rPr>
              <a:t> Linearidade das relações </a:t>
            </a:r>
          </a:p>
          <a:p>
            <a:r>
              <a:rPr lang="pt-BR" altLang="pt-BR" sz="2400">
                <a:sym typeface="Wingdings" pitchFamily="2" charset="2"/>
              </a:rPr>
              <a:t>	</a:t>
            </a:r>
            <a:r>
              <a:rPr lang="pt-BR" altLang="pt-BR" sz="2000">
                <a:sym typeface="Wingdings" pitchFamily="2" charset="2"/>
              </a:rPr>
              <a:t>(escolha menos variáveis)</a:t>
            </a:r>
            <a:endParaRPr lang="pt-BR" altLang="pt-BR" sz="240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endParaRPr lang="pt-BR" altLang="pt-BR" sz="240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r>
              <a:rPr lang="pt-BR" altLang="pt-BR" sz="2400">
                <a:sym typeface="Wingdings" pitchFamily="2" charset="2"/>
              </a:rPr>
              <a:t> Cuidados com a Colinearidade </a:t>
            </a:r>
          </a:p>
          <a:p>
            <a:r>
              <a:rPr lang="pt-BR" altLang="pt-BR" sz="2400">
                <a:sym typeface="Wingdings" pitchFamily="2" charset="2"/>
              </a:rPr>
              <a:t>	</a:t>
            </a:r>
            <a:r>
              <a:rPr lang="pt-BR" altLang="pt-BR" sz="2000">
                <a:sym typeface="Wingdings" pitchFamily="2" charset="2"/>
              </a:rPr>
              <a:t>(matriz de covariância)</a:t>
            </a:r>
            <a:endParaRPr lang="pt-BR" altLang="pt-BR" sz="240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endParaRPr lang="pt-BR" altLang="pt-BR" sz="240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r>
              <a:rPr lang="pt-BR" altLang="pt-BR" sz="2400">
                <a:sym typeface="Wingdings" pitchFamily="2" charset="2"/>
              </a:rPr>
              <a:t>Considere o tamanho da amostra</a:t>
            </a:r>
            <a:endParaRPr lang="en-US" altLang="pt-BR" sz="2400"/>
          </a:p>
        </p:txBody>
      </p:sp>
      <p:pic>
        <p:nvPicPr>
          <p:cNvPr id="53268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143000" y="4495800"/>
            <a:ext cx="28194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69" name="CaixaDeTexto 20"/>
          <p:cNvSpPr txBox="1">
            <a:spLocks noChangeArrowheads="1"/>
          </p:cNvSpPr>
          <p:nvPr/>
        </p:nvSpPr>
        <p:spPr bwMode="auto">
          <a:xfrm>
            <a:off x="4114800" y="4713288"/>
            <a:ext cx="48768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altLang="pt-BR" sz="320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pt-BR" altLang="pt-BR" sz="32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pt-BR" altLang="pt-BR" sz="2000"/>
              <a:t>Matriz de variâncias-covariâncias de </a:t>
            </a:r>
            <a:r>
              <a:rPr lang="pt-BR" altLang="pt-BR" sz="32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pt-BR" altLang="pt-BR" sz="3200"/>
              <a:t> </a:t>
            </a:r>
            <a:r>
              <a:rPr lang="pt-BR" altLang="pt-BR" sz="2000"/>
              <a:t>variáveis independentes</a:t>
            </a:r>
            <a:endParaRPr lang="en-US" altLang="pt-BR" sz="2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/>
          <a:p>
            <a:pPr algn="r" defTabSz="685800" eaLnBrk="1" hangingPunct="1">
              <a:lnSpc>
                <a:spcPct val="90000"/>
              </a:lnSpc>
              <a:defRPr/>
            </a:pPr>
            <a:r>
              <a:rPr lang="pt-BR" altLang="pt-BR" sz="2400" b="1" dirty="0"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6200" y="152400"/>
            <a:ext cx="14478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676400" y="147638"/>
            <a:ext cx="16002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Objetivos</a:t>
            </a:r>
          </a:p>
        </p:txBody>
      </p:sp>
      <p:sp>
        <p:nvSpPr>
          <p:cNvPr id="54277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/>
              <a:t>Pressupostos</a:t>
            </a:r>
          </a:p>
        </p:txBody>
      </p:sp>
      <p:pic>
        <p:nvPicPr>
          <p:cNvPr id="54278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838200"/>
            <a:ext cx="28194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9" name="CaixaDeTexto 20"/>
          <p:cNvSpPr txBox="1">
            <a:spLocks noChangeArrowheads="1"/>
          </p:cNvSpPr>
          <p:nvPr/>
        </p:nvSpPr>
        <p:spPr bwMode="auto">
          <a:xfrm>
            <a:off x="3276600" y="990600"/>
            <a:ext cx="4876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altLang="pt-BR" sz="320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pt-BR" altLang="pt-BR" sz="32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pt-BR" altLang="pt-BR" sz="2000"/>
              <a:t>Matriz de variâncias-covariâncias de </a:t>
            </a:r>
            <a:r>
              <a:rPr lang="pt-BR" altLang="pt-BR" sz="32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pt-BR" altLang="pt-BR" sz="3200"/>
              <a:t> </a:t>
            </a:r>
            <a:r>
              <a:rPr lang="pt-BR" altLang="pt-BR" sz="2000"/>
              <a:t>variáveis independentes</a:t>
            </a:r>
            <a:endParaRPr lang="en-US" altLang="pt-BR" sz="2000"/>
          </a:p>
        </p:txBody>
      </p:sp>
      <p:sp>
        <p:nvSpPr>
          <p:cNvPr id="54280" name="CaixaDeTexto 12"/>
          <p:cNvSpPr txBox="1">
            <a:spLocks noChangeArrowheads="1"/>
          </p:cNvSpPr>
          <p:nvPr/>
        </p:nvSpPr>
        <p:spPr bwMode="auto">
          <a:xfrm>
            <a:off x="304800" y="3087688"/>
            <a:ext cx="830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altLang="pt-BR" sz="320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pt-BR" altLang="pt-BR" sz="3200" baseline="-2500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pt-BR" altLang="pt-BR" sz="320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pt-BR" altLang="pt-BR" sz="2800">
                <a:latin typeface="Times New Roman" pitchFamily="18" charset="0"/>
                <a:cs typeface="Times New Roman" pitchFamily="18" charset="0"/>
              </a:rPr>
              <a:t>covariância entre variáveis independentes X</a:t>
            </a:r>
            <a:r>
              <a:rPr lang="pt-BR" altLang="pt-BR" sz="28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BR" altLang="pt-BR" sz="2800">
                <a:latin typeface="Times New Roman" pitchFamily="18" charset="0"/>
                <a:cs typeface="Times New Roman" pitchFamily="18" charset="0"/>
              </a:rPr>
              <a:t> e X</a:t>
            </a:r>
            <a:r>
              <a:rPr lang="pt-BR" altLang="pt-BR" sz="2800" baseline="-25000">
                <a:latin typeface="Times New Roman" pitchFamily="18" charset="0"/>
                <a:cs typeface="Times New Roman" pitchFamily="18" charset="0"/>
              </a:rPr>
              <a:t>j</a:t>
            </a:r>
            <a:endParaRPr lang="en-US" altLang="pt-BR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81" name="CaixaDeTexto 13"/>
          <p:cNvSpPr txBox="1">
            <a:spLocks noChangeArrowheads="1"/>
          </p:cNvSpPr>
          <p:nvPr/>
        </p:nvSpPr>
        <p:spPr bwMode="auto">
          <a:xfrm>
            <a:off x="304800" y="4002088"/>
            <a:ext cx="8382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000"/>
              <a:t>- Grandes valores de Covariância implicam em um grande grau de dependência linear entre as variáveis</a:t>
            </a:r>
            <a:endParaRPr lang="en-US" altLang="pt-BR" sz="2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/>
          <a:p>
            <a:pPr algn="r" defTabSz="685800" eaLnBrk="1" hangingPunct="1">
              <a:lnSpc>
                <a:spcPct val="90000"/>
              </a:lnSpc>
              <a:defRPr/>
            </a:pPr>
            <a:r>
              <a:rPr lang="pt-BR" altLang="pt-BR" sz="2400" b="1" dirty="0"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6200" y="152400"/>
            <a:ext cx="14478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676400" y="147638"/>
            <a:ext cx="16002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Objetivos</a:t>
            </a:r>
          </a:p>
        </p:txBody>
      </p:sp>
      <p:sp>
        <p:nvSpPr>
          <p:cNvPr id="55301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/>
              <a:t>Pressupostos</a:t>
            </a:r>
          </a:p>
        </p:txBody>
      </p:sp>
      <p:pic>
        <p:nvPicPr>
          <p:cNvPr id="55302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838200"/>
            <a:ext cx="28194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3" name="CaixaDeTexto 20"/>
          <p:cNvSpPr txBox="1">
            <a:spLocks noChangeArrowheads="1"/>
          </p:cNvSpPr>
          <p:nvPr/>
        </p:nvSpPr>
        <p:spPr bwMode="auto">
          <a:xfrm>
            <a:off x="3276600" y="990600"/>
            <a:ext cx="4876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altLang="pt-BR" sz="320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pt-BR" altLang="pt-BR" sz="32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pt-BR" altLang="pt-BR" sz="2000"/>
              <a:t>Matriz de variâncias-covariâncias de </a:t>
            </a:r>
            <a:r>
              <a:rPr lang="pt-BR" altLang="pt-BR" sz="32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pt-BR" altLang="pt-BR" sz="3200"/>
              <a:t> </a:t>
            </a:r>
            <a:r>
              <a:rPr lang="pt-BR" altLang="pt-BR" sz="2000"/>
              <a:t>variáveis independentes</a:t>
            </a:r>
            <a:endParaRPr lang="en-US" altLang="pt-BR" sz="2000"/>
          </a:p>
        </p:txBody>
      </p:sp>
      <p:pic>
        <p:nvPicPr>
          <p:cNvPr id="55304" name="Picture 2" descr="http://www.lindinglab.org/external-files/images/Rlogo1.png/image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124200" y="2438400"/>
            <a:ext cx="8540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5" name="Retângulo 8"/>
          <p:cNvSpPr>
            <a:spLocks noChangeArrowheads="1"/>
          </p:cNvSpPr>
          <p:nvPr/>
        </p:nvSpPr>
        <p:spPr bwMode="auto">
          <a:xfrm>
            <a:off x="2103438" y="3200400"/>
            <a:ext cx="38719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pt-BR" sz="2400">
                <a:latin typeface="Courier New" pitchFamily="49" charset="0"/>
                <a:ea typeface="Cambria Math" pitchFamily="18" charset="0"/>
                <a:cs typeface="Courier New" pitchFamily="49" charset="0"/>
              </a:rPr>
              <a:t>&gt; cov(x1+x2+x3+…+xq)</a:t>
            </a:r>
          </a:p>
        </p:txBody>
      </p:sp>
      <p:sp>
        <p:nvSpPr>
          <p:cNvPr id="55306" name="CaixaDeTexto 32"/>
          <p:cNvSpPr txBox="1">
            <a:spLocks noChangeArrowheads="1"/>
          </p:cNvSpPr>
          <p:nvPr/>
        </p:nvSpPr>
        <p:spPr bwMode="auto">
          <a:xfrm>
            <a:off x="1905000" y="4414838"/>
            <a:ext cx="1914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/>
              <a:t>Lembrando: </a:t>
            </a:r>
            <a:endParaRPr lang="en-US" altLang="pt-BR" sz="2400"/>
          </a:p>
        </p:txBody>
      </p:sp>
      <p:pic>
        <p:nvPicPr>
          <p:cNvPr id="55307" name="Picture 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962400" y="4114800"/>
            <a:ext cx="19954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8" name="Retângulo 8"/>
          <p:cNvSpPr>
            <a:spLocks noChangeArrowheads="1"/>
          </p:cNvSpPr>
          <p:nvPr/>
        </p:nvSpPr>
        <p:spPr bwMode="auto">
          <a:xfrm>
            <a:off x="1905000" y="5410200"/>
            <a:ext cx="3871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pt-BR" sz="2400">
                <a:latin typeface="Courier New" pitchFamily="49" charset="0"/>
                <a:ea typeface="Cambria Math" pitchFamily="18" charset="0"/>
                <a:cs typeface="Courier New" pitchFamily="49" charset="0"/>
              </a:rPr>
              <a:t>&gt; cor(x1+x2+x3+…+xq)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/>
          <a:p>
            <a:pPr algn="r" defTabSz="685800" eaLnBrk="1" hangingPunct="1">
              <a:lnSpc>
                <a:spcPct val="90000"/>
              </a:lnSpc>
              <a:defRPr/>
            </a:pPr>
            <a:r>
              <a:rPr lang="pt-BR" altLang="pt-BR" sz="2400" b="1" dirty="0"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6200" y="152400"/>
            <a:ext cx="14478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676400" y="147638"/>
            <a:ext cx="16002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Objetivos</a:t>
            </a:r>
          </a:p>
        </p:txBody>
      </p:sp>
      <p:sp>
        <p:nvSpPr>
          <p:cNvPr id="56325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/>
              <a:t>Pressupostos</a:t>
            </a:r>
          </a:p>
        </p:txBody>
      </p:sp>
      <p:sp>
        <p:nvSpPr>
          <p:cNvPr id="56326" name="CaixaDeTexto 20"/>
          <p:cNvSpPr txBox="1">
            <a:spLocks noChangeArrowheads="1"/>
          </p:cNvSpPr>
          <p:nvPr/>
        </p:nvSpPr>
        <p:spPr bwMode="auto">
          <a:xfrm>
            <a:off x="76200" y="1054100"/>
            <a:ext cx="891540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à"/>
            </a:pPr>
            <a:r>
              <a:rPr lang="pt-BR" altLang="pt-BR" sz="2400" b="1"/>
              <a:t>Matrizes de variâncias-covariâncias devem ser </a:t>
            </a:r>
            <a:r>
              <a:rPr lang="pt-BR" altLang="pt-BR" sz="2400" b="1" u="sng"/>
              <a:t>iguais</a:t>
            </a:r>
            <a:r>
              <a:rPr lang="pt-BR" altLang="pt-BR" sz="2400" b="1"/>
              <a:t>.</a:t>
            </a:r>
          </a:p>
          <a:p>
            <a:endParaRPr lang="pt-BR" altLang="pt-BR" sz="2400"/>
          </a:p>
          <a:p>
            <a:r>
              <a:rPr lang="pt-BR" altLang="pt-BR" sz="2400"/>
              <a:t>Amostras pequenas e matrizes de covariância desiguais afetam adversamente a significância do processo de estimação.</a:t>
            </a:r>
            <a:endParaRPr lang="en-US" altLang="pt-BR" sz="2400"/>
          </a:p>
        </p:txBody>
      </p:sp>
      <p:sp>
        <p:nvSpPr>
          <p:cNvPr id="56327" name="CaixaDeTexto 12"/>
          <p:cNvSpPr txBox="1">
            <a:spLocks noChangeArrowheads="1"/>
          </p:cNvSpPr>
          <p:nvPr/>
        </p:nvSpPr>
        <p:spPr bwMode="auto">
          <a:xfrm>
            <a:off x="228600" y="3733800"/>
            <a:ext cx="2090738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BR" sz="2000"/>
              <a:t>MATRIZES COV</a:t>
            </a:r>
          </a:p>
          <a:p>
            <a:pPr algn="ctr"/>
            <a:r>
              <a:rPr lang="pt-BR" altLang="pt-BR" sz="2000"/>
              <a:t>IGUAIS?</a:t>
            </a:r>
            <a:endParaRPr lang="en-US" altLang="pt-BR" sz="2000"/>
          </a:p>
        </p:txBody>
      </p:sp>
      <p:pic>
        <p:nvPicPr>
          <p:cNvPr id="56328" name="Picture 2" descr="http://www.lindinglab.org/external-files/images/Rlogo1.png/ima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69925" y="5029200"/>
            <a:ext cx="8540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9" name="Retângulo 8"/>
          <p:cNvSpPr>
            <a:spLocks noChangeArrowheads="1"/>
          </p:cNvSpPr>
          <p:nvPr/>
        </p:nvSpPr>
        <p:spPr bwMode="auto">
          <a:xfrm>
            <a:off x="76200" y="5791200"/>
            <a:ext cx="53467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pt-BR" sz="2400">
                <a:latin typeface="Courier New" pitchFamily="49" charset="0"/>
                <a:ea typeface="Cambria Math" pitchFamily="18" charset="0"/>
                <a:cs typeface="Courier New" pitchFamily="49" charset="0"/>
              </a:rPr>
              <a:t>&gt; require(biotools)</a:t>
            </a:r>
          </a:p>
          <a:p>
            <a:r>
              <a:rPr lang="pt-BR" altLang="pt-BR" sz="2400">
                <a:latin typeface="Courier New" pitchFamily="49" charset="0"/>
                <a:ea typeface="Cambria Math" pitchFamily="18" charset="0"/>
                <a:cs typeface="Courier New" pitchFamily="49" charset="0"/>
              </a:rPr>
              <a:t>&gt; boxM(data, factorGrouping)</a:t>
            </a:r>
            <a:endParaRPr lang="en-US" altLang="pt-BR" sz="240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56330" name="CaixaDeTexto 42"/>
          <p:cNvSpPr txBox="1">
            <a:spLocks noChangeArrowheads="1"/>
          </p:cNvSpPr>
          <p:nvPr/>
        </p:nvSpPr>
        <p:spPr bwMode="auto">
          <a:xfrm>
            <a:off x="5410200" y="6172200"/>
            <a:ext cx="3533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b="1" i="1"/>
              <a:t>p.valor&gt;0.01 </a:t>
            </a:r>
            <a:r>
              <a:rPr lang="pt-BR" altLang="pt-BR" b="1" i="1">
                <a:sym typeface="Wingdings" pitchFamily="2" charset="2"/>
              </a:rPr>
              <a:t> Matrizes iguais</a:t>
            </a:r>
            <a:endParaRPr lang="en-US" altLang="pt-BR" b="1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 defTabSz="685800" eaLnBrk="1" hangingPunct="1">
              <a:lnSpc>
                <a:spcPct val="90000"/>
              </a:lnSpc>
              <a:defRPr/>
            </a:pPr>
            <a:r>
              <a:rPr lang="pt-BR" altLang="pt-BR" sz="4800" b="1" u="sng" dirty="0">
                <a:latin typeface="+mj-lt"/>
                <a:ea typeface="+mj-ea"/>
                <a:cs typeface="+mj-cs"/>
              </a:rPr>
              <a:t>Análise Fatorial</a:t>
            </a:r>
          </a:p>
        </p:txBody>
      </p:sp>
      <p:sp>
        <p:nvSpPr>
          <p:cNvPr id="8195" name="CaixaDeTexto 4"/>
          <p:cNvSpPr txBox="1">
            <a:spLocks noChangeArrowheads="1"/>
          </p:cNvSpPr>
          <p:nvPr/>
        </p:nvSpPr>
        <p:spPr bwMode="auto">
          <a:xfrm>
            <a:off x="228600" y="838200"/>
            <a:ext cx="86106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 dirty="0"/>
              <a:t>Definição</a:t>
            </a:r>
            <a:r>
              <a:rPr lang="pt-BR" altLang="pt-BR" sz="2400" dirty="0"/>
              <a:t>: Métodos estatísticos multivariados cujo principal propósito é definir a estrutura subjacente em matriz de dados.</a:t>
            </a:r>
          </a:p>
          <a:p>
            <a:endParaRPr lang="pt-BR" altLang="pt-BR" sz="2400" dirty="0"/>
          </a:p>
          <a:p>
            <a:r>
              <a:rPr lang="pt-BR" altLang="pt-BR" sz="2400" dirty="0">
                <a:sym typeface="Wingdings" pitchFamily="2" charset="2"/>
              </a:rPr>
              <a:t> Analisar a estrutura das inter-relações (</a:t>
            </a:r>
            <a:r>
              <a:rPr lang="pt-BR" altLang="pt-BR" sz="2400" u="sng" dirty="0">
                <a:sym typeface="Wingdings" pitchFamily="2" charset="2"/>
              </a:rPr>
              <a:t>correlações</a:t>
            </a:r>
            <a:r>
              <a:rPr lang="pt-BR" altLang="pt-BR" sz="2400" dirty="0">
                <a:sym typeface="Wingdings" pitchFamily="2" charset="2"/>
              </a:rPr>
              <a:t>) de um grande número de variáveis definindo um conjunto de dimensões </a:t>
            </a:r>
            <a:r>
              <a:rPr lang="pt-BR" altLang="pt-BR" sz="2400" u="sng" dirty="0">
                <a:sym typeface="Wingdings" pitchFamily="2" charset="2"/>
              </a:rPr>
              <a:t>latentes</a:t>
            </a:r>
            <a:r>
              <a:rPr lang="pt-BR" altLang="pt-BR" sz="2400" dirty="0">
                <a:sym typeface="Wingdings" pitchFamily="2" charset="2"/>
              </a:rPr>
              <a:t> comuns (</a:t>
            </a:r>
            <a:r>
              <a:rPr lang="pt-BR" altLang="pt-BR" sz="2400" b="1" dirty="0">
                <a:sym typeface="Wingdings" pitchFamily="2" charset="2"/>
              </a:rPr>
              <a:t>fatores</a:t>
            </a:r>
            <a:r>
              <a:rPr lang="pt-BR" altLang="pt-BR" sz="2400" dirty="0">
                <a:sym typeface="Wingdings" pitchFamily="2" charset="2"/>
              </a:rPr>
              <a:t>)</a:t>
            </a:r>
            <a:endParaRPr lang="en-US" altLang="pt-BR" sz="2400" dirty="0"/>
          </a:p>
        </p:txBody>
      </p:sp>
      <p:sp>
        <p:nvSpPr>
          <p:cNvPr id="8196" name="CaixaDeTexto 5"/>
          <p:cNvSpPr txBox="1">
            <a:spLocks noChangeArrowheads="1"/>
          </p:cNvSpPr>
          <p:nvPr/>
        </p:nvSpPr>
        <p:spPr bwMode="auto">
          <a:xfrm>
            <a:off x="2209800" y="3821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X1</a:t>
            </a:r>
            <a:endParaRPr lang="en-US" altLang="pt-BR"/>
          </a:p>
        </p:txBody>
      </p:sp>
      <p:sp>
        <p:nvSpPr>
          <p:cNvPr id="8197" name="CaixaDeTexto 6"/>
          <p:cNvSpPr txBox="1">
            <a:spLocks noChangeArrowheads="1"/>
          </p:cNvSpPr>
          <p:nvPr/>
        </p:nvSpPr>
        <p:spPr bwMode="auto">
          <a:xfrm>
            <a:off x="2209800" y="4519613"/>
            <a:ext cx="466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X2</a:t>
            </a:r>
            <a:endParaRPr lang="en-US" altLang="pt-BR"/>
          </a:p>
        </p:txBody>
      </p:sp>
      <p:sp>
        <p:nvSpPr>
          <p:cNvPr id="8198" name="CaixaDeTexto 7"/>
          <p:cNvSpPr txBox="1">
            <a:spLocks noChangeArrowheads="1"/>
          </p:cNvSpPr>
          <p:nvPr/>
        </p:nvSpPr>
        <p:spPr bwMode="auto">
          <a:xfrm>
            <a:off x="2200275" y="5345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X3</a:t>
            </a:r>
            <a:endParaRPr lang="en-US" altLang="pt-BR"/>
          </a:p>
        </p:txBody>
      </p:sp>
      <p:cxnSp>
        <p:nvCxnSpPr>
          <p:cNvPr id="26" name="Conector em curva 25"/>
          <p:cNvCxnSpPr>
            <a:stCxn id="8196" idx="1"/>
            <a:endCxn id="8197" idx="1"/>
          </p:cNvCxnSpPr>
          <p:nvPr/>
        </p:nvCxnSpPr>
        <p:spPr>
          <a:xfrm rot="10800000" flipV="1">
            <a:off x="2209800" y="4006850"/>
            <a:ext cx="1588" cy="696913"/>
          </a:xfrm>
          <a:prstGeom prst="curvedConnector3">
            <a:avLst>
              <a:gd name="adj1" fmla="val 20411404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em curva 28"/>
          <p:cNvCxnSpPr>
            <a:stCxn id="8197" idx="1"/>
            <a:endCxn id="8198" idx="1"/>
          </p:cNvCxnSpPr>
          <p:nvPr/>
        </p:nvCxnSpPr>
        <p:spPr>
          <a:xfrm rot="10800000" flipV="1">
            <a:off x="2200275" y="4703763"/>
            <a:ext cx="9525" cy="827087"/>
          </a:xfrm>
          <a:prstGeom prst="curvedConnector3">
            <a:avLst>
              <a:gd name="adj1" fmla="val 2340484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33"/>
          <p:cNvCxnSpPr>
            <a:stCxn id="8196" idx="1"/>
            <a:endCxn id="8198" idx="1"/>
          </p:cNvCxnSpPr>
          <p:nvPr/>
        </p:nvCxnSpPr>
        <p:spPr>
          <a:xfrm rot="10800000" flipV="1">
            <a:off x="2200275" y="4006850"/>
            <a:ext cx="9525" cy="1524000"/>
          </a:xfrm>
          <a:prstGeom prst="curvedConnector3">
            <a:avLst>
              <a:gd name="adj1" fmla="val 817287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/>
          <a:p>
            <a:pPr algn="r" defTabSz="685800" eaLnBrk="1" hangingPunct="1">
              <a:lnSpc>
                <a:spcPct val="90000"/>
              </a:lnSpc>
              <a:defRPr/>
            </a:pPr>
            <a:r>
              <a:rPr lang="pt-BR" altLang="pt-BR" sz="2400" b="1" dirty="0"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6200" y="152400"/>
            <a:ext cx="14478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676400" y="147638"/>
            <a:ext cx="16002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Objetivos</a:t>
            </a:r>
          </a:p>
        </p:txBody>
      </p:sp>
      <p:sp>
        <p:nvSpPr>
          <p:cNvPr id="58373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/>
              <a:t>Pressupostos</a:t>
            </a:r>
          </a:p>
        </p:txBody>
      </p:sp>
      <p:sp>
        <p:nvSpPr>
          <p:cNvPr id="58374" name="CaixaDeTexto 20"/>
          <p:cNvSpPr txBox="1">
            <a:spLocks noChangeArrowheads="1"/>
          </p:cNvSpPr>
          <p:nvPr/>
        </p:nvSpPr>
        <p:spPr bwMode="auto">
          <a:xfrm>
            <a:off x="76200" y="1054100"/>
            <a:ext cx="891540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à"/>
            </a:pPr>
            <a:r>
              <a:rPr lang="pt-BR" altLang="pt-BR" sz="2400" b="1"/>
              <a:t>Matrizes de variâncias-covariâncias devem ser </a:t>
            </a:r>
            <a:r>
              <a:rPr lang="pt-BR" altLang="pt-BR" sz="2400" b="1" u="sng"/>
              <a:t>iguais</a:t>
            </a:r>
            <a:r>
              <a:rPr lang="pt-BR" altLang="pt-BR" sz="2400" b="1"/>
              <a:t>.</a:t>
            </a:r>
          </a:p>
          <a:p>
            <a:endParaRPr lang="pt-BR" altLang="pt-BR" sz="2400"/>
          </a:p>
          <a:p>
            <a:r>
              <a:rPr lang="pt-BR" altLang="pt-BR" sz="2400"/>
              <a:t>Amostras pequenas e matrizes de covariância desiguais afetam adversamente a significância do processo de estimação.</a:t>
            </a:r>
            <a:endParaRPr lang="en-US" altLang="pt-BR" sz="2400"/>
          </a:p>
        </p:txBody>
      </p:sp>
      <p:sp>
        <p:nvSpPr>
          <p:cNvPr id="58375" name="CaixaDeTexto 12"/>
          <p:cNvSpPr txBox="1">
            <a:spLocks noChangeArrowheads="1"/>
          </p:cNvSpPr>
          <p:nvPr/>
        </p:nvSpPr>
        <p:spPr bwMode="auto">
          <a:xfrm>
            <a:off x="228600" y="3733800"/>
            <a:ext cx="2090738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BR" sz="2000"/>
              <a:t>MATRIZES COV</a:t>
            </a:r>
          </a:p>
          <a:p>
            <a:pPr algn="ctr"/>
            <a:r>
              <a:rPr lang="pt-BR" altLang="pt-BR" sz="2000"/>
              <a:t>IGUAIS?</a:t>
            </a:r>
            <a:endParaRPr lang="en-US" altLang="pt-BR" sz="2000"/>
          </a:p>
        </p:txBody>
      </p:sp>
      <p:sp>
        <p:nvSpPr>
          <p:cNvPr id="58384" name="CaixaDeTexto 1"/>
          <p:cNvSpPr txBox="1">
            <a:spLocks noChangeArrowheads="1"/>
          </p:cNvSpPr>
          <p:nvPr/>
        </p:nvSpPr>
        <p:spPr bwMode="auto">
          <a:xfrm>
            <a:off x="5257800" y="5943600"/>
            <a:ext cx="633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LDA</a:t>
            </a:r>
          </a:p>
        </p:txBody>
      </p:sp>
      <p:cxnSp>
        <p:nvCxnSpPr>
          <p:cNvPr id="4" name="Conector angulado 3"/>
          <p:cNvCxnSpPr>
            <a:stCxn id="58375" idx="2"/>
            <a:endCxn id="58384" idx="1"/>
          </p:cNvCxnSpPr>
          <p:nvPr/>
        </p:nvCxnSpPr>
        <p:spPr>
          <a:xfrm rot="16200000" flipH="1">
            <a:off x="2423319" y="3293269"/>
            <a:ext cx="1685925" cy="39830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86" name="CaixaDeTexto 6"/>
          <p:cNvSpPr txBox="1">
            <a:spLocks noChangeArrowheads="1"/>
          </p:cNvSpPr>
          <p:nvPr/>
        </p:nvSpPr>
        <p:spPr bwMode="auto">
          <a:xfrm>
            <a:off x="762000" y="4724400"/>
            <a:ext cx="544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sim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/>
          <a:p>
            <a:pPr algn="r" defTabSz="685800" eaLnBrk="1" hangingPunct="1">
              <a:lnSpc>
                <a:spcPct val="90000"/>
              </a:lnSpc>
              <a:defRPr/>
            </a:pPr>
            <a:r>
              <a:rPr lang="pt-BR" altLang="pt-BR" sz="2400" b="1" dirty="0"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6200" y="152400"/>
            <a:ext cx="14478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676400" y="147638"/>
            <a:ext cx="16002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Objetivos</a:t>
            </a:r>
          </a:p>
        </p:txBody>
      </p:sp>
      <p:sp>
        <p:nvSpPr>
          <p:cNvPr id="57349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/>
              <a:t>Pressupostos</a:t>
            </a:r>
          </a:p>
        </p:txBody>
      </p:sp>
      <p:sp>
        <p:nvSpPr>
          <p:cNvPr id="57350" name="CaixaDeTexto 20"/>
          <p:cNvSpPr txBox="1">
            <a:spLocks noChangeArrowheads="1"/>
          </p:cNvSpPr>
          <p:nvPr/>
        </p:nvSpPr>
        <p:spPr bwMode="auto">
          <a:xfrm>
            <a:off x="76200" y="1054100"/>
            <a:ext cx="891540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à"/>
            </a:pPr>
            <a:r>
              <a:rPr lang="pt-BR" altLang="pt-BR" sz="2400" b="1"/>
              <a:t>Matrizes de variâncias-covariâncias devem ser </a:t>
            </a:r>
            <a:r>
              <a:rPr lang="pt-BR" altLang="pt-BR" sz="2400" b="1" u="sng"/>
              <a:t>iguais</a:t>
            </a:r>
            <a:r>
              <a:rPr lang="pt-BR" altLang="pt-BR" sz="2400" b="1"/>
              <a:t>.</a:t>
            </a:r>
          </a:p>
          <a:p>
            <a:endParaRPr lang="pt-BR" altLang="pt-BR" sz="2400"/>
          </a:p>
          <a:p>
            <a:r>
              <a:rPr lang="pt-BR" altLang="pt-BR" sz="2400"/>
              <a:t>Amostras pequenas e matrizes de covariância desiguais afetam adversamente a significância do processo de estimação.</a:t>
            </a:r>
            <a:endParaRPr lang="en-US" altLang="pt-BR" sz="2400"/>
          </a:p>
        </p:txBody>
      </p:sp>
      <p:sp>
        <p:nvSpPr>
          <p:cNvPr id="57351" name="CaixaDeTexto 12"/>
          <p:cNvSpPr txBox="1">
            <a:spLocks noChangeArrowheads="1"/>
          </p:cNvSpPr>
          <p:nvPr/>
        </p:nvSpPr>
        <p:spPr bwMode="auto">
          <a:xfrm>
            <a:off x="228600" y="3733800"/>
            <a:ext cx="2090738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BR" sz="2000"/>
              <a:t>MATRIZES COV</a:t>
            </a:r>
          </a:p>
          <a:p>
            <a:pPr algn="ctr"/>
            <a:r>
              <a:rPr lang="pt-BR" altLang="pt-BR" sz="2000"/>
              <a:t>IGUAIS?</a:t>
            </a:r>
            <a:endParaRPr lang="en-US" altLang="pt-BR" sz="2000"/>
          </a:p>
        </p:txBody>
      </p:sp>
      <p:cxnSp>
        <p:nvCxnSpPr>
          <p:cNvPr id="23" name="Conector angulado 22"/>
          <p:cNvCxnSpPr>
            <a:stCxn id="57351" idx="3"/>
            <a:endCxn id="57353" idx="1"/>
          </p:cNvCxnSpPr>
          <p:nvPr/>
        </p:nvCxnSpPr>
        <p:spPr>
          <a:xfrm flipV="1">
            <a:off x="2319338" y="3249613"/>
            <a:ext cx="1033462" cy="83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53" name="CaixaDeTexto 24"/>
          <p:cNvSpPr txBox="1">
            <a:spLocks noChangeArrowheads="1"/>
          </p:cNvSpPr>
          <p:nvPr/>
        </p:nvSpPr>
        <p:spPr bwMode="auto">
          <a:xfrm>
            <a:off x="3352800" y="2895600"/>
            <a:ext cx="145415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BR" sz="2000"/>
              <a:t>AMOSTRA</a:t>
            </a:r>
          </a:p>
          <a:p>
            <a:pPr algn="ctr"/>
            <a:r>
              <a:rPr lang="pt-BR" altLang="pt-BR" sz="2000"/>
              <a:t>PEQUENA</a:t>
            </a:r>
            <a:endParaRPr lang="en-US" altLang="pt-BR" sz="2000"/>
          </a:p>
        </p:txBody>
      </p:sp>
      <p:sp>
        <p:nvSpPr>
          <p:cNvPr id="57355" name="CaixaDeTexto 29"/>
          <p:cNvSpPr txBox="1">
            <a:spLocks noChangeArrowheads="1"/>
          </p:cNvSpPr>
          <p:nvPr/>
        </p:nvSpPr>
        <p:spPr bwMode="auto">
          <a:xfrm>
            <a:off x="5486400" y="3059113"/>
            <a:ext cx="300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Discriminantes Quadráticos</a:t>
            </a:r>
            <a:endParaRPr lang="en-US" altLang="pt-BR"/>
          </a:p>
        </p:txBody>
      </p:sp>
      <p:sp>
        <p:nvSpPr>
          <p:cNvPr id="12" name="CaixaDeTexto 21"/>
          <p:cNvSpPr txBox="1">
            <a:spLocks noChangeArrowheads="1"/>
          </p:cNvSpPr>
          <p:nvPr/>
        </p:nvSpPr>
        <p:spPr bwMode="auto">
          <a:xfrm>
            <a:off x="2286000" y="4125913"/>
            <a:ext cx="5699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não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228184" y="3501008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0070C0"/>
                </a:solidFill>
              </a:rPr>
              <a:t>Disciplina 10</a:t>
            </a:r>
            <a:endParaRPr lang="pt-BR" sz="2000" b="1" dirty="0">
              <a:solidFill>
                <a:srgbClr val="0070C0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V="1">
            <a:off x="4806950" y="3244850"/>
            <a:ext cx="679450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"/>
          <p:cNvSpPr txBox="1">
            <a:spLocks noChangeArrowheads="1"/>
          </p:cNvSpPr>
          <p:nvPr/>
        </p:nvSpPr>
        <p:spPr bwMode="auto">
          <a:xfrm>
            <a:off x="5257800" y="5943600"/>
            <a:ext cx="633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LDA</a:t>
            </a:r>
          </a:p>
        </p:txBody>
      </p:sp>
      <p:cxnSp>
        <p:nvCxnSpPr>
          <p:cNvPr id="16" name="Conector angulado 3"/>
          <p:cNvCxnSpPr>
            <a:endCxn id="15" idx="1"/>
          </p:cNvCxnSpPr>
          <p:nvPr/>
        </p:nvCxnSpPr>
        <p:spPr>
          <a:xfrm rot="16200000" flipH="1">
            <a:off x="2423319" y="3293269"/>
            <a:ext cx="1685925" cy="39830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6"/>
          <p:cNvSpPr txBox="1">
            <a:spLocks noChangeArrowheads="1"/>
          </p:cNvSpPr>
          <p:nvPr/>
        </p:nvSpPr>
        <p:spPr bwMode="auto">
          <a:xfrm>
            <a:off x="762000" y="4724400"/>
            <a:ext cx="544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sim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/>
          <a:p>
            <a:pPr algn="r" defTabSz="685800" eaLnBrk="1" hangingPunct="1">
              <a:lnSpc>
                <a:spcPct val="90000"/>
              </a:lnSpc>
              <a:defRPr/>
            </a:pPr>
            <a:r>
              <a:rPr lang="pt-BR" altLang="pt-BR" sz="2400" b="1" dirty="0"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6200" y="152400"/>
            <a:ext cx="14478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676400" y="147638"/>
            <a:ext cx="16002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Objetivos</a:t>
            </a:r>
          </a:p>
        </p:txBody>
      </p:sp>
      <p:sp>
        <p:nvSpPr>
          <p:cNvPr id="58373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/>
              <a:t>Pressupostos</a:t>
            </a:r>
          </a:p>
        </p:txBody>
      </p:sp>
      <p:sp>
        <p:nvSpPr>
          <p:cNvPr id="58374" name="CaixaDeTexto 20"/>
          <p:cNvSpPr txBox="1">
            <a:spLocks noChangeArrowheads="1"/>
          </p:cNvSpPr>
          <p:nvPr/>
        </p:nvSpPr>
        <p:spPr bwMode="auto">
          <a:xfrm>
            <a:off x="76200" y="1054100"/>
            <a:ext cx="891540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à"/>
            </a:pPr>
            <a:r>
              <a:rPr lang="pt-BR" altLang="pt-BR" sz="2400" b="1"/>
              <a:t>Matrizes de variâncias-covariâncias devem ser </a:t>
            </a:r>
            <a:r>
              <a:rPr lang="pt-BR" altLang="pt-BR" sz="2400" b="1" u="sng"/>
              <a:t>iguais</a:t>
            </a:r>
            <a:r>
              <a:rPr lang="pt-BR" altLang="pt-BR" sz="2400" b="1"/>
              <a:t>.</a:t>
            </a:r>
          </a:p>
          <a:p>
            <a:endParaRPr lang="pt-BR" altLang="pt-BR" sz="2400"/>
          </a:p>
          <a:p>
            <a:r>
              <a:rPr lang="pt-BR" altLang="pt-BR" sz="2400"/>
              <a:t>Amostras pequenas e matrizes de covariância desiguais afetam adversamente a significância do processo de estimação.</a:t>
            </a:r>
            <a:endParaRPr lang="en-US" altLang="pt-BR" sz="2400"/>
          </a:p>
        </p:txBody>
      </p:sp>
      <p:sp>
        <p:nvSpPr>
          <p:cNvPr id="58375" name="CaixaDeTexto 12"/>
          <p:cNvSpPr txBox="1">
            <a:spLocks noChangeArrowheads="1"/>
          </p:cNvSpPr>
          <p:nvPr/>
        </p:nvSpPr>
        <p:spPr bwMode="auto">
          <a:xfrm>
            <a:off x="228600" y="3733800"/>
            <a:ext cx="2090738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BR" sz="2000"/>
              <a:t>MATRIZES COV</a:t>
            </a:r>
          </a:p>
          <a:p>
            <a:pPr algn="ctr"/>
            <a:r>
              <a:rPr lang="pt-BR" altLang="pt-BR" sz="2000"/>
              <a:t>IGUAIS?</a:t>
            </a:r>
            <a:endParaRPr lang="en-US" altLang="pt-BR" sz="2000"/>
          </a:p>
        </p:txBody>
      </p:sp>
      <p:cxnSp>
        <p:nvCxnSpPr>
          <p:cNvPr id="20" name="Conector angulado 19"/>
          <p:cNvCxnSpPr>
            <a:stCxn id="58375" idx="3"/>
          </p:cNvCxnSpPr>
          <p:nvPr/>
        </p:nvCxnSpPr>
        <p:spPr>
          <a:xfrm>
            <a:off x="2362200" y="4114800"/>
            <a:ext cx="914400" cy="914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do 22"/>
          <p:cNvCxnSpPr>
            <a:stCxn id="58375" idx="3"/>
            <a:endCxn id="58378" idx="1"/>
          </p:cNvCxnSpPr>
          <p:nvPr/>
        </p:nvCxnSpPr>
        <p:spPr>
          <a:xfrm flipV="1">
            <a:off x="2319338" y="3249613"/>
            <a:ext cx="1033462" cy="83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78" name="CaixaDeTexto 24"/>
          <p:cNvSpPr txBox="1">
            <a:spLocks noChangeArrowheads="1"/>
          </p:cNvSpPr>
          <p:nvPr/>
        </p:nvSpPr>
        <p:spPr bwMode="auto">
          <a:xfrm>
            <a:off x="3352800" y="2895600"/>
            <a:ext cx="145415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BR" sz="2000"/>
              <a:t>AMOSTRA</a:t>
            </a:r>
          </a:p>
          <a:p>
            <a:pPr algn="ctr"/>
            <a:r>
              <a:rPr lang="pt-BR" altLang="pt-BR" sz="2000"/>
              <a:t>PEQUENA</a:t>
            </a:r>
            <a:endParaRPr lang="en-US" altLang="pt-BR" sz="2000"/>
          </a:p>
        </p:txBody>
      </p:sp>
      <p:cxnSp>
        <p:nvCxnSpPr>
          <p:cNvPr id="27" name="Conector de seta reta 26"/>
          <p:cNvCxnSpPr>
            <a:stCxn id="58378" idx="3"/>
            <a:endCxn id="58380" idx="1"/>
          </p:cNvCxnSpPr>
          <p:nvPr/>
        </p:nvCxnSpPr>
        <p:spPr>
          <a:xfrm flipV="1">
            <a:off x="4806950" y="3244850"/>
            <a:ext cx="679450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80" name="CaixaDeTexto 29"/>
          <p:cNvSpPr txBox="1">
            <a:spLocks noChangeArrowheads="1"/>
          </p:cNvSpPr>
          <p:nvPr/>
        </p:nvSpPr>
        <p:spPr bwMode="auto">
          <a:xfrm>
            <a:off x="5486400" y="3059113"/>
            <a:ext cx="300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Discriminantes Quadráticos</a:t>
            </a:r>
            <a:endParaRPr lang="en-US" altLang="pt-BR"/>
          </a:p>
        </p:txBody>
      </p:sp>
      <p:sp>
        <p:nvSpPr>
          <p:cNvPr id="58381" name="CaixaDeTexto 36"/>
          <p:cNvSpPr txBox="1">
            <a:spLocks noChangeArrowheads="1"/>
          </p:cNvSpPr>
          <p:nvPr/>
        </p:nvSpPr>
        <p:spPr bwMode="auto">
          <a:xfrm>
            <a:off x="3317875" y="4702175"/>
            <a:ext cx="1455738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BR" sz="2000"/>
              <a:t>AMOSTRA</a:t>
            </a:r>
          </a:p>
          <a:p>
            <a:pPr algn="ctr"/>
            <a:r>
              <a:rPr lang="pt-BR" altLang="pt-BR" sz="2000"/>
              <a:t>GRANDE</a:t>
            </a:r>
            <a:endParaRPr lang="en-US" altLang="pt-BR" sz="2000"/>
          </a:p>
        </p:txBody>
      </p:sp>
      <p:cxnSp>
        <p:nvCxnSpPr>
          <p:cNvPr id="38" name="Conector de seta reta 37"/>
          <p:cNvCxnSpPr>
            <a:stCxn id="58381" idx="3"/>
            <a:endCxn id="58383" idx="1"/>
          </p:cNvCxnSpPr>
          <p:nvPr/>
        </p:nvCxnSpPr>
        <p:spPr>
          <a:xfrm>
            <a:off x="4773613" y="5056188"/>
            <a:ext cx="407987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83" name="CaixaDeTexto 38"/>
          <p:cNvSpPr txBox="1">
            <a:spLocks noChangeArrowheads="1"/>
          </p:cNvSpPr>
          <p:nvPr/>
        </p:nvSpPr>
        <p:spPr bwMode="auto">
          <a:xfrm>
            <a:off x="5181600" y="4876800"/>
            <a:ext cx="3744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LDA com </a:t>
            </a:r>
            <a:r>
              <a:rPr lang="pt-BR" altLang="pt-BR" b="1" i="1"/>
              <a:t>VALIDAÇÃO CRUZADA</a:t>
            </a:r>
            <a:endParaRPr lang="en-US" altLang="pt-BR" b="1" i="1"/>
          </a:p>
        </p:txBody>
      </p:sp>
      <p:sp>
        <p:nvSpPr>
          <p:cNvPr id="58384" name="CaixaDeTexto 1"/>
          <p:cNvSpPr txBox="1">
            <a:spLocks noChangeArrowheads="1"/>
          </p:cNvSpPr>
          <p:nvPr/>
        </p:nvSpPr>
        <p:spPr bwMode="auto">
          <a:xfrm>
            <a:off x="5257800" y="5943600"/>
            <a:ext cx="633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LDA</a:t>
            </a:r>
          </a:p>
        </p:txBody>
      </p:sp>
      <p:cxnSp>
        <p:nvCxnSpPr>
          <p:cNvPr id="4" name="Conector angulado 3"/>
          <p:cNvCxnSpPr>
            <a:stCxn id="58375" idx="2"/>
            <a:endCxn id="58384" idx="1"/>
          </p:cNvCxnSpPr>
          <p:nvPr/>
        </p:nvCxnSpPr>
        <p:spPr>
          <a:xfrm rot="16200000" flipH="1">
            <a:off x="2423319" y="3293269"/>
            <a:ext cx="1685925" cy="39830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86" name="CaixaDeTexto 6"/>
          <p:cNvSpPr txBox="1">
            <a:spLocks noChangeArrowheads="1"/>
          </p:cNvSpPr>
          <p:nvPr/>
        </p:nvSpPr>
        <p:spPr bwMode="auto">
          <a:xfrm>
            <a:off x="762000" y="4724400"/>
            <a:ext cx="544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sim</a:t>
            </a:r>
          </a:p>
        </p:txBody>
      </p:sp>
      <p:sp>
        <p:nvSpPr>
          <p:cNvPr id="58387" name="CaixaDeTexto 21"/>
          <p:cNvSpPr txBox="1">
            <a:spLocks noChangeArrowheads="1"/>
          </p:cNvSpPr>
          <p:nvPr/>
        </p:nvSpPr>
        <p:spPr bwMode="auto">
          <a:xfrm>
            <a:off x="2286000" y="4125913"/>
            <a:ext cx="5699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não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/>
          <a:p>
            <a:pPr algn="r" defTabSz="685800" eaLnBrk="1" hangingPunct="1">
              <a:lnSpc>
                <a:spcPct val="90000"/>
              </a:lnSpc>
              <a:defRPr/>
            </a:pPr>
            <a:r>
              <a:rPr lang="pt-BR" altLang="pt-BR" sz="2400" b="1" dirty="0"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6200" y="152400"/>
            <a:ext cx="14478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676400" y="147638"/>
            <a:ext cx="16002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Objetivos</a:t>
            </a:r>
          </a:p>
        </p:txBody>
      </p:sp>
      <p:sp>
        <p:nvSpPr>
          <p:cNvPr id="59397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/>
              <a:t>Pressupostos</a:t>
            </a:r>
          </a:p>
        </p:txBody>
      </p:sp>
      <p:sp>
        <p:nvSpPr>
          <p:cNvPr id="59398" name="CaixaDeTexto 20"/>
          <p:cNvSpPr txBox="1">
            <a:spLocks noChangeArrowheads="1"/>
          </p:cNvSpPr>
          <p:nvPr/>
        </p:nvSpPr>
        <p:spPr bwMode="auto">
          <a:xfrm>
            <a:off x="152400" y="990600"/>
            <a:ext cx="8763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3200" b="1"/>
              <a:t>Validação Cruzada</a:t>
            </a:r>
          </a:p>
          <a:p>
            <a:r>
              <a:rPr lang="pt-BR" altLang="pt-BR" sz="2400"/>
              <a:t>É desenvolvido uma função discriminante para uma </a:t>
            </a:r>
          </a:p>
          <a:p>
            <a:r>
              <a:rPr lang="pt-BR" altLang="pt-BR" sz="2400" b="1" i="1"/>
              <a:t>amostra análise </a:t>
            </a:r>
            <a:r>
              <a:rPr lang="pt-BR" altLang="pt-BR" sz="2400"/>
              <a:t>e depois é testada com uma </a:t>
            </a:r>
            <a:r>
              <a:rPr lang="pt-BR" altLang="pt-BR" sz="2400" b="1" i="1"/>
              <a:t>amostra teste</a:t>
            </a:r>
            <a:r>
              <a:rPr lang="pt-BR" altLang="pt-BR" sz="2400"/>
              <a:t>.</a:t>
            </a:r>
            <a:endParaRPr lang="en-US" altLang="pt-BR" sz="2400"/>
          </a:p>
        </p:txBody>
      </p:sp>
      <p:sp>
        <p:nvSpPr>
          <p:cNvPr id="16" name="Retângulo 15"/>
          <p:cNvSpPr/>
          <p:nvPr/>
        </p:nvSpPr>
        <p:spPr>
          <a:xfrm>
            <a:off x="304800" y="3048000"/>
            <a:ext cx="42672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Elipse 16"/>
          <p:cNvSpPr/>
          <p:nvPr/>
        </p:nvSpPr>
        <p:spPr>
          <a:xfrm>
            <a:off x="533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Elipse 17"/>
          <p:cNvSpPr/>
          <p:nvPr/>
        </p:nvSpPr>
        <p:spPr>
          <a:xfrm>
            <a:off x="8382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Elipse 18"/>
          <p:cNvSpPr/>
          <p:nvPr/>
        </p:nvSpPr>
        <p:spPr>
          <a:xfrm>
            <a:off x="6096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Elipse 21"/>
          <p:cNvSpPr/>
          <p:nvPr/>
        </p:nvSpPr>
        <p:spPr>
          <a:xfrm>
            <a:off x="914400" y="3581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Elipse 23"/>
          <p:cNvSpPr/>
          <p:nvPr/>
        </p:nvSpPr>
        <p:spPr>
          <a:xfrm>
            <a:off x="6858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Elipse 25"/>
          <p:cNvSpPr/>
          <p:nvPr/>
        </p:nvSpPr>
        <p:spPr>
          <a:xfrm>
            <a:off x="9906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Elipse 27"/>
          <p:cNvSpPr/>
          <p:nvPr/>
        </p:nvSpPr>
        <p:spPr>
          <a:xfrm>
            <a:off x="533400" y="4114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Elipse 28"/>
          <p:cNvSpPr/>
          <p:nvPr/>
        </p:nvSpPr>
        <p:spPr>
          <a:xfrm>
            <a:off x="8382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Elipse 30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Elipse 31"/>
          <p:cNvSpPr/>
          <p:nvPr/>
        </p:nvSpPr>
        <p:spPr>
          <a:xfrm>
            <a:off x="990600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Elipse 32"/>
          <p:cNvSpPr/>
          <p:nvPr/>
        </p:nvSpPr>
        <p:spPr>
          <a:xfrm>
            <a:off x="609600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Elipse 33"/>
          <p:cNvSpPr/>
          <p:nvPr/>
        </p:nvSpPr>
        <p:spPr>
          <a:xfrm>
            <a:off x="914400" y="4800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Elipse 34"/>
          <p:cNvSpPr/>
          <p:nvPr/>
        </p:nvSpPr>
        <p:spPr>
          <a:xfrm>
            <a:off x="685800" y="5029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Elipse 35"/>
          <p:cNvSpPr/>
          <p:nvPr/>
        </p:nvSpPr>
        <p:spPr>
          <a:xfrm>
            <a:off x="990600" y="5105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Elipse 39"/>
          <p:cNvSpPr/>
          <p:nvPr/>
        </p:nvSpPr>
        <p:spPr>
          <a:xfrm>
            <a:off x="533400" y="5334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Elipse 40"/>
          <p:cNvSpPr/>
          <p:nvPr/>
        </p:nvSpPr>
        <p:spPr>
          <a:xfrm>
            <a:off x="838200" y="5410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Elipse 41"/>
          <p:cNvSpPr/>
          <p:nvPr/>
        </p:nvSpPr>
        <p:spPr>
          <a:xfrm>
            <a:off x="1143000" y="5486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Elipse 42"/>
          <p:cNvSpPr/>
          <p:nvPr/>
        </p:nvSpPr>
        <p:spPr>
          <a:xfrm>
            <a:off x="990600" y="5715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Elipse 43"/>
          <p:cNvSpPr/>
          <p:nvPr/>
        </p:nvSpPr>
        <p:spPr>
          <a:xfrm>
            <a:off x="609600" y="5715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5" name="Elipse 44"/>
          <p:cNvSpPr/>
          <p:nvPr/>
        </p:nvSpPr>
        <p:spPr>
          <a:xfrm>
            <a:off x="1447800" y="3124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Elipse 45"/>
          <p:cNvSpPr/>
          <p:nvPr/>
        </p:nvSpPr>
        <p:spPr>
          <a:xfrm>
            <a:off x="17526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Elipse 46"/>
          <p:cNvSpPr/>
          <p:nvPr/>
        </p:nvSpPr>
        <p:spPr>
          <a:xfrm>
            <a:off x="1524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Elipse 47"/>
          <p:cNvSpPr/>
          <p:nvPr/>
        </p:nvSpPr>
        <p:spPr>
          <a:xfrm>
            <a:off x="18288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Elipse 48"/>
          <p:cNvSpPr/>
          <p:nvPr/>
        </p:nvSpPr>
        <p:spPr>
          <a:xfrm>
            <a:off x="16002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Elipse 49"/>
          <p:cNvSpPr/>
          <p:nvPr/>
        </p:nvSpPr>
        <p:spPr>
          <a:xfrm>
            <a:off x="19050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Elipse 50"/>
          <p:cNvSpPr/>
          <p:nvPr/>
        </p:nvSpPr>
        <p:spPr>
          <a:xfrm>
            <a:off x="14478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Elipse 51"/>
          <p:cNvSpPr/>
          <p:nvPr/>
        </p:nvSpPr>
        <p:spPr>
          <a:xfrm>
            <a:off x="1752600" y="4114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Elipse 52"/>
          <p:cNvSpPr/>
          <p:nvPr/>
        </p:nvSpPr>
        <p:spPr>
          <a:xfrm>
            <a:off x="20574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Elipse 53"/>
          <p:cNvSpPr/>
          <p:nvPr/>
        </p:nvSpPr>
        <p:spPr>
          <a:xfrm>
            <a:off x="1905000" y="4419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Elipse 54"/>
          <p:cNvSpPr/>
          <p:nvPr/>
        </p:nvSpPr>
        <p:spPr>
          <a:xfrm>
            <a:off x="1524000" y="4419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6" name="Elipse 55"/>
          <p:cNvSpPr/>
          <p:nvPr/>
        </p:nvSpPr>
        <p:spPr>
          <a:xfrm>
            <a:off x="1828800" y="4724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Elipse 56"/>
          <p:cNvSpPr/>
          <p:nvPr/>
        </p:nvSpPr>
        <p:spPr>
          <a:xfrm>
            <a:off x="1600200" y="4953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Elipse 57"/>
          <p:cNvSpPr/>
          <p:nvPr/>
        </p:nvSpPr>
        <p:spPr>
          <a:xfrm>
            <a:off x="1905000" y="5029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Elipse 58"/>
          <p:cNvSpPr/>
          <p:nvPr/>
        </p:nvSpPr>
        <p:spPr>
          <a:xfrm>
            <a:off x="1447800" y="5257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Elipse 59"/>
          <p:cNvSpPr/>
          <p:nvPr/>
        </p:nvSpPr>
        <p:spPr>
          <a:xfrm>
            <a:off x="1752600" y="5334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Elipse 60"/>
          <p:cNvSpPr/>
          <p:nvPr/>
        </p:nvSpPr>
        <p:spPr>
          <a:xfrm>
            <a:off x="2057400" y="5410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Elipse 61"/>
          <p:cNvSpPr/>
          <p:nvPr/>
        </p:nvSpPr>
        <p:spPr>
          <a:xfrm>
            <a:off x="1905000" y="5638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Elipse 62"/>
          <p:cNvSpPr/>
          <p:nvPr/>
        </p:nvSpPr>
        <p:spPr>
          <a:xfrm>
            <a:off x="1524000" y="5638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4" name="Elipse 63"/>
          <p:cNvSpPr/>
          <p:nvPr/>
        </p:nvSpPr>
        <p:spPr>
          <a:xfrm>
            <a:off x="2362200" y="3124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Elipse 64"/>
          <p:cNvSpPr/>
          <p:nvPr/>
        </p:nvSpPr>
        <p:spPr>
          <a:xfrm>
            <a:off x="26670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Elipse 65"/>
          <p:cNvSpPr/>
          <p:nvPr/>
        </p:nvSpPr>
        <p:spPr>
          <a:xfrm>
            <a:off x="24384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7" name="Elipse 66"/>
          <p:cNvSpPr/>
          <p:nvPr/>
        </p:nvSpPr>
        <p:spPr>
          <a:xfrm>
            <a:off x="2743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" name="Elipse 67"/>
          <p:cNvSpPr/>
          <p:nvPr/>
        </p:nvSpPr>
        <p:spPr>
          <a:xfrm>
            <a:off x="25146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Elipse 68"/>
          <p:cNvSpPr/>
          <p:nvPr/>
        </p:nvSpPr>
        <p:spPr>
          <a:xfrm>
            <a:off x="28194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Elipse 69"/>
          <p:cNvSpPr/>
          <p:nvPr/>
        </p:nvSpPr>
        <p:spPr>
          <a:xfrm>
            <a:off x="23622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Elipse 70"/>
          <p:cNvSpPr/>
          <p:nvPr/>
        </p:nvSpPr>
        <p:spPr>
          <a:xfrm>
            <a:off x="2667000" y="4114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Elipse 71"/>
          <p:cNvSpPr/>
          <p:nvPr/>
        </p:nvSpPr>
        <p:spPr>
          <a:xfrm>
            <a:off x="29718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Elipse 72"/>
          <p:cNvSpPr/>
          <p:nvPr/>
        </p:nvSpPr>
        <p:spPr>
          <a:xfrm>
            <a:off x="2819400" y="4419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" name="Elipse 73"/>
          <p:cNvSpPr/>
          <p:nvPr/>
        </p:nvSpPr>
        <p:spPr>
          <a:xfrm>
            <a:off x="2438400" y="4419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5" name="Elipse 74"/>
          <p:cNvSpPr/>
          <p:nvPr/>
        </p:nvSpPr>
        <p:spPr>
          <a:xfrm>
            <a:off x="2743200" y="4724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6" name="Elipse 75"/>
          <p:cNvSpPr/>
          <p:nvPr/>
        </p:nvSpPr>
        <p:spPr>
          <a:xfrm>
            <a:off x="2514600" y="4953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7" name="Elipse 76"/>
          <p:cNvSpPr/>
          <p:nvPr/>
        </p:nvSpPr>
        <p:spPr>
          <a:xfrm>
            <a:off x="2819400" y="5029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8" name="Elipse 77"/>
          <p:cNvSpPr/>
          <p:nvPr/>
        </p:nvSpPr>
        <p:spPr>
          <a:xfrm>
            <a:off x="2362200" y="5257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9" name="Elipse 78"/>
          <p:cNvSpPr/>
          <p:nvPr/>
        </p:nvSpPr>
        <p:spPr>
          <a:xfrm>
            <a:off x="2667000" y="5334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0" name="Elipse 79"/>
          <p:cNvSpPr/>
          <p:nvPr/>
        </p:nvSpPr>
        <p:spPr>
          <a:xfrm>
            <a:off x="2971800" y="5410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" name="Elipse 80"/>
          <p:cNvSpPr/>
          <p:nvPr/>
        </p:nvSpPr>
        <p:spPr>
          <a:xfrm>
            <a:off x="2819400" y="5638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" name="Elipse 81"/>
          <p:cNvSpPr/>
          <p:nvPr/>
        </p:nvSpPr>
        <p:spPr>
          <a:xfrm>
            <a:off x="2438400" y="5638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3" name="Elipse 82"/>
          <p:cNvSpPr/>
          <p:nvPr/>
        </p:nvSpPr>
        <p:spPr>
          <a:xfrm>
            <a:off x="3352800" y="3124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4" name="Elipse 83"/>
          <p:cNvSpPr/>
          <p:nvPr/>
        </p:nvSpPr>
        <p:spPr>
          <a:xfrm>
            <a:off x="36576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5" name="Elipse 84"/>
          <p:cNvSpPr/>
          <p:nvPr/>
        </p:nvSpPr>
        <p:spPr>
          <a:xfrm>
            <a:off x="34290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6" name="Elipse 85"/>
          <p:cNvSpPr/>
          <p:nvPr/>
        </p:nvSpPr>
        <p:spPr>
          <a:xfrm>
            <a:off x="37338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Elipse 86"/>
          <p:cNvSpPr/>
          <p:nvPr/>
        </p:nvSpPr>
        <p:spPr>
          <a:xfrm>
            <a:off x="35052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8" name="Elipse 87"/>
          <p:cNvSpPr/>
          <p:nvPr/>
        </p:nvSpPr>
        <p:spPr>
          <a:xfrm>
            <a:off x="38100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Elipse 88"/>
          <p:cNvSpPr/>
          <p:nvPr/>
        </p:nvSpPr>
        <p:spPr>
          <a:xfrm>
            <a:off x="33528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" name="Elipse 89"/>
          <p:cNvSpPr/>
          <p:nvPr/>
        </p:nvSpPr>
        <p:spPr>
          <a:xfrm>
            <a:off x="3657600" y="4114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1" name="Elipse 90"/>
          <p:cNvSpPr/>
          <p:nvPr/>
        </p:nvSpPr>
        <p:spPr>
          <a:xfrm>
            <a:off x="39624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" name="Elipse 91"/>
          <p:cNvSpPr/>
          <p:nvPr/>
        </p:nvSpPr>
        <p:spPr>
          <a:xfrm>
            <a:off x="3810000" y="4419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3" name="Elipse 92"/>
          <p:cNvSpPr/>
          <p:nvPr/>
        </p:nvSpPr>
        <p:spPr>
          <a:xfrm>
            <a:off x="3429000" y="4419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4" name="Elipse 93"/>
          <p:cNvSpPr/>
          <p:nvPr/>
        </p:nvSpPr>
        <p:spPr>
          <a:xfrm>
            <a:off x="3733800" y="4724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5" name="Elipse 94"/>
          <p:cNvSpPr/>
          <p:nvPr/>
        </p:nvSpPr>
        <p:spPr>
          <a:xfrm>
            <a:off x="3505200" y="4953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6" name="Elipse 95"/>
          <p:cNvSpPr/>
          <p:nvPr/>
        </p:nvSpPr>
        <p:spPr>
          <a:xfrm>
            <a:off x="3810000" y="5029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7" name="Elipse 96"/>
          <p:cNvSpPr/>
          <p:nvPr/>
        </p:nvSpPr>
        <p:spPr>
          <a:xfrm>
            <a:off x="3352800" y="5257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8" name="Elipse 97"/>
          <p:cNvSpPr/>
          <p:nvPr/>
        </p:nvSpPr>
        <p:spPr>
          <a:xfrm>
            <a:off x="3657600" y="5334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9" name="Elipse 98"/>
          <p:cNvSpPr/>
          <p:nvPr/>
        </p:nvSpPr>
        <p:spPr>
          <a:xfrm>
            <a:off x="3962400" y="5410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0" name="Elipse 99"/>
          <p:cNvSpPr/>
          <p:nvPr/>
        </p:nvSpPr>
        <p:spPr>
          <a:xfrm>
            <a:off x="3810000" y="5638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1" name="Elipse 100"/>
          <p:cNvSpPr/>
          <p:nvPr/>
        </p:nvSpPr>
        <p:spPr>
          <a:xfrm>
            <a:off x="3429000" y="5638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9476" name="CaixaDeTexto 101"/>
          <p:cNvSpPr txBox="1">
            <a:spLocks noChangeArrowheads="1"/>
          </p:cNvSpPr>
          <p:nvPr/>
        </p:nvSpPr>
        <p:spPr bwMode="auto">
          <a:xfrm>
            <a:off x="4572000" y="5954713"/>
            <a:ext cx="15446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Amostra total</a:t>
            </a:r>
            <a:endParaRPr lang="en-US" altLang="pt-BR"/>
          </a:p>
        </p:txBody>
      </p:sp>
      <p:sp>
        <p:nvSpPr>
          <p:cNvPr id="103" name="Retângulo de cantos arredondados 102"/>
          <p:cNvSpPr/>
          <p:nvPr/>
        </p:nvSpPr>
        <p:spPr>
          <a:xfrm>
            <a:off x="3200400" y="2819400"/>
            <a:ext cx="1143000" cy="3733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478" name="CaixaDeTexto 103"/>
          <p:cNvSpPr txBox="1">
            <a:spLocks noChangeArrowheads="1"/>
          </p:cNvSpPr>
          <p:nvPr/>
        </p:nvSpPr>
        <p:spPr bwMode="auto">
          <a:xfrm>
            <a:off x="4419600" y="2667000"/>
            <a:ext cx="24097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b="1" i="1" dirty="0">
                <a:solidFill>
                  <a:srgbClr val="FF0000"/>
                </a:solidFill>
              </a:rPr>
              <a:t>Amostra </a:t>
            </a:r>
            <a:r>
              <a:rPr lang="pt-BR" altLang="pt-BR" b="1" i="1" dirty="0" smtClean="0">
                <a:solidFill>
                  <a:srgbClr val="FF0000"/>
                </a:solidFill>
              </a:rPr>
              <a:t>análise (teste)</a:t>
            </a:r>
            <a:endParaRPr lang="en-US" altLang="pt-BR" b="1" i="1" dirty="0">
              <a:solidFill>
                <a:srgbClr val="FF0000"/>
              </a:solidFill>
            </a:endParaRPr>
          </a:p>
        </p:txBody>
      </p:sp>
      <p:sp>
        <p:nvSpPr>
          <p:cNvPr id="105" name="Retângulo de cantos arredondados 104"/>
          <p:cNvSpPr/>
          <p:nvPr/>
        </p:nvSpPr>
        <p:spPr>
          <a:xfrm>
            <a:off x="467544" y="2819400"/>
            <a:ext cx="2664296" cy="3733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480" name="CaixaDeTexto 105"/>
          <p:cNvSpPr txBox="1">
            <a:spLocks noChangeArrowheads="1"/>
          </p:cNvSpPr>
          <p:nvPr/>
        </p:nvSpPr>
        <p:spPr bwMode="auto">
          <a:xfrm>
            <a:off x="838200" y="2449513"/>
            <a:ext cx="1632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b="1" i="1" dirty="0"/>
              <a:t>Amostra </a:t>
            </a:r>
            <a:r>
              <a:rPr lang="pt-BR" altLang="pt-BR" b="1" i="1" dirty="0" smtClean="0"/>
              <a:t>treino</a:t>
            </a:r>
            <a:endParaRPr lang="en-US" altLang="pt-BR" b="1" i="1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/>
          <a:p>
            <a:pPr algn="r" defTabSz="685800" eaLnBrk="1" hangingPunct="1">
              <a:lnSpc>
                <a:spcPct val="90000"/>
              </a:lnSpc>
              <a:defRPr/>
            </a:pPr>
            <a:r>
              <a:rPr lang="pt-BR" altLang="pt-BR" sz="2400" b="1" dirty="0"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6200" y="152400"/>
            <a:ext cx="14478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Conceitos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676400" y="147638"/>
            <a:ext cx="16002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b="1" dirty="0">
                <a:solidFill>
                  <a:schemeClr val="bg1">
                    <a:lumMod val="75000"/>
                  </a:schemeClr>
                </a:solidFill>
              </a:rPr>
              <a:t>Objetivos</a:t>
            </a:r>
          </a:p>
        </p:txBody>
      </p:sp>
      <p:sp>
        <p:nvSpPr>
          <p:cNvPr id="60421" name="Retângulo 3"/>
          <p:cNvSpPr>
            <a:spLocks noChangeArrowheads="1"/>
          </p:cNvSpPr>
          <p:nvPr/>
        </p:nvSpPr>
        <p:spPr bwMode="auto">
          <a:xfrm>
            <a:off x="3397250" y="152400"/>
            <a:ext cx="1864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400" b="1"/>
              <a:t>Pressupostos</a:t>
            </a:r>
          </a:p>
        </p:txBody>
      </p:sp>
      <p:sp>
        <p:nvSpPr>
          <p:cNvPr id="60422" name="CaixaDeTexto 30"/>
          <p:cNvSpPr txBox="1">
            <a:spLocks noChangeArrowheads="1"/>
          </p:cNvSpPr>
          <p:nvPr/>
        </p:nvSpPr>
        <p:spPr bwMode="auto">
          <a:xfrm>
            <a:off x="152400" y="990600"/>
            <a:ext cx="3797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3200" b="1">
                <a:sym typeface="Wingdings" pitchFamily="2" charset="2"/>
              </a:rPr>
              <a:t>Tamanho amostral</a:t>
            </a:r>
            <a:endParaRPr lang="en-US" altLang="pt-BR" sz="3200" b="1"/>
          </a:p>
        </p:txBody>
      </p:sp>
      <p:sp>
        <p:nvSpPr>
          <p:cNvPr id="60423" name="CaixaDeTexto 19"/>
          <p:cNvSpPr txBox="1">
            <a:spLocks noChangeArrowheads="1"/>
          </p:cNvSpPr>
          <p:nvPr/>
        </p:nvSpPr>
        <p:spPr bwMode="auto">
          <a:xfrm>
            <a:off x="407988" y="1828800"/>
            <a:ext cx="8431212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 u="sng"/>
              <a:t>Sugestão</a:t>
            </a:r>
            <a:r>
              <a:rPr lang="pt-BR" altLang="pt-BR" sz="2400"/>
              <a:t>: </a:t>
            </a:r>
          </a:p>
          <a:p>
            <a:pPr>
              <a:buFont typeface="Wingdings" pitchFamily="2" charset="2"/>
              <a:buChar char="Ø"/>
            </a:pPr>
            <a:r>
              <a:rPr lang="pt-BR" altLang="pt-BR" sz="2400"/>
              <a:t> 20 observações para cada variável preditora</a:t>
            </a:r>
          </a:p>
          <a:p>
            <a:endParaRPr lang="pt-BR" altLang="pt-BR" sz="2400"/>
          </a:p>
          <a:p>
            <a:r>
              <a:rPr lang="pt-BR" altLang="pt-BR" sz="2400" b="1" u="sng"/>
              <a:t>Mínimo</a:t>
            </a:r>
            <a:r>
              <a:rPr lang="pt-BR" altLang="pt-BR" sz="2400"/>
              <a:t>: </a:t>
            </a:r>
          </a:p>
          <a:p>
            <a:pPr>
              <a:buFont typeface="Wingdings" pitchFamily="2" charset="2"/>
              <a:buChar char="Ø"/>
            </a:pPr>
            <a:r>
              <a:rPr lang="pt-BR" altLang="pt-BR" sz="2400"/>
              <a:t> 5 observações por variável independente.</a:t>
            </a:r>
          </a:p>
          <a:p>
            <a:pPr>
              <a:buFont typeface="Wingdings" pitchFamily="2" charset="2"/>
              <a:buChar char="Ø"/>
            </a:pPr>
            <a:endParaRPr lang="pt-BR" altLang="pt-BR" sz="2400"/>
          </a:p>
          <a:p>
            <a:pPr>
              <a:buFont typeface="Wingdings" pitchFamily="2" charset="2"/>
              <a:buChar char="Ø"/>
            </a:pPr>
            <a:r>
              <a:rPr lang="pt-BR" altLang="pt-BR" sz="2400"/>
              <a:t> Menor grupo deve ter mais elementos do que o número de variáveis preditoras </a:t>
            </a:r>
          </a:p>
          <a:p>
            <a:pPr>
              <a:buFont typeface="Wingdings" pitchFamily="2" charset="2"/>
              <a:buChar char="Ø"/>
            </a:pPr>
            <a:endParaRPr lang="pt-BR" altLang="pt-BR" sz="2400"/>
          </a:p>
          <a:p>
            <a:pPr>
              <a:buFont typeface="Wingdings" pitchFamily="2" charset="2"/>
              <a:buChar char="Ø"/>
            </a:pPr>
            <a:r>
              <a:rPr lang="pt-BR" altLang="pt-BR" sz="2400"/>
              <a:t>Se tamanho dos grupos variar muito, recomenda-se diminuir o maior grupo, fazendo sorteios de elementos.</a:t>
            </a:r>
            <a:endParaRPr lang="en-US" altLang="pt-BR"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4" name="Picture 2" descr="https://lisaloveslinguistics.files.wordpress.com/2010/06/computer-comic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47664" y="332656"/>
            <a:ext cx="5616624" cy="4633715"/>
          </a:xfrm>
          <a:prstGeom prst="rect">
            <a:avLst/>
          </a:prstGeom>
          <a:noFill/>
        </p:spPr>
      </p:pic>
      <p:sp>
        <p:nvSpPr>
          <p:cNvPr id="3" name="CaixaDeTexto 2"/>
          <p:cNvSpPr txBox="1"/>
          <p:nvPr/>
        </p:nvSpPr>
        <p:spPr>
          <a:xfrm>
            <a:off x="3563888" y="1132002"/>
            <a:ext cx="21602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smtClean="0">
                <a:latin typeface="Comic Sans MS" pitchFamily="66" charset="0"/>
              </a:rPr>
              <a:t>Você consegue fazer algo certo?</a:t>
            </a:r>
            <a:endParaRPr lang="pt-BR" dirty="0">
              <a:latin typeface="Comic Sans MS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344" y="5013176"/>
            <a:ext cx="40386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69220" y="6093296"/>
            <a:ext cx="5863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ym typeface="Wingdings" pitchFamily="2" charset="2"/>
              </a:rPr>
              <a:t> Arquivo: Ex01.</a:t>
            </a:r>
            <a:r>
              <a:rPr lang="pt-BR" sz="3600" dirty="0" err="1" smtClean="0">
                <a:sym typeface="Wingdings" pitchFamily="2" charset="2"/>
              </a:rPr>
              <a:t>xls</a:t>
            </a:r>
            <a:r>
              <a:rPr lang="pt-BR" sz="3600" dirty="0" smtClean="0">
                <a:sym typeface="Wingdings" pitchFamily="2" charset="2"/>
              </a:rPr>
              <a:t> e Ex02.</a:t>
            </a:r>
            <a:r>
              <a:rPr lang="pt-BR" sz="3600" dirty="0" err="1" smtClean="0">
                <a:sym typeface="Wingdings" pitchFamily="2" charset="2"/>
              </a:rPr>
              <a:t>xls</a:t>
            </a:r>
            <a:endParaRPr lang="pt-BR" sz="36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40386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tângulo 5"/>
          <p:cNvSpPr>
            <a:spLocks noChangeArrowheads="1"/>
          </p:cNvSpPr>
          <p:nvPr/>
        </p:nvSpPr>
        <p:spPr bwMode="auto">
          <a:xfrm>
            <a:off x="0" y="57912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/>
              <a:t>1. Qual Variável seria uma potencial discriminante? Justifique.</a:t>
            </a:r>
            <a:endParaRPr lang="en-US" altLang="pt-BR" sz="2400"/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143000" y="990600"/>
            <a:ext cx="5562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CaixaDeTexto 4"/>
          <p:cNvSpPr txBox="1">
            <a:spLocks noChangeArrowheads="1"/>
          </p:cNvSpPr>
          <p:nvPr/>
        </p:nvSpPr>
        <p:spPr bwMode="auto">
          <a:xfrm>
            <a:off x="76200" y="6324600"/>
            <a:ext cx="441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1200" b="1"/>
              <a:t>Dados</a:t>
            </a:r>
            <a:r>
              <a:rPr lang="pt-BR" altLang="pt-BR" sz="1200"/>
              <a:t>: Hair </a:t>
            </a:r>
            <a:r>
              <a:rPr lang="pt-BR" altLang="pt-BR" sz="1200" i="1"/>
              <a:t>et al</a:t>
            </a:r>
            <a:r>
              <a:rPr lang="pt-BR" altLang="pt-BR" sz="1200"/>
              <a:t>. 2005. </a:t>
            </a:r>
            <a:r>
              <a:rPr lang="pt-BR" altLang="pt-BR" sz="1200" b="1" i="1"/>
              <a:t>Análise Multivariada de Dados</a:t>
            </a:r>
            <a:r>
              <a:rPr lang="pt-BR" altLang="pt-BR" sz="1200"/>
              <a:t>. </a:t>
            </a:r>
          </a:p>
          <a:p>
            <a:r>
              <a:rPr lang="pt-BR" altLang="pt-BR" sz="1200"/>
              <a:t>5ª Ed. Bookman</a:t>
            </a:r>
            <a:endParaRPr lang="en-US" altLang="pt-BR" sz="12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40386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tângulo 5"/>
          <p:cNvSpPr>
            <a:spLocks noChangeArrowheads="1"/>
          </p:cNvSpPr>
          <p:nvPr/>
        </p:nvSpPr>
        <p:spPr bwMode="auto">
          <a:xfrm>
            <a:off x="76200" y="5581650"/>
            <a:ext cx="8991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/>
              <a:t>2. Construa gráficos para cada variável independente </a:t>
            </a:r>
            <a:r>
              <a:rPr lang="pt-BR" altLang="pt-BR" sz="2000"/>
              <a:t>(X1, X2, X3)</a:t>
            </a:r>
            <a:r>
              <a:rPr lang="pt-BR" altLang="pt-BR" sz="2400"/>
              <a:t> em relação às variáveis dependentes </a:t>
            </a:r>
            <a:r>
              <a:rPr lang="pt-BR" altLang="pt-BR" sz="2000"/>
              <a:t>(Grupos 0 e 1)</a:t>
            </a:r>
            <a:r>
              <a:rPr lang="pt-BR" altLang="pt-BR" sz="2400"/>
              <a:t>. Estabeleça as variáveis a serem utilizadas.</a:t>
            </a:r>
            <a:endParaRPr lang="en-US" altLang="pt-BR" sz="2400"/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143000" y="980728"/>
            <a:ext cx="556260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40386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tângulo 5"/>
          <p:cNvSpPr>
            <a:spLocks noChangeArrowheads="1"/>
          </p:cNvSpPr>
          <p:nvPr/>
        </p:nvSpPr>
        <p:spPr bwMode="auto">
          <a:xfrm>
            <a:off x="0" y="4724400"/>
            <a:ext cx="8991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3.</a:t>
            </a:r>
            <a:r>
              <a:rPr lang="pt-BR" altLang="pt-BR" sz="2400"/>
              <a:t> Estabeleça o </a:t>
            </a:r>
            <a:r>
              <a:rPr lang="pt-BR" altLang="pt-BR" sz="2400" b="1" u="sng"/>
              <a:t>Escore de Corte</a:t>
            </a:r>
            <a:r>
              <a:rPr lang="pt-BR" altLang="pt-BR" sz="2400" b="1"/>
              <a:t> </a:t>
            </a:r>
            <a:r>
              <a:rPr lang="pt-BR" altLang="pt-BR" sz="2400"/>
              <a:t>e depois classifique segundo a sua </a:t>
            </a:r>
            <a:r>
              <a:rPr lang="pt-BR" altLang="pt-BR" sz="2400" b="1" u="sng"/>
              <a:t>Função Discriminante</a:t>
            </a:r>
            <a:endParaRPr lang="en-US" altLang="pt-BR" sz="2400" b="1" u="sng"/>
          </a:p>
        </p:txBody>
      </p:sp>
      <p:sp>
        <p:nvSpPr>
          <p:cNvPr id="30724" name="Retângulo 4"/>
          <p:cNvSpPr>
            <a:spLocks noChangeArrowheads="1"/>
          </p:cNvSpPr>
          <p:nvPr/>
        </p:nvSpPr>
        <p:spPr bwMode="auto">
          <a:xfrm>
            <a:off x="1524000" y="5867400"/>
            <a:ext cx="57896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pt-BR" sz="2400"/>
              <a:t>=</a:t>
            </a:r>
            <a:r>
              <a:rPr lang="en-US" altLang="pt-BR" sz="2400">
                <a:solidFill>
                  <a:srgbClr val="0070C0"/>
                </a:solidFill>
              </a:rPr>
              <a:t>SE</a:t>
            </a:r>
            <a:r>
              <a:rPr lang="en-US" altLang="pt-BR" sz="2400"/>
              <a:t>(Z</a:t>
            </a:r>
            <a:r>
              <a:rPr lang="en-US" altLang="pt-BR" sz="2400" baseline="-25000"/>
              <a:t>i</a:t>
            </a:r>
            <a:r>
              <a:rPr lang="en-US" altLang="pt-BR" sz="2400"/>
              <a:t>&gt;EC,</a:t>
            </a:r>
            <a:r>
              <a:rPr lang="en-US" altLang="pt-BR" sz="2400">
                <a:solidFill>
                  <a:srgbClr val="00B050"/>
                </a:solidFill>
              </a:rPr>
              <a:t>"compraria"</a:t>
            </a:r>
            <a:r>
              <a:rPr lang="en-US" altLang="pt-BR" sz="2400"/>
              <a:t>,</a:t>
            </a:r>
            <a:r>
              <a:rPr lang="en-US" altLang="pt-BR" sz="2400">
                <a:solidFill>
                  <a:srgbClr val="FF0000"/>
                </a:solidFill>
              </a:rPr>
              <a:t>"não compraria"</a:t>
            </a:r>
            <a:r>
              <a:rPr lang="en-US" altLang="pt-BR" sz="2400"/>
              <a:t>)</a:t>
            </a:r>
          </a:p>
        </p:txBody>
      </p:sp>
      <p:sp>
        <p:nvSpPr>
          <p:cNvPr id="30725" name="CaixaDeTexto 5"/>
          <p:cNvSpPr txBox="1">
            <a:spLocks noChangeArrowheads="1"/>
          </p:cNvSpPr>
          <p:nvPr/>
        </p:nvSpPr>
        <p:spPr bwMode="auto">
          <a:xfrm>
            <a:off x="3683000" y="6411913"/>
            <a:ext cx="812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TRUE</a:t>
            </a:r>
            <a:endParaRPr lang="en-US" altLang="pt-BR"/>
          </a:p>
        </p:txBody>
      </p:sp>
      <p:sp>
        <p:nvSpPr>
          <p:cNvPr id="30726" name="CaixaDeTexto 6"/>
          <p:cNvSpPr txBox="1">
            <a:spLocks noChangeArrowheads="1"/>
          </p:cNvSpPr>
          <p:nvPr/>
        </p:nvSpPr>
        <p:spPr bwMode="auto">
          <a:xfrm>
            <a:off x="5511800" y="6411913"/>
            <a:ext cx="9032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FALSE</a:t>
            </a:r>
            <a:endParaRPr lang="en-US" altLang="pt-BR"/>
          </a:p>
        </p:txBody>
      </p:sp>
      <p:pic>
        <p:nvPicPr>
          <p:cNvPr id="30727" name="Picture 5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1066800"/>
            <a:ext cx="916463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de seta reta 10"/>
          <p:cNvCxnSpPr/>
          <p:nvPr/>
        </p:nvCxnSpPr>
        <p:spPr>
          <a:xfrm>
            <a:off x="1219200" y="2444750"/>
            <a:ext cx="457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47" name="CaixaDeTexto 12"/>
          <p:cNvSpPr txBox="1">
            <a:spLocks noChangeArrowheads="1"/>
          </p:cNvSpPr>
          <p:nvPr/>
        </p:nvSpPr>
        <p:spPr bwMode="auto">
          <a:xfrm>
            <a:off x="5772150" y="2141538"/>
            <a:ext cx="268605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BR" sz="2000" b="1"/>
              <a:t>Variável Estatística</a:t>
            </a:r>
          </a:p>
          <a:p>
            <a:pPr algn="ctr"/>
            <a:r>
              <a:rPr lang="pt-BR" altLang="pt-BR"/>
              <a:t>(Escore Z discriminante)</a:t>
            </a:r>
            <a:endParaRPr lang="en-US" altLang="pt-BR"/>
          </a:p>
        </p:txBody>
      </p:sp>
      <p:sp>
        <p:nvSpPr>
          <p:cNvPr id="24" name="Elipse 23"/>
          <p:cNvSpPr/>
          <p:nvPr/>
        </p:nvSpPr>
        <p:spPr>
          <a:xfrm rot="2266001">
            <a:off x="1949450" y="22431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Elipse 24"/>
          <p:cNvSpPr/>
          <p:nvPr/>
        </p:nvSpPr>
        <p:spPr>
          <a:xfrm rot="2266001">
            <a:off x="2224088" y="22637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Elipse 25"/>
          <p:cNvSpPr/>
          <p:nvPr/>
        </p:nvSpPr>
        <p:spPr>
          <a:xfrm rot="2266001">
            <a:off x="2544763" y="22225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Elipse 26"/>
          <p:cNvSpPr/>
          <p:nvPr/>
        </p:nvSpPr>
        <p:spPr>
          <a:xfrm rot="2266001">
            <a:off x="2865438" y="22256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Elipse 27"/>
          <p:cNvSpPr/>
          <p:nvPr/>
        </p:nvSpPr>
        <p:spPr>
          <a:xfrm rot="2266001">
            <a:off x="3246438" y="22637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Elipse 28"/>
          <p:cNvSpPr/>
          <p:nvPr/>
        </p:nvSpPr>
        <p:spPr>
          <a:xfrm rot="2266001">
            <a:off x="4465638" y="223202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Elipse 29"/>
          <p:cNvSpPr/>
          <p:nvPr/>
        </p:nvSpPr>
        <p:spPr>
          <a:xfrm rot="2266001">
            <a:off x="4754563" y="223678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Elipse 30"/>
          <p:cNvSpPr/>
          <p:nvPr/>
        </p:nvSpPr>
        <p:spPr>
          <a:xfrm rot="2266001">
            <a:off x="5135563" y="224313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Elipse 31"/>
          <p:cNvSpPr/>
          <p:nvPr/>
        </p:nvSpPr>
        <p:spPr>
          <a:xfrm rot="2266001">
            <a:off x="5516563" y="224948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Elipse 33"/>
          <p:cNvSpPr/>
          <p:nvPr/>
        </p:nvSpPr>
        <p:spPr>
          <a:xfrm rot="2266001">
            <a:off x="3703638" y="22479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Elipse 34"/>
          <p:cNvSpPr/>
          <p:nvPr/>
        </p:nvSpPr>
        <p:spPr>
          <a:xfrm rot="2266001">
            <a:off x="4084638" y="225425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 eaLnBrk="1" hangingPunct="1">
              <a:defRPr/>
            </a:pPr>
            <a:r>
              <a:rPr lang="pt-BR" altLang="pt-BR" b="1" dirty="0" smtClean="0"/>
              <a:t>Elementos LDA</a:t>
            </a:r>
          </a:p>
        </p:txBody>
      </p:sp>
      <p:sp>
        <p:nvSpPr>
          <p:cNvPr id="31760" name="Retângulo 16"/>
          <p:cNvSpPr>
            <a:spLocks noChangeArrowheads="1"/>
          </p:cNvSpPr>
          <p:nvPr/>
        </p:nvSpPr>
        <p:spPr bwMode="auto">
          <a:xfrm>
            <a:off x="0" y="0"/>
            <a:ext cx="45720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pt-BR" altLang="pt-BR" b="1" dirty="0">
                <a:latin typeface="Arial" pitchFamily="34" charset="0"/>
                <a:cs typeface="Arial" pitchFamily="34" charset="0"/>
              </a:rPr>
              <a:t>Escore de corte</a:t>
            </a:r>
          </a:p>
          <a:p>
            <a:pPr marL="0" lvl="1">
              <a:lnSpc>
                <a:spcPct val="150000"/>
              </a:lnSpc>
            </a:pPr>
            <a:r>
              <a:rPr lang="pt-BR" altLang="pt-B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Modelo discriminante</a:t>
            </a:r>
          </a:p>
          <a:p>
            <a:pPr marL="0" lvl="1">
              <a:lnSpc>
                <a:spcPct val="150000"/>
              </a:lnSpc>
            </a:pPr>
            <a:r>
              <a:rPr lang="pt-BR" altLang="pt-B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Escores discriminantes</a:t>
            </a:r>
          </a:p>
        </p:txBody>
      </p:sp>
      <p:sp>
        <p:nvSpPr>
          <p:cNvPr id="18" name="Seta para baixo 17"/>
          <p:cNvSpPr/>
          <p:nvPr/>
        </p:nvSpPr>
        <p:spPr>
          <a:xfrm rot="10800000">
            <a:off x="3352800" y="2438400"/>
            <a:ext cx="381000" cy="609600"/>
          </a:xfrm>
          <a:prstGeom prst="downArrow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62" name="CaixaDeTexto 18"/>
          <p:cNvSpPr txBox="1">
            <a:spLocks noChangeArrowheads="1"/>
          </p:cNvSpPr>
          <p:nvPr/>
        </p:nvSpPr>
        <p:spPr bwMode="auto">
          <a:xfrm>
            <a:off x="76200" y="3429000"/>
            <a:ext cx="88392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000" b="1"/>
              <a:t>Definição: </a:t>
            </a:r>
            <a:r>
              <a:rPr lang="pt-BR" altLang="pt-BR" sz="2000"/>
              <a:t>Critério (escore) contra o qual cada escore Z discriminante individual é comparado para determinar a pertinência prevista em um grupo.</a:t>
            </a:r>
          </a:p>
          <a:p>
            <a:endParaRPr lang="pt-BR" altLang="pt-BR" sz="2000" b="1"/>
          </a:p>
          <a:p>
            <a:endParaRPr lang="pt-BR" altLang="pt-BR" sz="2000" b="1"/>
          </a:p>
          <a:p>
            <a:pPr>
              <a:buFont typeface="Wingdings" pitchFamily="2" charset="2"/>
              <a:buChar char="à"/>
            </a:pPr>
            <a:r>
              <a:rPr lang="pt-BR" altLang="pt-BR" sz="2000">
                <a:sym typeface="Wingdings" pitchFamily="2" charset="2"/>
              </a:rPr>
              <a:t> Quando são dois grupos = 1 único escore</a:t>
            </a:r>
          </a:p>
          <a:p>
            <a:pPr>
              <a:buFont typeface="Wingdings" pitchFamily="2" charset="2"/>
              <a:buChar char="à"/>
            </a:pPr>
            <a:endParaRPr lang="pt-BR" altLang="pt-BR" sz="2000"/>
          </a:p>
          <a:p>
            <a:pPr>
              <a:buFont typeface="Wingdings" pitchFamily="2" charset="2"/>
              <a:buChar char="à"/>
            </a:pPr>
            <a:r>
              <a:rPr lang="pt-BR" altLang="pt-BR" sz="2000"/>
              <a:t>Para três ou mais grupos = funções discriminantes múltiplas, com diferentes escores de corte para cada</a:t>
            </a:r>
            <a:endParaRPr lang="en-US" altLang="pt-BR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 defTabSz="685800" eaLnBrk="1" hangingPunct="1">
              <a:lnSpc>
                <a:spcPct val="90000"/>
              </a:lnSpc>
              <a:defRPr/>
            </a:pPr>
            <a:r>
              <a:rPr lang="pt-BR" altLang="pt-BR" sz="4800" b="1" u="sng" dirty="0">
                <a:latin typeface="+mj-lt"/>
                <a:ea typeface="+mj-ea"/>
                <a:cs typeface="+mj-cs"/>
              </a:rPr>
              <a:t>Análise Fatorial</a:t>
            </a:r>
          </a:p>
        </p:txBody>
      </p:sp>
      <p:sp>
        <p:nvSpPr>
          <p:cNvPr id="8195" name="CaixaDeTexto 4"/>
          <p:cNvSpPr txBox="1">
            <a:spLocks noChangeArrowheads="1"/>
          </p:cNvSpPr>
          <p:nvPr/>
        </p:nvSpPr>
        <p:spPr bwMode="auto">
          <a:xfrm>
            <a:off x="228600" y="838200"/>
            <a:ext cx="86106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Definição</a:t>
            </a:r>
            <a:r>
              <a:rPr lang="pt-BR" altLang="pt-BR" sz="2400"/>
              <a:t>: Métodos estatísticos multivariados cujo principal propósito é definir a estrutura subjacente em matriz de dados.</a:t>
            </a:r>
          </a:p>
          <a:p>
            <a:endParaRPr lang="pt-BR" altLang="pt-BR" sz="2400"/>
          </a:p>
          <a:p>
            <a:r>
              <a:rPr lang="pt-BR" altLang="pt-BR" sz="2400">
                <a:sym typeface="Wingdings" pitchFamily="2" charset="2"/>
              </a:rPr>
              <a:t> Analisar a estrutura das inter-relações (</a:t>
            </a:r>
            <a:r>
              <a:rPr lang="pt-BR" altLang="pt-BR" sz="2400" u="sng">
                <a:sym typeface="Wingdings" pitchFamily="2" charset="2"/>
              </a:rPr>
              <a:t>correlações</a:t>
            </a:r>
            <a:r>
              <a:rPr lang="pt-BR" altLang="pt-BR" sz="2400">
                <a:sym typeface="Wingdings" pitchFamily="2" charset="2"/>
              </a:rPr>
              <a:t>) de um grande número de variáveis definindo um conjunto de dimensões </a:t>
            </a:r>
            <a:r>
              <a:rPr lang="pt-BR" altLang="pt-BR" sz="2400" u="sng">
                <a:sym typeface="Wingdings" pitchFamily="2" charset="2"/>
              </a:rPr>
              <a:t>latentes</a:t>
            </a:r>
            <a:r>
              <a:rPr lang="pt-BR" altLang="pt-BR" sz="2400">
                <a:sym typeface="Wingdings" pitchFamily="2" charset="2"/>
              </a:rPr>
              <a:t> comuns (</a:t>
            </a:r>
            <a:r>
              <a:rPr lang="pt-BR" altLang="pt-BR" sz="2400" b="1">
                <a:sym typeface="Wingdings" pitchFamily="2" charset="2"/>
              </a:rPr>
              <a:t>fatores</a:t>
            </a:r>
            <a:r>
              <a:rPr lang="pt-BR" altLang="pt-BR" sz="2400">
                <a:sym typeface="Wingdings" pitchFamily="2" charset="2"/>
              </a:rPr>
              <a:t>)</a:t>
            </a:r>
            <a:endParaRPr lang="en-US" altLang="pt-BR" sz="2400"/>
          </a:p>
        </p:txBody>
      </p:sp>
      <p:sp>
        <p:nvSpPr>
          <p:cNvPr id="8196" name="CaixaDeTexto 5"/>
          <p:cNvSpPr txBox="1">
            <a:spLocks noChangeArrowheads="1"/>
          </p:cNvSpPr>
          <p:nvPr/>
        </p:nvSpPr>
        <p:spPr bwMode="auto">
          <a:xfrm>
            <a:off x="2209800" y="3821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X1</a:t>
            </a:r>
            <a:endParaRPr lang="en-US" altLang="pt-BR"/>
          </a:p>
        </p:txBody>
      </p:sp>
      <p:sp>
        <p:nvSpPr>
          <p:cNvPr id="8197" name="CaixaDeTexto 6"/>
          <p:cNvSpPr txBox="1">
            <a:spLocks noChangeArrowheads="1"/>
          </p:cNvSpPr>
          <p:nvPr/>
        </p:nvSpPr>
        <p:spPr bwMode="auto">
          <a:xfrm>
            <a:off x="2209800" y="4519613"/>
            <a:ext cx="466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X2</a:t>
            </a:r>
            <a:endParaRPr lang="en-US" altLang="pt-BR"/>
          </a:p>
        </p:txBody>
      </p:sp>
      <p:sp>
        <p:nvSpPr>
          <p:cNvPr id="8198" name="CaixaDeTexto 7"/>
          <p:cNvSpPr txBox="1">
            <a:spLocks noChangeArrowheads="1"/>
          </p:cNvSpPr>
          <p:nvPr/>
        </p:nvSpPr>
        <p:spPr bwMode="auto">
          <a:xfrm>
            <a:off x="2200275" y="5345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X3</a:t>
            </a:r>
            <a:endParaRPr lang="en-US" altLang="pt-BR"/>
          </a:p>
        </p:txBody>
      </p:sp>
      <p:sp>
        <p:nvSpPr>
          <p:cNvPr id="8199" name="CaixaDeTexto 8"/>
          <p:cNvSpPr txBox="1">
            <a:spLocks noChangeArrowheads="1"/>
          </p:cNvSpPr>
          <p:nvPr/>
        </p:nvSpPr>
        <p:spPr bwMode="auto">
          <a:xfrm>
            <a:off x="4419600" y="4408488"/>
            <a:ext cx="16002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000">
                <a:solidFill>
                  <a:srgbClr val="FF0000"/>
                </a:solidFill>
              </a:rPr>
              <a:t>VARIÁVEL LATENTE</a:t>
            </a:r>
            <a:endParaRPr lang="en-US" altLang="pt-BR" sz="2000">
              <a:solidFill>
                <a:srgbClr val="FF0000"/>
              </a:solidFill>
            </a:endParaRPr>
          </a:p>
        </p:txBody>
      </p:sp>
      <p:cxnSp>
        <p:nvCxnSpPr>
          <p:cNvPr id="11" name="Conector de seta reta 10"/>
          <p:cNvCxnSpPr>
            <a:stCxn id="8198" idx="3"/>
            <a:endCxn id="8199" idx="2"/>
          </p:cNvCxnSpPr>
          <p:nvPr/>
        </p:nvCxnSpPr>
        <p:spPr>
          <a:xfrm flipV="1">
            <a:off x="2667000" y="5116513"/>
            <a:ext cx="2552700" cy="4143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8196" idx="3"/>
            <a:endCxn id="8199" idx="0"/>
          </p:cNvCxnSpPr>
          <p:nvPr/>
        </p:nvCxnSpPr>
        <p:spPr>
          <a:xfrm>
            <a:off x="2676525" y="4006850"/>
            <a:ext cx="2543175" cy="40163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8197" idx="3"/>
            <a:endCxn id="8199" idx="1"/>
          </p:cNvCxnSpPr>
          <p:nvPr/>
        </p:nvCxnSpPr>
        <p:spPr>
          <a:xfrm>
            <a:off x="2676525" y="4703763"/>
            <a:ext cx="1743075" cy="587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em curva 25"/>
          <p:cNvCxnSpPr>
            <a:stCxn id="8196" idx="1"/>
            <a:endCxn id="8197" idx="1"/>
          </p:cNvCxnSpPr>
          <p:nvPr/>
        </p:nvCxnSpPr>
        <p:spPr>
          <a:xfrm rot="10800000" flipV="1">
            <a:off x="2209800" y="4006850"/>
            <a:ext cx="1588" cy="696913"/>
          </a:xfrm>
          <a:prstGeom prst="curvedConnector3">
            <a:avLst>
              <a:gd name="adj1" fmla="val 20411404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em curva 28"/>
          <p:cNvCxnSpPr>
            <a:stCxn id="8197" idx="1"/>
            <a:endCxn id="8198" idx="1"/>
          </p:cNvCxnSpPr>
          <p:nvPr/>
        </p:nvCxnSpPr>
        <p:spPr>
          <a:xfrm rot="10800000" flipV="1">
            <a:off x="2200275" y="4703763"/>
            <a:ext cx="9525" cy="827087"/>
          </a:xfrm>
          <a:prstGeom prst="curvedConnector3">
            <a:avLst>
              <a:gd name="adj1" fmla="val 2340484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33"/>
          <p:cNvCxnSpPr>
            <a:stCxn id="8196" idx="1"/>
            <a:endCxn id="8198" idx="1"/>
          </p:cNvCxnSpPr>
          <p:nvPr/>
        </p:nvCxnSpPr>
        <p:spPr>
          <a:xfrm rot="10800000" flipV="1">
            <a:off x="2200275" y="4006850"/>
            <a:ext cx="9525" cy="1524000"/>
          </a:xfrm>
          <a:prstGeom prst="curvedConnector3">
            <a:avLst>
              <a:gd name="adj1" fmla="val 817287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19199">
            <a:off x="986631" y="2601119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3619199">
            <a:off x="3314701" y="2695575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19199">
            <a:off x="2653506" y="2580482"/>
            <a:ext cx="1984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19199">
            <a:off x="1448594" y="2601119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19199">
            <a:off x="2277269" y="1991519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3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19199">
            <a:off x="2096294" y="2296319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Imagem 3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19199">
            <a:off x="2048669" y="2594769"/>
            <a:ext cx="19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5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3619199">
            <a:off x="3970338" y="269875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6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3619199">
            <a:off x="3606801" y="2695575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3619199">
            <a:off x="4022726" y="24130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8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3619199">
            <a:off x="3863976" y="2184400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9" name="Imagem 7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3619199">
            <a:off x="4491038" y="2695575"/>
            <a:ext cx="3365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Conector de seta reta 22"/>
          <p:cNvCxnSpPr/>
          <p:nvPr/>
        </p:nvCxnSpPr>
        <p:spPr>
          <a:xfrm rot="9019199" flipH="1" flipV="1">
            <a:off x="1522413" y="1709738"/>
            <a:ext cx="45720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a livre 24"/>
          <p:cNvSpPr/>
          <p:nvPr/>
        </p:nvSpPr>
        <p:spPr>
          <a:xfrm flipV="1">
            <a:off x="1042988" y="1371600"/>
            <a:ext cx="1700212" cy="1641475"/>
          </a:xfrm>
          <a:custGeom>
            <a:avLst/>
            <a:gdLst>
              <a:gd name="connsiteX0" fmla="*/ 0 w 1700011"/>
              <a:gd name="connsiteY0" fmla="*/ 90152 h 1341549"/>
              <a:gd name="connsiteX1" fmla="*/ 1171977 w 1700011"/>
              <a:gd name="connsiteY1" fmla="*/ 1326524 h 1341549"/>
              <a:gd name="connsiteX2" fmla="*/ 1700011 w 1700011"/>
              <a:gd name="connsiteY2" fmla="*/ 0 h 134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0011" h="1341549">
                <a:moveTo>
                  <a:pt x="0" y="90152"/>
                </a:moveTo>
                <a:cubicBezTo>
                  <a:pt x="444321" y="715850"/>
                  <a:pt x="888642" y="1341549"/>
                  <a:pt x="1171977" y="1326524"/>
                </a:cubicBezTo>
                <a:cubicBezTo>
                  <a:pt x="1455312" y="1311499"/>
                  <a:pt x="1577661" y="655749"/>
                  <a:pt x="1700011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Forma livre 25"/>
          <p:cNvSpPr/>
          <p:nvPr/>
        </p:nvSpPr>
        <p:spPr>
          <a:xfrm>
            <a:off x="3194050" y="1827213"/>
            <a:ext cx="1428750" cy="1160462"/>
          </a:xfrm>
          <a:custGeom>
            <a:avLst/>
            <a:gdLst>
              <a:gd name="connsiteX0" fmla="*/ 0 w 1429554"/>
              <a:gd name="connsiteY0" fmla="*/ 1161245 h 1161245"/>
              <a:gd name="connsiteX1" fmla="*/ 592428 w 1429554"/>
              <a:gd name="connsiteY1" fmla="*/ 2146 h 1161245"/>
              <a:gd name="connsiteX2" fmla="*/ 1429554 w 1429554"/>
              <a:gd name="connsiteY2" fmla="*/ 1148366 h 11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554" h="1161245">
                <a:moveTo>
                  <a:pt x="0" y="1161245"/>
                </a:moveTo>
                <a:cubicBezTo>
                  <a:pt x="177084" y="582769"/>
                  <a:pt x="354169" y="4293"/>
                  <a:pt x="592428" y="2146"/>
                </a:cubicBezTo>
                <a:cubicBezTo>
                  <a:pt x="830687" y="0"/>
                  <a:pt x="1130120" y="574183"/>
                  <a:pt x="1429554" y="114836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8" name="Conector reto 27"/>
          <p:cNvCxnSpPr/>
          <p:nvPr/>
        </p:nvCxnSpPr>
        <p:spPr>
          <a:xfrm rot="5400000">
            <a:off x="2093913" y="2857500"/>
            <a:ext cx="1906588" cy="15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4" name="CaixaDeTexto 29"/>
          <p:cNvSpPr txBox="1">
            <a:spLocks noChangeArrowheads="1"/>
          </p:cNvSpPr>
          <p:nvPr/>
        </p:nvSpPr>
        <p:spPr bwMode="auto">
          <a:xfrm>
            <a:off x="5257800" y="3200400"/>
            <a:ext cx="2463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Variável estatística (Z)</a:t>
            </a:r>
            <a:endParaRPr lang="en-US" altLang="pt-BR"/>
          </a:p>
        </p:txBody>
      </p:sp>
      <p:pic>
        <p:nvPicPr>
          <p:cNvPr id="18455" name="Picture 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324600" y="4114800"/>
            <a:ext cx="2236788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6" name="Picture 3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3962400" y="1143000"/>
            <a:ext cx="1365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7" name="Picture 3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838200" y="990600"/>
            <a:ext cx="1365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64704"/>
          </a:xfrm>
        </p:spPr>
        <p:txBody>
          <a:bodyPr anchor="t">
            <a:normAutofit/>
          </a:bodyPr>
          <a:lstStyle/>
          <a:p>
            <a:pPr algn="r"/>
            <a:r>
              <a:rPr lang="pt-BR" sz="3600" b="1" i="1" dirty="0" smtClean="0"/>
              <a:t>Relembrando...</a:t>
            </a:r>
            <a:endParaRPr lang="pt-BR" sz="3600" b="1" i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627784" y="4293096"/>
            <a:ext cx="112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Z de corte</a:t>
            </a:r>
            <a:endParaRPr lang="pt-BR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 eaLnBrk="1" hangingPunct="1">
              <a:defRPr/>
            </a:pPr>
            <a:r>
              <a:rPr lang="pt-BR" altLang="pt-BR" b="1" dirty="0" smtClean="0"/>
              <a:t>Elementos LDA</a:t>
            </a:r>
          </a:p>
        </p:txBody>
      </p:sp>
      <p:sp>
        <p:nvSpPr>
          <p:cNvPr id="34819" name="Retângulo 16"/>
          <p:cNvSpPr>
            <a:spLocks noChangeArrowheads="1"/>
          </p:cNvSpPr>
          <p:nvPr/>
        </p:nvSpPr>
        <p:spPr bwMode="auto">
          <a:xfrm>
            <a:off x="0" y="0"/>
            <a:ext cx="45720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pt-BR" altLang="pt-BR" b="1" dirty="0">
                <a:latin typeface="Arial" pitchFamily="34" charset="0"/>
                <a:cs typeface="Arial" pitchFamily="34" charset="0"/>
              </a:rPr>
              <a:t>Escore de corte</a:t>
            </a:r>
          </a:p>
          <a:p>
            <a:pPr marL="0" lvl="1">
              <a:lnSpc>
                <a:spcPct val="150000"/>
              </a:lnSpc>
            </a:pPr>
            <a:r>
              <a:rPr lang="pt-BR" altLang="pt-B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Modelo discriminante</a:t>
            </a:r>
          </a:p>
          <a:p>
            <a:pPr marL="0" lvl="1">
              <a:lnSpc>
                <a:spcPct val="150000"/>
              </a:lnSpc>
            </a:pPr>
            <a:r>
              <a:rPr lang="pt-BR" altLang="pt-B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Escores discriminantes</a:t>
            </a:r>
          </a:p>
        </p:txBody>
      </p:sp>
      <p:grpSp>
        <p:nvGrpSpPr>
          <p:cNvPr id="2" name="Grupo 42"/>
          <p:cNvGrpSpPr>
            <a:grpSpLocks/>
          </p:cNvGrpSpPr>
          <p:nvPr/>
        </p:nvGrpSpPr>
        <p:grpSpPr bwMode="auto">
          <a:xfrm>
            <a:off x="609600" y="2057400"/>
            <a:ext cx="3276600" cy="1343025"/>
            <a:chOff x="609600" y="2057401"/>
            <a:chExt cx="3276600" cy="1342795"/>
          </a:xfrm>
        </p:grpSpPr>
        <p:sp>
          <p:nvSpPr>
            <p:cNvPr id="34825" name="CaixaDeTexto 18"/>
            <p:cNvSpPr txBox="1">
              <a:spLocks noChangeArrowheads="1"/>
            </p:cNvSpPr>
            <p:nvPr/>
          </p:nvSpPr>
          <p:spPr bwMode="auto">
            <a:xfrm flipH="1">
              <a:off x="609600" y="2362200"/>
              <a:ext cx="20574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altLang="pt-BR" sz="4800"/>
                <a:t>Z</a:t>
              </a:r>
              <a:r>
                <a:rPr lang="pt-BR" altLang="pt-BR" sz="4800" baseline="-25000"/>
                <a:t>ce</a:t>
              </a:r>
              <a:r>
                <a:rPr lang="pt-BR" altLang="pt-BR" sz="4800" baseline="30000"/>
                <a:t> =</a:t>
              </a:r>
              <a:endParaRPr lang="en-US" altLang="pt-BR" sz="4800" baseline="30000"/>
            </a:p>
          </p:txBody>
        </p:sp>
        <p:grpSp>
          <p:nvGrpSpPr>
            <p:cNvPr id="3" name="Grupo 32"/>
            <p:cNvGrpSpPr>
              <a:grpSpLocks/>
            </p:cNvGrpSpPr>
            <p:nvPr/>
          </p:nvGrpSpPr>
          <p:grpSpPr bwMode="auto">
            <a:xfrm>
              <a:off x="1981200" y="2057401"/>
              <a:ext cx="1905000" cy="1342795"/>
              <a:chOff x="1981200" y="2057399"/>
              <a:chExt cx="1066800" cy="734574"/>
            </a:xfrm>
          </p:grpSpPr>
          <p:sp>
            <p:nvSpPr>
              <p:cNvPr id="34827" name="CaixaDeTexto 19"/>
              <p:cNvSpPr txBox="1">
                <a:spLocks noChangeArrowheads="1"/>
              </p:cNvSpPr>
              <p:nvPr/>
            </p:nvSpPr>
            <p:spPr bwMode="auto">
              <a:xfrm>
                <a:off x="2057400" y="2057399"/>
                <a:ext cx="957000" cy="3535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pt-BR" sz="3600" b="1"/>
                  <a:t>Z</a:t>
                </a:r>
                <a:r>
                  <a:rPr lang="pt-BR" altLang="pt-BR" sz="3600" b="1" baseline="-25000"/>
                  <a:t>A</a:t>
                </a:r>
                <a:r>
                  <a:rPr lang="pt-BR" altLang="pt-BR" sz="3600" b="1"/>
                  <a:t> + Z</a:t>
                </a:r>
                <a:r>
                  <a:rPr lang="pt-BR" altLang="pt-BR" sz="3600" b="1" baseline="-25000"/>
                  <a:t>B</a:t>
                </a:r>
                <a:endParaRPr lang="en-US" altLang="pt-BR" sz="3600" b="1" baseline="-25000"/>
              </a:p>
            </p:txBody>
          </p:sp>
          <p:cxnSp>
            <p:nvCxnSpPr>
              <p:cNvPr id="22" name="Conector reto 21"/>
              <p:cNvCxnSpPr/>
              <p:nvPr/>
            </p:nvCxnSpPr>
            <p:spPr>
              <a:xfrm>
                <a:off x="1981200" y="2438579"/>
                <a:ext cx="1066800" cy="17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829" name="CaixaDeTexto 22"/>
              <p:cNvSpPr txBox="1">
                <a:spLocks noChangeArrowheads="1"/>
              </p:cNvSpPr>
              <p:nvPr/>
            </p:nvSpPr>
            <p:spPr bwMode="auto">
              <a:xfrm flipH="1">
                <a:off x="2286000" y="2438399"/>
                <a:ext cx="487681" cy="3535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altLang="pt-BR" sz="3600" b="1"/>
                  <a:t>2</a:t>
                </a:r>
                <a:endParaRPr lang="en-US" altLang="pt-BR" sz="3600" b="1"/>
              </a:p>
            </p:txBody>
          </p:sp>
        </p:grpSp>
      </p:grpSp>
      <p:sp>
        <p:nvSpPr>
          <p:cNvPr id="34821" name="CaixaDeTexto 35"/>
          <p:cNvSpPr txBox="1">
            <a:spLocks noChangeArrowheads="1"/>
          </p:cNvSpPr>
          <p:nvPr/>
        </p:nvSpPr>
        <p:spPr bwMode="auto">
          <a:xfrm>
            <a:off x="533400" y="3810000"/>
            <a:ext cx="69389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Valor do escore de corte crítico para grupos de </a:t>
            </a:r>
            <a:r>
              <a:rPr lang="pt-BR" altLang="pt-BR" b="1" i="1"/>
              <a:t>mesmo tamanho</a:t>
            </a:r>
            <a:endParaRPr lang="en-US" altLang="pt-BR" b="1" i="1"/>
          </a:p>
        </p:txBody>
      </p:sp>
      <p:cxnSp>
        <p:nvCxnSpPr>
          <p:cNvPr id="38" name="Conector de seta reta 37"/>
          <p:cNvCxnSpPr/>
          <p:nvPr/>
        </p:nvCxnSpPr>
        <p:spPr>
          <a:xfrm rot="5400000">
            <a:off x="876301" y="3543300"/>
            <a:ext cx="5334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3886200" y="23622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4" name="CaixaDeTexto 41"/>
          <p:cNvSpPr txBox="1">
            <a:spLocks noChangeArrowheads="1"/>
          </p:cNvSpPr>
          <p:nvPr/>
        </p:nvSpPr>
        <p:spPr bwMode="auto">
          <a:xfrm>
            <a:off x="4970463" y="2220913"/>
            <a:ext cx="28781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dirty="0"/>
              <a:t>Centroides do grupo A e B</a:t>
            </a:r>
            <a:endParaRPr lang="en-US" altLang="pt-BR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 eaLnBrk="1" hangingPunct="1">
              <a:defRPr/>
            </a:pPr>
            <a:r>
              <a:rPr lang="pt-BR" altLang="pt-BR" b="1" dirty="0" smtClean="0"/>
              <a:t>Elementos LDA</a:t>
            </a:r>
          </a:p>
        </p:txBody>
      </p:sp>
      <p:sp>
        <p:nvSpPr>
          <p:cNvPr id="35843" name="Retângulo 16"/>
          <p:cNvSpPr>
            <a:spLocks noChangeArrowheads="1"/>
          </p:cNvSpPr>
          <p:nvPr/>
        </p:nvSpPr>
        <p:spPr bwMode="auto">
          <a:xfrm>
            <a:off x="0" y="0"/>
            <a:ext cx="45720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pt-BR" altLang="pt-BR" b="1" dirty="0">
                <a:latin typeface="Arial" pitchFamily="34" charset="0"/>
                <a:cs typeface="Arial" pitchFamily="34" charset="0"/>
              </a:rPr>
              <a:t>Escore de corte</a:t>
            </a:r>
          </a:p>
          <a:p>
            <a:pPr marL="0" lvl="1">
              <a:lnSpc>
                <a:spcPct val="150000"/>
              </a:lnSpc>
            </a:pPr>
            <a:r>
              <a:rPr lang="pt-BR" altLang="pt-B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Modelo discriminante</a:t>
            </a:r>
          </a:p>
          <a:p>
            <a:pPr marL="0" lvl="1">
              <a:lnSpc>
                <a:spcPct val="150000"/>
              </a:lnSpc>
            </a:pPr>
            <a:r>
              <a:rPr lang="pt-BR" altLang="pt-B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Escores discriminantes</a:t>
            </a:r>
          </a:p>
        </p:txBody>
      </p:sp>
      <p:grpSp>
        <p:nvGrpSpPr>
          <p:cNvPr id="2" name="Grupo 15"/>
          <p:cNvGrpSpPr>
            <a:grpSpLocks/>
          </p:cNvGrpSpPr>
          <p:nvPr/>
        </p:nvGrpSpPr>
        <p:grpSpPr bwMode="auto">
          <a:xfrm>
            <a:off x="609600" y="2082800"/>
            <a:ext cx="3886200" cy="1255713"/>
            <a:chOff x="609600" y="2082225"/>
            <a:chExt cx="3886202" cy="1256414"/>
          </a:xfrm>
        </p:grpSpPr>
        <p:sp>
          <p:nvSpPr>
            <p:cNvPr id="35851" name="CaixaDeTexto 18"/>
            <p:cNvSpPr txBox="1">
              <a:spLocks noChangeArrowheads="1"/>
            </p:cNvSpPr>
            <p:nvPr/>
          </p:nvSpPr>
          <p:spPr bwMode="auto">
            <a:xfrm flipH="1">
              <a:off x="609600" y="2362200"/>
              <a:ext cx="20574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altLang="pt-BR" sz="4800"/>
                <a:t>Z</a:t>
              </a:r>
              <a:r>
                <a:rPr lang="pt-BR" altLang="pt-BR" sz="4800" baseline="-25000"/>
                <a:t>cu</a:t>
              </a:r>
              <a:r>
                <a:rPr lang="pt-BR" altLang="pt-BR" sz="4800" baseline="30000"/>
                <a:t> =</a:t>
              </a:r>
              <a:endParaRPr lang="en-US" altLang="pt-BR" sz="4800" baseline="30000"/>
            </a:p>
          </p:txBody>
        </p:sp>
        <p:grpSp>
          <p:nvGrpSpPr>
            <p:cNvPr id="3" name="Grupo 32"/>
            <p:cNvGrpSpPr>
              <a:grpSpLocks/>
            </p:cNvGrpSpPr>
            <p:nvPr/>
          </p:nvGrpSpPr>
          <p:grpSpPr bwMode="auto">
            <a:xfrm>
              <a:off x="1971264" y="2082225"/>
              <a:ext cx="2524538" cy="1256414"/>
              <a:chOff x="1975637" y="2070978"/>
              <a:chExt cx="1413742" cy="687319"/>
            </a:xfrm>
          </p:grpSpPr>
          <p:sp>
            <p:nvSpPr>
              <p:cNvPr id="35853" name="CaixaDeTexto 19"/>
              <p:cNvSpPr txBox="1">
                <a:spLocks noChangeArrowheads="1"/>
              </p:cNvSpPr>
              <p:nvPr/>
            </p:nvSpPr>
            <p:spPr bwMode="auto">
              <a:xfrm>
                <a:off x="1975637" y="2070978"/>
                <a:ext cx="1413742" cy="319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pt-BR" sz="3200"/>
                  <a:t>N</a:t>
                </a:r>
                <a:r>
                  <a:rPr lang="pt-BR" altLang="pt-BR" sz="3200" baseline="-25000"/>
                  <a:t>B</a:t>
                </a:r>
                <a:r>
                  <a:rPr lang="pt-BR" altLang="pt-BR" sz="3200"/>
                  <a:t>Z</a:t>
                </a:r>
                <a:r>
                  <a:rPr lang="pt-BR" altLang="pt-BR" sz="3200" baseline="-25000"/>
                  <a:t>A</a:t>
                </a:r>
                <a:r>
                  <a:rPr lang="pt-BR" altLang="pt-BR" sz="3200"/>
                  <a:t> + N</a:t>
                </a:r>
                <a:r>
                  <a:rPr lang="pt-BR" altLang="pt-BR" sz="3200" baseline="-25000"/>
                  <a:t>A</a:t>
                </a:r>
                <a:r>
                  <a:rPr lang="pt-BR" altLang="pt-BR" sz="3200"/>
                  <a:t>Z</a:t>
                </a:r>
                <a:r>
                  <a:rPr lang="pt-BR" altLang="pt-BR" sz="3200" baseline="-25000"/>
                  <a:t>B</a:t>
                </a:r>
                <a:endParaRPr lang="en-US" altLang="pt-BR" sz="3200" baseline="-25000"/>
              </a:p>
            </p:txBody>
          </p:sp>
          <p:cxnSp>
            <p:nvCxnSpPr>
              <p:cNvPr id="22" name="Conector reto 21"/>
              <p:cNvCxnSpPr/>
              <p:nvPr/>
            </p:nvCxnSpPr>
            <p:spPr>
              <a:xfrm flipV="1">
                <a:off x="1981202" y="2432450"/>
                <a:ext cx="1408177" cy="60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55" name="CaixaDeTexto 22"/>
              <p:cNvSpPr txBox="1">
                <a:spLocks noChangeArrowheads="1"/>
              </p:cNvSpPr>
              <p:nvPr/>
            </p:nvSpPr>
            <p:spPr bwMode="auto">
              <a:xfrm flipH="1">
                <a:off x="2115313" y="2438397"/>
                <a:ext cx="1060705" cy="319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altLang="pt-BR" sz="3200"/>
                  <a:t>N</a:t>
                </a:r>
                <a:r>
                  <a:rPr lang="pt-BR" altLang="pt-BR" sz="3200" baseline="-25000"/>
                  <a:t>A</a:t>
                </a:r>
                <a:r>
                  <a:rPr lang="pt-BR" altLang="pt-BR" sz="3200"/>
                  <a:t> + N</a:t>
                </a:r>
                <a:r>
                  <a:rPr lang="pt-BR" altLang="pt-BR" sz="3200" baseline="-25000"/>
                  <a:t>B</a:t>
                </a:r>
                <a:endParaRPr lang="en-US" altLang="pt-BR" sz="3200" baseline="-25000"/>
              </a:p>
            </p:txBody>
          </p:sp>
        </p:grpSp>
      </p:grpSp>
      <p:sp>
        <p:nvSpPr>
          <p:cNvPr id="35845" name="CaixaDeTexto 35"/>
          <p:cNvSpPr txBox="1">
            <a:spLocks noChangeArrowheads="1"/>
          </p:cNvSpPr>
          <p:nvPr/>
        </p:nvSpPr>
        <p:spPr bwMode="auto">
          <a:xfrm>
            <a:off x="533400" y="3810000"/>
            <a:ext cx="7297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Valor do escore de corte crítico para grupos de </a:t>
            </a:r>
            <a:r>
              <a:rPr lang="pt-BR" altLang="pt-BR" b="1" i="1"/>
              <a:t>tamanhos diferentes</a:t>
            </a:r>
            <a:endParaRPr lang="en-US" altLang="pt-BR" b="1" i="1"/>
          </a:p>
        </p:txBody>
      </p:sp>
      <p:cxnSp>
        <p:nvCxnSpPr>
          <p:cNvPr id="38" name="Conector de seta reta 37"/>
          <p:cNvCxnSpPr/>
          <p:nvPr/>
        </p:nvCxnSpPr>
        <p:spPr>
          <a:xfrm rot="5400000">
            <a:off x="876301" y="3543300"/>
            <a:ext cx="5334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4800600" y="2274888"/>
            <a:ext cx="10668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8" name="CaixaDeTexto 41"/>
          <p:cNvSpPr txBox="1">
            <a:spLocks noChangeArrowheads="1"/>
          </p:cNvSpPr>
          <p:nvPr/>
        </p:nvSpPr>
        <p:spPr bwMode="auto">
          <a:xfrm>
            <a:off x="5884863" y="2133600"/>
            <a:ext cx="3173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dirty="0"/>
              <a:t>Centroides do grupo (A ou B)</a:t>
            </a:r>
            <a:endParaRPr lang="en-US" altLang="pt-BR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4648200" y="3189288"/>
            <a:ext cx="10668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0" name="CaixaDeTexto 13"/>
          <p:cNvSpPr txBox="1">
            <a:spLocks noChangeArrowheads="1"/>
          </p:cNvSpPr>
          <p:nvPr/>
        </p:nvSpPr>
        <p:spPr bwMode="auto">
          <a:xfrm>
            <a:off x="5732463" y="3048000"/>
            <a:ext cx="28781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Número no grupo (A ou B)</a:t>
            </a:r>
            <a:endParaRPr lang="en-US" altLang="pt-BR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3"/>
          <p:cNvGrpSpPr>
            <a:grpSpLocks/>
          </p:cNvGrpSpPr>
          <p:nvPr/>
        </p:nvGrpSpPr>
        <p:grpSpPr bwMode="auto">
          <a:xfrm>
            <a:off x="4953000" y="1619895"/>
            <a:ext cx="2903538" cy="936625"/>
            <a:chOff x="609600" y="2082225"/>
            <a:chExt cx="3896273" cy="1323684"/>
          </a:xfrm>
        </p:grpSpPr>
        <p:sp>
          <p:nvSpPr>
            <p:cNvPr id="98322" name="CaixaDeTexto 4"/>
            <p:cNvSpPr txBox="1">
              <a:spLocks noChangeArrowheads="1"/>
            </p:cNvSpPr>
            <p:nvPr/>
          </p:nvSpPr>
          <p:spPr bwMode="auto">
            <a:xfrm flipH="1">
              <a:off x="609600" y="2362201"/>
              <a:ext cx="2057400" cy="9998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altLang="pt-BR" sz="4000"/>
                <a:t>Z</a:t>
              </a:r>
              <a:r>
                <a:rPr lang="pt-BR" altLang="pt-BR" sz="4000" baseline="-25000"/>
                <a:t>cu</a:t>
              </a:r>
              <a:r>
                <a:rPr lang="pt-BR" altLang="pt-BR" sz="4000" baseline="30000"/>
                <a:t> =</a:t>
              </a:r>
              <a:endParaRPr lang="en-US" altLang="pt-BR" sz="4000" baseline="30000"/>
            </a:p>
          </p:txBody>
        </p:sp>
        <p:grpSp>
          <p:nvGrpSpPr>
            <p:cNvPr id="3" name="Grupo 32"/>
            <p:cNvGrpSpPr>
              <a:grpSpLocks/>
            </p:cNvGrpSpPr>
            <p:nvPr/>
          </p:nvGrpSpPr>
          <p:grpSpPr bwMode="auto">
            <a:xfrm>
              <a:off x="1971265" y="2082225"/>
              <a:ext cx="2534608" cy="1323684"/>
              <a:chOff x="1975637" y="2070978"/>
              <a:chExt cx="1419381" cy="724119"/>
            </a:xfrm>
          </p:grpSpPr>
          <p:sp>
            <p:nvSpPr>
              <p:cNvPr id="98324" name="CaixaDeTexto 6"/>
              <p:cNvSpPr txBox="1">
                <a:spLocks noChangeArrowheads="1"/>
              </p:cNvSpPr>
              <p:nvPr/>
            </p:nvSpPr>
            <p:spPr bwMode="auto">
              <a:xfrm>
                <a:off x="1975637" y="2070978"/>
                <a:ext cx="1419381" cy="35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pt-BR" sz="2400"/>
                  <a:t>N</a:t>
                </a:r>
                <a:r>
                  <a:rPr lang="pt-BR" altLang="pt-BR" sz="2400" baseline="-25000"/>
                  <a:t>B</a:t>
                </a:r>
                <a:r>
                  <a:rPr lang="pt-BR" altLang="pt-BR" sz="2400"/>
                  <a:t>Z</a:t>
                </a:r>
                <a:r>
                  <a:rPr lang="pt-BR" altLang="pt-BR" sz="2400" baseline="-25000"/>
                  <a:t>A</a:t>
                </a:r>
                <a:r>
                  <a:rPr lang="pt-BR" altLang="pt-BR" sz="2400"/>
                  <a:t> + N</a:t>
                </a:r>
                <a:r>
                  <a:rPr lang="pt-BR" altLang="pt-BR" sz="2400" baseline="-25000"/>
                  <a:t>A</a:t>
                </a:r>
                <a:r>
                  <a:rPr lang="pt-BR" altLang="pt-BR" sz="2400"/>
                  <a:t>Z</a:t>
                </a:r>
                <a:r>
                  <a:rPr lang="pt-BR" altLang="pt-BR" sz="2400" baseline="-25000"/>
                  <a:t>B</a:t>
                </a:r>
                <a:endParaRPr lang="en-US" altLang="pt-BR" sz="2400" baseline="-25000"/>
              </a:p>
            </p:txBody>
          </p:sp>
          <p:cxnSp>
            <p:nvCxnSpPr>
              <p:cNvPr id="8" name="Conector reto 7"/>
              <p:cNvCxnSpPr/>
              <p:nvPr/>
            </p:nvCxnSpPr>
            <p:spPr>
              <a:xfrm flipV="1">
                <a:off x="1981367" y="2433038"/>
                <a:ext cx="1407686" cy="49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326" name="CaixaDeTexto 8"/>
              <p:cNvSpPr txBox="1">
                <a:spLocks noChangeArrowheads="1"/>
              </p:cNvSpPr>
              <p:nvPr/>
            </p:nvSpPr>
            <p:spPr bwMode="auto">
              <a:xfrm flipH="1">
                <a:off x="2115313" y="2438397"/>
                <a:ext cx="1060704" cy="35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altLang="pt-BR" sz="2400"/>
                  <a:t>N</a:t>
                </a:r>
                <a:r>
                  <a:rPr lang="pt-BR" altLang="pt-BR" sz="2400" baseline="-25000"/>
                  <a:t>A</a:t>
                </a:r>
                <a:r>
                  <a:rPr lang="pt-BR" altLang="pt-BR" sz="2400"/>
                  <a:t> + N</a:t>
                </a:r>
                <a:r>
                  <a:rPr lang="pt-BR" altLang="pt-BR" sz="2400" baseline="-25000"/>
                  <a:t>B</a:t>
                </a:r>
                <a:endParaRPr lang="en-US" altLang="pt-BR" sz="2400" baseline="-25000"/>
              </a:p>
            </p:txBody>
          </p:sp>
        </p:grpSp>
      </p:grpSp>
      <p:grpSp>
        <p:nvGrpSpPr>
          <p:cNvPr id="4" name="Grupo 9"/>
          <p:cNvGrpSpPr>
            <a:grpSpLocks/>
          </p:cNvGrpSpPr>
          <p:nvPr/>
        </p:nvGrpSpPr>
        <p:grpSpPr bwMode="auto">
          <a:xfrm>
            <a:off x="685800" y="1619895"/>
            <a:ext cx="2357438" cy="1089025"/>
            <a:chOff x="609600" y="2057395"/>
            <a:chExt cx="3494639" cy="1340679"/>
          </a:xfrm>
        </p:grpSpPr>
        <p:sp>
          <p:nvSpPr>
            <p:cNvPr id="98317" name="CaixaDeTexto 10"/>
            <p:cNvSpPr txBox="1">
              <a:spLocks noChangeArrowheads="1"/>
            </p:cNvSpPr>
            <p:nvPr/>
          </p:nvSpPr>
          <p:spPr bwMode="auto">
            <a:xfrm flipH="1">
              <a:off x="609600" y="2362200"/>
              <a:ext cx="2057400" cy="871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altLang="pt-BR" sz="4000" dirty="0" err="1"/>
                <a:t>Z</a:t>
              </a:r>
              <a:r>
                <a:rPr lang="pt-BR" altLang="pt-BR" sz="4000" baseline="-25000" dirty="0" err="1"/>
                <a:t>ce</a:t>
              </a:r>
              <a:r>
                <a:rPr lang="pt-BR" altLang="pt-BR" sz="4000" baseline="30000" dirty="0"/>
                <a:t> =</a:t>
              </a:r>
              <a:endParaRPr lang="en-US" altLang="pt-BR" sz="4000" baseline="30000" dirty="0"/>
            </a:p>
          </p:txBody>
        </p:sp>
        <p:grpSp>
          <p:nvGrpSpPr>
            <p:cNvPr id="5" name="Grupo 32"/>
            <p:cNvGrpSpPr>
              <a:grpSpLocks/>
            </p:cNvGrpSpPr>
            <p:nvPr/>
          </p:nvGrpSpPr>
          <p:grpSpPr bwMode="auto">
            <a:xfrm>
              <a:off x="1981201" y="2057395"/>
              <a:ext cx="2123038" cy="1340679"/>
              <a:chOff x="1981200" y="2057399"/>
              <a:chExt cx="1188901" cy="733417"/>
            </a:xfrm>
          </p:grpSpPr>
          <p:sp>
            <p:nvSpPr>
              <p:cNvPr id="98319" name="CaixaDeTexto 12"/>
              <p:cNvSpPr txBox="1">
                <a:spLocks noChangeArrowheads="1"/>
              </p:cNvSpPr>
              <p:nvPr/>
            </p:nvSpPr>
            <p:spPr bwMode="auto">
              <a:xfrm>
                <a:off x="2057400" y="2057399"/>
                <a:ext cx="1112701" cy="352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pt-BR" sz="2800"/>
                  <a:t>Z</a:t>
                </a:r>
                <a:r>
                  <a:rPr lang="pt-BR" altLang="pt-BR" sz="2800" baseline="-25000"/>
                  <a:t>A</a:t>
                </a:r>
                <a:r>
                  <a:rPr lang="pt-BR" altLang="pt-BR" sz="2800"/>
                  <a:t> + Z</a:t>
                </a:r>
                <a:r>
                  <a:rPr lang="pt-BR" altLang="pt-BR" sz="2800" baseline="-25000"/>
                  <a:t>B</a:t>
                </a:r>
                <a:endParaRPr lang="en-US" altLang="pt-BR" sz="2800" baseline="-25000"/>
              </a:p>
            </p:txBody>
          </p:sp>
          <p:cxnSp>
            <p:nvCxnSpPr>
              <p:cNvPr id="14" name="Conector reto 13"/>
              <p:cNvCxnSpPr/>
              <p:nvPr/>
            </p:nvCxnSpPr>
            <p:spPr>
              <a:xfrm>
                <a:off x="1981407" y="2438006"/>
                <a:ext cx="1066134" cy="21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321" name="CaixaDeTexto 14"/>
              <p:cNvSpPr txBox="1">
                <a:spLocks noChangeArrowheads="1"/>
              </p:cNvSpPr>
              <p:nvPr/>
            </p:nvSpPr>
            <p:spPr bwMode="auto">
              <a:xfrm flipH="1">
                <a:off x="2285999" y="2438399"/>
                <a:ext cx="487680" cy="352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altLang="pt-BR" sz="2800"/>
                  <a:t>2</a:t>
                </a:r>
                <a:endParaRPr lang="en-US" altLang="pt-BR" sz="2800"/>
              </a:p>
            </p:txBody>
          </p:sp>
        </p:grpSp>
      </p:grpSp>
      <p:cxnSp>
        <p:nvCxnSpPr>
          <p:cNvPr id="17" name="Conector de seta reta 16"/>
          <p:cNvCxnSpPr/>
          <p:nvPr/>
        </p:nvCxnSpPr>
        <p:spPr>
          <a:xfrm>
            <a:off x="685800" y="6113463"/>
            <a:ext cx="70866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1524000" y="4953000"/>
            <a:ext cx="2170113" cy="1085850"/>
          </a:xfrm>
          <a:custGeom>
            <a:avLst/>
            <a:gdLst>
              <a:gd name="connsiteX0" fmla="*/ 0 w 2169994"/>
              <a:gd name="connsiteY0" fmla="*/ 1612711 h 1612711"/>
              <a:gd name="connsiteX1" fmla="*/ 1064526 w 2169994"/>
              <a:gd name="connsiteY1" fmla="*/ 2275 h 1612711"/>
              <a:gd name="connsiteX2" fmla="*/ 2169994 w 2169994"/>
              <a:gd name="connsiteY2" fmla="*/ 1599063 h 161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9994" h="1612711">
                <a:moveTo>
                  <a:pt x="0" y="1612711"/>
                </a:moveTo>
                <a:cubicBezTo>
                  <a:pt x="351430" y="808630"/>
                  <a:pt x="702860" y="4550"/>
                  <a:pt x="1064526" y="2275"/>
                </a:cubicBezTo>
                <a:cubicBezTo>
                  <a:pt x="1426192" y="0"/>
                  <a:pt x="1798093" y="799531"/>
                  <a:pt x="2169994" y="1599063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orma livre 19"/>
          <p:cNvSpPr/>
          <p:nvPr/>
        </p:nvSpPr>
        <p:spPr>
          <a:xfrm>
            <a:off x="3352800" y="3048000"/>
            <a:ext cx="4191000" cy="2978150"/>
          </a:xfrm>
          <a:custGeom>
            <a:avLst/>
            <a:gdLst>
              <a:gd name="connsiteX0" fmla="*/ 0 w 3248167"/>
              <a:gd name="connsiteY0" fmla="*/ 2963839 h 2977487"/>
              <a:gd name="connsiteX1" fmla="*/ 1487606 w 3248167"/>
              <a:gd name="connsiteY1" fmla="*/ 2275 h 2977487"/>
              <a:gd name="connsiteX2" fmla="*/ 3248167 w 3248167"/>
              <a:gd name="connsiteY2" fmla="*/ 2977487 h 297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8167" h="2977487">
                <a:moveTo>
                  <a:pt x="0" y="2963839"/>
                </a:moveTo>
                <a:cubicBezTo>
                  <a:pt x="473122" y="1481919"/>
                  <a:pt x="946245" y="0"/>
                  <a:pt x="1487606" y="2275"/>
                </a:cubicBezTo>
                <a:cubicBezTo>
                  <a:pt x="2028967" y="4550"/>
                  <a:pt x="2638567" y="1491018"/>
                  <a:pt x="3248167" y="2977487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8312" name="CaixaDeTexto 20"/>
          <p:cNvSpPr txBox="1">
            <a:spLocks noChangeArrowheads="1"/>
          </p:cNvSpPr>
          <p:nvPr/>
        </p:nvSpPr>
        <p:spPr bwMode="auto">
          <a:xfrm>
            <a:off x="2286000" y="6172200"/>
            <a:ext cx="6175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3200"/>
              <a:t>Z</a:t>
            </a:r>
            <a:r>
              <a:rPr lang="pt-BR" altLang="pt-BR" sz="3200" baseline="-25000"/>
              <a:t>A</a:t>
            </a:r>
            <a:endParaRPr lang="en-US" altLang="pt-BR" sz="3200" baseline="-25000"/>
          </a:p>
        </p:txBody>
      </p:sp>
      <p:sp>
        <p:nvSpPr>
          <p:cNvPr id="98313" name="CaixaDeTexto 21"/>
          <p:cNvSpPr txBox="1">
            <a:spLocks noChangeArrowheads="1"/>
          </p:cNvSpPr>
          <p:nvPr/>
        </p:nvSpPr>
        <p:spPr bwMode="auto">
          <a:xfrm>
            <a:off x="4953000" y="6183313"/>
            <a:ext cx="61753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3200"/>
              <a:t>Z</a:t>
            </a:r>
            <a:r>
              <a:rPr lang="pt-BR" altLang="pt-BR" sz="3200" baseline="-25000"/>
              <a:t>B</a:t>
            </a:r>
            <a:endParaRPr lang="en-US" altLang="pt-BR" sz="3200" baseline="-25000"/>
          </a:p>
        </p:txBody>
      </p:sp>
      <p:cxnSp>
        <p:nvCxnSpPr>
          <p:cNvPr id="24" name="Conector reto 23"/>
          <p:cNvCxnSpPr>
            <a:stCxn id="20" idx="1"/>
            <a:endCxn id="98313" idx="0"/>
          </p:cNvCxnSpPr>
          <p:nvPr/>
        </p:nvCxnSpPr>
        <p:spPr>
          <a:xfrm flipH="1">
            <a:off x="5260975" y="3049588"/>
            <a:ext cx="11113" cy="31337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19" idx="1"/>
            <a:endCxn id="98312" idx="0"/>
          </p:cNvCxnSpPr>
          <p:nvPr/>
        </p:nvCxnSpPr>
        <p:spPr>
          <a:xfrm>
            <a:off x="2589213" y="4954588"/>
            <a:ext cx="4762" cy="12176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ítulo 1"/>
          <p:cNvSpPr txBox="1">
            <a:spLocks/>
          </p:cNvSpPr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Elementos LDA</a:t>
            </a:r>
          </a:p>
        </p:txBody>
      </p:sp>
      <p:sp>
        <p:nvSpPr>
          <p:cNvPr id="25" name="Retângulo 16"/>
          <p:cNvSpPr>
            <a:spLocks noChangeArrowheads="1"/>
          </p:cNvSpPr>
          <p:nvPr/>
        </p:nvSpPr>
        <p:spPr bwMode="auto">
          <a:xfrm>
            <a:off x="0" y="0"/>
            <a:ext cx="45720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pt-BR" altLang="pt-BR" b="1" dirty="0">
                <a:latin typeface="Arial" pitchFamily="34" charset="0"/>
                <a:cs typeface="Arial" pitchFamily="34" charset="0"/>
              </a:rPr>
              <a:t>Escore de corte</a:t>
            </a:r>
          </a:p>
          <a:p>
            <a:pPr marL="0" lvl="1">
              <a:lnSpc>
                <a:spcPct val="150000"/>
              </a:lnSpc>
            </a:pPr>
            <a:r>
              <a:rPr lang="pt-BR" altLang="pt-B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Modelo discriminante</a:t>
            </a:r>
          </a:p>
          <a:p>
            <a:pPr marL="0" lvl="1">
              <a:lnSpc>
                <a:spcPct val="150000"/>
              </a:lnSpc>
            </a:pPr>
            <a:r>
              <a:rPr lang="pt-BR" altLang="pt-B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Escores discriminantes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de seta reta 16"/>
          <p:cNvCxnSpPr/>
          <p:nvPr/>
        </p:nvCxnSpPr>
        <p:spPr>
          <a:xfrm>
            <a:off x="685800" y="6113463"/>
            <a:ext cx="70866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1524000" y="4953000"/>
            <a:ext cx="2170113" cy="1085850"/>
          </a:xfrm>
          <a:custGeom>
            <a:avLst/>
            <a:gdLst>
              <a:gd name="connsiteX0" fmla="*/ 0 w 2169994"/>
              <a:gd name="connsiteY0" fmla="*/ 1612711 h 1612711"/>
              <a:gd name="connsiteX1" fmla="*/ 1064526 w 2169994"/>
              <a:gd name="connsiteY1" fmla="*/ 2275 h 1612711"/>
              <a:gd name="connsiteX2" fmla="*/ 2169994 w 2169994"/>
              <a:gd name="connsiteY2" fmla="*/ 1599063 h 161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9994" h="1612711">
                <a:moveTo>
                  <a:pt x="0" y="1612711"/>
                </a:moveTo>
                <a:cubicBezTo>
                  <a:pt x="351430" y="808630"/>
                  <a:pt x="702860" y="4550"/>
                  <a:pt x="1064526" y="2275"/>
                </a:cubicBezTo>
                <a:cubicBezTo>
                  <a:pt x="1426192" y="0"/>
                  <a:pt x="1798093" y="799531"/>
                  <a:pt x="2169994" y="1599063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orma livre 19"/>
          <p:cNvSpPr/>
          <p:nvPr/>
        </p:nvSpPr>
        <p:spPr>
          <a:xfrm>
            <a:off x="3352800" y="3048000"/>
            <a:ext cx="4191000" cy="2978150"/>
          </a:xfrm>
          <a:custGeom>
            <a:avLst/>
            <a:gdLst>
              <a:gd name="connsiteX0" fmla="*/ 0 w 3248167"/>
              <a:gd name="connsiteY0" fmla="*/ 2963839 h 2977487"/>
              <a:gd name="connsiteX1" fmla="*/ 1487606 w 3248167"/>
              <a:gd name="connsiteY1" fmla="*/ 2275 h 2977487"/>
              <a:gd name="connsiteX2" fmla="*/ 3248167 w 3248167"/>
              <a:gd name="connsiteY2" fmla="*/ 2977487 h 297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8167" h="2977487">
                <a:moveTo>
                  <a:pt x="0" y="2963839"/>
                </a:moveTo>
                <a:cubicBezTo>
                  <a:pt x="473122" y="1481919"/>
                  <a:pt x="946245" y="0"/>
                  <a:pt x="1487606" y="2275"/>
                </a:cubicBezTo>
                <a:cubicBezTo>
                  <a:pt x="2028967" y="4550"/>
                  <a:pt x="2638567" y="1491018"/>
                  <a:pt x="3248167" y="2977487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9334" name="CaixaDeTexto 20"/>
          <p:cNvSpPr txBox="1">
            <a:spLocks noChangeArrowheads="1"/>
          </p:cNvSpPr>
          <p:nvPr/>
        </p:nvSpPr>
        <p:spPr bwMode="auto">
          <a:xfrm>
            <a:off x="2286000" y="6172200"/>
            <a:ext cx="6175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3200"/>
              <a:t>Z</a:t>
            </a:r>
            <a:r>
              <a:rPr lang="pt-BR" altLang="pt-BR" sz="3200" baseline="-25000"/>
              <a:t>A</a:t>
            </a:r>
            <a:endParaRPr lang="en-US" altLang="pt-BR" sz="3200" baseline="-25000"/>
          </a:p>
        </p:txBody>
      </p:sp>
      <p:sp>
        <p:nvSpPr>
          <p:cNvPr id="99335" name="CaixaDeTexto 21"/>
          <p:cNvSpPr txBox="1">
            <a:spLocks noChangeArrowheads="1"/>
          </p:cNvSpPr>
          <p:nvPr/>
        </p:nvSpPr>
        <p:spPr bwMode="auto">
          <a:xfrm>
            <a:off x="4953000" y="6183313"/>
            <a:ext cx="61753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3200"/>
              <a:t>Z</a:t>
            </a:r>
            <a:r>
              <a:rPr lang="pt-BR" altLang="pt-BR" sz="3200" baseline="-25000"/>
              <a:t>B</a:t>
            </a:r>
            <a:endParaRPr lang="en-US" altLang="pt-BR" sz="3200" baseline="-25000"/>
          </a:p>
        </p:txBody>
      </p:sp>
      <p:cxnSp>
        <p:nvCxnSpPr>
          <p:cNvPr id="24" name="Conector reto 23"/>
          <p:cNvCxnSpPr>
            <a:stCxn id="20" idx="1"/>
            <a:endCxn id="99335" idx="0"/>
          </p:cNvCxnSpPr>
          <p:nvPr/>
        </p:nvCxnSpPr>
        <p:spPr>
          <a:xfrm flipH="1">
            <a:off x="5260975" y="3049588"/>
            <a:ext cx="11113" cy="31337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19" idx="1"/>
            <a:endCxn id="99334" idx="0"/>
          </p:cNvCxnSpPr>
          <p:nvPr/>
        </p:nvCxnSpPr>
        <p:spPr>
          <a:xfrm>
            <a:off x="2589213" y="4954588"/>
            <a:ext cx="4762" cy="12176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rot="5400000" flipH="1" flipV="1">
            <a:off x="2095500" y="4457700"/>
            <a:ext cx="3810000" cy="7620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39" name="CaixaDeTexto 26"/>
          <p:cNvSpPr txBox="1">
            <a:spLocks noChangeArrowheads="1"/>
          </p:cNvSpPr>
          <p:nvPr/>
        </p:nvSpPr>
        <p:spPr bwMode="auto">
          <a:xfrm>
            <a:off x="3733800" y="2057400"/>
            <a:ext cx="669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800" b="1"/>
              <a:t>Z</a:t>
            </a:r>
            <a:r>
              <a:rPr lang="pt-BR" altLang="pt-BR" sz="2800" b="1" baseline="-25000"/>
              <a:t>ce</a:t>
            </a:r>
            <a:endParaRPr lang="en-US" altLang="pt-BR" sz="2800" b="1" baseline="-25000"/>
          </a:p>
        </p:txBody>
      </p:sp>
      <p:grpSp>
        <p:nvGrpSpPr>
          <p:cNvPr id="27" name="Grupo 3"/>
          <p:cNvGrpSpPr>
            <a:grpSpLocks/>
          </p:cNvGrpSpPr>
          <p:nvPr/>
        </p:nvGrpSpPr>
        <p:grpSpPr bwMode="auto">
          <a:xfrm>
            <a:off x="4953000" y="1619895"/>
            <a:ext cx="2903538" cy="936625"/>
            <a:chOff x="609600" y="2082225"/>
            <a:chExt cx="3896273" cy="1323684"/>
          </a:xfrm>
        </p:grpSpPr>
        <p:sp>
          <p:nvSpPr>
            <p:cNvPr id="28" name="CaixaDeTexto 4"/>
            <p:cNvSpPr txBox="1">
              <a:spLocks noChangeArrowheads="1"/>
            </p:cNvSpPr>
            <p:nvPr/>
          </p:nvSpPr>
          <p:spPr bwMode="auto">
            <a:xfrm flipH="1">
              <a:off x="609600" y="2362201"/>
              <a:ext cx="2057400" cy="9998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altLang="pt-BR" sz="4000"/>
                <a:t>Z</a:t>
              </a:r>
              <a:r>
                <a:rPr lang="pt-BR" altLang="pt-BR" sz="4000" baseline="-25000"/>
                <a:t>cu</a:t>
              </a:r>
              <a:r>
                <a:rPr lang="pt-BR" altLang="pt-BR" sz="4000" baseline="30000"/>
                <a:t> =</a:t>
              </a:r>
              <a:endParaRPr lang="en-US" altLang="pt-BR" sz="4000" baseline="30000"/>
            </a:p>
          </p:txBody>
        </p:sp>
        <p:grpSp>
          <p:nvGrpSpPr>
            <p:cNvPr id="29" name="Grupo 32"/>
            <p:cNvGrpSpPr>
              <a:grpSpLocks/>
            </p:cNvGrpSpPr>
            <p:nvPr/>
          </p:nvGrpSpPr>
          <p:grpSpPr bwMode="auto">
            <a:xfrm>
              <a:off x="1971265" y="2082225"/>
              <a:ext cx="2534608" cy="1323684"/>
              <a:chOff x="1975637" y="2070978"/>
              <a:chExt cx="1419381" cy="724119"/>
            </a:xfrm>
          </p:grpSpPr>
          <p:sp>
            <p:nvSpPr>
              <p:cNvPr id="30" name="CaixaDeTexto 6"/>
              <p:cNvSpPr txBox="1">
                <a:spLocks noChangeArrowheads="1"/>
              </p:cNvSpPr>
              <p:nvPr/>
            </p:nvSpPr>
            <p:spPr bwMode="auto">
              <a:xfrm>
                <a:off x="1975637" y="2070978"/>
                <a:ext cx="1419381" cy="35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pt-BR" sz="2400"/>
                  <a:t>N</a:t>
                </a:r>
                <a:r>
                  <a:rPr lang="pt-BR" altLang="pt-BR" sz="2400" baseline="-25000"/>
                  <a:t>B</a:t>
                </a:r>
                <a:r>
                  <a:rPr lang="pt-BR" altLang="pt-BR" sz="2400"/>
                  <a:t>Z</a:t>
                </a:r>
                <a:r>
                  <a:rPr lang="pt-BR" altLang="pt-BR" sz="2400" baseline="-25000"/>
                  <a:t>A</a:t>
                </a:r>
                <a:r>
                  <a:rPr lang="pt-BR" altLang="pt-BR" sz="2400"/>
                  <a:t> + N</a:t>
                </a:r>
                <a:r>
                  <a:rPr lang="pt-BR" altLang="pt-BR" sz="2400" baseline="-25000"/>
                  <a:t>A</a:t>
                </a:r>
                <a:r>
                  <a:rPr lang="pt-BR" altLang="pt-BR" sz="2400"/>
                  <a:t>Z</a:t>
                </a:r>
                <a:r>
                  <a:rPr lang="pt-BR" altLang="pt-BR" sz="2400" baseline="-25000"/>
                  <a:t>B</a:t>
                </a:r>
                <a:endParaRPr lang="en-US" altLang="pt-BR" sz="2400" baseline="-25000"/>
              </a:p>
            </p:txBody>
          </p:sp>
          <p:cxnSp>
            <p:nvCxnSpPr>
              <p:cNvPr id="31" name="Conector reto 30"/>
              <p:cNvCxnSpPr/>
              <p:nvPr/>
            </p:nvCxnSpPr>
            <p:spPr>
              <a:xfrm flipV="1">
                <a:off x="1981367" y="2433038"/>
                <a:ext cx="1407686" cy="49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aixaDeTexto 8"/>
              <p:cNvSpPr txBox="1">
                <a:spLocks noChangeArrowheads="1"/>
              </p:cNvSpPr>
              <p:nvPr/>
            </p:nvSpPr>
            <p:spPr bwMode="auto">
              <a:xfrm flipH="1">
                <a:off x="2115313" y="2438397"/>
                <a:ext cx="1060704" cy="35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altLang="pt-BR" sz="2400"/>
                  <a:t>N</a:t>
                </a:r>
                <a:r>
                  <a:rPr lang="pt-BR" altLang="pt-BR" sz="2400" baseline="-25000"/>
                  <a:t>A</a:t>
                </a:r>
                <a:r>
                  <a:rPr lang="pt-BR" altLang="pt-BR" sz="2400"/>
                  <a:t> + N</a:t>
                </a:r>
                <a:r>
                  <a:rPr lang="pt-BR" altLang="pt-BR" sz="2400" baseline="-25000"/>
                  <a:t>B</a:t>
                </a:r>
                <a:endParaRPr lang="en-US" altLang="pt-BR" sz="2400" baseline="-25000"/>
              </a:p>
            </p:txBody>
          </p:sp>
        </p:grpSp>
      </p:grpSp>
      <p:grpSp>
        <p:nvGrpSpPr>
          <p:cNvPr id="34" name="Grupo 9"/>
          <p:cNvGrpSpPr>
            <a:grpSpLocks/>
          </p:cNvGrpSpPr>
          <p:nvPr/>
        </p:nvGrpSpPr>
        <p:grpSpPr bwMode="auto">
          <a:xfrm>
            <a:off x="685800" y="1619895"/>
            <a:ext cx="2357438" cy="1089025"/>
            <a:chOff x="609600" y="2057395"/>
            <a:chExt cx="3494639" cy="1340679"/>
          </a:xfrm>
        </p:grpSpPr>
        <p:sp>
          <p:nvSpPr>
            <p:cNvPr id="35" name="CaixaDeTexto 10"/>
            <p:cNvSpPr txBox="1">
              <a:spLocks noChangeArrowheads="1"/>
            </p:cNvSpPr>
            <p:nvPr/>
          </p:nvSpPr>
          <p:spPr bwMode="auto">
            <a:xfrm flipH="1">
              <a:off x="609600" y="2362200"/>
              <a:ext cx="2057400" cy="871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altLang="pt-BR" sz="4000" dirty="0" err="1"/>
                <a:t>Z</a:t>
              </a:r>
              <a:r>
                <a:rPr lang="pt-BR" altLang="pt-BR" sz="4000" baseline="-25000" dirty="0" err="1"/>
                <a:t>ce</a:t>
              </a:r>
              <a:r>
                <a:rPr lang="pt-BR" altLang="pt-BR" sz="4000" baseline="30000" dirty="0"/>
                <a:t> =</a:t>
              </a:r>
              <a:endParaRPr lang="en-US" altLang="pt-BR" sz="4000" baseline="30000" dirty="0"/>
            </a:p>
          </p:txBody>
        </p:sp>
        <p:grpSp>
          <p:nvGrpSpPr>
            <p:cNvPr id="36" name="Grupo 32"/>
            <p:cNvGrpSpPr>
              <a:grpSpLocks/>
            </p:cNvGrpSpPr>
            <p:nvPr/>
          </p:nvGrpSpPr>
          <p:grpSpPr bwMode="auto">
            <a:xfrm>
              <a:off x="1981201" y="2057395"/>
              <a:ext cx="2123038" cy="1340679"/>
              <a:chOff x="1981200" y="2057399"/>
              <a:chExt cx="1188901" cy="733417"/>
            </a:xfrm>
          </p:grpSpPr>
          <p:sp>
            <p:nvSpPr>
              <p:cNvPr id="37" name="CaixaDeTexto 12"/>
              <p:cNvSpPr txBox="1">
                <a:spLocks noChangeArrowheads="1"/>
              </p:cNvSpPr>
              <p:nvPr/>
            </p:nvSpPr>
            <p:spPr bwMode="auto">
              <a:xfrm>
                <a:off x="2057400" y="2057399"/>
                <a:ext cx="1112701" cy="352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pt-BR" sz="2800"/>
                  <a:t>Z</a:t>
                </a:r>
                <a:r>
                  <a:rPr lang="pt-BR" altLang="pt-BR" sz="2800" baseline="-25000"/>
                  <a:t>A</a:t>
                </a:r>
                <a:r>
                  <a:rPr lang="pt-BR" altLang="pt-BR" sz="2800"/>
                  <a:t> + Z</a:t>
                </a:r>
                <a:r>
                  <a:rPr lang="pt-BR" altLang="pt-BR" sz="2800" baseline="-25000"/>
                  <a:t>B</a:t>
                </a:r>
                <a:endParaRPr lang="en-US" altLang="pt-BR" sz="2800" baseline="-25000"/>
              </a:p>
            </p:txBody>
          </p:sp>
          <p:cxnSp>
            <p:nvCxnSpPr>
              <p:cNvPr id="39" name="Conector reto 38"/>
              <p:cNvCxnSpPr/>
              <p:nvPr/>
            </p:nvCxnSpPr>
            <p:spPr>
              <a:xfrm>
                <a:off x="1981407" y="2438006"/>
                <a:ext cx="1066134" cy="21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CaixaDeTexto 14"/>
              <p:cNvSpPr txBox="1">
                <a:spLocks noChangeArrowheads="1"/>
              </p:cNvSpPr>
              <p:nvPr/>
            </p:nvSpPr>
            <p:spPr bwMode="auto">
              <a:xfrm flipH="1">
                <a:off x="2285999" y="2438399"/>
                <a:ext cx="487680" cy="352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altLang="pt-BR" sz="2800"/>
                  <a:t>2</a:t>
                </a:r>
                <a:endParaRPr lang="en-US" altLang="pt-BR" sz="2800"/>
              </a:p>
            </p:txBody>
          </p:sp>
        </p:grpSp>
      </p:grpSp>
      <p:sp>
        <p:nvSpPr>
          <p:cNvPr id="41" name="Título 1"/>
          <p:cNvSpPr txBox="1">
            <a:spLocks/>
          </p:cNvSpPr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Elementos LDA</a:t>
            </a:r>
          </a:p>
        </p:txBody>
      </p:sp>
      <p:sp>
        <p:nvSpPr>
          <p:cNvPr id="42" name="Retângulo 16"/>
          <p:cNvSpPr>
            <a:spLocks noChangeArrowheads="1"/>
          </p:cNvSpPr>
          <p:nvPr/>
        </p:nvSpPr>
        <p:spPr bwMode="auto">
          <a:xfrm>
            <a:off x="0" y="0"/>
            <a:ext cx="45720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pt-BR" altLang="pt-BR" b="1" dirty="0">
                <a:latin typeface="Arial" pitchFamily="34" charset="0"/>
                <a:cs typeface="Arial" pitchFamily="34" charset="0"/>
              </a:rPr>
              <a:t>Escore de corte</a:t>
            </a:r>
          </a:p>
          <a:p>
            <a:pPr marL="0" lvl="1">
              <a:lnSpc>
                <a:spcPct val="150000"/>
              </a:lnSpc>
            </a:pPr>
            <a:r>
              <a:rPr lang="pt-BR" altLang="pt-B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Modelo discriminante</a:t>
            </a:r>
          </a:p>
          <a:p>
            <a:pPr marL="0" lvl="1">
              <a:lnSpc>
                <a:spcPct val="150000"/>
              </a:lnSpc>
            </a:pPr>
            <a:r>
              <a:rPr lang="pt-BR" altLang="pt-B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Escores discriminantes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de seta reta 16"/>
          <p:cNvCxnSpPr/>
          <p:nvPr/>
        </p:nvCxnSpPr>
        <p:spPr>
          <a:xfrm>
            <a:off x="685800" y="6113463"/>
            <a:ext cx="70866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1524000" y="4953000"/>
            <a:ext cx="2170113" cy="1085850"/>
          </a:xfrm>
          <a:custGeom>
            <a:avLst/>
            <a:gdLst>
              <a:gd name="connsiteX0" fmla="*/ 0 w 2169994"/>
              <a:gd name="connsiteY0" fmla="*/ 1612711 h 1612711"/>
              <a:gd name="connsiteX1" fmla="*/ 1064526 w 2169994"/>
              <a:gd name="connsiteY1" fmla="*/ 2275 h 1612711"/>
              <a:gd name="connsiteX2" fmla="*/ 2169994 w 2169994"/>
              <a:gd name="connsiteY2" fmla="*/ 1599063 h 161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9994" h="1612711">
                <a:moveTo>
                  <a:pt x="0" y="1612711"/>
                </a:moveTo>
                <a:cubicBezTo>
                  <a:pt x="351430" y="808630"/>
                  <a:pt x="702860" y="4550"/>
                  <a:pt x="1064526" y="2275"/>
                </a:cubicBezTo>
                <a:cubicBezTo>
                  <a:pt x="1426192" y="0"/>
                  <a:pt x="1798093" y="799531"/>
                  <a:pt x="2169994" y="1599063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orma livre 19"/>
          <p:cNvSpPr/>
          <p:nvPr/>
        </p:nvSpPr>
        <p:spPr>
          <a:xfrm>
            <a:off x="3352800" y="3048000"/>
            <a:ext cx="4191000" cy="2978150"/>
          </a:xfrm>
          <a:custGeom>
            <a:avLst/>
            <a:gdLst>
              <a:gd name="connsiteX0" fmla="*/ 0 w 3248167"/>
              <a:gd name="connsiteY0" fmla="*/ 2963839 h 2977487"/>
              <a:gd name="connsiteX1" fmla="*/ 1487606 w 3248167"/>
              <a:gd name="connsiteY1" fmla="*/ 2275 h 2977487"/>
              <a:gd name="connsiteX2" fmla="*/ 3248167 w 3248167"/>
              <a:gd name="connsiteY2" fmla="*/ 2977487 h 297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8167" h="2977487">
                <a:moveTo>
                  <a:pt x="0" y="2963839"/>
                </a:moveTo>
                <a:cubicBezTo>
                  <a:pt x="473122" y="1481919"/>
                  <a:pt x="946245" y="0"/>
                  <a:pt x="1487606" y="2275"/>
                </a:cubicBezTo>
                <a:cubicBezTo>
                  <a:pt x="2028967" y="4550"/>
                  <a:pt x="2638567" y="1491018"/>
                  <a:pt x="3248167" y="2977487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0358" name="CaixaDeTexto 20"/>
          <p:cNvSpPr txBox="1">
            <a:spLocks noChangeArrowheads="1"/>
          </p:cNvSpPr>
          <p:nvPr/>
        </p:nvSpPr>
        <p:spPr bwMode="auto">
          <a:xfrm>
            <a:off x="2286000" y="6172200"/>
            <a:ext cx="6175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3200"/>
              <a:t>Z</a:t>
            </a:r>
            <a:r>
              <a:rPr lang="pt-BR" altLang="pt-BR" sz="3200" baseline="-25000"/>
              <a:t>A</a:t>
            </a:r>
            <a:endParaRPr lang="en-US" altLang="pt-BR" sz="3200" baseline="-25000"/>
          </a:p>
        </p:txBody>
      </p:sp>
      <p:sp>
        <p:nvSpPr>
          <p:cNvPr id="100359" name="CaixaDeTexto 21"/>
          <p:cNvSpPr txBox="1">
            <a:spLocks noChangeArrowheads="1"/>
          </p:cNvSpPr>
          <p:nvPr/>
        </p:nvSpPr>
        <p:spPr bwMode="auto">
          <a:xfrm>
            <a:off x="4953000" y="6183313"/>
            <a:ext cx="61753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3200"/>
              <a:t>Z</a:t>
            </a:r>
            <a:r>
              <a:rPr lang="pt-BR" altLang="pt-BR" sz="3200" baseline="-25000"/>
              <a:t>B</a:t>
            </a:r>
            <a:endParaRPr lang="en-US" altLang="pt-BR" sz="3200" baseline="-25000"/>
          </a:p>
        </p:txBody>
      </p:sp>
      <p:cxnSp>
        <p:nvCxnSpPr>
          <p:cNvPr id="24" name="Conector reto 23"/>
          <p:cNvCxnSpPr>
            <a:stCxn id="20" idx="1"/>
            <a:endCxn id="100359" idx="0"/>
          </p:cNvCxnSpPr>
          <p:nvPr/>
        </p:nvCxnSpPr>
        <p:spPr>
          <a:xfrm flipH="1">
            <a:off x="5260975" y="3049588"/>
            <a:ext cx="11113" cy="31337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19" idx="1"/>
            <a:endCxn id="100358" idx="0"/>
          </p:cNvCxnSpPr>
          <p:nvPr/>
        </p:nvCxnSpPr>
        <p:spPr>
          <a:xfrm>
            <a:off x="2589213" y="4954588"/>
            <a:ext cx="4762" cy="12176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rot="5400000" flipH="1" flipV="1">
            <a:off x="1638300" y="4457700"/>
            <a:ext cx="3810000" cy="7620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63" name="CaixaDeTexto 26"/>
          <p:cNvSpPr txBox="1">
            <a:spLocks noChangeArrowheads="1"/>
          </p:cNvSpPr>
          <p:nvPr/>
        </p:nvSpPr>
        <p:spPr bwMode="auto">
          <a:xfrm>
            <a:off x="3279775" y="2057400"/>
            <a:ext cx="682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800" b="1"/>
              <a:t>Z</a:t>
            </a:r>
            <a:r>
              <a:rPr lang="pt-BR" altLang="pt-BR" sz="2800" b="1" baseline="-25000"/>
              <a:t>cu</a:t>
            </a:r>
            <a:endParaRPr lang="en-US" altLang="pt-BR" sz="2800" b="1" baseline="-25000"/>
          </a:p>
        </p:txBody>
      </p:sp>
      <p:grpSp>
        <p:nvGrpSpPr>
          <p:cNvPr id="27" name="Grupo 3"/>
          <p:cNvGrpSpPr>
            <a:grpSpLocks/>
          </p:cNvGrpSpPr>
          <p:nvPr/>
        </p:nvGrpSpPr>
        <p:grpSpPr bwMode="auto">
          <a:xfrm>
            <a:off x="4953000" y="1619895"/>
            <a:ext cx="2903538" cy="936625"/>
            <a:chOff x="609600" y="2082225"/>
            <a:chExt cx="3896273" cy="1323684"/>
          </a:xfrm>
        </p:grpSpPr>
        <p:sp>
          <p:nvSpPr>
            <p:cNvPr id="28" name="CaixaDeTexto 4"/>
            <p:cNvSpPr txBox="1">
              <a:spLocks noChangeArrowheads="1"/>
            </p:cNvSpPr>
            <p:nvPr/>
          </p:nvSpPr>
          <p:spPr bwMode="auto">
            <a:xfrm flipH="1">
              <a:off x="609600" y="2362201"/>
              <a:ext cx="2057400" cy="9998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altLang="pt-BR" sz="4000"/>
                <a:t>Z</a:t>
              </a:r>
              <a:r>
                <a:rPr lang="pt-BR" altLang="pt-BR" sz="4000" baseline="-25000"/>
                <a:t>cu</a:t>
              </a:r>
              <a:r>
                <a:rPr lang="pt-BR" altLang="pt-BR" sz="4000" baseline="30000"/>
                <a:t> =</a:t>
              </a:r>
              <a:endParaRPr lang="en-US" altLang="pt-BR" sz="4000" baseline="30000"/>
            </a:p>
          </p:txBody>
        </p:sp>
        <p:grpSp>
          <p:nvGrpSpPr>
            <p:cNvPr id="29" name="Grupo 32"/>
            <p:cNvGrpSpPr>
              <a:grpSpLocks/>
            </p:cNvGrpSpPr>
            <p:nvPr/>
          </p:nvGrpSpPr>
          <p:grpSpPr bwMode="auto">
            <a:xfrm>
              <a:off x="1971265" y="2082225"/>
              <a:ext cx="2534608" cy="1323684"/>
              <a:chOff x="1975637" y="2070978"/>
              <a:chExt cx="1419381" cy="724119"/>
            </a:xfrm>
          </p:grpSpPr>
          <p:sp>
            <p:nvSpPr>
              <p:cNvPr id="30" name="CaixaDeTexto 6"/>
              <p:cNvSpPr txBox="1">
                <a:spLocks noChangeArrowheads="1"/>
              </p:cNvSpPr>
              <p:nvPr/>
            </p:nvSpPr>
            <p:spPr bwMode="auto">
              <a:xfrm>
                <a:off x="1975637" y="2070978"/>
                <a:ext cx="1419381" cy="35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pt-BR" sz="2400"/>
                  <a:t>N</a:t>
                </a:r>
                <a:r>
                  <a:rPr lang="pt-BR" altLang="pt-BR" sz="2400" baseline="-25000"/>
                  <a:t>B</a:t>
                </a:r>
                <a:r>
                  <a:rPr lang="pt-BR" altLang="pt-BR" sz="2400"/>
                  <a:t>Z</a:t>
                </a:r>
                <a:r>
                  <a:rPr lang="pt-BR" altLang="pt-BR" sz="2400" baseline="-25000"/>
                  <a:t>A</a:t>
                </a:r>
                <a:r>
                  <a:rPr lang="pt-BR" altLang="pt-BR" sz="2400"/>
                  <a:t> + N</a:t>
                </a:r>
                <a:r>
                  <a:rPr lang="pt-BR" altLang="pt-BR" sz="2400" baseline="-25000"/>
                  <a:t>A</a:t>
                </a:r>
                <a:r>
                  <a:rPr lang="pt-BR" altLang="pt-BR" sz="2400"/>
                  <a:t>Z</a:t>
                </a:r>
                <a:r>
                  <a:rPr lang="pt-BR" altLang="pt-BR" sz="2400" baseline="-25000"/>
                  <a:t>B</a:t>
                </a:r>
                <a:endParaRPr lang="en-US" altLang="pt-BR" sz="2400" baseline="-25000"/>
              </a:p>
            </p:txBody>
          </p:sp>
          <p:cxnSp>
            <p:nvCxnSpPr>
              <p:cNvPr id="31" name="Conector reto 30"/>
              <p:cNvCxnSpPr/>
              <p:nvPr/>
            </p:nvCxnSpPr>
            <p:spPr>
              <a:xfrm flipV="1">
                <a:off x="1981367" y="2433038"/>
                <a:ext cx="1407686" cy="49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aixaDeTexto 8"/>
              <p:cNvSpPr txBox="1">
                <a:spLocks noChangeArrowheads="1"/>
              </p:cNvSpPr>
              <p:nvPr/>
            </p:nvSpPr>
            <p:spPr bwMode="auto">
              <a:xfrm flipH="1">
                <a:off x="2115313" y="2438397"/>
                <a:ext cx="1060704" cy="35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altLang="pt-BR" sz="2400"/>
                  <a:t>N</a:t>
                </a:r>
                <a:r>
                  <a:rPr lang="pt-BR" altLang="pt-BR" sz="2400" baseline="-25000"/>
                  <a:t>A</a:t>
                </a:r>
                <a:r>
                  <a:rPr lang="pt-BR" altLang="pt-BR" sz="2400"/>
                  <a:t> + N</a:t>
                </a:r>
                <a:r>
                  <a:rPr lang="pt-BR" altLang="pt-BR" sz="2400" baseline="-25000"/>
                  <a:t>B</a:t>
                </a:r>
                <a:endParaRPr lang="en-US" altLang="pt-BR" sz="2400" baseline="-25000"/>
              </a:p>
            </p:txBody>
          </p:sp>
        </p:grpSp>
      </p:grpSp>
      <p:grpSp>
        <p:nvGrpSpPr>
          <p:cNvPr id="34" name="Grupo 9"/>
          <p:cNvGrpSpPr>
            <a:grpSpLocks/>
          </p:cNvGrpSpPr>
          <p:nvPr/>
        </p:nvGrpSpPr>
        <p:grpSpPr bwMode="auto">
          <a:xfrm>
            <a:off x="685800" y="1619895"/>
            <a:ext cx="2357438" cy="1089025"/>
            <a:chOff x="609600" y="2057395"/>
            <a:chExt cx="3494639" cy="1340679"/>
          </a:xfrm>
        </p:grpSpPr>
        <p:sp>
          <p:nvSpPr>
            <p:cNvPr id="35" name="CaixaDeTexto 10"/>
            <p:cNvSpPr txBox="1">
              <a:spLocks noChangeArrowheads="1"/>
            </p:cNvSpPr>
            <p:nvPr/>
          </p:nvSpPr>
          <p:spPr bwMode="auto">
            <a:xfrm flipH="1">
              <a:off x="609600" y="2362200"/>
              <a:ext cx="2057400" cy="871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altLang="pt-BR" sz="4000" dirty="0" err="1"/>
                <a:t>Z</a:t>
              </a:r>
              <a:r>
                <a:rPr lang="pt-BR" altLang="pt-BR" sz="4000" baseline="-25000" dirty="0" err="1"/>
                <a:t>ce</a:t>
              </a:r>
              <a:r>
                <a:rPr lang="pt-BR" altLang="pt-BR" sz="4000" baseline="30000" dirty="0"/>
                <a:t> =</a:t>
              </a:r>
              <a:endParaRPr lang="en-US" altLang="pt-BR" sz="4000" baseline="30000" dirty="0"/>
            </a:p>
          </p:txBody>
        </p:sp>
        <p:grpSp>
          <p:nvGrpSpPr>
            <p:cNvPr id="36" name="Grupo 32"/>
            <p:cNvGrpSpPr>
              <a:grpSpLocks/>
            </p:cNvGrpSpPr>
            <p:nvPr/>
          </p:nvGrpSpPr>
          <p:grpSpPr bwMode="auto">
            <a:xfrm>
              <a:off x="1981201" y="2057395"/>
              <a:ext cx="2123038" cy="1340679"/>
              <a:chOff x="1981200" y="2057399"/>
              <a:chExt cx="1188901" cy="733417"/>
            </a:xfrm>
          </p:grpSpPr>
          <p:sp>
            <p:nvSpPr>
              <p:cNvPr id="37" name="CaixaDeTexto 12"/>
              <p:cNvSpPr txBox="1">
                <a:spLocks noChangeArrowheads="1"/>
              </p:cNvSpPr>
              <p:nvPr/>
            </p:nvSpPr>
            <p:spPr bwMode="auto">
              <a:xfrm>
                <a:off x="2057400" y="2057399"/>
                <a:ext cx="1112701" cy="352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altLang="pt-BR" sz="2800"/>
                  <a:t>Z</a:t>
                </a:r>
                <a:r>
                  <a:rPr lang="pt-BR" altLang="pt-BR" sz="2800" baseline="-25000"/>
                  <a:t>A</a:t>
                </a:r>
                <a:r>
                  <a:rPr lang="pt-BR" altLang="pt-BR" sz="2800"/>
                  <a:t> + Z</a:t>
                </a:r>
                <a:r>
                  <a:rPr lang="pt-BR" altLang="pt-BR" sz="2800" baseline="-25000"/>
                  <a:t>B</a:t>
                </a:r>
                <a:endParaRPr lang="en-US" altLang="pt-BR" sz="2800" baseline="-25000"/>
              </a:p>
            </p:txBody>
          </p:sp>
          <p:cxnSp>
            <p:nvCxnSpPr>
              <p:cNvPr id="39" name="Conector reto 38"/>
              <p:cNvCxnSpPr/>
              <p:nvPr/>
            </p:nvCxnSpPr>
            <p:spPr>
              <a:xfrm>
                <a:off x="1981407" y="2438006"/>
                <a:ext cx="1066134" cy="21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CaixaDeTexto 14"/>
              <p:cNvSpPr txBox="1">
                <a:spLocks noChangeArrowheads="1"/>
              </p:cNvSpPr>
              <p:nvPr/>
            </p:nvSpPr>
            <p:spPr bwMode="auto">
              <a:xfrm flipH="1">
                <a:off x="2285999" y="2438399"/>
                <a:ext cx="487680" cy="352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altLang="pt-BR" sz="2800"/>
                  <a:t>2</a:t>
                </a:r>
                <a:endParaRPr lang="en-US" altLang="pt-BR" sz="2800"/>
              </a:p>
            </p:txBody>
          </p:sp>
        </p:grpSp>
      </p:grpSp>
      <p:sp>
        <p:nvSpPr>
          <p:cNvPr id="41" name="Título 1"/>
          <p:cNvSpPr txBox="1">
            <a:spLocks/>
          </p:cNvSpPr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Elementos LDA</a:t>
            </a:r>
          </a:p>
        </p:txBody>
      </p:sp>
      <p:sp>
        <p:nvSpPr>
          <p:cNvPr id="42" name="Retângulo 16"/>
          <p:cNvSpPr>
            <a:spLocks noChangeArrowheads="1"/>
          </p:cNvSpPr>
          <p:nvPr/>
        </p:nvSpPr>
        <p:spPr bwMode="auto">
          <a:xfrm>
            <a:off x="0" y="0"/>
            <a:ext cx="45720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pt-BR" altLang="pt-BR" b="1" dirty="0">
                <a:latin typeface="Arial" pitchFamily="34" charset="0"/>
                <a:cs typeface="Arial" pitchFamily="34" charset="0"/>
              </a:rPr>
              <a:t>Escore de corte</a:t>
            </a:r>
          </a:p>
          <a:p>
            <a:pPr marL="0" lvl="1">
              <a:lnSpc>
                <a:spcPct val="150000"/>
              </a:lnSpc>
            </a:pPr>
            <a:r>
              <a:rPr lang="pt-BR" altLang="pt-B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Modelo discriminante</a:t>
            </a:r>
          </a:p>
          <a:p>
            <a:pPr marL="0" lvl="1">
              <a:lnSpc>
                <a:spcPct val="150000"/>
              </a:lnSpc>
            </a:pPr>
            <a:r>
              <a:rPr lang="pt-BR" altLang="pt-B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Escores discriminantes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de seta reta 10"/>
          <p:cNvCxnSpPr/>
          <p:nvPr/>
        </p:nvCxnSpPr>
        <p:spPr>
          <a:xfrm>
            <a:off x="1219200" y="2444750"/>
            <a:ext cx="457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1" name="CaixaDeTexto 12"/>
          <p:cNvSpPr txBox="1">
            <a:spLocks noChangeArrowheads="1"/>
          </p:cNvSpPr>
          <p:nvPr/>
        </p:nvSpPr>
        <p:spPr bwMode="auto">
          <a:xfrm>
            <a:off x="5772150" y="2141538"/>
            <a:ext cx="268605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BR" sz="2000" b="1"/>
              <a:t>Variável Estatística</a:t>
            </a:r>
          </a:p>
          <a:p>
            <a:pPr algn="ctr"/>
            <a:r>
              <a:rPr lang="pt-BR" altLang="pt-BR"/>
              <a:t>(Escore Z discriminante)</a:t>
            </a:r>
            <a:endParaRPr lang="en-US" altLang="pt-BR"/>
          </a:p>
        </p:txBody>
      </p:sp>
      <p:sp>
        <p:nvSpPr>
          <p:cNvPr id="14" name="Retângulo 13"/>
          <p:cNvSpPr/>
          <p:nvPr/>
        </p:nvSpPr>
        <p:spPr>
          <a:xfrm>
            <a:off x="609600" y="3060700"/>
            <a:ext cx="78486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pt-BR" sz="3200" b="1" dirty="0">
                <a:solidFill>
                  <a:srgbClr val="FF0000"/>
                </a:solidFill>
              </a:rPr>
              <a:t>Função Discriminante ( </a:t>
            </a:r>
            <a:r>
              <a:rPr lang="pt-BR" sz="3200" dirty="0" err="1">
                <a:solidFill>
                  <a:srgbClr val="FF0000"/>
                </a:solidFill>
              </a:rPr>
              <a:t>Z</a:t>
            </a:r>
            <a:r>
              <a:rPr lang="pt-BR" sz="3200" baseline="-25000" dirty="0" err="1">
                <a:solidFill>
                  <a:srgbClr val="FF0000"/>
                </a:solidFill>
              </a:rPr>
              <a:t>jk</a:t>
            </a:r>
            <a:r>
              <a:rPr lang="pt-BR" sz="3200" b="1" dirty="0">
                <a:solidFill>
                  <a:srgbClr val="FF0000"/>
                </a:solidFill>
              </a:rPr>
              <a:t> )</a:t>
            </a:r>
            <a:endParaRPr lang="pt-BR" sz="3200" b="1" baseline="30000" dirty="0">
              <a:solidFill>
                <a:srgbClr val="FF0000"/>
              </a:solidFill>
            </a:endParaRPr>
          </a:p>
          <a:p>
            <a:pPr marL="342900" indent="-342900">
              <a:defRPr/>
            </a:pPr>
            <a:endParaRPr lang="pt-BR" dirty="0"/>
          </a:p>
          <a:p>
            <a:pPr marL="342900" indent="-342900" algn="ctr">
              <a:defRPr/>
            </a:pPr>
            <a:r>
              <a:rPr lang="pt-BR" sz="3600" dirty="0" err="1" smtClean="0">
                <a:cs typeface="Arial" pitchFamily="34" charset="0"/>
              </a:rPr>
              <a:t>Z</a:t>
            </a:r>
            <a:r>
              <a:rPr lang="pt-BR" sz="3600" baseline="-25000" dirty="0" err="1" smtClean="0">
                <a:cs typeface="Arial" pitchFamily="34" charset="0"/>
              </a:rPr>
              <a:t>jk</a:t>
            </a:r>
            <a:r>
              <a:rPr lang="pt-BR" sz="3600" dirty="0" smtClean="0">
                <a:cs typeface="Arial" pitchFamily="34" charset="0"/>
              </a:rPr>
              <a:t> </a:t>
            </a:r>
            <a:r>
              <a:rPr lang="pt-BR" sz="3600" dirty="0" smtClean="0">
                <a:solidFill>
                  <a:schemeClr val="bg1"/>
                </a:solidFill>
                <a:cs typeface="Arial" pitchFamily="34" charset="0"/>
              </a:rPr>
              <a:t>=  </a:t>
            </a:r>
            <a:r>
              <a:rPr lang="el-GR" sz="3600" dirty="0" smtClean="0">
                <a:solidFill>
                  <a:schemeClr val="bg1"/>
                </a:solidFill>
                <a:cs typeface="Arial" pitchFamily="34" charset="0"/>
              </a:rPr>
              <a:t>β</a:t>
            </a:r>
            <a:r>
              <a:rPr lang="pt-BR" sz="3600" baseline="-25000" dirty="0" smtClean="0">
                <a:solidFill>
                  <a:schemeClr val="bg1"/>
                </a:solidFill>
                <a:cs typeface="Arial" pitchFamily="34" charset="0"/>
              </a:rPr>
              <a:t>0</a:t>
            </a:r>
            <a:r>
              <a:rPr lang="pt-BR" sz="3600" dirty="0" smtClean="0">
                <a:solidFill>
                  <a:schemeClr val="bg1"/>
                </a:solidFill>
                <a:cs typeface="Arial" pitchFamily="34" charset="0"/>
              </a:rPr>
              <a:t>+ </a:t>
            </a:r>
            <a:r>
              <a:rPr lang="el-GR" sz="3600" dirty="0" smtClean="0">
                <a:solidFill>
                  <a:schemeClr val="bg1"/>
                </a:solidFill>
                <a:cs typeface="Arial" pitchFamily="34" charset="0"/>
              </a:rPr>
              <a:t>β</a:t>
            </a:r>
            <a:r>
              <a:rPr lang="pt-BR" sz="3600" baseline="-25000" dirty="0" smtClean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pt-BR" sz="3600" dirty="0" smtClean="0">
                <a:solidFill>
                  <a:schemeClr val="bg1"/>
                </a:solidFill>
                <a:cs typeface="Arial" pitchFamily="34" charset="0"/>
              </a:rPr>
              <a:t>X</a:t>
            </a:r>
            <a:r>
              <a:rPr lang="pt-BR" sz="3600" baseline="-25000" dirty="0" smtClean="0">
                <a:solidFill>
                  <a:schemeClr val="bg1"/>
                </a:solidFill>
                <a:cs typeface="Arial" pitchFamily="34" charset="0"/>
              </a:rPr>
              <a:t>1k</a:t>
            </a:r>
            <a:r>
              <a:rPr lang="pt-BR" sz="3600" dirty="0" smtClean="0">
                <a:solidFill>
                  <a:schemeClr val="bg1"/>
                </a:solidFill>
                <a:cs typeface="Arial" pitchFamily="34" charset="0"/>
              </a:rPr>
              <a:t>+ </a:t>
            </a:r>
            <a:r>
              <a:rPr lang="el-GR" sz="3600" dirty="0" smtClean="0">
                <a:solidFill>
                  <a:schemeClr val="bg1"/>
                </a:solidFill>
                <a:cs typeface="Arial" pitchFamily="34" charset="0"/>
              </a:rPr>
              <a:t>β</a:t>
            </a:r>
            <a:r>
              <a:rPr lang="pt-BR" sz="3600" baseline="-25000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pt-BR" sz="3600" dirty="0" smtClean="0">
                <a:solidFill>
                  <a:schemeClr val="bg1"/>
                </a:solidFill>
                <a:cs typeface="Arial" pitchFamily="34" charset="0"/>
              </a:rPr>
              <a:t>X</a:t>
            </a:r>
            <a:r>
              <a:rPr lang="pt-BR" sz="3600" baseline="-25000" dirty="0" smtClean="0">
                <a:solidFill>
                  <a:schemeClr val="bg1"/>
                </a:solidFill>
                <a:cs typeface="Arial" pitchFamily="34" charset="0"/>
              </a:rPr>
              <a:t>2k</a:t>
            </a:r>
            <a:r>
              <a:rPr lang="pt-BR" sz="3600" dirty="0" smtClean="0">
                <a:solidFill>
                  <a:schemeClr val="bg1"/>
                </a:solidFill>
                <a:cs typeface="Arial" pitchFamily="34" charset="0"/>
              </a:rPr>
              <a:t>+ ...+ </a:t>
            </a:r>
            <a:r>
              <a:rPr lang="el-GR" sz="3600" dirty="0" smtClean="0">
                <a:solidFill>
                  <a:schemeClr val="bg1"/>
                </a:solidFill>
                <a:cs typeface="Arial" pitchFamily="34" charset="0"/>
              </a:rPr>
              <a:t>β</a:t>
            </a:r>
            <a:r>
              <a:rPr lang="pt-BR" sz="3600" baseline="-25000" dirty="0" err="1" smtClean="0">
                <a:solidFill>
                  <a:schemeClr val="bg1"/>
                </a:solidFill>
                <a:cs typeface="Arial" pitchFamily="34" charset="0"/>
              </a:rPr>
              <a:t>k</a:t>
            </a:r>
            <a:r>
              <a:rPr lang="pt-BR" sz="3600" dirty="0" err="1" smtClean="0">
                <a:solidFill>
                  <a:schemeClr val="bg1"/>
                </a:solidFill>
                <a:cs typeface="Arial" pitchFamily="34" charset="0"/>
              </a:rPr>
              <a:t>X</a:t>
            </a:r>
            <a:r>
              <a:rPr lang="pt-BR" sz="3600" baseline="-25000" dirty="0" err="1" smtClean="0">
                <a:solidFill>
                  <a:schemeClr val="bg1"/>
                </a:solidFill>
                <a:cs typeface="Arial" pitchFamily="34" charset="0"/>
              </a:rPr>
              <a:t>nk</a:t>
            </a:r>
            <a:endParaRPr lang="pt-BR" sz="3600" baseline="-250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defRPr/>
            </a:pPr>
            <a:endParaRPr lang="pt-B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defRPr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defRPr/>
            </a:pPr>
            <a:r>
              <a:rPr lang="pt-BR" sz="2000" dirty="0">
                <a:latin typeface="+mj-lt"/>
                <a:cs typeface="Calibri" panose="020F0502020204030204" pitchFamily="34" charset="0"/>
              </a:rPr>
              <a:t>j: discriminante(s)  </a:t>
            </a:r>
            <a:r>
              <a:rPr lang="pt-BR" sz="2000" dirty="0">
                <a:latin typeface="+mj-lt"/>
                <a:cs typeface="Calibri" panose="020F0502020204030204" pitchFamily="34" charset="0"/>
                <a:sym typeface="Wingdings" pitchFamily="2" charset="2"/>
              </a:rPr>
              <a:t> j = (n</a:t>
            </a:r>
            <a:r>
              <a:rPr lang="pt-BR" sz="2000" baseline="30000" dirty="0">
                <a:latin typeface="+mj-lt"/>
                <a:cs typeface="Calibri" panose="020F0502020204030204" pitchFamily="34" charset="0"/>
                <a:sym typeface="Wingdings" pitchFamily="2" charset="2"/>
              </a:rPr>
              <a:t>o</a:t>
            </a:r>
            <a:r>
              <a:rPr lang="pt-BR" sz="2000" dirty="0">
                <a:latin typeface="+mj-lt"/>
                <a:cs typeface="Calibri" panose="020F0502020204030204" pitchFamily="34" charset="0"/>
                <a:sym typeface="Wingdings" pitchFamily="2" charset="2"/>
              </a:rPr>
              <a:t> Grupos – 1)</a:t>
            </a:r>
          </a:p>
          <a:p>
            <a:pPr marL="342900" indent="-342900">
              <a:defRPr/>
            </a:pPr>
            <a:r>
              <a:rPr lang="pt-BR" sz="20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  <a:sym typeface="Wingdings" pitchFamily="2" charset="2"/>
              </a:rPr>
              <a:t>k: objeto</a:t>
            </a:r>
            <a:endParaRPr lang="pt-BR" sz="2000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>
              <a:defRPr/>
            </a:pPr>
            <a:r>
              <a:rPr lang="el-GR" sz="20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β</a:t>
            </a:r>
            <a:r>
              <a:rPr lang="pt-BR" sz="2000" baseline="-250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pt-BR" sz="2000" dirty="0">
                <a:solidFill>
                  <a:schemeClr val="bg1"/>
                </a:solidFill>
                <a:latin typeface="+mj-lt"/>
              </a:rPr>
              <a:t>: intercepto</a:t>
            </a:r>
          </a:p>
          <a:p>
            <a:pPr marL="342900" indent="-342900">
              <a:defRPr/>
            </a:pPr>
            <a:r>
              <a:rPr lang="el-GR" sz="20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β</a:t>
            </a:r>
            <a:r>
              <a:rPr lang="pt-BR" sz="2000" baseline="-250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i </a:t>
            </a:r>
            <a:r>
              <a:rPr lang="pt-BR" sz="2000" dirty="0">
                <a:solidFill>
                  <a:schemeClr val="bg1"/>
                </a:solidFill>
                <a:latin typeface="+mj-lt"/>
              </a:rPr>
              <a:t>: Peso discriminante para variável independente i</a:t>
            </a:r>
          </a:p>
          <a:p>
            <a:pPr marL="342900" indent="-342900">
              <a:defRPr/>
            </a:pPr>
            <a:r>
              <a:rPr lang="pt-BR" sz="2000" dirty="0">
                <a:solidFill>
                  <a:schemeClr val="bg1"/>
                </a:solidFill>
                <a:latin typeface="+mj-lt"/>
              </a:rPr>
              <a:t>X</a:t>
            </a:r>
            <a:r>
              <a:rPr lang="pt-BR" sz="2000" baseline="-25000" dirty="0">
                <a:solidFill>
                  <a:schemeClr val="bg1"/>
                </a:solidFill>
                <a:latin typeface="+mj-lt"/>
              </a:rPr>
              <a:t>i</a:t>
            </a:r>
            <a:r>
              <a:rPr lang="pt-BR" sz="2000" dirty="0">
                <a:solidFill>
                  <a:schemeClr val="bg1"/>
                </a:solidFill>
                <a:latin typeface="+mj-lt"/>
              </a:rPr>
              <a:t>: Variável independente i para o objeto k</a:t>
            </a:r>
          </a:p>
        </p:txBody>
      </p:sp>
      <p:sp>
        <p:nvSpPr>
          <p:cNvPr id="24" name="Elipse 23"/>
          <p:cNvSpPr/>
          <p:nvPr/>
        </p:nvSpPr>
        <p:spPr>
          <a:xfrm rot="2266001">
            <a:off x="1949450" y="22431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Elipse 24"/>
          <p:cNvSpPr/>
          <p:nvPr/>
        </p:nvSpPr>
        <p:spPr>
          <a:xfrm rot="2266001">
            <a:off x="2224088" y="22637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Elipse 25"/>
          <p:cNvSpPr/>
          <p:nvPr/>
        </p:nvSpPr>
        <p:spPr>
          <a:xfrm rot="2266001">
            <a:off x="2544763" y="22225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Elipse 26"/>
          <p:cNvSpPr/>
          <p:nvPr/>
        </p:nvSpPr>
        <p:spPr>
          <a:xfrm rot="2266001">
            <a:off x="2865438" y="22256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Elipse 27"/>
          <p:cNvSpPr/>
          <p:nvPr/>
        </p:nvSpPr>
        <p:spPr>
          <a:xfrm rot="2266001">
            <a:off x="3246438" y="22637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Elipse 28"/>
          <p:cNvSpPr/>
          <p:nvPr/>
        </p:nvSpPr>
        <p:spPr>
          <a:xfrm rot="2266001">
            <a:off x="4465638" y="223202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Elipse 29"/>
          <p:cNvSpPr/>
          <p:nvPr/>
        </p:nvSpPr>
        <p:spPr>
          <a:xfrm rot="2266001">
            <a:off x="4754563" y="223678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Elipse 30"/>
          <p:cNvSpPr/>
          <p:nvPr/>
        </p:nvSpPr>
        <p:spPr>
          <a:xfrm rot="2266001">
            <a:off x="5135563" y="224313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Elipse 31"/>
          <p:cNvSpPr/>
          <p:nvPr/>
        </p:nvSpPr>
        <p:spPr>
          <a:xfrm rot="2266001">
            <a:off x="5516563" y="224948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Elipse 33"/>
          <p:cNvSpPr/>
          <p:nvPr/>
        </p:nvSpPr>
        <p:spPr>
          <a:xfrm rot="2266001">
            <a:off x="3703638" y="22479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Elipse 34"/>
          <p:cNvSpPr/>
          <p:nvPr/>
        </p:nvSpPr>
        <p:spPr>
          <a:xfrm rot="2266001">
            <a:off x="4084638" y="225425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 eaLnBrk="1" hangingPunct="1">
              <a:defRPr/>
            </a:pPr>
            <a:r>
              <a:rPr lang="pt-BR" altLang="pt-BR" b="1" dirty="0" smtClean="0"/>
              <a:t>Elementos LDA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0" y="0"/>
            <a:ext cx="4572000" cy="1338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>
              <a:lnSpc>
                <a:spcPct val="150000"/>
              </a:lnSpc>
              <a:defRPr/>
            </a:pPr>
            <a:r>
              <a:rPr lang="pt-BR" altLang="pt-BR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-106" charset="-128"/>
              </a:rPr>
              <a:t>Escore de corte</a:t>
            </a:r>
          </a:p>
          <a:p>
            <a:pPr marL="0" lvl="1">
              <a:lnSpc>
                <a:spcPct val="150000"/>
              </a:lnSpc>
              <a:defRPr/>
            </a:pPr>
            <a:r>
              <a:rPr lang="pt-BR" altLang="pt-BR" b="1" dirty="0">
                <a:latin typeface="Arial" charset="0"/>
                <a:ea typeface="ＭＳ Ｐゴシック" pitchFamily="-106" charset="-128"/>
              </a:rPr>
              <a:t>Modelo discriminante</a:t>
            </a:r>
          </a:p>
          <a:p>
            <a:pPr marL="0" lvl="1">
              <a:lnSpc>
                <a:spcPct val="150000"/>
              </a:lnSpc>
              <a:defRPr/>
            </a:pPr>
            <a:r>
              <a:rPr lang="pt-BR" altLang="pt-BR" b="1" dirty="0">
                <a:solidFill>
                  <a:schemeClr val="bg1"/>
                </a:solidFill>
                <a:latin typeface="Arial" charset="0"/>
                <a:ea typeface="ＭＳ Ｐゴシック" pitchFamily="-106" charset="-128"/>
              </a:rPr>
              <a:t>Escores discriminantes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de seta reta 10"/>
          <p:cNvCxnSpPr/>
          <p:nvPr/>
        </p:nvCxnSpPr>
        <p:spPr>
          <a:xfrm>
            <a:off x="1219200" y="2444750"/>
            <a:ext cx="457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1" name="CaixaDeTexto 12"/>
          <p:cNvSpPr txBox="1">
            <a:spLocks noChangeArrowheads="1"/>
          </p:cNvSpPr>
          <p:nvPr/>
        </p:nvSpPr>
        <p:spPr bwMode="auto">
          <a:xfrm>
            <a:off x="5772150" y="2141538"/>
            <a:ext cx="268605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BR" sz="2000" b="1"/>
              <a:t>Variável Estatística</a:t>
            </a:r>
          </a:p>
          <a:p>
            <a:pPr algn="ctr"/>
            <a:r>
              <a:rPr lang="pt-BR" altLang="pt-BR"/>
              <a:t>(Escore Z discriminante)</a:t>
            </a:r>
            <a:endParaRPr lang="en-US" altLang="pt-BR"/>
          </a:p>
        </p:txBody>
      </p:sp>
      <p:sp>
        <p:nvSpPr>
          <p:cNvPr id="14" name="Retângulo 13"/>
          <p:cNvSpPr/>
          <p:nvPr/>
        </p:nvSpPr>
        <p:spPr>
          <a:xfrm>
            <a:off x="609600" y="3060700"/>
            <a:ext cx="78486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pt-BR" sz="3200" b="1" dirty="0" smtClean="0">
                <a:solidFill>
                  <a:srgbClr val="FF0000"/>
                </a:solidFill>
              </a:rPr>
              <a:t>Função Discriminante ( </a:t>
            </a:r>
            <a:r>
              <a:rPr lang="pt-BR" sz="3200" dirty="0" err="1" smtClean="0">
                <a:solidFill>
                  <a:srgbClr val="FF0000"/>
                </a:solidFill>
              </a:rPr>
              <a:t>Z</a:t>
            </a:r>
            <a:r>
              <a:rPr lang="pt-BR" sz="3200" baseline="-25000" dirty="0" err="1" smtClean="0">
                <a:solidFill>
                  <a:srgbClr val="FF0000"/>
                </a:solidFill>
              </a:rPr>
              <a:t>jk</a:t>
            </a:r>
            <a:r>
              <a:rPr lang="pt-BR" sz="3200" b="1" dirty="0" smtClean="0">
                <a:solidFill>
                  <a:srgbClr val="FF0000"/>
                </a:solidFill>
              </a:rPr>
              <a:t> )</a:t>
            </a:r>
            <a:endParaRPr lang="pt-BR" sz="3200" b="1" baseline="30000" dirty="0" smtClean="0">
              <a:solidFill>
                <a:srgbClr val="FF0000"/>
              </a:solidFill>
            </a:endParaRPr>
          </a:p>
          <a:p>
            <a:pPr marL="342900" indent="-342900">
              <a:defRPr/>
            </a:pPr>
            <a:endParaRPr lang="pt-BR" dirty="0"/>
          </a:p>
          <a:p>
            <a:pPr marL="342900" indent="-342900" algn="ctr">
              <a:defRPr/>
            </a:pPr>
            <a:r>
              <a:rPr lang="pt-BR" sz="3600" dirty="0" err="1">
                <a:cs typeface="Arial" pitchFamily="34" charset="0"/>
              </a:rPr>
              <a:t>Z</a:t>
            </a:r>
            <a:r>
              <a:rPr lang="pt-BR" sz="3600" baseline="-25000" dirty="0" err="1">
                <a:cs typeface="Arial" pitchFamily="34" charset="0"/>
              </a:rPr>
              <a:t>jk</a:t>
            </a:r>
            <a:r>
              <a:rPr lang="pt-BR" sz="3600" dirty="0">
                <a:cs typeface="Arial" pitchFamily="34" charset="0"/>
              </a:rPr>
              <a:t> = </a:t>
            </a:r>
            <a:r>
              <a:rPr lang="pt-BR" sz="3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l-GR" sz="3600" dirty="0">
                <a:solidFill>
                  <a:schemeClr val="bg1"/>
                </a:solidFill>
                <a:cs typeface="Arial" pitchFamily="34" charset="0"/>
              </a:rPr>
              <a:t>β</a:t>
            </a:r>
            <a:r>
              <a:rPr lang="pt-BR" sz="3600" baseline="-25000" dirty="0">
                <a:solidFill>
                  <a:schemeClr val="bg1"/>
                </a:solidFill>
                <a:cs typeface="Arial" pitchFamily="34" charset="0"/>
              </a:rPr>
              <a:t>0</a:t>
            </a:r>
            <a:r>
              <a:rPr lang="pt-BR" sz="3600" dirty="0">
                <a:solidFill>
                  <a:schemeClr val="bg1"/>
                </a:solidFill>
                <a:cs typeface="Arial" pitchFamily="34" charset="0"/>
              </a:rPr>
              <a:t>+ </a:t>
            </a:r>
            <a:r>
              <a:rPr lang="el-GR" sz="3600" dirty="0">
                <a:solidFill>
                  <a:schemeClr val="bg1"/>
                </a:solidFill>
                <a:cs typeface="Arial" pitchFamily="34" charset="0"/>
              </a:rPr>
              <a:t>β</a:t>
            </a:r>
            <a:r>
              <a:rPr lang="pt-BR" sz="3600" baseline="-25000" dirty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pt-BR" sz="3600" dirty="0">
                <a:solidFill>
                  <a:schemeClr val="bg1"/>
                </a:solidFill>
                <a:cs typeface="Arial" pitchFamily="34" charset="0"/>
              </a:rPr>
              <a:t>X</a:t>
            </a:r>
            <a:r>
              <a:rPr lang="pt-BR" sz="3600" baseline="-25000" dirty="0">
                <a:solidFill>
                  <a:schemeClr val="bg1"/>
                </a:solidFill>
                <a:cs typeface="Arial" pitchFamily="34" charset="0"/>
              </a:rPr>
              <a:t>1k</a:t>
            </a:r>
            <a:r>
              <a:rPr lang="pt-BR" sz="3600" dirty="0">
                <a:solidFill>
                  <a:schemeClr val="bg1"/>
                </a:solidFill>
                <a:cs typeface="Arial" pitchFamily="34" charset="0"/>
              </a:rPr>
              <a:t>+ </a:t>
            </a:r>
            <a:r>
              <a:rPr lang="el-GR" sz="3600" dirty="0">
                <a:solidFill>
                  <a:schemeClr val="bg1"/>
                </a:solidFill>
                <a:cs typeface="Arial" pitchFamily="34" charset="0"/>
              </a:rPr>
              <a:t>β</a:t>
            </a:r>
            <a:r>
              <a:rPr lang="pt-BR" sz="3600" baseline="-25000" dirty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pt-BR" sz="3600" dirty="0">
                <a:solidFill>
                  <a:schemeClr val="bg1"/>
                </a:solidFill>
                <a:cs typeface="Arial" pitchFamily="34" charset="0"/>
              </a:rPr>
              <a:t>X</a:t>
            </a:r>
            <a:r>
              <a:rPr lang="pt-BR" sz="3600" baseline="-25000" dirty="0">
                <a:solidFill>
                  <a:schemeClr val="bg1"/>
                </a:solidFill>
                <a:cs typeface="Arial" pitchFamily="34" charset="0"/>
              </a:rPr>
              <a:t>2k</a:t>
            </a:r>
            <a:r>
              <a:rPr lang="pt-BR" sz="3600" dirty="0">
                <a:solidFill>
                  <a:schemeClr val="bg1"/>
                </a:solidFill>
                <a:cs typeface="Arial" pitchFamily="34" charset="0"/>
              </a:rPr>
              <a:t>+ ...+ </a:t>
            </a:r>
            <a:r>
              <a:rPr lang="el-GR" sz="3600" dirty="0">
                <a:solidFill>
                  <a:schemeClr val="bg1"/>
                </a:solidFill>
                <a:cs typeface="Arial" pitchFamily="34" charset="0"/>
              </a:rPr>
              <a:t>β</a:t>
            </a:r>
            <a:r>
              <a:rPr lang="pt-BR" sz="3600" baseline="-25000" dirty="0" err="1">
                <a:solidFill>
                  <a:schemeClr val="bg1"/>
                </a:solidFill>
                <a:cs typeface="Arial" pitchFamily="34" charset="0"/>
              </a:rPr>
              <a:t>k</a:t>
            </a:r>
            <a:r>
              <a:rPr lang="pt-BR" sz="3600" dirty="0" err="1">
                <a:solidFill>
                  <a:schemeClr val="bg1"/>
                </a:solidFill>
                <a:cs typeface="Arial" pitchFamily="34" charset="0"/>
              </a:rPr>
              <a:t>X</a:t>
            </a:r>
            <a:r>
              <a:rPr lang="pt-BR" sz="3600" baseline="-25000" dirty="0" err="1">
                <a:solidFill>
                  <a:schemeClr val="bg1"/>
                </a:solidFill>
                <a:cs typeface="Arial" pitchFamily="34" charset="0"/>
              </a:rPr>
              <a:t>nk</a:t>
            </a:r>
            <a:endParaRPr lang="pt-BR" sz="3600" baseline="-25000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defRPr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defRPr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defRPr/>
            </a:pPr>
            <a:r>
              <a:rPr lang="pt-BR" sz="2000" dirty="0">
                <a:latin typeface="+mj-lt"/>
                <a:cs typeface="Calibri" panose="020F0502020204030204" pitchFamily="34" charset="0"/>
              </a:rPr>
              <a:t>j: discriminante(s)  </a:t>
            </a:r>
            <a:r>
              <a:rPr lang="pt-BR" sz="2000" dirty="0">
                <a:latin typeface="+mj-lt"/>
                <a:cs typeface="Calibri" panose="020F0502020204030204" pitchFamily="34" charset="0"/>
                <a:sym typeface="Wingdings" pitchFamily="2" charset="2"/>
              </a:rPr>
              <a:t> j = (n</a:t>
            </a:r>
            <a:r>
              <a:rPr lang="pt-BR" sz="2000" baseline="30000" dirty="0">
                <a:latin typeface="+mj-lt"/>
                <a:cs typeface="Calibri" panose="020F0502020204030204" pitchFamily="34" charset="0"/>
                <a:sym typeface="Wingdings" pitchFamily="2" charset="2"/>
              </a:rPr>
              <a:t>o</a:t>
            </a:r>
            <a:r>
              <a:rPr lang="pt-BR" sz="2000" dirty="0">
                <a:latin typeface="+mj-lt"/>
                <a:cs typeface="Calibri" panose="020F0502020204030204" pitchFamily="34" charset="0"/>
                <a:sym typeface="Wingdings" pitchFamily="2" charset="2"/>
              </a:rPr>
              <a:t> Grupos – 1)</a:t>
            </a:r>
          </a:p>
          <a:p>
            <a:pPr marL="342900" indent="-342900">
              <a:defRPr/>
            </a:pPr>
            <a:r>
              <a:rPr lang="pt-BR" sz="2000" dirty="0">
                <a:latin typeface="+mj-lt"/>
                <a:cs typeface="Calibri" panose="020F0502020204030204" pitchFamily="34" charset="0"/>
                <a:sym typeface="Wingdings" pitchFamily="2" charset="2"/>
              </a:rPr>
              <a:t>k: objeto</a:t>
            </a:r>
            <a:endParaRPr lang="pt-BR" sz="2000" dirty="0">
              <a:latin typeface="+mj-lt"/>
              <a:cs typeface="Calibri" panose="020F0502020204030204" pitchFamily="34" charset="0"/>
            </a:endParaRPr>
          </a:p>
          <a:p>
            <a:pPr marL="342900" indent="-342900">
              <a:defRPr/>
            </a:pPr>
            <a:r>
              <a:rPr lang="el-GR" sz="20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β</a:t>
            </a:r>
            <a:r>
              <a:rPr lang="pt-BR" sz="2000" baseline="-250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0</a:t>
            </a:r>
            <a:r>
              <a:rPr lang="pt-BR" sz="20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pt-BR" sz="2000" dirty="0">
                <a:solidFill>
                  <a:schemeClr val="bg1"/>
                </a:solidFill>
                <a:latin typeface="+mj-lt"/>
              </a:rPr>
              <a:t>: intercepto</a:t>
            </a:r>
          </a:p>
          <a:p>
            <a:pPr marL="342900" indent="-342900">
              <a:defRPr/>
            </a:pPr>
            <a:r>
              <a:rPr lang="el-GR" sz="20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β</a:t>
            </a:r>
            <a:r>
              <a:rPr lang="pt-BR" sz="2000" baseline="-250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i </a:t>
            </a:r>
            <a:r>
              <a:rPr lang="pt-BR" sz="2000" dirty="0">
                <a:solidFill>
                  <a:schemeClr val="bg1"/>
                </a:solidFill>
                <a:latin typeface="+mj-lt"/>
              </a:rPr>
              <a:t>: Peso discriminante para variável independente i</a:t>
            </a:r>
          </a:p>
          <a:p>
            <a:pPr marL="342900" indent="-342900">
              <a:defRPr/>
            </a:pPr>
            <a:r>
              <a:rPr lang="pt-BR" sz="2000" dirty="0">
                <a:solidFill>
                  <a:schemeClr val="bg1"/>
                </a:solidFill>
                <a:latin typeface="+mj-lt"/>
              </a:rPr>
              <a:t>X</a:t>
            </a:r>
            <a:r>
              <a:rPr lang="pt-BR" sz="2000" baseline="-25000" dirty="0">
                <a:solidFill>
                  <a:schemeClr val="bg1"/>
                </a:solidFill>
                <a:latin typeface="+mj-lt"/>
              </a:rPr>
              <a:t>i</a:t>
            </a:r>
            <a:r>
              <a:rPr lang="pt-BR" sz="2000" dirty="0">
                <a:solidFill>
                  <a:schemeClr val="bg1"/>
                </a:solidFill>
                <a:latin typeface="+mj-lt"/>
              </a:rPr>
              <a:t>: Variável independente i para o objeto k</a:t>
            </a:r>
          </a:p>
        </p:txBody>
      </p:sp>
      <p:sp>
        <p:nvSpPr>
          <p:cNvPr id="24" name="Elipse 23"/>
          <p:cNvSpPr/>
          <p:nvPr/>
        </p:nvSpPr>
        <p:spPr>
          <a:xfrm rot="2266001">
            <a:off x="1949450" y="22431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Elipse 24"/>
          <p:cNvSpPr/>
          <p:nvPr/>
        </p:nvSpPr>
        <p:spPr>
          <a:xfrm rot="2266001">
            <a:off x="2224088" y="22637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Elipse 25"/>
          <p:cNvSpPr/>
          <p:nvPr/>
        </p:nvSpPr>
        <p:spPr>
          <a:xfrm rot="2266001">
            <a:off x="2544763" y="22225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Elipse 26"/>
          <p:cNvSpPr/>
          <p:nvPr/>
        </p:nvSpPr>
        <p:spPr>
          <a:xfrm rot="2266001">
            <a:off x="2865438" y="22256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Elipse 27"/>
          <p:cNvSpPr/>
          <p:nvPr/>
        </p:nvSpPr>
        <p:spPr>
          <a:xfrm rot="2266001">
            <a:off x="3246438" y="22637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Elipse 28"/>
          <p:cNvSpPr/>
          <p:nvPr/>
        </p:nvSpPr>
        <p:spPr>
          <a:xfrm rot="2266001">
            <a:off x="4465638" y="223202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Elipse 29"/>
          <p:cNvSpPr/>
          <p:nvPr/>
        </p:nvSpPr>
        <p:spPr>
          <a:xfrm rot="2266001">
            <a:off x="4754563" y="223678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Elipse 30"/>
          <p:cNvSpPr/>
          <p:nvPr/>
        </p:nvSpPr>
        <p:spPr>
          <a:xfrm rot="2266001">
            <a:off x="5135563" y="224313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Elipse 31"/>
          <p:cNvSpPr/>
          <p:nvPr/>
        </p:nvSpPr>
        <p:spPr>
          <a:xfrm rot="2266001">
            <a:off x="5516563" y="224948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Elipse 33"/>
          <p:cNvSpPr/>
          <p:nvPr/>
        </p:nvSpPr>
        <p:spPr>
          <a:xfrm rot="2266001">
            <a:off x="3703638" y="22479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Elipse 34"/>
          <p:cNvSpPr/>
          <p:nvPr/>
        </p:nvSpPr>
        <p:spPr>
          <a:xfrm rot="2266001">
            <a:off x="4084638" y="225425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 eaLnBrk="1" hangingPunct="1">
              <a:defRPr/>
            </a:pPr>
            <a:r>
              <a:rPr lang="pt-BR" altLang="pt-BR" b="1" dirty="0" smtClean="0"/>
              <a:t>Elementos LDA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0" y="0"/>
            <a:ext cx="4572000" cy="1338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>
              <a:lnSpc>
                <a:spcPct val="150000"/>
              </a:lnSpc>
              <a:defRPr/>
            </a:pPr>
            <a:r>
              <a:rPr lang="pt-BR" altLang="pt-BR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-106" charset="-128"/>
              </a:rPr>
              <a:t>Escore de corte</a:t>
            </a:r>
          </a:p>
          <a:p>
            <a:pPr marL="0" lvl="1">
              <a:lnSpc>
                <a:spcPct val="150000"/>
              </a:lnSpc>
              <a:defRPr/>
            </a:pPr>
            <a:r>
              <a:rPr lang="pt-BR" altLang="pt-BR" b="1" dirty="0">
                <a:latin typeface="Arial" charset="0"/>
                <a:ea typeface="ＭＳ Ｐゴシック" pitchFamily="-106" charset="-128"/>
              </a:rPr>
              <a:t>Modelo discriminante</a:t>
            </a:r>
          </a:p>
          <a:p>
            <a:pPr marL="0" lvl="1">
              <a:lnSpc>
                <a:spcPct val="150000"/>
              </a:lnSpc>
              <a:defRPr/>
            </a:pPr>
            <a:r>
              <a:rPr lang="pt-BR" altLang="pt-BR" b="1" dirty="0">
                <a:solidFill>
                  <a:schemeClr val="bg1"/>
                </a:solidFill>
                <a:latin typeface="Arial" charset="0"/>
                <a:ea typeface="ＭＳ Ｐゴシック" pitchFamily="-106" charset="-128"/>
              </a:rPr>
              <a:t>Escores discriminantes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691680" y="181578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k</a:t>
            </a:r>
            <a:r>
              <a:rPr lang="pt-BR" sz="1400" dirty="0" smtClean="0"/>
              <a:t>=1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733848" y="15567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k</a:t>
            </a:r>
            <a:r>
              <a:rPr lang="pt-BR" sz="1400" dirty="0" smtClean="0"/>
              <a:t>=4</a:t>
            </a:r>
            <a:endParaRPr lang="pt-BR" sz="14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374226" y="183553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k</a:t>
            </a:r>
            <a:r>
              <a:rPr lang="pt-BR" sz="1400" dirty="0" smtClean="0"/>
              <a:t>=11</a:t>
            </a:r>
            <a:endParaRPr lang="pt-BR" sz="14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013768" y="14754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k</a:t>
            </a:r>
            <a:r>
              <a:rPr lang="pt-BR" sz="1400" dirty="0" smtClean="0"/>
              <a:t>=2</a:t>
            </a:r>
            <a:endParaRPr lang="pt-BR" sz="14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411760" y="184482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k</a:t>
            </a:r>
            <a:r>
              <a:rPr lang="pt-BR" sz="1400" dirty="0" smtClean="0"/>
              <a:t>=3</a:t>
            </a:r>
            <a:endParaRPr lang="pt-BR" sz="14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de seta reta 10"/>
          <p:cNvCxnSpPr/>
          <p:nvPr/>
        </p:nvCxnSpPr>
        <p:spPr>
          <a:xfrm>
            <a:off x="1219200" y="2444750"/>
            <a:ext cx="457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1" name="CaixaDeTexto 12"/>
          <p:cNvSpPr txBox="1">
            <a:spLocks noChangeArrowheads="1"/>
          </p:cNvSpPr>
          <p:nvPr/>
        </p:nvSpPr>
        <p:spPr bwMode="auto">
          <a:xfrm>
            <a:off x="5772150" y="2141538"/>
            <a:ext cx="268605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BR" sz="2000" b="1"/>
              <a:t>Variável Estatística</a:t>
            </a:r>
          </a:p>
          <a:p>
            <a:pPr algn="ctr"/>
            <a:r>
              <a:rPr lang="pt-BR" altLang="pt-BR"/>
              <a:t>(Escore Z discriminante)</a:t>
            </a:r>
            <a:endParaRPr lang="en-US" altLang="pt-BR"/>
          </a:p>
        </p:txBody>
      </p:sp>
      <p:sp>
        <p:nvSpPr>
          <p:cNvPr id="14" name="Retângulo 13"/>
          <p:cNvSpPr/>
          <p:nvPr/>
        </p:nvSpPr>
        <p:spPr>
          <a:xfrm>
            <a:off x="609600" y="3060700"/>
            <a:ext cx="78486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pt-BR" sz="3200" b="1" dirty="0">
                <a:solidFill>
                  <a:srgbClr val="FF0000"/>
                </a:solidFill>
              </a:rPr>
              <a:t>Função Discriminante ( </a:t>
            </a:r>
            <a:r>
              <a:rPr lang="pt-BR" sz="3200" dirty="0" err="1">
                <a:solidFill>
                  <a:srgbClr val="FF0000"/>
                </a:solidFill>
              </a:rPr>
              <a:t>Z</a:t>
            </a:r>
            <a:r>
              <a:rPr lang="pt-BR" sz="3200" baseline="-25000" dirty="0" err="1">
                <a:solidFill>
                  <a:srgbClr val="FF0000"/>
                </a:solidFill>
              </a:rPr>
              <a:t>jk</a:t>
            </a:r>
            <a:r>
              <a:rPr lang="pt-BR" sz="3200" b="1" dirty="0">
                <a:solidFill>
                  <a:srgbClr val="FF0000"/>
                </a:solidFill>
              </a:rPr>
              <a:t> )</a:t>
            </a:r>
            <a:endParaRPr lang="pt-BR" sz="3200" b="1" baseline="30000" dirty="0">
              <a:solidFill>
                <a:srgbClr val="FF0000"/>
              </a:solidFill>
            </a:endParaRPr>
          </a:p>
          <a:p>
            <a:pPr marL="342900" indent="-342900">
              <a:defRPr/>
            </a:pPr>
            <a:endParaRPr lang="pt-BR" dirty="0"/>
          </a:p>
          <a:p>
            <a:pPr marL="342900" indent="-342900" algn="ctr">
              <a:defRPr/>
            </a:pPr>
            <a:r>
              <a:rPr lang="pt-BR" sz="3600" dirty="0" err="1">
                <a:cs typeface="Arial" pitchFamily="34" charset="0"/>
              </a:rPr>
              <a:t>Z</a:t>
            </a:r>
            <a:r>
              <a:rPr lang="pt-BR" sz="3600" baseline="-25000" dirty="0" err="1">
                <a:cs typeface="Arial" pitchFamily="34" charset="0"/>
              </a:rPr>
              <a:t>jk</a:t>
            </a:r>
            <a:r>
              <a:rPr lang="pt-BR" sz="3600" dirty="0">
                <a:cs typeface="Arial" pitchFamily="34" charset="0"/>
              </a:rPr>
              <a:t> =  </a:t>
            </a:r>
            <a:r>
              <a:rPr lang="el-GR" sz="3600" dirty="0">
                <a:cs typeface="Arial" pitchFamily="34" charset="0"/>
              </a:rPr>
              <a:t>β</a:t>
            </a:r>
            <a:r>
              <a:rPr lang="pt-BR" sz="3600" baseline="-25000" dirty="0">
                <a:cs typeface="Arial" pitchFamily="34" charset="0"/>
              </a:rPr>
              <a:t>0</a:t>
            </a:r>
            <a:r>
              <a:rPr lang="pt-BR" sz="3600" dirty="0">
                <a:cs typeface="Arial" pitchFamily="34" charset="0"/>
              </a:rPr>
              <a:t>+ </a:t>
            </a:r>
            <a:r>
              <a:rPr lang="el-GR" sz="3600" dirty="0">
                <a:cs typeface="Arial" pitchFamily="34" charset="0"/>
              </a:rPr>
              <a:t>β</a:t>
            </a:r>
            <a:r>
              <a:rPr lang="pt-BR" sz="3600" baseline="-25000" dirty="0">
                <a:cs typeface="Arial" pitchFamily="34" charset="0"/>
              </a:rPr>
              <a:t>1</a:t>
            </a:r>
            <a:r>
              <a:rPr lang="pt-BR" sz="3600" dirty="0">
                <a:cs typeface="Arial" pitchFamily="34" charset="0"/>
              </a:rPr>
              <a:t>X</a:t>
            </a:r>
            <a:r>
              <a:rPr lang="pt-BR" sz="3600" baseline="-25000" dirty="0">
                <a:cs typeface="Arial" pitchFamily="34" charset="0"/>
              </a:rPr>
              <a:t>1k</a:t>
            </a:r>
            <a:r>
              <a:rPr lang="pt-BR" sz="3600" dirty="0">
                <a:cs typeface="Arial" pitchFamily="34" charset="0"/>
              </a:rPr>
              <a:t>+ </a:t>
            </a:r>
            <a:r>
              <a:rPr lang="el-GR" sz="3600" dirty="0">
                <a:cs typeface="Arial" pitchFamily="34" charset="0"/>
              </a:rPr>
              <a:t>β</a:t>
            </a:r>
            <a:r>
              <a:rPr lang="pt-BR" sz="3600" baseline="-25000" dirty="0">
                <a:cs typeface="Arial" pitchFamily="34" charset="0"/>
              </a:rPr>
              <a:t>2</a:t>
            </a:r>
            <a:r>
              <a:rPr lang="pt-BR" sz="3600" dirty="0">
                <a:cs typeface="Arial" pitchFamily="34" charset="0"/>
              </a:rPr>
              <a:t>X</a:t>
            </a:r>
            <a:r>
              <a:rPr lang="pt-BR" sz="3600" baseline="-25000" dirty="0">
                <a:cs typeface="Arial" pitchFamily="34" charset="0"/>
              </a:rPr>
              <a:t>2k</a:t>
            </a:r>
            <a:r>
              <a:rPr lang="pt-BR" sz="3600" dirty="0">
                <a:cs typeface="Arial" pitchFamily="34" charset="0"/>
              </a:rPr>
              <a:t>+ ...+ </a:t>
            </a:r>
            <a:r>
              <a:rPr lang="el-GR" sz="3600" dirty="0">
                <a:cs typeface="Arial" pitchFamily="34" charset="0"/>
              </a:rPr>
              <a:t>β</a:t>
            </a:r>
            <a:r>
              <a:rPr lang="pt-BR" sz="3600" baseline="-25000" dirty="0" err="1">
                <a:cs typeface="Arial" pitchFamily="34" charset="0"/>
              </a:rPr>
              <a:t>k</a:t>
            </a:r>
            <a:r>
              <a:rPr lang="pt-BR" sz="3600" dirty="0" err="1">
                <a:cs typeface="Arial" pitchFamily="34" charset="0"/>
              </a:rPr>
              <a:t>X</a:t>
            </a:r>
            <a:r>
              <a:rPr lang="pt-BR" sz="3600" baseline="-25000" dirty="0" err="1">
                <a:cs typeface="Arial" pitchFamily="34" charset="0"/>
              </a:rPr>
              <a:t>nk</a:t>
            </a:r>
            <a:endParaRPr lang="pt-BR" sz="3600" baseline="-25000" dirty="0">
              <a:cs typeface="Arial" pitchFamily="34" charset="0"/>
            </a:endParaRPr>
          </a:p>
          <a:p>
            <a:pPr marL="342900" indent="-342900">
              <a:defRPr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defRPr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defRPr/>
            </a:pPr>
            <a:r>
              <a:rPr lang="pt-BR" sz="2000" dirty="0">
                <a:latin typeface="+mj-lt"/>
                <a:cs typeface="Calibri" panose="020F0502020204030204" pitchFamily="34" charset="0"/>
              </a:rPr>
              <a:t>j: discriminante(s)  </a:t>
            </a:r>
            <a:r>
              <a:rPr lang="pt-BR" sz="2000" dirty="0">
                <a:latin typeface="+mj-lt"/>
                <a:cs typeface="Calibri" panose="020F0502020204030204" pitchFamily="34" charset="0"/>
                <a:sym typeface="Wingdings" pitchFamily="2" charset="2"/>
              </a:rPr>
              <a:t> j = (n</a:t>
            </a:r>
            <a:r>
              <a:rPr lang="pt-BR" sz="2000" baseline="30000" dirty="0">
                <a:latin typeface="+mj-lt"/>
                <a:cs typeface="Calibri" panose="020F0502020204030204" pitchFamily="34" charset="0"/>
                <a:sym typeface="Wingdings" pitchFamily="2" charset="2"/>
              </a:rPr>
              <a:t>o</a:t>
            </a:r>
            <a:r>
              <a:rPr lang="pt-BR" sz="2000" dirty="0">
                <a:latin typeface="+mj-lt"/>
                <a:cs typeface="Calibri" panose="020F0502020204030204" pitchFamily="34" charset="0"/>
                <a:sym typeface="Wingdings" pitchFamily="2" charset="2"/>
              </a:rPr>
              <a:t> Grupos – 1)</a:t>
            </a:r>
          </a:p>
          <a:p>
            <a:pPr marL="342900" indent="-342900">
              <a:defRPr/>
            </a:pPr>
            <a:r>
              <a:rPr lang="pt-BR" sz="2000" dirty="0">
                <a:latin typeface="+mj-lt"/>
                <a:cs typeface="Calibri" panose="020F0502020204030204" pitchFamily="34" charset="0"/>
                <a:sym typeface="Wingdings" pitchFamily="2" charset="2"/>
              </a:rPr>
              <a:t>k: objeto</a:t>
            </a:r>
            <a:endParaRPr lang="pt-BR" sz="2000" dirty="0">
              <a:latin typeface="+mj-lt"/>
              <a:cs typeface="Calibri" panose="020F0502020204030204" pitchFamily="34" charset="0"/>
            </a:endParaRPr>
          </a:p>
          <a:p>
            <a:pPr marL="342900" indent="-342900">
              <a:defRPr/>
            </a:pPr>
            <a:r>
              <a:rPr lang="el-GR" sz="2000" dirty="0">
                <a:latin typeface="+mj-lt"/>
                <a:cs typeface="Calibri" panose="020F0502020204030204" pitchFamily="34" charset="0"/>
              </a:rPr>
              <a:t>β</a:t>
            </a:r>
            <a:r>
              <a:rPr lang="pt-BR" sz="2000" baseline="-25000" dirty="0">
                <a:latin typeface="+mj-lt"/>
                <a:cs typeface="Calibri" panose="020F0502020204030204" pitchFamily="34" charset="0"/>
              </a:rPr>
              <a:t>0</a:t>
            </a:r>
            <a:r>
              <a:rPr lang="pt-BR" sz="2000" dirty="0">
                <a:latin typeface="+mj-lt"/>
                <a:cs typeface="Calibri" panose="020F0502020204030204" pitchFamily="34" charset="0"/>
              </a:rPr>
              <a:t> </a:t>
            </a:r>
            <a:r>
              <a:rPr lang="pt-BR" sz="2000" dirty="0">
                <a:latin typeface="+mj-lt"/>
              </a:rPr>
              <a:t>: intercepto</a:t>
            </a:r>
          </a:p>
          <a:p>
            <a:pPr marL="342900" indent="-342900">
              <a:defRPr/>
            </a:pPr>
            <a:r>
              <a:rPr lang="el-GR" sz="2000" dirty="0">
                <a:latin typeface="+mj-lt"/>
                <a:cs typeface="Calibri" panose="020F0502020204030204" pitchFamily="34" charset="0"/>
              </a:rPr>
              <a:t>β</a:t>
            </a:r>
            <a:r>
              <a:rPr lang="pt-BR" sz="2000" baseline="-25000" dirty="0">
                <a:latin typeface="+mj-lt"/>
                <a:cs typeface="Calibri" panose="020F0502020204030204" pitchFamily="34" charset="0"/>
              </a:rPr>
              <a:t>i </a:t>
            </a:r>
            <a:r>
              <a:rPr lang="pt-BR" sz="2000" dirty="0">
                <a:latin typeface="+mj-lt"/>
              </a:rPr>
              <a:t>: Peso discriminante para variável independente i</a:t>
            </a:r>
          </a:p>
          <a:p>
            <a:pPr marL="342900" indent="-342900">
              <a:defRPr/>
            </a:pPr>
            <a:r>
              <a:rPr lang="pt-BR" sz="2000" dirty="0">
                <a:latin typeface="+mj-lt"/>
              </a:rPr>
              <a:t>X</a:t>
            </a:r>
            <a:r>
              <a:rPr lang="pt-BR" sz="2000" baseline="-25000" dirty="0">
                <a:latin typeface="+mj-lt"/>
              </a:rPr>
              <a:t>i</a:t>
            </a:r>
            <a:r>
              <a:rPr lang="pt-BR" sz="2000" dirty="0">
                <a:latin typeface="+mj-lt"/>
              </a:rPr>
              <a:t>: Variável independente i para o objeto k</a:t>
            </a:r>
          </a:p>
        </p:txBody>
      </p:sp>
      <p:sp>
        <p:nvSpPr>
          <p:cNvPr id="24" name="Elipse 23"/>
          <p:cNvSpPr/>
          <p:nvPr/>
        </p:nvSpPr>
        <p:spPr>
          <a:xfrm rot="2266001">
            <a:off x="1949450" y="22431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Elipse 24"/>
          <p:cNvSpPr/>
          <p:nvPr/>
        </p:nvSpPr>
        <p:spPr>
          <a:xfrm rot="2266001">
            <a:off x="2224088" y="22637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Elipse 25"/>
          <p:cNvSpPr/>
          <p:nvPr/>
        </p:nvSpPr>
        <p:spPr>
          <a:xfrm rot="2266001">
            <a:off x="2544763" y="22225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Elipse 26"/>
          <p:cNvSpPr/>
          <p:nvPr/>
        </p:nvSpPr>
        <p:spPr>
          <a:xfrm rot="2266001">
            <a:off x="2865438" y="22256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Elipse 27"/>
          <p:cNvSpPr/>
          <p:nvPr/>
        </p:nvSpPr>
        <p:spPr>
          <a:xfrm rot="2266001">
            <a:off x="3246438" y="22637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Elipse 28"/>
          <p:cNvSpPr/>
          <p:nvPr/>
        </p:nvSpPr>
        <p:spPr>
          <a:xfrm rot="2266001">
            <a:off x="4465638" y="223202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Elipse 29"/>
          <p:cNvSpPr/>
          <p:nvPr/>
        </p:nvSpPr>
        <p:spPr>
          <a:xfrm rot="2266001">
            <a:off x="4754563" y="223678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Elipse 30"/>
          <p:cNvSpPr/>
          <p:nvPr/>
        </p:nvSpPr>
        <p:spPr>
          <a:xfrm rot="2266001">
            <a:off x="5135563" y="224313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Elipse 31"/>
          <p:cNvSpPr/>
          <p:nvPr/>
        </p:nvSpPr>
        <p:spPr>
          <a:xfrm rot="2266001">
            <a:off x="5516563" y="224948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Elipse 33"/>
          <p:cNvSpPr/>
          <p:nvPr/>
        </p:nvSpPr>
        <p:spPr>
          <a:xfrm rot="2266001">
            <a:off x="3703638" y="22479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Elipse 34"/>
          <p:cNvSpPr/>
          <p:nvPr/>
        </p:nvSpPr>
        <p:spPr>
          <a:xfrm rot="2266001">
            <a:off x="4084638" y="225425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 eaLnBrk="1" hangingPunct="1">
              <a:defRPr/>
            </a:pPr>
            <a:r>
              <a:rPr lang="pt-BR" altLang="pt-BR" b="1" dirty="0" smtClean="0"/>
              <a:t>Elementos LDA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0" y="0"/>
            <a:ext cx="4572000" cy="1338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>
              <a:lnSpc>
                <a:spcPct val="150000"/>
              </a:lnSpc>
              <a:defRPr/>
            </a:pPr>
            <a:r>
              <a:rPr lang="pt-BR" altLang="pt-BR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-106" charset="-128"/>
              </a:rPr>
              <a:t>Escore de corte</a:t>
            </a:r>
          </a:p>
          <a:p>
            <a:pPr marL="0" lvl="1">
              <a:lnSpc>
                <a:spcPct val="150000"/>
              </a:lnSpc>
              <a:defRPr/>
            </a:pPr>
            <a:r>
              <a:rPr lang="pt-BR" altLang="pt-BR" b="1" dirty="0">
                <a:latin typeface="Arial" charset="0"/>
                <a:ea typeface="ＭＳ Ｐゴシック" pitchFamily="-106" charset="-128"/>
              </a:rPr>
              <a:t>Modelo discriminante</a:t>
            </a:r>
          </a:p>
          <a:p>
            <a:pPr marL="0" lvl="1">
              <a:lnSpc>
                <a:spcPct val="150000"/>
              </a:lnSpc>
              <a:defRPr/>
            </a:pPr>
            <a:r>
              <a:rPr lang="pt-BR" altLang="pt-BR" b="1" dirty="0">
                <a:solidFill>
                  <a:schemeClr val="bg1"/>
                </a:solidFill>
                <a:latin typeface="Arial" charset="0"/>
                <a:ea typeface="ＭＳ Ｐゴシック" pitchFamily="-106" charset="-128"/>
              </a:rPr>
              <a:t>Escores discriminantes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de seta reta 10"/>
          <p:cNvCxnSpPr/>
          <p:nvPr/>
        </p:nvCxnSpPr>
        <p:spPr>
          <a:xfrm>
            <a:off x="1219200" y="2444750"/>
            <a:ext cx="457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5" name="CaixaDeTexto 12"/>
          <p:cNvSpPr txBox="1">
            <a:spLocks noChangeArrowheads="1"/>
          </p:cNvSpPr>
          <p:nvPr/>
        </p:nvSpPr>
        <p:spPr bwMode="auto">
          <a:xfrm>
            <a:off x="5772150" y="2141538"/>
            <a:ext cx="268605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altLang="pt-BR" sz="2000" b="1"/>
              <a:t>Variável Estatística</a:t>
            </a:r>
          </a:p>
          <a:p>
            <a:pPr algn="ctr"/>
            <a:r>
              <a:rPr lang="pt-BR" altLang="pt-BR"/>
              <a:t>(Escore Z discriminante)</a:t>
            </a:r>
            <a:endParaRPr lang="en-US" altLang="pt-BR"/>
          </a:p>
        </p:txBody>
      </p:sp>
      <p:sp>
        <p:nvSpPr>
          <p:cNvPr id="24" name="Elipse 23"/>
          <p:cNvSpPr/>
          <p:nvPr/>
        </p:nvSpPr>
        <p:spPr>
          <a:xfrm rot="2266001">
            <a:off x="1949450" y="22431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Elipse 24"/>
          <p:cNvSpPr/>
          <p:nvPr/>
        </p:nvSpPr>
        <p:spPr>
          <a:xfrm rot="2266001">
            <a:off x="2224088" y="22637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Elipse 25"/>
          <p:cNvSpPr/>
          <p:nvPr/>
        </p:nvSpPr>
        <p:spPr>
          <a:xfrm rot="2266001">
            <a:off x="2544763" y="22225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Elipse 26"/>
          <p:cNvSpPr/>
          <p:nvPr/>
        </p:nvSpPr>
        <p:spPr>
          <a:xfrm rot="2266001">
            <a:off x="2865438" y="22256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Elipse 27"/>
          <p:cNvSpPr/>
          <p:nvPr/>
        </p:nvSpPr>
        <p:spPr>
          <a:xfrm rot="2266001">
            <a:off x="3246438" y="22637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Elipse 28"/>
          <p:cNvSpPr/>
          <p:nvPr/>
        </p:nvSpPr>
        <p:spPr>
          <a:xfrm rot="2266001">
            <a:off x="4465638" y="223202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Elipse 29"/>
          <p:cNvSpPr/>
          <p:nvPr/>
        </p:nvSpPr>
        <p:spPr>
          <a:xfrm rot="2266001">
            <a:off x="4754563" y="223678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Elipse 30"/>
          <p:cNvSpPr/>
          <p:nvPr/>
        </p:nvSpPr>
        <p:spPr>
          <a:xfrm rot="2266001">
            <a:off x="5135563" y="224313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Elipse 31"/>
          <p:cNvSpPr/>
          <p:nvPr/>
        </p:nvSpPr>
        <p:spPr>
          <a:xfrm rot="2266001">
            <a:off x="5516563" y="224948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Elipse 33"/>
          <p:cNvSpPr/>
          <p:nvPr/>
        </p:nvSpPr>
        <p:spPr>
          <a:xfrm rot="2266001">
            <a:off x="3703638" y="22479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Elipse 34"/>
          <p:cNvSpPr/>
          <p:nvPr/>
        </p:nvSpPr>
        <p:spPr>
          <a:xfrm rot="2266001">
            <a:off x="4084638" y="225425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 eaLnBrk="1" hangingPunct="1">
              <a:defRPr/>
            </a:pPr>
            <a:r>
              <a:rPr lang="pt-BR" altLang="pt-BR" b="1" dirty="0" smtClean="0"/>
              <a:t>Elementos LDA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0" y="0"/>
            <a:ext cx="4572000" cy="1338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>
              <a:lnSpc>
                <a:spcPct val="150000"/>
              </a:lnSpc>
              <a:defRPr/>
            </a:pPr>
            <a:r>
              <a:rPr lang="pt-BR" altLang="pt-BR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-106" charset="-128"/>
              </a:rPr>
              <a:t>Escore de corte</a:t>
            </a:r>
          </a:p>
          <a:p>
            <a:pPr marL="0" lvl="1">
              <a:lnSpc>
                <a:spcPct val="150000"/>
              </a:lnSpc>
              <a:defRPr/>
            </a:pPr>
            <a:r>
              <a:rPr lang="pt-BR" altLang="pt-BR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-106" charset="-128"/>
              </a:rPr>
              <a:t>Modelo discriminante</a:t>
            </a:r>
          </a:p>
          <a:p>
            <a:pPr marL="0" lvl="1">
              <a:lnSpc>
                <a:spcPct val="150000"/>
              </a:lnSpc>
              <a:defRPr/>
            </a:pPr>
            <a:r>
              <a:rPr lang="pt-BR" altLang="pt-BR" b="1" dirty="0">
                <a:latin typeface="Arial" charset="0"/>
                <a:ea typeface="ＭＳ Ｐゴシック" pitchFamily="-106" charset="-128"/>
              </a:rPr>
              <a:t>Escores discriminantes</a:t>
            </a:r>
          </a:p>
        </p:txBody>
      </p:sp>
      <p:sp>
        <p:nvSpPr>
          <p:cNvPr id="33809" name="CaixaDeTexto 17"/>
          <p:cNvSpPr txBox="1">
            <a:spLocks noChangeArrowheads="1"/>
          </p:cNvSpPr>
          <p:nvPr/>
        </p:nvSpPr>
        <p:spPr bwMode="auto">
          <a:xfrm>
            <a:off x="1646238" y="2438400"/>
            <a:ext cx="411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Z</a:t>
            </a:r>
            <a:r>
              <a:rPr lang="pt-BR" altLang="pt-BR" baseline="-25000"/>
              <a:t>1</a:t>
            </a:r>
            <a:endParaRPr lang="en-US" altLang="pt-BR"/>
          </a:p>
        </p:txBody>
      </p:sp>
      <p:sp>
        <p:nvSpPr>
          <p:cNvPr id="33810" name="CaixaDeTexto 18"/>
          <p:cNvSpPr txBox="1">
            <a:spLocks noChangeArrowheads="1"/>
          </p:cNvSpPr>
          <p:nvPr/>
        </p:nvSpPr>
        <p:spPr bwMode="auto">
          <a:xfrm>
            <a:off x="2008188" y="2438400"/>
            <a:ext cx="411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Z</a:t>
            </a:r>
            <a:r>
              <a:rPr lang="pt-BR" altLang="pt-BR" baseline="-25000"/>
              <a:t>2</a:t>
            </a:r>
            <a:endParaRPr lang="en-US" altLang="pt-BR"/>
          </a:p>
        </p:txBody>
      </p:sp>
      <p:sp>
        <p:nvSpPr>
          <p:cNvPr id="33811" name="CaixaDeTexto 19"/>
          <p:cNvSpPr txBox="1">
            <a:spLocks noChangeArrowheads="1"/>
          </p:cNvSpPr>
          <p:nvPr/>
        </p:nvSpPr>
        <p:spPr bwMode="auto">
          <a:xfrm>
            <a:off x="2359025" y="2438400"/>
            <a:ext cx="411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Z</a:t>
            </a:r>
            <a:r>
              <a:rPr lang="pt-BR" altLang="pt-BR" baseline="-25000"/>
              <a:t>3</a:t>
            </a:r>
            <a:endParaRPr lang="en-US" altLang="pt-BR"/>
          </a:p>
        </p:txBody>
      </p:sp>
      <p:sp>
        <p:nvSpPr>
          <p:cNvPr id="33812" name="CaixaDeTexto 20"/>
          <p:cNvSpPr txBox="1">
            <a:spLocks noChangeArrowheads="1"/>
          </p:cNvSpPr>
          <p:nvPr/>
        </p:nvSpPr>
        <p:spPr bwMode="auto">
          <a:xfrm>
            <a:off x="2693988" y="2438400"/>
            <a:ext cx="411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Z</a:t>
            </a:r>
            <a:r>
              <a:rPr lang="pt-BR" altLang="pt-BR" baseline="-25000"/>
              <a:t>4</a:t>
            </a:r>
            <a:endParaRPr lang="en-US" altLang="pt-BR" baseline="-25000"/>
          </a:p>
        </p:txBody>
      </p:sp>
      <p:sp>
        <p:nvSpPr>
          <p:cNvPr id="33813" name="CaixaDeTexto 21"/>
          <p:cNvSpPr txBox="1">
            <a:spLocks noChangeArrowheads="1"/>
          </p:cNvSpPr>
          <p:nvPr/>
        </p:nvSpPr>
        <p:spPr bwMode="auto">
          <a:xfrm>
            <a:off x="3074988" y="2438400"/>
            <a:ext cx="411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Z</a:t>
            </a:r>
            <a:r>
              <a:rPr lang="pt-BR" altLang="pt-BR" baseline="-25000"/>
              <a:t>5</a:t>
            </a:r>
            <a:endParaRPr lang="en-US" altLang="pt-BR"/>
          </a:p>
        </p:txBody>
      </p:sp>
      <p:sp>
        <p:nvSpPr>
          <p:cNvPr id="33814" name="CaixaDeTexto 22"/>
          <p:cNvSpPr txBox="1">
            <a:spLocks noChangeArrowheads="1"/>
          </p:cNvSpPr>
          <p:nvPr/>
        </p:nvSpPr>
        <p:spPr bwMode="auto">
          <a:xfrm>
            <a:off x="3502025" y="2449513"/>
            <a:ext cx="4111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Z</a:t>
            </a:r>
            <a:r>
              <a:rPr lang="pt-BR" altLang="pt-BR" baseline="-25000"/>
              <a:t>6</a:t>
            </a:r>
            <a:endParaRPr lang="en-US" altLang="pt-BR" baseline="-25000"/>
          </a:p>
        </p:txBody>
      </p:sp>
      <p:sp>
        <p:nvSpPr>
          <p:cNvPr id="33815" name="CaixaDeTexto 32"/>
          <p:cNvSpPr txBox="1">
            <a:spLocks noChangeArrowheads="1"/>
          </p:cNvSpPr>
          <p:nvPr/>
        </p:nvSpPr>
        <p:spPr bwMode="auto">
          <a:xfrm>
            <a:off x="3959225" y="2449513"/>
            <a:ext cx="4111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Z</a:t>
            </a:r>
            <a:r>
              <a:rPr lang="pt-BR" altLang="pt-BR" baseline="-25000"/>
              <a:t>7</a:t>
            </a:r>
            <a:endParaRPr lang="en-US" altLang="pt-BR"/>
          </a:p>
        </p:txBody>
      </p:sp>
      <p:sp>
        <p:nvSpPr>
          <p:cNvPr id="33816" name="CaixaDeTexto 35"/>
          <p:cNvSpPr txBox="1">
            <a:spLocks noChangeArrowheads="1"/>
          </p:cNvSpPr>
          <p:nvPr/>
        </p:nvSpPr>
        <p:spPr bwMode="auto">
          <a:xfrm>
            <a:off x="4311650" y="2449513"/>
            <a:ext cx="409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Z</a:t>
            </a:r>
            <a:r>
              <a:rPr lang="pt-BR" altLang="pt-BR" baseline="-25000"/>
              <a:t>8</a:t>
            </a:r>
            <a:endParaRPr lang="en-US" altLang="pt-BR"/>
          </a:p>
        </p:txBody>
      </p:sp>
      <p:sp>
        <p:nvSpPr>
          <p:cNvPr id="33817" name="CaixaDeTexto 36"/>
          <p:cNvSpPr txBox="1">
            <a:spLocks noChangeArrowheads="1"/>
          </p:cNvSpPr>
          <p:nvPr/>
        </p:nvSpPr>
        <p:spPr bwMode="auto">
          <a:xfrm>
            <a:off x="4645025" y="2449513"/>
            <a:ext cx="4111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Z</a:t>
            </a:r>
            <a:r>
              <a:rPr lang="pt-BR" altLang="pt-BR" baseline="-25000"/>
              <a:t>9</a:t>
            </a:r>
            <a:endParaRPr lang="en-US" altLang="pt-BR" baseline="-25000"/>
          </a:p>
        </p:txBody>
      </p:sp>
      <p:sp>
        <p:nvSpPr>
          <p:cNvPr id="33818" name="CaixaDeTexto 37"/>
          <p:cNvSpPr txBox="1">
            <a:spLocks noChangeArrowheads="1"/>
          </p:cNvSpPr>
          <p:nvPr/>
        </p:nvSpPr>
        <p:spPr bwMode="auto">
          <a:xfrm>
            <a:off x="5026025" y="2449513"/>
            <a:ext cx="496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Z</a:t>
            </a:r>
            <a:r>
              <a:rPr lang="pt-BR" altLang="pt-BR" baseline="-25000"/>
              <a:t>10</a:t>
            </a:r>
            <a:endParaRPr lang="en-US" altLang="pt-BR"/>
          </a:p>
        </p:txBody>
      </p:sp>
      <p:sp>
        <p:nvSpPr>
          <p:cNvPr id="33819" name="CaixaDeTexto 39"/>
          <p:cNvSpPr txBox="1">
            <a:spLocks noChangeArrowheads="1"/>
          </p:cNvSpPr>
          <p:nvPr/>
        </p:nvSpPr>
        <p:spPr bwMode="auto">
          <a:xfrm>
            <a:off x="5410200" y="2438400"/>
            <a:ext cx="484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Z</a:t>
            </a:r>
            <a:r>
              <a:rPr lang="pt-BR" altLang="pt-BR" baseline="-25000"/>
              <a:t>11</a:t>
            </a:r>
            <a:endParaRPr lang="en-US" altLang="pt-BR"/>
          </a:p>
        </p:txBody>
      </p:sp>
      <p:sp>
        <p:nvSpPr>
          <p:cNvPr id="33820" name="CaixaDeTexto 1"/>
          <p:cNvSpPr txBox="1">
            <a:spLocks noChangeArrowheads="1"/>
          </p:cNvSpPr>
          <p:nvPr/>
        </p:nvSpPr>
        <p:spPr bwMode="auto">
          <a:xfrm>
            <a:off x="4267200" y="3352800"/>
            <a:ext cx="2971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 i="1"/>
              <a:t>Incluídos, mesmo que a violação possivelmente ocorra</a:t>
            </a:r>
          </a:p>
        </p:txBody>
      </p:sp>
      <p:sp>
        <p:nvSpPr>
          <p:cNvPr id="42" name="Chave direita 41"/>
          <p:cNvSpPr/>
          <p:nvPr/>
        </p:nvSpPr>
        <p:spPr>
          <a:xfrm>
            <a:off x="3886200" y="3352800"/>
            <a:ext cx="228600" cy="1219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3822" name="Retângulo 42"/>
          <p:cNvSpPr>
            <a:spLocks noChangeArrowheads="1"/>
          </p:cNvSpPr>
          <p:nvPr/>
        </p:nvSpPr>
        <p:spPr bwMode="auto">
          <a:xfrm>
            <a:off x="381000" y="3187700"/>
            <a:ext cx="4572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r>
              <a:rPr lang="pt-BR" altLang="pt-BR" sz="2800">
                <a:latin typeface="Times New Roman" pitchFamily="18" charset="0"/>
                <a:cs typeface="Times New Roman" pitchFamily="18" charset="0"/>
              </a:rPr>
              <a:t>O desvio padrão é </a:t>
            </a:r>
            <a:r>
              <a:rPr lang="el-GR" altLang="pt-BR" sz="2800">
                <a:latin typeface="Times New Roman" pitchFamily="18" charset="0"/>
                <a:cs typeface="Times New Roman" pitchFamily="18" charset="0"/>
              </a:rPr>
              <a:t>σ</a:t>
            </a:r>
            <a:endParaRPr lang="pt-BR" altLang="pt-BR" sz="28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endParaRPr lang="pt-BR" altLang="pt-BR" sz="28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r>
              <a:rPr lang="pt-BR" altLang="pt-BR" sz="2800">
                <a:latin typeface="Times New Roman" pitchFamily="18" charset="0"/>
                <a:cs typeface="Times New Roman" pitchFamily="18" charset="0"/>
              </a:rPr>
              <a:t>Z ~ Normal (0,1)</a:t>
            </a:r>
          </a:p>
        </p:txBody>
      </p:sp>
      <p:sp>
        <p:nvSpPr>
          <p:cNvPr id="33823" name="Retângulo 12"/>
          <p:cNvSpPr>
            <a:spLocks noChangeArrowheads="1"/>
          </p:cNvSpPr>
          <p:nvPr/>
        </p:nvSpPr>
        <p:spPr bwMode="auto">
          <a:xfrm>
            <a:off x="304800" y="5116513"/>
            <a:ext cx="8001000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altLang="pt-BR" sz="2400"/>
              <a:t>O </a:t>
            </a:r>
            <a:r>
              <a:rPr lang="pt-BR" altLang="pt-BR" sz="2400" b="1" u="sng"/>
              <a:t>escore discriminante previsto</a:t>
            </a:r>
            <a:r>
              <a:rPr lang="pt-BR" altLang="pt-BR" sz="2400"/>
              <a:t> pode ser interpretado como a </a:t>
            </a:r>
            <a:r>
              <a:rPr lang="pt-BR" altLang="pt-BR" sz="2400" b="1" u="sng"/>
              <a:t>probabilidade</a:t>
            </a:r>
            <a:r>
              <a:rPr lang="pt-BR" altLang="pt-BR" sz="2400"/>
              <a:t> de estar no grupo.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 defTabSz="685800" eaLnBrk="1" hangingPunct="1">
              <a:lnSpc>
                <a:spcPct val="90000"/>
              </a:lnSpc>
              <a:defRPr/>
            </a:pPr>
            <a:r>
              <a:rPr lang="pt-BR" altLang="pt-BR" sz="4800" b="1" u="sng" dirty="0">
                <a:latin typeface="+mj-lt"/>
                <a:ea typeface="+mj-ea"/>
                <a:cs typeface="+mj-cs"/>
              </a:rPr>
              <a:t>Análise Fatorial</a:t>
            </a:r>
          </a:p>
        </p:txBody>
      </p:sp>
      <p:cxnSp>
        <p:nvCxnSpPr>
          <p:cNvPr id="23" name="Conector reto 22"/>
          <p:cNvCxnSpPr/>
          <p:nvPr/>
        </p:nvCxnSpPr>
        <p:spPr>
          <a:xfrm rot="5400000" flipH="1" flipV="1">
            <a:off x="1600200" y="1447800"/>
            <a:ext cx="4648200" cy="4038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rot="16200000" flipV="1">
            <a:off x="1714500" y="1638300"/>
            <a:ext cx="4800600" cy="381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rot="10800000">
            <a:off x="1371600" y="2590800"/>
            <a:ext cx="5715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6" name="CaixaDeTexto 39"/>
          <p:cNvSpPr txBox="1">
            <a:spLocks noChangeArrowheads="1"/>
          </p:cNvSpPr>
          <p:nvPr/>
        </p:nvSpPr>
        <p:spPr bwMode="auto">
          <a:xfrm>
            <a:off x="7239000" y="23622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>
                <a:solidFill>
                  <a:srgbClr val="0070C0"/>
                </a:solidFill>
              </a:rPr>
              <a:t>X2</a:t>
            </a:r>
            <a:endParaRPr lang="en-US" altLang="pt-BR">
              <a:solidFill>
                <a:srgbClr val="0070C0"/>
              </a:solidFill>
            </a:endParaRPr>
          </a:p>
        </p:txBody>
      </p:sp>
      <p:sp>
        <p:nvSpPr>
          <p:cNvPr id="9227" name="CaixaDeTexto 40"/>
          <p:cNvSpPr txBox="1">
            <a:spLocks noChangeArrowheads="1"/>
          </p:cNvSpPr>
          <p:nvPr/>
        </p:nvSpPr>
        <p:spPr bwMode="auto">
          <a:xfrm>
            <a:off x="5943600" y="11430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>
                <a:solidFill>
                  <a:srgbClr val="0070C0"/>
                </a:solidFill>
              </a:rPr>
              <a:t>X1</a:t>
            </a:r>
            <a:endParaRPr lang="en-US" altLang="pt-BR">
              <a:solidFill>
                <a:srgbClr val="0070C0"/>
              </a:solidFill>
            </a:endParaRPr>
          </a:p>
        </p:txBody>
      </p:sp>
      <p:sp>
        <p:nvSpPr>
          <p:cNvPr id="9228" name="CaixaDeTexto 41"/>
          <p:cNvSpPr txBox="1">
            <a:spLocks noChangeArrowheads="1"/>
          </p:cNvSpPr>
          <p:nvPr/>
        </p:nvSpPr>
        <p:spPr bwMode="auto">
          <a:xfrm>
            <a:off x="6096000" y="55737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>
                <a:solidFill>
                  <a:srgbClr val="0070C0"/>
                </a:solidFill>
              </a:rPr>
              <a:t>X3</a:t>
            </a:r>
            <a:endParaRPr lang="en-US" altLang="pt-BR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 eaLnBrk="1" hangingPunct="1">
              <a:defRPr/>
            </a:pPr>
            <a:r>
              <a:rPr lang="pt-BR" altLang="pt-BR" b="1" dirty="0" smtClean="0"/>
              <a:t>Elementos LDA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0" y="0"/>
            <a:ext cx="4572000" cy="1338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>
              <a:lnSpc>
                <a:spcPct val="150000"/>
              </a:lnSpc>
              <a:defRPr/>
            </a:pPr>
            <a:r>
              <a:rPr lang="pt-BR" altLang="pt-BR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-106" charset="-128"/>
              </a:rPr>
              <a:t>Escore de corte</a:t>
            </a:r>
          </a:p>
          <a:p>
            <a:pPr marL="0" lvl="1">
              <a:lnSpc>
                <a:spcPct val="150000"/>
              </a:lnSpc>
              <a:defRPr/>
            </a:pPr>
            <a:r>
              <a:rPr lang="pt-BR" altLang="pt-BR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-106" charset="-128"/>
              </a:rPr>
              <a:t>Modelo discriminante</a:t>
            </a:r>
          </a:p>
          <a:p>
            <a:pPr marL="0" lvl="1">
              <a:lnSpc>
                <a:spcPct val="150000"/>
              </a:lnSpc>
              <a:defRPr/>
            </a:pPr>
            <a:r>
              <a:rPr lang="pt-BR" altLang="pt-BR" b="1" dirty="0">
                <a:latin typeface="Arial" charset="0"/>
                <a:ea typeface="ＭＳ Ｐゴシック" pitchFamily="-106" charset="-128"/>
              </a:rPr>
              <a:t>Escores discriminantes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292225" y="1295400"/>
            <a:ext cx="64039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 eaLnBrk="1" hangingPunct="1">
              <a:defRPr/>
            </a:pPr>
            <a:r>
              <a:rPr lang="pt-BR" altLang="pt-BR" b="1" smtClean="0"/>
              <a:t>Elementos LDA</a:t>
            </a:r>
          </a:p>
        </p:txBody>
      </p:sp>
      <p:sp>
        <p:nvSpPr>
          <p:cNvPr id="49155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8610600" cy="990600"/>
          </a:xfrm>
        </p:spPr>
        <p:txBody>
          <a:bodyPr/>
          <a:lstStyle/>
          <a:p>
            <a:pPr marL="0" lvl="1" indent="0">
              <a:lnSpc>
                <a:spcPct val="100000"/>
              </a:lnSpc>
              <a:buFont typeface="Arial" pitchFamily="34" charset="0"/>
              <a:buNone/>
            </a:pPr>
            <a:r>
              <a:rPr lang="pt-BR" altLang="pt-BR" b="1" smtClean="0"/>
              <a:t>Cargas discriminantes </a:t>
            </a:r>
          </a:p>
          <a:p>
            <a:pPr marL="0" lvl="1" indent="0">
              <a:lnSpc>
                <a:spcPct val="100000"/>
              </a:lnSpc>
              <a:buFont typeface="Arial" pitchFamily="34" charset="0"/>
              <a:buNone/>
            </a:pPr>
            <a:r>
              <a:rPr lang="pt-BR" altLang="pt-BR" sz="2400" b="1" smtClean="0"/>
              <a:t>(ou correlações estruturais)</a:t>
            </a:r>
          </a:p>
        </p:txBody>
      </p:sp>
      <p:sp>
        <p:nvSpPr>
          <p:cNvPr id="49156" name="CaixaDeTexto 4"/>
          <p:cNvSpPr txBox="1">
            <a:spLocks noChangeArrowheads="1"/>
          </p:cNvSpPr>
          <p:nvPr/>
        </p:nvSpPr>
        <p:spPr bwMode="auto">
          <a:xfrm>
            <a:off x="152400" y="4800600"/>
            <a:ext cx="8839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Definição:</a:t>
            </a:r>
            <a:r>
              <a:rPr lang="pt-BR" altLang="pt-BR" sz="2400"/>
              <a:t> Medida da correlação linear simples entre cada variável independente e o escore Z discriminante.</a:t>
            </a:r>
          </a:p>
          <a:p>
            <a:r>
              <a:rPr lang="pt-BR" altLang="pt-BR" sz="2400"/>
              <a:t>Pode ser incluída (ou não) uma variável independente no cálculo das cargas discriminantes na função discriminante</a:t>
            </a:r>
            <a:endParaRPr lang="en-US" altLang="pt-BR" sz="2400"/>
          </a:p>
        </p:txBody>
      </p:sp>
      <p:sp>
        <p:nvSpPr>
          <p:cNvPr id="49157" name="Retângulo 6"/>
          <p:cNvSpPr>
            <a:spLocks noChangeArrowheads="1"/>
          </p:cNvSpPr>
          <p:nvPr/>
        </p:nvSpPr>
        <p:spPr bwMode="auto">
          <a:xfrm>
            <a:off x="609600" y="1447800"/>
            <a:ext cx="45720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altLang="pt-BR" sz="4000"/>
              <a:t>Z</a:t>
            </a:r>
            <a:r>
              <a:rPr lang="pl-PL" altLang="pt-BR" sz="4000" baseline="-25000"/>
              <a:t>1</a:t>
            </a:r>
            <a:r>
              <a:rPr lang="pl-PL" altLang="pt-BR" sz="4000"/>
              <a:t> = 1*X</a:t>
            </a:r>
            <a:r>
              <a:rPr lang="pl-PL" altLang="pt-BR" sz="4000" baseline="-25000"/>
              <a:t>1</a:t>
            </a:r>
            <a:r>
              <a:rPr lang="pl-PL" altLang="pt-BR" sz="4000"/>
              <a:t>+0*X</a:t>
            </a:r>
            <a:r>
              <a:rPr lang="pl-PL" altLang="pt-BR" sz="4000" baseline="-25000"/>
              <a:t>2</a:t>
            </a:r>
            <a:r>
              <a:rPr lang="pl-PL" altLang="pt-BR" sz="4000"/>
              <a:t>	</a:t>
            </a:r>
            <a:endParaRPr lang="pt-BR" altLang="pt-BR" sz="4000"/>
          </a:p>
          <a:p>
            <a:endParaRPr lang="pt-BR" altLang="pt-BR" sz="4000"/>
          </a:p>
          <a:p>
            <a:endParaRPr lang="pt-BR" altLang="pt-BR" sz="4000"/>
          </a:p>
          <a:p>
            <a:r>
              <a:rPr lang="pl-PL" altLang="pt-BR" sz="4000"/>
              <a:t>Z</a:t>
            </a:r>
            <a:r>
              <a:rPr lang="pl-PL" altLang="pt-BR" sz="4000" baseline="-25000"/>
              <a:t>2</a:t>
            </a:r>
            <a:r>
              <a:rPr lang="pl-PL" altLang="pt-BR" sz="4000"/>
              <a:t> = 0*X</a:t>
            </a:r>
            <a:r>
              <a:rPr lang="pl-PL" altLang="pt-BR" sz="4000" baseline="-25000"/>
              <a:t>1</a:t>
            </a:r>
            <a:r>
              <a:rPr lang="pl-PL" altLang="pt-BR" sz="4000"/>
              <a:t>+1*X</a:t>
            </a:r>
            <a:r>
              <a:rPr lang="pl-PL" altLang="pt-BR" sz="4000" baseline="-25000"/>
              <a:t>2</a:t>
            </a:r>
          </a:p>
        </p:txBody>
      </p:sp>
      <p:sp>
        <p:nvSpPr>
          <p:cNvPr id="8" name="Elipse 7"/>
          <p:cNvSpPr/>
          <p:nvPr/>
        </p:nvSpPr>
        <p:spPr>
          <a:xfrm>
            <a:off x="1752600" y="1371600"/>
            <a:ext cx="1143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Elipse 8"/>
          <p:cNvSpPr/>
          <p:nvPr/>
        </p:nvSpPr>
        <p:spPr>
          <a:xfrm>
            <a:off x="3048000" y="3200400"/>
            <a:ext cx="1143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160" name="CaixaDeTexto 9"/>
          <p:cNvSpPr txBox="1">
            <a:spLocks noChangeArrowheads="1"/>
          </p:cNvSpPr>
          <p:nvPr/>
        </p:nvSpPr>
        <p:spPr bwMode="auto">
          <a:xfrm>
            <a:off x="4419600" y="1411288"/>
            <a:ext cx="449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000" b="1" i="1"/>
              <a:t>Relacionado com a variável “competitividade de preço” </a:t>
            </a:r>
            <a:endParaRPr lang="en-US" altLang="pt-BR" sz="2000" b="1" i="1"/>
          </a:p>
        </p:txBody>
      </p:sp>
      <p:sp>
        <p:nvSpPr>
          <p:cNvPr id="49161" name="CaixaDeTexto 10"/>
          <p:cNvSpPr txBox="1">
            <a:spLocks noChangeArrowheads="1"/>
          </p:cNvSpPr>
          <p:nvPr/>
        </p:nvSpPr>
        <p:spPr bwMode="auto">
          <a:xfrm>
            <a:off x="4419600" y="3178175"/>
            <a:ext cx="4191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000" b="1" i="1"/>
              <a:t>Relacionado com a variável “nível de serviço” </a:t>
            </a:r>
            <a:endParaRPr lang="en-US" altLang="pt-BR" sz="2000" b="1" i="1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algn="r" defTabSz="685800" eaLnBrk="1" hangingPunct="1">
              <a:lnSpc>
                <a:spcPct val="90000"/>
              </a:lnSpc>
              <a:defRPr/>
            </a:pPr>
            <a:r>
              <a:rPr lang="pt-BR" altLang="pt-BR" sz="3300" b="1" dirty="0">
                <a:latin typeface="+mj-lt"/>
                <a:ea typeface="+mj-ea"/>
                <a:cs typeface="+mj-cs"/>
              </a:rPr>
              <a:t>Estimando Modelo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0"/>
            <a:ext cx="3810000" cy="669925"/>
          </a:xfrm>
          <a:prstGeom prst="rect">
            <a:avLst/>
          </a:prstGeom>
        </p:spPr>
        <p:txBody>
          <a:bodyPr/>
          <a:lstStyle/>
          <a:p>
            <a:pPr marL="0" lvl="1" defTabSz="685800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/>
            </a:pPr>
            <a:r>
              <a:rPr lang="pt-BR" altLang="pt-BR" sz="2400" b="1" dirty="0">
                <a:solidFill>
                  <a:srgbClr val="0070C0"/>
                </a:solidFill>
                <a:latin typeface="+mn-lt"/>
                <a:ea typeface="+mn-ea"/>
              </a:rPr>
              <a:t>Função Discriminante Linear de Fisher</a:t>
            </a:r>
          </a:p>
        </p:txBody>
      </p:sp>
      <p:sp>
        <p:nvSpPr>
          <p:cNvPr id="82948" name="CaixaDeTexto 5"/>
          <p:cNvSpPr txBox="1">
            <a:spLocks noChangeArrowheads="1"/>
          </p:cNvSpPr>
          <p:nvPr/>
        </p:nvSpPr>
        <p:spPr bwMode="auto">
          <a:xfrm>
            <a:off x="133672" y="764704"/>
            <a:ext cx="86868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800" b="1" dirty="0"/>
              <a:t>Definição: </a:t>
            </a:r>
            <a:r>
              <a:rPr lang="pt-BR" altLang="pt-BR" sz="2800" b="1" dirty="0">
                <a:solidFill>
                  <a:srgbClr val="0070C0"/>
                </a:solidFill>
              </a:rPr>
              <a:t>( = Função de Classificação)</a:t>
            </a:r>
          </a:p>
          <a:p>
            <a:endParaRPr lang="pt-BR" altLang="pt-BR" sz="2800" dirty="0"/>
          </a:p>
          <a:p>
            <a:r>
              <a:rPr lang="pt-BR" altLang="pt-BR" sz="2800" dirty="0"/>
              <a:t>Método de classificação no qual uma função linear é definida para </a:t>
            </a:r>
            <a:r>
              <a:rPr lang="pt-BR" altLang="pt-BR" sz="2800" b="1" i="1" dirty="0"/>
              <a:t>cada grupo</a:t>
            </a:r>
            <a:r>
              <a:rPr lang="pt-BR" altLang="pt-BR" sz="2800" dirty="0"/>
              <a:t>. </a:t>
            </a:r>
          </a:p>
          <a:p>
            <a:endParaRPr lang="pt-BR" altLang="pt-BR" sz="2800" dirty="0"/>
          </a:p>
          <a:p>
            <a:r>
              <a:rPr lang="pt-BR" altLang="pt-BR" sz="2800" dirty="0"/>
              <a:t>A classificação é realizada calculando um escore para cada observação na função de classificação de cada grupo com o maior escore</a:t>
            </a:r>
            <a:r>
              <a:rPr lang="pt-BR" altLang="pt-BR" sz="2800" dirty="0" smtClean="0"/>
              <a:t>.</a:t>
            </a:r>
          </a:p>
          <a:p>
            <a:endParaRPr lang="pt-BR" altLang="pt-BR" sz="2800" dirty="0" smtClean="0"/>
          </a:p>
          <a:p>
            <a:r>
              <a:rPr lang="pt-BR" altLang="pt-BR" sz="2800" dirty="0" smtClean="0">
                <a:sym typeface="Wingdings" pitchFamily="2" charset="2"/>
              </a:rPr>
              <a:t> </a:t>
            </a:r>
            <a:r>
              <a:rPr lang="pt-BR" altLang="pt-BR" sz="2800" dirty="0" smtClean="0">
                <a:solidFill>
                  <a:srgbClr val="000000"/>
                </a:solidFill>
              </a:rPr>
              <a:t>É computada para cada grupo e pode ser usada diretamente para classificar casos.</a:t>
            </a:r>
          </a:p>
          <a:p>
            <a:r>
              <a:rPr lang="pt-BR" altLang="pt-BR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altLang="pt-BR" sz="2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predict</a:t>
            </a:r>
            <a:r>
              <a:rPr lang="pt-BR" altLang="pt-BR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mod.lda</a:t>
            </a:r>
            <a:r>
              <a:rPr lang="pt-BR" altLang="pt-BR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altLang="pt-BR" sz="2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dados_teste</a:t>
            </a:r>
            <a:r>
              <a:rPr lang="pt-BR" altLang="pt-BR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pt-BR" sz="24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 eaLnBrk="1" hangingPunct="1">
              <a:defRPr/>
            </a:pPr>
            <a:r>
              <a:rPr lang="pt-BR" altLang="pt-BR" b="1" dirty="0" smtClean="0"/>
              <a:t>Elementos LDA</a:t>
            </a:r>
          </a:p>
        </p:txBody>
      </p:sp>
      <p:sp>
        <p:nvSpPr>
          <p:cNvPr id="37891" name="Retângulo 21"/>
          <p:cNvSpPr>
            <a:spLocks noChangeArrowheads="1"/>
          </p:cNvSpPr>
          <p:nvPr/>
        </p:nvSpPr>
        <p:spPr bwMode="auto">
          <a:xfrm>
            <a:off x="0" y="0"/>
            <a:ext cx="3572260" cy="67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pt-BR" altLang="pt-BR" sz="2800" b="1" dirty="0"/>
              <a:t>Matriz de Classificação</a:t>
            </a:r>
          </a:p>
        </p:txBody>
      </p:sp>
      <p:graphicFrame>
        <p:nvGraphicFramePr>
          <p:cNvPr id="40" name="Tabela 39"/>
          <p:cNvGraphicFramePr>
            <a:graphicFrameLocks noGrp="1"/>
          </p:cNvGraphicFramePr>
          <p:nvPr/>
        </p:nvGraphicFramePr>
        <p:xfrm>
          <a:off x="304800" y="2133600"/>
          <a:ext cx="8229600" cy="22256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0"/>
                <a:gridCol w="2057400"/>
                <a:gridCol w="1905000"/>
              </a:tblGrid>
              <a:tr h="1067104">
                <a:tc>
                  <a:txBody>
                    <a:bodyPr/>
                    <a:lstStyle/>
                    <a:p>
                      <a:pPr algn="r"/>
                      <a:r>
                        <a:rPr lang="pt-BR" sz="3200" dirty="0" smtClean="0"/>
                        <a:t>Previsto</a:t>
                      </a:r>
                    </a:p>
                    <a:p>
                      <a:r>
                        <a:rPr lang="pt-BR" sz="3200" dirty="0" smtClean="0"/>
                        <a:t>Real</a:t>
                      </a:r>
                      <a:endParaRPr lang="en-US" sz="3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Grupo 1</a:t>
                      </a:r>
                      <a:endParaRPr lang="en-US" sz="3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Grupo 2</a:t>
                      </a:r>
                      <a:endParaRPr lang="en-US" sz="3200" dirty="0"/>
                    </a:p>
                  </a:txBody>
                  <a:tcPr marT="45733" marB="45733"/>
                </a:tc>
              </a:tr>
              <a:tr h="579285">
                <a:tc>
                  <a:txBody>
                    <a:bodyPr/>
                    <a:lstStyle/>
                    <a:p>
                      <a:r>
                        <a:rPr lang="pt-BR" sz="3200" dirty="0" smtClean="0"/>
                        <a:t>Grupo 1</a:t>
                      </a:r>
                      <a:endParaRPr lang="en-US" sz="3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5</a:t>
                      </a:r>
                      <a:endParaRPr lang="en-US" sz="3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en-US" sz="3200" dirty="0"/>
                    </a:p>
                  </a:txBody>
                  <a:tcPr marT="45733" marB="45733"/>
                </a:tc>
              </a:tr>
              <a:tr h="579285">
                <a:tc>
                  <a:txBody>
                    <a:bodyPr/>
                    <a:lstStyle/>
                    <a:p>
                      <a:r>
                        <a:rPr lang="pt-BR" sz="3200" dirty="0" smtClean="0"/>
                        <a:t>Grupo 2</a:t>
                      </a:r>
                      <a:endParaRPr lang="en-US" sz="3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en-US" sz="3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6</a:t>
                      </a:r>
                      <a:endParaRPr lang="en-US" sz="3200" dirty="0"/>
                    </a:p>
                  </a:txBody>
                  <a:tcPr marT="45733" marB="45733"/>
                </a:tc>
              </a:tr>
            </a:tbl>
          </a:graphicData>
        </a:graphic>
      </p:graphicFrame>
      <p:cxnSp>
        <p:nvCxnSpPr>
          <p:cNvPr id="42" name="Conector reto 41"/>
          <p:cNvCxnSpPr/>
          <p:nvPr/>
        </p:nvCxnSpPr>
        <p:spPr>
          <a:xfrm rot="10800000">
            <a:off x="381000" y="2209800"/>
            <a:ext cx="41910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1344613" y="5484813"/>
            <a:ext cx="62865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 rot="2266001">
            <a:off x="2347913" y="5200650"/>
            <a:ext cx="209550" cy="2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Elipse 44"/>
          <p:cNvSpPr/>
          <p:nvPr/>
        </p:nvSpPr>
        <p:spPr>
          <a:xfrm rot="2266001">
            <a:off x="2725738" y="5230813"/>
            <a:ext cx="209550" cy="212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Elipse 45"/>
          <p:cNvSpPr/>
          <p:nvPr/>
        </p:nvSpPr>
        <p:spPr>
          <a:xfrm rot="2266001">
            <a:off x="3167063" y="5221288"/>
            <a:ext cx="209550" cy="214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Elipse 46"/>
          <p:cNvSpPr/>
          <p:nvPr/>
        </p:nvSpPr>
        <p:spPr>
          <a:xfrm rot="2266001">
            <a:off x="3608388" y="5221288"/>
            <a:ext cx="209550" cy="214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Elipse 47"/>
          <p:cNvSpPr/>
          <p:nvPr/>
        </p:nvSpPr>
        <p:spPr>
          <a:xfrm rot="2266001">
            <a:off x="4132263" y="5230813"/>
            <a:ext cx="209550" cy="212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Elipse 48"/>
          <p:cNvSpPr/>
          <p:nvPr/>
        </p:nvSpPr>
        <p:spPr>
          <a:xfrm rot="2266001">
            <a:off x="4614863" y="5207000"/>
            <a:ext cx="209550" cy="2143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etângulo 49"/>
          <p:cNvSpPr/>
          <p:nvPr/>
        </p:nvSpPr>
        <p:spPr>
          <a:xfrm>
            <a:off x="5029200" y="5172075"/>
            <a:ext cx="2286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Retângulo 50"/>
          <p:cNvSpPr/>
          <p:nvPr/>
        </p:nvSpPr>
        <p:spPr>
          <a:xfrm>
            <a:off x="5410200" y="5172075"/>
            <a:ext cx="2286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Retângulo 51"/>
          <p:cNvSpPr/>
          <p:nvPr/>
        </p:nvSpPr>
        <p:spPr>
          <a:xfrm>
            <a:off x="5791200" y="5172075"/>
            <a:ext cx="2286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etângulo 52"/>
          <p:cNvSpPr/>
          <p:nvPr/>
        </p:nvSpPr>
        <p:spPr>
          <a:xfrm>
            <a:off x="6172200" y="5172075"/>
            <a:ext cx="2286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Retângulo 53"/>
          <p:cNvSpPr/>
          <p:nvPr/>
        </p:nvSpPr>
        <p:spPr>
          <a:xfrm>
            <a:off x="6553200" y="5172075"/>
            <a:ext cx="2286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Retângulo 54"/>
          <p:cNvSpPr/>
          <p:nvPr/>
        </p:nvSpPr>
        <p:spPr>
          <a:xfrm>
            <a:off x="6934200" y="5172075"/>
            <a:ext cx="2286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Seta para baixo 55"/>
          <p:cNvSpPr/>
          <p:nvPr/>
        </p:nvSpPr>
        <p:spPr>
          <a:xfrm rot="10800000">
            <a:off x="4343400" y="5486400"/>
            <a:ext cx="533400" cy="762000"/>
          </a:xfrm>
          <a:prstGeom prst="down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925" name="CaixaDeTexto 56"/>
          <p:cNvSpPr txBox="1">
            <a:spLocks noChangeArrowheads="1"/>
          </p:cNvSpPr>
          <p:nvPr/>
        </p:nvSpPr>
        <p:spPr bwMode="auto">
          <a:xfrm>
            <a:off x="3657600" y="6324600"/>
            <a:ext cx="1954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b="1"/>
              <a:t>Escore de Corte</a:t>
            </a:r>
            <a:endParaRPr lang="en-US" altLang="pt-BR" b="1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 eaLnBrk="1" hangingPunct="1">
              <a:defRPr/>
            </a:pPr>
            <a:r>
              <a:rPr lang="pt-BR" altLang="pt-BR" b="1" dirty="0" smtClean="0"/>
              <a:t>Elementos LDA</a:t>
            </a:r>
          </a:p>
        </p:txBody>
      </p:sp>
      <p:graphicFrame>
        <p:nvGraphicFramePr>
          <p:cNvPr id="40" name="Tabela 39"/>
          <p:cNvGraphicFramePr>
            <a:graphicFrameLocks noGrp="1"/>
          </p:cNvGraphicFramePr>
          <p:nvPr/>
        </p:nvGraphicFramePr>
        <p:xfrm>
          <a:off x="304800" y="2133600"/>
          <a:ext cx="8229600" cy="22256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0"/>
                <a:gridCol w="2057400"/>
                <a:gridCol w="1905000"/>
              </a:tblGrid>
              <a:tr h="1067104">
                <a:tc>
                  <a:txBody>
                    <a:bodyPr/>
                    <a:lstStyle/>
                    <a:p>
                      <a:pPr algn="r"/>
                      <a:r>
                        <a:rPr lang="pt-BR" sz="3200" dirty="0" smtClean="0"/>
                        <a:t>Previsto</a:t>
                      </a:r>
                    </a:p>
                    <a:p>
                      <a:r>
                        <a:rPr lang="pt-BR" sz="3200" dirty="0" smtClean="0"/>
                        <a:t>Real</a:t>
                      </a:r>
                      <a:endParaRPr lang="en-US" sz="3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70C0"/>
                          </a:solidFill>
                        </a:rPr>
                        <a:t>Grupo 1</a:t>
                      </a:r>
                      <a:endParaRPr lang="en-US" sz="3200" b="1" dirty="0">
                        <a:solidFill>
                          <a:srgbClr val="0070C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FF0000"/>
                          </a:solidFill>
                        </a:rPr>
                        <a:t>Grupo 2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</a:tr>
              <a:tr h="579285">
                <a:tc>
                  <a:txBody>
                    <a:bodyPr/>
                    <a:lstStyle/>
                    <a:p>
                      <a:r>
                        <a:rPr lang="pt-BR" sz="3200" dirty="0" smtClean="0"/>
                        <a:t>Grupo 1</a:t>
                      </a:r>
                      <a:endParaRPr lang="en-US" sz="3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5</a:t>
                      </a:r>
                      <a:endParaRPr lang="en-US" sz="3200" dirty="0"/>
                    </a:p>
                  </a:txBody>
                  <a:tcPr marT="45733" marB="4573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en-US" sz="3200" dirty="0"/>
                    </a:p>
                  </a:txBody>
                  <a:tcPr marT="45733" marB="45733">
                    <a:noFill/>
                  </a:tcPr>
                </a:tc>
              </a:tr>
              <a:tr h="579285">
                <a:tc>
                  <a:txBody>
                    <a:bodyPr/>
                    <a:lstStyle/>
                    <a:p>
                      <a:r>
                        <a:rPr lang="pt-BR" sz="3200" dirty="0" smtClean="0"/>
                        <a:t>Grupo 2</a:t>
                      </a:r>
                      <a:endParaRPr lang="en-US" sz="3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en-US" sz="3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6</a:t>
                      </a:r>
                      <a:endParaRPr lang="en-US" sz="3200" dirty="0"/>
                    </a:p>
                  </a:txBody>
                  <a:tcPr marT="45733" marB="45733"/>
                </a:tc>
              </a:tr>
            </a:tbl>
          </a:graphicData>
        </a:graphic>
      </p:graphicFrame>
      <p:cxnSp>
        <p:nvCxnSpPr>
          <p:cNvPr id="42" name="Conector reto 41"/>
          <p:cNvCxnSpPr/>
          <p:nvPr/>
        </p:nvCxnSpPr>
        <p:spPr>
          <a:xfrm rot="10800000">
            <a:off x="381000" y="2209800"/>
            <a:ext cx="41910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2286000" y="33528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tângulo 43"/>
          <p:cNvSpPr/>
          <p:nvPr/>
        </p:nvSpPr>
        <p:spPr>
          <a:xfrm>
            <a:off x="2286000" y="3886200"/>
            <a:ext cx="381000" cy="381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5" name="Conector de seta reta 44"/>
          <p:cNvCxnSpPr/>
          <p:nvPr/>
        </p:nvCxnSpPr>
        <p:spPr>
          <a:xfrm>
            <a:off x="1344613" y="5484813"/>
            <a:ext cx="62865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 rot="2266001">
            <a:off x="2347913" y="5200650"/>
            <a:ext cx="209550" cy="2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Elipse 46"/>
          <p:cNvSpPr/>
          <p:nvPr/>
        </p:nvSpPr>
        <p:spPr>
          <a:xfrm rot="2266001">
            <a:off x="2725738" y="5230813"/>
            <a:ext cx="209550" cy="212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Elipse 47"/>
          <p:cNvSpPr/>
          <p:nvPr/>
        </p:nvSpPr>
        <p:spPr>
          <a:xfrm rot="2266001">
            <a:off x="3167063" y="5221288"/>
            <a:ext cx="209550" cy="214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Elipse 48"/>
          <p:cNvSpPr/>
          <p:nvPr/>
        </p:nvSpPr>
        <p:spPr>
          <a:xfrm rot="2266001">
            <a:off x="3608388" y="5221288"/>
            <a:ext cx="209550" cy="214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Elipse 49"/>
          <p:cNvSpPr/>
          <p:nvPr/>
        </p:nvSpPr>
        <p:spPr>
          <a:xfrm rot="2266001">
            <a:off x="4132263" y="5230813"/>
            <a:ext cx="209550" cy="212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Elipse 50"/>
          <p:cNvSpPr/>
          <p:nvPr/>
        </p:nvSpPr>
        <p:spPr>
          <a:xfrm rot="2266001">
            <a:off x="4614863" y="5207000"/>
            <a:ext cx="209550" cy="2143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Retângulo 51"/>
          <p:cNvSpPr/>
          <p:nvPr/>
        </p:nvSpPr>
        <p:spPr>
          <a:xfrm>
            <a:off x="5029200" y="5172075"/>
            <a:ext cx="2286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etângulo 52"/>
          <p:cNvSpPr/>
          <p:nvPr/>
        </p:nvSpPr>
        <p:spPr>
          <a:xfrm>
            <a:off x="5410200" y="5172075"/>
            <a:ext cx="2286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Retângulo 53"/>
          <p:cNvSpPr/>
          <p:nvPr/>
        </p:nvSpPr>
        <p:spPr>
          <a:xfrm>
            <a:off x="5791200" y="5172075"/>
            <a:ext cx="2286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Retângulo 54"/>
          <p:cNvSpPr/>
          <p:nvPr/>
        </p:nvSpPr>
        <p:spPr>
          <a:xfrm>
            <a:off x="6172200" y="5172075"/>
            <a:ext cx="2286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Retângulo 55"/>
          <p:cNvSpPr/>
          <p:nvPr/>
        </p:nvSpPr>
        <p:spPr>
          <a:xfrm>
            <a:off x="6553200" y="5172075"/>
            <a:ext cx="2286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Retângulo 56"/>
          <p:cNvSpPr/>
          <p:nvPr/>
        </p:nvSpPr>
        <p:spPr>
          <a:xfrm>
            <a:off x="6934200" y="5172075"/>
            <a:ext cx="2286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Seta para baixo 57"/>
          <p:cNvSpPr/>
          <p:nvPr/>
        </p:nvSpPr>
        <p:spPr>
          <a:xfrm rot="10800000">
            <a:off x="4343400" y="5486400"/>
            <a:ext cx="533400" cy="762000"/>
          </a:xfrm>
          <a:prstGeom prst="down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51" name="CaixaDeTexto 58"/>
          <p:cNvSpPr txBox="1">
            <a:spLocks noChangeArrowheads="1"/>
          </p:cNvSpPr>
          <p:nvPr/>
        </p:nvSpPr>
        <p:spPr bwMode="auto">
          <a:xfrm>
            <a:off x="3657600" y="6324600"/>
            <a:ext cx="1954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b="1"/>
              <a:t>Escore de Corte</a:t>
            </a:r>
            <a:endParaRPr lang="en-US" altLang="pt-BR" b="1"/>
          </a:p>
        </p:txBody>
      </p:sp>
      <p:sp>
        <p:nvSpPr>
          <p:cNvPr id="23" name="Retângulo 21"/>
          <p:cNvSpPr>
            <a:spLocks noChangeArrowheads="1"/>
          </p:cNvSpPr>
          <p:nvPr/>
        </p:nvSpPr>
        <p:spPr bwMode="auto">
          <a:xfrm>
            <a:off x="0" y="0"/>
            <a:ext cx="3572260" cy="67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pt-BR" altLang="pt-BR" sz="2800" b="1" dirty="0"/>
              <a:t>Matriz de Classificação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 eaLnBrk="1" hangingPunct="1">
              <a:defRPr/>
            </a:pPr>
            <a:r>
              <a:rPr lang="pt-BR" altLang="pt-BR" b="1" dirty="0" smtClean="0"/>
              <a:t>Elementos LDA</a:t>
            </a:r>
          </a:p>
        </p:txBody>
      </p:sp>
      <p:sp>
        <p:nvSpPr>
          <p:cNvPr id="39940" name="CaixaDeTexto 22"/>
          <p:cNvSpPr txBox="1">
            <a:spLocks noChangeArrowheads="1"/>
          </p:cNvSpPr>
          <p:nvPr/>
        </p:nvSpPr>
        <p:spPr bwMode="auto">
          <a:xfrm>
            <a:off x="76200" y="1676400"/>
            <a:ext cx="8839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000" b="1"/>
              <a:t>Definição: </a:t>
            </a:r>
            <a:r>
              <a:rPr lang="pt-BR" altLang="pt-BR" sz="2000"/>
              <a:t>Matriz que avalia a habilidade preditiva da(s) função(ões) discriminante(s).</a:t>
            </a:r>
          </a:p>
          <a:p>
            <a:endParaRPr lang="pt-BR" altLang="pt-BR" sz="2000"/>
          </a:p>
          <a:p>
            <a:r>
              <a:rPr lang="pt-BR" altLang="pt-BR" sz="2000" b="1"/>
              <a:t>Outros nomes</a:t>
            </a:r>
            <a:r>
              <a:rPr lang="pt-BR" altLang="pt-BR" sz="2000"/>
              <a:t>: Matriz confusão, designação ou de previsão.</a:t>
            </a:r>
            <a:endParaRPr lang="en-US" altLang="pt-BR" sz="2000"/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5800" y="3429000"/>
            <a:ext cx="6243638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Elipse 29"/>
          <p:cNvSpPr/>
          <p:nvPr/>
        </p:nvSpPr>
        <p:spPr>
          <a:xfrm rot="1142930">
            <a:off x="3646488" y="4375150"/>
            <a:ext cx="3657600" cy="685800"/>
          </a:xfrm>
          <a:prstGeom prst="ellipse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43" name="CaixaDeTexto 30"/>
          <p:cNvSpPr txBox="1">
            <a:spLocks noChangeArrowheads="1"/>
          </p:cNvSpPr>
          <p:nvPr/>
        </p:nvSpPr>
        <p:spPr bwMode="auto">
          <a:xfrm>
            <a:off x="6019800" y="5486400"/>
            <a:ext cx="2438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/>
              <a:t>Diagonal com classificações corretas</a:t>
            </a:r>
            <a:endParaRPr lang="en-US" altLang="pt-BR" sz="2400"/>
          </a:p>
        </p:txBody>
      </p:sp>
      <p:sp>
        <p:nvSpPr>
          <p:cNvPr id="8" name="Retângulo 21"/>
          <p:cNvSpPr>
            <a:spLocks noChangeArrowheads="1"/>
          </p:cNvSpPr>
          <p:nvPr/>
        </p:nvSpPr>
        <p:spPr bwMode="auto">
          <a:xfrm>
            <a:off x="0" y="0"/>
            <a:ext cx="3572260" cy="67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pt-BR" altLang="pt-BR" sz="2800" b="1" dirty="0"/>
              <a:t>Matriz de Classificação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40386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CaixaDeTexto 4"/>
          <p:cNvSpPr txBox="1">
            <a:spLocks noChangeArrowheads="1"/>
          </p:cNvSpPr>
          <p:nvPr/>
        </p:nvSpPr>
        <p:spPr bwMode="auto">
          <a:xfrm>
            <a:off x="8120063" y="0"/>
            <a:ext cx="1023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 altLang="pt-BR" sz="2800" b="1"/>
              <a:t>Ex02</a:t>
            </a:r>
            <a:endParaRPr lang="en-US" altLang="pt-BR" sz="2800" b="1"/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343400" y="762000"/>
            <a:ext cx="46482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CaixaDeTexto 6"/>
          <p:cNvSpPr txBox="1">
            <a:spLocks noChangeArrowheads="1"/>
          </p:cNvSpPr>
          <p:nvPr/>
        </p:nvSpPr>
        <p:spPr bwMode="auto">
          <a:xfrm>
            <a:off x="381000" y="1447800"/>
            <a:ext cx="3063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800"/>
              <a:t>- Com três grupos</a:t>
            </a:r>
            <a:endParaRPr lang="en-US" altLang="pt-BR" sz="2800"/>
          </a:p>
        </p:txBody>
      </p:sp>
      <p:sp>
        <p:nvSpPr>
          <p:cNvPr id="41990" name="CaixaDeTexto 7"/>
          <p:cNvSpPr txBox="1">
            <a:spLocks noChangeArrowheads="1"/>
          </p:cNvSpPr>
          <p:nvPr/>
        </p:nvSpPr>
        <p:spPr bwMode="auto">
          <a:xfrm>
            <a:off x="0" y="6324600"/>
            <a:ext cx="441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1200" b="1"/>
              <a:t>Dados</a:t>
            </a:r>
            <a:r>
              <a:rPr lang="pt-BR" altLang="pt-BR" sz="1200"/>
              <a:t>: Hair </a:t>
            </a:r>
            <a:r>
              <a:rPr lang="pt-BR" altLang="pt-BR" sz="1200" i="1"/>
              <a:t>et al</a:t>
            </a:r>
            <a:r>
              <a:rPr lang="pt-BR" altLang="pt-BR" sz="1200"/>
              <a:t>. 2005. </a:t>
            </a:r>
            <a:r>
              <a:rPr lang="pt-BR" altLang="pt-BR" sz="1200" b="1" i="1"/>
              <a:t>Análise Multivariada de Dados</a:t>
            </a:r>
            <a:r>
              <a:rPr lang="pt-BR" altLang="pt-BR" sz="1200"/>
              <a:t>. </a:t>
            </a:r>
          </a:p>
          <a:p>
            <a:r>
              <a:rPr lang="pt-BR" altLang="pt-BR" sz="1200"/>
              <a:t>5ª Ed. Bookman</a:t>
            </a:r>
            <a:endParaRPr lang="en-US" altLang="pt-BR" sz="1200"/>
          </a:p>
        </p:txBody>
      </p:sp>
      <p:sp>
        <p:nvSpPr>
          <p:cNvPr id="41991" name="CaixaDeTexto 8"/>
          <p:cNvSpPr txBox="1">
            <a:spLocks noChangeArrowheads="1"/>
          </p:cNvSpPr>
          <p:nvPr/>
        </p:nvSpPr>
        <p:spPr bwMode="auto">
          <a:xfrm>
            <a:off x="152400" y="2170113"/>
            <a:ext cx="4114800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3200"/>
              <a:t>1. Quais variáveis são importantes para separar entre os grupos? Faça análise par-a-par</a:t>
            </a:r>
            <a:endParaRPr lang="en-US" altLang="pt-BR" sz="32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40386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CaixaDeTexto 4"/>
          <p:cNvSpPr txBox="1">
            <a:spLocks noChangeArrowheads="1"/>
          </p:cNvSpPr>
          <p:nvPr/>
        </p:nvSpPr>
        <p:spPr bwMode="auto">
          <a:xfrm>
            <a:off x="8120063" y="0"/>
            <a:ext cx="1023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 altLang="pt-BR" sz="2800" b="1"/>
              <a:t>Ex02</a:t>
            </a:r>
            <a:endParaRPr lang="en-US" altLang="pt-BR" sz="2800" b="1"/>
          </a:p>
        </p:txBody>
      </p:sp>
      <p:sp>
        <p:nvSpPr>
          <p:cNvPr id="43012" name="CaixaDeTexto 8"/>
          <p:cNvSpPr txBox="1">
            <a:spLocks noChangeArrowheads="1"/>
          </p:cNvSpPr>
          <p:nvPr/>
        </p:nvSpPr>
        <p:spPr bwMode="auto">
          <a:xfrm>
            <a:off x="0" y="5903913"/>
            <a:ext cx="9144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800"/>
              <a:t>2. Construa duas funções discriminantes simples, usando pesos 0 ou 1. Estabeleça os escores de corte.</a:t>
            </a:r>
            <a:endParaRPr lang="en-US" altLang="pt-BR" sz="2800"/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8600" y="990600"/>
            <a:ext cx="8458200" cy="484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40386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CaixaDeTexto 4"/>
          <p:cNvSpPr txBox="1">
            <a:spLocks noChangeArrowheads="1"/>
          </p:cNvSpPr>
          <p:nvPr/>
        </p:nvSpPr>
        <p:spPr bwMode="auto">
          <a:xfrm>
            <a:off x="8120063" y="0"/>
            <a:ext cx="1023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 altLang="pt-BR" sz="2800" b="1"/>
              <a:t>Ex02</a:t>
            </a:r>
            <a:endParaRPr lang="en-US" altLang="pt-BR" sz="2800" b="1"/>
          </a:p>
        </p:txBody>
      </p:sp>
      <p:sp>
        <p:nvSpPr>
          <p:cNvPr id="44036" name="CaixaDeTexto 5"/>
          <p:cNvSpPr txBox="1">
            <a:spLocks noChangeArrowheads="1"/>
          </p:cNvSpPr>
          <p:nvPr/>
        </p:nvSpPr>
        <p:spPr bwMode="auto">
          <a:xfrm>
            <a:off x="0" y="6248400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800"/>
              <a:t>3. Construa um gráfico bidimensional (entre Z</a:t>
            </a:r>
            <a:r>
              <a:rPr lang="pt-BR" altLang="pt-BR" sz="2800" baseline="-25000"/>
              <a:t>1</a:t>
            </a:r>
            <a:r>
              <a:rPr lang="pt-BR" altLang="pt-BR" sz="2800"/>
              <a:t> e Z</a:t>
            </a:r>
            <a:r>
              <a:rPr lang="pt-BR" altLang="pt-BR" sz="2800" baseline="-25000"/>
              <a:t>2</a:t>
            </a:r>
            <a:r>
              <a:rPr lang="pt-BR" altLang="pt-BR" sz="2800"/>
              <a:t>)</a:t>
            </a:r>
            <a:endParaRPr lang="en-US" altLang="pt-BR" sz="2800"/>
          </a:p>
        </p:txBody>
      </p:sp>
      <p:cxnSp>
        <p:nvCxnSpPr>
          <p:cNvPr id="8" name="Conector de seta reta 7"/>
          <p:cNvCxnSpPr/>
          <p:nvPr/>
        </p:nvCxnSpPr>
        <p:spPr>
          <a:xfrm rot="5400000" flipH="1" flipV="1">
            <a:off x="-1180306" y="3466306"/>
            <a:ext cx="4800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914400" y="5486400"/>
            <a:ext cx="6781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3200400" y="3733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Elipse 13"/>
          <p:cNvSpPr/>
          <p:nvPr/>
        </p:nvSpPr>
        <p:spPr>
          <a:xfrm>
            <a:off x="3200400" y="4800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Elipse 14"/>
          <p:cNvSpPr/>
          <p:nvPr/>
        </p:nvSpPr>
        <p:spPr>
          <a:xfrm>
            <a:off x="3200400" y="4267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Elipse 15"/>
          <p:cNvSpPr/>
          <p:nvPr/>
        </p:nvSpPr>
        <p:spPr>
          <a:xfrm>
            <a:off x="3733800" y="4267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Elipse 16"/>
          <p:cNvSpPr/>
          <p:nvPr/>
        </p:nvSpPr>
        <p:spPr>
          <a:xfrm>
            <a:off x="2590800" y="4267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tângulo 17"/>
          <p:cNvSpPr/>
          <p:nvPr/>
        </p:nvSpPr>
        <p:spPr>
          <a:xfrm>
            <a:off x="4572000" y="3657600"/>
            <a:ext cx="4572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tângulo 18"/>
          <p:cNvSpPr/>
          <p:nvPr/>
        </p:nvSpPr>
        <p:spPr>
          <a:xfrm>
            <a:off x="5334000" y="3657600"/>
            <a:ext cx="4572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tângulo 19"/>
          <p:cNvSpPr/>
          <p:nvPr/>
        </p:nvSpPr>
        <p:spPr>
          <a:xfrm>
            <a:off x="4572000" y="4267200"/>
            <a:ext cx="4572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tângulo 20"/>
          <p:cNvSpPr/>
          <p:nvPr/>
        </p:nvSpPr>
        <p:spPr>
          <a:xfrm>
            <a:off x="5334000" y="4267200"/>
            <a:ext cx="4572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tângulo 21"/>
          <p:cNvSpPr/>
          <p:nvPr/>
        </p:nvSpPr>
        <p:spPr>
          <a:xfrm>
            <a:off x="5334000" y="4876800"/>
            <a:ext cx="4572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Triângulo isósceles 22"/>
          <p:cNvSpPr/>
          <p:nvPr/>
        </p:nvSpPr>
        <p:spPr>
          <a:xfrm>
            <a:off x="5257800" y="1600200"/>
            <a:ext cx="533400" cy="4572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Triângulo isósceles 23"/>
          <p:cNvSpPr/>
          <p:nvPr/>
        </p:nvSpPr>
        <p:spPr>
          <a:xfrm>
            <a:off x="5257800" y="2286000"/>
            <a:ext cx="533400" cy="4572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Triângulo isósceles 24"/>
          <p:cNvSpPr/>
          <p:nvPr/>
        </p:nvSpPr>
        <p:spPr>
          <a:xfrm>
            <a:off x="4572000" y="2286000"/>
            <a:ext cx="533400" cy="4572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Triângulo isósceles 25"/>
          <p:cNvSpPr/>
          <p:nvPr/>
        </p:nvSpPr>
        <p:spPr>
          <a:xfrm>
            <a:off x="3733800" y="2286000"/>
            <a:ext cx="533400" cy="4572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Triângulo isósceles 26"/>
          <p:cNvSpPr/>
          <p:nvPr/>
        </p:nvSpPr>
        <p:spPr>
          <a:xfrm>
            <a:off x="3048000" y="2286000"/>
            <a:ext cx="533400" cy="4572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054" name="CaixaDeTexto 27"/>
          <p:cNvSpPr txBox="1">
            <a:spLocks noChangeArrowheads="1"/>
          </p:cNvSpPr>
          <p:nvPr/>
        </p:nvSpPr>
        <p:spPr bwMode="auto">
          <a:xfrm>
            <a:off x="5943600" y="5562600"/>
            <a:ext cx="2608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Função Discriminante 1</a:t>
            </a:r>
            <a:endParaRPr lang="en-US" altLang="pt-BR"/>
          </a:p>
        </p:txBody>
      </p:sp>
      <p:sp>
        <p:nvSpPr>
          <p:cNvPr id="44055" name="Retângulo 28"/>
          <p:cNvSpPr>
            <a:spLocks noChangeArrowheads="1"/>
          </p:cNvSpPr>
          <p:nvPr/>
        </p:nvSpPr>
        <p:spPr bwMode="auto">
          <a:xfrm rot="-5400000">
            <a:off x="-281781" y="3548856"/>
            <a:ext cx="2609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Função Discriminante 2</a:t>
            </a:r>
            <a:endParaRPr lang="en-US" altLang="pt-BR"/>
          </a:p>
        </p:txBody>
      </p:sp>
      <p:sp>
        <p:nvSpPr>
          <p:cNvPr id="44056" name="CaixaDeTexto 30"/>
          <p:cNvSpPr txBox="1">
            <a:spLocks noChangeArrowheads="1"/>
          </p:cNvSpPr>
          <p:nvPr/>
        </p:nvSpPr>
        <p:spPr bwMode="auto">
          <a:xfrm>
            <a:off x="6096000" y="762000"/>
            <a:ext cx="2903538" cy="175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pt-BR" altLang="pt-BR" b="1">
                <a:solidFill>
                  <a:srgbClr val="0070C0"/>
                </a:solidFill>
              </a:rPr>
              <a:t>Grupo 1</a:t>
            </a:r>
            <a:r>
              <a:rPr lang="pt-BR" altLang="pt-BR"/>
              <a:t>: Trocaria</a:t>
            </a:r>
          </a:p>
          <a:p>
            <a:pPr>
              <a:lnSpc>
                <a:spcPct val="200000"/>
              </a:lnSpc>
            </a:pPr>
            <a:r>
              <a:rPr lang="pt-BR" altLang="pt-BR" b="1">
                <a:solidFill>
                  <a:srgbClr val="FF0000"/>
                </a:solidFill>
              </a:rPr>
              <a:t>Grupo 2</a:t>
            </a:r>
            <a:r>
              <a:rPr lang="pt-BR" altLang="pt-BR"/>
              <a:t>: Indeciso</a:t>
            </a:r>
          </a:p>
          <a:p>
            <a:pPr>
              <a:lnSpc>
                <a:spcPct val="200000"/>
              </a:lnSpc>
            </a:pPr>
            <a:r>
              <a:rPr lang="pt-BR" altLang="pt-BR" b="1">
                <a:solidFill>
                  <a:srgbClr val="00B050"/>
                </a:solidFill>
              </a:rPr>
              <a:t>Grupo 3</a:t>
            </a:r>
            <a:r>
              <a:rPr lang="pt-BR" altLang="pt-BR"/>
              <a:t>: Não trocaria       </a:t>
            </a:r>
            <a:endParaRPr lang="en-US" altLang="pt-BR"/>
          </a:p>
        </p:txBody>
      </p:sp>
      <p:sp>
        <p:nvSpPr>
          <p:cNvPr id="32" name="Triângulo isósceles 31"/>
          <p:cNvSpPr/>
          <p:nvPr/>
        </p:nvSpPr>
        <p:spPr>
          <a:xfrm>
            <a:off x="8626475" y="2125663"/>
            <a:ext cx="228600" cy="2286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Elipse 32"/>
          <p:cNvSpPr/>
          <p:nvPr/>
        </p:nvSpPr>
        <p:spPr>
          <a:xfrm>
            <a:off x="8626475" y="98266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etângulo 33"/>
          <p:cNvSpPr/>
          <p:nvPr/>
        </p:nvSpPr>
        <p:spPr>
          <a:xfrm>
            <a:off x="8626475" y="1516063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 eaLnBrk="1" hangingPunct="1">
              <a:defRPr/>
            </a:pPr>
            <a:r>
              <a:rPr lang="pt-BR" altLang="pt-BR" b="1" smtClean="0"/>
              <a:t>Elementos LDA</a:t>
            </a:r>
          </a:p>
        </p:txBody>
      </p:sp>
      <p:sp>
        <p:nvSpPr>
          <p:cNvPr id="45059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8610600" cy="838200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Font typeface="Arial" pitchFamily="34" charset="0"/>
              <a:buNone/>
            </a:pPr>
            <a:r>
              <a:rPr lang="pt-BR" altLang="pt-BR" b="1" dirty="0" smtClean="0"/>
              <a:t>Centroides </a:t>
            </a:r>
          </a:p>
        </p:txBody>
      </p:sp>
      <p:cxnSp>
        <p:nvCxnSpPr>
          <p:cNvPr id="5" name="Conector de seta reta 4"/>
          <p:cNvCxnSpPr/>
          <p:nvPr/>
        </p:nvCxnSpPr>
        <p:spPr>
          <a:xfrm rot="5400000" flipH="1" flipV="1">
            <a:off x="212725" y="3054350"/>
            <a:ext cx="3822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93888" y="4662488"/>
            <a:ext cx="51101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3616325" y="3357563"/>
            <a:ext cx="174625" cy="212725"/>
          </a:xfrm>
          <a:prstGeom prst="ellipse">
            <a:avLst/>
          </a:prstGeom>
          <a:solidFill>
            <a:srgbClr val="5B9BD5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8" name="Elipse 7"/>
          <p:cNvSpPr/>
          <p:nvPr/>
        </p:nvSpPr>
        <p:spPr>
          <a:xfrm>
            <a:off x="3616325" y="4206875"/>
            <a:ext cx="174625" cy="212725"/>
          </a:xfrm>
          <a:prstGeom prst="ellipse">
            <a:avLst/>
          </a:prstGeom>
          <a:solidFill>
            <a:srgbClr val="5B9BD5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9" name="Elipse 8"/>
          <p:cNvSpPr/>
          <p:nvPr/>
        </p:nvSpPr>
        <p:spPr>
          <a:xfrm>
            <a:off x="3616325" y="3781425"/>
            <a:ext cx="174625" cy="212725"/>
          </a:xfrm>
          <a:prstGeom prst="ellipse">
            <a:avLst/>
          </a:prstGeom>
          <a:solidFill>
            <a:srgbClr val="5B9BD5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0" name="Elipse 9"/>
          <p:cNvSpPr/>
          <p:nvPr/>
        </p:nvSpPr>
        <p:spPr>
          <a:xfrm>
            <a:off x="4017963" y="3781425"/>
            <a:ext cx="174625" cy="212725"/>
          </a:xfrm>
          <a:prstGeom prst="ellipse">
            <a:avLst/>
          </a:prstGeom>
          <a:solidFill>
            <a:srgbClr val="5B9BD5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1" name="Elipse 10"/>
          <p:cNvSpPr/>
          <p:nvPr/>
        </p:nvSpPr>
        <p:spPr>
          <a:xfrm>
            <a:off x="3157538" y="3781425"/>
            <a:ext cx="173037" cy="212725"/>
          </a:xfrm>
          <a:prstGeom prst="ellipse">
            <a:avLst/>
          </a:prstGeom>
          <a:solidFill>
            <a:srgbClr val="5B9BD5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2" name="Retângulo 11"/>
          <p:cNvSpPr/>
          <p:nvPr/>
        </p:nvSpPr>
        <p:spPr>
          <a:xfrm>
            <a:off x="4649788" y="3314700"/>
            <a:ext cx="209550" cy="255588"/>
          </a:xfrm>
          <a:prstGeom prst="rect">
            <a:avLst/>
          </a:prstGeom>
          <a:solidFill>
            <a:srgbClr val="ED7D31">
              <a:alpha val="5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3" name="Retângulo 12"/>
          <p:cNvSpPr/>
          <p:nvPr/>
        </p:nvSpPr>
        <p:spPr>
          <a:xfrm>
            <a:off x="5224463" y="3314700"/>
            <a:ext cx="207962" cy="255588"/>
          </a:xfrm>
          <a:prstGeom prst="rect">
            <a:avLst/>
          </a:prstGeom>
          <a:solidFill>
            <a:srgbClr val="ED7D31">
              <a:alpha val="5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4" name="Retângulo 13"/>
          <p:cNvSpPr/>
          <p:nvPr/>
        </p:nvSpPr>
        <p:spPr>
          <a:xfrm>
            <a:off x="4649788" y="3800475"/>
            <a:ext cx="209550" cy="254000"/>
          </a:xfrm>
          <a:prstGeom prst="rect">
            <a:avLst/>
          </a:prstGeom>
          <a:solidFill>
            <a:srgbClr val="ED7D31">
              <a:alpha val="5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5" name="Retângulo 14"/>
          <p:cNvSpPr/>
          <p:nvPr/>
        </p:nvSpPr>
        <p:spPr>
          <a:xfrm>
            <a:off x="5224463" y="3800475"/>
            <a:ext cx="207962" cy="254000"/>
          </a:xfrm>
          <a:prstGeom prst="rect">
            <a:avLst/>
          </a:prstGeom>
          <a:solidFill>
            <a:srgbClr val="ED7D31">
              <a:alpha val="5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6" name="Retângulo 15"/>
          <p:cNvSpPr/>
          <p:nvPr/>
        </p:nvSpPr>
        <p:spPr>
          <a:xfrm>
            <a:off x="5224463" y="4284663"/>
            <a:ext cx="207962" cy="255587"/>
          </a:xfrm>
          <a:prstGeom prst="rect">
            <a:avLst/>
          </a:prstGeom>
          <a:solidFill>
            <a:srgbClr val="ED7D31">
              <a:alpha val="5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7" name="Triângulo isósceles 16"/>
          <p:cNvSpPr/>
          <p:nvPr/>
        </p:nvSpPr>
        <p:spPr>
          <a:xfrm>
            <a:off x="5165725" y="1676400"/>
            <a:ext cx="244475" cy="255588"/>
          </a:xfrm>
          <a:prstGeom prst="triangle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8" name="Triângulo isósceles 17"/>
          <p:cNvSpPr/>
          <p:nvPr/>
        </p:nvSpPr>
        <p:spPr>
          <a:xfrm>
            <a:off x="5165725" y="2222500"/>
            <a:ext cx="244475" cy="255588"/>
          </a:xfrm>
          <a:prstGeom prst="triangle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9" name="Triângulo isósceles 18"/>
          <p:cNvSpPr/>
          <p:nvPr/>
        </p:nvSpPr>
        <p:spPr>
          <a:xfrm>
            <a:off x="4649788" y="2222500"/>
            <a:ext cx="244475" cy="255588"/>
          </a:xfrm>
          <a:prstGeom prst="triangle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20" name="Triângulo isósceles 19"/>
          <p:cNvSpPr/>
          <p:nvPr/>
        </p:nvSpPr>
        <p:spPr>
          <a:xfrm>
            <a:off x="4017963" y="2222500"/>
            <a:ext cx="244475" cy="255588"/>
          </a:xfrm>
          <a:prstGeom prst="triangle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21" name="Triângulo isósceles 20"/>
          <p:cNvSpPr/>
          <p:nvPr/>
        </p:nvSpPr>
        <p:spPr>
          <a:xfrm>
            <a:off x="3502025" y="2222500"/>
            <a:ext cx="242888" cy="255588"/>
          </a:xfrm>
          <a:prstGeom prst="triangle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45077" name="CaixaDeTexto 21"/>
          <p:cNvSpPr txBox="1">
            <a:spLocks noChangeArrowheads="1"/>
          </p:cNvSpPr>
          <p:nvPr/>
        </p:nvSpPr>
        <p:spPr bwMode="auto">
          <a:xfrm>
            <a:off x="5683250" y="4722813"/>
            <a:ext cx="1555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1400"/>
              <a:t>Função Discriminante 1</a:t>
            </a:r>
            <a:endParaRPr lang="en-US" altLang="pt-BR" sz="1400"/>
          </a:p>
        </p:txBody>
      </p:sp>
      <p:sp>
        <p:nvSpPr>
          <p:cNvPr id="45078" name="Retângulo 22"/>
          <p:cNvSpPr>
            <a:spLocks noChangeArrowheads="1"/>
          </p:cNvSpPr>
          <p:nvPr/>
        </p:nvSpPr>
        <p:spPr bwMode="auto">
          <a:xfrm rot="-5400000">
            <a:off x="1153319" y="3150394"/>
            <a:ext cx="164306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1400"/>
              <a:t>Função Discriminante 2</a:t>
            </a:r>
            <a:endParaRPr lang="en-US" altLang="pt-BR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 defTabSz="685800" eaLnBrk="1" hangingPunct="1">
              <a:lnSpc>
                <a:spcPct val="90000"/>
              </a:lnSpc>
              <a:defRPr/>
            </a:pPr>
            <a:r>
              <a:rPr lang="pt-BR" altLang="pt-BR" sz="4800" b="1" u="sng" dirty="0">
                <a:latin typeface="+mj-lt"/>
                <a:ea typeface="+mj-ea"/>
                <a:cs typeface="+mj-cs"/>
              </a:rPr>
              <a:t>Análise Fatorial</a:t>
            </a: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371600" y="3352800"/>
            <a:ext cx="5638800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2" name="CaixaDeTexto 20"/>
          <p:cNvSpPr txBox="1">
            <a:spLocks noChangeArrowheads="1"/>
          </p:cNvSpPr>
          <p:nvPr/>
        </p:nvSpPr>
        <p:spPr bwMode="auto">
          <a:xfrm>
            <a:off x="7010400" y="3429000"/>
            <a:ext cx="915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>
                <a:solidFill>
                  <a:srgbClr val="FF0000"/>
                </a:solidFill>
              </a:rPr>
              <a:t>Fator 1</a:t>
            </a:r>
            <a:endParaRPr lang="en-US" altLang="pt-BR">
              <a:solidFill>
                <a:srgbClr val="FF0000"/>
              </a:solidFill>
            </a:endParaRPr>
          </a:p>
        </p:txBody>
      </p:sp>
      <p:cxnSp>
        <p:nvCxnSpPr>
          <p:cNvPr id="23" name="Conector reto 22"/>
          <p:cNvCxnSpPr/>
          <p:nvPr/>
        </p:nvCxnSpPr>
        <p:spPr>
          <a:xfrm rot="5400000" flipH="1" flipV="1">
            <a:off x="1600200" y="1447800"/>
            <a:ext cx="4648200" cy="4038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rot="16200000" flipV="1">
            <a:off x="1714500" y="1638300"/>
            <a:ext cx="4800600" cy="381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rot="10800000">
            <a:off x="1371600" y="2590800"/>
            <a:ext cx="5715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6" name="CaixaDeTexto 39"/>
          <p:cNvSpPr txBox="1">
            <a:spLocks noChangeArrowheads="1"/>
          </p:cNvSpPr>
          <p:nvPr/>
        </p:nvSpPr>
        <p:spPr bwMode="auto">
          <a:xfrm>
            <a:off x="7239000" y="23622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>
                <a:solidFill>
                  <a:srgbClr val="0070C0"/>
                </a:solidFill>
              </a:rPr>
              <a:t>X2</a:t>
            </a:r>
            <a:endParaRPr lang="en-US" altLang="pt-BR">
              <a:solidFill>
                <a:srgbClr val="0070C0"/>
              </a:solidFill>
            </a:endParaRPr>
          </a:p>
        </p:txBody>
      </p:sp>
      <p:sp>
        <p:nvSpPr>
          <p:cNvPr id="9227" name="CaixaDeTexto 40"/>
          <p:cNvSpPr txBox="1">
            <a:spLocks noChangeArrowheads="1"/>
          </p:cNvSpPr>
          <p:nvPr/>
        </p:nvSpPr>
        <p:spPr bwMode="auto">
          <a:xfrm>
            <a:off x="5943600" y="11430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>
                <a:solidFill>
                  <a:srgbClr val="0070C0"/>
                </a:solidFill>
              </a:rPr>
              <a:t>X1</a:t>
            </a:r>
            <a:endParaRPr lang="en-US" altLang="pt-BR">
              <a:solidFill>
                <a:srgbClr val="0070C0"/>
              </a:solidFill>
            </a:endParaRPr>
          </a:p>
        </p:txBody>
      </p:sp>
      <p:sp>
        <p:nvSpPr>
          <p:cNvPr id="9228" name="CaixaDeTexto 41"/>
          <p:cNvSpPr txBox="1">
            <a:spLocks noChangeArrowheads="1"/>
          </p:cNvSpPr>
          <p:nvPr/>
        </p:nvSpPr>
        <p:spPr bwMode="auto">
          <a:xfrm>
            <a:off x="6096000" y="55737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>
                <a:solidFill>
                  <a:srgbClr val="0070C0"/>
                </a:solidFill>
              </a:rPr>
              <a:t>X3</a:t>
            </a:r>
            <a:endParaRPr lang="en-US" altLang="pt-BR">
              <a:solidFill>
                <a:srgbClr val="0070C0"/>
              </a:solidFill>
            </a:endParaRPr>
          </a:p>
        </p:txBody>
      </p:sp>
      <p:sp>
        <p:nvSpPr>
          <p:cNvPr id="9229" name="CaixaDeTexto 42"/>
          <p:cNvSpPr txBox="1">
            <a:spLocks noChangeArrowheads="1"/>
          </p:cNvSpPr>
          <p:nvPr/>
        </p:nvSpPr>
        <p:spPr bwMode="auto">
          <a:xfrm>
            <a:off x="914400" y="6181725"/>
            <a:ext cx="5078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800"/>
              <a:t>Fator</a:t>
            </a:r>
            <a:r>
              <a:rPr lang="pt-BR" altLang="pt-BR" sz="2800" baseline="-25000"/>
              <a:t>i</a:t>
            </a:r>
            <a:r>
              <a:rPr lang="pt-BR" altLang="pt-BR" sz="2800"/>
              <a:t> = a</a:t>
            </a:r>
            <a:r>
              <a:rPr lang="pt-BR" altLang="pt-BR" sz="2800" baseline="-25000"/>
              <a:t>1i</a:t>
            </a:r>
            <a:r>
              <a:rPr lang="pt-BR" altLang="pt-BR" sz="2800"/>
              <a:t>.X1 + a</a:t>
            </a:r>
            <a:r>
              <a:rPr lang="pt-BR" altLang="pt-BR" sz="2800" baseline="-25000"/>
              <a:t>2i</a:t>
            </a:r>
            <a:r>
              <a:rPr lang="pt-BR" altLang="pt-BR" sz="2800"/>
              <a:t>.X2 + a</a:t>
            </a:r>
            <a:r>
              <a:rPr lang="pt-BR" altLang="pt-BR" sz="2800" baseline="-25000"/>
              <a:t>3i</a:t>
            </a:r>
            <a:r>
              <a:rPr lang="pt-BR" altLang="pt-BR" sz="2800"/>
              <a:t>.X3</a:t>
            </a:r>
            <a:endParaRPr lang="en-US" altLang="pt-BR" sz="28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 eaLnBrk="1" hangingPunct="1">
              <a:defRPr/>
            </a:pPr>
            <a:r>
              <a:rPr lang="pt-BR" altLang="pt-BR" b="1" smtClean="0"/>
              <a:t>Elementos LDA</a:t>
            </a:r>
          </a:p>
        </p:txBody>
      </p:sp>
      <p:sp>
        <p:nvSpPr>
          <p:cNvPr id="4608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8610600" cy="838200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Font typeface="Arial" pitchFamily="34" charset="0"/>
              <a:buNone/>
            </a:pPr>
            <a:r>
              <a:rPr lang="pt-BR" altLang="pt-BR" b="1" dirty="0" smtClean="0"/>
              <a:t>Centroides </a:t>
            </a:r>
          </a:p>
        </p:txBody>
      </p:sp>
      <p:cxnSp>
        <p:nvCxnSpPr>
          <p:cNvPr id="5" name="Conector de seta reta 4"/>
          <p:cNvCxnSpPr/>
          <p:nvPr/>
        </p:nvCxnSpPr>
        <p:spPr>
          <a:xfrm rot="5400000" flipH="1" flipV="1">
            <a:off x="212725" y="3054350"/>
            <a:ext cx="3822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93888" y="4662488"/>
            <a:ext cx="51101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3616325" y="3357563"/>
            <a:ext cx="174625" cy="212725"/>
          </a:xfrm>
          <a:prstGeom prst="ellipse">
            <a:avLst/>
          </a:prstGeom>
          <a:solidFill>
            <a:srgbClr val="5B9BD5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8" name="Elipse 7"/>
          <p:cNvSpPr/>
          <p:nvPr/>
        </p:nvSpPr>
        <p:spPr>
          <a:xfrm>
            <a:off x="3616325" y="4206875"/>
            <a:ext cx="174625" cy="212725"/>
          </a:xfrm>
          <a:prstGeom prst="ellipse">
            <a:avLst/>
          </a:prstGeom>
          <a:solidFill>
            <a:srgbClr val="5B9BD5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9" name="Elipse 8"/>
          <p:cNvSpPr/>
          <p:nvPr/>
        </p:nvSpPr>
        <p:spPr>
          <a:xfrm>
            <a:off x="3616325" y="3781425"/>
            <a:ext cx="174625" cy="212725"/>
          </a:xfrm>
          <a:prstGeom prst="ellipse">
            <a:avLst/>
          </a:prstGeom>
          <a:solidFill>
            <a:srgbClr val="5B9BD5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0" name="Elipse 9"/>
          <p:cNvSpPr/>
          <p:nvPr/>
        </p:nvSpPr>
        <p:spPr>
          <a:xfrm>
            <a:off x="4017963" y="3781425"/>
            <a:ext cx="174625" cy="212725"/>
          </a:xfrm>
          <a:prstGeom prst="ellipse">
            <a:avLst/>
          </a:prstGeom>
          <a:solidFill>
            <a:srgbClr val="5B9BD5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1" name="Elipse 10"/>
          <p:cNvSpPr/>
          <p:nvPr/>
        </p:nvSpPr>
        <p:spPr>
          <a:xfrm>
            <a:off x="3157538" y="3781425"/>
            <a:ext cx="173037" cy="212725"/>
          </a:xfrm>
          <a:prstGeom prst="ellipse">
            <a:avLst/>
          </a:prstGeom>
          <a:solidFill>
            <a:srgbClr val="5B9BD5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2" name="Retângulo 11"/>
          <p:cNvSpPr/>
          <p:nvPr/>
        </p:nvSpPr>
        <p:spPr>
          <a:xfrm>
            <a:off x="4649788" y="3314700"/>
            <a:ext cx="209550" cy="255588"/>
          </a:xfrm>
          <a:prstGeom prst="rect">
            <a:avLst/>
          </a:prstGeom>
          <a:solidFill>
            <a:srgbClr val="ED7D31">
              <a:alpha val="5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3" name="Retângulo 12"/>
          <p:cNvSpPr/>
          <p:nvPr/>
        </p:nvSpPr>
        <p:spPr>
          <a:xfrm>
            <a:off x="5224463" y="3314700"/>
            <a:ext cx="207962" cy="255588"/>
          </a:xfrm>
          <a:prstGeom prst="rect">
            <a:avLst/>
          </a:prstGeom>
          <a:solidFill>
            <a:srgbClr val="ED7D31">
              <a:alpha val="5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4" name="Retângulo 13"/>
          <p:cNvSpPr/>
          <p:nvPr/>
        </p:nvSpPr>
        <p:spPr>
          <a:xfrm>
            <a:off x="4649788" y="3800475"/>
            <a:ext cx="209550" cy="254000"/>
          </a:xfrm>
          <a:prstGeom prst="rect">
            <a:avLst/>
          </a:prstGeom>
          <a:solidFill>
            <a:srgbClr val="ED7D31">
              <a:alpha val="5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5" name="Retângulo 14"/>
          <p:cNvSpPr/>
          <p:nvPr/>
        </p:nvSpPr>
        <p:spPr>
          <a:xfrm>
            <a:off x="5224463" y="3800475"/>
            <a:ext cx="207962" cy="254000"/>
          </a:xfrm>
          <a:prstGeom prst="rect">
            <a:avLst/>
          </a:prstGeom>
          <a:solidFill>
            <a:srgbClr val="ED7D31">
              <a:alpha val="5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6" name="Retângulo 15"/>
          <p:cNvSpPr/>
          <p:nvPr/>
        </p:nvSpPr>
        <p:spPr>
          <a:xfrm>
            <a:off x="5224463" y="4284663"/>
            <a:ext cx="207962" cy="255587"/>
          </a:xfrm>
          <a:prstGeom prst="rect">
            <a:avLst/>
          </a:prstGeom>
          <a:solidFill>
            <a:srgbClr val="ED7D31">
              <a:alpha val="5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7" name="Triângulo isósceles 16"/>
          <p:cNvSpPr/>
          <p:nvPr/>
        </p:nvSpPr>
        <p:spPr>
          <a:xfrm>
            <a:off x="5165725" y="1676400"/>
            <a:ext cx="244475" cy="255588"/>
          </a:xfrm>
          <a:prstGeom prst="triangle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8" name="Triângulo isósceles 17"/>
          <p:cNvSpPr/>
          <p:nvPr/>
        </p:nvSpPr>
        <p:spPr>
          <a:xfrm>
            <a:off x="5165725" y="2222500"/>
            <a:ext cx="244475" cy="255588"/>
          </a:xfrm>
          <a:prstGeom prst="triangle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9" name="Triângulo isósceles 18"/>
          <p:cNvSpPr/>
          <p:nvPr/>
        </p:nvSpPr>
        <p:spPr>
          <a:xfrm>
            <a:off x="4649788" y="2222500"/>
            <a:ext cx="244475" cy="255588"/>
          </a:xfrm>
          <a:prstGeom prst="triangle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20" name="Triângulo isósceles 19"/>
          <p:cNvSpPr/>
          <p:nvPr/>
        </p:nvSpPr>
        <p:spPr>
          <a:xfrm>
            <a:off x="4017963" y="2222500"/>
            <a:ext cx="244475" cy="255588"/>
          </a:xfrm>
          <a:prstGeom prst="triangle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21" name="Triângulo isósceles 20"/>
          <p:cNvSpPr/>
          <p:nvPr/>
        </p:nvSpPr>
        <p:spPr>
          <a:xfrm>
            <a:off x="3502025" y="2222500"/>
            <a:ext cx="242888" cy="255588"/>
          </a:xfrm>
          <a:prstGeom prst="triangle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46101" name="CaixaDeTexto 21"/>
          <p:cNvSpPr txBox="1">
            <a:spLocks noChangeArrowheads="1"/>
          </p:cNvSpPr>
          <p:nvPr/>
        </p:nvSpPr>
        <p:spPr bwMode="auto">
          <a:xfrm>
            <a:off x="5683250" y="4722813"/>
            <a:ext cx="1555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1400"/>
              <a:t>Função Discriminante 1</a:t>
            </a:r>
            <a:endParaRPr lang="en-US" altLang="pt-BR" sz="1400"/>
          </a:p>
        </p:txBody>
      </p:sp>
      <p:sp>
        <p:nvSpPr>
          <p:cNvPr id="46102" name="Retângulo 22"/>
          <p:cNvSpPr>
            <a:spLocks noChangeArrowheads="1"/>
          </p:cNvSpPr>
          <p:nvPr/>
        </p:nvSpPr>
        <p:spPr bwMode="auto">
          <a:xfrm rot="-5400000">
            <a:off x="1153319" y="3150394"/>
            <a:ext cx="164306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1400"/>
              <a:t>Função Discriminante 2</a:t>
            </a:r>
            <a:endParaRPr lang="en-US" altLang="pt-BR" sz="1400"/>
          </a:p>
        </p:txBody>
      </p:sp>
      <p:sp>
        <p:nvSpPr>
          <p:cNvPr id="46103" name="CaixaDeTexto 24"/>
          <p:cNvSpPr txBox="1">
            <a:spLocks noChangeArrowheads="1"/>
          </p:cNvSpPr>
          <p:nvPr/>
        </p:nvSpPr>
        <p:spPr bwMode="auto">
          <a:xfrm>
            <a:off x="457200" y="5562600"/>
            <a:ext cx="822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Definição:</a:t>
            </a:r>
            <a:r>
              <a:rPr lang="pt-BR" altLang="pt-BR" sz="2400"/>
              <a:t> Valor médio para os escores Z discriminantes de todos os objetos, em uma dada categoria ou grupo.</a:t>
            </a:r>
            <a:endParaRPr lang="en-US" altLang="pt-BR" sz="2400" b="1"/>
          </a:p>
        </p:txBody>
      </p:sp>
      <p:sp>
        <p:nvSpPr>
          <p:cNvPr id="26" name="Retângulo 25"/>
          <p:cNvSpPr/>
          <p:nvPr/>
        </p:nvSpPr>
        <p:spPr>
          <a:xfrm>
            <a:off x="4876800" y="3581400"/>
            <a:ext cx="38100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Elipse 26"/>
          <p:cNvSpPr/>
          <p:nvPr/>
        </p:nvSpPr>
        <p:spPr>
          <a:xfrm>
            <a:off x="3505200" y="3657600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Triângulo isósceles 28"/>
          <p:cNvSpPr/>
          <p:nvPr/>
        </p:nvSpPr>
        <p:spPr>
          <a:xfrm>
            <a:off x="4191000" y="1828800"/>
            <a:ext cx="533400" cy="5334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6107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43675" y="1295400"/>
            <a:ext cx="2447925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 eaLnBrk="1" hangingPunct="1">
              <a:defRPr/>
            </a:pPr>
            <a:r>
              <a:rPr lang="pt-BR" altLang="pt-BR" b="1" smtClean="0"/>
              <a:t>Elementos LDA</a:t>
            </a:r>
          </a:p>
        </p:txBody>
      </p:sp>
      <p:sp>
        <p:nvSpPr>
          <p:cNvPr id="47107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8610600" cy="838200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Font typeface="Arial" pitchFamily="34" charset="0"/>
              <a:buNone/>
            </a:pPr>
            <a:r>
              <a:rPr lang="pt-BR" altLang="pt-BR" b="1" smtClean="0"/>
              <a:t>Centroides </a:t>
            </a:r>
          </a:p>
        </p:txBody>
      </p:sp>
      <p:cxnSp>
        <p:nvCxnSpPr>
          <p:cNvPr id="5" name="Conector de seta reta 4"/>
          <p:cNvCxnSpPr/>
          <p:nvPr/>
        </p:nvCxnSpPr>
        <p:spPr>
          <a:xfrm rot="5400000" flipH="1" flipV="1">
            <a:off x="212725" y="3054350"/>
            <a:ext cx="3822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93888" y="4662488"/>
            <a:ext cx="51101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3616325" y="3781425"/>
            <a:ext cx="174625" cy="212725"/>
          </a:xfrm>
          <a:prstGeom prst="ellipse">
            <a:avLst/>
          </a:prstGeom>
          <a:solidFill>
            <a:srgbClr val="5B9BD5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47111" name="CaixaDeTexto 21"/>
          <p:cNvSpPr txBox="1">
            <a:spLocks noChangeArrowheads="1"/>
          </p:cNvSpPr>
          <p:nvPr/>
        </p:nvSpPr>
        <p:spPr bwMode="auto">
          <a:xfrm>
            <a:off x="5683250" y="4722813"/>
            <a:ext cx="1555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1400"/>
              <a:t>Função Discriminante 1</a:t>
            </a:r>
            <a:endParaRPr lang="en-US" altLang="pt-BR" sz="1400"/>
          </a:p>
        </p:txBody>
      </p:sp>
      <p:sp>
        <p:nvSpPr>
          <p:cNvPr id="47112" name="Retângulo 22"/>
          <p:cNvSpPr>
            <a:spLocks noChangeArrowheads="1"/>
          </p:cNvSpPr>
          <p:nvPr/>
        </p:nvSpPr>
        <p:spPr bwMode="auto">
          <a:xfrm rot="-5400000">
            <a:off x="1153319" y="3150394"/>
            <a:ext cx="164306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1400"/>
              <a:t>Função Discriminante 2</a:t>
            </a:r>
            <a:endParaRPr lang="en-US" altLang="pt-BR" sz="1400"/>
          </a:p>
        </p:txBody>
      </p:sp>
      <p:sp>
        <p:nvSpPr>
          <p:cNvPr id="27" name="Elipse 26"/>
          <p:cNvSpPr/>
          <p:nvPr/>
        </p:nvSpPr>
        <p:spPr>
          <a:xfrm>
            <a:off x="3505200" y="3657600"/>
            <a:ext cx="4572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Triângulo isósceles 28"/>
          <p:cNvSpPr/>
          <p:nvPr/>
        </p:nvSpPr>
        <p:spPr>
          <a:xfrm>
            <a:off x="4191000" y="1828800"/>
            <a:ext cx="533400" cy="5334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115" name="CaixaDeTexto 27"/>
          <p:cNvSpPr txBox="1">
            <a:spLocks noChangeArrowheads="1"/>
          </p:cNvSpPr>
          <p:nvPr/>
        </p:nvSpPr>
        <p:spPr bwMode="auto">
          <a:xfrm>
            <a:off x="457200" y="5562600"/>
            <a:ext cx="822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b="1"/>
              <a:t>Definição:</a:t>
            </a:r>
            <a:r>
              <a:rPr lang="pt-BR" altLang="pt-BR" sz="2400"/>
              <a:t> Valor médio para os escores Z discriminantes de todos os objetos, em uma dada categoria ou grupo.</a:t>
            </a:r>
            <a:endParaRPr lang="en-US" altLang="pt-BR" sz="2400" b="1"/>
          </a:p>
        </p:txBody>
      </p:sp>
      <p:sp>
        <p:nvSpPr>
          <p:cNvPr id="30" name="Retângulo 29"/>
          <p:cNvSpPr/>
          <p:nvPr/>
        </p:nvSpPr>
        <p:spPr>
          <a:xfrm>
            <a:off x="4876800" y="3581400"/>
            <a:ext cx="38100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7117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43675" y="1295400"/>
            <a:ext cx="2447925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40386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CaixaDeTexto 4"/>
          <p:cNvSpPr txBox="1">
            <a:spLocks noChangeArrowheads="1"/>
          </p:cNvSpPr>
          <p:nvPr/>
        </p:nvSpPr>
        <p:spPr bwMode="auto">
          <a:xfrm>
            <a:off x="8120063" y="0"/>
            <a:ext cx="1023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 altLang="pt-BR" sz="2800" b="1"/>
              <a:t>Ex02</a:t>
            </a:r>
            <a:endParaRPr lang="en-US" altLang="pt-BR" sz="2800" b="1"/>
          </a:p>
        </p:txBody>
      </p:sp>
      <p:sp>
        <p:nvSpPr>
          <p:cNvPr id="48132" name="CaixaDeTexto 5"/>
          <p:cNvSpPr txBox="1">
            <a:spLocks noChangeArrowheads="1"/>
          </p:cNvSpPr>
          <p:nvPr/>
        </p:nvSpPr>
        <p:spPr bwMode="auto">
          <a:xfrm>
            <a:off x="76200" y="6096000"/>
            <a:ext cx="8610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800"/>
              <a:t>4. Interprete os resultados.</a:t>
            </a:r>
            <a:endParaRPr lang="en-US" altLang="pt-BR" sz="2800"/>
          </a:p>
        </p:txBody>
      </p:sp>
      <p:cxnSp>
        <p:nvCxnSpPr>
          <p:cNvPr id="8" name="Conector de seta reta 7"/>
          <p:cNvCxnSpPr/>
          <p:nvPr/>
        </p:nvCxnSpPr>
        <p:spPr>
          <a:xfrm rot="5400000" flipH="1" flipV="1">
            <a:off x="-1408906" y="3477419"/>
            <a:ext cx="4800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685800" y="5497513"/>
            <a:ext cx="67818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2971800" y="374491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Elipse 13"/>
          <p:cNvSpPr/>
          <p:nvPr/>
        </p:nvSpPr>
        <p:spPr>
          <a:xfrm>
            <a:off x="2971800" y="481171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Elipse 14"/>
          <p:cNvSpPr/>
          <p:nvPr/>
        </p:nvSpPr>
        <p:spPr>
          <a:xfrm>
            <a:off x="2971800" y="427831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Elipse 15"/>
          <p:cNvSpPr/>
          <p:nvPr/>
        </p:nvSpPr>
        <p:spPr>
          <a:xfrm>
            <a:off x="3505200" y="427831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Elipse 16"/>
          <p:cNvSpPr/>
          <p:nvPr/>
        </p:nvSpPr>
        <p:spPr>
          <a:xfrm>
            <a:off x="2362200" y="427831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tângulo 17"/>
          <p:cNvSpPr/>
          <p:nvPr/>
        </p:nvSpPr>
        <p:spPr>
          <a:xfrm>
            <a:off x="4343400" y="3668713"/>
            <a:ext cx="4572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tângulo 18"/>
          <p:cNvSpPr/>
          <p:nvPr/>
        </p:nvSpPr>
        <p:spPr>
          <a:xfrm>
            <a:off x="5105400" y="3668713"/>
            <a:ext cx="4572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tângulo 19"/>
          <p:cNvSpPr/>
          <p:nvPr/>
        </p:nvSpPr>
        <p:spPr>
          <a:xfrm>
            <a:off x="4343400" y="4278313"/>
            <a:ext cx="4572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tângulo 20"/>
          <p:cNvSpPr/>
          <p:nvPr/>
        </p:nvSpPr>
        <p:spPr>
          <a:xfrm>
            <a:off x="5105400" y="4278313"/>
            <a:ext cx="4572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tângulo 21"/>
          <p:cNvSpPr/>
          <p:nvPr/>
        </p:nvSpPr>
        <p:spPr>
          <a:xfrm>
            <a:off x="5105400" y="4887913"/>
            <a:ext cx="4572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Triângulo isósceles 22"/>
          <p:cNvSpPr/>
          <p:nvPr/>
        </p:nvSpPr>
        <p:spPr>
          <a:xfrm>
            <a:off x="5029200" y="1611313"/>
            <a:ext cx="533400" cy="4572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Triângulo isósceles 23"/>
          <p:cNvSpPr/>
          <p:nvPr/>
        </p:nvSpPr>
        <p:spPr>
          <a:xfrm>
            <a:off x="5029200" y="2297113"/>
            <a:ext cx="533400" cy="4572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Triângulo isósceles 24"/>
          <p:cNvSpPr/>
          <p:nvPr/>
        </p:nvSpPr>
        <p:spPr>
          <a:xfrm>
            <a:off x="4343400" y="2297113"/>
            <a:ext cx="533400" cy="4572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Triângulo isósceles 25"/>
          <p:cNvSpPr/>
          <p:nvPr/>
        </p:nvSpPr>
        <p:spPr>
          <a:xfrm>
            <a:off x="3505200" y="2297113"/>
            <a:ext cx="533400" cy="4572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Triângulo isósceles 26"/>
          <p:cNvSpPr/>
          <p:nvPr/>
        </p:nvSpPr>
        <p:spPr>
          <a:xfrm>
            <a:off x="2819400" y="2297113"/>
            <a:ext cx="533400" cy="4572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150" name="CaixaDeTexto 27"/>
          <p:cNvSpPr txBox="1">
            <a:spLocks noChangeArrowheads="1"/>
          </p:cNvSpPr>
          <p:nvPr/>
        </p:nvSpPr>
        <p:spPr bwMode="auto">
          <a:xfrm>
            <a:off x="5715000" y="5573713"/>
            <a:ext cx="2608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Função Discriminante 1</a:t>
            </a:r>
            <a:endParaRPr lang="en-US" altLang="pt-BR"/>
          </a:p>
        </p:txBody>
      </p:sp>
      <p:sp>
        <p:nvSpPr>
          <p:cNvPr id="48151" name="Retângulo 28"/>
          <p:cNvSpPr>
            <a:spLocks noChangeArrowheads="1"/>
          </p:cNvSpPr>
          <p:nvPr/>
        </p:nvSpPr>
        <p:spPr bwMode="auto">
          <a:xfrm rot="-5400000">
            <a:off x="-509588" y="3560763"/>
            <a:ext cx="2608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/>
              <a:t>Função Discriminante 2</a:t>
            </a:r>
            <a:endParaRPr lang="en-US" altLang="pt-BR"/>
          </a:p>
        </p:txBody>
      </p:sp>
      <p:sp>
        <p:nvSpPr>
          <p:cNvPr id="48152" name="CaixaDeTexto 29"/>
          <p:cNvSpPr txBox="1">
            <a:spLocks noChangeArrowheads="1"/>
          </p:cNvSpPr>
          <p:nvPr/>
        </p:nvSpPr>
        <p:spPr bwMode="auto">
          <a:xfrm>
            <a:off x="6096000" y="762000"/>
            <a:ext cx="2903538" cy="175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pt-BR" altLang="pt-BR" b="1">
                <a:solidFill>
                  <a:srgbClr val="0070C0"/>
                </a:solidFill>
              </a:rPr>
              <a:t>Grupo 1</a:t>
            </a:r>
            <a:r>
              <a:rPr lang="pt-BR" altLang="pt-BR"/>
              <a:t>: Trocaria</a:t>
            </a:r>
          </a:p>
          <a:p>
            <a:pPr>
              <a:lnSpc>
                <a:spcPct val="200000"/>
              </a:lnSpc>
            </a:pPr>
            <a:r>
              <a:rPr lang="pt-BR" altLang="pt-BR" b="1">
                <a:solidFill>
                  <a:srgbClr val="FF0000"/>
                </a:solidFill>
              </a:rPr>
              <a:t>Grupo 2</a:t>
            </a:r>
            <a:r>
              <a:rPr lang="pt-BR" altLang="pt-BR"/>
              <a:t>: Indeciso</a:t>
            </a:r>
          </a:p>
          <a:p>
            <a:pPr>
              <a:lnSpc>
                <a:spcPct val="200000"/>
              </a:lnSpc>
            </a:pPr>
            <a:r>
              <a:rPr lang="pt-BR" altLang="pt-BR" b="1">
                <a:solidFill>
                  <a:srgbClr val="00B050"/>
                </a:solidFill>
              </a:rPr>
              <a:t>Grupo 3</a:t>
            </a:r>
            <a:r>
              <a:rPr lang="pt-BR" altLang="pt-BR"/>
              <a:t>: Não trocaria       </a:t>
            </a:r>
            <a:endParaRPr lang="en-US" altLang="pt-BR"/>
          </a:p>
        </p:txBody>
      </p:sp>
      <p:sp>
        <p:nvSpPr>
          <p:cNvPr id="31" name="Triângulo isósceles 30"/>
          <p:cNvSpPr/>
          <p:nvPr/>
        </p:nvSpPr>
        <p:spPr>
          <a:xfrm>
            <a:off x="8626475" y="2125663"/>
            <a:ext cx="228600" cy="2286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Elipse 31"/>
          <p:cNvSpPr/>
          <p:nvPr/>
        </p:nvSpPr>
        <p:spPr>
          <a:xfrm>
            <a:off x="8626475" y="98266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Retângulo 32"/>
          <p:cNvSpPr/>
          <p:nvPr/>
        </p:nvSpPr>
        <p:spPr>
          <a:xfrm>
            <a:off x="8626475" y="1516063"/>
            <a:ext cx="2286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3600" b="1"/>
              <a:t>Fluxograma</a:t>
            </a:r>
          </a:p>
        </p:txBody>
      </p:sp>
      <p:sp>
        <p:nvSpPr>
          <p:cNvPr id="119811" name="CaixaDeTexto 18"/>
          <p:cNvSpPr txBox="1">
            <a:spLocks noChangeArrowheads="1"/>
          </p:cNvSpPr>
          <p:nvPr/>
        </p:nvSpPr>
        <p:spPr bwMode="auto">
          <a:xfrm flipH="1">
            <a:off x="0" y="0"/>
            <a:ext cx="182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800" b="1" i="1"/>
              <a:t>Resumo</a:t>
            </a:r>
            <a:endParaRPr lang="en-US" altLang="pt-BR" sz="2800" b="1" i="1"/>
          </a:p>
        </p:txBody>
      </p:sp>
      <p:sp>
        <p:nvSpPr>
          <p:cNvPr id="119812" name="CaixaDeTexto 20"/>
          <p:cNvSpPr txBox="1">
            <a:spLocks noChangeArrowheads="1"/>
          </p:cNvSpPr>
          <p:nvPr/>
        </p:nvSpPr>
        <p:spPr bwMode="auto">
          <a:xfrm>
            <a:off x="1447800" y="765175"/>
            <a:ext cx="6477000" cy="1292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 b="1" u="sng"/>
              <a:t>Problema de Pesquisa</a:t>
            </a:r>
          </a:p>
          <a:p>
            <a:pPr>
              <a:buFontTx/>
              <a:buChar char="-"/>
            </a:pPr>
            <a:r>
              <a:rPr lang="pt-BR" altLang="pt-BR"/>
              <a:t>Avaliação de diferenças de grupos em um perfil multivariado</a:t>
            </a:r>
          </a:p>
          <a:p>
            <a:pPr>
              <a:buFontTx/>
              <a:buChar char="-"/>
            </a:pPr>
            <a:r>
              <a:rPr lang="pt-BR" altLang="pt-BR"/>
              <a:t>Classificar observações em grupos</a:t>
            </a:r>
          </a:p>
          <a:p>
            <a:pPr>
              <a:buFontTx/>
              <a:buChar char="-"/>
            </a:pPr>
            <a:r>
              <a:rPr lang="pt-BR" altLang="pt-BR"/>
              <a:t>Identificar dimensões de discriminação entre grupos</a:t>
            </a:r>
            <a:endParaRPr lang="en-US" altLang="pt-BR"/>
          </a:p>
        </p:txBody>
      </p:sp>
      <p:sp>
        <p:nvSpPr>
          <p:cNvPr id="119815" name="CaixaDeTexto 4"/>
          <p:cNvSpPr txBox="1">
            <a:spLocks noChangeArrowheads="1"/>
          </p:cNvSpPr>
          <p:nvPr/>
        </p:nvSpPr>
        <p:spPr bwMode="auto">
          <a:xfrm>
            <a:off x="0" y="6334125"/>
            <a:ext cx="4724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1400" b="1"/>
              <a:t>Fonte</a:t>
            </a:r>
            <a:r>
              <a:rPr lang="pt-BR" altLang="pt-BR" sz="1400"/>
              <a:t>: Hair </a:t>
            </a:r>
            <a:r>
              <a:rPr lang="pt-BR" altLang="pt-BR" sz="1400" i="1"/>
              <a:t>et al</a:t>
            </a:r>
            <a:r>
              <a:rPr lang="pt-BR" altLang="pt-BR" sz="1400"/>
              <a:t>. 2005. </a:t>
            </a:r>
            <a:r>
              <a:rPr lang="pt-BR" altLang="pt-BR" sz="1400" b="1" i="1"/>
              <a:t>Análise Multivariada de Dados</a:t>
            </a:r>
            <a:r>
              <a:rPr lang="pt-BR" altLang="pt-BR" sz="1400"/>
              <a:t>. </a:t>
            </a:r>
          </a:p>
          <a:p>
            <a:r>
              <a:rPr lang="pt-BR" altLang="pt-BR" sz="1400"/>
              <a:t>5ª Ed. Bookman</a:t>
            </a:r>
            <a:endParaRPr lang="en-US" altLang="pt-BR" sz="14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3600" b="1"/>
              <a:t>Fluxograma</a:t>
            </a:r>
          </a:p>
        </p:txBody>
      </p:sp>
      <p:sp>
        <p:nvSpPr>
          <p:cNvPr id="119811" name="CaixaDeTexto 18"/>
          <p:cNvSpPr txBox="1">
            <a:spLocks noChangeArrowheads="1"/>
          </p:cNvSpPr>
          <p:nvPr/>
        </p:nvSpPr>
        <p:spPr bwMode="auto">
          <a:xfrm flipH="1">
            <a:off x="0" y="0"/>
            <a:ext cx="182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800" b="1" i="1"/>
              <a:t>Resumo</a:t>
            </a:r>
            <a:endParaRPr lang="en-US" altLang="pt-BR" sz="2800" b="1" i="1"/>
          </a:p>
        </p:txBody>
      </p:sp>
      <p:sp>
        <p:nvSpPr>
          <p:cNvPr id="119812" name="CaixaDeTexto 20"/>
          <p:cNvSpPr txBox="1">
            <a:spLocks noChangeArrowheads="1"/>
          </p:cNvSpPr>
          <p:nvPr/>
        </p:nvSpPr>
        <p:spPr bwMode="auto">
          <a:xfrm>
            <a:off x="1447800" y="765175"/>
            <a:ext cx="6477000" cy="1292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 b="1" u="sng"/>
              <a:t>Problema de Pesquisa</a:t>
            </a:r>
          </a:p>
          <a:p>
            <a:pPr>
              <a:buFontTx/>
              <a:buChar char="-"/>
            </a:pPr>
            <a:r>
              <a:rPr lang="pt-BR" altLang="pt-BR"/>
              <a:t>Avaliação de diferenças de grupos em um perfil multivariado</a:t>
            </a:r>
          </a:p>
          <a:p>
            <a:pPr>
              <a:buFontTx/>
              <a:buChar char="-"/>
            </a:pPr>
            <a:r>
              <a:rPr lang="pt-BR" altLang="pt-BR"/>
              <a:t>Classificar observações em grupos</a:t>
            </a:r>
          </a:p>
          <a:p>
            <a:pPr>
              <a:buFontTx/>
              <a:buChar char="-"/>
            </a:pPr>
            <a:r>
              <a:rPr lang="pt-BR" altLang="pt-BR"/>
              <a:t>Identificar dimensões de discriminação entre grupos</a:t>
            </a:r>
            <a:endParaRPr lang="en-US" altLang="pt-BR"/>
          </a:p>
        </p:txBody>
      </p:sp>
      <p:sp>
        <p:nvSpPr>
          <p:cNvPr id="119813" name="CaixaDeTexto 21"/>
          <p:cNvSpPr txBox="1">
            <a:spLocks noChangeArrowheads="1"/>
          </p:cNvSpPr>
          <p:nvPr/>
        </p:nvSpPr>
        <p:spPr bwMode="auto">
          <a:xfrm>
            <a:off x="1447800" y="2517775"/>
            <a:ext cx="6477000" cy="1292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 b="1" u="sng"/>
              <a:t>Questões de Planejamento de Pesquisa</a:t>
            </a:r>
          </a:p>
          <a:p>
            <a:pPr>
              <a:buFontTx/>
              <a:buChar char="-"/>
            </a:pPr>
            <a:r>
              <a:rPr lang="pt-BR" altLang="pt-BR"/>
              <a:t>Seleção de variáveis independentes</a:t>
            </a:r>
          </a:p>
          <a:p>
            <a:pPr>
              <a:buFontTx/>
              <a:buChar char="-"/>
            </a:pPr>
            <a:r>
              <a:rPr lang="pt-BR" altLang="pt-BR"/>
              <a:t>Considerações sobre o tamanho da amostra</a:t>
            </a:r>
          </a:p>
          <a:p>
            <a:pPr>
              <a:buFontTx/>
              <a:buChar char="-"/>
            </a:pPr>
            <a:r>
              <a:rPr lang="pt-BR" altLang="pt-BR"/>
              <a:t>Criação de amostras de análise e de teste</a:t>
            </a:r>
            <a:endParaRPr lang="en-US" altLang="pt-BR"/>
          </a:p>
        </p:txBody>
      </p:sp>
      <p:sp>
        <p:nvSpPr>
          <p:cNvPr id="119815" name="CaixaDeTexto 4"/>
          <p:cNvSpPr txBox="1">
            <a:spLocks noChangeArrowheads="1"/>
          </p:cNvSpPr>
          <p:nvPr/>
        </p:nvSpPr>
        <p:spPr bwMode="auto">
          <a:xfrm>
            <a:off x="0" y="6334125"/>
            <a:ext cx="4724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1400" b="1"/>
              <a:t>Fonte</a:t>
            </a:r>
            <a:r>
              <a:rPr lang="pt-BR" altLang="pt-BR" sz="1400"/>
              <a:t>: Hair </a:t>
            </a:r>
            <a:r>
              <a:rPr lang="pt-BR" altLang="pt-BR" sz="1400" i="1"/>
              <a:t>et al</a:t>
            </a:r>
            <a:r>
              <a:rPr lang="pt-BR" altLang="pt-BR" sz="1400"/>
              <a:t>. 2005. </a:t>
            </a:r>
            <a:r>
              <a:rPr lang="pt-BR" altLang="pt-BR" sz="1400" b="1" i="1"/>
              <a:t>Análise Multivariada de Dados</a:t>
            </a:r>
            <a:r>
              <a:rPr lang="pt-BR" altLang="pt-BR" sz="1400"/>
              <a:t>. </a:t>
            </a:r>
          </a:p>
          <a:p>
            <a:r>
              <a:rPr lang="pt-BR" altLang="pt-BR" sz="1400"/>
              <a:t>5ª Ed. Bookman</a:t>
            </a:r>
            <a:endParaRPr lang="en-US" altLang="pt-BR" sz="1400"/>
          </a:p>
        </p:txBody>
      </p:sp>
      <p:sp>
        <p:nvSpPr>
          <p:cNvPr id="26" name="Seta para baixo 25"/>
          <p:cNvSpPr/>
          <p:nvPr/>
        </p:nvSpPr>
        <p:spPr>
          <a:xfrm>
            <a:off x="3886200" y="2133600"/>
            <a:ext cx="914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3600" b="1"/>
              <a:t>Fluxograma</a:t>
            </a:r>
          </a:p>
        </p:txBody>
      </p:sp>
      <p:sp>
        <p:nvSpPr>
          <p:cNvPr id="119811" name="CaixaDeTexto 18"/>
          <p:cNvSpPr txBox="1">
            <a:spLocks noChangeArrowheads="1"/>
          </p:cNvSpPr>
          <p:nvPr/>
        </p:nvSpPr>
        <p:spPr bwMode="auto">
          <a:xfrm flipH="1">
            <a:off x="0" y="0"/>
            <a:ext cx="182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800" b="1" i="1"/>
              <a:t>Resumo</a:t>
            </a:r>
            <a:endParaRPr lang="en-US" altLang="pt-BR" sz="2800" b="1" i="1"/>
          </a:p>
        </p:txBody>
      </p:sp>
      <p:sp>
        <p:nvSpPr>
          <p:cNvPr id="119812" name="CaixaDeTexto 20"/>
          <p:cNvSpPr txBox="1">
            <a:spLocks noChangeArrowheads="1"/>
          </p:cNvSpPr>
          <p:nvPr/>
        </p:nvSpPr>
        <p:spPr bwMode="auto">
          <a:xfrm>
            <a:off x="1447800" y="765175"/>
            <a:ext cx="6477000" cy="1292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 b="1" u="sng"/>
              <a:t>Problema de Pesquisa</a:t>
            </a:r>
          </a:p>
          <a:p>
            <a:pPr>
              <a:buFontTx/>
              <a:buChar char="-"/>
            </a:pPr>
            <a:r>
              <a:rPr lang="pt-BR" altLang="pt-BR"/>
              <a:t>Avaliação de diferenças de grupos em um perfil multivariado</a:t>
            </a:r>
          </a:p>
          <a:p>
            <a:pPr>
              <a:buFontTx/>
              <a:buChar char="-"/>
            </a:pPr>
            <a:r>
              <a:rPr lang="pt-BR" altLang="pt-BR"/>
              <a:t>Classificar observações em grupos</a:t>
            </a:r>
          </a:p>
          <a:p>
            <a:pPr>
              <a:buFontTx/>
              <a:buChar char="-"/>
            </a:pPr>
            <a:r>
              <a:rPr lang="pt-BR" altLang="pt-BR"/>
              <a:t>Identificar dimensões de discriminação entre grupos</a:t>
            </a:r>
            <a:endParaRPr lang="en-US" altLang="pt-BR"/>
          </a:p>
        </p:txBody>
      </p:sp>
      <p:sp>
        <p:nvSpPr>
          <p:cNvPr id="119813" name="CaixaDeTexto 21"/>
          <p:cNvSpPr txBox="1">
            <a:spLocks noChangeArrowheads="1"/>
          </p:cNvSpPr>
          <p:nvPr/>
        </p:nvSpPr>
        <p:spPr bwMode="auto">
          <a:xfrm>
            <a:off x="1447800" y="2517775"/>
            <a:ext cx="6477000" cy="1292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 b="1" u="sng"/>
              <a:t>Questões de Planejamento de Pesquisa</a:t>
            </a:r>
          </a:p>
          <a:p>
            <a:pPr>
              <a:buFontTx/>
              <a:buChar char="-"/>
            </a:pPr>
            <a:r>
              <a:rPr lang="pt-BR" altLang="pt-BR"/>
              <a:t>Seleção de variáveis independentes</a:t>
            </a:r>
          </a:p>
          <a:p>
            <a:pPr>
              <a:buFontTx/>
              <a:buChar char="-"/>
            </a:pPr>
            <a:r>
              <a:rPr lang="pt-BR" altLang="pt-BR"/>
              <a:t>Considerações sobre o tamanho da amostra</a:t>
            </a:r>
          </a:p>
          <a:p>
            <a:pPr>
              <a:buFontTx/>
              <a:buChar char="-"/>
            </a:pPr>
            <a:r>
              <a:rPr lang="pt-BR" altLang="pt-BR"/>
              <a:t>Criação de amostras de análise e de teste</a:t>
            </a:r>
            <a:endParaRPr lang="en-US" altLang="pt-BR"/>
          </a:p>
        </p:txBody>
      </p:sp>
      <p:sp>
        <p:nvSpPr>
          <p:cNvPr id="119814" name="CaixaDeTexto 22"/>
          <p:cNvSpPr txBox="1">
            <a:spLocks noChangeArrowheads="1"/>
          </p:cNvSpPr>
          <p:nvPr/>
        </p:nvSpPr>
        <p:spPr bwMode="auto">
          <a:xfrm>
            <a:off x="1447800" y="4117975"/>
            <a:ext cx="6477000" cy="156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 b="1" u="sng" dirty="0" smtClean="0"/>
              <a:t>Pressupostos</a:t>
            </a:r>
            <a:endParaRPr lang="pt-BR" altLang="pt-BR" sz="2400" b="1" u="sng" dirty="0"/>
          </a:p>
          <a:p>
            <a:pPr>
              <a:buFontTx/>
              <a:buChar char="-"/>
            </a:pPr>
            <a:r>
              <a:rPr lang="pt-BR" altLang="pt-BR" dirty="0"/>
              <a:t>Normalidade das variáveis independentes</a:t>
            </a:r>
          </a:p>
          <a:p>
            <a:pPr>
              <a:buFontTx/>
              <a:buChar char="-"/>
            </a:pPr>
            <a:r>
              <a:rPr lang="pt-BR" altLang="pt-BR" dirty="0"/>
              <a:t>Linearidade de relações</a:t>
            </a:r>
          </a:p>
          <a:p>
            <a:pPr>
              <a:buFontTx/>
              <a:buChar char="-"/>
            </a:pPr>
            <a:r>
              <a:rPr lang="pt-BR" altLang="pt-BR" dirty="0"/>
              <a:t>Falta de </a:t>
            </a:r>
            <a:r>
              <a:rPr lang="pt-BR" altLang="pt-BR" dirty="0" err="1"/>
              <a:t>multicolineardidade</a:t>
            </a:r>
            <a:r>
              <a:rPr lang="pt-BR" altLang="pt-BR" dirty="0"/>
              <a:t> entre variáveis independentes</a:t>
            </a:r>
          </a:p>
          <a:p>
            <a:pPr>
              <a:buFontTx/>
              <a:buChar char="-"/>
            </a:pPr>
            <a:r>
              <a:rPr lang="pt-BR" altLang="pt-BR" dirty="0"/>
              <a:t>Matrizes de dispersão iguais</a:t>
            </a:r>
            <a:endParaRPr lang="en-US" altLang="pt-BR" dirty="0"/>
          </a:p>
        </p:txBody>
      </p:sp>
      <p:sp>
        <p:nvSpPr>
          <p:cNvPr id="119815" name="CaixaDeTexto 4"/>
          <p:cNvSpPr txBox="1">
            <a:spLocks noChangeArrowheads="1"/>
          </p:cNvSpPr>
          <p:nvPr/>
        </p:nvSpPr>
        <p:spPr bwMode="auto">
          <a:xfrm>
            <a:off x="0" y="6334125"/>
            <a:ext cx="4724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1400" b="1"/>
              <a:t>Fonte</a:t>
            </a:r>
            <a:r>
              <a:rPr lang="pt-BR" altLang="pt-BR" sz="1400"/>
              <a:t>: Hair </a:t>
            </a:r>
            <a:r>
              <a:rPr lang="pt-BR" altLang="pt-BR" sz="1400" i="1"/>
              <a:t>et al</a:t>
            </a:r>
            <a:r>
              <a:rPr lang="pt-BR" altLang="pt-BR" sz="1400"/>
              <a:t>. 2005. </a:t>
            </a:r>
            <a:r>
              <a:rPr lang="pt-BR" altLang="pt-BR" sz="1400" b="1" i="1"/>
              <a:t>Análise Multivariada de Dados</a:t>
            </a:r>
            <a:r>
              <a:rPr lang="pt-BR" altLang="pt-BR" sz="1400"/>
              <a:t>. </a:t>
            </a:r>
          </a:p>
          <a:p>
            <a:r>
              <a:rPr lang="pt-BR" altLang="pt-BR" sz="1400"/>
              <a:t>5ª Ed. Bookman</a:t>
            </a:r>
            <a:endParaRPr lang="en-US" altLang="pt-BR" sz="1400"/>
          </a:p>
        </p:txBody>
      </p:sp>
      <p:sp>
        <p:nvSpPr>
          <p:cNvPr id="25" name="Seta para baixo 24"/>
          <p:cNvSpPr/>
          <p:nvPr/>
        </p:nvSpPr>
        <p:spPr>
          <a:xfrm>
            <a:off x="3962400" y="3810000"/>
            <a:ext cx="914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Seta para baixo 25"/>
          <p:cNvSpPr/>
          <p:nvPr/>
        </p:nvSpPr>
        <p:spPr>
          <a:xfrm>
            <a:off x="3886200" y="2133600"/>
            <a:ext cx="914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eta para baixo 9"/>
          <p:cNvSpPr/>
          <p:nvPr/>
        </p:nvSpPr>
        <p:spPr>
          <a:xfrm>
            <a:off x="3923928" y="5716488"/>
            <a:ext cx="914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3600" b="1"/>
              <a:t>Fluxograma</a:t>
            </a:r>
          </a:p>
        </p:txBody>
      </p:sp>
      <p:sp>
        <p:nvSpPr>
          <p:cNvPr id="120835" name="CaixaDeTexto 18"/>
          <p:cNvSpPr txBox="1">
            <a:spLocks noChangeArrowheads="1"/>
          </p:cNvSpPr>
          <p:nvPr/>
        </p:nvSpPr>
        <p:spPr bwMode="auto">
          <a:xfrm flipH="1">
            <a:off x="0" y="0"/>
            <a:ext cx="182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800" b="1" i="1"/>
              <a:t>Resumo</a:t>
            </a:r>
            <a:endParaRPr lang="en-US" altLang="pt-BR" sz="2800" b="1" i="1"/>
          </a:p>
        </p:txBody>
      </p:sp>
      <p:sp>
        <p:nvSpPr>
          <p:cNvPr id="120836" name="CaixaDeTexto 20"/>
          <p:cNvSpPr txBox="1">
            <a:spLocks noChangeArrowheads="1"/>
          </p:cNvSpPr>
          <p:nvPr/>
        </p:nvSpPr>
        <p:spPr bwMode="auto">
          <a:xfrm>
            <a:off x="1447800" y="765175"/>
            <a:ext cx="64770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 b="1" u="sng"/>
              <a:t>Estimação das Funções Discriminantes</a:t>
            </a:r>
          </a:p>
          <a:p>
            <a:pPr>
              <a:buFontTx/>
              <a:buChar char="-"/>
            </a:pPr>
            <a:r>
              <a:rPr lang="pt-BR" altLang="pt-BR"/>
              <a:t>Estimação simultânea ou </a:t>
            </a:r>
            <a:r>
              <a:rPr lang="pt-BR" altLang="pt-BR" i="1"/>
              <a:t>stepwise</a:t>
            </a:r>
            <a:endParaRPr lang="pt-BR" altLang="pt-BR"/>
          </a:p>
          <a:p>
            <a:pPr>
              <a:buFontTx/>
              <a:buChar char="-"/>
            </a:pPr>
            <a:r>
              <a:rPr lang="pt-BR" altLang="pt-BR"/>
              <a:t>Significância das funções discriminantes</a:t>
            </a:r>
            <a:endParaRPr lang="en-US" altLang="pt-BR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3600" b="1"/>
              <a:t>Fluxograma</a:t>
            </a:r>
          </a:p>
        </p:txBody>
      </p:sp>
      <p:sp>
        <p:nvSpPr>
          <p:cNvPr id="120835" name="CaixaDeTexto 18"/>
          <p:cNvSpPr txBox="1">
            <a:spLocks noChangeArrowheads="1"/>
          </p:cNvSpPr>
          <p:nvPr/>
        </p:nvSpPr>
        <p:spPr bwMode="auto">
          <a:xfrm flipH="1">
            <a:off x="0" y="0"/>
            <a:ext cx="182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800" b="1" i="1"/>
              <a:t>Resumo</a:t>
            </a:r>
            <a:endParaRPr lang="en-US" altLang="pt-BR" sz="2800" b="1" i="1"/>
          </a:p>
        </p:txBody>
      </p:sp>
      <p:sp>
        <p:nvSpPr>
          <p:cNvPr id="120836" name="CaixaDeTexto 20"/>
          <p:cNvSpPr txBox="1">
            <a:spLocks noChangeArrowheads="1"/>
          </p:cNvSpPr>
          <p:nvPr/>
        </p:nvSpPr>
        <p:spPr bwMode="auto">
          <a:xfrm>
            <a:off x="1447800" y="765175"/>
            <a:ext cx="64770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 b="1" u="sng"/>
              <a:t>Estimação das Funções Discriminantes</a:t>
            </a:r>
          </a:p>
          <a:p>
            <a:pPr>
              <a:buFontTx/>
              <a:buChar char="-"/>
            </a:pPr>
            <a:r>
              <a:rPr lang="pt-BR" altLang="pt-BR"/>
              <a:t>Estimação simultânea ou </a:t>
            </a:r>
            <a:r>
              <a:rPr lang="pt-BR" altLang="pt-BR" i="1"/>
              <a:t>stepwise</a:t>
            </a:r>
            <a:endParaRPr lang="pt-BR" altLang="pt-BR"/>
          </a:p>
          <a:p>
            <a:pPr>
              <a:buFontTx/>
              <a:buChar char="-"/>
            </a:pPr>
            <a:r>
              <a:rPr lang="pt-BR" altLang="pt-BR"/>
              <a:t>Significância das funções discriminantes</a:t>
            </a:r>
            <a:endParaRPr lang="en-US" altLang="pt-BR"/>
          </a:p>
        </p:txBody>
      </p:sp>
      <p:sp>
        <p:nvSpPr>
          <p:cNvPr id="120837" name="CaixaDeTexto 6"/>
          <p:cNvSpPr txBox="1">
            <a:spLocks noChangeArrowheads="1"/>
          </p:cNvSpPr>
          <p:nvPr/>
        </p:nvSpPr>
        <p:spPr bwMode="auto">
          <a:xfrm>
            <a:off x="1447800" y="2184400"/>
            <a:ext cx="6477000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 b="1" u="sng"/>
              <a:t>Avaliação precisão preditiva</a:t>
            </a:r>
          </a:p>
          <a:p>
            <a:pPr>
              <a:buFontTx/>
              <a:buChar char="-"/>
            </a:pPr>
            <a:r>
              <a:rPr lang="pt-BR" altLang="pt-BR"/>
              <a:t>Determinar escore de corte ótimo</a:t>
            </a:r>
          </a:p>
          <a:p>
            <a:pPr>
              <a:buFontTx/>
              <a:buChar char="-"/>
            </a:pPr>
            <a:r>
              <a:rPr lang="pt-BR" altLang="pt-BR"/>
              <a:t>Especificar critério para avaliar razão de sucesso  (Uso de matrizes de Classificação)</a:t>
            </a:r>
          </a:p>
          <a:p>
            <a:pPr>
              <a:buFontTx/>
              <a:buChar char="-"/>
            </a:pPr>
            <a:r>
              <a:rPr lang="pt-BR" altLang="pt-BR"/>
              <a:t>Significância estatística de precisão preditiva</a:t>
            </a:r>
          </a:p>
        </p:txBody>
      </p:sp>
      <p:sp>
        <p:nvSpPr>
          <p:cNvPr id="12" name="Seta para baixo 11"/>
          <p:cNvSpPr/>
          <p:nvPr/>
        </p:nvSpPr>
        <p:spPr>
          <a:xfrm>
            <a:off x="3962400" y="1828800"/>
            <a:ext cx="914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3600" b="1"/>
              <a:t>Fluxograma</a:t>
            </a:r>
          </a:p>
        </p:txBody>
      </p:sp>
      <p:sp>
        <p:nvSpPr>
          <p:cNvPr id="120835" name="CaixaDeTexto 18"/>
          <p:cNvSpPr txBox="1">
            <a:spLocks noChangeArrowheads="1"/>
          </p:cNvSpPr>
          <p:nvPr/>
        </p:nvSpPr>
        <p:spPr bwMode="auto">
          <a:xfrm flipH="1">
            <a:off x="0" y="0"/>
            <a:ext cx="182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800" b="1" i="1"/>
              <a:t>Resumo</a:t>
            </a:r>
            <a:endParaRPr lang="en-US" altLang="pt-BR" sz="2800" b="1" i="1"/>
          </a:p>
        </p:txBody>
      </p:sp>
      <p:sp>
        <p:nvSpPr>
          <p:cNvPr id="120836" name="CaixaDeTexto 20"/>
          <p:cNvSpPr txBox="1">
            <a:spLocks noChangeArrowheads="1"/>
          </p:cNvSpPr>
          <p:nvPr/>
        </p:nvSpPr>
        <p:spPr bwMode="auto">
          <a:xfrm>
            <a:off x="1447800" y="765175"/>
            <a:ext cx="64770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 b="1" u="sng"/>
              <a:t>Estimação das Funções Discriminantes</a:t>
            </a:r>
          </a:p>
          <a:p>
            <a:pPr>
              <a:buFontTx/>
              <a:buChar char="-"/>
            </a:pPr>
            <a:r>
              <a:rPr lang="pt-BR" altLang="pt-BR"/>
              <a:t>Estimação simultânea ou </a:t>
            </a:r>
            <a:r>
              <a:rPr lang="pt-BR" altLang="pt-BR" i="1"/>
              <a:t>stepwise</a:t>
            </a:r>
            <a:endParaRPr lang="pt-BR" altLang="pt-BR"/>
          </a:p>
          <a:p>
            <a:pPr>
              <a:buFontTx/>
              <a:buChar char="-"/>
            </a:pPr>
            <a:r>
              <a:rPr lang="pt-BR" altLang="pt-BR"/>
              <a:t>Significância das funções discriminantes</a:t>
            </a:r>
            <a:endParaRPr lang="en-US" altLang="pt-BR"/>
          </a:p>
        </p:txBody>
      </p:sp>
      <p:sp>
        <p:nvSpPr>
          <p:cNvPr id="120837" name="CaixaDeTexto 6"/>
          <p:cNvSpPr txBox="1">
            <a:spLocks noChangeArrowheads="1"/>
          </p:cNvSpPr>
          <p:nvPr/>
        </p:nvSpPr>
        <p:spPr bwMode="auto">
          <a:xfrm>
            <a:off x="1447800" y="2184400"/>
            <a:ext cx="6477000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 b="1" u="sng"/>
              <a:t>Avaliação precisão preditiva</a:t>
            </a:r>
          </a:p>
          <a:p>
            <a:pPr>
              <a:buFontTx/>
              <a:buChar char="-"/>
            </a:pPr>
            <a:r>
              <a:rPr lang="pt-BR" altLang="pt-BR"/>
              <a:t>Determinar escore de corte ótimo</a:t>
            </a:r>
          </a:p>
          <a:p>
            <a:pPr>
              <a:buFontTx/>
              <a:buChar char="-"/>
            </a:pPr>
            <a:r>
              <a:rPr lang="pt-BR" altLang="pt-BR"/>
              <a:t>Especificar critério para avaliar razão de sucesso  (Uso de matrizes de Classificação)</a:t>
            </a:r>
          </a:p>
          <a:p>
            <a:pPr>
              <a:buFontTx/>
              <a:buChar char="-"/>
            </a:pPr>
            <a:r>
              <a:rPr lang="pt-BR" altLang="pt-BR"/>
              <a:t>Significância estatística de precisão preditiva</a:t>
            </a:r>
          </a:p>
        </p:txBody>
      </p:sp>
      <p:sp>
        <p:nvSpPr>
          <p:cNvPr id="120838" name="CaixaDeTexto 7"/>
          <p:cNvSpPr txBox="1">
            <a:spLocks noChangeArrowheads="1"/>
          </p:cNvSpPr>
          <p:nvPr/>
        </p:nvSpPr>
        <p:spPr bwMode="auto">
          <a:xfrm>
            <a:off x="1447800" y="4144963"/>
            <a:ext cx="6477000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 b="1" u="sng"/>
              <a:t>Interpretação das Funções Discriminantes</a:t>
            </a:r>
          </a:p>
          <a:p>
            <a:pPr>
              <a:buFontTx/>
              <a:buChar char="-"/>
            </a:pPr>
            <a:r>
              <a:rPr lang="pt-BR" altLang="pt-BR"/>
              <a:t>Quantas funções serão interpretadas</a:t>
            </a:r>
          </a:p>
        </p:txBody>
      </p:sp>
      <p:sp>
        <p:nvSpPr>
          <p:cNvPr id="12" name="Seta para baixo 11"/>
          <p:cNvSpPr/>
          <p:nvPr/>
        </p:nvSpPr>
        <p:spPr>
          <a:xfrm>
            <a:off x="3962400" y="1828800"/>
            <a:ext cx="914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Seta para baixo 12"/>
          <p:cNvSpPr/>
          <p:nvPr/>
        </p:nvSpPr>
        <p:spPr>
          <a:xfrm>
            <a:off x="3962400" y="3810000"/>
            <a:ext cx="914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3600" b="1"/>
              <a:t>Fluxograma</a:t>
            </a:r>
          </a:p>
        </p:txBody>
      </p:sp>
      <p:sp>
        <p:nvSpPr>
          <p:cNvPr id="120835" name="CaixaDeTexto 18"/>
          <p:cNvSpPr txBox="1">
            <a:spLocks noChangeArrowheads="1"/>
          </p:cNvSpPr>
          <p:nvPr/>
        </p:nvSpPr>
        <p:spPr bwMode="auto">
          <a:xfrm flipH="1">
            <a:off x="0" y="0"/>
            <a:ext cx="182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800" b="1" i="1"/>
              <a:t>Resumo</a:t>
            </a:r>
            <a:endParaRPr lang="en-US" altLang="pt-BR" sz="2800" b="1" i="1"/>
          </a:p>
        </p:txBody>
      </p:sp>
      <p:sp>
        <p:nvSpPr>
          <p:cNvPr id="120836" name="CaixaDeTexto 20"/>
          <p:cNvSpPr txBox="1">
            <a:spLocks noChangeArrowheads="1"/>
          </p:cNvSpPr>
          <p:nvPr/>
        </p:nvSpPr>
        <p:spPr bwMode="auto">
          <a:xfrm>
            <a:off x="1447800" y="765175"/>
            <a:ext cx="64770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 b="1" u="sng"/>
              <a:t>Estimação das Funções Discriminantes</a:t>
            </a:r>
          </a:p>
          <a:p>
            <a:pPr>
              <a:buFontTx/>
              <a:buChar char="-"/>
            </a:pPr>
            <a:r>
              <a:rPr lang="pt-BR" altLang="pt-BR"/>
              <a:t>Estimação simultânea ou </a:t>
            </a:r>
            <a:r>
              <a:rPr lang="pt-BR" altLang="pt-BR" i="1"/>
              <a:t>stepwise</a:t>
            </a:r>
            <a:endParaRPr lang="pt-BR" altLang="pt-BR"/>
          </a:p>
          <a:p>
            <a:pPr>
              <a:buFontTx/>
              <a:buChar char="-"/>
            </a:pPr>
            <a:r>
              <a:rPr lang="pt-BR" altLang="pt-BR"/>
              <a:t>Significância das funções discriminantes</a:t>
            </a:r>
            <a:endParaRPr lang="en-US" altLang="pt-BR"/>
          </a:p>
        </p:txBody>
      </p:sp>
      <p:sp>
        <p:nvSpPr>
          <p:cNvPr id="120837" name="CaixaDeTexto 6"/>
          <p:cNvSpPr txBox="1">
            <a:spLocks noChangeArrowheads="1"/>
          </p:cNvSpPr>
          <p:nvPr/>
        </p:nvSpPr>
        <p:spPr bwMode="auto">
          <a:xfrm>
            <a:off x="1447800" y="2184400"/>
            <a:ext cx="6477000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 b="1" u="sng"/>
              <a:t>Avaliação precisão preditiva</a:t>
            </a:r>
          </a:p>
          <a:p>
            <a:pPr>
              <a:buFontTx/>
              <a:buChar char="-"/>
            </a:pPr>
            <a:r>
              <a:rPr lang="pt-BR" altLang="pt-BR"/>
              <a:t>Determinar escore de corte ótimo</a:t>
            </a:r>
          </a:p>
          <a:p>
            <a:pPr>
              <a:buFontTx/>
              <a:buChar char="-"/>
            </a:pPr>
            <a:r>
              <a:rPr lang="pt-BR" altLang="pt-BR"/>
              <a:t>Especificar critério para avaliar razão de sucesso  (Uso de matrizes de Classificação)</a:t>
            </a:r>
          </a:p>
          <a:p>
            <a:pPr>
              <a:buFontTx/>
              <a:buChar char="-"/>
            </a:pPr>
            <a:r>
              <a:rPr lang="pt-BR" altLang="pt-BR"/>
              <a:t>Significância estatística de precisão preditiva</a:t>
            </a:r>
          </a:p>
        </p:txBody>
      </p:sp>
      <p:sp>
        <p:nvSpPr>
          <p:cNvPr id="120838" name="CaixaDeTexto 7"/>
          <p:cNvSpPr txBox="1">
            <a:spLocks noChangeArrowheads="1"/>
          </p:cNvSpPr>
          <p:nvPr/>
        </p:nvSpPr>
        <p:spPr bwMode="auto">
          <a:xfrm>
            <a:off x="1447800" y="4144963"/>
            <a:ext cx="6477000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 b="1" u="sng"/>
              <a:t>Interpretação das Funções Discriminantes</a:t>
            </a:r>
          </a:p>
          <a:p>
            <a:pPr>
              <a:buFontTx/>
              <a:buChar char="-"/>
            </a:pPr>
            <a:r>
              <a:rPr lang="pt-BR" altLang="pt-BR"/>
              <a:t>Quantas funções serão interpretadas</a:t>
            </a:r>
          </a:p>
        </p:txBody>
      </p:sp>
      <p:sp>
        <p:nvSpPr>
          <p:cNvPr id="120839" name="CaixaDeTexto 8"/>
          <p:cNvSpPr txBox="1">
            <a:spLocks noChangeArrowheads="1"/>
          </p:cNvSpPr>
          <p:nvPr/>
        </p:nvSpPr>
        <p:spPr bwMode="auto">
          <a:xfrm>
            <a:off x="66675" y="5334000"/>
            <a:ext cx="26003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600" u="sng"/>
              <a:t>Avaliação de Função</a:t>
            </a:r>
          </a:p>
          <a:p>
            <a:pPr>
              <a:buFontTx/>
              <a:buChar char="-"/>
            </a:pPr>
            <a:r>
              <a:rPr lang="pt-BR" altLang="pt-BR" sz="1600"/>
              <a:t>Pesos discriminantes</a:t>
            </a:r>
          </a:p>
          <a:p>
            <a:pPr>
              <a:buFontTx/>
              <a:buChar char="-"/>
            </a:pPr>
            <a:r>
              <a:rPr lang="pt-BR" altLang="pt-BR" sz="1600"/>
              <a:t>Cargas discriminantes (correlações de estrutura)</a:t>
            </a:r>
          </a:p>
          <a:p>
            <a:pPr>
              <a:buFontTx/>
              <a:buChar char="-"/>
            </a:pPr>
            <a:r>
              <a:rPr lang="pt-BR" altLang="pt-BR" sz="1600"/>
              <a:t>Valores </a:t>
            </a:r>
            <a:r>
              <a:rPr lang="pt-BR" altLang="pt-BR" sz="1600" i="1"/>
              <a:t>F</a:t>
            </a:r>
            <a:r>
              <a:rPr lang="pt-BR" altLang="pt-BR" sz="1600"/>
              <a:t> parciais</a:t>
            </a:r>
            <a:endParaRPr lang="en-US" altLang="pt-BR" sz="1600"/>
          </a:p>
        </p:txBody>
      </p:sp>
      <p:sp>
        <p:nvSpPr>
          <p:cNvPr id="120840" name="CaixaDeTexto 9"/>
          <p:cNvSpPr txBox="1">
            <a:spLocks noChangeArrowheads="1"/>
          </p:cNvSpPr>
          <p:nvPr/>
        </p:nvSpPr>
        <p:spPr bwMode="auto">
          <a:xfrm>
            <a:off x="2819400" y="5257800"/>
            <a:ext cx="29718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600" u="sng"/>
              <a:t>Avaliação de Funções separadas</a:t>
            </a:r>
          </a:p>
          <a:p>
            <a:pPr>
              <a:buFontTx/>
              <a:buChar char="-"/>
            </a:pPr>
            <a:r>
              <a:rPr lang="pt-BR" altLang="pt-BR" sz="1600"/>
              <a:t>Pesos discriminantes</a:t>
            </a:r>
          </a:p>
          <a:p>
            <a:pPr>
              <a:buFontTx/>
              <a:buChar char="-"/>
            </a:pPr>
            <a:r>
              <a:rPr lang="pt-BR" altLang="pt-BR" sz="1600"/>
              <a:t>Cargas discriminantes (correlações de estrutura)</a:t>
            </a:r>
          </a:p>
          <a:p>
            <a:pPr>
              <a:buFontTx/>
              <a:buChar char="-"/>
            </a:pPr>
            <a:r>
              <a:rPr lang="pt-BR" altLang="pt-BR" sz="1600"/>
              <a:t>Valores </a:t>
            </a:r>
            <a:r>
              <a:rPr lang="pt-BR" altLang="pt-BR" sz="1600" i="1"/>
              <a:t>F</a:t>
            </a:r>
            <a:r>
              <a:rPr lang="pt-BR" altLang="pt-BR" sz="1600"/>
              <a:t> parciais</a:t>
            </a:r>
            <a:endParaRPr lang="en-US" altLang="pt-BR" sz="1600"/>
          </a:p>
        </p:txBody>
      </p:sp>
      <p:sp>
        <p:nvSpPr>
          <p:cNvPr id="120841" name="CaixaDeTexto 10"/>
          <p:cNvSpPr txBox="1">
            <a:spLocks noChangeArrowheads="1"/>
          </p:cNvSpPr>
          <p:nvPr/>
        </p:nvSpPr>
        <p:spPr bwMode="auto">
          <a:xfrm>
            <a:off x="6096000" y="5305425"/>
            <a:ext cx="2971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1600" u="sng"/>
              <a:t>Avaliação de Funções combinadas</a:t>
            </a:r>
          </a:p>
          <a:p>
            <a:pPr>
              <a:buFontTx/>
              <a:buChar char="-"/>
            </a:pPr>
            <a:r>
              <a:rPr lang="pt-BR" altLang="pt-BR" sz="1600"/>
              <a:t>Índice de Potência</a:t>
            </a:r>
          </a:p>
          <a:p>
            <a:pPr>
              <a:buFontTx/>
              <a:buChar char="-"/>
            </a:pPr>
            <a:r>
              <a:rPr lang="pt-BR" altLang="pt-BR" sz="1600"/>
              <a:t>Representação Gráfica dos centroides</a:t>
            </a:r>
          </a:p>
        </p:txBody>
      </p:sp>
      <p:sp>
        <p:nvSpPr>
          <p:cNvPr id="12" name="Seta para baixo 11"/>
          <p:cNvSpPr/>
          <p:nvPr/>
        </p:nvSpPr>
        <p:spPr>
          <a:xfrm>
            <a:off x="3962400" y="1828800"/>
            <a:ext cx="914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Seta para baixo 12"/>
          <p:cNvSpPr/>
          <p:nvPr/>
        </p:nvSpPr>
        <p:spPr>
          <a:xfrm>
            <a:off x="3962400" y="3810000"/>
            <a:ext cx="914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Conector de seta reta 14"/>
          <p:cNvCxnSpPr>
            <a:stCxn id="120838" idx="2"/>
          </p:cNvCxnSpPr>
          <p:nvPr/>
        </p:nvCxnSpPr>
        <p:spPr>
          <a:xfrm rot="5400000">
            <a:off x="2842419" y="3413919"/>
            <a:ext cx="373062" cy="331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20838" idx="2"/>
            <a:endCxn id="120840" idx="0"/>
          </p:cNvCxnSpPr>
          <p:nvPr/>
        </p:nvCxnSpPr>
        <p:spPr>
          <a:xfrm rot="5400000">
            <a:off x="4309269" y="4880769"/>
            <a:ext cx="373062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120838" idx="2"/>
            <a:endCxn id="120841" idx="0"/>
          </p:cNvCxnSpPr>
          <p:nvPr/>
        </p:nvCxnSpPr>
        <p:spPr>
          <a:xfrm rot="16200000" flipH="1">
            <a:off x="5923756" y="3647282"/>
            <a:ext cx="420687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 defTabSz="685800" eaLnBrk="1" hangingPunct="1">
              <a:lnSpc>
                <a:spcPct val="90000"/>
              </a:lnSpc>
              <a:defRPr/>
            </a:pPr>
            <a:r>
              <a:rPr lang="pt-BR" altLang="pt-BR" sz="4800" b="1" u="sng" dirty="0">
                <a:latin typeface="+mj-lt"/>
                <a:ea typeface="+mj-ea"/>
                <a:cs typeface="+mj-cs"/>
              </a:rPr>
              <a:t>Análise Fatorial</a:t>
            </a: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371600" y="3352800"/>
            <a:ext cx="5638800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rot="5400000">
            <a:off x="1789907" y="3391694"/>
            <a:ext cx="4343400" cy="15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CaixaDeTexto 19"/>
          <p:cNvSpPr txBox="1">
            <a:spLocks noChangeArrowheads="1"/>
          </p:cNvSpPr>
          <p:nvPr/>
        </p:nvSpPr>
        <p:spPr bwMode="auto">
          <a:xfrm>
            <a:off x="3962400" y="5638800"/>
            <a:ext cx="915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>
                <a:solidFill>
                  <a:srgbClr val="FF0000"/>
                </a:solidFill>
              </a:rPr>
              <a:t>Fator 2</a:t>
            </a:r>
            <a:endParaRPr lang="en-US" altLang="pt-BR">
              <a:solidFill>
                <a:srgbClr val="FF0000"/>
              </a:solidFill>
            </a:endParaRPr>
          </a:p>
        </p:txBody>
      </p:sp>
      <p:sp>
        <p:nvSpPr>
          <p:cNvPr id="9222" name="CaixaDeTexto 20"/>
          <p:cNvSpPr txBox="1">
            <a:spLocks noChangeArrowheads="1"/>
          </p:cNvSpPr>
          <p:nvPr/>
        </p:nvSpPr>
        <p:spPr bwMode="auto">
          <a:xfrm>
            <a:off x="7010400" y="3429000"/>
            <a:ext cx="915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>
                <a:solidFill>
                  <a:srgbClr val="FF0000"/>
                </a:solidFill>
              </a:rPr>
              <a:t>Fator 1</a:t>
            </a:r>
            <a:endParaRPr lang="en-US" altLang="pt-BR">
              <a:solidFill>
                <a:srgbClr val="FF0000"/>
              </a:solidFill>
            </a:endParaRPr>
          </a:p>
        </p:txBody>
      </p:sp>
      <p:cxnSp>
        <p:nvCxnSpPr>
          <p:cNvPr id="23" name="Conector reto 22"/>
          <p:cNvCxnSpPr/>
          <p:nvPr/>
        </p:nvCxnSpPr>
        <p:spPr>
          <a:xfrm rot="5400000" flipH="1" flipV="1">
            <a:off x="1600200" y="1447800"/>
            <a:ext cx="4648200" cy="4038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rot="16200000" flipV="1">
            <a:off x="1714500" y="1638300"/>
            <a:ext cx="4800600" cy="381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rot="10800000">
            <a:off x="1371600" y="2590800"/>
            <a:ext cx="5715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6" name="CaixaDeTexto 39"/>
          <p:cNvSpPr txBox="1">
            <a:spLocks noChangeArrowheads="1"/>
          </p:cNvSpPr>
          <p:nvPr/>
        </p:nvSpPr>
        <p:spPr bwMode="auto">
          <a:xfrm>
            <a:off x="7239000" y="23622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>
                <a:solidFill>
                  <a:srgbClr val="0070C0"/>
                </a:solidFill>
              </a:rPr>
              <a:t>X2</a:t>
            </a:r>
            <a:endParaRPr lang="en-US" altLang="pt-BR">
              <a:solidFill>
                <a:srgbClr val="0070C0"/>
              </a:solidFill>
            </a:endParaRPr>
          </a:p>
        </p:txBody>
      </p:sp>
      <p:sp>
        <p:nvSpPr>
          <p:cNvPr id="9227" name="CaixaDeTexto 40"/>
          <p:cNvSpPr txBox="1">
            <a:spLocks noChangeArrowheads="1"/>
          </p:cNvSpPr>
          <p:nvPr/>
        </p:nvSpPr>
        <p:spPr bwMode="auto">
          <a:xfrm>
            <a:off x="5943600" y="11430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>
                <a:solidFill>
                  <a:srgbClr val="0070C0"/>
                </a:solidFill>
              </a:rPr>
              <a:t>X1</a:t>
            </a:r>
            <a:endParaRPr lang="en-US" altLang="pt-BR">
              <a:solidFill>
                <a:srgbClr val="0070C0"/>
              </a:solidFill>
            </a:endParaRPr>
          </a:p>
        </p:txBody>
      </p:sp>
      <p:sp>
        <p:nvSpPr>
          <p:cNvPr id="9228" name="CaixaDeTexto 41"/>
          <p:cNvSpPr txBox="1">
            <a:spLocks noChangeArrowheads="1"/>
          </p:cNvSpPr>
          <p:nvPr/>
        </p:nvSpPr>
        <p:spPr bwMode="auto">
          <a:xfrm>
            <a:off x="6096000" y="55737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>
                <a:solidFill>
                  <a:srgbClr val="0070C0"/>
                </a:solidFill>
              </a:rPr>
              <a:t>X3</a:t>
            </a:r>
            <a:endParaRPr lang="en-US" altLang="pt-BR">
              <a:solidFill>
                <a:srgbClr val="0070C0"/>
              </a:solidFill>
            </a:endParaRPr>
          </a:p>
        </p:txBody>
      </p:sp>
      <p:sp>
        <p:nvSpPr>
          <p:cNvPr id="9229" name="CaixaDeTexto 42"/>
          <p:cNvSpPr txBox="1">
            <a:spLocks noChangeArrowheads="1"/>
          </p:cNvSpPr>
          <p:nvPr/>
        </p:nvSpPr>
        <p:spPr bwMode="auto">
          <a:xfrm>
            <a:off x="914400" y="6181725"/>
            <a:ext cx="5078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2800"/>
              <a:t>Fator</a:t>
            </a:r>
            <a:r>
              <a:rPr lang="pt-BR" altLang="pt-BR" sz="2800" baseline="-25000"/>
              <a:t>i</a:t>
            </a:r>
            <a:r>
              <a:rPr lang="pt-BR" altLang="pt-BR" sz="2800"/>
              <a:t> = a</a:t>
            </a:r>
            <a:r>
              <a:rPr lang="pt-BR" altLang="pt-BR" sz="2800" baseline="-25000"/>
              <a:t>1i</a:t>
            </a:r>
            <a:r>
              <a:rPr lang="pt-BR" altLang="pt-BR" sz="2800"/>
              <a:t>.X1 + a</a:t>
            </a:r>
            <a:r>
              <a:rPr lang="pt-BR" altLang="pt-BR" sz="2800" baseline="-25000"/>
              <a:t>2i</a:t>
            </a:r>
            <a:r>
              <a:rPr lang="pt-BR" altLang="pt-BR" sz="2800"/>
              <a:t>.X2 + a</a:t>
            </a:r>
            <a:r>
              <a:rPr lang="pt-BR" altLang="pt-BR" sz="2800" baseline="-25000"/>
              <a:t>3i</a:t>
            </a:r>
            <a:r>
              <a:rPr lang="pt-BR" altLang="pt-BR" sz="2800"/>
              <a:t>.X3</a:t>
            </a:r>
            <a:endParaRPr lang="en-US" altLang="pt-BR" sz="28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3600" b="1"/>
              <a:t>Fluxograma</a:t>
            </a:r>
          </a:p>
        </p:txBody>
      </p:sp>
      <p:sp>
        <p:nvSpPr>
          <p:cNvPr id="121859" name="CaixaDeTexto 18"/>
          <p:cNvSpPr txBox="1">
            <a:spLocks noChangeArrowheads="1"/>
          </p:cNvSpPr>
          <p:nvPr/>
        </p:nvSpPr>
        <p:spPr bwMode="auto">
          <a:xfrm flipH="1">
            <a:off x="0" y="0"/>
            <a:ext cx="182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800" b="1" i="1"/>
              <a:t>Resumo</a:t>
            </a:r>
            <a:endParaRPr lang="en-US" altLang="pt-BR" sz="2800" b="1" i="1"/>
          </a:p>
        </p:txBody>
      </p:sp>
      <p:sp>
        <p:nvSpPr>
          <p:cNvPr id="121860" name="CaixaDeTexto 20"/>
          <p:cNvSpPr txBox="1">
            <a:spLocks noChangeArrowheads="1"/>
          </p:cNvSpPr>
          <p:nvPr/>
        </p:nvSpPr>
        <p:spPr bwMode="auto">
          <a:xfrm>
            <a:off x="1447800" y="765175"/>
            <a:ext cx="6477000" cy="1292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 b="1" u="sng"/>
              <a:t>Validação dos resultados Discriminantes</a:t>
            </a:r>
          </a:p>
          <a:p>
            <a:pPr>
              <a:buFontTx/>
              <a:buChar char="-"/>
            </a:pPr>
            <a:r>
              <a:rPr lang="pt-BR" altLang="pt-BR"/>
              <a:t>Subamostras ou validação cruzada</a:t>
            </a:r>
          </a:p>
          <a:p>
            <a:pPr>
              <a:buFontTx/>
              <a:buChar char="-"/>
            </a:pPr>
            <a:r>
              <a:rPr lang="pt-BR" altLang="pt-BR"/>
              <a:t>Diferença de perfis de grupos </a:t>
            </a:r>
            <a:r>
              <a:rPr lang="pt-BR" altLang="pt-BR" sz="1600"/>
              <a:t>(analise das médias das variáveis para os grupos)</a:t>
            </a:r>
            <a:endParaRPr lang="en-US" altLang="pt-BR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8"/>
          <p:cNvGrpSpPr/>
          <p:nvPr/>
        </p:nvGrpSpPr>
        <p:grpSpPr>
          <a:xfrm>
            <a:off x="251520" y="2924944"/>
            <a:ext cx="8712968" cy="3168352"/>
            <a:chOff x="179338" y="2924944"/>
            <a:chExt cx="6212522" cy="1905000"/>
          </a:xfrm>
        </p:grpSpPr>
        <p:pic>
          <p:nvPicPr>
            <p:cNvPr id="61444" name="Picture 5" descr="http://cdn.palass.org/palaeomath_101/moribund/images/groups1/Fig1.jpg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79338" y="2924944"/>
              <a:ext cx="6186488" cy="190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45" name="CaixaDeTexto 2"/>
            <p:cNvSpPr txBox="1">
              <a:spLocks noChangeArrowheads="1"/>
            </p:cNvSpPr>
            <p:nvPr/>
          </p:nvSpPr>
          <p:spPr bwMode="auto">
            <a:xfrm>
              <a:off x="1770976" y="2924944"/>
              <a:ext cx="3127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BR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446" name="CaixaDeTexto 5"/>
            <p:cNvSpPr txBox="1">
              <a:spLocks noChangeArrowheads="1"/>
            </p:cNvSpPr>
            <p:nvPr/>
          </p:nvSpPr>
          <p:spPr bwMode="auto">
            <a:xfrm>
              <a:off x="4025396" y="2924944"/>
              <a:ext cx="3127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BR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447" name="CaixaDeTexto 6"/>
            <p:cNvSpPr txBox="1">
              <a:spLocks noChangeArrowheads="1"/>
            </p:cNvSpPr>
            <p:nvPr/>
          </p:nvSpPr>
          <p:spPr bwMode="auto">
            <a:xfrm>
              <a:off x="6087060" y="2924944"/>
              <a:ext cx="304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altLang="pt-BR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pic>
        <p:nvPicPr>
          <p:cNvPr id="8" name="Picture 2" descr="http://www.lindinglab.org/external-files/images/Rlogo1.png/image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998746" y="0"/>
            <a:ext cx="2145254" cy="153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0" y="0"/>
            <a:ext cx="2255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/>
              <a:t>Exercícios</a:t>
            </a:r>
            <a:endParaRPr lang="pt-BR" sz="4000" b="1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251520" y="2924944"/>
            <a:ext cx="8712968" cy="3168352"/>
            <a:chOff x="179338" y="2924944"/>
            <a:chExt cx="6212522" cy="1905000"/>
          </a:xfrm>
        </p:grpSpPr>
        <p:pic>
          <p:nvPicPr>
            <p:cNvPr id="61444" name="Picture 5" descr="http://cdn.palass.org/palaeomath_101/moribund/images/groups1/Fig1.jpg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79338" y="2924944"/>
              <a:ext cx="6186488" cy="190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45" name="CaixaDeTexto 2"/>
            <p:cNvSpPr txBox="1">
              <a:spLocks noChangeArrowheads="1"/>
            </p:cNvSpPr>
            <p:nvPr/>
          </p:nvSpPr>
          <p:spPr bwMode="auto">
            <a:xfrm>
              <a:off x="1770976" y="2924944"/>
              <a:ext cx="3127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BR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446" name="CaixaDeTexto 5"/>
            <p:cNvSpPr txBox="1">
              <a:spLocks noChangeArrowheads="1"/>
            </p:cNvSpPr>
            <p:nvPr/>
          </p:nvSpPr>
          <p:spPr bwMode="auto">
            <a:xfrm>
              <a:off x="4025396" y="2924944"/>
              <a:ext cx="3127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BR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447" name="CaixaDeTexto 6"/>
            <p:cNvSpPr txBox="1">
              <a:spLocks noChangeArrowheads="1"/>
            </p:cNvSpPr>
            <p:nvPr/>
          </p:nvSpPr>
          <p:spPr bwMode="auto">
            <a:xfrm>
              <a:off x="6087060" y="2924944"/>
              <a:ext cx="304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altLang="pt-BR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6228184" y="256490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Sépala</a:t>
            </a:r>
            <a:endParaRPr lang="pt-BR" dirty="0"/>
          </a:p>
        </p:txBody>
      </p:sp>
      <p:cxnSp>
        <p:nvCxnSpPr>
          <p:cNvPr id="14" name="Conector de seta reta 13"/>
          <p:cNvCxnSpPr>
            <a:stCxn id="11" idx="2"/>
          </p:cNvCxnSpPr>
          <p:nvPr/>
        </p:nvCxnSpPr>
        <p:spPr>
          <a:xfrm>
            <a:off x="6629096" y="2934236"/>
            <a:ext cx="103144" cy="63878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203848" y="256490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Sépala</a:t>
            </a:r>
            <a:endParaRPr lang="pt-BR" dirty="0"/>
          </a:p>
        </p:txBody>
      </p:sp>
      <p:cxnSp>
        <p:nvCxnSpPr>
          <p:cNvPr id="20" name="Conector de seta reta 19"/>
          <p:cNvCxnSpPr>
            <a:stCxn id="19" idx="2"/>
          </p:cNvCxnSpPr>
          <p:nvPr/>
        </p:nvCxnSpPr>
        <p:spPr>
          <a:xfrm>
            <a:off x="3604760" y="2934236"/>
            <a:ext cx="391176" cy="150287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539552" y="256490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Sépala</a:t>
            </a:r>
            <a:endParaRPr lang="pt-BR" dirty="0"/>
          </a:p>
        </p:txBody>
      </p:sp>
      <p:cxnSp>
        <p:nvCxnSpPr>
          <p:cNvPr id="28" name="Conector de seta reta 27"/>
          <p:cNvCxnSpPr>
            <a:stCxn id="27" idx="2"/>
          </p:cNvCxnSpPr>
          <p:nvPr/>
        </p:nvCxnSpPr>
        <p:spPr>
          <a:xfrm>
            <a:off x="940464" y="2934236"/>
            <a:ext cx="391176" cy="150287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3491880" y="188640"/>
            <a:ext cx="2376264" cy="1944216"/>
            <a:chOff x="-1457042" y="-5572001"/>
            <a:chExt cx="11975730" cy="8980797"/>
          </a:xfrm>
        </p:grpSpPr>
        <p:sp>
          <p:nvSpPr>
            <p:cNvPr id="17" name="Elipse 16"/>
            <p:cNvSpPr/>
            <p:nvPr/>
          </p:nvSpPr>
          <p:spPr>
            <a:xfrm rot="2223302">
              <a:off x="3877615" y="2292884"/>
              <a:ext cx="6641073" cy="1115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 rot="8728947">
              <a:off x="-1457042" y="2188048"/>
              <a:ext cx="6641073" cy="1115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 rot="5400000">
              <a:off x="1305364" y="-2809420"/>
              <a:ext cx="6641073" cy="1115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CaixaDeTexto 21"/>
          <p:cNvSpPr txBox="1"/>
          <p:nvPr/>
        </p:nvSpPr>
        <p:spPr>
          <a:xfrm>
            <a:off x="0" y="0"/>
            <a:ext cx="2255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/>
              <a:t>Exercícios</a:t>
            </a:r>
            <a:endParaRPr lang="pt-BR" sz="4000" b="1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8"/>
          <p:cNvGrpSpPr/>
          <p:nvPr/>
        </p:nvGrpSpPr>
        <p:grpSpPr>
          <a:xfrm>
            <a:off x="251520" y="2924944"/>
            <a:ext cx="8712968" cy="3168352"/>
            <a:chOff x="179338" y="2924944"/>
            <a:chExt cx="6212522" cy="1905000"/>
          </a:xfrm>
        </p:grpSpPr>
        <p:pic>
          <p:nvPicPr>
            <p:cNvPr id="61444" name="Picture 5" descr="http://cdn.palass.org/palaeomath_101/moribund/images/groups1/Fig1.jpg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179338" y="2924944"/>
              <a:ext cx="6186488" cy="190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45" name="CaixaDeTexto 2"/>
            <p:cNvSpPr txBox="1">
              <a:spLocks noChangeArrowheads="1"/>
            </p:cNvSpPr>
            <p:nvPr/>
          </p:nvSpPr>
          <p:spPr bwMode="auto">
            <a:xfrm>
              <a:off x="1770976" y="2924944"/>
              <a:ext cx="3127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BR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446" name="CaixaDeTexto 5"/>
            <p:cNvSpPr txBox="1">
              <a:spLocks noChangeArrowheads="1"/>
            </p:cNvSpPr>
            <p:nvPr/>
          </p:nvSpPr>
          <p:spPr bwMode="auto">
            <a:xfrm>
              <a:off x="4025396" y="2924944"/>
              <a:ext cx="3127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altLang="pt-BR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447" name="CaixaDeTexto 6"/>
            <p:cNvSpPr txBox="1">
              <a:spLocks noChangeArrowheads="1"/>
            </p:cNvSpPr>
            <p:nvPr/>
          </p:nvSpPr>
          <p:spPr bwMode="auto">
            <a:xfrm>
              <a:off x="6087060" y="2924944"/>
              <a:ext cx="304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altLang="pt-BR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6228184" y="256490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Sépala</a:t>
            </a:r>
            <a:endParaRPr lang="pt-BR" dirty="0"/>
          </a:p>
        </p:txBody>
      </p:sp>
      <p:cxnSp>
        <p:nvCxnSpPr>
          <p:cNvPr id="14" name="Conector de seta reta 13"/>
          <p:cNvCxnSpPr>
            <a:stCxn id="11" idx="2"/>
          </p:cNvCxnSpPr>
          <p:nvPr/>
        </p:nvCxnSpPr>
        <p:spPr>
          <a:xfrm>
            <a:off x="6629096" y="2934236"/>
            <a:ext cx="103144" cy="63878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7164288" y="2564904"/>
            <a:ext cx="80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Pétala</a:t>
            </a:r>
            <a:endParaRPr lang="pt-BR" dirty="0"/>
          </a:p>
        </p:txBody>
      </p:sp>
      <p:cxnSp>
        <p:nvCxnSpPr>
          <p:cNvPr id="17" name="Conector de seta reta 16"/>
          <p:cNvCxnSpPr>
            <a:stCxn id="16" idx="2"/>
          </p:cNvCxnSpPr>
          <p:nvPr/>
        </p:nvCxnSpPr>
        <p:spPr>
          <a:xfrm>
            <a:off x="7565200" y="2934236"/>
            <a:ext cx="103144" cy="2787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203848" y="256490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Sépala</a:t>
            </a:r>
            <a:endParaRPr lang="pt-BR" dirty="0"/>
          </a:p>
        </p:txBody>
      </p:sp>
      <p:cxnSp>
        <p:nvCxnSpPr>
          <p:cNvPr id="20" name="Conector de seta reta 19"/>
          <p:cNvCxnSpPr>
            <a:stCxn id="19" idx="2"/>
          </p:cNvCxnSpPr>
          <p:nvPr/>
        </p:nvCxnSpPr>
        <p:spPr>
          <a:xfrm>
            <a:off x="3604760" y="2934236"/>
            <a:ext cx="391176" cy="150287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4139952" y="2564904"/>
            <a:ext cx="80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Pétala</a:t>
            </a:r>
            <a:endParaRPr lang="pt-BR" dirty="0"/>
          </a:p>
        </p:txBody>
      </p:sp>
      <p:cxnSp>
        <p:nvCxnSpPr>
          <p:cNvPr id="22" name="Conector de seta reta 21"/>
          <p:cNvCxnSpPr>
            <a:stCxn id="21" idx="2"/>
          </p:cNvCxnSpPr>
          <p:nvPr/>
        </p:nvCxnSpPr>
        <p:spPr>
          <a:xfrm flipH="1">
            <a:off x="4427984" y="2934236"/>
            <a:ext cx="112880" cy="99882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539552" y="256490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Sépala</a:t>
            </a:r>
            <a:endParaRPr lang="pt-BR" dirty="0"/>
          </a:p>
        </p:txBody>
      </p:sp>
      <p:cxnSp>
        <p:nvCxnSpPr>
          <p:cNvPr id="28" name="Conector de seta reta 27"/>
          <p:cNvCxnSpPr>
            <a:stCxn id="27" idx="2"/>
          </p:cNvCxnSpPr>
          <p:nvPr/>
        </p:nvCxnSpPr>
        <p:spPr>
          <a:xfrm>
            <a:off x="940464" y="2934236"/>
            <a:ext cx="391176" cy="150287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1475656" y="2564904"/>
            <a:ext cx="80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Pétala</a:t>
            </a:r>
            <a:endParaRPr lang="pt-BR" dirty="0"/>
          </a:p>
        </p:txBody>
      </p:sp>
      <p:cxnSp>
        <p:nvCxnSpPr>
          <p:cNvPr id="30" name="Conector de seta reta 29"/>
          <p:cNvCxnSpPr>
            <a:stCxn id="29" idx="2"/>
          </p:cNvCxnSpPr>
          <p:nvPr/>
        </p:nvCxnSpPr>
        <p:spPr>
          <a:xfrm flipH="1">
            <a:off x="1475656" y="2934236"/>
            <a:ext cx="400912" cy="3507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3491880" y="188640"/>
            <a:ext cx="2376264" cy="1944216"/>
            <a:chOff x="-1457042" y="-5572001"/>
            <a:chExt cx="11975730" cy="8980797"/>
          </a:xfrm>
        </p:grpSpPr>
        <p:sp>
          <p:nvSpPr>
            <p:cNvPr id="36" name="Elipse 35"/>
            <p:cNvSpPr/>
            <p:nvPr/>
          </p:nvSpPr>
          <p:spPr>
            <a:xfrm rot="2223302">
              <a:off x="3877615" y="2292884"/>
              <a:ext cx="6641073" cy="1115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 rot="8728947">
              <a:off x="-1457042" y="2188048"/>
              <a:ext cx="6641073" cy="1115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 rot="5400000">
              <a:off x="1305364" y="-2809420"/>
              <a:ext cx="6641073" cy="1115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upo 33"/>
          <p:cNvGrpSpPr/>
          <p:nvPr/>
        </p:nvGrpSpPr>
        <p:grpSpPr>
          <a:xfrm rot="3362767">
            <a:off x="4173717" y="1213945"/>
            <a:ext cx="1215752" cy="728464"/>
            <a:chOff x="-1457042" y="-5572001"/>
            <a:chExt cx="11975730" cy="8980797"/>
          </a:xfrm>
        </p:grpSpPr>
        <p:sp>
          <p:nvSpPr>
            <p:cNvPr id="39" name="Elipse 38"/>
            <p:cNvSpPr/>
            <p:nvPr/>
          </p:nvSpPr>
          <p:spPr>
            <a:xfrm rot="2223302">
              <a:off x="3877615" y="2292884"/>
              <a:ext cx="6641073" cy="1115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 rot="8728947">
              <a:off x="-1457042" y="2188048"/>
              <a:ext cx="6641073" cy="1115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 rot="5400000">
              <a:off x="1305364" y="-2809420"/>
              <a:ext cx="6641073" cy="11159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Retângulo 41"/>
          <p:cNvSpPr/>
          <p:nvPr/>
        </p:nvSpPr>
        <p:spPr>
          <a:xfrm>
            <a:off x="35496" y="6239053"/>
            <a:ext cx="40671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&gt; data</a:t>
            </a:r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36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36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36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sz="3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3600" b="1"/>
              <a:t>Fluxograma</a:t>
            </a:r>
          </a:p>
        </p:txBody>
      </p:sp>
      <p:sp>
        <p:nvSpPr>
          <p:cNvPr id="40963" name="CaixaDeTexto 18"/>
          <p:cNvSpPr txBox="1">
            <a:spLocks noChangeArrowheads="1"/>
          </p:cNvSpPr>
          <p:nvPr/>
        </p:nvSpPr>
        <p:spPr bwMode="auto">
          <a:xfrm flipH="1">
            <a:off x="0" y="0"/>
            <a:ext cx="182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800" b="1" i="1"/>
              <a:t>Resumo</a:t>
            </a:r>
            <a:endParaRPr lang="en-US" altLang="pt-BR" sz="2800" b="1" i="1"/>
          </a:p>
        </p:txBody>
      </p:sp>
      <p:sp>
        <p:nvSpPr>
          <p:cNvPr id="40964" name="CaixaDeTexto 20"/>
          <p:cNvSpPr txBox="1">
            <a:spLocks noChangeArrowheads="1"/>
          </p:cNvSpPr>
          <p:nvPr/>
        </p:nvSpPr>
        <p:spPr bwMode="auto">
          <a:xfrm>
            <a:off x="1447800" y="765175"/>
            <a:ext cx="6477000" cy="1292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 b="1" u="sng">
                <a:solidFill>
                  <a:srgbClr val="0070C0"/>
                </a:solidFill>
              </a:rPr>
              <a:t>Problema de Pesquisa</a:t>
            </a:r>
          </a:p>
          <a:p>
            <a:pPr>
              <a:buFontTx/>
              <a:buChar char="-"/>
            </a:pPr>
            <a:r>
              <a:rPr lang="pt-BR" altLang="pt-BR">
                <a:solidFill>
                  <a:srgbClr val="0070C0"/>
                </a:solidFill>
              </a:rPr>
              <a:t>Avaliação de diferenças de grupos em um perfil multivariado</a:t>
            </a:r>
          </a:p>
          <a:p>
            <a:pPr>
              <a:buFontTx/>
              <a:buChar char="-"/>
            </a:pPr>
            <a:r>
              <a:rPr lang="pt-BR" altLang="pt-BR">
                <a:solidFill>
                  <a:srgbClr val="0070C0"/>
                </a:solidFill>
              </a:rPr>
              <a:t>Classificar observações em grupos</a:t>
            </a:r>
          </a:p>
          <a:p>
            <a:pPr>
              <a:buFontTx/>
              <a:buChar char="-"/>
            </a:pPr>
            <a:r>
              <a:rPr lang="pt-BR" altLang="pt-BR">
                <a:solidFill>
                  <a:srgbClr val="0070C0"/>
                </a:solidFill>
              </a:rPr>
              <a:t>Identificar dimensões de discriminação entre grupos</a:t>
            </a:r>
            <a:endParaRPr lang="en-US" altLang="pt-BR">
              <a:solidFill>
                <a:srgbClr val="0070C0"/>
              </a:solidFill>
            </a:endParaRPr>
          </a:p>
        </p:txBody>
      </p:sp>
      <p:sp>
        <p:nvSpPr>
          <p:cNvPr id="40965" name="CaixaDeTexto 21"/>
          <p:cNvSpPr txBox="1">
            <a:spLocks noChangeArrowheads="1"/>
          </p:cNvSpPr>
          <p:nvPr/>
        </p:nvSpPr>
        <p:spPr bwMode="auto">
          <a:xfrm>
            <a:off x="1447800" y="2517775"/>
            <a:ext cx="6477000" cy="1292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 b="1" u="sng"/>
              <a:t>Questões de Planejamento de Pesquisa</a:t>
            </a:r>
          </a:p>
          <a:p>
            <a:pPr>
              <a:buFontTx/>
              <a:buChar char="-"/>
            </a:pPr>
            <a:r>
              <a:rPr lang="pt-BR" altLang="pt-BR"/>
              <a:t>Seleção de variáveis independentes</a:t>
            </a:r>
          </a:p>
          <a:p>
            <a:pPr>
              <a:buFontTx/>
              <a:buChar char="-"/>
            </a:pPr>
            <a:r>
              <a:rPr lang="pt-BR" altLang="pt-BR"/>
              <a:t>Considerações sobre o tamanho da amostra</a:t>
            </a:r>
          </a:p>
          <a:p>
            <a:pPr>
              <a:buFontTx/>
              <a:buChar char="-"/>
            </a:pPr>
            <a:r>
              <a:rPr lang="pt-BR" altLang="pt-BR"/>
              <a:t>Criação de amostras de análise e de teste</a:t>
            </a:r>
            <a:endParaRPr lang="en-US" altLang="pt-BR"/>
          </a:p>
        </p:txBody>
      </p:sp>
      <p:sp>
        <p:nvSpPr>
          <p:cNvPr id="40966" name="CaixaDeTexto 22"/>
          <p:cNvSpPr txBox="1">
            <a:spLocks noChangeArrowheads="1"/>
          </p:cNvSpPr>
          <p:nvPr/>
        </p:nvSpPr>
        <p:spPr bwMode="auto">
          <a:xfrm>
            <a:off x="1447800" y="4117975"/>
            <a:ext cx="647700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 b="1" u="sng" dirty="0" smtClean="0"/>
              <a:t>Pressupostos</a:t>
            </a:r>
            <a:endParaRPr lang="pt-BR" altLang="pt-BR" sz="2400" b="1" u="sng" dirty="0"/>
          </a:p>
          <a:p>
            <a:pPr>
              <a:buFontTx/>
              <a:buChar char="-"/>
            </a:pPr>
            <a:r>
              <a:rPr lang="pt-BR" altLang="pt-BR" dirty="0"/>
              <a:t>Normalidade das variáveis independentes</a:t>
            </a:r>
          </a:p>
          <a:p>
            <a:pPr>
              <a:buFontTx/>
              <a:buChar char="-"/>
            </a:pPr>
            <a:r>
              <a:rPr lang="pt-BR" altLang="pt-BR" dirty="0"/>
              <a:t>Linearidade de relações</a:t>
            </a:r>
          </a:p>
          <a:p>
            <a:pPr>
              <a:buFontTx/>
              <a:buChar char="-"/>
            </a:pPr>
            <a:r>
              <a:rPr lang="pt-BR" altLang="pt-BR" dirty="0"/>
              <a:t>Falta de multicolinearidade entre variáveis independentes</a:t>
            </a:r>
          </a:p>
          <a:p>
            <a:pPr>
              <a:buFontTx/>
              <a:buChar char="-"/>
            </a:pPr>
            <a:r>
              <a:rPr lang="pt-BR" altLang="pt-BR" dirty="0"/>
              <a:t>Matrizes de dispersão iguais</a:t>
            </a:r>
            <a:endParaRPr lang="en-US" altLang="pt-BR" dirty="0"/>
          </a:p>
        </p:txBody>
      </p:sp>
      <p:sp>
        <p:nvSpPr>
          <p:cNvPr id="40967" name="CaixaDeTexto 4"/>
          <p:cNvSpPr txBox="1">
            <a:spLocks noChangeArrowheads="1"/>
          </p:cNvSpPr>
          <p:nvPr/>
        </p:nvSpPr>
        <p:spPr bwMode="auto">
          <a:xfrm>
            <a:off x="0" y="6334125"/>
            <a:ext cx="4724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1400" b="1"/>
              <a:t>Fonte</a:t>
            </a:r>
            <a:r>
              <a:rPr lang="pt-BR" altLang="pt-BR" sz="1400"/>
              <a:t>: Hair </a:t>
            </a:r>
            <a:r>
              <a:rPr lang="pt-BR" altLang="pt-BR" sz="1400" i="1"/>
              <a:t>et al</a:t>
            </a:r>
            <a:r>
              <a:rPr lang="pt-BR" altLang="pt-BR" sz="1400"/>
              <a:t>. 2005. </a:t>
            </a:r>
            <a:r>
              <a:rPr lang="pt-BR" altLang="pt-BR" sz="1400" b="1" i="1"/>
              <a:t>Análise Multivariada de Dados</a:t>
            </a:r>
            <a:r>
              <a:rPr lang="pt-BR" altLang="pt-BR" sz="1400"/>
              <a:t>. </a:t>
            </a:r>
          </a:p>
          <a:p>
            <a:r>
              <a:rPr lang="pt-BR" altLang="pt-BR" sz="1400"/>
              <a:t>5ª Ed. Bookman</a:t>
            </a:r>
            <a:endParaRPr lang="en-US" altLang="pt-BR" sz="1400"/>
          </a:p>
        </p:txBody>
      </p:sp>
      <p:sp>
        <p:nvSpPr>
          <p:cNvPr id="25" name="Seta para baixo 24"/>
          <p:cNvSpPr/>
          <p:nvPr/>
        </p:nvSpPr>
        <p:spPr>
          <a:xfrm>
            <a:off x="3962400" y="3810000"/>
            <a:ext cx="914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Seta para baixo 25"/>
          <p:cNvSpPr/>
          <p:nvPr/>
        </p:nvSpPr>
        <p:spPr>
          <a:xfrm>
            <a:off x="3886200" y="2057400"/>
            <a:ext cx="914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eta para baixo 9"/>
          <p:cNvSpPr/>
          <p:nvPr/>
        </p:nvSpPr>
        <p:spPr>
          <a:xfrm>
            <a:off x="3886200" y="5715000"/>
            <a:ext cx="914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3600" b="1"/>
              <a:t>Fluxograma</a:t>
            </a:r>
          </a:p>
        </p:txBody>
      </p:sp>
      <p:sp>
        <p:nvSpPr>
          <p:cNvPr id="41987" name="CaixaDeTexto 18"/>
          <p:cNvSpPr txBox="1">
            <a:spLocks noChangeArrowheads="1"/>
          </p:cNvSpPr>
          <p:nvPr/>
        </p:nvSpPr>
        <p:spPr bwMode="auto">
          <a:xfrm flipH="1">
            <a:off x="0" y="0"/>
            <a:ext cx="182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800" b="1" i="1"/>
              <a:t>Resumo</a:t>
            </a:r>
            <a:endParaRPr lang="en-US" altLang="pt-BR" sz="2800" b="1" i="1"/>
          </a:p>
        </p:txBody>
      </p:sp>
      <p:sp>
        <p:nvSpPr>
          <p:cNvPr id="33796" name="CaixaDeTexto 20"/>
          <p:cNvSpPr txBox="1">
            <a:spLocks noChangeArrowheads="1"/>
          </p:cNvSpPr>
          <p:nvPr/>
        </p:nvSpPr>
        <p:spPr bwMode="auto">
          <a:xfrm>
            <a:off x="1447800" y="765175"/>
            <a:ext cx="6477000" cy="1292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pt-BR" altLang="pt-BR" sz="2400" b="1" u="sng" smtClean="0">
                <a:solidFill>
                  <a:schemeClr val="bg1">
                    <a:lumMod val="65000"/>
                  </a:schemeClr>
                </a:solidFill>
              </a:rPr>
              <a:t>Problema de Pesquisa</a:t>
            </a:r>
          </a:p>
          <a:p>
            <a:pPr>
              <a:buFontTx/>
              <a:buChar char="-"/>
              <a:defRPr/>
            </a:pPr>
            <a:r>
              <a:rPr lang="pt-BR" altLang="pt-BR" smtClean="0">
                <a:solidFill>
                  <a:schemeClr val="bg1">
                    <a:lumMod val="65000"/>
                  </a:schemeClr>
                </a:solidFill>
              </a:rPr>
              <a:t>Avaliação de diferenças de grupos em um perfil multivariado</a:t>
            </a:r>
          </a:p>
          <a:p>
            <a:pPr>
              <a:buFontTx/>
              <a:buChar char="-"/>
              <a:defRPr/>
            </a:pPr>
            <a:r>
              <a:rPr lang="pt-BR" altLang="pt-BR" smtClean="0">
                <a:solidFill>
                  <a:schemeClr val="bg1">
                    <a:lumMod val="65000"/>
                  </a:schemeClr>
                </a:solidFill>
              </a:rPr>
              <a:t>Classificar observações em grupos</a:t>
            </a:r>
          </a:p>
          <a:p>
            <a:pPr>
              <a:buFontTx/>
              <a:buChar char="-"/>
              <a:defRPr/>
            </a:pPr>
            <a:r>
              <a:rPr lang="pt-BR" altLang="pt-BR" smtClean="0">
                <a:solidFill>
                  <a:schemeClr val="bg1">
                    <a:lumMod val="65000"/>
                  </a:schemeClr>
                </a:solidFill>
              </a:rPr>
              <a:t>Identificar dimensões de discriminação entre grupos</a:t>
            </a:r>
            <a:endParaRPr lang="en-US" altLang="pt-BR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989" name="CaixaDeTexto 21"/>
          <p:cNvSpPr txBox="1">
            <a:spLocks noChangeArrowheads="1"/>
          </p:cNvSpPr>
          <p:nvPr/>
        </p:nvSpPr>
        <p:spPr bwMode="auto">
          <a:xfrm>
            <a:off x="1447800" y="2517775"/>
            <a:ext cx="6477000" cy="1292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 b="1" u="sng">
                <a:solidFill>
                  <a:srgbClr val="0070C0"/>
                </a:solidFill>
              </a:rPr>
              <a:t>Questões de Planejamento de Pesquisa</a:t>
            </a:r>
          </a:p>
          <a:p>
            <a:pPr>
              <a:buFontTx/>
              <a:buChar char="-"/>
            </a:pPr>
            <a:r>
              <a:rPr lang="pt-BR" altLang="pt-BR">
                <a:solidFill>
                  <a:srgbClr val="0070C0"/>
                </a:solidFill>
              </a:rPr>
              <a:t>Seleção de variáveis independentes</a:t>
            </a:r>
          </a:p>
          <a:p>
            <a:pPr>
              <a:buFontTx/>
              <a:buChar char="-"/>
            </a:pPr>
            <a:r>
              <a:rPr lang="pt-BR" altLang="pt-BR">
                <a:solidFill>
                  <a:srgbClr val="0070C0"/>
                </a:solidFill>
              </a:rPr>
              <a:t>Considerações sobre o tamanho da amostra</a:t>
            </a:r>
          </a:p>
          <a:p>
            <a:pPr>
              <a:buFontTx/>
              <a:buChar char="-"/>
            </a:pPr>
            <a:r>
              <a:rPr lang="pt-BR" altLang="pt-BR">
                <a:solidFill>
                  <a:srgbClr val="0070C0"/>
                </a:solidFill>
              </a:rPr>
              <a:t>Criação de amostras de análise e de teste</a:t>
            </a:r>
            <a:endParaRPr lang="en-US" altLang="pt-BR">
              <a:solidFill>
                <a:srgbClr val="0070C0"/>
              </a:solidFill>
            </a:endParaRPr>
          </a:p>
        </p:txBody>
      </p:sp>
      <p:sp>
        <p:nvSpPr>
          <p:cNvPr id="41990" name="CaixaDeTexto 22"/>
          <p:cNvSpPr txBox="1">
            <a:spLocks noChangeArrowheads="1"/>
          </p:cNvSpPr>
          <p:nvPr/>
        </p:nvSpPr>
        <p:spPr bwMode="auto">
          <a:xfrm>
            <a:off x="1447800" y="4117975"/>
            <a:ext cx="6477000" cy="156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 b="1" u="sng" dirty="0" smtClean="0"/>
              <a:t>Pressupostos</a:t>
            </a:r>
            <a:endParaRPr lang="pt-BR" altLang="pt-BR" sz="2400" b="1" u="sng" dirty="0"/>
          </a:p>
          <a:p>
            <a:pPr>
              <a:buFontTx/>
              <a:buChar char="-"/>
            </a:pPr>
            <a:r>
              <a:rPr lang="pt-BR" altLang="pt-BR" dirty="0"/>
              <a:t>Normalidade das variáveis independentes</a:t>
            </a:r>
          </a:p>
          <a:p>
            <a:pPr>
              <a:buFontTx/>
              <a:buChar char="-"/>
            </a:pPr>
            <a:r>
              <a:rPr lang="pt-BR" altLang="pt-BR" dirty="0"/>
              <a:t>Linearidade de relações</a:t>
            </a:r>
          </a:p>
          <a:p>
            <a:pPr>
              <a:buFontTx/>
              <a:buChar char="-"/>
            </a:pPr>
            <a:r>
              <a:rPr lang="pt-BR" altLang="pt-BR" dirty="0"/>
              <a:t>Falta de multicolinearidade entre variáveis independentes</a:t>
            </a:r>
          </a:p>
          <a:p>
            <a:pPr>
              <a:buFontTx/>
              <a:buChar char="-"/>
            </a:pPr>
            <a:r>
              <a:rPr lang="pt-BR" altLang="pt-BR" dirty="0"/>
              <a:t>Matrizes de dispersão iguais</a:t>
            </a:r>
            <a:endParaRPr lang="en-US" altLang="pt-BR" dirty="0"/>
          </a:p>
        </p:txBody>
      </p:sp>
      <p:sp>
        <p:nvSpPr>
          <p:cNvPr id="41991" name="CaixaDeTexto 4"/>
          <p:cNvSpPr txBox="1">
            <a:spLocks noChangeArrowheads="1"/>
          </p:cNvSpPr>
          <p:nvPr/>
        </p:nvSpPr>
        <p:spPr bwMode="auto">
          <a:xfrm>
            <a:off x="0" y="6334125"/>
            <a:ext cx="4724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1400" b="1"/>
              <a:t>Fonte</a:t>
            </a:r>
            <a:r>
              <a:rPr lang="pt-BR" altLang="pt-BR" sz="1400"/>
              <a:t>: Hair </a:t>
            </a:r>
            <a:r>
              <a:rPr lang="pt-BR" altLang="pt-BR" sz="1400" i="1"/>
              <a:t>et al</a:t>
            </a:r>
            <a:r>
              <a:rPr lang="pt-BR" altLang="pt-BR" sz="1400"/>
              <a:t>. 2005. </a:t>
            </a:r>
            <a:r>
              <a:rPr lang="pt-BR" altLang="pt-BR" sz="1400" b="1" i="1"/>
              <a:t>Análise Multivariada de Dados</a:t>
            </a:r>
            <a:r>
              <a:rPr lang="pt-BR" altLang="pt-BR" sz="1400"/>
              <a:t>. </a:t>
            </a:r>
          </a:p>
          <a:p>
            <a:r>
              <a:rPr lang="pt-BR" altLang="pt-BR" sz="1400"/>
              <a:t>5ª Ed. Bookman</a:t>
            </a:r>
            <a:endParaRPr lang="en-US" altLang="pt-BR" sz="1400"/>
          </a:p>
        </p:txBody>
      </p:sp>
      <p:sp>
        <p:nvSpPr>
          <p:cNvPr id="25" name="Seta para baixo 24"/>
          <p:cNvSpPr/>
          <p:nvPr/>
        </p:nvSpPr>
        <p:spPr>
          <a:xfrm>
            <a:off x="3962400" y="3810000"/>
            <a:ext cx="914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70C0"/>
              </a:solidFill>
            </a:endParaRPr>
          </a:p>
        </p:txBody>
      </p:sp>
      <p:sp>
        <p:nvSpPr>
          <p:cNvPr id="26" name="Seta para baixo 25"/>
          <p:cNvSpPr/>
          <p:nvPr/>
        </p:nvSpPr>
        <p:spPr>
          <a:xfrm>
            <a:off x="3886200" y="2057400"/>
            <a:ext cx="914400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Seta para baixo 9"/>
          <p:cNvSpPr/>
          <p:nvPr/>
        </p:nvSpPr>
        <p:spPr>
          <a:xfrm>
            <a:off x="3886200" y="5715000"/>
            <a:ext cx="914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aixaDeTexto 1"/>
          <p:cNvSpPr txBox="1"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altLang="pt-BR" sz="3600" b="1"/>
              <a:t>Fluxograma</a:t>
            </a:r>
          </a:p>
        </p:txBody>
      </p:sp>
      <p:sp>
        <p:nvSpPr>
          <p:cNvPr id="43011" name="CaixaDeTexto 18"/>
          <p:cNvSpPr txBox="1">
            <a:spLocks noChangeArrowheads="1"/>
          </p:cNvSpPr>
          <p:nvPr/>
        </p:nvSpPr>
        <p:spPr bwMode="auto">
          <a:xfrm flipH="1">
            <a:off x="0" y="0"/>
            <a:ext cx="182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800" b="1" i="1"/>
              <a:t>Resumo</a:t>
            </a:r>
            <a:endParaRPr lang="en-US" altLang="pt-BR" sz="2800" b="1" i="1"/>
          </a:p>
        </p:txBody>
      </p:sp>
      <p:sp>
        <p:nvSpPr>
          <p:cNvPr id="33796" name="CaixaDeTexto 20"/>
          <p:cNvSpPr txBox="1">
            <a:spLocks noChangeArrowheads="1"/>
          </p:cNvSpPr>
          <p:nvPr/>
        </p:nvSpPr>
        <p:spPr bwMode="auto">
          <a:xfrm>
            <a:off x="1447800" y="765175"/>
            <a:ext cx="6477000" cy="1292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pt-BR" altLang="pt-BR" sz="2400" b="1" u="sng" dirty="0" smtClean="0">
                <a:solidFill>
                  <a:schemeClr val="bg1">
                    <a:lumMod val="65000"/>
                  </a:schemeClr>
                </a:solidFill>
              </a:rPr>
              <a:t>Problema de Pesquisa</a:t>
            </a:r>
          </a:p>
          <a:p>
            <a:pPr>
              <a:buFontTx/>
              <a:buChar char="-"/>
              <a:defRPr/>
            </a:pPr>
            <a:r>
              <a:rPr lang="pt-BR" altLang="pt-BR" dirty="0" smtClean="0">
                <a:solidFill>
                  <a:schemeClr val="bg1">
                    <a:lumMod val="65000"/>
                  </a:schemeClr>
                </a:solidFill>
              </a:rPr>
              <a:t>Avaliação de diferenças de grupos em um perfil multivariado</a:t>
            </a:r>
          </a:p>
          <a:p>
            <a:pPr>
              <a:buFontTx/>
              <a:buChar char="-"/>
              <a:defRPr/>
            </a:pPr>
            <a:r>
              <a:rPr lang="pt-BR" altLang="pt-BR" dirty="0" smtClean="0">
                <a:solidFill>
                  <a:schemeClr val="bg1">
                    <a:lumMod val="65000"/>
                  </a:schemeClr>
                </a:solidFill>
              </a:rPr>
              <a:t>Classificar observações em grupos</a:t>
            </a:r>
          </a:p>
          <a:p>
            <a:pPr>
              <a:buFontTx/>
              <a:buChar char="-"/>
              <a:defRPr/>
            </a:pPr>
            <a:r>
              <a:rPr lang="pt-BR" altLang="pt-BR" dirty="0" smtClean="0">
                <a:solidFill>
                  <a:schemeClr val="bg1">
                    <a:lumMod val="65000"/>
                  </a:schemeClr>
                </a:solidFill>
              </a:rPr>
              <a:t>Identificar dimensões de discriminação entre grupos</a:t>
            </a:r>
            <a:endParaRPr lang="en-US" altLang="pt-BR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797" name="CaixaDeTexto 21"/>
          <p:cNvSpPr txBox="1">
            <a:spLocks noChangeArrowheads="1"/>
          </p:cNvSpPr>
          <p:nvPr/>
        </p:nvSpPr>
        <p:spPr bwMode="auto">
          <a:xfrm>
            <a:off x="1447800" y="2517775"/>
            <a:ext cx="6477000" cy="1292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pt-BR" altLang="pt-BR" sz="2400" b="1" u="sng" smtClean="0">
                <a:solidFill>
                  <a:schemeClr val="bg1">
                    <a:lumMod val="65000"/>
                  </a:schemeClr>
                </a:solidFill>
              </a:rPr>
              <a:t>Questões de Planejamento de Pesquisa</a:t>
            </a:r>
          </a:p>
          <a:p>
            <a:pPr>
              <a:buFontTx/>
              <a:buChar char="-"/>
              <a:defRPr/>
            </a:pPr>
            <a:r>
              <a:rPr lang="pt-BR" altLang="pt-BR" smtClean="0">
                <a:solidFill>
                  <a:schemeClr val="bg1">
                    <a:lumMod val="65000"/>
                  </a:schemeClr>
                </a:solidFill>
              </a:rPr>
              <a:t>Seleção de variáveis independentes</a:t>
            </a:r>
          </a:p>
          <a:p>
            <a:pPr>
              <a:buFontTx/>
              <a:buChar char="-"/>
              <a:defRPr/>
            </a:pPr>
            <a:r>
              <a:rPr lang="pt-BR" altLang="pt-BR" smtClean="0">
                <a:solidFill>
                  <a:schemeClr val="bg1">
                    <a:lumMod val="65000"/>
                  </a:schemeClr>
                </a:solidFill>
              </a:rPr>
              <a:t>Considerações sobre o tamanho da amostra</a:t>
            </a:r>
          </a:p>
          <a:p>
            <a:pPr>
              <a:buFontTx/>
              <a:buChar char="-"/>
              <a:defRPr/>
            </a:pPr>
            <a:r>
              <a:rPr lang="pt-BR" altLang="pt-BR" smtClean="0">
                <a:solidFill>
                  <a:schemeClr val="bg1">
                    <a:lumMod val="65000"/>
                  </a:schemeClr>
                </a:solidFill>
              </a:rPr>
              <a:t>Criação de amostras de análise e de teste</a:t>
            </a:r>
            <a:endParaRPr lang="en-US" altLang="pt-BR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014" name="CaixaDeTexto 22"/>
          <p:cNvSpPr txBox="1">
            <a:spLocks noChangeArrowheads="1"/>
          </p:cNvSpPr>
          <p:nvPr/>
        </p:nvSpPr>
        <p:spPr bwMode="auto">
          <a:xfrm>
            <a:off x="1447800" y="4117975"/>
            <a:ext cx="6477000" cy="156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 b="1" u="sng" dirty="0" smtClean="0">
                <a:solidFill>
                  <a:srgbClr val="0070C0"/>
                </a:solidFill>
              </a:rPr>
              <a:t>Pressupostos</a:t>
            </a:r>
            <a:endParaRPr lang="pt-BR" altLang="pt-BR" sz="2400" b="1" u="sng" dirty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pt-BR" altLang="pt-BR" dirty="0">
                <a:solidFill>
                  <a:srgbClr val="0070C0"/>
                </a:solidFill>
              </a:rPr>
              <a:t>Normalidade das variáveis independentes</a:t>
            </a:r>
          </a:p>
          <a:p>
            <a:pPr>
              <a:buFontTx/>
              <a:buChar char="-"/>
            </a:pPr>
            <a:r>
              <a:rPr lang="pt-BR" altLang="pt-BR" dirty="0">
                <a:solidFill>
                  <a:srgbClr val="0070C0"/>
                </a:solidFill>
              </a:rPr>
              <a:t>Linearidade de relações</a:t>
            </a:r>
          </a:p>
          <a:p>
            <a:pPr>
              <a:buFontTx/>
              <a:buChar char="-"/>
            </a:pPr>
            <a:r>
              <a:rPr lang="pt-BR" altLang="pt-BR" dirty="0">
                <a:solidFill>
                  <a:srgbClr val="0070C0"/>
                </a:solidFill>
              </a:rPr>
              <a:t>Falta de multicolinearidade entre variáveis independentes</a:t>
            </a:r>
          </a:p>
          <a:p>
            <a:pPr>
              <a:buFontTx/>
              <a:buChar char="-"/>
            </a:pPr>
            <a:r>
              <a:rPr lang="pt-BR" altLang="pt-BR" dirty="0">
                <a:solidFill>
                  <a:srgbClr val="0070C0"/>
                </a:solidFill>
              </a:rPr>
              <a:t>Matrizes de dispersão iguais</a:t>
            </a:r>
            <a:endParaRPr lang="en-US" altLang="pt-BR" dirty="0">
              <a:solidFill>
                <a:srgbClr val="0070C0"/>
              </a:solidFill>
            </a:endParaRPr>
          </a:p>
        </p:txBody>
      </p:sp>
      <p:sp>
        <p:nvSpPr>
          <p:cNvPr id="43015" name="CaixaDeTexto 4"/>
          <p:cNvSpPr txBox="1">
            <a:spLocks noChangeArrowheads="1"/>
          </p:cNvSpPr>
          <p:nvPr/>
        </p:nvSpPr>
        <p:spPr bwMode="auto">
          <a:xfrm>
            <a:off x="0" y="6334125"/>
            <a:ext cx="4724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1400" b="1"/>
              <a:t>Fonte</a:t>
            </a:r>
            <a:r>
              <a:rPr lang="pt-BR" altLang="pt-BR" sz="1400"/>
              <a:t>: Hair </a:t>
            </a:r>
            <a:r>
              <a:rPr lang="pt-BR" altLang="pt-BR" sz="1400" i="1"/>
              <a:t>et al</a:t>
            </a:r>
            <a:r>
              <a:rPr lang="pt-BR" altLang="pt-BR" sz="1400"/>
              <a:t>. 2005. </a:t>
            </a:r>
            <a:r>
              <a:rPr lang="pt-BR" altLang="pt-BR" sz="1400" b="1" i="1"/>
              <a:t>Análise Multivariada de Dados</a:t>
            </a:r>
            <a:r>
              <a:rPr lang="pt-BR" altLang="pt-BR" sz="1400"/>
              <a:t>. </a:t>
            </a:r>
          </a:p>
          <a:p>
            <a:r>
              <a:rPr lang="pt-BR" altLang="pt-BR" sz="1400"/>
              <a:t>5ª Ed. Bookman</a:t>
            </a:r>
            <a:endParaRPr lang="en-US" altLang="pt-BR" sz="1400"/>
          </a:p>
        </p:txBody>
      </p:sp>
      <p:sp>
        <p:nvSpPr>
          <p:cNvPr id="25" name="Seta para baixo 24"/>
          <p:cNvSpPr/>
          <p:nvPr/>
        </p:nvSpPr>
        <p:spPr>
          <a:xfrm>
            <a:off x="3962400" y="3810000"/>
            <a:ext cx="914400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Seta para baixo 25"/>
          <p:cNvSpPr/>
          <p:nvPr/>
        </p:nvSpPr>
        <p:spPr>
          <a:xfrm>
            <a:off x="3886200" y="2057400"/>
            <a:ext cx="914400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Seta para baixo 9"/>
          <p:cNvSpPr/>
          <p:nvPr/>
        </p:nvSpPr>
        <p:spPr>
          <a:xfrm>
            <a:off x="3886200" y="5715000"/>
            <a:ext cx="914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 eaLnBrk="1" hangingPunct="1">
              <a:defRPr/>
            </a:pPr>
            <a:r>
              <a:rPr lang="pt-BR" altLang="pt-BR" sz="3600" b="1" dirty="0" smtClean="0"/>
              <a:t>Pressupostos</a:t>
            </a:r>
            <a:endParaRPr lang="pt-BR" altLang="pt-BR" sz="3600" b="1" dirty="0"/>
          </a:p>
        </p:txBody>
      </p:sp>
      <p:pic>
        <p:nvPicPr>
          <p:cNvPr id="44035" name="Picture 2" descr="http://www.lindinglab.org/external-files/images/Rlogo1.png/ima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6200" y="14288"/>
            <a:ext cx="914400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6" name="Retângulo 2"/>
          <p:cNvSpPr>
            <a:spLocks noChangeArrowheads="1"/>
          </p:cNvSpPr>
          <p:nvPr/>
        </p:nvSpPr>
        <p:spPr bwMode="auto">
          <a:xfrm>
            <a:off x="152400" y="3048000"/>
            <a:ext cx="8458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par(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mfrow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=c(2,2))</a:t>
            </a:r>
          </a:p>
          <a:p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for(i in 1:4){</a:t>
            </a:r>
          </a:p>
          <a:p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hist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[,i],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breaks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=20,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prob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=T)</a:t>
            </a:r>
          </a:p>
          <a:p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  curve(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dnorm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mean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mean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[,i]), </a:t>
            </a:r>
          </a:p>
          <a:p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[,i])), </a:t>
            </a:r>
          </a:p>
          <a:p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",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lwd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=2,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altLang="pt-B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533400" y="990600"/>
            <a:ext cx="7886700" cy="1984375"/>
          </a:xfrm>
        </p:spPr>
        <p:txBody>
          <a:bodyPr/>
          <a:lstStyle/>
          <a:p>
            <a:pPr>
              <a:defRPr/>
            </a:pPr>
            <a:r>
              <a:rPr lang="pt-BR" sz="2400" dirty="0" smtClean="0"/>
              <a:t>Normalidade das variáveis independentes</a:t>
            </a:r>
          </a:p>
          <a:p>
            <a:pPr>
              <a:defRPr/>
            </a:pPr>
            <a:r>
              <a:rPr lang="pt-BR" sz="2400" dirty="0" smtClean="0"/>
              <a:t>Linearidade de relações</a:t>
            </a:r>
          </a:p>
          <a:p>
            <a:pPr>
              <a:defRPr/>
            </a:pPr>
            <a:r>
              <a:rPr lang="pt-BR" sz="2400" dirty="0" smtClean="0"/>
              <a:t>Falta de </a:t>
            </a:r>
            <a:r>
              <a:rPr lang="pt-BR" sz="2400" dirty="0" err="1" smtClean="0"/>
              <a:t>multicolinearidade</a:t>
            </a:r>
            <a:r>
              <a:rPr lang="pt-BR" sz="2400" dirty="0" smtClean="0"/>
              <a:t> entre variáveis independentes</a:t>
            </a:r>
          </a:p>
          <a:p>
            <a:pPr>
              <a:defRPr/>
            </a:pPr>
            <a:r>
              <a:rPr lang="pt-BR" sz="2400" dirty="0" smtClean="0"/>
              <a:t>Matrizes de dispersão iguais</a:t>
            </a:r>
          </a:p>
          <a:p>
            <a:pPr marL="0" indent="0">
              <a:buFont typeface="Arial" pitchFamily="34" charset="0"/>
              <a:buNone/>
              <a:defRPr/>
            </a:pPr>
            <a:endParaRPr lang="pt-BR" sz="240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210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3528" y="0"/>
            <a:ext cx="7992888" cy="643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 eaLnBrk="1" hangingPunct="1">
              <a:defRPr/>
            </a:pPr>
            <a:r>
              <a:rPr lang="pt-BR" altLang="pt-BR" sz="3600" b="1" dirty="0" smtClean="0"/>
              <a:t>Pressupostos</a:t>
            </a:r>
            <a:endParaRPr lang="pt-BR" altLang="pt-BR" sz="3600" b="1" dirty="0"/>
          </a:p>
        </p:txBody>
      </p:sp>
      <p:pic>
        <p:nvPicPr>
          <p:cNvPr id="45059" name="Picture 2" descr="http://www.lindinglab.org/external-files/images/Rlogo1.png/ima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6200" y="14288"/>
            <a:ext cx="914400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533400" y="990600"/>
            <a:ext cx="7886700" cy="1984375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pt-BR" sz="2400" dirty="0" smtClean="0"/>
              <a:t> Normalidade das variáveis independentes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pt-BR" sz="2400" dirty="0" smtClean="0"/>
              <a:t> Linearidade de relações</a:t>
            </a:r>
          </a:p>
          <a:p>
            <a:pPr>
              <a:defRPr/>
            </a:pPr>
            <a:r>
              <a:rPr lang="pt-BR" sz="2400" dirty="0" smtClean="0"/>
              <a:t> Falta de </a:t>
            </a:r>
            <a:r>
              <a:rPr lang="pt-BR" sz="2400" dirty="0" err="1" smtClean="0"/>
              <a:t>multicolinearidade</a:t>
            </a:r>
            <a:r>
              <a:rPr lang="pt-BR" sz="2400" dirty="0" smtClean="0"/>
              <a:t> entre variáveis independentes</a:t>
            </a:r>
          </a:p>
          <a:p>
            <a:pPr>
              <a:defRPr/>
            </a:pPr>
            <a:r>
              <a:rPr lang="pt-BR" sz="2400" dirty="0" smtClean="0"/>
              <a:t> Matrizes de dispersão iguais</a:t>
            </a:r>
          </a:p>
          <a:p>
            <a:pPr marL="0" indent="0">
              <a:buFont typeface="Arial" pitchFamily="34" charset="0"/>
              <a:buNone/>
              <a:defRPr/>
            </a:pPr>
            <a:endParaRPr lang="pt-BR" sz="2400" dirty="0"/>
          </a:p>
        </p:txBody>
      </p:sp>
      <p:sp>
        <p:nvSpPr>
          <p:cNvPr id="45061" name="Retângulo 6"/>
          <p:cNvSpPr>
            <a:spLocks noChangeArrowheads="1"/>
          </p:cNvSpPr>
          <p:nvPr/>
        </p:nvSpPr>
        <p:spPr bwMode="auto">
          <a:xfrm>
            <a:off x="0" y="3068960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qqnorm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Sepal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altLang="pt-BR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qqline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Sepal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altLang="pt-BR" sz="2400" dirty="0">
              <a:latin typeface="Courier New" pitchFamily="49" charset="0"/>
              <a:cs typeface="Courier New" pitchFamily="49" charset="0"/>
            </a:endParaRPr>
          </a:p>
          <a:p>
            <a:endParaRPr lang="en-US" altLang="pt-BR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qqnorm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Sepal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Species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=="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setosa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"])</a:t>
            </a:r>
          </a:p>
          <a:p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qqline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Sepal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iris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Species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=="</a:t>
            </a:r>
            <a:r>
              <a:rPr lang="pt-BR" altLang="pt-BR" sz="2400" dirty="0" err="1" smtClean="0">
                <a:latin typeface="Courier New" pitchFamily="49" charset="0"/>
                <a:cs typeface="Courier New" pitchFamily="49" charset="0"/>
              </a:rPr>
              <a:t>setosa</a:t>
            </a:r>
            <a:r>
              <a:rPr lang="pt-BR" altLang="pt-BR" sz="2400" dirty="0" smtClean="0">
                <a:latin typeface="Courier New" pitchFamily="49" charset="0"/>
                <a:cs typeface="Courier New" pitchFamily="49" charset="0"/>
              </a:rPr>
              <a:t>"])</a:t>
            </a:r>
          </a:p>
          <a:p>
            <a:endParaRPr lang="pt-BR" alt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6417</Words>
  <Application>Microsoft Office PowerPoint</Application>
  <PresentationFormat>Apresentação na tela (4:3)</PresentationFormat>
  <Paragraphs>1523</Paragraphs>
  <Slides>178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178</vt:i4>
      </vt:variant>
    </vt:vector>
  </HeadingPairs>
  <TitlesOfParts>
    <vt:vector size="179" baseType="lpstr">
      <vt:lpstr>Tema do Office</vt:lpstr>
      <vt:lpstr>Estatística Multivariada III Análise de Discriminantes Lineares (Linear Discriminant Analysis – LDA)</vt:lpstr>
      <vt:lpstr>CONTEÚDO</vt:lpstr>
      <vt:lpstr>CONTEÚDO</vt:lpstr>
      <vt:lpstr>CONTEÚDO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Análise de Discriminantes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Slide 38</vt:lpstr>
      <vt:lpstr>Slide 39</vt:lpstr>
      <vt:lpstr>INTRODUÇÃO</vt:lpstr>
      <vt:lpstr>INTRODUÇÃO</vt:lpstr>
      <vt:lpstr>INTRODUÇÃO</vt:lpstr>
      <vt:lpstr>INTRODUÇÃO</vt:lpstr>
      <vt:lpstr>INTRODUÇÃO</vt:lpstr>
      <vt:lpstr>INTRODUÇÃO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Elementos LDA</vt:lpstr>
      <vt:lpstr>Relembrando...</vt:lpstr>
      <vt:lpstr>Elementos LDA</vt:lpstr>
      <vt:lpstr>Elementos LDA</vt:lpstr>
      <vt:lpstr>Slide 63</vt:lpstr>
      <vt:lpstr>Slide 64</vt:lpstr>
      <vt:lpstr>Slide 65</vt:lpstr>
      <vt:lpstr>Elementos LDA</vt:lpstr>
      <vt:lpstr>Elementos LDA</vt:lpstr>
      <vt:lpstr>Elementos LDA</vt:lpstr>
      <vt:lpstr>Elementos LDA</vt:lpstr>
      <vt:lpstr>Elementos LDA</vt:lpstr>
      <vt:lpstr>Elementos LDA</vt:lpstr>
      <vt:lpstr>Slide 72</vt:lpstr>
      <vt:lpstr>Elementos LDA</vt:lpstr>
      <vt:lpstr>Elementos LDA</vt:lpstr>
      <vt:lpstr>Elementos LDA</vt:lpstr>
      <vt:lpstr>Slide 76</vt:lpstr>
      <vt:lpstr>Slide 77</vt:lpstr>
      <vt:lpstr>Slide 78</vt:lpstr>
      <vt:lpstr>Elementos LDA</vt:lpstr>
      <vt:lpstr>Elementos LDA</vt:lpstr>
      <vt:lpstr>Elementos LDA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Pressupostos</vt:lpstr>
      <vt:lpstr>Slide 98</vt:lpstr>
      <vt:lpstr>Pressupostos</vt:lpstr>
      <vt:lpstr>Exercício</vt:lpstr>
      <vt:lpstr>Exercício</vt:lpstr>
      <vt:lpstr>Pressupostos</vt:lpstr>
      <vt:lpstr>Pressupostos</vt:lpstr>
      <vt:lpstr>Pressupostos</vt:lpstr>
      <vt:lpstr>Pressupostos</vt:lpstr>
      <vt:lpstr>Pressupostos</vt:lpstr>
      <vt:lpstr>Pressupostos</vt:lpstr>
      <vt:lpstr>Pressupostos</vt:lpstr>
      <vt:lpstr>Pressupostos</vt:lpstr>
      <vt:lpstr>Slide 110</vt:lpstr>
      <vt:lpstr>Estimando Modelo</vt:lpstr>
      <vt:lpstr>Estimando Modelo</vt:lpstr>
      <vt:lpstr>Slide 113</vt:lpstr>
      <vt:lpstr>Slide 114</vt:lpstr>
      <vt:lpstr>Slide 115</vt:lpstr>
      <vt:lpstr>Slide 116</vt:lpstr>
      <vt:lpstr>Slide 117</vt:lpstr>
      <vt:lpstr>Slide 118</vt:lpstr>
      <vt:lpstr>Slide 119</vt:lpstr>
      <vt:lpstr>Slide 120</vt:lpstr>
      <vt:lpstr>Slide 121</vt:lpstr>
      <vt:lpstr>Slide 122</vt:lpstr>
      <vt:lpstr>Slide 123</vt:lpstr>
      <vt:lpstr>Slide 124</vt:lpstr>
      <vt:lpstr>Slide 125</vt:lpstr>
      <vt:lpstr>Slide 126</vt:lpstr>
      <vt:lpstr>Slide 127</vt:lpstr>
      <vt:lpstr>Slide 128</vt:lpstr>
      <vt:lpstr>Slide 129</vt:lpstr>
      <vt:lpstr>Slide 130</vt:lpstr>
      <vt:lpstr>Slide 131</vt:lpstr>
      <vt:lpstr>Slide 132</vt:lpstr>
      <vt:lpstr>Slide 133</vt:lpstr>
      <vt:lpstr>Slide 134</vt:lpstr>
      <vt:lpstr>Slide 135</vt:lpstr>
      <vt:lpstr>Slide 136</vt:lpstr>
      <vt:lpstr>Slide 137</vt:lpstr>
      <vt:lpstr>Slide 138</vt:lpstr>
      <vt:lpstr>Slide 139</vt:lpstr>
      <vt:lpstr>Slide 140</vt:lpstr>
      <vt:lpstr>Slide 141</vt:lpstr>
      <vt:lpstr>Slide 142</vt:lpstr>
      <vt:lpstr>Slide 143</vt:lpstr>
      <vt:lpstr>Slide 144</vt:lpstr>
      <vt:lpstr>Slide 145</vt:lpstr>
      <vt:lpstr>Slide 146</vt:lpstr>
      <vt:lpstr>Slide 147</vt:lpstr>
      <vt:lpstr>Slide 148</vt:lpstr>
      <vt:lpstr>Slide 149</vt:lpstr>
      <vt:lpstr>Slide 150</vt:lpstr>
      <vt:lpstr>Slide 151</vt:lpstr>
      <vt:lpstr>Slide 152</vt:lpstr>
      <vt:lpstr>Slide 153</vt:lpstr>
      <vt:lpstr>Slide 154</vt:lpstr>
      <vt:lpstr>Slide 155</vt:lpstr>
      <vt:lpstr>Slide 156</vt:lpstr>
      <vt:lpstr>Slide 157</vt:lpstr>
      <vt:lpstr>Slide 158</vt:lpstr>
      <vt:lpstr>Slide 159</vt:lpstr>
      <vt:lpstr>Slide 160</vt:lpstr>
      <vt:lpstr>Slide 161</vt:lpstr>
      <vt:lpstr>Slide 162</vt:lpstr>
      <vt:lpstr>Slide 163</vt:lpstr>
      <vt:lpstr>Slide 164</vt:lpstr>
      <vt:lpstr>Slide 165</vt:lpstr>
      <vt:lpstr>Slide 166</vt:lpstr>
      <vt:lpstr>Slide 167</vt:lpstr>
      <vt:lpstr>Slide 168</vt:lpstr>
      <vt:lpstr>Slide 169</vt:lpstr>
      <vt:lpstr>Slide 170</vt:lpstr>
      <vt:lpstr>Slide 171</vt:lpstr>
      <vt:lpstr>Slide 172</vt:lpstr>
      <vt:lpstr>Slide 173</vt:lpstr>
      <vt:lpstr>Slide 174</vt:lpstr>
      <vt:lpstr>Slide 175</vt:lpstr>
      <vt:lpstr>Slide 176</vt:lpstr>
      <vt:lpstr>Slide 177</vt:lpstr>
      <vt:lpstr>Slide 178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Linear de Discriminantes (Linear Discriminant Analysis – LDA)</dc:title>
  <dc:creator>Usuário do Windows</dc:creator>
  <cp:lastModifiedBy>Usuário do Windows</cp:lastModifiedBy>
  <cp:revision>77</cp:revision>
  <dcterms:created xsi:type="dcterms:W3CDTF">2017-10-24T18:35:23Z</dcterms:created>
  <dcterms:modified xsi:type="dcterms:W3CDTF">2018-08-29T13:27:29Z</dcterms:modified>
</cp:coreProperties>
</file>