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9" r:id="rId4"/>
    <p:sldId id="492" r:id="rId5"/>
    <p:sldId id="383" r:id="rId6"/>
    <p:sldId id="384" r:id="rId7"/>
    <p:sldId id="260" r:id="rId8"/>
    <p:sldId id="390" r:id="rId9"/>
    <p:sldId id="385" r:id="rId10"/>
    <p:sldId id="386" r:id="rId11"/>
    <p:sldId id="387" r:id="rId12"/>
    <p:sldId id="395" r:id="rId13"/>
    <p:sldId id="396" r:id="rId14"/>
    <p:sldId id="397" r:id="rId15"/>
    <p:sldId id="398" r:id="rId16"/>
    <p:sldId id="412" r:id="rId17"/>
    <p:sldId id="388" r:id="rId18"/>
    <p:sldId id="393" r:id="rId19"/>
    <p:sldId id="394" r:id="rId20"/>
    <p:sldId id="382" r:id="rId21"/>
    <p:sldId id="402" r:id="rId22"/>
    <p:sldId id="401" r:id="rId23"/>
    <p:sldId id="413" r:id="rId24"/>
    <p:sldId id="415" r:id="rId25"/>
    <p:sldId id="414" r:id="rId26"/>
    <p:sldId id="417" r:id="rId27"/>
    <p:sldId id="419" r:id="rId28"/>
    <p:sldId id="418" r:id="rId29"/>
    <p:sldId id="416" r:id="rId30"/>
    <p:sldId id="420" r:id="rId31"/>
    <p:sldId id="421" r:id="rId32"/>
    <p:sldId id="423" r:id="rId33"/>
    <p:sldId id="422" r:id="rId34"/>
    <p:sldId id="403" r:id="rId35"/>
    <p:sldId id="399" r:id="rId36"/>
    <p:sldId id="409" r:id="rId37"/>
    <p:sldId id="408" r:id="rId38"/>
    <p:sldId id="410" r:id="rId39"/>
    <p:sldId id="411" r:id="rId40"/>
    <p:sldId id="432" r:id="rId41"/>
    <p:sldId id="435" r:id="rId42"/>
    <p:sldId id="433" r:id="rId43"/>
    <p:sldId id="436" r:id="rId44"/>
    <p:sldId id="434" r:id="rId45"/>
    <p:sldId id="437" r:id="rId46"/>
    <p:sldId id="438" r:id="rId47"/>
    <p:sldId id="406" r:id="rId48"/>
    <p:sldId id="424" r:id="rId49"/>
    <p:sldId id="425" r:id="rId50"/>
    <p:sldId id="426" r:id="rId51"/>
    <p:sldId id="430" r:id="rId52"/>
    <p:sldId id="439" r:id="rId53"/>
    <p:sldId id="440" r:id="rId54"/>
    <p:sldId id="441" r:id="rId55"/>
    <p:sldId id="431" r:id="rId56"/>
    <p:sldId id="442" r:id="rId57"/>
    <p:sldId id="429" r:id="rId58"/>
    <p:sldId id="443" r:id="rId59"/>
    <p:sldId id="446" r:id="rId60"/>
    <p:sldId id="448" r:id="rId61"/>
    <p:sldId id="447" r:id="rId62"/>
    <p:sldId id="449" r:id="rId63"/>
    <p:sldId id="445" r:id="rId64"/>
    <p:sldId id="451" r:id="rId65"/>
    <p:sldId id="454" r:id="rId66"/>
    <p:sldId id="457" r:id="rId67"/>
    <p:sldId id="458" r:id="rId68"/>
    <p:sldId id="455" r:id="rId69"/>
    <p:sldId id="456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4" r:id="rId84"/>
    <p:sldId id="477" r:id="rId85"/>
    <p:sldId id="478" r:id="rId86"/>
    <p:sldId id="481" r:id="rId87"/>
    <p:sldId id="482" r:id="rId88"/>
    <p:sldId id="484" r:id="rId89"/>
    <p:sldId id="485" r:id="rId90"/>
    <p:sldId id="487" r:id="rId91"/>
    <p:sldId id="486" r:id="rId92"/>
    <p:sldId id="473" r:id="rId93"/>
    <p:sldId id="490" r:id="rId94"/>
    <p:sldId id="489" r:id="rId95"/>
    <p:sldId id="488" r:id="rId96"/>
    <p:sldId id="491" r:id="rId97"/>
    <p:sldId id="391" r:id="rId98"/>
    <p:sldId id="392" r:id="rId99"/>
    <p:sldId id="493" r:id="rId100"/>
    <p:sldId id="497" r:id="rId101"/>
    <p:sldId id="501" r:id="rId102"/>
    <p:sldId id="498" r:id="rId103"/>
    <p:sldId id="502" r:id="rId104"/>
    <p:sldId id="499" r:id="rId105"/>
    <p:sldId id="500" r:id="rId106"/>
    <p:sldId id="494" r:id="rId107"/>
    <p:sldId id="503" r:id="rId108"/>
    <p:sldId id="504" r:id="rId109"/>
    <p:sldId id="505" r:id="rId110"/>
    <p:sldId id="495" r:id="rId111"/>
    <p:sldId id="506" r:id="rId112"/>
    <p:sldId id="507" r:id="rId113"/>
    <p:sldId id="508" r:id="rId114"/>
    <p:sldId id="509" r:id="rId115"/>
    <p:sldId id="510" r:id="rId116"/>
    <p:sldId id="511" r:id="rId117"/>
    <p:sldId id="512" r:id="rId118"/>
    <p:sldId id="496" r:id="rId1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FF3399"/>
    <a:srgbClr val="66FF66"/>
    <a:srgbClr val="33CC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52AB8C-F972-4253-BAEB-D9915AACC813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04F5865-4AE3-478C-A1B6-EF8FE5177E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1809-586F-48B7-AD37-97C49EF218DE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FE7-8F36-4C96-AF3A-9A59D6E4C4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CDCD-E943-40AB-A3EE-AFD4EC4BBEC7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F7E4-1435-45FA-AD84-4C11BCD43A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FE6EB-896F-4730-9D85-EF4241757573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EC8A0-7FFB-4BE0-B5BF-12187EA6D3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8A1A9-A306-474E-8882-87EDCBE1281F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CA295-B740-4249-ACC9-5409190482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C6F5-867A-44C0-9CE5-AE7720775F70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8A4F-E52A-46A6-8568-E62C112DA7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C85A3-858C-4E4E-8841-14242B2BD9BB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E13C-F957-4F0B-BD5D-288DD3DFF1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58C6F-E458-4024-A9B8-40447F080D28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4879-5A98-4978-88E1-661E896FA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97A5D-B870-4742-A5C6-C9941A50ED28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929D-CDAA-4618-985C-707D85E970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151F-ED67-45CA-8176-2BB7075A9FD0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134D-F779-4D0B-88AC-65F403CCCE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D64D-C69D-4D02-BD5B-1CD8624E64D1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13929-B52E-4341-960A-6DE9E506F3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2A15-D347-4E9C-A7BB-26AC50DC0212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1EDB-2BC8-47B5-A340-8EBCDC36052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AC45C-E7F3-4156-8DA6-DA4B71ADA7E3}" type="datetimeFigureOut">
              <a:rPr lang="pt-BR"/>
              <a:pPr>
                <a:defRPr/>
              </a:pPr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BC635BF-CF86-48E4-93D3-084FCCD5E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guessr.com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dvancetreepros.com/can-pruning-kill-a-tree/" TargetMode="External"/><Relationship Id="rId4" Type="http://schemas.openxmlformats.org/officeDocument/2006/relationships/hyperlink" Target="http://petersonstree.com/tree-services/pruning-services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685800" y="2011363"/>
            <a:ext cx="7772400" cy="2763837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Estatística Multivariada VI</a:t>
            </a:r>
            <a:r>
              <a:rPr lang="pt-BR" altLang="pt-BR" sz="6000" dirty="0" smtClean="0"/>
              <a:t/>
            </a:r>
            <a:br>
              <a:rPr lang="pt-BR" altLang="pt-BR" sz="6000" dirty="0" smtClean="0"/>
            </a:br>
            <a:r>
              <a:rPr lang="pt-BR" altLang="pt-BR" sz="6600" b="1" dirty="0" smtClean="0"/>
              <a:t>Análise de Clusters</a:t>
            </a:r>
            <a:endParaRPr lang="pt-BR" altLang="pt-BR" sz="6000" b="1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6095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Prof. Dr. Juliano van </a:t>
            </a:r>
            <a:r>
              <a:rPr lang="pt-BR" dirty="0" err="1" smtClean="0"/>
              <a:t>Melis</a:t>
            </a:r>
            <a:endParaRPr lang="pt-BR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Parte I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45085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AutoShape 5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8" name="AutoShape 7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079" name="AutoShape 9" descr="nova assinaturas - Kátia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3080" name="Imagem 7" descr="unnamed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91250" y="0"/>
            <a:ext cx="29527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251520" y="98072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ym typeface="Wingdings" pitchFamily="2" charset="2"/>
              </a:rPr>
              <a:t> Não utilizaremos mais variáveis </a:t>
            </a:r>
            <a:r>
              <a:rPr lang="pt-BR" sz="3200" b="1" i="1" dirty="0" smtClean="0">
                <a:sym typeface="Wingdings" pitchFamily="2" charset="2"/>
              </a:rPr>
              <a:t>dependentes</a:t>
            </a:r>
            <a:r>
              <a:rPr lang="pt-BR" sz="3200" dirty="0" smtClean="0">
                <a:sym typeface="Wingdings" pitchFamily="2" charset="2"/>
              </a:rPr>
              <a:t> e </a:t>
            </a:r>
            <a:r>
              <a:rPr lang="pt-BR" sz="3200" b="1" i="1" dirty="0" smtClean="0">
                <a:sym typeface="Wingdings" pitchFamily="2" charset="2"/>
              </a:rPr>
              <a:t>independentes</a:t>
            </a:r>
            <a:r>
              <a:rPr lang="pt-BR" sz="3200" dirty="0" smtClean="0">
                <a:sym typeface="Wingdings" pitchFamily="2" charset="2"/>
              </a:rPr>
              <a:t>, mas sim: </a:t>
            </a:r>
            <a:r>
              <a:rPr lang="pt-BR" sz="3200" b="1" u="sng" dirty="0" smtClean="0">
                <a:solidFill>
                  <a:srgbClr val="00B050"/>
                </a:solidFill>
                <a:sym typeface="Wingdings" pitchFamily="2" charset="2"/>
              </a:rPr>
              <a:t>variáveis estatísticas de agrupamento</a:t>
            </a:r>
            <a:endParaRPr lang="pt-BR" sz="3200" b="1" u="sng" dirty="0">
              <a:solidFill>
                <a:srgbClr val="00B05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804735"/>
            <a:ext cx="792088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Conjunto de variáveis ou características que representam os </a:t>
            </a:r>
            <a:r>
              <a:rPr lang="pt-BR" sz="2400" b="1" i="1" dirty="0" smtClean="0"/>
              <a:t>objetos </a:t>
            </a:r>
            <a:r>
              <a:rPr lang="pt-BR" sz="2400" dirty="0" smtClean="0"/>
              <a:t>a serem agrupados e usados para calcular a </a:t>
            </a:r>
            <a:r>
              <a:rPr lang="pt-BR" sz="2400" b="1" i="1" dirty="0" smtClean="0"/>
              <a:t>similaridade</a:t>
            </a:r>
            <a:r>
              <a:rPr lang="pt-BR" sz="2400" dirty="0" smtClean="0"/>
              <a:t> entre os objetos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8451" y="4077072"/>
            <a:ext cx="72539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Outros nomes usados para as análises de </a:t>
            </a:r>
            <a:r>
              <a:rPr lang="pt-BR" sz="2400" i="1" dirty="0" smtClean="0"/>
              <a:t>Clusters</a:t>
            </a:r>
            <a:r>
              <a:rPr lang="pt-BR" sz="2400" dirty="0" smtClean="0"/>
              <a:t>:</a:t>
            </a:r>
          </a:p>
          <a:p>
            <a:pPr>
              <a:buFontTx/>
              <a:buChar char="-"/>
            </a:pPr>
            <a:r>
              <a:rPr lang="pt-BR" sz="2400" dirty="0" smtClean="0"/>
              <a:t>Análise Q</a:t>
            </a:r>
          </a:p>
          <a:p>
            <a:pPr>
              <a:buFontTx/>
              <a:buChar char="-"/>
            </a:pPr>
            <a:r>
              <a:rPr lang="pt-BR" sz="2400" dirty="0" smtClean="0"/>
              <a:t>Construção de tipologia</a:t>
            </a:r>
          </a:p>
          <a:p>
            <a:pPr>
              <a:buFontTx/>
              <a:buChar char="-"/>
            </a:pPr>
            <a:r>
              <a:rPr lang="pt-BR" sz="2400" dirty="0" smtClean="0"/>
              <a:t>Análise de Classificação</a:t>
            </a:r>
          </a:p>
          <a:p>
            <a:pPr>
              <a:buFontTx/>
              <a:buChar char="-"/>
            </a:pPr>
            <a:r>
              <a:rPr lang="pt-BR" sz="2400" dirty="0" smtClean="0"/>
              <a:t>Análise de Agrupamento</a:t>
            </a:r>
          </a:p>
          <a:p>
            <a:pPr>
              <a:buFontTx/>
              <a:buChar char="-"/>
            </a:pPr>
            <a:r>
              <a:rPr lang="pt-BR" sz="2400" dirty="0" smtClean="0"/>
              <a:t>Taxonomia numérica</a:t>
            </a:r>
          </a:p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1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2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63" y="1844824"/>
            <a:ext cx="548687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0" y="836712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1. Escolha pela distância</a:t>
            </a:r>
            <a:endParaRPr lang="pt-BR" sz="3200" b="1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187624" y="3645024"/>
            <a:ext cx="4464496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810065" y="34290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h = 4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7802" y="1556792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Ward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836712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1. Escolha pela distância</a:t>
            </a:r>
            <a:endParaRPr lang="pt-BR" sz="3200" b="1" dirty="0"/>
          </a:p>
        </p:txBody>
      </p:sp>
      <p:sp>
        <p:nvSpPr>
          <p:cNvPr id="13" name="Retângulo 12"/>
          <p:cNvSpPr/>
          <p:nvPr/>
        </p:nvSpPr>
        <p:spPr>
          <a:xfrm>
            <a:off x="0" y="1340768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grupos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cutree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h=4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grupos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mutate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(exemplo, cluster = grupos)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(V1, V2,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(cluster)))+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theme_classic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)),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=-1)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3816424" cy="34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21533" y="980728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63" y="1844824"/>
            <a:ext cx="548687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0" y="8367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2. Escolha pelo número de grupos</a:t>
            </a:r>
            <a:endParaRPr lang="pt-BR" sz="3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932040" y="2276872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k= 3</a:t>
            </a:r>
            <a:endParaRPr lang="pt-BR" sz="3200" dirty="0">
              <a:solidFill>
                <a:srgbClr val="FF0000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1547664" y="2564904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987824" y="2636912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4139952" y="2636912"/>
            <a:ext cx="432048" cy="2160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7802" y="1556792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Ward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8367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2. Escolha pelo número de grupos</a:t>
            </a:r>
            <a:endParaRPr lang="pt-BR" sz="32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139709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grupos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cutree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k=3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grupos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mutate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(exemplo, cluster = grupos)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(V1, V2,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(cluster)))+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theme_classic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exemplo_ward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)),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=1,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=-1)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3212976"/>
            <a:ext cx="4104457" cy="357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93541" y="908720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8367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3. Uso de CCC</a:t>
            </a:r>
            <a:endParaRPr lang="pt-BR" sz="3200" b="1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131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0" y="299695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https://stats.stackexchange.com/questions/212293/cubic-clustering-criterion-using-r-update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8367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3. Uso de CCC</a:t>
            </a:r>
            <a:endParaRPr lang="pt-BR" sz="3200" b="1" dirty="0"/>
          </a:p>
        </p:txBody>
      </p:sp>
      <p:sp>
        <p:nvSpPr>
          <p:cNvPr id="12" name="Retângulo 11"/>
          <p:cNvSpPr/>
          <p:nvPr/>
        </p:nvSpPr>
        <p:spPr>
          <a:xfrm>
            <a:off x="179512" y="1341923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 “exemplo” é muito pequeno.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 Deve ter valores só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numericos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dados_iris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[, 1:4]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 Pacote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NbClust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NbClust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NbClust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k_ccc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NbClust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NbClust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dados_iris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euclidean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min.nc=1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            #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minimo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de grupos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=99,            #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maximo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de grupos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 	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ward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.D2",   #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Ward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 	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"ccc")        # Processo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decisorio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dados_iris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mutate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cluster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k_ccc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$Best.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940222"/>
            <a:ext cx="6624736" cy="180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921533" y="980728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" name="Picture 2" descr="https://blogs.sas.com/content/subconsciousmusings/files/2017/04/machine-learning-cheet-sheet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124744"/>
            <a:ext cx="9144000" cy="5143500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0" y="628193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https://blogs.sas.com/content/subconsciousmusings/files/2017/04/machine-learning-cheet-sheet.png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4" name="Picture 2" descr="https://blogs.sas.com/content/subconsciousmusings/files/2017/04/machine-learning-cheet-sheet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983071"/>
            <a:ext cx="8892480" cy="4390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076543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 </a:t>
            </a:r>
            <a:r>
              <a:rPr lang="pt-BR" sz="2400" u="sng" dirty="0" smtClean="0"/>
              <a:t>problema</a:t>
            </a:r>
            <a:r>
              <a:rPr lang="pt-BR" sz="2400" dirty="0" smtClean="0"/>
              <a:t> de </a:t>
            </a:r>
            <a:r>
              <a:rPr lang="pt-BR" sz="2800" b="1" dirty="0" smtClean="0">
                <a:solidFill>
                  <a:srgbClr val="00B050"/>
                </a:solidFill>
              </a:rPr>
              <a:t>Métodos Hierárquicos</a:t>
            </a:r>
            <a:r>
              <a:rPr lang="pt-BR" sz="2400" dirty="0" smtClean="0"/>
              <a:t> é que podem ser enganosos, pois </a:t>
            </a:r>
            <a:r>
              <a:rPr lang="pt-BR" sz="2400" b="1" u="sng" dirty="0" smtClean="0"/>
              <a:t>combinações iniciais indesejáveis</a:t>
            </a:r>
            <a:r>
              <a:rPr lang="pt-BR" sz="2400" dirty="0" smtClean="0"/>
              <a:t>  podem persistir na análise e conduzir a </a:t>
            </a:r>
            <a:r>
              <a:rPr lang="pt-BR" sz="2400" b="1" i="1" dirty="0" smtClean="0"/>
              <a:t>resultados artificiais</a:t>
            </a:r>
            <a:endParaRPr lang="pt-BR" sz="2400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380355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Observações atípicas (pior com o método de ligação completa)</a:t>
            </a: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Amostras muito grandes eleva a necessidade de capacidade computacional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/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1076543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FF0000"/>
                </a:solidFill>
              </a:rPr>
              <a:t>Métodos </a:t>
            </a:r>
            <a:r>
              <a:rPr lang="pt-BR" sz="2400" b="1" dirty="0" err="1" smtClean="0">
                <a:solidFill>
                  <a:srgbClr val="FF0000"/>
                </a:solidFill>
              </a:rPr>
              <a:t>Não-Hierárquicos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designam objetos a agrupamentos previamente definidos </a:t>
            </a:r>
            <a:r>
              <a:rPr lang="pt-BR" sz="2000" b="1" dirty="0" smtClean="0"/>
              <a:t>(semente de agrupamento) </a:t>
            </a:r>
            <a:r>
              <a:rPr lang="pt-BR" sz="2000" dirty="0" smtClean="0"/>
              <a:t>pela distância referência</a:t>
            </a:r>
            <a:r>
              <a:rPr lang="pt-BR" sz="20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Podem usar 3 métodos para designar observações a um dos grupos: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sequencial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Agrupa observações em uma distância de maneira sequencial (menor para maior distância)</a:t>
            </a:r>
            <a:endParaRPr lang="pt-BR" sz="2400" i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da referência paralela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Designa várias sementes de k grupos, usando distância referência para ajuste.</a:t>
            </a:r>
            <a:endParaRPr lang="pt-B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2400" b="1" i="1" dirty="0" smtClean="0"/>
              <a:t>Método (Procedimento) de Otimização</a:t>
            </a:r>
          </a:p>
          <a:p>
            <a:pPr>
              <a:lnSpc>
                <a:spcPct val="150000"/>
              </a:lnSpc>
            </a:pPr>
            <a:r>
              <a:rPr lang="pt-BR" sz="2000" i="1" dirty="0" smtClean="0"/>
              <a:t>Semelhante aos outros dois métodos, mas permite redesignação de objetos.</a:t>
            </a:r>
            <a:endParaRPr lang="pt-BR" sz="2000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13059" y="616530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600" b="1" dirty="0" smtClean="0"/>
              <a:t>+ parte 2</a:t>
            </a:r>
            <a:endParaRPr lang="pt-B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64271" y="1196752"/>
            <a:ext cx="4539977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1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2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9675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b="1" dirty="0" smtClean="0"/>
              <a:t>Validar com novas observações</a:t>
            </a:r>
            <a:r>
              <a:rPr lang="pt-BR" sz="2400" dirty="0" smtClean="0"/>
              <a:t>, observando os centros dos grupos e comparar os resultados </a:t>
            </a:r>
          </a:p>
          <a:p>
            <a:pPr marL="342900" indent="-342900"/>
            <a:r>
              <a:rPr lang="pt-BR" sz="2400" dirty="0" smtClean="0">
                <a:sym typeface="Wingdings" pitchFamily="2" charset="2"/>
              </a:rPr>
              <a:t>		 Gráfico de “cotovelo”</a:t>
            </a:r>
            <a:endParaRPr lang="pt-BR" sz="2400" dirty="0" smtClean="0"/>
          </a:p>
          <a:p>
            <a:pPr marL="342900" indent="-342900">
              <a:buAutoNum type="arabicPeriod"/>
            </a:pP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b="1" dirty="0" smtClean="0"/>
              <a:t>Validação cruzada </a:t>
            </a:r>
            <a:r>
              <a:rPr lang="pt-BR" sz="2400" dirty="0" smtClean="0"/>
              <a:t>(= análise discriminantes)</a:t>
            </a:r>
          </a:p>
          <a:p>
            <a:pPr marL="342900" indent="-342900">
              <a:buAutoNum type="arabicPeriod"/>
            </a:pP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b="1" dirty="0" smtClean="0"/>
              <a:t>Validação preditiva</a:t>
            </a:r>
            <a:r>
              <a:rPr lang="pt-BR" sz="2400" dirty="0" smtClean="0"/>
              <a:t> (ou critério preditivo): Selecionar variáveis </a:t>
            </a:r>
            <a:r>
              <a:rPr lang="pt-BR" sz="2400" i="1" dirty="0" err="1" smtClean="0"/>
              <a:t>não-utilizadas</a:t>
            </a:r>
            <a:r>
              <a:rPr lang="pt-BR" sz="2400" i="1" dirty="0" smtClean="0"/>
              <a:t> para formar agrupamentos</a:t>
            </a:r>
            <a:r>
              <a:rPr lang="pt-BR" sz="2400" dirty="0" smtClean="0"/>
              <a:t> e verificar se essas variáveis variam conforme os grupos pré-definidos.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8924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 rot="16200000">
            <a:off x="3268567" y="2404306"/>
            <a:ext cx="2976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Soma dos Quadrados Total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76256" y="4005064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k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03648" y="450912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k=1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7"/>
            <a:ext cx="9144000" cy="285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3268567" y="2404306"/>
            <a:ext cx="2976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Soma dos Quadrados Total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76256" y="4005064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k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03648" y="450912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k=2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70" y="1344848"/>
            <a:ext cx="9102130" cy="294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3268567" y="2404306"/>
            <a:ext cx="2976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Soma dos Quadrados Total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76256" y="4005064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k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03648" y="450912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k=3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9278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3268567" y="2404306"/>
            <a:ext cx="2976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Soma dos Quadrados Total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76256" y="4005064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k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03648" y="450912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k=4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5"/>
            <a:ext cx="6732240" cy="45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-1303433" y="2716209"/>
            <a:ext cx="2976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Soma dos Quadrados Total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466878" y="5157192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k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8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21533" y="980728"/>
            <a:ext cx="1114963" cy="864096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0" y="90872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purrr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)){(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purrr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"))}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SQT_kgrupos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purrr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map_dbl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(1:6, #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k grupos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k grupos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(k){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 = exemplo,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centers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k)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withinss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cotovelo_dados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&lt;- data.frame(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k = 1:6,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SQT_kgrupos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SQT_kgrupos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cotovelo_dados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 = k, y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SQT_kgrupos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 +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+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breaks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1:6)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8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21533" y="980728"/>
            <a:ext cx="1114963" cy="864096"/>
          </a:xfrm>
          <a:prstGeom prst="rect">
            <a:avLst/>
          </a:prstGeom>
          <a:noFill/>
        </p:spPr>
      </p:pic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980728"/>
            <a:ext cx="5544616" cy="57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Não-Hierárquicos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Validação e perfil</a:t>
            </a:r>
            <a:endParaRPr lang="pt-BR" altLang="pt-BR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Exercícios no R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dirty="0" smtClean="0"/>
              <a:t>Usar HATCO, X1 a X7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Correlação ou Distância?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Estandardizar variáveis?</a:t>
            </a:r>
          </a:p>
          <a:p>
            <a:pPr marL="342900" indent="-342900">
              <a:buAutoNum type="arabicPeriod"/>
            </a:pPr>
            <a:r>
              <a:rPr lang="pt-BR" sz="2400" dirty="0" smtClean="0"/>
              <a:t>Usar Análise de agrupamento hierárquico.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Qual método utilizar?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Quantos agrupamentos devemos ter?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Construir gráfico “cotovelo”.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Existem observações atípicas?</a:t>
            </a:r>
          </a:p>
          <a:p>
            <a:pPr marL="342900" indent="-342900">
              <a:buAutoNum type="arabicPeriod"/>
            </a:pPr>
            <a:r>
              <a:rPr lang="pt-BR" sz="2400" dirty="0" smtClean="0"/>
              <a:t>Avaliar as variáveis utilizadas entre grupos, com 2 e 4 grupos definidos.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Quais variáveis tem maiores/menores valores para os grupos?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dirty="0" smtClean="0"/>
              <a:t>Os grupos são verdadeiramente distintos?</a:t>
            </a:r>
          </a:p>
          <a:p>
            <a:pPr marL="342900" indent="-342900">
              <a:buAutoNum type="arabicPeriod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23728" y="918188"/>
            <a:ext cx="5040560" cy="589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555776" y="980728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20577" y="951111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características</a:t>
            </a:r>
            <a:endParaRPr lang="pt-BR" sz="2400" b="1" dirty="0"/>
          </a:p>
        </p:txBody>
      </p:sp>
      <p:sp>
        <p:nvSpPr>
          <p:cNvPr id="12" name="Retângulo 11"/>
          <p:cNvSpPr/>
          <p:nvPr/>
        </p:nvSpPr>
        <p:spPr>
          <a:xfrm>
            <a:off x="2195736" y="1484784"/>
            <a:ext cx="360040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5533" y="2420888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observações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0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2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3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23728" y="918188"/>
            <a:ext cx="5040560" cy="589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555776" y="980728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20577" y="951111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características</a:t>
            </a:r>
            <a:endParaRPr lang="pt-BR" sz="2400" b="1" dirty="0"/>
          </a:p>
        </p:txBody>
      </p:sp>
      <p:sp>
        <p:nvSpPr>
          <p:cNvPr id="12" name="Retângulo 11"/>
          <p:cNvSpPr/>
          <p:nvPr/>
        </p:nvSpPr>
        <p:spPr>
          <a:xfrm>
            <a:off x="2195736" y="1484784"/>
            <a:ext cx="360040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5533" y="2420888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observações</a:t>
            </a:r>
            <a:endParaRPr lang="pt-B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55776" y="1436565"/>
            <a:ext cx="3888432" cy="501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0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2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3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23728" y="918188"/>
            <a:ext cx="5040560" cy="589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555776" y="980728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20577" y="951111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características</a:t>
            </a:r>
            <a:endParaRPr lang="pt-BR" sz="2400" b="1" dirty="0"/>
          </a:p>
        </p:txBody>
      </p:sp>
      <p:sp>
        <p:nvSpPr>
          <p:cNvPr id="12" name="Retângulo 11"/>
          <p:cNvSpPr/>
          <p:nvPr/>
        </p:nvSpPr>
        <p:spPr>
          <a:xfrm>
            <a:off x="2195736" y="1484784"/>
            <a:ext cx="360040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5533" y="2420888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observações</a:t>
            </a:r>
            <a:endParaRPr lang="pt-BR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91941" y="1468363"/>
            <a:ext cx="3852267" cy="4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9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3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4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195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197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8198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8199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91941" y="1468363"/>
            <a:ext cx="3852267" cy="4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0" y="90872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 smtClean="0">
                <a:sym typeface="Wingdings" pitchFamily="2" charset="2"/>
              </a:rPr>
              <a:t> Verifica a </a:t>
            </a:r>
            <a:r>
              <a:rPr lang="pt-BR" sz="2100" u="sng" dirty="0" smtClean="0">
                <a:solidFill>
                  <a:srgbClr val="FF0000"/>
                </a:solidFill>
                <a:sym typeface="Wingdings" pitchFamily="2" charset="2"/>
              </a:rPr>
              <a:t>similaridade</a:t>
            </a:r>
            <a:r>
              <a:rPr lang="pt-BR" sz="2100" dirty="0" smtClean="0">
                <a:sym typeface="Wingdings" pitchFamily="2" charset="2"/>
              </a:rPr>
              <a:t> entre as </a:t>
            </a:r>
            <a:r>
              <a:rPr lang="pt-BR" sz="2100" b="1" dirty="0" smtClean="0">
                <a:sym typeface="Wingdings" pitchFamily="2" charset="2"/>
              </a:rPr>
              <a:t>observações</a:t>
            </a:r>
            <a:r>
              <a:rPr lang="pt-BR" sz="2100" dirty="0" smtClean="0">
                <a:sym typeface="Wingdings" pitchFamily="2" charset="2"/>
              </a:rPr>
              <a:t>, quanto as </a:t>
            </a:r>
            <a:r>
              <a:rPr lang="pt-BR" sz="2100" b="1" dirty="0" smtClean="0">
                <a:sym typeface="Wingdings" pitchFamily="2" charset="2"/>
              </a:rPr>
              <a:t>características</a:t>
            </a:r>
            <a:endParaRPr lang="pt-BR" sz="2100" b="1" dirty="0"/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35496" y="980728"/>
            <a:ext cx="9036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Teste de hipóteses </a:t>
            </a:r>
          </a:p>
          <a:p>
            <a:r>
              <a:rPr lang="pt-BR" sz="2800" dirty="0" smtClean="0">
                <a:sym typeface="Wingdings" pitchFamily="2" charset="2"/>
              </a:rPr>
              <a:t> No caso das análises de agrupamento </a:t>
            </a:r>
            <a:r>
              <a:rPr lang="pt-BR" sz="2800" b="1" i="1" dirty="0" smtClean="0">
                <a:sym typeface="Wingdings" pitchFamily="2" charset="2"/>
              </a:rPr>
              <a:t>exploratório</a:t>
            </a:r>
            <a:r>
              <a:rPr lang="pt-BR" sz="2800" dirty="0" smtClean="0">
                <a:sym typeface="Wingdings" pitchFamily="2" charset="2"/>
              </a:rPr>
              <a:t> NÃO HÁ HIPÓTESE </a:t>
            </a:r>
            <a:r>
              <a:rPr lang="pt-BR" sz="2800" i="1" dirty="0" smtClean="0">
                <a:sym typeface="Wingdings" pitchFamily="2" charset="2"/>
              </a:rPr>
              <a:t>A PRIORI.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70892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Quando há interesse em estabelecer algum </a:t>
            </a:r>
            <a:r>
              <a:rPr lang="pt-BR" sz="2800" b="1" i="1" dirty="0" smtClean="0">
                <a:sym typeface="Wingdings" pitchFamily="2" charset="2"/>
              </a:rPr>
              <a:t>agrupamento confirmatório</a:t>
            </a:r>
            <a:r>
              <a:rPr lang="pt-BR" sz="2800" dirty="0" smtClean="0">
                <a:sym typeface="Wingdings" pitchFamily="2" charset="2"/>
              </a:rPr>
              <a:t>, realizar análises de variância multivariadas ou não (MANOVA/ANOVA)</a:t>
            </a:r>
            <a:endParaRPr lang="pt-BR" sz="2800" b="1" i="1" dirty="0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691680" y="1188041"/>
            <a:ext cx="580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É uma análise </a:t>
            </a:r>
            <a:r>
              <a:rPr lang="pt-BR" sz="3200" b="1" i="1" dirty="0" err="1" smtClean="0"/>
              <a:t>não-inferencial</a:t>
            </a:r>
            <a:endParaRPr lang="pt-BR" sz="3200" b="1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213285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smtClean="0"/>
              <a:t>Não possui base estatística para inferir algum padrão estatístico de uma </a:t>
            </a:r>
            <a:r>
              <a:rPr lang="pt-BR" sz="2400" b="1" i="1" dirty="0" smtClean="0"/>
              <a:t>amostra</a:t>
            </a:r>
            <a:r>
              <a:rPr lang="pt-BR" sz="2400" dirty="0" smtClean="0"/>
              <a:t> para uma </a:t>
            </a:r>
            <a:r>
              <a:rPr lang="pt-BR" sz="2400" b="1" i="1" dirty="0" smtClean="0"/>
              <a:t>população.</a:t>
            </a:r>
            <a:endParaRPr lang="pt-BR" sz="2400" b="1" i="1" dirty="0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55576" y="1188041"/>
            <a:ext cx="7449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Possui </a:t>
            </a:r>
            <a:r>
              <a:rPr lang="pt-BR" sz="3200" b="1" i="1" dirty="0" smtClean="0"/>
              <a:t>mais do que </a:t>
            </a:r>
            <a:r>
              <a:rPr lang="pt-BR" sz="3200" dirty="0" smtClean="0"/>
              <a:t>uma única solução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2165955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A criação de grupos sempre será feita, independentemente da “verdadeira” existência desses grupos.</a:t>
            </a:r>
            <a:endParaRPr lang="pt-BR" sz="2400" b="1" i="1" dirty="0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195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819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19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2788" y="1188041"/>
            <a:ext cx="701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u="sng" dirty="0" smtClean="0"/>
              <a:t>Dependente</a:t>
            </a:r>
            <a:r>
              <a:rPr lang="pt-BR" sz="3200" dirty="0" smtClean="0"/>
              <a:t>  das variáveis </a:t>
            </a:r>
            <a:r>
              <a:rPr lang="pt-BR" sz="3200" b="1" i="1" dirty="0" smtClean="0"/>
              <a:t>utilizadas</a:t>
            </a:r>
            <a:endParaRPr lang="pt-BR" sz="3200" b="1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2165955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A inclusão ou exclusão de variáveis (características) pode ter um impacto substancial sobre a solução resultante.</a:t>
            </a:r>
          </a:p>
          <a:p>
            <a:pPr>
              <a:buFont typeface="Wingdings"/>
              <a:buChar char="à"/>
            </a:pPr>
            <a:endParaRPr lang="pt-BR" sz="2400" b="1" i="1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sz="2400" b="1" i="1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400" b="1" i="1" dirty="0" smtClean="0">
                <a:sym typeface="Wingdings" pitchFamily="2" charset="2"/>
              </a:rPr>
              <a:t>Pesquisador deve tomar cuidado ao incluir/excluir as variáveis a serem utilizadas.</a:t>
            </a:r>
            <a:endParaRPr lang="pt-BR" sz="2400" b="1" i="1" dirty="0"/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6192837"/>
          </a:xfrm>
        </p:spPr>
        <p:txBody>
          <a:bodyPr/>
          <a:lstStyle/>
          <a:p>
            <a:pPr lvl="0"/>
            <a:r>
              <a:rPr lang="pt-BR" dirty="0" smtClean="0"/>
              <a:t>Definição, objetivos regras e limitações da Análise de Clusters</a:t>
            </a:r>
          </a:p>
          <a:p>
            <a:pPr lvl="0"/>
            <a:r>
              <a:rPr lang="pt-BR" dirty="0" smtClean="0"/>
              <a:t>Teste da Significância estatística</a:t>
            </a:r>
          </a:p>
          <a:p>
            <a:pPr lvl="0"/>
            <a:r>
              <a:rPr lang="pt-BR" dirty="0" smtClean="0"/>
              <a:t>Modalidades de medidas de distâncias entre grupos</a:t>
            </a:r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pt-BR" dirty="0" smtClean="0"/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r>
              <a:rPr lang="en-US" dirty="0" smtClean="0"/>
              <a:t> </a:t>
            </a:r>
            <a:r>
              <a:rPr lang="en-US" dirty="0" err="1" smtClean="0"/>
              <a:t>Absoluta</a:t>
            </a:r>
            <a:endParaRPr lang="pt-BR" dirty="0" smtClean="0"/>
          </a:p>
          <a:p>
            <a:pPr lvl="1"/>
            <a:r>
              <a:rPr lang="pt-BR" dirty="0" smtClean="0"/>
              <a:t>Distância  de Manhattan (</a:t>
            </a:r>
            <a:r>
              <a:rPr lang="pt-BR" dirty="0" err="1" smtClean="0"/>
              <a:t>City-block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Distância de </a:t>
            </a:r>
            <a:r>
              <a:rPr lang="en-US" dirty="0" err="1" smtClean="0"/>
              <a:t>Chebychev</a:t>
            </a:r>
            <a:endParaRPr lang="pt-BR" dirty="0" smtClean="0"/>
          </a:p>
          <a:p>
            <a:pPr lvl="1"/>
            <a:r>
              <a:rPr lang="en-US" dirty="0" err="1" smtClean="0"/>
              <a:t>Distância</a:t>
            </a:r>
            <a:r>
              <a:rPr lang="en-US" dirty="0" smtClean="0"/>
              <a:t> de </a:t>
            </a:r>
            <a:r>
              <a:rPr lang="en-US" dirty="0" err="1" smtClean="0"/>
              <a:t>Mahalanobis</a:t>
            </a:r>
            <a:r>
              <a:rPr lang="en-US" dirty="0" smtClean="0"/>
              <a:t> (D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9100" cy="70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>
                <a:latin typeface="Calibri" pitchFamily="34" charset="0"/>
              </a:rPr>
              <a:t>Parte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91733" y="1484784"/>
            <a:ext cx="3852267" cy="4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16024" y="932527"/>
            <a:ext cx="413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Verifica a </a:t>
            </a:r>
            <a:r>
              <a:rPr lang="pt-BR" sz="2400" u="sng" dirty="0" smtClean="0">
                <a:solidFill>
                  <a:srgbClr val="FF0000"/>
                </a:solidFill>
                <a:sym typeface="Wingdings" pitchFamily="2" charset="2"/>
              </a:rPr>
              <a:t>similaridade</a:t>
            </a:r>
            <a:r>
              <a:rPr lang="pt-BR" sz="2400" dirty="0" smtClean="0">
                <a:sym typeface="Wingdings" pitchFamily="2" charset="2"/>
              </a:rPr>
              <a:t> entre as </a:t>
            </a:r>
            <a:r>
              <a:rPr lang="pt-BR" sz="2400" b="1" dirty="0" smtClean="0">
                <a:sym typeface="Wingdings" pitchFamily="2" charset="2"/>
              </a:rPr>
              <a:t>observações</a:t>
            </a:r>
            <a:r>
              <a:rPr lang="pt-BR" sz="2400" dirty="0" smtClean="0">
                <a:sym typeface="Wingdings" pitchFamily="2" charset="2"/>
              </a:rPr>
              <a:t>, quanto as </a:t>
            </a:r>
            <a:r>
              <a:rPr lang="pt-BR" sz="2400" b="1" dirty="0" smtClean="0">
                <a:sym typeface="Wingdings" pitchFamily="2" charset="2"/>
              </a:rPr>
              <a:t>características</a:t>
            </a:r>
            <a:endParaRPr lang="pt-BR" sz="2400" b="1" dirty="0"/>
          </a:p>
        </p:txBody>
      </p:sp>
      <p:sp>
        <p:nvSpPr>
          <p:cNvPr id="32" name="Retângulo 3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91733" y="1484784"/>
            <a:ext cx="3852267" cy="4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16024" y="932527"/>
            <a:ext cx="413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Verifica a </a:t>
            </a:r>
            <a:r>
              <a:rPr lang="pt-BR" sz="2400" u="sng" dirty="0" smtClean="0">
                <a:solidFill>
                  <a:srgbClr val="FF0000"/>
                </a:solidFill>
                <a:sym typeface="Wingdings" pitchFamily="2" charset="2"/>
              </a:rPr>
              <a:t>similaridade</a:t>
            </a:r>
            <a:r>
              <a:rPr lang="pt-BR" sz="2400" dirty="0" smtClean="0">
                <a:sym typeface="Wingdings" pitchFamily="2" charset="2"/>
              </a:rPr>
              <a:t> entre as </a:t>
            </a:r>
            <a:r>
              <a:rPr lang="pt-BR" sz="2400" b="1" dirty="0" smtClean="0">
                <a:sym typeface="Wingdings" pitchFamily="2" charset="2"/>
              </a:rPr>
              <a:t>observações</a:t>
            </a:r>
            <a:r>
              <a:rPr lang="pt-BR" sz="2400" dirty="0" smtClean="0">
                <a:sym typeface="Wingdings" pitchFamily="2" charset="2"/>
              </a:rPr>
              <a:t>, quanto as </a:t>
            </a:r>
            <a:r>
              <a:rPr lang="pt-BR" sz="2400" b="1" dirty="0" smtClean="0">
                <a:sym typeface="Wingdings" pitchFamily="2" charset="2"/>
              </a:rPr>
              <a:t>características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2420888"/>
            <a:ext cx="1362874" cy="46166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1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51920" y="3789040"/>
            <a:ext cx="1362874" cy="461665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2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5559623"/>
            <a:ext cx="1362874" cy="461665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3</a:t>
            </a:r>
            <a:endParaRPr lang="pt-BR" sz="2400" b="1" dirty="0"/>
          </a:p>
        </p:txBody>
      </p:sp>
      <p:cxnSp>
        <p:nvCxnSpPr>
          <p:cNvPr id="18" name="Conector reto 17"/>
          <p:cNvCxnSpPr>
            <a:stCxn id="14" idx="1"/>
          </p:cNvCxnSpPr>
          <p:nvPr/>
        </p:nvCxnSpPr>
        <p:spPr>
          <a:xfrm flipH="1" flipV="1">
            <a:off x="3275856" y="4005064"/>
            <a:ext cx="576064" cy="1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275856" y="5805264"/>
            <a:ext cx="576064" cy="1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 flipV="1">
            <a:off x="2483768" y="2636912"/>
            <a:ext cx="1368152" cy="14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275856" y="4005064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2483768" y="2636912"/>
            <a:ext cx="0" cy="223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2483768" y="4869160"/>
            <a:ext cx="79208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2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2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7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1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2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91733" y="1484784"/>
            <a:ext cx="3852267" cy="4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16024" y="932527"/>
            <a:ext cx="413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Verifica a </a:t>
            </a:r>
            <a:r>
              <a:rPr lang="pt-BR" sz="2400" u="sng" dirty="0" smtClean="0">
                <a:solidFill>
                  <a:srgbClr val="FF0000"/>
                </a:solidFill>
                <a:sym typeface="Wingdings" pitchFamily="2" charset="2"/>
              </a:rPr>
              <a:t>similaridade</a:t>
            </a:r>
            <a:r>
              <a:rPr lang="pt-BR" sz="2400" dirty="0" smtClean="0">
                <a:sym typeface="Wingdings" pitchFamily="2" charset="2"/>
              </a:rPr>
              <a:t> entre as </a:t>
            </a:r>
            <a:r>
              <a:rPr lang="pt-BR" sz="2400" b="1" dirty="0" smtClean="0">
                <a:sym typeface="Wingdings" pitchFamily="2" charset="2"/>
              </a:rPr>
              <a:t>observações</a:t>
            </a:r>
            <a:r>
              <a:rPr lang="pt-BR" sz="2400" dirty="0" smtClean="0">
                <a:sym typeface="Wingdings" pitchFamily="2" charset="2"/>
              </a:rPr>
              <a:t>, quanto as </a:t>
            </a:r>
            <a:r>
              <a:rPr lang="pt-BR" sz="2400" b="1" dirty="0" smtClean="0">
                <a:sym typeface="Wingdings" pitchFamily="2" charset="2"/>
              </a:rPr>
              <a:t>características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2420888"/>
            <a:ext cx="1362874" cy="46166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1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51920" y="3789040"/>
            <a:ext cx="1362874" cy="461665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2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5559623"/>
            <a:ext cx="1362874" cy="461665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Grupo 3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9527" y="342900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Hierárquico:</a:t>
            </a:r>
            <a:endParaRPr lang="pt-BR" sz="2800" b="1" dirty="0"/>
          </a:p>
        </p:txBody>
      </p:sp>
      <p:cxnSp>
        <p:nvCxnSpPr>
          <p:cNvPr id="18" name="Conector reto 17"/>
          <p:cNvCxnSpPr>
            <a:stCxn id="14" idx="1"/>
          </p:cNvCxnSpPr>
          <p:nvPr/>
        </p:nvCxnSpPr>
        <p:spPr>
          <a:xfrm flipH="1" flipV="1">
            <a:off x="3275856" y="4005064"/>
            <a:ext cx="576064" cy="1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275856" y="5805264"/>
            <a:ext cx="576064" cy="1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 flipV="1">
            <a:off x="2483768" y="2636912"/>
            <a:ext cx="1368152" cy="14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275856" y="4005064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2483768" y="2636912"/>
            <a:ext cx="0" cy="223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2483768" y="4869160"/>
            <a:ext cx="79208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2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2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7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1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2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170618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tabela &lt;- data.frame(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Observ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1:7,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X1 = c(7,9,5,6,1,4,2),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X2 = c(10,9,5,6,2,3,4),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X3 = c(9,8,6,3,2,2,5),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X4 = c(7,9,7,3,1,3,2),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X5 = c(10,9,7,4,2,3,5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908720"/>
            <a:ext cx="5652120" cy="583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tângulo 19"/>
          <p:cNvSpPr/>
          <p:nvPr/>
        </p:nvSpPr>
        <p:spPr>
          <a:xfrm>
            <a:off x="4896544" y="3068960"/>
            <a:ext cx="4211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 &lt;- tabela %&gt;%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gather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="Valor",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-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Observ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%&gt;%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y=Valor,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Observ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Observ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)))+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theme_classic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61950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cor(t(tabela[,-1]))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5496" y="90872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Correlacionais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9512" y="50851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Medidas correlacionais possuem a intenção a </a:t>
            </a:r>
            <a:r>
              <a:rPr lang="pt-BR" sz="2800" u="sng" dirty="0" smtClean="0">
                <a:sym typeface="Wingdings" pitchFamily="2" charset="2"/>
              </a:rPr>
              <a:t>forma da relação</a:t>
            </a:r>
            <a:r>
              <a:rPr lang="pt-BR" sz="2800" dirty="0" smtClean="0">
                <a:sym typeface="Wingdings" pitchFamily="2" charset="2"/>
              </a:rPr>
              <a:t> (e não valores absolutos)</a:t>
            </a:r>
            <a:endParaRPr lang="pt-BR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4161" y="2564904"/>
            <a:ext cx="87483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61950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cor(t(tabela[,-1]))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5496" y="90872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Correlacionais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9512" y="50851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Medidas correlacionais possuem a intenção a </a:t>
            </a:r>
            <a:r>
              <a:rPr lang="pt-BR" sz="2800" u="sng" dirty="0" smtClean="0">
                <a:sym typeface="Wingdings" pitchFamily="2" charset="2"/>
              </a:rPr>
              <a:t>forma da relação</a:t>
            </a:r>
            <a:r>
              <a:rPr lang="pt-BR" sz="2800" dirty="0" smtClean="0">
                <a:sym typeface="Wingdings" pitchFamily="2" charset="2"/>
              </a:rPr>
              <a:t> (e não valores absolutos)</a:t>
            </a:r>
            <a:endParaRPr lang="pt-BR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4161" y="2564904"/>
            <a:ext cx="87483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tângulo 18"/>
          <p:cNvSpPr/>
          <p:nvPr/>
        </p:nvSpPr>
        <p:spPr>
          <a:xfrm>
            <a:off x="827584" y="4077072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27584" y="3645024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364088" y="4077072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980728"/>
            <a:ext cx="5652120" cy="583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4932040" y="3140968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+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scale_color_manual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values=c(“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#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#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 #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 #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#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#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 # 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61950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cor(t(tabela[,-1]))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5496" y="90872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Correlacionais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9512" y="5085184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Medidas correlacionais possuem a intenção a </a:t>
            </a:r>
            <a:r>
              <a:rPr lang="pt-BR" sz="2800" u="sng" dirty="0" smtClean="0">
                <a:sym typeface="Wingdings" pitchFamily="2" charset="2"/>
              </a:rPr>
              <a:t>forma da relação</a:t>
            </a:r>
            <a:r>
              <a:rPr lang="pt-BR" sz="2800" dirty="0" smtClean="0">
                <a:sym typeface="Wingdings" pitchFamily="2" charset="2"/>
              </a:rPr>
              <a:t> (e não valores absolutos)</a:t>
            </a:r>
            <a:endParaRPr lang="pt-BR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4161" y="2564904"/>
            <a:ext cx="87483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tângulo 18"/>
          <p:cNvSpPr/>
          <p:nvPr/>
        </p:nvSpPr>
        <p:spPr>
          <a:xfrm>
            <a:off x="2987824" y="3501008"/>
            <a:ext cx="1080120" cy="2160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36711"/>
            <a:ext cx="5724128" cy="590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13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029037" y="1124744"/>
            <a:ext cx="1114963" cy="864096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4932040" y="3140968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+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scale_color_manual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values=c("grey", #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#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 #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 #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#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 #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  # 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lvl="0"/>
            <a:r>
              <a:rPr lang="pt-BR" dirty="0" smtClean="0"/>
              <a:t>Métodos para Análise e seleção de Clusters</a:t>
            </a:r>
          </a:p>
          <a:p>
            <a:pPr lvl="1"/>
            <a:r>
              <a:rPr lang="pt-BR" dirty="0" smtClean="0"/>
              <a:t>Método Hierárquico </a:t>
            </a:r>
            <a:r>
              <a:rPr lang="pt-BR" dirty="0" err="1" smtClean="0"/>
              <a:t>Aglomerativos</a:t>
            </a:r>
            <a:endParaRPr lang="pt-BR" dirty="0" smtClean="0"/>
          </a:p>
          <a:p>
            <a:pPr lvl="3"/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Linkage</a:t>
            </a:r>
            <a:r>
              <a:rPr lang="pt-BR" dirty="0" smtClean="0"/>
              <a:t> (vizinho mais próximo)</a:t>
            </a:r>
          </a:p>
          <a:p>
            <a:pPr lvl="3"/>
            <a:r>
              <a:rPr lang="pt-BR" dirty="0" smtClean="0"/>
              <a:t>Complete </a:t>
            </a:r>
            <a:r>
              <a:rPr lang="pt-BR" dirty="0" err="1" smtClean="0"/>
              <a:t>Linkage</a:t>
            </a:r>
            <a:r>
              <a:rPr lang="pt-BR" dirty="0" smtClean="0"/>
              <a:t> (vizinho mais distante)</a:t>
            </a:r>
          </a:p>
          <a:p>
            <a:pPr lvl="3"/>
            <a:r>
              <a:rPr lang="en-US" dirty="0" smtClean="0"/>
              <a:t>Average Linkage.</a:t>
            </a:r>
            <a:endParaRPr lang="pt-BR" dirty="0" smtClean="0"/>
          </a:p>
          <a:p>
            <a:pPr lvl="3"/>
            <a:r>
              <a:rPr lang="en-US" dirty="0" err="1" smtClean="0"/>
              <a:t>Método</a:t>
            </a:r>
            <a:r>
              <a:rPr lang="en-US" dirty="0" smtClean="0"/>
              <a:t> do </a:t>
            </a:r>
            <a:r>
              <a:rPr lang="en-US" dirty="0" err="1" smtClean="0"/>
              <a:t>Centróide</a:t>
            </a:r>
            <a:endParaRPr lang="pt-BR" dirty="0" smtClean="0"/>
          </a:p>
          <a:p>
            <a:pPr lvl="3"/>
            <a:r>
              <a:rPr lang="en-US" dirty="0" err="1" smtClean="0"/>
              <a:t>Método</a:t>
            </a:r>
            <a:r>
              <a:rPr lang="en-US" dirty="0" smtClean="0"/>
              <a:t> de Ward</a:t>
            </a:r>
            <a:endParaRPr lang="pt-BR" dirty="0" smtClean="0"/>
          </a:p>
          <a:p>
            <a:pPr lvl="0"/>
            <a:r>
              <a:rPr lang="pt-BR" dirty="0" smtClean="0"/>
              <a:t>Métodos para Análise e seleção de Clusters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K-means</a:t>
            </a:r>
            <a:r>
              <a:rPr lang="pt-BR" dirty="0" smtClean="0"/>
              <a:t> Clusters</a:t>
            </a:r>
          </a:p>
          <a:p>
            <a:pPr lvl="1"/>
            <a:r>
              <a:rPr lang="pt-BR" dirty="0" err="1" smtClean="0"/>
              <a:t>Two-Step</a:t>
            </a:r>
            <a:r>
              <a:rPr lang="pt-BR" dirty="0" smtClean="0"/>
              <a:t> Clusters</a:t>
            </a:r>
          </a:p>
          <a:p>
            <a:pPr lvl="0"/>
            <a:r>
              <a:rPr lang="pt-BR" dirty="0" smtClean="0"/>
              <a:t>Identificação e atribuição de significado aos clusters </a:t>
            </a:r>
          </a:p>
          <a:p>
            <a:pPr lvl="0"/>
            <a:r>
              <a:rPr lang="pt-BR" dirty="0" smtClean="0"/>
              <a:t>Procedimentos para a análise no R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1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496" y="908720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Correlacionais</a:t>
            </a:r>
            <a:endParaRPr lang="pt-BR" sz="2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9512" y="1556792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 maioria das aplicações de agrupamentos não sé sobre padrões de valores, mas sobre </a:t>
            </a:r>
            <a:r>
              <a:rPr lang="pt-BR" sz="2800" b="1" i="1" u="sng" dirty="0" smtClean="0"/>
              <a:t>magnitude dos objetos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>
                <a:sym typeface="Wingdings" pitchFamily="2" charset="2"/>
              </a:rPr>
              <a:t> São utilizadas medidas de </a:t>
            </a:r>
            <a:r>
              <a:rPr lang="pt-BR" sz="2800" b="1" u="sng" dirty="0" smtClean="0">
                <a:sym typeface="Wingdings" pitchFamily="2" charset="2"/>
              </a:rPr>
              <a:t>dissimilaridade</a:t>
            </a:r>
            <a:endParaRPr lang="pt-BR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907704" y="6012904"/>
            <a:ext cx="6408712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051720" y="1484784"/>
            <a:ext cx="8384" cy="468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95936" y="6021288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peso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1211519" y="431893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altura</a:t>
            </a:r>
            <a:endParaRPr lang="pt-BR" sz="2400" b="1" dirty="0"/>
          </a:p>
        </p:txBody>
      </p:sp>
      <p:grpSp>
        <p:nvGrpSpPr>
          <p:cNvPr id="24" name="Grupo 23"/>
          <p:cNvGrpSpPr/>
          <p:nvPr/>
        </p:nvGrpSpPr>
        <p:grpSpPr>
          <a:xfrm>
            <a:off x="2627784" y="2276872"/>
            <a:ext cx="5184576" cy="3243360"/>
            <a:chOff x="3779912" y="2420888"/>
            <a:chExt cx="2160240" cy="1656184"/>
          </a:xfrm>
        </p:grpSpPr>
        <p:pic>
          <p:nvPicPr>
            <p:cNvPr id="53250" name="Picture 2" descr="Image result for shapes png human fat skinny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364088" y="2420888"/>
              <a:ext cx="576064" cy="1656184"/>
            </a:xfrm>
            <a:prstGeom prst="rect">
              <a:avLst/>
            </a:prstGeom>
            <a:noFill/>
          </p:spPr>
        </p:pic>
        <p:pic>
          <p:nvPicPr>
            <p:cNvPr id="22" name="Picture 2" descr="Image result for shapes png human fat skinny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572000" y="2420888"/>
              <a:ext cx="720080" cy="1656184"/>
            </a:xfrm>
            <a:prstGeom prst="rect">
              <a:avLst/>
            </a:prstGeom>
            <a:noFill/>
          </p:spPr>
        </p:pic>
        <p:pic>
          <p:nvPicPr>
            <p:cNvPr id="23" name="Picture 2" descr="Image result for shapes png human fat skinny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779912" y="2420888"/>
              <a:ext cx="720080" cy="16561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907704" y="6012904"/>
            <a:ext cx="6408712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051720" y="1484784"/>
            <a:ext cx="8384" cy="468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95936" y="6021288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peso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1211519" y="431893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altura</a:t>
            </a:r>
            <a:endParaRPr lang="pt-BR" sz="2400" b="1" dirty="0"/>
          </a:p>
        </p:txBody>
      </p:sp>
      <p:pic>
        <p:nvPicPr>
          <p:cNvPr id="53250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429806" y="2276872"/>
            <a:ext cx="1382554" cy="3243360"/>
          </a:xfrm>
          <a:prstGeom prst="rect">
            <a:avLst/>
          </a:prstGeom>
          <a:noFill/>
        </p:spPr>
      </p:pic>
      <p:pic>
        <p:nvPicPr>
          <p:cNvPr id="22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28795" y="2276872"/>
            <a:ext cx="1728192" cy="3243360"/>
          </a:xfrm>
          <a:prstGeom prst="rect">
            <a:avLst/>
          </a:prstGeom>
          <a:noFill/>
        </p:spPr>
      </p:pic>
      <p:pic>
        <p:nvPicPr>
          <p:cNvPr id="23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27784" y="2276872"/>
            <a:ext cx="1728192" cy="3243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907704" y="6012904"/>
            <a:ext cx="6408712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051720" y="1484784"/>
            <a:ext cx="8384" cy="468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95936" y="6021288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peso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1211519" y="431893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altura</a:t>
            </a:r>
            <a:endParaRPr lang="pt-BR" sz="2400" b="1" dirty="0"/>
          </a:p>
        </p:txBody>
      </p:sp>
      <p:pic>
        <p:nvPicPr>
          <p:cNvPr id="25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99792" y="4581128"/>
            <a:ext cx="276255" cy="648072"/>
          </a:xfrm>
          <a:prstGeom prst="rect">
            <a:avLst/>
          </a:prstGeom>
          <a:noFill/>
        </p:spPr>
      </p:pic>
      <p:pic>
        <p:nvPicPr>
          <p:cNvPr id="26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16207" y="4581128"/>
            <a:ext cx="345319" cy="648072"/>
          </a:xfrm>
          <a:prstGeom prst="rect">
            <a:avLst/>
          </a:prstGeom>
          <a:noFill/>
        </p:spPr>
      </p:pic>
      <p:pic>
        <p:nvPicPr>
          <p:cNvPr id="27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288415" y="4581128"/>
            <a:ext cx="345319" cy="648072"/>
          </a:xfrm>
          <a:prstGeom prst="rect">
            <a:avLst/>
          </a:prstGeom>
          <a:noFill/>
        </p:spPr>
      </p:pic>
      <p:pic>
        <p:nvPicPr>
          <p:cNvPr id="28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70306" y="3446752"/>
            <a:ext cx="391468" cy="918352"/>
          </a:xfrm>
          <a:prstGeom prst="rect">
            <a:avLst/>
          </a:prstGeom>
          <a:noFill/>
        </p:spPr>
      </p:pic>
      <p:pic>
        <p:nvPicPr>
          <p:cNvPr id="29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86721" y="3446752"/>
            <a:ext cx="489335" cy="918352"/>
          </a:xfrm>
          <a:prstGeom prst="rect">
            <a:avLst/>
          </a:prstGeom>
          <a:noFill/>
        </p:spPr>
      </p:pic>
      <p:pic>
        <p:nvPicPr>
          <p:cNvPr id="30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458929" y="3446752"/>
            <a:ext cx="489335" cy="918352"/>
          </a:xfrm>
          <a:prstGeom prst="rect">
            <a:avLst/>
          </a:prstGeom>
          <a:noFill/>
        </p:spPr>
      </p:pic>
      <p:pic>
        <p:nvPicPr>
          <p:cNvPr id="31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158337" y="2132856"/>
            <a:ext cx="483553" cy="1134376"/>
          </a:xfrm>
          <a:prstGeom prst="rect">
            <a:avLst/>
          </a:prstGeom>
          <a:noFill/>
        </p:spPr>
      </p:pic>
      <p:pic>
        <p:nvPicPr>
          <p:cNvPr id="32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4753" y="2132856"/>
            <a:ext cx="604441" cy="1134376"/>
          </a:xfrm>
          <a:prstGeom prst="rect">
            <a:avLst/>
          </a:prstGeom>
          <a:noFill/>
        </p:spPr>
      </p:pic>
      <p:pic>
        <p:nvPicPr>
          <p:cNvPr id="33" name="Picture 2" descr="Image result for shapes png human fat skinny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46961" y="2132856"/>
            <a:ext cx="604441" cy="113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421884" y="5445224"/>
            <a:ext cx="58144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Distância = 1 - Similaridade</a:t>
            </a:r>
            <a:endParaRPr lang="pt-BR" sz="3600" dirty="0"/>
          </a:p>
        </p:txBody>
      </p:sp>
      <p:pic>
        <p:nvPicPr>
          <p:cNvPr id="5124" name="Picture 4" descr="Image result for world map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404664"/>
            <a:ext cx="9144000" cy="4812632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755576" y="6309320"/>
            <a:ext cx="468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Brincadeira bacana: </a:t>
            </a:r>
            <a:r>
              <a:rPr lang="pt-BR" dirty="0" smtClean="0">
                <a:hlinkClick r:id="rId3"/>
              </a:rPr>
              <a:t>https://geoguessr.com/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496" y="-2738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5327" y="1196752"/>
            <a:ext cx="749908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5327" y="1196752"/>
            <a:ext cx="749908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Conector de seta reta 20"/>
          <p:cNvCxnSpPr/>
          <p:nvPr/>
        </p:nvCxnSpPr>
        <p:spPr>
          <a:xfrm flipV="1">
            <a:off x="4572000" y="2276872"/>
            <a:ext cx="1224136" cy="1008112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27984" y="594928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x</a:t>
            </a:r>
            <a:endParaRPr lang="pt-BR" sz="3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55494" y="32129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y</a:t>
            </a:r>
            <a:endParaRPr lang="pt-BR" sz="3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5327" y="1196752"/>
            <a:ext cx="749908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Conector de seta reta 20"/>
          <p:cNvCxnSpPr/>
          <p:nvPr/>
        </p:nvCxnSpPr>
        <p:spPr>
          <a:xfrm flipV="1">
            <a:off x="4572000" y="2276872"/>
            <a:ext cx="1224136" cy="1008112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275856" y="3284984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868144" y="2699628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27984" y="594928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x</a:t>
            </a:r>
            <a:endParaRPr lang="pt-BR" sz="3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55494" y="32129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y</a:t>
            </a:r>
            <a:endParaRPr lang="pt-BR" sz="3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1340768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 rot="19523384">
            <a:off x="1298274" y="2917740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DISTÂNCIA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355812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450437" y="2132856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11760" y="429309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12</a:t>
            </a:r>
            <a:endParaRPr lang="pt-BR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707904" y="3212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860032" y="1124744"/>
            <a:ext cx="365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Hipotenusa² = X² + Y²</a:t>
            </a:r>
            <a:endParaRPr lang="pt-BR" sz="2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00173" y="5229200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Chamada de </a:t>
            </a:r>
            <a:r>
              <a:rPr lang="pt-BR" sz="2800" b="1" i="1" u="sng" dirty="0" smtClean="0">
                <a:sym typeface="Wingdings" pitchFamily="2" charset="2"/>
              </a:rPr>
              <a:t>Distância Euclidiana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44008" y="2980109"/>
            <a:ext cx="34435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Distância² = 12² + 9²</a:t>
            </a:r>
          </a:p>
          <a:p>
            <a:r>
              <a:rPr lang="pt-BR" sz="2800" dirty="0" smtClean="0"/>
              <a:t>Distância² =  225</a:t>
            </a:r>
          </a:p>
          <a:p>
            <a:r>
              <a:rPr lang="pt-BR" sz="2800" dirty="0" smtClean="0"/>
              <a:t>Distância = 15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1340768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 rot="19523384">
            <a:off x="1298274" y="2917740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DISTÂNCIA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355812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450437" y="2132856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11760" y="429309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12</a:t>
            </a:r>
            <a:endParaRPr lang="pt-BR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707904" y="3212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96336" y="3933056"/>
            <a:ext cx="1114963" cy="864096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2768433" y="5013176"/>
            <a:ext cx="6268063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vermelho &lt;- data.frame(x=12, y=9)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azul &lt;- data.frame(x=0, y=0)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jogadores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(vermelho,azul)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(jogadores)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t"/>
          <a:lstStyle/>
          <a:p>
            <a:pPr algn="r" eaLnBrk="1" hangingPunct="1"/>
            <a:r>
              <a:rPr lang="pt-BR" altLang="pt-BR" smtClean="0"/>
              <a:t>Conteúdo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lvl="0"/>
            <a:r>
              <a:rPr lang="pt-BR" dirty="0" smtClean="0"/>
              <a:t>Métodos para Análise e seleção de Clusters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K-means</a:t>
            </a:r>
            <a:r>
              <a:rPr lang="pt-BR" dirty="0" smtClean="0"/>
              <a:t> Clusters</a:t>
            </a:r>
          </a:p>
          <a:p>
            <a:pPr lvl="1"/>
            <a:r>
              <a:rPr lang="pt-BR" dirty="0" err="1" smtClean="0"/>
              <a:t>Two-Step</a:t>
            </a:r>
            <a:r>
              <a:rPr lang="pt-BR" dirty="0" smtClean="0"/>
              <a:t> Clusters</a:t>
            </a:r>
          </a:p>
          <a:p>
            <a:pPr lvl="0"/>
            <a:r>
              <a:rPr lang="pt-BR" dirty="0" smtClean="0"/>
              <a:t>Identificação e atribuição de significado aos clusters </a:t>
            </a:r>
          </a:p>
          <a:p>
            <a:pPr lvl="0"/>
            <a:r>
              <a:rPr lang="pt-BR" dirty="0" smtClean="0"/>
              <a:t>Procedimentos para a análise no R</a:t>
            </a:r>
          </a:p>
          <a:p>
            <a:r>
              <a:rPr lang="pt-BR" dirty="0" smtClean="0"/>
              <a:t>Aplicações práticas na segmentação de mercado</a:t>
            </a:r>
            <a:endParaRPr lang="pt-BR" altLang="pt-BR" dirty="0" smtClean="0"/>
          </a:p>
          <a:p>
            <a:pPr lvl="0"/>
            <a:r>
              <a:rPr lang="pt-BR" dirty="0" smtClean="0"/>
              <a:t>Análise de Redes (</a:t>
            </a:r>
            <a:r>
              <a:rPr lang="pt-BR" i="1" dirty="0" smtClean="0"/>
              <a:t>Network </a:t>
            </a:r>
            <a:r>
              <a:rPr lang="pt-BR" i="1" dirty="0" err="1" smtClean="0"/>
              <a:t>analysis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Definição, Atributos (Ligações e vértices), Estrutura, </a:t>
            </a:r>
            <a:r>
              <a:rPr lang="pt-BR" dirty="0" err="1" smtClean="0"/>
              <a:t>Aleatorizações</a:t>
            </a:r>
            <a:r>
              <a:rPr lang="pt-BR" dirty="0" smtClean="0"/>
              <a:t> e Visualizações</a:t>
            </a:r>
          </a:p>
          <a:p>
            <a:pPr lvl="1"/>
            <a:r>
              <a:rPr lang="pt-BR" dirty="0" smtClean="0"/>
              <a:t>Exercícios no R</a:t>
            </a:r>
          </a:p>
          <a:p>
            <a:pPr lvl="0"/>
            <a:r>
              <a:rPr lang="pt-BR" dirty="0" smtClean="0"/>
              <a:t>Avaliação Individual</a:t>
            </a: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175" y="-26988"/>
            <a:ext cx="1688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4000" b="1" dirty="0">
                <a:latin typeface="Calibri" pitchFamily="34" charset="0"/>
              </a:rPr>
              <a:t>Parte </a:t>
            </a:r>
            <a:r>
              <a:rPr lang="pt-BR" altLang="pt-BR" sz="4000" b="1" dirty="0" smtClean="0">
                <a:latin typeface="Calibri" pitchFamily="34" charset="0"/>
              </a:rPr>
              <a:t>2</a:t>
            </a:r>
            <a:endParaRPr lang="pt-BR" altLang="pt-BR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5536" y="1412776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Distância Euclidiana </a:t>
            </a:r>
            <a:r>
              <a:rPr lang="pt-BR" sz="2400" b="1" dirty="0" smtClean="0">
                <a:sym typeface="Wingdings" pitchFamily="2" charset="2"/>
              </a:rPr>
              <a:t></a:t>
            </a:r>
            <a:endParaRPr lang="pt-BR" sz="2400" b="1" dirty="0" smtClean="0"/>
          </a:p>
          <a:p>
            <a:r>
              <a:rPr lang="pt-BR" sz="2400" dirty="0" smtClean="0"/>
              <a:t>Distância Euclidiana Absoluta (Euclidiana Quadrada)</a:t>
            </a:r>
          </a:p>
          <a:p>
            <a:r>
              <a:rPr lang="pt-BR" sz="2400" dirty="0" smtClean="0"/>
              <a:t>Distância  de Manhattan (</a:t>
            </a:r>
            <a:r>
              <a:rPr lang="pt-BR" sz="2400" dirty="0" err="1" smtClean="0"/>
              <a:t>City-block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Distância de </a:t>
            </a:r>
            <a:r>
              <a:rPr lang="pt-BR" sz="2400" dirty="0" err="1" smtClean="0"/>
              <a:t>Chebychev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Distância de </a:t>
            </a:r>
            <a:r>
              <a:rPr lang="pt-BR" sz="2400" dirty="0" err="1" smtClean="0"/>
              <a:t>Mahalanobis</a:t>
            </a:r>
            <a:r>
              <a:rPr lang="pt-BR" sz="2400" dirty="0" smtClean="0"/>
              <a:t> (D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3933056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 smtClean="0"/>
              <a:t>Distância Euclidiana</a:t>
            </a:r>
            <a:r>
              <a:rPr lang="pt-BR" sz="2800" b="1" dirty="0" smtClean="0"/>
              <a:t> é invariante a:</a:t>
            </a:r>
          </a:p>
          <a:p>
            <a:r>
              <a:rPr lang="pt-BR" sz="2800" b="1" dirty="0" smtClean="0"/>
              <a:t> rotação do sistema de coordenadas </a:t>
            </a:r>
          </a:p>
          <a:p>
            <a:r>
              <a:rPr lang="pt-BR" sz="2800" b="1" dirty="0" smtClean="0"/>
              <a:t> a sua reflexão em torno de um eixo </a:t>
            </a:r>
          </a:p>
          <a:p>
            <a:r>
              <a:rPr lang="pt-BR" sz="2800" b="1" dirty="0" smtClean="0"/>
              <a:t> translações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5536" y="141277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Distância Euclidiana</a:t>
            </a:r>
          </a:p>
          <a:p>
            <a:r>
              <a:rPr lang="pt-BR" sz="2400" b="1" dirty="0" smtClean="0"/>
              <a:t>Distância Euclidiana Absoluta (Euclidiana Quadrada) </a:t>
            </a:r>
            <a:r>
              <a:rPr lang="pt-BR" sz="2400" b="1" dirty="0" smtClean="0">
                <a:sym typeface="Wingdings" pitchFamily="2" charset="2"/>
              </a:rPr>
              <a:t></a:t>
            </a:r>
            <a:endParaRPr lang="pt-BR" sz="2400" b="1" dirty="0" smtClean="0"/>
          </a:p>
          <a:p>
            <a:r>
              <a:rPr lang="pt-BR" sz="2400" dirty="0" smtClean="0"/>
              <a:t>Distância  de Manhattan (</a:t>
            </a:r>
            <a:r>
              <a:rPr lang="pt-BR" sz="2400" dirty="0" err="1" smtClean="0"/>
              <a:t>City-block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Distância de </a:t>
            </a:r>
            <a:r>
              <a:rPr lang="pt-BR" sz="2400" dirty="0" err="1" smtClean="0"/>
              <a:t>Chebychev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Distância de </a:t>
            </a:r>
            <a:r>
              <a:rPr lang="pt-BR" sz="2400" dirty="0" err="1" smtClean="0"/>
              <a:t>Mahalanobis</a:t>
            </a:r>
            <a:r>
              <a:rPr lang="pt-BR" sz="2400" dirty="0" smtClean="0"/>
              <a:t> (D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49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3933056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Coloca peso em distância entre objetos que estão cada vez mais longe.</a:t>
            </a:r>
            <a:endParaRPr lang="pt-BR" sz="2800" b="1" dirty="0"/>
          </a:p>
        </p:txBody>
      </p:sp>
      <p:sp>
        <p:nvSpPr>
          <p:cNvPr id="67586" name="AutoShape 2" descr="d^2(p, q) = (p_1 - q_1)^2 + (p_2 - q_2)^2+\cdots+(p_i - q_i)^2+\cdots+(p_n - q_n)^2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588" name="AutoShape 4" descr="d^2(p, q) = (p_1 - q_1)^2 + (p_2 - q_2)^2+\cdots+(p_i - q_i)^2+\cdots+(p_n - q_n)^2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590" name="AutoShape 6" descr="d^2(p, q) = (p_1 - q_1)^2 + (p_2 - q_2)^2+\cdots+(p_i - q_i)^2+\cdots+(p_n - q_n)^2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700808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 rot="19523384">
            <a:off x="1226266" y="3277780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DISTÂNCIA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4715852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378429" y="2492896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339752" y="46531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12</a:t>
            </a:r>
            <a:endParaRPr lang="pt-BR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635896" y="35730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904" y="1239143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Wingdings" pitchFamily="2" charset="2"/>
              </a:rPr>
              <a:t>Distância de Manhattan (</a:t>
            </a:r>
            <a:r>
              <a:rPr lang="pt-BR" sz="2400" b="1" dirty="0" err="1" smtClean="0">
                <a:sym typeface="Wingdings" pitchFamily="2" charset="2"/>
              </a:rPr>
              <a:t>City-Block</a:t>
            </a:r>
            <a:r>
              <a:rPr lang="pt-BR" sz="2400" b="1" dirty="0" smtClean="0">
                <a:sym typeface="Wingdings" pitchFamily="2" charset="2"/>
              </a:rPr>
              <a:t>) 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27584" y="5301208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</a:t>
            </a:r>
            <a:r>
              <a:rPr lang="pt-BR" sz="2800" baseline="-25000" dirty="0" smtClean="0"/>
              <a:t>euclidiana</a:t>
            </a:r>
            <a:r>
              <a:rPr lang="pt-BR" sz="2800" dirty="0" smtClean="0"/>
              <a:t>² = (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azu</a:t>
            </a:r>
            <a:r>
              <a:rPr lang="pt-BR" sz="2800" dirty="0" err="1" smtClean="0"/>
              <a:t>-x</a:t>
            </a:r>
            <a:r>
              <a:rPr lang="pt-BR" sz="2800" baseline="-25000" dirty="0" err="1" smtClean="0"/>
              <a:t>ver</a:t>
            </a:r>
            <a:r>
              <a:rPr lang="pt-BR" sz="2800" dirty="0" smtClean="0"/>
              <a:t>)² + (</a:t>
            </a:r>
            <a:r>
              <a:rPr lang="pt-BR" sz="2800" dirty="0" err="1" smtClean="0"/>
              <a:t>y</a:t>
            </a:r>
            <a:r>
              <a:rPr lang="pt-BR" sz="2800" baseline="-25000" dirty="0" err="1" smtClean="0"/>
              <a:t>azu</a:t>
            </a:r>
            <a:r>
              <a:rPr lang="pt-BR" sz="2800" dirty="0" err="1" smtClean="0"/>
              <a:t>-y</a:t>
            </a:r>
            <a:r>
              <a:rPr lang="pt-BR" sz="2800" baseline="-25000" dirty="0" err="1" smtClean="0"/>
              <a:t>ver</a:t>
            </a:r>
            <a:r>
              <a:rPr lang="pt-BR" sz="2800" dirty="0" smtClean="0"/>
              <a:t>)²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D</a:t>
            </a:r>
            <a:r>
              <a:rPr lang="pt-BR" sz="2800" baseline="-25000" dirty="0" err="1" smtClean="0"/>
              <a:t>euclidiana</a:t>
            </a:r>
            <a:r>
              <a:rPr lang="pt-BR" sz="2800" dirty="0" smtClean="0"/>
              <a:t> = 15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700808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 rot="19523384">
            <a:off x="1226266" y="3277780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DISTÂNCIA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39552" y="4715852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378429" y="2492896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339752" y="46531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12</a:t>
            </a:r>
            <a:endParaRPr lang="pt-BR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635896" y="35730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904" y="1239143"/>
            <a:ext cx="58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Wingdings" pitchFamily="2" charset="2"/>
              </a:rPr>
              <a:t>Distância de Manhattan (</a:t>
            </a:r>
            <a:r>
              <a:rPr lang="pt-BR" sz="2400" b="1" dirty="0" err="1" smtClean="0">
                <a:sym typeface="Wingdings" pitchFamily="2" charset="2"/>
              </a:rPr>
              <a:t>City-Block</a:t>
            </a:r>
            <a:r>
              <a:rPr lang="pt-BR" sz="2400" b="1" dirty="0" smtClean="0">
                <a:sym typeface="Wingdings" pitchFamily="2" charset="2"/>
              </a:rPr>
              <a:t>) 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55576" y="5356373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D</a:t>
            </a:r>
            <a:r>
              <a:rPr lang="pt-BR" sz="2800" baseline="-25000" dirty="0" err="1" smtClean="0"/>
              <a:t>manhattan</a:t>
            </a:r>
            <a:r>
              <a:rPr lang="pt-BR" sz="2800" dirty="0" smtClean="0"/>
              <a:t> = |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azu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- 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ver</a:t>
            </a:r>
            <a:r>
              <a:rPr lang="pt-BR" sz="2800" dirty="0" smtClean="0"/>
              <a:t>| + |</a:t>
            </a:r>
            <a:r>
              <a:rPr lang="pt-BR" sz="2800" dirty="0" err="1" smtClean="0"/>
              <a:t>y</a:t>
            </a:r>
            <a:r>
              <a:rPr lang="pt-BR" sz="2800" baseline="-25000" dirty="0" err="1" smtClean="0"/>
              <a:t>azu</a:t>
            </a:r>
            <a:r>
              <a:rPr lang="pt-BR" sz="2800" baseline="-25000" dirty="0" smtClean="0"/>
              <a:t> </a:t>
            </a:r>
            <a:r>
              <a:rPr lang="pt-BR" sz="2800" dirty="0" smtClean="0"/>
              <a:t>- </a:t>
            </a:r>
            <a:r>
              <a:rPr lang="pt-BR" sz="2800" dirty="0" err="1" smtClean="0"/>
              <a:t>y</a:t>
            </a:r>
            <a:r>
              <a:rPr lang="pt-BR" sz="2800" baseline="-25000" dirty="0" err="1" smtClean="0"/>
              <a:t>ver</a:t>
            </a:r>
            <a:r>
              <a:rPr lang="pt-BR" sz="2800" dirty="0" smtClean="0"/>
              <a:t>|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D</a:t>
            </a:r>
            <a:r>
              <a:rPr lang="pt-BR" sz="2800" baseline="-25000" dirty="0" err="1" smtClean="0"/>
              <a:t>manhattan</a:t>
            </a:r>
            <a:r>
              <a:rPr lang="pt-BR" sz="2800" dirty="0" smtClean="0"/>
              <a:t> = 21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cxnSp>
        <p:nvCxnSpPr>
          <p:cNvPr id="31" name="Conector de seta reta 30"/>
          <p:cNvCxnSpPr/>
          <p:nvPr/>
        </p:nvCxnSpPr>
        <p:spPr>
          <a:xfrm flipV="1">
            <a:off x="1331640" y="5085184"/>
            <a:ext cx="2664296" cy="72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067944" y="2996952"/>
            <a:ext cx="0" cy="20882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331640" y="2996952"/>
            <a:ext cx="2088232" cy="1512168"/>
          </a:xfrm>
          <a:prstGeom prst="line">
            <a:avLst/>
          </a:prstGeom>
          <a:ln w="219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701291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 rot="19523384">
            <a:off x="1226266" y="3278263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DISTÂNCIA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39552" y="471633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378429" y="2493379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339752" y="465361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12</a:t>
            </a:r>
            <a:endParaRPr lang="pt-BR" sz="28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635896" y="35734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96336" y="3933056"/>
            <a:ext cx="1114963" cy="864096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2411760" y="5099700"/>
            <a:ext cx="6636753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vermelho &lt;- data.frame(x=12, y=9)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azul &lt;- data.frame(x=0, y=0)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jogadores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(vermelho,azul)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(jogadores,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manhattan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1331640" y="2997435"/>
            <a:ext cx="2088232" cy="1512168"/>
          </a:xfrm>
          <a:prstGeom prst="line">
            <a:avLst/>
          </a:prstGeom>
          <a:ln w="219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77904" y="1239143"/>
            <a:ext cx="58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Wingdings" pitchFamily="2" charset="2"/>
              </a:rPr>
              <a:t>Distância de Manhattan (</a:t>
            </a:r>
            <a:r>
              <a:rPr lang="pt-BR" sz="2400" b="1" dirty="0" err="1" smtClean="0">
                <a:sym typeface="Wingdings" pitchFamily="2" charset="2"/>
              </a:rPr>
              <a:t>City-Block</a:t>
            </a:r>
            <a:r>
              <a:rPr lang="pt-BR" sz="2400" b="1" dirty="0" smtClean="0">
                <a:sym typeface="Wingdings" pitchFamily="2" charset="2"/>
              </a:rPr>
              <a:t>) 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904" y="1239143"/>
            <a:ext cx="58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Wingdings" pitchFamily="2" charset="2"/>
              </a:rPr>
              <a:t>Distância de Manhattan (</a:t>
            </a:r>
            <a:r>
              <a:rPr lang="pt-BR" sz="2400" b="1" dirty="0" err="1" smtClean="0">
                <a:sym typeface="Wingdings" pitchFamily="2" charset="2"/>
              </a:rPr>
              <a:t>City-Block</a:t>
            </a:r>
            <a:r>
              <a:rPr lang="pt-BR" sz="2400" b="1" dirty="0" smtClean="0">
                <a:sym typeface="Wingdings" pitchFamily="2" charset="2"/>
              </a:rPr>
              <a:t>) </a:t>
            </a:r>
            <a:endParaRPr lang="pt-BR" sz="24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51520" y="1829723"/>
            <a:ext cx="79853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 smtClean="0"/>
              <a:t>Aconselhado para situações:</a:t>
            </a:r>
          </a:p>
          <a:p>
            <a:r>
              <a:rPr lang="pt-BR" sz="2000" dirty="0" smtClean="0"/>
              <a:t>Quando onde as diferenças entre:</a:t>
            </a:r>
          </a:p>
          <a:p>
            <a:r>
              <a:rPr lang="pt-BR" sz="2000" dirty="0" smtClean="0"/>
              <a:t>X1 e X2 = 1</a:t>
            </a:r>
          </a:p>
          <a:p>
            <a:r>
              <a:rPr lang="pt-BR" sz="2000" dirty="0" smtClean="0"/>
              <a:t>Y1 e Y2 = 3</a:t>
            </a:r>
          </a:p>
          <a:p>
            <a:r>
              <a:rPr lang="pt-BR" sz="2000" dirty="0" smtClean="0"/>
              <a:t>Tem o mesmo comportamento (é similar), quando as diferenças são:</a:t>
            </a:r>
          </a:p>
          <a:p>
            <a:r>
              <a:rPr lang="pt-BR" sz="2000" dirty="0" smtClean="0"/>
              <a:t>X1 e X2 = 2</a:t>
            </a:r>
          </a:p>
          <a:p>
            <a:r>
              <a:rPr lang="pt-BR" sz="2000" dirty="0" smtClean="0"/>
              <a:t>Y1 e Y2 = 2</a:t>
            </a:r>
          </a:p>
          <a:p>
            <a:endParaRPr lang="pt-BR" sz="2000" dirty="0" smtClean="0"/>
          </a:p>
          <a:p>
            <a:r>
              <a:rPr lang="pt-BR" sz="2800" b="1" dirty="0" smtClean="0"/>
              <a:t>Distância que depende da:</a:t>
            </a:r>
          </a:p>
          <a:p>
            <a:pPr>
              <a:buFontTx/>
              <a:buChar char="-"/>
            </a:pPr>
            <a:r>
              <a:rPr lang="pt-BR" sz="2800" b="1" dirty="0" smtClean="0"/>
              <a:t>Rotação do sistema de coordenadas </a:t>
            </a:r>
          </a:p>
          <a:p>
            <a:r>
              <a:rPr lang="pt-BR" sz="2800" b="1" dirty="0" smtClean="0"/>
              <a:t>Mas não depende de:</a:t>
            </a:r>
          </a:p>
          <a:p>
            <a:pPr>
              <a:buFontTx/>
              <a:buChar char="-"/>
            </a:pPr>
            <a:r>
              <a:rPr lang="pt-BR" sz="2800" b="1" dirty="0" smtClean="0"/>
              <a:t>Sua reflexão em torno de um eixo</a:t>
            </a:r>
          </a:p>
          <a:p>
            <a:pPr>
              <a:buFontTx/>
              <a:buChar char="-"/>
            </a:pPr>
            <a:r>
              <a:rPr lang="pt-BR" sz="2800" b="1" dirty="0" smtClean="0"/>
              <a:t>Suas translações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904" y="1239143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Chebychev</a:t>
            </a:r>
            <a:r>
              <a:rPr lang="pt-BR" sz="2400" b="1" dirty="0" smtClean="0"/>
              <a:t> </a:t>
            </a:r>
            <a:r>
              <a:rPr lang="pt-BR" sz="2400" b="1" dirty="0" smtClean="0">
                <a:sym typeface="Wingdings" pitchFamily="2" charset="2"/>
              </a:rPr>
              <a:t></a:t>
            </a:r>
            <a:endParaRPr lang="pt-BR" sz="2400" b="1" dirty="0" smtClean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700808"/>
            <a:ext cx="4176464" cy="36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aixaDeTexto 20"/>
          <p:cNvSpPr txBox="1"/>
          <p:nvPr/>
        </p:nvSpPr>
        <p:spPr>
          <a:xfrm rot="19523384">
            <a:off x="1226266" y="3277780"/>
            <a:ext cx="1999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DISTÂNCIA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9552" y="4715852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0, 0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378429" y="2492896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12, 9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339752" y="465313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12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635896" y="35730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9</a:t>
            </a:r>
            <a:endParaRPr lang="pt-BR" sz="2800" b="1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1331640" y="5085184"/>
            <a:ext cx="2736304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4067944" y="2996952"/>
            <a:ext cx="0" cy="20882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331640" y="2996952"/>
            <a:ext cx="2088232" cy="1512168"/>
          </a:xfrm>
          <a:prstGeom prst="line">
            <a:avLst/>
          </a:prstGeom>
          <a:ln w="219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004048" y="1556792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Considera o valor máximo dos módulos das diferenças dos pontos em respectivas posições</a:t>
            </a:r>
          </a:p>
          <a:p>
            <a:endParaRPr lang="pt-BR" sz="2800" dirty="0" smtClean="0"/>
          </a:p>
          <a:p>
            <a:r>
              <a:rPr lang="pt-BR" sz="2800" dirty="0" smtClean="0"/>
              <a:t>Útil para quando uma das variáveis é uma </a:t>
            </a:r>
            <a:r>
              <a:rPr lang="pt-BR" sz="2800" u="sng" dirty="0" smtClean="0"/>
              <a:t>variável limitante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pic>
        <p:nvPicPr>
          <p:cNvPr id="35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96336" y="5661248"/>
            <a:ext cx="1114963" cy="864096"/>
          </a:xfrm>
          <a:prstGeom prst="rect">
            <a:avLst/>
          </a:prstGeom>
          <a:noFill/>
        </p:spPr>
      </p:pic>
      <p:sp>
        <p:nvSpPr>
          <p:cNvPr id="36" name="CaixaDeTexto 35"/>
          <p:cNvSpPr txBox="1"/>
          <p:nvPr/>
        </p:nvSpPr>
        <p:spPr>
          <a:xfrm>
            <a:off x="1043608" y="5949280"/>
            <a:ext cx="6268063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(jogadores,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496" y="764704"/>
            <a:ext cx="833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 </a:t>
            </a:r>
            <a:r>
              <a:rPr lang="pt-BR" sz="2800" b="1" i="1" dirty="0" err="1" smtClean="0"/>
              <a:t>vs</a:t>
            </a:r>
            <a:r>
              <a:rPr lang="pt-BR" sz="2800" b="1" dirty="0" smtClean="0"/>
              <a:t> Medidas de Correlação</a:t>
            </a:r>
            <a:endParaRPr lang="pt-BR" sz="2800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3746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496" y="764704"/>
            <a:ext cx="833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 </a:t>
            </a:r>
            <a:r>
              <a:rPr lang="pt-BR" sz="2800" b="1" i="1" dirty="0" err="1" smtClean="0"/>
              <a:t>vs</a:t>
            </a:r>
            <a:r>
              <a:rPr lang="pt-BR" sz="2800" b="1" dirty="0" smtClean="0"/>
              <a:t> Medidas de Correlação</a:t>
            </a:r>
            <a:endParaRPr lang="pt-BR" sz="2800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3746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>
          <a:xfrm>
            <a:off x="2987824" y="2564904"/>
            <a:ext cx="1080120" cy="2160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27584" y="2708920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27584" y="3068960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92080" y="3068960"/>
            <a:ext cx="1080120" cy="216024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347864" y="4293096"/>
            <a:ext cx="1080120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355976" y="4293096"/>
            <a:ext cx="1080120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9552" y="3573016"/>
            <a:ext cx="108012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220072" y="4509120"/>
            <a:ext cx="1080120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496" y="764704"/>
            <a:ext cx="833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 </a:t>
            </a:r>
            <a:r>
              <a:rPr lang="pt-BR" sz="2800" b="1" i="1" dirty="0" err="1" smtClean="0"/>
              <a:t>vs</a:t>
            </a:r>
            <a:r>
              <a:rPr lang="pt-BR" sz="2800" b="1" dirty="0" smtClean="0"/>
              <a:t> Medidas de Correlação</a:t>
            </a:r>
            <a:endParaRPr lang="pt-BR" sz="2800" b="1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5148064" cy="531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4788024" y="3356992"/>
            <a:ext cx="3870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+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scale_color_manual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values=c("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#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#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"grey",#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",#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",#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",#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# 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508104" y="1601505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/>
              <a:t>Grupos</a:t>
            </a:r>
            <a:r>
              <a:rPr lang="pt-BR" sz="3200" dirty="0" smtClean="0"/>
              <a:t>:</a:t>
            </a: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FF0000"/>
                </a:solidFill>
              </a:rPr>
              <a:t>Maiores valores</a:t>
            </a:r>
          </a:p>
          <a:p>
            <a:pPr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70C0"/>
                </a:solidFill>
              </a:rPr>
              <a:t>Menores valores</a:t>
            </a:r>
            <a:endParaRPr lang="pt-BR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</a:t>
            </a:r>
            <a:r>
              <a:rPr lang="pt-BR" altLang="pt-BR" sz="4800" b="1" u="sng" dirty="0" smtClean="0">
                <a:latin typeface="+mj-lt"/>
                <a:ea typeface="+mj-ea"/>
                <a:cs typeface="+mj-cs"/>
              </a:rPr>
              <a:t>Fatorial</a:t>
            </a:r>
            <a:endParaRPr lang="pt-BR" altLang="pt-BR" sz="48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12291" name="CaixaDeTexto 4"/>
          <p:cNvSpPr txBox="1">
            <a:spLocks noChangeArrowheads="1"/>
          </p:cNvSpPr>
          <p:nvPr/>
        </p:nvSpPr>
        <p:spPr bwMode="auto">
          <a:xfrm>
            <a:off x="1828800" y="914400"/>
            <a:ext cx="5083175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 u="sng"/>
              <a:t>Problema de Pesquisa</a:t>
            </a:r>
          </a:p>
          <a:p>
            <a:r>
              <a:rPr lang="pt-BR" altLang="pt-BR"/>
              <a:t>Exploratória ou Confirmatória</a:t>
            </a:r>
          </a:p>
          <a:p>
            <a:pPr>
              <a:buFontTx/>
              <a:buChar char="-"/>
            </a:pPr>
            <a:r>
              <a:rPr lang="pt-BR" altLang="pt-BR"/>
              <a:t>Resumo de dados e identificação de estruturas</a:t>
            </a:r>
          </a:p>
          <a:p>
            <a:pPr>
              <a:buFontTx/>
              <a:buChar char="-"/>
            </a:pPr>
            <a:r>
              <a:rPr lang="pt-BR" altLang="pt-BR"/>
              <a:t>Redução de dados</a:t>
            </a:r>
            <a:endParaRPr lang="en-US" altLang="pt-BR"/>
          </a:p>
        </p:txBody>
      </p:sp>
      <p:sp>
        <p:nvSpPr>
          <p:cNvPr id="12292" name="CaixaDeTexto 6"/>
          <p:cNvSpPr txBox="1">
            <a:spLocks noChangeArrowheads="1"/>
          </p:cNvSpPr>
          <p:nvPr/>
        </p:nvSpPr>
        <p:spPr bwMode="auto">
          <a:xfrm>
            <a:off x="152400" y="3200400"/>
            <a:ext cx="404495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Confirmatória</a:t>
            </a:r>
          </a:p>
          <a:p>
            <a:r>
              <a:rPr lang="pt-BR" altLang="pt-BR"/>
              <a:t>-Modelagem de Equações Estruturais</a:t>
            </a:r>
            <a:endParaRPr lang="en-US" altLang="pt-BR"/>
          </a:p>
        </p:txBody>
      </p:sp>
      <p:sp>
        <p:nvSpPr>
          <p:cNvPr id="12293" name="CaixaDeTexto 7"/>
          <p:cNvSpPr txBox="1">
            <a:spLocks noChangeArrowheads="1"/>
          </p:cNvSpPr>
          <p:nvPr/>
        </p:nvSpPr>
        <p:spPr bwMode="auto">
          <a:xfrm>
            <a:off x="2292350" y="2297113"/>
            <a:ext cx="151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confirmatória</a:t>
            </a:r>
            <a:endParaRPr lang="en-US" altLang="pt-BR"/>
          </a:p>
        </p:txBody>
      </p:sp>
      <p:cxnSp>
        <p:nvCxnSpPr>
          <p:cNvPr id="10" name="Conector angulado 9"/>
          <p:cNvCxnSpPr>
            <a:stCxn id="12291" idx="2"/>
            <a:endCxn id="12292" idx="0"/>
          </p:cNvCxnSpPr>
          <p:nvPr/>
        </p:nvCxnSpPr>
        <p:spPr>
          <a:xfrm rot="5400000">
            <a:off x="2745582" y="1575593"/>
            <a:ext cx="1054100" cy="219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12291" idx="2"/>
            <a:endCxn id="12296" idx="0"/>
          </p:cNvCxnSpPr>
          <p:nvPr/>
        </p:nvCxnSpPr>
        <p:spPr>
          <a:xfrm rot="16200000" flipH="1">
            <a:off x="5025232" y="1489869"/>
            <a:ext cx="1055687" cy="2365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CaixaDeTexto 16"/>
          <p:cNvSpPr txBox="1">
            <a:spLocks noChangeArrowheads="1"/>
          </p:cNvSpPr>
          <p:nvPr/>
        </p:nvSpPr>
        <p:spPr bwMode="auto">
          <a:xfrm>
            <a:off x="5181600" y="3200400"/>
            <a:ext cx="31083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O que está sendo agrupado:</a:t>
            </a:r>
          </a:p>
          <a:p>
            <a:pPr algn="ctr"/>
            <a:r>
              <a:rPr lang="pt-BR" altLang="pt-BR"/>
              <a:t>Variáveis ou Casos:</a:t>
            </a:r>
            <a:endParaRPr lang="en-US" altLang="pt-BR"/>
          </a:p>
        </p:txBody>
      </p:sp>
      <p:sp>
        <p:nvSpPr>
          <p:cNvPr id="12297" name="CaixaDeTexto 18"/>
          <p:cNvSpPr txBox="1">
            <a:spLocks noChangeArrowheads="1"/>
          </p:cNvSpPr>
          <p:nvPr/>
        </p:nvSpPr>
        <p:spPr bwMode="auto">
          <a:xfrm>
            <a:off x="4648200" y="2297113"/>
            <a:ext cx="1390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exploratório</a:t>
            </a:r>
            <a:endParaRPr lang="en-US" altLang="pt-BR"/>
          </a:p>
        </p:txBody>
      </p:sp>
      <p:sp>
        <p:nvSpPr>
          <p:cNvPr id="12298" name="CaixaDeTexto 19"/>
          <p:cNvSpPr txBox="1">
            <a:spLocks noChangeArrowheads="1"/>
          </p:cNvSpPr>
          <p:nvPr/>
        </p:nvSpPr>
        <p:spPr bwMode="auto">
          <a:xfrm>
            <a:off x="1751013" y="4819650"/>
            <a:ext cx="358298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tipo R</a:t>
            </a:r>
          </a:p>
          <a:p>
            <a:pPr>
              <a:buFontTx/>
              <a:buChar char="-"/>
            </a:pPr>
            <a:r>
              <a:rPr lang="pt-BR" altLang="pt-BR"/>
              <a:t>Ordenação restrita (constrained)</a:t>
            </a:r>
          </a:p>
          <a:p>
            <a:pPr>
              <a:buFontTx/>
              <a:buChar char="-"/>
            </a:pPr>
            <a:r>
              <a:rPr lang="pt-BR" altLang="pt-BR"/>
              <a:t>Ordenação unconstrained</a:t>
            </a:r>
          </a:p>
          <a:p>
            <a:pPr>
              <a:buFontTx/>
              <a:buChar char="-"/>
            </a:pPr>
            <a:r>
              <a:rPr lang="pt-BR" altLang="pt-BR"/>
              <a:t>Dados correlacionados ou não</a:t>
            </a:r>
            <a:endParaRPr lang="en-US" altLang="pt-BR"/>
          </a:p>
        </p:txBody>
      </p:sp>
      <p:sp>
        <p:nvSpPr>
          <p:cNvPr id="12299" name="CaixaDeTexto 20"/>
          <p:cNvSpPr txBox="1">
            <a:spLocks noChangeArrowheads="1"/>
          </p:cNvSpPr>
          <p:nvPr/>
        </p:nvSpPr>
        <p:spPr bwMode="auto">
          <a:xfrm>
            <a:off x="6400800" y="4819650"/>
            <a:ext cx="25701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tipo Q</a:t>
            </a:r>
          </a:p>
          <a:p>
            <a:pPr>
              <a:buFontTx/>
              <a:buChar char="-"/>
            </a:pPr>
            <a:r>
              <a:rPr lang="pt-BR" altLang="pt-BR"/>
              <a:t>Clusters</a:t>
            </a:r>
          </a:p>
          <a:p>
            <a:pPr>
              <a:buFontTx/>
              <a:buChar char="-"/>
            </a:pPr>
            <a:r>
              <a:rPr lang="pt-BR" altLang="pt-BR"/>
              <a:t>Distâncias</a:t>
            </a:r>
          </a:p>
          <a:p>
            <a:pPr>
              <a:buFontTx/>
              <a:buChar char="-"/>
            </a:pPr>
            <a:r>
              <a:rPr lang="pt-BR" altLang="pt-BR"/>
              <a:t>Similaridades</a:t>
            </a:r>
            <a:endParaRPr lang="en-US" altLang="pt-BR"/>
          </a:p>
        </p:txBody>
      </p:sp>
      <p:cxnSp>
        <p:nvCxnSpPr>
          <p:cNvPr id="22" name="Conector angulado 21"/>
          <p:cNvCxnSpPr>
            <a:stCxn id="12296" idx="2"/>
            <a:endCxn id="12298" idx="0"/>
          </p:cNvCxnSpPr>
          <p:nvPr/>
        </p:nvCxnSpPr>
        <p:spPr>
          <a:xfrm rot="5400000">
            <a:off x="4652169" y="2736057"/>
            <a:ext cx="973137" cy="319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2296" idx="2"/>
            <a:endCxn id="12299" idx="0"/>
          </p:cNvCxnSpPr>
          <p:nvPr/>
        </p:nvCxnSpPr>
        <p:spPr>
          <a:xfrm rot="16200000" flipH="1">
            <a:off x="6723857" y="3858419"/>
            <a:ext cx="973137" cy="949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CaixaDeTexto 30"/>
          <p:cNvSpPr txBox="1">
            <a:spLocks noChangeArrowheads="1"/>
          </p:cNvSpPr>
          <p:nvPr/>
        </p:nvSpPr>
        <p:spPr bwMode="auto">
          <a:xfrm>
            <a:off x="4086225" y="39624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variáveis</a:t>
            </a:r>
            <a:endParaRPr lang="en-US" altLang="pt-BR"/>
          </a:p>
        </p:txBody>
      </p:sp>
      <p:sp>
        <p:nvSpPr>
          <p:cNvPr id="12303" name="CaixaDeTexto 31"/>
          <p:cNvSpPr txBox="1">
            <a:spLocks noChangeArrowheads="1"/>
          </p:cNvSpPr>
          <p:nvPr/>
        </p:nvSpPr>
        <p:spPr bwMode="auto">
          <a:xfrm>
            <a:off x="6858000" y="397351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casos</a:t>
            </a:r>
            <a:endParaRPr lang="en-US" altLang="pt-BR"/>
          </a:p>
        </p:txBody>
      </p:sp>
      <p:sp>
        <p:nvSpPr>
          <p:cNvPr id="12304" name="Retângulo 32"/>
          <p:cNvSpPr>
            <a:spLocks noChangeArrowheads="1"/>
          </p:cNvSpPr>
          <p:nvPr/>
        </p:nvSpPr>
        <p:spPr bwMode="auto">
          <a:xfrm>
            <a:off x="1119188" y="3897313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15-16</a:t>
            </a:r>
            <a:endParaRPr lang="en-US" altLang="pt-BR" i="1">
              <a:solidFill>
                <a:srgbClr val="FF0000"/>
              </a:solidFill>
            </a:endParaRPr>
          </a:p>
        </p:txBody>
      </p:sp>
      <p:sp>
        <p:nvSpPr>
          <p:cNvPr id="12305" name="Retângulo 33"/>
          <p:cNvSpPr>
            <a:spLocks noChangeArrowheads="1"/>
          </p:cNvSpPr>
          <p:nvPr/>
        </p:nvSpPr>
        <p:spPr bwMode="auto">
          <a:xfrm>
            <a:off x="6786563" y="6030913"/>
            <a:ext cx="191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12,13</a:t>
            </a:r>
            <a:endParaRPr lang="en-US" altLang="pt-BR" i="1">
              <a:solidFill>
                <a:srgbClr val="FF0000"/>
              </a:solidFill>
            </a:endParaRPr>
          </a:p>
        </p:txBody>
      </p:sp>
      <p:sp>
        <p:nvSpPr>
          <p:cNvPr id="12306" name="Retângulo 34"/>
          <p:cNvSpPr>
            <a:spLocks noChangeArrowheads="1"/>
          </p:cNvSpPr>
          <p:nvPr/>
        </p:nvSpPr>
        <p:spPr bwMode="auto">
          <a:xfrm>
            <a:off x="2543175" y="601980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9-14</a:t>
            </a:r>
            <a:endParaRPr lang="en-US" altLang="pt-BR" i="1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317859" y="6926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Relembrando...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496" y="764704"/>
            <a:ext cx="833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 </a:t>
            </a:r>
            <a:r>
              <a:rPr lang="pt-BR" sz="2800" b="1" i="1" dirty="0" err="1" smtClean="0"/>
              <a:t>vs</a:t>
            </a:r>
            <a:r>
              <a:rPr lang="pt-BR" sz="2800" b="1" dirty="0" smtClean="0"/>
              <a:t> Medidas de Correlação</a:t>
            </a:r>
            <a:endParaRPr lang="pt-BR" sz="28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17008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Agrupamentos baseados em </a:t>
            </a:r>
            <a:r>
              <a:rPr lang="pt-BR" sz="2400" b="1" i="1" u="sng" dirty="0" smtClean="0"/>
              <a:t>Medidas de Correlação</a:t>
            </a:r>
            <a:r>
              <a:rPr lang="pt-BR" sz="2400" dirty="0" smtClean="0"/>
              <a:t>: Podem não ter valores similares, mas </a:t>
            </a:r>
            <a:r>
              <a:rPr lang="pt-BR" sz="2400" b="1" i="1" u="sng" dirty="0" smtClean="0"/>
              <a:t>padrões similares</a:t>
            </a:r>
            <a:r>
              <a:rPr lang="pt-BR" sz="2400" dirty="0" smtClean="0"/>
              <a:t> no conjunto de variáveis.</a:t>
            </a:r>
          </a:p>
          <a:p>
            <a:endParaRPr lang="pt-BR" sz="2400" dirty="0" smtClean="0"/>
          </a:p>
          <a:p>
            <a:r>
              <a:rPr lang="pt-BR" sz="2400" dirty="0" smtClean="0"/>
              <a:t>Agrupamentos baseados em </a:t>
            </a:r>
            <a:r>
              <a:rPr lang="pt-BR" sz="2400" b="1" i="1" u="sng" dirty="0" smtClean="0"/>
              <a:t>Medidas de Distância</a:t>
            </a:r>
            <a:r>
              <a:rPr lang="pt-BR" sz="2400" dirty="0" smtClean="0"/>
              <a:t>: Apontam grupos com </a:t>
            </a:r>
            <a:r>
              <a:rPr lang="pt-BR" sz="2400" b="1" u="sng" dirty="0" smtClean="0"/>
              <a:t>valores métricos similares</a:t>
            </a:r>
            <a:r>
              <a:rPr lang="pt-BR" sz="2400" b="1" dirty="0" smtClean="0"/>
              <a:t> </a:t>
            </a:r>
          </a:p>
          <a:p>
            <a:r>
              <a:rPr lang="pt-BR" sz="2400" b="1" dirty="0" smtClean="0">
                <a:sym typeface="Wingdings" pitchFamily="2" charset="2"/>
              </a:rPr>
              <a:t> Por isso o importante de padronizar!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7504" y="5085184"/>
            <a:ext cx="89284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+ </a:t>
            </a:r>
            <a:r>
              <a:rPr lang="pt-BR" b="1" i="1" u="sng" dirty="0" smtClean="0"/>
              <a:t>Medidas de Associação</a:t>
            </a:r>
            <a:r>
              <a:rPr lang="pt-BR" dirty="0" smtClean="0"/>
              <a:t>: Usa-se apenas termos </a:t>
            </a:r>
            <a:r>
              <a:rPr lang="pt-BR" dirty="0" err="1" smtClean="0"/>
              <a:t>não-métricos</a:t>
            </a:r>
            <a:r>
              <a:rPr lang="pt-BR" dirty="0" smtClean="0"/>
              <a:t> (ordinal ou nominal)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501317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http://sebastianraschka.com/Articles/2014_about_feature_scaling.html</a:t>
            </a:r>
            <a:endParaRPr lang="pt-BR" dirty="0"/>
          </a:p>
        </p:txBody>
      </p:sp>
      <p:pic>
        <p:nvPicPr>
          <p:cNvPr id="59394" name="Picture 2" descr="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0" y="1340768"/>
            <a:ext cx="8931024" cy="3600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35496" y="764704"/>
            <a:ext cx="517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Importância da Padronização</a:t>
            </a:r>
            <a:endParaRPr lang="pt-BR" sz="28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95536" y="580526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 Uma das variáveis pode predominar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904" y="1239143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Mahalanobis</a:t>
            </a:r>
            <a:r>
              <a:rPr lang="pt-BR" sz="2400" b="1" dirty="0" smtClean="0"/>
              <a:t> (D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)</a:t>
            </a:r>
            <a:r>
              <a:rPr lang="pt-BR" sz="2400" b="1" dirty="0" smtClean="0">
                <a:sym typeface="Wingdings" pitchFamily="2" charset="2"/>
              </a:rPr>
              <a:t> </a:t>
            </a:r>
            <a:endParaRPr lang="pt-BR" sz="2400" b="1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251520" y="2071295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Estabelece uma escala em termos de desvios-padrão, mas também soma a variância-covariância acumulada dentro dos grupos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smtClean="0"/>
              <a:t>Executa um processo de Padronização sobre os dados (pondera todas as variáveis igualmente).</a:t>
            </a: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Leva em conta as intercorrelações entre as variáveis (as ajusta).</a:t>
            </a:r>
          </a:p>
          <a:p>
            <a:pPr>
              <a:buFont typeface="Wingdings"/>
              <a:buChar char="à"/>
            </a:pPr>
            <a:endParaRPr lang="pt-B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000" b="1" i="1" dirty="0" smtClean="0">
                <a:sym typeface="Wingdings" pitchFamily="2" charset="2"/>
              </a:rPr>
              <a:t> Quando as variáveis estiverem correlacionadas (positiva ou negativamente), </a:t>
            </a:r>
            <a:r>
              <a:rPr lang="pt-BR" sz="2000" b="1" i="1" dirty="0" err="1" smtClean="0">
                <a:sym typeface="Wingdings" pitchFamily="2" charset="2"/>
              </a:rPr>
              <a:t>Mahalanobis</a:t>
            </a:r>
            <a:r>
              <a:rPr lang="pt-BR" sz="2000" b="1" i="1" dirty="0" smtClean="0">
                <a:sym typeface="Wingdings" pitchFamily="2" charset="2"/>
              </a:rPr>
              <a:t> provavelmente é a mais adequada.</a:t>
            </a:r>
            <a:endParaRPr lang="pt-BR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904" y="1239143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Mahalanobis</a:t>
            </a:r>
            <a:r>
              <a:rPr lang="pt-BR" sz="2400" b="1" dirty="0" smtClean="0"/>
              <a:t> (D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)</a:t>
            </a:r>
            <a:r>
              <a:rPr lang="pt-BR" sz="2400" b="1" dirty="0" smtClean="0">
                <a:sym typeface="Wingdings" pitchFamily="2" charset="2"/>
              </a:rPr>
              <a:t> </a:t>
            </a:r>
            <a:endParaRPr lang="pt-BR" sz="2400" b="1" dirty="0" smtClean="0"/>
          </a:p>
        </p:txBody>
      </p:sp>
      <p:pic>
        <p:nvPicPr>
          <p:cNvPr id="73730" name="Picture 2" descr="Image result for mahalanobis dis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40261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 rot="3548362">
            <a:off x="2882238" y="2829819"/>
            <a:ext cx="864096" cy="3096344"/>
          </a:xfrm>
          <a:prstGeom prst="ellipse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26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904" y="1239143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Mahalanobis</a:t>
            </a:r>
            <a:r>
              <a:rPr lang="pt-BR" sz="2400" b="1" dirty="0" smtClean="0"/>
              <a:t> (D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)</a:t>
            </a:r>
            <a:r>
              <a:rPr lang="pt-BR" sz="2400" b="1" dirty="0" smtClean="0">
                <a:sym typeface="Wingdings" pitchFamily="2" charset="2"/>
              </a:rPr>
              <a:t> </a:t>
            </a:r>
            <a:endParaRPr lang="pt-BR" sz="2400" b="1" dirty="0" smtClean="0"/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31840" y="2636912"/>
            <a:ext cx="0" cy="41044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5496" y="4509120"/>
            <a:ext cx="65527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3131840" y="42930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/>
          <p:cNvCxnSpPr>
            <a:stCxn id="32" idx="5"/>
            <a:endCxn id="36" idx="1"/>
          </p:cNvCxnSpPr>
          <p:nvPr/>
        </p:nvCxnSpPr>
        <p:spPr>
          <a:xfrm>
            <a:off x="3316228" y="4477484"/>
            <a:ext cx="1118793" cy="4323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435021" y="4725144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Centroide da Elipse = Média</a:t>
            </a:r>
            <a:endParaRPr lang="pt-BR" dirty="0"/>
          </a:p>
        </p:txBody>
      </p:sp>
      <p:cxnSp>
        <p:nvCxnSpPr>
          <p:cNvPr id="38" name="Conector reto 37"/>
          <p:cNvCxnSpPr>
            <a:stCxn id="32" idx="7"/>
            <a:endCxn id="42" idx="3"/>
          </p:cNvCxnSpPr>
          <p:nvPr/>
        </p:nvCxnSpPr>
        <p:spPr>
          <a:xfrm flipV="1">
            <a:off x="3316228" y="3613388"/>
            <a:ext cx="999376" cy="71134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2" idx="1"/>
            <a:endCxn id="47" idx="5"/>
          </p:cNvCxnSpPr>
          <p:nvPr/>
        </p:nvCxnSpPr>
        <p:spPr>
          <a:xfrm flipH="1" flipV="1">
            <a:off x="2308116" y="3469372"/>
            <a:ext cx="855360" cy="85536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4283968" y="3429000"/>
            <a:ext cx="216024" cy="216024"/>
          </a:xfrm>
          <a:prstGeom prst="ellipse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2123728" y="328498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2987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857182" y="29156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932040" y="1706032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Os pontos A e B possuem as mesmas distâncias euclidianas da média (centro da elipse). </a:t>
            </a:r>
          </a:p>
          <a:p>
            <a:r>
              <a:rPr lang="pt-BR" sz="2000" dirty="0" smtClean="0"/>
              <a:t>- No entanto, o ponto B é claramente "mais diferente" da população do que o ponto A.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7904" y="1239143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Mahalanobis</a:t>
            </a:r>
            <a:r>
              <a:rPr lang="pt-BR" sz="2400" b="1" dirty="0" smtClean="0"/>
              <a:t> (D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)</a:t>
            </a:r>
            <a:r>
              <a:rPr lang="pt-BR" sz="2400" b="1" dirty="0" smtClean="0">
                <a:sym typeface="Wingdings" pitchFamily="2" charset="2"/>
              </a:rPr>
              <a:t> </a:t>
            </a:r>
            <a:endParaRPr lang="pt-BR" sz="2400" b="1" dirty="0" smtClean="0"/>
          </a:p>
        </p:txBody>
      </p:sp>
      <p:pic>
        <p:nvPicPr>
          <p:cNvPr id="71682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69" y="1772816"/>
            <a:ext cx="6106215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276" y="76470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Medidas de distância</a:t>
            </a:r>
            <a:endParaRPr lang="pt-BR" sz="28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7904" y="1239143"/>
            <a:ext cx="495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Distância de </a:t>
            </a:r>
            <a:r>
              <a:rPr lang="pt-BR" sz="2400" b="1" dirty="0" err="1" smtClean="0"/>
              <a:t>Mahalanobis</a:t>
            </a:r>
            <a:r>
              <a:rPr lang="pt-BR" sz="2400" b="1" dirty="0" smtClean="0"/>
              <a:t> (D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)</a:t>
            </a:r>
            <a:r>
              <a:rPr lang="pt-BR" sz="2400" b="1" dirty="0" smtClean="0">
                <a:sym typeface="Wingdings" pitchFamily="2" charset="2"/>
              </a:rPr>
              <a:t> </a:t>
            </a:r>
            <a:endParaRPr lang="pt-BR" sz="2400" b="1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179512" y="198884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 detecção de </a:t>
            </a:r>
            <a:r>
              <a:rPr lang="pt-BR" sz="2400" dirty="0" err="1" smtClean="0"/>
              <a:t>outliers</a:t>
            </a:r>
            <a:r>
              <a:rPr lang="pt-BR" sz="2400" dirty="0" smtClean="0"/>
              <a:t> é um dos usos mais comuns da distância de </a:t>
            </a:r>
            <a:r>
              <a:rPr lang="pt-BR" sz="2400" dirty="0" err="1" smtClean="0"/>
              <a:t>Mahalanobis</a:t>
            </a:r>
            <a:r>
              <a:rPr lang="pt-BR" sz="2400" dirty="0" smtClean="0"/>
              <a:t>, pois um valor alto determina que um elemento está a vários desvios padrões do centro (já computadas todas as diferenças axiais) e, por conseguinte, é provavelmente um </a:t>
            </a:r>
            <a:r>
              <a:rPr lang="pt-BR" sz="2400" dirty="0" err="1" smtClean="0"/>
              <a:t>outlier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3" name="Retângulo 22"/>
          <p:cNvSpPr/>
          <p:nvPr/>
        </p:nvSpPr>
        <p:spPr>
          <a:xfrm>
            <a:off x="395536" y="4953942"/>
            <a:ext cx="6768752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mahalanobis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(tabela[-1],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center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colMeans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(tabela[-1]),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var(tabela[,-1]))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6" descr="Image result for 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05509" y="479715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707904" y="869225"/>
            <a:ext cx="5400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exemplo &lt;- 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data.frame(V1=c(3,4,4,2,6,7,6),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    V2=c(2,5,7,7,6,7,4))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(exemplo)&lt;- LETTERS[1:7]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(exemplo,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(V1,V2))+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=3,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  	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grey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theme_classic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(c(0,10))+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(exemplo)),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=1,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vjust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tângulo 57"/>
          <p:cNvSpPr/>
          <p:nvPr/>
        </p:nvSpPr>
        <p:spPr>
          <a:xfrm>
            <a:off x="7236296" y="198884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tângulo 57"/>
          <p:cNvSpPr/>
          <p:nvPr/>
        </p:nvSpPr>
        <p:spPr>
          <a:xfrm>
            <a:off x="7236296" y="198884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7504" y="1124744"/>
            <a:ext cx="9036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Classificação</a:t>
            </a:r>
            <a:endParaRPr lang="pt-BR" sz="2400" b="1" dirty="0" smtClean="0"/>
          </a:p>
          <a:p>
            <a:pPr>
              <a:buFontTx/>
              <a:buChar char="-"/>
            </a:pPr>
            <a:r>
              <a:rPr lang="pt-BR" sz="2400" dirty="0" smtClean="0"/>
              <a:t>Você sabe as classes</a:t>
            </a:r>
          </a:p>
          <a:p>
            <a:pPr>
              <a:buFontTx/>
              <a:buChar char="-"/>
            </a:pPr>
            <a:r>
              <a:rPr lang="pt-BR" sz="2400" dirty="0" smtClean="0"/>
              <a:t>O modelo de classificação é treinado com base nos dados observados</a:t>
            </a:r>
          </a:p>
          <a:p>
            <a:pPr>
              <a:buFontTx/>
              <a:buChar char="-"/>
            </a:pPr>
            <a:r>
              <a:rPr lang="pt-BR" sz="2400" dirty="0" smtClean="0"/>
              <a:t>Classifica novas observações</a:t>
            </a:r>
            <a:endParaRPr lang="pt-BR" sz="2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99307" y="3464421"/>
            <a:ext cx="89446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Agrupamento (</a:t>
            </a:r>
            <a:r>
              <a:rPr lang="pt-BR" sz="3200" b="1" dirty="0" err="1" smtClean="0"/>
              <a:t>clustering</a:t>
            </a:r>
            <a:r>
              <a:rPr lang="pt-BR" sz="3200" b="1" dirty="0" smtClean="0"/>
              <a:t>)</a:t>
            </a:r>
            <a:endParaRPr lang="pt-BR" sz="2400" b="1" dirty="0" smtClean="0"/>
          </a:p>
          <a:p>
            <a:pPr>
              <a:buFontTx/>
              <a:buChar char="-"/>
            </a:pPr>
            <a:r>
              <a:rPr lang="pt-BR" sz="2400" dirty="0" smtClean="0"/>
              <a:t>Classes desconhecidas/ número de classes é desconhecido</a:t>
            </a:r>
          </a:p>
          <a:p>
            <a:pPr>
              <a:buFontTx/>
              <a:buChar char="-"/>
            </a:pPr>
            <a:r>
              <a:rPr lang="pt-BR" sz="2400" dirty="0" smtClean="0"/>
              <a:t>Encontrar grupos em seus dados, baseando-se na similaridade das observações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317859" y="6926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Relembrando...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tângulo 57"/>
          <p:cNvSpPr/>
          <p:nvPr/>
        </p:nvSpPr>
        <p:spPr>
          <a:xfrm>
            <a:off x="7236296" y="198884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tângulo 57"/>
          <p:cNvSpPr/>
          <p:nvPr/>
        </p:nvSpPr>
        <p:spPr>
          <a:xfrm>
            <a:off x="7236296" y="198884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4860032" y="465313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</p:txBody>
      </p:sp>
      <p:cxnSp>
        <p:nvCxnSpPr>
          <p:cNvPr id="90" name="Conector reto 89"/>
          <p:cNvCxnSpPr/>
          <p:nvPr/>
        </p:nvCxnSpPr>
        <p:spPr>
          <a:xfrm>
            <a:off x="5796136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tângulo 57"/>
          <p:cNvSpPr/>
          <p:nvPr/>
        </p:nvSpPr>
        <p:spPr>
          <a:xfrm>
            <a:off x="7236296" y="198884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4860032" y="465313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</p:txBody>
      </p:sp>
      <p:grpSp>
        <p:nvGrpSpPr>
          <p:cNvPr id="2" name="Grupo 88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90" name="Conector reto 8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Elipse 39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Elipse 65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2843808" y="2852936"/>
            <a:ext cx="1152128" cy="187220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6012160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70" name="Retângulo 69"/>
          <p:cNvSpPr/>
          <p:nvPr/>
        </p:nvSpPr>
        <p:spPr>
          <a:xfrm>
            <a:off x="7308304" y="1988840"/>
            <a:ext cx="86409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7236296" y="2204864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tângulo 58"/>
          <p:cNvSpPr/>
          <p:nvPr/>
        </p:nvSpPr>
        <p:spPr>
          <a:xfrm>
            <a:off x="5436096" y="162880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4499992" y="1412776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Elipse 43"/>
          <p:cNvSpPr/>
          <p:nvPr/>
        </p:nvSpPr>
        <p:spPr>
          <a:xfrm>
            <a:off x="2051720" y="2852936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691680" y="2420888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308304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54" name="Conector reto 53"/>
          <p:cNvCxnSpPr/>
          <p:nvPr/>
        </p:nvCxnSpPr>
        <p:spPr>
          <a:xfrm>
            <a:off x="6012160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4860032" y="3645024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58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60" name="Conector reto 5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645024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6228184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4499992" y="1844824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645024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</a:p>
          <a:p>
            <a:r>
              <a:rPr lang="pt-BR" b="1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6228184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436096" y="1844824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645024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b="1" dirty="0" smtClean="0"/>
              <a:t>G</a:t>
            </a:r>
            <a:endParaRPr lang="pt-BR" b="1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6228184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4499992" y="2204864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645024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6228184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52"/>
          <p:cNvGrpSpPr/>
          <p:nvPr/>
        </p:nvGrpSpPr>
        <p:grpSpPr>
          <a:xfrm>
            <a:off x="6012160" y="4077072"/>
            <a:ext cx="216024" cy="1224136"/>
            <a:chOff x="5148064" y="4077072"/>
            <a:chExt cx="864096" cy="360040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ipse 69"/>
          <p:cNvSpPr/>
          <p:nvPr/>
        </p:nvSpPr>
        <p:spPr>
          <a:xfrm>
            <a:off x="2051720" y="2852936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 rot="5400000">
            <a:off x="1691680" y="2420888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2843808" y="2852936"/>
            <a:ext cx="1152128" cy="187220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819200" y="2564904"/>
            <a:ext cx="3392760" cy="2448272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356992"/>
            <a:ext cx="351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grpSp>
        <p:nvGrpSpPr>
          <p:cNvPr id="5" name="Grupo 52"/>
          <p:cNvGrpSpPr/>
          <p:nvPr/>
        </p:nvGrpSpPr>
        <p:grpSpPr>
          <a:xfrm>
            <a:off x="6012160" y="4077072"/>
            <a:ext cx="216024" cy="1224136"/>
            <a:chOff x="5148064" y="4077072"/>
            <a:chExt cx="864096" cy="360040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ipse 69"/>
          <p:cNvSpPr/>
          <p:nvPr/>
        </p:nvSpPr>
        <p:spPr>
          <a:xfrm>
            <a:off x="2051720" y="2852936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 rot="5400000">
            <a:off x="1691680" y="2420888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2843808" y="2852936"/>
            <a:ext cx="1152128" cy="187220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819200" y="2564904"/>
            <a:ext cx="3392760" cy="2448272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5436096" y="191683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4572000" y="191683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4572000" y="227687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62272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800" dirty="0" smtClean="0">
                <a:solidFill>
                  <a:srgbClr val="00B050"/>
                </a:solidFill>
              </a:rPr>
              <a:t>CLUSTERS</a:t>
            </a:r>
            <a:br>
              <a:rPr lang="pt-BR" sz="4800" dirty="0" smtClean="0">
                <a:solidFill>
                  <a:srgbClr val="00B050"/>
                </a:solidFill>
              </a:rPr>
            </a:br>
            <a:r>
              <a:rPr lang="pt-BR" sz="4800" dirty="0" smtClean="0">
                <a:solidFill>
                  <a:srgbClr val="00B050"/>
                </a:solidFill>
              </a:rPr>
              <a:t>Fundamentos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1268760"/>
            <a:ext cx="7772400" cy="5760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Estatística Multivariada VI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6876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Bloomfield </a:t>
            </a:r>
            <a:r>
              <a:rPr lang="pt-BR" sz="1600" b="1" i="1" dirty="0" err="1" smtClean="0"/>
              <a:t>et</a:t>
            </a:r>
            <a:r>
              <a:rPr lang="pt-BR" sz="1600" b="1" i="1" dirty="0" smtClean="0"/>
              <a:t> al</a:t>
            </a:r>
            <a:r>
              <a:rPr lang="pt-BR" sz="1600" b="1" dirty="0" smtClean="0"/>
              <a:t>. 2018</a:t>
            </a:r>
            <a:r>
              <a:rPr lang="pt-BR" sz="1600" dirty="0" smtClean="0"/>
              <a:t>. </a:t>
            </a:r>
            <a:r>
              <a:rPr lang="en-US" sz="1600" dirty="0" smtClean="0"/>
              <a:t>A comparison of network and clustering methods to detect </a:t>
            </a:r>
            <a:r>
              <a:rPr lang="en-US" sz="1600" dirty="0" err="1" smtClean="0"/>
              <a:t>biogeographical</a:t>
            </a:r>
            <a:r>
              <a:rPr lang="en-US" sz="1600" dirty="0" smtClean="0"/>
              <a:t> regions. </a:t>
            </a:r>
            <a:r>
              <a:rPr lang="pt-BR" sz="1600" b="1" i="1" dirty="0" err="1" smtClean="0"/>
              <a:t>Ecography</a:t>
            </a:r>
            <a:r>
              <a:rPr lang="pt-BR" sz="1600" b="1" i="1" dirty="0" smtClean="0"/>
              <a:t> 41</a:t>
            </a:r>
            <a:r>
              <a:rPr lang="pt-BR" sz="1600" dirty="0" smtClean="0"/>
              <a:t>: 1-10</a:t>
            </a:r>
            <a:endParaRPr lang="pt-BR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496" y="1988840"/>
            <a:ext cx="6588224" cy="42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 descr="Image result for acacia australian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660232" y="1916832"/>
            <a:ext cx="2267744" cy="4380385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 rot="16200000">
            <a:off x="6756012" y="38483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/>
              <a:t>https://br.pinterest.com/pin/401242648034539864/?lp=true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1720"/>
            <a:ext cx="5004048" cy="516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58262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de seta reta 21"/>
          <p:cNvCxnSpPr/>
          <p:nvPr/>
        </p:nvCxnSpPr>
        <p:spPr>
          <a:xfrm>
            <a:off x="5004048" y="3068960"/>
            <a:ext cx="38884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516216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16216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020272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020272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4328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52432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02838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802838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53244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012160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004048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5508104" y="292494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2936404"/>
            <a:ext cx="0" cy="204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860032" y="3356992"/>
            <a:ext cx="351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</a:t>
            </a:r>
          </a:p>
          <a:p>
            <a:r>
              <a:rPr lang="pt-BR" b="1" dirty="0" smtClean="0"/>
              <a:t>B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D</a:t>
            </a:r>
            <a:endParaRPr lang="pt-BR" dirty="0"/>
          </a:p>
        </p:txBody>
      </p:sp>
      <p:grpSp>
        <p:nvGrpSpPr>
          <p:cNvPr id="2" name="Grupo 52"/>
          <p:cNvGrpSpPr/>
          <p:nvPr/>
        </p:nvGrpSpPr>
        <p:grpSpPr>
          <a:xfrm>
            <a:off x="5148064" y="4077072"/>
            <a:ext cx="864096" cy="360040"/>
            <a:chOff x="5148064" y="4077072"/>
            <a:chExt cx="864096" cy="360040"/>
          </a:xfrm>
        </p:grpSpPr>
        <p:cxnSp>
          <p:nvCxnSpPr>
            <p:cNvPr id="42" name="Conector reto 4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4860032" y="4653136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</a:t>
            </a:r>
          </a:p>
          <a:p>
            <a:r>
              <a:rPr lang="pt-BR" dirty="0" smtClean="0"/>
              <a:t>F</a:t>
            </a:r>
          </a:p>
          <a:p>
            <a:r>
              <a:rPr lang="pt-BR" dirty="0" smtClean="0"/>
              <a:t>G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6012160" y="501143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5148064" y="544348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5796136" y="5011436"/>
            <a:ext cx="216024" cy="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53"/>
          <p:cNvGrpSpPr/>
          <p:nvPr/>
        </p:nvGrpSpPr>
        <p:grpSpPr>
          <a:xfrm>
            <a:off x="5148064" y="4797152"/>
            <a:ext cx="648072" cy="360040"/>
            <a:chOff x="5148064" y="4077072"/>
            <a:chExt cx="864096" cy="360040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0"/>
          <p:cNvGrpSpPr/>
          <p:nvPr/>
        </p:nvGrpSpPr>
        <p:grpSpPr>
          <a:xfrm>
            <a:off x="5148064" y="3717032"/>
            <a:ext cx="864096" cy="360040"/>
            <a:chOff x="5148064" y="4077072"/>
            <a:chExt cx="864096" cy="360040"/>
          </a:xfrm>
        </p:grpSpPr>
        <p:cxnSp>
          <p:nvCxnSpPr>
            <p:cNvPr id="62" name="Conector reto 61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ângulo 59"/>
          <p:cNvSpPr/>
          <p:nvPr/>
        </p:nvSpPr>
        <p:spPr>
          <a:xfrm>
            <a:off x="7236296" y="2060848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436096" y="1700808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572000" y="155679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6660232" y="2852936"/>
            <a:ext cx="0" cy="230425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52"/>
          <p:cNvGrpSpPr/>
          <p:nvPr/>
        </p:nvGrpSpPr>
        <p:grpSpPr>
          <a:xfrm>
            <a:off x="6012160" y="4077072"/>
            <a:ext cx="216024" cy="1224136"/>
            <a:chOff x="5148064" y="4077072"/>
            <a:chExt cx="864096" cy="360040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ipse 69"/>
          <p:cNvSpPr/>
          <p:nvPr/>
        </p:nvSpPr>
        <p:spPr>
          <a:xfrm>
            <a:off x="2051720" y="2852936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 rot="5400000">
            <a:off x="1691680" y="2420888"/>
            <a:ext cx="432048" cy="1440160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 rot="19159656">
            <a:off x="2790691" y="3085424"/>
            <a:ext cx="1020187" cy="504056"/>
          </a:xfrm>
          <a:prstGeom prst="ellipse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2843808" y="2852936"/>
            <a:ext cx="1152128" cy="187220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819200" y="2564904"/>
            <a:ext cx="3392760" cy="2448272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5436096" y="191683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4572000" y="191683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4572000" y="2276872"/>
            <a:ext cx="8640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3563888" y="1268760"/>
            <a:ext cx="936104" cy="288032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9" name="Grupo 52"/>
          <p:cNvGrpSpPr/>
          <p:nvPr/>
        </p:nvGrpSpPr>
        <p:grpSpPr>
          <a:xfrm>
            <a:off x="5220072" y="3501004"/>
            <a:ext cx="1440160" cy="1152127"/>
            <a:chOff x="3131840" y="4098251"/>
            <a:chExt cx="2880320" cy="338861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012160" y="4098251"/>
              <a:ext cx="0" cy="33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3131840" y="4098251"/>
              <a:ext cx="288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838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79" name="Retângulo 78"/>
          <p:cNvSpPr/>
          <p:nvPr/>
        </p:nvSpPr>
        <p:spPr>
          <a:xfrm>
            <a:off x="3563888" y="1916832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grupos &lt;-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(exemplo),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grupos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(grupos)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  <a:p>
            <a:r>
              <a:rPr lang="pt-BR" sz="2000" dirty="0" smtClean="0"/>
              <a:t>- Ligação Completa (</a:t>
            </a:r>
            <a:r>
              <a:rPr lang="pt-BR" sz="2000" i="1" dirty="0" smtClean="0"/>
              <a:t>Complete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distante</a:t>
            </a:r>
          </a:p>
          <a:p>
            <a:r>
              <a:rPr lang="pt-BR" sz="2000" dirty="0" smtClean="0"/>
              <a:t>- Ligação Média (</a:t>
            </a:r>
            <a:r>
              <a:rPr lang="pt-BR" sz="2000" i="1" dirty="0" err="1" smtClean="0"/>
              <a:t>Average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- Método do </a:t>
            </a:r>
            <a:r>
              <a:rPr lang="pt-BR" sz="2000" dirty="0" err="1" smtClean="0"/>
              <a:t>Centróide</a:t>
            </a:r>
            <a:endParaRPr lang="pt-BR" sz="2000" dirty="0" smtClean="0"/>
          </a:p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4293096"/>
            <a:ext cx="460851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012160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300192" y="551723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300192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16216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4088" y="4869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580112" y="50215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20" y="494116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508104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868144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796136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9576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796136" y="60212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00404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572000" y="55892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283968" y="54452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995936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995936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283968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64400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788024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932040" y="594928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4293096"/>
            <a:ext cx="460851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012160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300192" y="551723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300192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16216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4088" y="4869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580112" y="50215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20" y="494116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508104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868144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796136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9576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796136" y="60212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00404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572000" y="55892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283968" y="54452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995936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995936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283968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64400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788024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932040" y="594928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56176" y="5373216"/>
            <a:ext cx="36004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60032" y="5661248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499992" y="5517232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724128" y="573325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652120" y="465313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364088" y="4725144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427984" y="5589240"/>
            <a:ext cx="504056" cy="21602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4293096"/>
            <a:ext cx="460851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012160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300192" y="551723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300192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16216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4088" y="4869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580112" y="50215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20" y="494116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508104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868144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796136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9576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796136" y="60212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00404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572000" y="55892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283968" y="54452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995936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995936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283968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64400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788024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932040" y="594928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56176" y="5373216"/>
            <a:ext cx="36004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60032" y="5661248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499992" y="5517232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724128" y="573325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652120" y="465313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364088" y="4725144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427984" y="5589240"/>
            <a:ext cx="504056" cy="21602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292352" y="54452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660504" y="55976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076056" y="472514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779912" y="5229200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4293096"/>
            <a:ext cx="460851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012160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300192" y="551723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300192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16216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4088" y="4869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580112" y="50215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20" y="494116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508104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868144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796136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9576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796136" y="60212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00404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572000" y="55892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283968" y="54452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995936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995936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283968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64400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788024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932040" y="594928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56176" y="5373216"/>
            <a:ext cx="36004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60032" y="5661248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499992" y="5517232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724128" y="573325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652120" y="465313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364088" y="4725144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427984" y="5589240"/>
            <a:ext cx="504056" cy="21602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292352" y="54452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660504" y="55976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076056" y="472514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779912" y="5229200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 rot="20107797">
            <a:off x="5210155" y="5391144"/>
            <a:ext cx="158203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04048" y="4581128"/>
            <a:ext cx="1152128" cy="79208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6084168" y="44371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537702" y="5877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923928" y="60296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Simples (</a:t>
            </a:r>
            <a:r>
              <a:rPr lang="pt-BR" sz="2000" i="1" dirty="0" err="1" smtClean="0"/>
              <a:t>Single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próximo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4293096"/>
            <a:ext cx="460851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012160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300192" y="551723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300192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16216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4088" y="4869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580112" y="50215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20" y="494116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508104" y="530120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868144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796136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436096" y="59576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796136" y="60212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00404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572000" y="55892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283968" y="54452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995936" y="522920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995936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283968" y="573325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644008" y="580526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788024" y="566124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932040" y="594928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56176" y="5373216"/>
            <a:ext cx="36004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60032" y="5661248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499992" y="5517232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724128" y="573325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652120" y="4653136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364088" y="4725144"/>
            <a:ext cx="288032" cy="43204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4427984" y="5589240"/>
            <a:ext cx="504056" cy="21602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292352" y="54452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660504" y="559762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076056" y="4725144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779912" y="5229200"/>
            <a:ext cx="639688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 rot="20107797">
            <a:off x="5210155" y="5391144"/>
            <a:ext cx="1582030" cy="576064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04048" y="4581128"/>
            <a:ext cx="1152128" cy="792088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3751865" y="5003074"/>
            <a:ext cx="3106135" cy="1280160"/>
          </a:xfrm>
          <a:custGeom>
            <a:avLst/>
            <a:gdLst>
              <a:gd name="connsiteX0" fmla="*/ 193118 w 3106135"/>
              <a:gd name="connsiteY0" fmla="*/ 0 h 1280160"/>
              <a:gd name="connsiteX1" fmla="*/ 193118 w 3106135"/>
              <a:gd name="connsiteY1" fmla="*/ 0 h 1280160"/>
              <a:gd name="connsiteX2" fmla="*/ 310684 w 3106135"/>
              <a:gd name="connsiteY2" fmla="*/ 26126 h 1280160"/>
              <a:gd name="connsiteX3" fmla="*/ 389061 w 3106135"/>
              <a:gd name="connsiteY3" fmla="*/ 65315 h 1280160"/>
              <a:gd name="connsiteX4" fmla="*/ 467438 w 3106135"/>
              <a:gd name="connsiteY4" fmla="*/ 91440 h 1280160"/>
              <a:gd name="connsiteX5" fmla="*/ 571941 w 3106135"/>
              <a:gd name="connsiteY5" fmla="*/ 143692 h 1280160"/>
              <a:gd name="connsiteX6" fmla="*/ 611129 w 3106135"/>
              <a:gd name="connsiteY6" fmla="*/ 156755 h 1280160"/>
              <a:gd name="connsiteX7" fmla="*/ 715632 w 3106135"/>
              <a:gd name="connsiteY7" fmla="*/ 209006 h 1280160"/>
              <a:gd name="connsiteX8" fmla="*/ 754821 w 3106135"/>
              <a:gd name="connsiteY8" fmla="*/ 287383 h 1280160"/>
              <a:gd name="connsiteX9" fmla="*/ 767884 w 3106135"/>
              <a:gd name="connsiteY9" fmla="*/ 326572 h 1280160"/>
              <a:gd name="connsiteX10" fmla="*/ 846261 w 3106135"/>
              <a:gd name="connsiteY10" fmla="*/ 339635 h 1280160"/>
              <a:gd name="connsiteX11" fmla="*/ 950764 w 3106135"/>
              <a:gd name="connsiteY11" fmla="*/ 352697 h 1280160"/>
              <a:gd name="connsiteX12" fmla="*/ 1029141 w 3106135"/>
              <a:gd name="connsiteY12" fmla="*/ 378823 h 1280160"/>
              <a:gd name="connsiteX13" fmla="*/ 1107518 w 3106135"/>
              <a:gd name="connsiteY13" fmla="*/ 404949 h 1280160"/>
              <a:gd name="connsiteX14" fmla="*/ 1146706 w 3106135"/>
              <a:gd name="connsiteY14" fmla="*/ 431075 h 1280160"/>
              <a:gd name="connsiteX15" fmla="*/ 1212021 w 3106135"/>
              <a:gd name="connsiteY15" fmla="*/ 444137 h 1280160"/>
              <a:gd name="connsiteX16" fmla="*/ 1251209 w 3106135"/>
              <a:gd name="connsiteY16" fmla="*/ 457200 h 1280160"/>
              <a:gd name="connsiteX17" fmla="*/ 1303461 w 3106135"/>
              <a:gd name="connsiteY17" fmla="*/ 470263 h 1280160"/>
              <a:gd name="connsiteX18" fmla="*/ 1342649 w 3106135"/>
              <a:gd name="connsiteY18" fmla="*/ 483326 h 1280160"/>
              <a:gd name="connsiteX19" fmla="*/ 1434089 w 3106135"/>
              <a:gd name="connsiteY19" fmla="*/ 522515 h 1280160"/>
              <a:gd name="connsiteX20" fmla="*/ 1538592 w 3106135"/>
              <a:gd name="connsiteY20" fmla="*/ 535577 h 1280160"/>
              <a:gd name="connsiteX21" fmla="*/ 1786786 w 3106135"/>
              <a:gd name="connsiteY21" fmla="*/ 535577 h 1280160"/>
              <a:gd name="connsiteX22" fmla="*/ 1825975 w 3106135"/>
              <a:gd name="connsiteY22" fmla="*/ 522515 h 1280160"/>
              <a:gd name="connsiteX23" fmla="*/ 1930478 w 3106135"/>
              <a:gd name="connsiteY23" fmla="*/ 496389 h 1280160"/>
              <a:gd name="connsiteX24" fmla="*/ 2021918 w 3106135"/>
              <a:gd name="connsiteY24" fmla="*/ 444137 h 1280160"/>
              <a:gd name="connsiteX25" fmla="*/ 2152546 w 3106135"/>
              <a:gd name="connsiteY25" fmla="*/ 404949 h 1280160"/>
              <a:gd name="connsiteX26" fmla="*/ 2230924 w 3106135"/>
              <a:gd name="connsiteY26" fmla="*/ 365760 h 1280160"/>
              <a:gd name="connsiteX27" fmla="*/ 2348489 w 3106135"/>
              <a:gd name="connsiteY27" fmla="*/ 300446 h 1280160"/>
              <a:gd name="connsiteX28" fmla="*/ 2452992 w 3106135"/>
              <a:gd name="connsiteY28" fmla="*/ 248195 h 1280160"/>
              <a:gd name="connsiteX29" fmla="*/ 2570558 w 3106135"/>
              <a:gd name="connsiteY29" fmla="*/ 195943 h 1280160"/>
              <a:gd name="connsiteX30" fmla="*/ 2609746 w 3106135"/>
              <a:gd name="connsiteY30" fmla="*/ 182880 h 1280160"/>
              <a:gd name="connsiteX31" fmla="*/ 2792626 w 3106135"/>
              <a:gd name="connsiteY31" fmla="*/ 195943 h 1280160"/>
              <a:gd name="connsiteX32" fmla="*/ 2871004 w 3106135"/>
              <a:gd name="connsiteY32" fmla="*/ 222069 h 1280160"/>
              <a:gd name="connsiteX33" fmla="*/ 2910192 w 3106135"/>
              <a:gd name="connsiteY33" fmla="*/ 235132 h 1280160"/>
              <a:gd name="connsiteX34" fmla="*/ 2923255 w 3106135"/>
              <a:gd name="connsiteY34" fmla="*/ 274320 h 1280160"/>
              <a:gd name="connsiteX35" fmla="*/ 2962444 w 3106135"/>
              <a:gd name="connsiteY35" fmla="*/ 287383 h 1280160"/>
              <a:gd name="connsiteX36" fmla="*/ 3040821 w 3106135"/>
              <a:gd name="connsiteY36" fmla="*/ 339635 h 1280160"/>
              <a:gd name="connsiteX37" fmla="*/ 3106135 w 3106135"/>
              <a:gd name="connsiteY37" fmla="*/ 378823 h 1280160"/>
              <a:gd name="connsiteX38" fmla="*/ 3080009 w 3106135"/>
              <a:gd name="connsiteY38" fmla="*/ 535577 h 1280160"/>
              <a:gd name="connsiteX39" fmla="*/ 3040821 w 3106135"/>
              <a:gd name="connsiteY39" fmla="*/ 627017 h 1280160"/>
              <a:gd name="connsiteX40" fmla="*/ 3027758 w 3106135"/>
              <a:gd name="connsiteY40" fmla="*/ 692332 h 1280160"/>
              <a:gd name="connsiteX41" fmla="*/ 2962444 w 3106135"/>
              <a:gd name="connsiteY41" fmla="*/ 783772 h 1280160"/>
              <a:gd name="connsiteX42" fmla="*/ 2923255 w 3106135"/>
              <a:gd name="connsiteY42" fmla="*/ 849086 h 1280160"/>
              <a:gd name="connsiteX43" fmla="*/ 2871004 w 3106135"/>
              <a:gd name="connsiteY43" fmla="*/ 953589 h 1280160"/>
              <a:gd name="connsiteX44" fmla="*/ 2831815 w 3106135"/>
              <a:gd name="connsiteY44" fmla="*/ 979715 h 1280160"/>
              <a:gd name="connsiteX45" fmla="*/ 2805689 w 3106135"/>
              <a:gd name="connsiteY45" fmla="*/ 1018903 h 1280160"/>
              <a:gd name="connsiteX46" fmla="*/ 2688124 w 3106135"/>
              <a:gd name="connsiteY46" fmla="*/ 1084217 h 1280160"/>
              <a:gd name="connsiteX47" fmla="*/ 2557495 w 3106135"/>
              <a:gd name="connsiteY47" fmla="*/ 1136469 h 1280160"/>
              <a:gd name="connsiteX48" fmla="*/ 2492181 w 3106135"/>
              <a:gd name="connsiteY48" fmla="*/ 1162595 h 1280160"/>
              <a:gd name="connsiteX49" fmla="*/ 2452992 w 3106135"/>
              <a:gd name="connsiteY49" fmla="*/ 1175657 h 1280160"/>
              <a:gd name="connsiteX50" fmla="*/ 2348489 w 3106135"/>
              <a:gd name="connsiteY50" fmla="*/ 1201783 h 1280160"/>
              <a:gd name="connsiteX51" fmla="*/ 2296238 w 3106135"/>
              <a:gd name="connsiteY51" fmla="*/ 1227909 h 1280160"/>
              <a:gd name="connsiteX52" fmla="*/ 2165609 w 3106135"/>
              <a:gd name="connsiteY52" fmla="*/ 1254035 h 1280160"/>
              <a:gd name="connsiteX53" fmla="*/ 1773724 w 3106135"/>
              <a:gd name="connsiteY53" fmla="*/ 1240972 h 1280160"/>
              <a:gd name="connsiteX54" fmla="*/ 1603906 w 3106135"/>
              <a:gd name="connsiteY54" fmla="*/ 1201783 h 1280160"/>
              <a:gd name="connsiteX55" fmla="*/ 1329586 w 3106135"/>
              <a:gd name="connsiteY55" fmla="*/ 1267097 h 1280160"/>
              <a:gd name="connsiteX56" fmla="*/ 1238146 w 3106135"/>
              <a:gd name="connsiteY56" fmla="*/ 1280160 h 1280160"/>
              <a:gd name="connsiteX57" fmla="*/ 780946 w 3106135"/>
              <a:gd name="connsiteY57" fmla="*/ 1267097 h 1280160"/>
              <a:gd name="connsiteX58" fmla="*/ 689506 w 3106135"/>
              <a:gd name="connsiteY58" fmla="*/ 1227909 h 1280160"/>
              <a:gd name="connsiteX59" fmla="*/ 650318 w 3106135"/>
              <a:gd name="connsiteY59" fmla="*/ 1201783 h 1280160"/>
              <a:gd name="connsiteX60" fmla="*/ 598066 w 3106135"/>
              <a:gd name="connsiteY60" fmla="*/ 1188720 h 1280160"/>
              <a:gd name="connsiteX61" fmla="*/ 545815 w 3106135"/>
              <a:gd name="connsiteY61" fmla="*/ 1136469 h 1280160"/>
              <a:gd name="connsiteX62" fmla="*/ 454375 w 3106135"/>
              <a:gd name="connsiteY62" fmla="*/ 1084217 h 1280160"/>
              <a:gd name="connsiteX63" fmla="*/ 323746 w 3106135"/>
              <a:gd name="connsiteY63" fmla="*/ 1031966 h 1280160"/>
              <a:gd name="connsiteX64" fmla="*/ 232306 w 3106135"/>
              <a:gd name="connsiteY64" fmla="*/ 927463 h 1280160"/>
              <a:gd name="connsiteX65" fmla="*/ 180055 w 3106135"/>
              <a:gd name="connsiteY65" fmla="*/ 849086 h 1280160"/>
              <a:gd name="connsiteX66" fmla="*/ 153929 w 3106135"/>
              <a:gd name="connsiteY66" fmla="*/ 796835 h 1280160"/>
              <a:gd name="connsiteX67" fmla="*/ 101678 w 3106135"/>
              <a:gd name="connsiteY67" fmla="*/ 718457 h 1280160"/>
              <a:gd name="connsiteX68" fmla="*/ 62489 w 3106135"/>
              <a:gd name="connsiteY68" fmla="*/ 627017 h 1280160"/>
              <a:gd name="connsiteX69" fmla="*/ 36364 w 3106135"/>
              <a:gd name="connsiteY69" fmla="*/ 535577 h 1280160"/>
              <a:gd name="connsiteX70" fmla="*/ 101678 w 3106135"/>
              <a:gd name="connsiteY70" fmla="*/ 156755 h 1280160"/>
              <a:gd name="connsiteX71" fmla="*/ 140866 w 3106135"/>
              <a:gd name="connsiteY71" fmla="*/ 130629 h 1280160"/>
              <a:gd name="connsiteX72" fmla="*/ 166992 w 3106135"/>
              <a:gd name="connsiteY72" fmla="*/ 91440 h 1280160"/>
              <a:gd name="connsiteX73" fmla="*/ 206181 w 3106135"/>
              <a:gd name="connsiteY73" fmla="*/ 65315 h 1280160"/>
              <a:gd name="connsiteX74" fmla="*/ 193118 w 3106135"/>
              <a:gd name="connsiteY7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06135" h="1280160">
                <a:moveTo>
                  <a:pt x="193118" y="0"/>
                </a:moveTo>
                <a:lnTo>
                  <a:pt x="193118" y="0"/>
                </a:lnTo>
                <a:cubicBezTo>
                  <a:pt x="232307" y="8709"/>
                  <a:pt x="272599" y="13431"/>
                  <a:pt x="310684" y="26126"/>
                </a:cubicBezTo>
                <a:cubicBezTo>
                  <a:pt x="338394" y="35363"/>
                  <a:pt x="362098" y="54081"/>
                  <a:pt x="389061" y="65315"/>
                </a:cubicBezTo>
                <a:cubicBezTo>
                  <a:pt x="414481" y="75907"/>
                  <a:pt x="442126" y="80592"/>
                  <a:pt x="467438" y="91440"/>
                </a:cubicBezTo>
                <a:cubicBezTo>
                  <a:pt x="503235" y="106782"/>
                  <a:pt x="534994" y="131376"/>
                  <a:pt x="571941" y="143692"/>
                </a:cubicBezTo>
                <a:cubicBezTo>
                  <a:pt x="585004" y="148046"/>
                  <a:pt x="598813" y="150597"/>
                  <a:pt x="611129" y="156755"/>
                </a:cubicBezTo>
                <a:cubicBezTo>
                  <a:pt x="767662" y="235021"/>
                  <a:pt x="489620" y="118600"/>
                  <a:pt x="715632" y="209006"/>
                </a:cubicBezTo>
                <a:cubicBezTo>
                  <a:pt x="748466" y="307509"/>
                  <a:pt x="704175" y="186092"/>
                  <a:pt x="754821" y="287383"/>
                </a:cubicBezTo>
                <a:cubicBezTo>
                  <a:pt x="760979" y="299699"/>
                  <a:pt x="755929" y="319740"/>
                  <a:pt x="767884" y="326572"/>
                </a:cubicBezTo>
                <a:cubicBezTo>
                  <a:pt x="790880" y="339713"/>
                  <a:pt x="820041" y="335889"/>
                  <a:pt x="846261" y="339635"/>
                </a:cubicBezTo>
                <a:cubicBezTo>
                  <a:pt x="881014" y="344600"/>
                  <a:pt x="915930" y="348343"/>
                  <a:pt x="950764" y="352697"/>
                </a:cubicBezTo>
                <a:lnTo>
                  <a:pt x="1029141" y="378823"/>
                </a:lnTo>
                <a:lnTo>
                  <a:pt x="1107518" y="404949"/>
                </a:lnTo>
                <a:cubicBezTo>
                  <a:pt x="1120581" y="413658"/>
                  <a:pt x="1132006" y="425563"/>
                  <a:pt x="1146706" y="431075"/>
                </a:cubicBezTo>
                <a:cubicBezTo>
                  <a:pt x="1167495" y="438871"/>
                  <a:pt x="1190481" y="438752"/>
                  <a:pt x="1212021" y="444137"/>
                </a:cubicBezTo>
                <a:cubicBezTo>
                  <a:pt x="1225379" y="447476"/>
                  <a:pt x="1237970" y="453417"/>
                  <a:pt x="1251209" y="457200"/>
                </a:cubicBezTo>
                <a:cubicBezTo>
                  <a:pt x="1268472" y="462132"/>
                  <a:pt x="1286198" y="465331"/>
                  <a:pt x="1303461" y="470263"/>
                </a:cubicBezTo>
                <a:cubicBezTo>
                  <a:pt x="1316700" y="474046"/>
                  <a:pt x="1329993" y="477902"/>
                  <a:pt x="1342649" y="483326"/>
                </a:cubicBezTo>
                <a:cubicBezTo>
                  <a:pt x="1375830" y="497546"/>
                  <a:pt x="1398621" y="516066"/>
                  <a:pt x="1434089" y="522515"/>
                </a:cubicBezTo>
                <a:cubicBezTo>
                  <a:pt x="1468628" y="528795"/>
                  <a:pt x="1503758" y="531223"/>
                  <a:pt x="1538592" y="535577"/>
                </a:cubicBezTo>
                <a:cubicBezTo>
                  <a:pt x="1639719" y="569286"/>
                  <a:pt x="1585754" y="556738"/>
                  <a:pt x="1786786" y="535577"/>
                </a:cubicBezTo>
                <a:cubicBezTo>
                  <a:pt x="1800480" y="534136"/>
                  <a:pt x="1812617" y="525855"/>
                  <a:pt x="1825975" y="522515"/>
                </a:cubicBezTo>
                <a:lnTo>
                  <a:pt x="1930478" y="496389"/>
                </a:lnTo>
                <a:cubicBezTo>
                  <a:pt x="1965827" y="472823"/>
                  <a:pt x="1980483" y="460711"/>
                  <a:pt x="2021918" y="444137"/>
                </a:cubicBezTo>
                <a:cubicBezTo>
                  <a:pt x="2074918" y="422937"/>
                  <a:pt x="2101226" y="417779"/>
                  <a:pt x="2152546" y="404949"/>
                </a:cubicBezTo>
                <a:cubicBezTo>
                  <a:pt x="2227855" y="354743"/>
                  <a:pt x="2155210" y="398209"/>
                  <a:pt x="2230924" y="365760"/>
                </a:cubicBezTo>
                <a:cubicBezTo>
                  <a:pt x="2292392" y="339417"/>
                  <a:pt x="2284070" y="335133"/>
                  <a:pt x="2348489" y="300446"/>
                </a:cubicBezTo>
                <a:cubicBezTo>
                  <a:pt x="2382780" y="281982"/>
                  <a:pt x="2420587" y="269798"/>
                  <a:pt x="2452992" y="248195"/>
                </a:cubicBezTo>
                <a:cubicBezTo>
                  <a:pt x="2515095" y="206793"/>
                  <a:pt x="2477287" y="227034"/>
                  <a:pt x="2570558" y="195943"/>
                </a:cubicBezTo>
                <a:lnTo>
                  <a:pt x="2609746" y="182880"/>
                </a:lnTo>
                <a:cubicBezTo>
                  <a:pt x="2670706" y="187234"/>
                  <a:pt x="2732187" y="186877"/>
                  <a:pt x="2792626" y="195943"/>
                </a:cubicBezTo>
                <a:cubicBezTo>
                  <a:pt x="2819861" y="200028"/>
                  <a:pt x="2844878" y="213360"/>
                  <a:pt x="2871004" y="222069"/>
                </a:cubicBezTo>
                <a:lnTo>
                  <a:pt x="2910192" y="235132"/>
                </a:lnTo>
                <a:cubicBezTo>
                  <a:pt x="2914546" y="248195"/>
                  <a:pt x="2913519" y="264584"/>
                  <a:pt x="2923255" y="274320"/>
                </a:cubicBezTo>
                <a:cubicBezTo>
                  <a:pt x="2932992" y="284056"/>
                  <a:pt x="2950407" y="280696"/>
                  <a:pt x="2962444" y="287383"/>
                </a:cubicBezTo>
                <a:cubicBezTo>
                  <a:pt x="2989892" y="302632"/>
                  <a:pt x="3013896" y="323480"/>
                  <a:pt x="3040821" y="339635"/>
                </a:cubicBezTo>
                <a:lnTo>
                  <a:pt x="3106135" y="378823"/>
                </a:lnTo>
                <a:cubicBezTo>
                  <a:pt x="3101393" y="416762"/>
                  <a:pt x="3096192" y="492420"/>
                  <a:pt x="3080009" y="535577"/>
                </a:cubicBezTo>
                <a:cubicBezTo>
                  <a:pt x="3051974" y="610338"/>
                  <a:pt x="3057038" y="562148"/>
                  <a:pt x="3040821" y="627017"/>
                </a:cubicBezTo>
                <a:cubicBezTo>
                  <a:pt x="3035436" y="648557"/>
                  <a:pt x="3037687" y="672473"/>
                  <a:pt x="3027758" y="692332"/>
                </a:cubicBezTo>
                <a:cubicBezTo>
                  <a:pt x="3011007" y="725835"/>
                  <a:pt x="2983221" y="752606"/>
                  <a:pt x="2962444" y="783772"/>
                </a:cubicBezTo>
                <a:cubicBezTo>
                  <a:pt x="2948360" y="804897"/>
                  <a:pt x="2934610" y="826377"/>
                  <a:pt x="2923255" y="849086"/>
                </a:cubicBezTo>
                <a:cubicBezTo>
                  <a:pt x="2904546" y="886503"/>
                  <a:pt x="2901266" y="923327"/>
                  <a:pt x="2871004" y="953589"/>
                </a:cubicBezTo>
                <a:cubicBezTo>
                  <a:pt x="2859903" y="964691"/>
                  <a:pt x="2844878" y="971006"/>
                  <a:pt x="2831815" y="979715"/>
                </a:cubicBezTo>
                <a:cubicBezTo>
                  <a:pt x="2823106" y="992778"/>
                  <a:pt x="2817504" y="1008565"/>
                  <a:pt x="2805689" y="1018903"/>
                </a:cubicBezTo>
                <a:cubicBezTo>
                  <a:pt x="2737564" y="1078512"/>
                  <a:pt x="2747580" y="1061349"/>
                  <a:pt x="2688124" y="1084217"/>
                </a:cubicBezTo>
                <a:cubicBezTo>
                  <a:pt x="2644353" y="1101052"/>
                  <a:pt x="2601038" y="1119052"/>
                  <a:pt x="2557495" y="1136469"/>
                </a:cubicBezTo>
                <a:cubicBezTo>
                  <a:pt x="2535724" y="1145178"/>
                  <a:pt x="2514426" y="1155180"/>
                  <a:pt x="2492181" y="1162595"/>
                </a:cubicBezTo>
                <a:cubicBezTo>
                  <a:pt x="2479118" y="1166949"/>
                  <a:pt x="2466276" y="1172034"/>
                  <a:pt x="2452992" y="1175657"/>
                </a:cubicBezTo>
                <a:cubicBezTo>
                  <a:pt x="2418351" y="1185104"/>
                  <a:pt x="2348489" y="1201783"/>
                  <a:pt x="2348489" y="1201783"/>
                </a:cubicBezTo>
                <a:cubicBezTo>
                  <a:pt x="2331072" y="1210492"/>
                  <a:pt x="2314962" y="1222559"/>
                  <a:pt x="2296238" y="1227909"/>
                </a:cubicBezTo>
                <a:cubicBezTo>
                  <a:pt x="2253541" y="1240108"/>
                  <a:pt x="2165609" y="1254035"/>
                  <a:pt x="2165609" y="1254035"/>
                </a:cubicBezTo>
                <a:cubicBezTo>
                  <a:pt x="2034981" y="1249681"/>
                  <a:pt x="1904059" y="1250747"/>
                  <a:pt x="1773724" y="1240972"/>
                </a:cubicBezTo>
                <a:cubicBezTo>
                  <a:pt x="1699334" y="1235393"/>
                  <a:pt x="1663596" y="1221680"/>
                  <a:pt x="1603906" y="1201783"/>
                </a:cubicBezTo>
                <a:cubicBezTo>
                  <a:pt x="1534997" y="1219010"/>
                  <a:pt x="1405224" y="1252915"/>
                  <a:pt x="1329586" y="1267097"/>
                </a:cubicBezTo>
                <a:cubicBezTo>
                  <a:pt x="1299324" y="1272771"/>
                  <a:pt x="1268626" y="1275806"/>
                  <a:pt x="1238146" y="1280160"/>
                </a:cubicBezTo>
                <a:cubicBezTo>
                  <a:pt x="1085746" y="1275806"/>
                  <a:pt x="933197" y="1275110"/>
                  <a:pt x="780946" y="1267097"/>
                </a:cubicBezTo>
                <a:cubicBezTo>
                  <a:pt x="760767" y="1266035"/>
                  <a:pt x="701063" y="1234513"/>
                  <a:pt x="689506" y="1227909"/>
                </a:cubicBezTo>
                <a:cubicBezTo>
                  <a:pt x="675875" y="1220120"/>
                  <a:pt x="664748" y="1207967"/>
                  <a:pt x="650318" y="1201783"/>
                </a:cubicBezTo>
                <a:cubicBezTo>
                  <a:pt x="633816" y="1194711"/>
                  <a:pt x="615483" y="1193074"/>
                  <a:pt x="598066" y="1188720"/>
                </a:cubicBezTo>
                <a:cubicBezTo>
                  <a:pt x="580649" y="1171303"/>
                  <a:pt x="565735" y="1150957"/>
                  <a:pt x="545815" y="1136469"/>
                </a:cubicBezTo>
                <a:cubicBezTo>
                  <a:pt x="517424" y="1115821"/>
                  <a:pt x="485774" y="1099917"/>
                  <a:pt x="454375" y="1084217"/>
                </a:cubicBezTo>
                <a:cubicBezTo>
                  <a:pt x="394895" y="1054477"/>
                  <a:pt x="375868" y="1049340"/>
                  <a:pt x="323746" y="1031966"/>
                </a:cubicBezTo>
                <a:cubicBezTo>
                  <a:pt x="278935" y="987154"/>
                  <a:pt x="274830" y="985934"/>
                  <a:pt x="232306" y="927463"/>
                </a:cubicBezTo>
                <a:cubicBezTo>
                  <a:pt x="213838" y="902069"/>
                  <a:pt x="194097" y="877170"/>
                  <a:pt x="180055" y="849086"/>
                </a:cubicBezTo>
                <a:cubicBezTo>
                  <a:pt x="171346" y="831669"/>
                  <a:pt x="163948" y="813533"/>
                  <a:pt x="153929" y="796835"/>
                </a:cubicBezTo>
                <a:cubicBezTo>
                  <a:pt x="137774" y="769910"/>
                  <a:pt x="111608" y="748245"/>
                  <a:pt x="101678" y="718457"/>
                </a:cubicBezTo>
                <a:cubicBezTo>
                  <a:pt x="71043" y="626555"/>
                  <a:pt x="110915" y="740009"/>
                  <a:pt x="62489" y="627017"/>
                </a:cubicBezTo>
                <a:cubicBezTo>
                  <a:pt x="51243" y="600776"/>
                  <a:pt x="42994" y="562099"/>
                  <a:pt x="36364" y="535577"/>
                </a:cubicBezTo>
                <a:cubicBezTo>
                  <a:pt x="49002" y="377592"/>
                  <a:pt x="0" y="258433"/>
                  <a:pt x="101678" y="156755"/>
                </a:cubicBezTo>
                <a:cubicBezTo>
                  <a:pt x="112779" y="145654"/>
                  <a:pt x="127803" y="139338"/>
                  <a:pt x="140866" y="130629"/>
                </a:cubicBezTo>
                <a:cubicBezTo>
                  <a:pt x="149575" y="117566"/>
                  <a:pt x="155890" y="102541"/>
                  <a:pt x="166992" y="91440"/>
                </a:cubicBezTo>
                <a:cubicBezTo>
                  <a:pt x="178093" y="80339"/>
                  <a:pt x="199997" y="79745"/>
                  <a:pt x="206181" y="65315"/>
                </a:cubicBezTo>
                <a:cubicBezTo>
                  <a:pt x="214757" y="45304"/>
                  <a:pt x="195295" y="10886"/>
                  <a:pt x="193118" y="0"/>
                </a:cubicBezTo>
                <a:close/>
              </a:path>
            </a:pathLst>
          </a:cu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323528" y="1916832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Se procurasse por homogeneidade interna, seria melhor B juntar com A do que com C</a:t>
            </a:r>
            <a:endParaRPr lang="pt-BR" sz="2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084168" y="44371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537702" y="5877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923928" y="60296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Completa (</a:t>
            </a:r>
            <a:r>
              <a:rPr lang="pt-BR" sz="2000" i="1" dirty="0" smtClean="0"/>
              <a:t>Complete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distante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23528" y="2276872"/>
            <a:ext cx="7776864" cy="4032448"/>
            <a:chOff x="2843808" y="4293096"/>
            <a:chExt cx="4608512" cy="2232248"/>
          </a:xfrm>
        </p:grpSpPr>
        <p:sp>
          <p:nvSpPr>
            <p:cNvPr id="15" name="Retângulo 14"/>
            <p:cNvSpPr/>
            <p:nvPr/>
          </p:nvSpPr>
          <p:spPr>
            <a:xfrm>
              <a:off x="2843808" y="4293096"/>
              <a:ext cx="4608512" cy="2232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6012160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300192" y="551723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6300192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6516216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64088" y="48691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580112" y="50215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652120" y="472514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04520" y="494116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220072" y="515719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08104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796136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5436096" y="59576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60212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00404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4572000" y="558924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4283968" y="544522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3995936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995936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4283968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64400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4788024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932040" y="594928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6156176" y="5373216"/>
              <a:ext cx="360040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860032" y="5661248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499992" y="5517232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724128" y="573325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5652120" y="465313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364088" y="4725144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427984" y="5589240"/>
              <a:ext cx="504056" cy="21602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92352" y="54452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660504" y="55976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076056" y="472514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3779912" y="5229200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rot="20107797">
              <a:off x="5223648" y="5388365"/>
              <a:ext cx="1582030" cy="63600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5004048" y="4581128"/>
              <a:ext cx="1152128" cy="79208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084168" y="443711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37702" y="58772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923928" y="60296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</a:t>
              </a:r>
              <a:endParaRPr lang="pt-BR" dirty="0"/>
            </a:p>
          </p:txBody>
        </p:sp>
      </p:grpSp>
      <p:cxnSp>
        <p:nvCxnSpPr>
          <p:cNvPr id="56" name="Conector de seta reta 55"/>
          <p:cNvCxnSpPr/>
          <p:nvPr/>
        </p:nvCxnSpPr>
        <p:spPr>
          <a:xfrm>
            <a:off x="2339752" y="4077072"/>
            <a:ext cx="4176464" cy="720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Completa (</a:t>
            </a:r>
            <a:r>
              <a:rPr lang="pt-BR" sz="2000" i="1" dirty="0" smtClean="0"/>
              <a:t>Complete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distante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23528" y="2276872"/>
            <a:ext cx="7776864" cy="4032448"/>
            <a:chOff x="2843808" y="4293096"/>
            <a:chExt cx="4608512" cy="2232248"/>
          </a:xfrm>
        </p:grpSpPr>
        <p:sp>
          <p:nvSpPr>
            <p:cNvPr id="15" name="Retângulo 14"/>
            <p:cNvSpPr/>
            <p:nvPr/>
          </p:nvSpPr>
          <p:spPr>
            <a:xfrm>
              <a:off x="2843808" y="4293096"/>
              <a:ext cx="4608512" cy="2232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6012160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300192" y="551723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6300192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6516216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64088" y="48691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580112" y="50215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652120" y="472514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04520" y="494116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220072" y="515719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08104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796136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5436096" y="59576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60212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00404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4572000" y="558924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4283968" y="544522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3995936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995936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4283968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64400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4788024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932040" y="594928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6156176" y="5373216"/>
              <a:ext cx="360040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860032" y="5661248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499992" y="5517232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724128" y="573325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5652120" y="465313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364088" y="4725144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427984" y="5589240"/>
              <a:ext cx="504056" cy="21602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92352" y="54452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660504" y="55976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076056" y="472514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3779912" y="5229200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rot="20107797">
              <a:off x="5223648" y="5388365"/>
              <a:ext cx="1582030" cy="63600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5004048" y="4581128"/>
              <a:ext cx="1152128" cy="79208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084168" y="443711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37702" y="58772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923928" y="60296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</a:t>
              </a:r>
              <a:endParaRPr lang="pt-BR" dirty="0"/>
            </a:p>
          </p:txBody>
        </p:sp>
      </p:grpSp>
      <p:cxnSp>
        <p:nvCxnSpPr>
          <p:cNvPr id="56" name="Conector de seta reta 55"/>
          <p:cNvCxnSpPr/>
          <p:nvPr/>
        </p:nvCxnSpPr>
        <p:spPr>
          <a:xfrm flipV="1">
            <a:off x="2339752" y="3140968"/>
            <a:ext cx="2736304" cy="93610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251520" y="112474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É uma forma de </a:t>
            </a:r>
            <a:r>
              <a:rPr lang="pt-BR" sz="2800" b="1" u="sng" dirty="0" smtClean="0"/>
              <a:t>Análise Exploratória de Dados</a:t>
            </a:r>
            <a:r>
              <a:rPr lang="pt-BR" sz="2800" dirty="0" smtClean="0"/>
              <a:t> (AED) onde as </a:t>
            </a:r>
            <a:r>
              <a:rPr lang="pt-BR" sz="2800" b="1" i="1" dirty="0" smtClean="0"/>
              <a:t>observações</a:t>
            </a:r>
            <a:r>
              <a:rPr lang="pt-BR" sz="2800" dirty="0" smtClean="0"/>
              <a:t> são divididas em grupos que compartilham </a:t>
            </a:r>
            <a:r>
              <a:rPr lang="pt-BR" sz="2800" b="1" i="1" dirty="0" smtClean="0"/>
              <a:t>características</a:t>
            </a:r>
            <a:r>
              <a:rPr lang="pt-BR" sz="2800" dirty="0" smtClean="0"/>
              <a:t> comuns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2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Completa (</a:t>
            </a:r>
            <a:r>
              <a:rPr lang="pt-BR" sz="2000" i="1" dirty="0" smtClean="0"/>
              <a:t>Complete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distante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23528" y="2276872"/>
            <a:ext cx="7776864" cy="4032448"/>
            <a:chOff x="2843808" y="4293096"/>
            <a:chExt cx="4608512" cy="2232248"/>
          </a:xfrm>
        </p:grpSpPr>
        <p:sp>
          <p:nvSpPr>
            <p:cNvPr id="15" name="Retângulo 14"/>
            <p:cNvSpPr/>
            <p:nvPr/>
          </p:nvSpPr>
          <p:spPr>
            <a:xfrm>
              <a:off x="2843808" y="4293096"/>
              <a:ext cx="4608512" cy="2232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6012160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300192" y="551723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6300192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6516216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64088" y="48691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580112" y="502156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652120" y="472514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04520" y="494116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220072" y="515719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08104" y="530120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796136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5436096" y="59576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60212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00404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4572000" y="558924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4283968" y="544522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3995936" y="52292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995936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4283968" y="573325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644008" y="580526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4788024" y="566124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932040" y="594928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6156176" y="5373216"/>
              <a:ext cx="360040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860032" y="5661248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499992" y="5517232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724128" y="573325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5652120" y="4653136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364088" y="4725144"/>
              <a:ext cx="288032" cy="43204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427984" y="5589240"/>
              <a:ext cx="504056" cy="21602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92352" y="54452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660504" y="559762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076056" y="4725144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3779912" y="5229200"/>
              <a:ext cx="639688" cy="57606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rot="20107797">
              <a:off x="5223648" y="5388365"/>
              <a:ext cx="1582030" cy="636004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5004048" y="4581128"/>
              <a:ext cx="1152128" cy="792088"/>
            </a:xfrm>
            <a:prstGeom prst="ellipse">
              <a:avLst/>
            </a:prstGeom>
            <a:solidFill>
              <a:srgbClr val="4F81B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084168" y="443711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37702" y="58772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923928" y="60296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</a:t>
              </a:r>
              <a:endParaRPr lang="pt-BR" dirty="0"/>
            </a:p>
          </p:txBody>
        </p:sp>
      </p:grpSp>
      <p:cxnSp>
        <p:nvCxnSpPr>
          <p:cNvPr id="56" name="Conector de seta reta 55"/>
          <p:cNvCxnSpPr/>
          <p:nvPr/>
        </p:nvCxnSpPr>
        <p:spPr>
          <a:xfrm flipH="1" flipV="1">
            <a:off x="5076056" y="3140968"/>
            <a:ext cx="288032" cy="22322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Completa (</a:t>
            </a:r>
            <a:r>
              <a:rPr lang="pt-BR" sz="2000" i="1" dirty="0" smtClean="0"/>
              <a:t>Complete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): vizinho mais distante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838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tângulo 56"/>
          <p:cNvSpPr/>
          <p:nvPr/>
        </p:nvSpPr>
        <p:spPr>
          <a:xfrm>
            <a:off x="3851920" y="2276872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completo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method="complete")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completo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777517" y="299695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Média (</a:t>
            </a:r>
            <a:r>
              <a:rPr lang="pt-BR" sz="2000" i="1" dirty="0" err="1" smtClean="0"/>
              <a:t>Average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1560" y="1916832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 critério de agrupamento é a distância média de todos os indivíduos em um agrupamento aos demais em um outro.</a:t>
            </a:r>
          </a:p>
          <a:p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Não utiliza valores extremos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Tende a gerar acumulados com pequena variação interna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Tende a gerar agregados com aproximadamente a mesma variância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Ligação Média (</a:t>
            </a:r>
            <a:r>
              <a:rPr lang="pt-BR" sz="2000" i="1" dirty="0" err="1" smtClean="0"/>
              <a:t>Average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Linkage</a:t>
            </a:r>
            <a:r>
              <a:rPr lang="pt-BR" sz="2000" dirty="0" smtClean="0"/>
              <a:t>) = UPGMA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068"/>
            <a:ext cx="5076056" cy="523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3851920" y="2276872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UPGMA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method="average")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plot(UPGMA)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777517" y="299695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135971" y="1700808"/>
            <a:ext cx="689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Técnica menos afetada por observações atípicas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/>
          <p:cNvSpPr/>
          <p:nvPr/>
        </p:nvSpPr>
        <p:spPr>
          <a:xfrm rot="1318984">
            <a:off x="2167651" y="4627926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644008" y="6093296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V="1">
            <a:off x="2239459" y="4677320"/>
            <a:ext cx="416610" cy="10320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 rot="1318984">
            <a:off x="871508" y="3709421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943316" y="3782727"/>
            <a:ext cx="416610" cy="10320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 rot="17588953">
            <a:off x="2445965" y="2628773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 rot="16269969" flipV="1">
            <a:off x="2517773" y="2678167"/>
            <a:ext cx="416610" cy="10320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" name="Grupo 53"/>
          <p:cNvGrpSpPr/>
          <p:nvPr/>
        </p:nvGrpSpPr>
        <p:grpSpPr>
          <a:xfrm>
            <a:off x="4644008" y="4077072"/>
            <a:ext cx="1368152" cy="360040"/>
            <a:chOff x="5148064" y="4077072"/>
            <a:chExt cx="864096" cy="360040"/>
          </a:xfrm>
        </p:grpSpPr>
        <p:cxnSp>
          <p:nvCxnSpPr>
            <p:cNvPr id="53" name="Conector reto 52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53"/>
          <p:cNvGrpSpPr/>
          <p:nvPr/>
        </p:nvGrpSpPr>
        <p:grpSpPr>
          <a:xfrm>
            <a:off x="4644008" y="3140968"/>
            <a:ext cx="1368152" cy="360040"/>
            <a:chOff x="5148064" y="4077072"/>
            <a:chExt cx="864096" cy="360040"/>
          </a:xfrm>
        </p:grpSpPr>
        <p:cxnSp>
          <p:nvCxnSpPr>
            <p:cNvPr id="69" name="Conector reto 68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53"/>
          <p:cNvGrpSpPr/>
          <p:nvPr/>
        </p:nvGrpSpPr>
        <p:grpSpPr>
          <a:xfrm>
            <a:off x="4644008" y="4869160"/>
            <a:ext cx="1368152" cy="360040"/>
            <a:chOff x="5148064" y="4077072"/>
            <a:chExt cx="864096" cy="360040"/>
          </a:xfrm>
        </p:grpSpPr>
        <p:cxnSp>
          <p:nvCxnSpPr>
            <p:cNvPr id="75" name="Conector reto 7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/>
          <p:cNvSpPr/>
          <p:nvPr/>
        </p:nvSpPr>
        <p:spPr>
          <a:xfrm rot="1318984">
            <a:off x="2167651" y="4627926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53"/>
          <p:cNvGrpSpPr/>
          <p:nvPr/>
        </p:nvGrpSpPr>
        <p:grpSpPr>
          <a:xfrm>
            <a:off x="4644008" y="4077072"/>
            <a:ext cx="1368152" cy="360040"/>
            <a:chOff x="5148064" y="4077072"/>
            <a:chExt cx="864096" cy="360040"/>
          </a:xfrm>
        </p:grpSpPr>
        <p:cxnSp>
          <p:nvCxnSpPr>
            <p:cNvPr id="97" name="Conector reto 96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53"/>
          <p:cNvGrpSpPr/>
          <p:nvPr/>
        </p:nvGrpSpPr>
        <p:grpSpPr>
          <a:xfrm>
            <a:off x="4644008" y="3140968"/>
            <a:ext cx="1368152" cy="360040"/>
            <a:chOff x="5148064" y="4077072"/>
            <a:chExt cx="864096" cy="360040"/>
          </a:xfrm>
        </p:grpSpPr>
        <p:cxnSp>
          <p:nvCxnSpPr>
            <p:cNvPr id="101" name="Conector reto 100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/>
          <p:cNvCxnSpPr/>
          <p:nvPr/>
        </p:nvCxnSpPr>
        <p:spPr>
          <a:xfrm>
            <a:off x="4644008" y="6093296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 rot="1318984">
            <a:off x="871508" y="3709421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 rot="17588953">
            <a:off x="2445965" y="2628773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62"/>
          <p:cNvGrpSpPr/>
          <p:nvPr/>
        </p:nvGrpSpPr>
        <p:grpSpPr>
          <a:xfrm>
            <a:off x="4716016" y="2204864"/>
            <a:ext cx="432048" cy="432048"/>
            <a:chOff x="8532440" y="2708920"/>
            <a:chExt cx="432048" cy="432048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/>
          <p:cNvSpPr txBox="1"/>
          <p:nvPr/>
        </p:nvSpPr>
        <p:spPr>
          <a:xfrm>
            <a:off x="4374460" y="26369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centroide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48" name="Grupo 62"/>
          <p:cNvGrpSpPr/>
          <p:nvPr/>
        </p:nvGrpSpPr>
        <p:grpSpPr>
          <a:xfrm>
            <a:off x="2483768" y="2996952"/>
            <a:ext cx="432048" cy="432048"/>
            <a:chOff x="8532440" y="2708920"/>
            <a:chExt cx="432048" cy="432048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62"/>
          <p:cNvGrpSpPr/>
          <p:nvPr/>
        </p:nvGrpSpPr>
        <p:grpSpPr>
          <a:xfrm>
            <a:off x="971600" y="4077072"/>
            <a:ext cx="432048" cy="432048"/>
            <a:chOff x="8532440" y="2708920"/>
            <a:chExt cx="432048" cy="432048"/>
          </a:xfrm>
        </p:grpSpPr>
        <p:cxnSp>
          <p:nvCxnSpPr>
            <p:cNvPr id="54" name="Conector reto 5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2"/>
          <p:cNvGrpSpPr/>
          <p:nvPr/>
        </p:nvGrpSpPr>
        <p:grpSpPr>
          <a:xfrm>
            <a:off x="2267744" y="4941168"/>
            <a:ext cx="432048" cy="432048"/>
            <a:chOff x="8532440" y="2708920"/>
            <a:chExt cx="432048" cy="432048"/>
          </a:xfrm>
        </p:grpSpPr>
        <p:cxnSp>
          <p:nvCxnSpPr>
            <p:cNvPr id="67" name="Conector reto 66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53"/>
          <p:cNvGrpSpPr/>
          <p:nvPr/>
        </p:nvGrpSpPr>
        <p:grpSpPr>
          <a:xfrm>
            <a:off x="4644008" y="4869160"/>
            <a:ext cx="1368152" cy="360040"/>
            <a:chOff x="5148064" y="4077072"/>
            <a:chExt cx="864096" cy="360040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ixaDeTexto 72"/>
          <p:cNvSpPr txBox="1"/>
          <p:nvPr/>
        </p:nvSpPr>
        <p:spPr>
          <a:xfrm>
            <a:off x="135971" y="1700808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Utiliza as distâncias entre os centroides dos grupos/observações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/>
          <p:cNvSpPr/>
          <p:nvPr/>
        </p:nvSpPr>
        <p:spPr>
          <a:xfrm rot="1318984">
            <a:off x="2167651" y="4627926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53"/>
          <p:cNvGrpSpPr/>
          <p:nvPr/>
        </p:nvGrpSpPr>
        <p:grpSpPr>
          <a:xfrm>
            <a:off x="4644008" y="4869160"/>
            <a:ext cx="1368152" cy="360040"/>
            <a:chOff x="5148064" y="4077072"/>
            <a:chExt cx="864096" cy="360040"/>
          </a:xfrm>
        </p:grpSpPr>
        <p:cxnSp>
          <p:nvCxnSpPr>
            <p:cNvPr id="85" name="Conector reto 8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/>
          <p:cNvCxnSpPr/>
          <p:nvPr/>
        </p:nvCxnSpPr>
        <p:spPr>
          <a:xfrm>
            <a:off x="4644008" y="6093296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 rot="1318984">
            <a:off x="871508" y="3709421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 rot="17588953">
            <a:off x="2445965" y="2628773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62"/>
          <p:cNvGrpSpPr/>
          <p:nvPr/>
        </p:nvGrpSpPr>
        <p:grpSpPr>
          <a:xfrm>
            <a:off x="4716016" y="2204864"/>
            <a:ext cx="432048" cy="432048"/>
            <a:chOff x="8532440" y="2708920"/>
            <a:chExt cx="432048" cy="432048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/>
          <p:cNvSpPr txBox="1"/>
          <p:nvPr/>
        </p:nvSpPr>
        <p:spPr>
          <a:xfrm>
            <a:off x="4374460" y="26369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centroide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48" name="Grupo 62"/>
          <p:cNvGrpSpPr/>
          <p:nvPr/>
        </p:nvGrpSpPr>
        <p:grpSpPr>
          <a:xfrm>
            <a:off x="2483768" y="2996952"/>
            <a:ext cx="432048" cy="432048"/>
            <a:chOff x="8532440" y="2708920"/>
            <a:chExt cx="432048" cy="432048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62"/>
          <p:cNvGrpSpPr/>
          <p:nvPr/>
        </p:nvGrpSpPr>
        <p:grpSpPr>
          <a:xfrm>
            <a:off x="971600" y="4077072"/>
            <a:ext cx="432048" cy="432048"/>
            <a:chOff x="8532440" y="2708920"/>
            <a:chExt cx="432048" cy="432048"/>
          </a:xfrm>
        </p:grpSpPr>
        <p:cxnSp>
          <p:nvCxnSpPr>
            <p:cNvPr id="54" name="Conector reto 5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2"/>
          <p:cNvGrpSpPr/>
          <p:nvPr/>
        </p:nvGrpSpPr>
        <p:grpSpPr>
          <a:xfrm>
            <a:off x="2267744" y="4941168"/>
            <a:ext cx="432048" cy="432048"/>
            <a:chOff x="8532440" y="2708920"/>
            <a:chExt cx="432048" cy="432048"/>
          </a:xfrm>
        </p:grpSpPr>
        <p:cxnSp>
          <p:nvCxnSpPr>
            <p:cNvPr id="67" name="Conector reto 66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e seta reta 68"/>
          <p:cNvCxnSpPr/>
          <p:nvPr/>
        </p:nvCxnSpPr>
        <p:spPr>
          <a:xfrm flipV="1">
            <a:off x="2267744" y="3212976"/>
            <a:ext cx="432048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4644008" y="638132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53"/>
          <p:cNvGrpSpPr/>
          <p:nvPr/>
        </p:nvGrpSpPr>
        <p:grpSpPr>
          <a:xfrm>
            <a:off x="4644008" y="4077072"/>
            <a:ext cx="1368152" cy="360040"/>
            <a:chOff x="5148064" y="4077072"/>
            <a:chExt cx="864096" cy="360040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53"/>
          <p:cNvGrpSpPr/>
          <p:nvPr/>
        </p:nvGrpSpPr>
        <p:grpSpPr>
          <a:xfrm>
            <a:off x="4644008" y="3140968"/>
            <a:ext cx="1368152" cy="360040"/>
            <a:chOff x="5148064" y="4077072"/>
            <a:chExt cx="864096" cy="360040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/>
          <p:cNvSpPr/>
          <p:nvPr/>
        </p:nvSpPr>
        <p:spPr>
          <a:xfrm rot="1318984">
            <a:off x="2167651" y="4627926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53"/>
          <p:cNvGrpSpPr/>
          <p:nvPr/>
        </p:nvGrpSpPr>
        <p:grpSpPr>
          <a:xfrm>
            <a:off x="4644008" y="4869160"/>
            <a:ext cx="1368152" cy="360040"/>
            <a:chOff x="5148064" y="4077072"/>
            <a:chExt cx="864096" cy="360040"/>
          </a:xfrm>
        </p:grpSpPr>
        <p:cxnSp>
          <p:nvCxnSpPr>
            <p:cNvPr id="85" name="Conector reto 8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/>
          <p:cNvCxnSpPr/>
          <p:nvPr/>
        </p:nvCxnSpPr>
        <p:spPr>
          <a:xfrm>
            <a:off x="4644008" y="6093296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 rot="1318984">
            <a:off x="871508" y="3709421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 rot="17588953">
            <a:off x="2445965" y="2628773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62"/>
          <p:cNvGrpSpPr/>
          <p:nvPr/>
        </p:nvGrpSpPr>
        <p:grpSpPr>
          <a:xfrm>
            <a:off x="4716016" y="2204864"/>
            <a:ext cx="432048" cy="432048"/>
            <a:chOff x="8532440" y="2708920"/>
            <a:chExt cx="432048" cy="432048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/>
          <p:cNvSpPr txBox="1"/>
          <p:nvPr/>
        </p:nvSpPr>
        <p:spPr>
          <a:xfrm>
            <a:off x="4374460" y="26369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centroide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15" name="Grupo 62"/>
          <p:cNvGrpSpPr/>
          <p:nvPr/>
        </p:nvGrpSpPr>
        <p:grpSpPr>
          <a:xfrm>
            <a:off x="2483768" y="2996952"/>
            <a:ext cx="432048" cy="432048"/>
            <a:chOff x="8532440" y="2708920"/>
            <a:chExt cx="432048" cy="432048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62"/>
          <p:cNvGrpSpPr/>
          <p:nvPr/>
        </p:nvGrpSpPr>
        <p:grpSpPr>
          <a:xfrm>
            <a:off x="971600" y="4077072"/>
            <a:ext cx="432048" cy="432048"/>
            <a:chOff x="8532440" y="2708920"/>
            <a:chExt cx="432048" cy="432048"/>
          </a:xfrm>
        </p:grpSpPr>
        <p:cxnSp>
          <p:nvCxnSpPr>
            <p:cNvPr id="54" name="Conector reto 5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62"/>
          <p:cNvGrpSpPr/>
          <p:nvPr/>
        </p:nvGrpSpPr>
        <p:grpSpPr>
          <a:xfrm>
            <a:off x="2267744" y="4941168"/>
            <a:ext cx="432048" cy="432048"/>
            <a:chOff x="8532440" y="2708920"/>
            <a:chExt cx="432048" cy="432048"/>
          </a:xfrm>
        </p:grpSpPr>
        <p:cxnSp>
          <p:nvCxnSpPr>
            <p:cNvPr id="67" name="Conector reto 66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e seta reta 68"/>
          <p:cNvCxnSpPr/>
          <p:nvPr/>
        </p:nvCxnSpPr>
        <p:spPr>
          <a:xfrm flipV="1">
            <a:off x="2267744" y="3212976"/>
            <a:ext cx="432048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4644008" y="638132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53"/>
          <p:cNvGrpSpPr/>
          <p:nvPr/>
        </p:nvGrpSpPr>
        <p:grpSpPr>
          <a:xfrm>
            <a:off x="4644008" y="5085184"/>
            <a:ext cx="1368152" cy="576064"/>
            <a:chOff x="5148064" y="4068688"/>
            <a:chExt cx="1492529" cy="368424"/>
          </a:xfrm>
        </p:grpSpPr>
        <p:cxnSp>
          <p:nvCxnSpPr>
            <p:cNvPr id="74" name="Conector reto 7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>
              <a:off x="6012160" y="4068688"/>
              <a:ext cx="628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53"/>
          <p:cNvGrpSpPr/>
          <p:nvPr/>
        </p:nvGrpSpPr>
        <p:grpSpPr>
          <a:xfrm>
            <a:off x="4644008" y="4077072"/>
            <a:ext cx="1368152" cy="360040"/>
            <a:chOff x="5148064" y="4077072"/>
            <a:chExt cx="864096" cy="360040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53"/>
          <p:cNvGrpSpPr/>
          <p:nvPr/>
        </p:nvGrpSpPr>
        <p:grpSpPr>
          <a:xfrm>
            <a:off x="4644008" y="3140968"/>
            <a:ext cx="1368152" cy="360040"/>
            <a:chOff x="5148064" y="4077072"/>
            <a:chExt cx="864096" cy="360040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/>
          <p:cNvSpPr txBox="1"/>
          <p:nvPr/>
        </p:nvSpPr>
        <p:spPr>
          <a:xfrm>
            <a:off x="6300192" y="4902259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ym typeface="Wingdings" pitchFamily="2" charset="2"/>
              </a:rPr>
              <a:t> Pode ocorrer  </a:t>
            </a:r>
            <a:r>
              <a:rPr lang="pt-BR" sz="2400" b="1" i="1" dirty="0" smtClean="0">
                <a:sym typeface="Wingdings" pitchFamily="2" charset="2"/>
              </a:rPr>
              <a:t>inversões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/>
          <p:cNvSpPr/>
          <p:nvPr/>
        </p:nvSpPr>
        <p:spPr>
          <a:xfrm rot="1318984">
            <a:off x="2167651" y="4627926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31" name="Elipse 30"/>
          <p:cNvSpPr/>
          <p:nvPr/>
        </p:nvSpPr>
        <p:spPr>
          <a:xfrm>
            <a:off x="2578278" y="470123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195736" y="557926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179512" y="2492896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572000" y="587727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53"/>
          <p:cNvGrpSpPr/>
          <p:nvPr/>
        </p:nvGrpSpPr>
        <p:grpSpPr>
          <a:xfrm>
            <a:off x="4644008" y="4869160"/>
            <a:ext cx="1368152" cy="360040"/>
            <a:chOff x="5148064" y="4077072"/>
            <a:chExt cx="864096" cy="360040"/>
          </a:xfrm>
        </p:grpSpPr>
        <p:cxnSp>
          <p:nvCxnSpPr>
            <p:cNvPr id="85" name="Conector reto 84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/>
          <p:cNvCxnSpPr/>
          <p:nvPr/>
        </p:nvCxnSpPr>
        <p:spPr>
          <a:xfrm>
            <a:off x="4644008" y="6093296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 rot="1318984">
            <a:off x="871508" y="3709421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282135" y="3806639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899593" y="468467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 rot="17588953">
            <a:off x="1972976" y="2859955"/>
            <a:ext cx="1185799" cy="1193937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16269969">
            <a:off x="2191524" y="293798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16269969">
            <a:off x="3067110" y="3298022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6269969">
            <a:off x="2212732" y="3858077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62"/>
          <p:cNvGrpSpPr/>
          <p:nvPr/>
        </p:nvGrpSpPr>
        <p:grpSpPr>
          <a:xfrm>
            <a:off x="4716016" y="2204864"/>
            <a:ext cx="432048" cy="432048"/>
            <a:chOff x="8532440" y="2708920"/>
            <a:chExt cx="432048" cy="432048"/>
          </a:xfrm>
        </p:grpSpPr>
        <p:cxnSp>
          <p:nvCxnSpPr>
            <p:cNvPr id="44" name="Conector reto 4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/>
          <p:cNvSpPr txBox="1"/>
          <p:nvPr/>
        </p:nvSpPr>
        <p:spPr>
          <a:xfrm>
            <a:off x="4374460" y="26369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centroide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15" name="Grupo 62"/>
          <p:cNvGrpSpPr/>
          <p:nvPr/>
        </p:nvGrpSpPr>
        <p:grpSpPr>
          <a:xfrm>
            <a:off x="2339752" y="3212976"/>
            <a:ext cx="432048" cy="432048"/>
            <a:chOff x="8532440" y="2708920"/>
            <a:chExt cx="432048" cy="432048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62"/>
          <p:cNvGrpSpPr/>
          <p:nvPr/>
        </p:nvGrpSpPr>
        <p:grpSpPr>
          <a:xfrm>
            <a:off x="971600" y="4077072"/>
            <a:ext cx="432048" cy="432048"/>
            <a:chOff x="8532440" y="2708920"/>
            <a:chExt cx="432048" cy="432048"/>
          </a:xfrm>
        </p:grpSpPr>
        <p:cxnSp>
          <p:nvCxnSpPr>
            <p:cNvPr id="54" name="Conector reto 5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62"/>
          <p:cNvGrpSpPr/>
          <p:nvPr/>
        </p:nvGrpSpPr>
        <p:grpSpPr>
          <a:xfrm>
            <a:off x="2267744" y="4941168"/>
            <a:ext cx="432048" cy="432048"/>
            <a:chOff x="8532440" y="2708920"/>
            <a:chExt cx="432048" cy="432048"/>
          </a:xfrm>
        </p:grpSpPr>
        <p:cxnSp>
          <p:nvCxnSpPr>
            <p:cNvPr id="67" name="Conector reto 66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 de seta reta 70"/>
          <p:cNvCxnSpPr/>
          <p:nvPr/>
        </p:nvCxnSpPr>
        <p:spPr>
          <a:xfrm>
            <a:off x="4644008" y="6381328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53"/>
          <p:cNvGrpSpPr/>
          <p:nvPr/>
        </p:nvGrpSpPr>
        <p:grpSpPr>
          <a:xfrm>
            <a:off x="4644008" y="5085184"/>
            <a:ext cx="1368152" cy="576064"/>
            <a:chOff x="5148064" y="4068688"/>
            <a:chExt cx="1492529" cy="368424"/>
          </a:xfrm>
        </p:grpSpPr>
        <p:cxnSp>
          <p:nvCxnSpPr>
            <p:cNvPr id="74" name="Conector reto 7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>
              <a:off x="6012160" y="4068688"/>
              <a:ext cx="628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53"/>
          <p:cNvGrpSpPr/>
          <p:nvPr/>
        </p:nvGrpSpPr>
        <p:grpSpPr>
          <a:xfrm>
            <a:off x="4644008" y="4077072"/>
            <a:ext cx="1368152" cy="360040"/>
            <a:chOff x="5148064" y="4077072"/>
            <a:chExt cx="864096" cy="360040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53"/>
          <p:cNvGrpSpPr/>
          <p:nvPr/>
        </p:nvGrpSpPr>
        <p:grpSpPr>
          <a:xfrm>
            <a:off x="4644008" y="3140968"/>
            <a:ext cx="1368152" cy="360040"/>
            <a:chOff x="5148064" y="4077072"/>
            <a:chExt cx="864096" cy="360040"/>
          </a:xfrm>
        </p:grpSpPr>
        <p:cxnSp>
          <p:nvCxnSpPr>
            <p:cNvPr id="84" name="Conector reto 83"/>
            <p:cNvCxnSpPr/>
            <p:nvPr/>
          </p:nvCxnSpPr>
          <p:spPr>
            <a:xfrm>
              <a:off x="6012160" y="407707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>
              <a:off x="5148064" y="407707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5148064" y="4437112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aixaDeTexto 69"/>
          <p:cNvSpPr txBox="1"/>
          <p:nvPr/>
        </p:nvSpPr>
        <p:spPr>
          <a:xfrm>
            <a:off x="135971" y="1700808"/>
            <a:ext cx="8077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 centroide migra quando ocorrem fusões de agregados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79512" y="1052736"/>
            <a:ext cx="635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ym typeface="Wingdings" pitchFamily="2" charset="2"/>
              </a:rPr>
              <a:t> É uma técnica de </a:t>
            </a:r>
            <a:r>
              <a:rPr lang="pt-BR" sz="2800" b="1" i="1" dirty="0" smtClean="0">
                <a:sym typeface="Wingdings" pitchFamily="2" charset="2"/>
              </a:rPr>
              <a:t>inter</a:t>
            </a:r>
            <a:r>
              <a:rPr lang="pt-BR" sz="2800" dirty="0" smtClean="0">
                <a:sym typeface="Wingdings" pitchFamily="2" charset="2"/>
              </a:rPr>
              <a:t>dependência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1844824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Objetivo das Técnicas de Interdependência</a:t>
            </a:r>
            <a:r>
              <a:rPr lang="pt-BR" sz="3200" dirty="0" smtClean="0"/>
              <a:t>:  Identificar a estrutura em um conjunto definido de variáveis, observações ou objetos.</a:t>
            </a:r>
            <a:endParaRPr lang="pt-BR" sz="3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536" y="4149080"/>
            <a:ext cx="820891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Busca maximizar a </a:t>
            </a:r>
            <a:r>
              <a:rPr lang="pt-BR" sz="2000" b="1" u="sng" dirty="0" smtClean="0"/>
              <a:t>homogeneidade de objetos dentro de um mesmo grupo</a:t>
            </a:r>
            <a:r>
              <a:rPr lang="pt-BR" sz="2000" dirty="0" smtClean="0"/>
              <a:t>, mas ao mesmo tempo maximiza a </a:t>
            </a:r>
            <a:r>
              <a:rPr lang="pt-BR" sz="2000" b="1" u="sng" dirty="0" smtClean="0"/>
              <a:t>heterogeneidade entre os grupos.</a:t>
            </a:r>
            <a:endParaRPr lang="pt-BR" sz="2000" b="1" u="sng" dirty="0"/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6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7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Regras e Limitações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1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22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Formação de Agrupamentos</a:t>
            </a:r>
            <a:endParaRPr lang="pt-BR" altLang="pt-BR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4838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do Centroide = UPGMC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851920" y="2276872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UPGMC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centroid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plot(UPGMC)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777517" y="2996952"/>
            <a:ext cx="1114963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5970" y="1700808"/>
            <a:ext cx="86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distância entre dois agrupamentos é a soma dos quadrados entre os dois agrupamentos feita sobre todas as variáveis.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499992" y="2924944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ym typeface="Wingdings" pitchFamily="2" charset="2"/>
              </a:rPr>
              <a:t> Considerando a junção de dois agrupamentos, quanto é a mudança da distância total dos centroides?</a:t>
            </a:r>
            <a:endParaRPr lang="pt-BR" sz="2400" dirty="0"/>
          </a:p>
        </p:txBody>
      </p:sp>
      <p:sp>
        <p:nvSpPr>
          <p:cNvPr id="17" name="Elipse 16"/>
          <p:cNvSpPr/>
          <p:nvPr/>
        </p:nvSpPr>
        <p:spPr>
          <a:xfrm rot="1318984">
            <a:off x="2167651" y="4771942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578278" y="484524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195736" y="5723281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9512" y="2636912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 rot="1318984">
            <a:off x="871508" y="3853437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282135" y="395065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899593" y="482868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17588953">
            <a:off x="1972976" y="3003971"/>
            <a:ext cx="1185799" cy="1193937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16269969">
            <a:off x="2191524" y="308199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16269969">
            <a:off x="3067110" y="344203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 rot="16269969">
            <a:off x="2212732" y="4002093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62"/>
          <p:cNvGrpSpPr/>
          <p:nvPr/>
        </p:nvGrpSpPr>
        <p:grpSpPr>
          <a:xfrm>
            <a:off x="2339752" y="3356992"/>
            <a:ext cx="432048" cy="432048"/>
            <a:chOff x="8532440" y="2708920"/>
            <a:chExt cx="432048" cy="432048"/>
          </a:xfrm>
        </p:grpSpPr>
        <p:cxnSp>
          <p:nvCxnSpPr>
            <p:cNvPr id="29" name="Conector reto 28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62"/>
          <p:cNvGrpSpPr/>
          <p:nvPr/>
        </p:nvGrpSpPr>
        <p:grpSpPr>
          <a:xfrm>
            <a:off x="971600" y="4221088"/>
            <a:ext cx="432048" cy="432048"/>
            <a:chOff x="8532440" y="2708920"/>
            <a:chExt cx="432048" cy="432048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62"/>
          <p:cNvGrpSpPr/>
          <p:nvPr/>
        </p:nvGrpSpPr>
        <p:grpSpPr>
          <a:xfrm>
            <a:off x="2267744" y="5085184"/>
            <a:ext cx="432048" cy="432048"/>
            <a:chOff x="8532440" y="2708920"/>
            <a:chExt cx="432048" cy="432048"/>
          </a:xfrm>
        </p:grpSpPr>
        <p:cxnSp>
          <p:nvCxnSpPr>
            <p:cNvPr id="35" name="Conector reto 34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to 37"/>
          <p:cNvCxnSpPr>
            <a:stCxn id="27" idx="6"/>
          </p:cNvCxnSpPr>
          <p:nvPr/>
        </p:nvCxnSpPr>
        <p:spPr>
          <a:xfrm flipV="1">
            <a:off x="2274726" y="3573016"/>
            <a:ext cx="281050" cy="4333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25" idx="3"/>
          </p:cNvCxnSpPr>
          <p:nvPr/>
        </p:nvCxnSpPr>
        <p:spPr>
          <a:xfrm flipH="1" flipV="1">
            <a:off x="2297387" y="3190927"/>
            <a:ext cx="258389" cy="3820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6" idx="0"/>
          </p:cNvCxnSpPr>
          <p:nvPr/>
        </p:nvCxnSpPr>
        <p:spPr>
          <a:xfrm flipH="1">
            <a:off x="2627785" y="3505754"/>
            <a:ext cx="435056" cy="672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5970" y="1700808"/>
            <a:ext cx="86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distância entre dois agrupamentos é a soma dos quadrados entre os dois agrupamentos feita sobre todas as variáveis.</a:t>
            </a:r>
            <a:endParaRPr lang="pt-BR" sz="2400" dirty="0"/>
          </a:p>
        </p:txBody>
      </p:sp>
      <p:sp>
        <p:nvSpPr>
          <p:cNvPr id="17" name="Elipse 16"/>
          <p:cNvSpPr/>
          <p:nvPr/>
        </p:nvSpPr>
        <p:spPr>
          <a:xfrm rot="1318984">
            <a:off x="2167651" y="4771942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578278" y="484524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195736" y="5723281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79512" y="2636912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 rot="1318984">
            <a:off x="871508" y="3853437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282135" y="395065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899593" y="482868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17588953">
            <a:off x="1972976" y="3003971"/>
            <a:ext cx="1185799" cy="1193937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16269969">
            <a:off x="2191524" y="308199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16269969">
            <a:off x="3067110" y="344203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 rot="16269969">
            <a:off x="2212732" y="4002093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62"/>
          <p:cNvGrpSpPr/>
          <p:nvPr/>
        </p:nvGrpSpPr>
        <p:grpSpPr>
          <a:xfrm>
            <a:off x="2339752" y="3356992"/>
            <a:ext cx="432048" cy="432048"/>
            <a:chOff x="8532440" y="2708920"/>
            <a:chExt cx="432048" cy="432048"/>
          </a:xfrm>
        </p:grpSpPr>
        <p:cxnSp>
          <p:nvCxnSpPr>
            <p:cNvPr id="29" name="Conector reto 28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62"/>
          <p:cNvGrpSpPr/>
          <p:nvPr/>
        </p:nvGrpSpPr>
        <p:grpSpPr>
          <a:xfrm>
            <a:off x="971600" y="4221088"/>
            <a:ext cx="432048" cy="432048"/>
            <a:chOff x="8532440" y="2708920"/>
            <a:chExt cx="432048" cy="432048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62"/>
          <p:cNvGrpSpPr/>
          <p:nvPr/>
        </p:nvGrpSpPr>
        <p:grpSpPr>
          <a:xfrm>
            <a:off x="2267744" y="5085184"/>
            <a:ext cx="432048" cy="432048"/>
            <a:chOff x="8532440" y="2708920"/>
            <a:chExt cx="432048" cy="432048"/>
          </a:xfrm>
        </p:grpSpPr>
        <p:cxnSp>
          <p:nvCxnSpPr>
            <p:cNvPr id="35" name="Conector reto 34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to 37"/>
          <p:cNvCxnSpPr>
            <a:stCxn id="27" idx="6"/>
          </p:cNvCxnSpPr>
          <p:nvPr/>
        </p:nvCxnSpPr>
        <p:spPr>
          <a:xfrm flipV="1">
            <a:off x="2274726" y="3573016"/>
            <a:ext cx="281050" cy="4333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25" idx="3"/>
          </p:cNvCxnSpPr>
          <p:nvPr/>
        </p:nvCxnSpPr>
        <p:spPr>
          <a:xfrm flipH="1" flipV="1">
            <a:off x="2297387" y="3190927"/>
            <a:ext cx="258389" cy="3820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6" idx="0"/>
          </p:cNvCxnSpPr>
          <p:nvPr/>
        </p:nvCxnSpPr>
        <p:spPr>
          <a:xfrm flipH="1">
            <a:off x="2627785" y="3505754"/>
            <a:ext cx="435056" cy="672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 rot="1318984">
            <a:off x="6848171" y="4771942"/>
            <a:ext cx="560225" cy="11129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7258798" y="484524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876256" y="5723281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860032" y="2636912"/>
            <a:ext cx="417646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962655" y="3950655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580113" y="482868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 rot="19301103">
            <a:off x="5254410" y="3373618"/>
            <a:ext cx="3017195" cy="1192741"/>
          </a:xfrm>
          <a:prstGeom prst="ellipse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 rot="16269969">
            <a:off x="6872044" y="308199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 rot="16269969">
            <a:off x="7747630" y="3442038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 rot="16269969">
            <a:off x="6893252" y="4002093"/>
            <a:ext cx="121514" cy="130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Grupo 62"/>
          <p:cNvGrpSpPr/>
          <p:nvPr/>
        </p:nvGrpSpPr>
        <p:grpSpPr>
          <a:xfrm>
            <a:off x="6948264" y="5085184"/>
            <a:ext cx="432048" cy="432048"/>
            <a:chOff x="8532440" y="2708920"/>
            <a:chExt cx="432048" cy="432048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to 66"/>
          <p:cNvCxnSpPr>
            <a:endCxn id="54" idx="3"/>
          </p:cNvCxnSpPr>
          <p:nvPr/>
        </p:nvCxnSpPr>
        <p:spPr>
          <a:xfrm flipV="1">
            <a:off x="6660232" y="3190927"/>
            <a:ext cx="317675" cy="7421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/>
          <p:cNvGrpSpPr/>
          <p:nvPr/>
        </p:nvGrpSpPr>
        <p:grpSpPr>
          <a:xfrm>
            <a:off x="6444208" y="3717032"/>
            <a:ext cx="432048" cy="432048"/>
            <a:chOff x="8532440" y="2708920"/>
            <a:chExt cx="432048" cy="432048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8748464" y="2708920"/>
              <a:ext cx="0" cy="432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8532440" y="2924944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ector reto 73"/>
          <p:cNvCxnSpPr>
            <a:endCxn id="55" idx="0"/>
          </p:cNvCxnSpPr>
          <p:nvPr/>
        </p:nvCxnSpPr>
        <p:spPr>
          <a:xfrm flipV="1">
            <a:off x="6732240" y="3505754"/>
            <a:ext cx="1011121" cy="4273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56" idx="0"/>
          </p:cNvCxnSpPr>
          <p:nvPr/>
        </p:nvCxnSpPr>
        <p:spPr>
          <a:xfrm flipH="1" flipV="1">
            <a:off x="6660232" y="3933057"/>
            <a:ext cx="228751" cy="13275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V="1">
            <a:off x="6084168" y="3933056"/>
            <a:ext cx="576064" cy="720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5724128" y="3933056"/>
            <a:ext cx="936104" cy="8640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4269679" y="4365104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/>
              <a:t>VS</a:t>
            </a:r>
            <a:endParaRPr lang="pt-BR" b="1" i="1" dirty="0"/>
          </a:p>
        </p:txBody>
      </p:sp>
      <p:cxnSp>
        <p:nvCxnSpPr>
          <p:cNvPr id="88" name="Conector reto 87"/>
          <p:cNvCxnSpPr>
            <a:endCxn id="22" idx="4"/>
          </p:cNvCxnSpPr>
          <p:nvPr/>
        </p:nvCxnSpPr>
        <p:spPr>
          <a:xfrm flipV="1">
            <a:off x="1187624" y="4080734"/>
            <a:ext cx="155268" cy="3563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flipV="1">
            <a:off x="1032356" y="4437112"/>
            <a:ext cx="155268" cy="3563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  <p:pic>
        <p:nvPicPr>
          <p:cNvPr id="113666" name="Picture 2" descr="Image result for ward dis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8697712" cy="2880320"/>
          </a:xfrm>
          <a:prstGeom prst="rect">
            <a:avLst/>
          </a:prstGeom>
          <a:noFill/>
        </p:spPr>
      </p:pic>
      <p:sp>
        <p:nvSpPr>
          <p:cNvPr id="66" name="Retângulo 65"/>
          <p:cNvSpPr/>
          <p:nvPr/>
        </p:nvSpPr>
        <p:spPr>
          <a:xfrm>
            <a:off x="0" y="501317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https://datascience.stackexchange.com/questions/12129/derivation-of-wards-formula-for-agglomerative-clustering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07504" y="2132856"/>
            <a:ext cx="8676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Tende a produzir agregados com aproximadamente o mesmo número de observações</a:t>
            </a:r>
          </a:p>
          <a:p>
            <a:pPr>
              <a:buFont typeface="Wingdings"/>
              <a:buChar char="à"/>
            </a:pPr>
            <a:r>
              <a:rPr lang="pt-BR" sz="2800" dirty="0" smtClean="0">
                <a:sym typeface="Wingdings" pitchFamily="2" charset="2"/>
              </a:rPr>
              <a:t>Tende a combinar agrupamentos com um pequeno número de observações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66900"/>
            <a:ext cx="4838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130" y="836712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Agrupamento Hierárquico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35496" y="1196752"/>
            <a:ext cx="910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- Método de </a:t>
            </a:r>
            <a:r>
              <a:rPr lang="pt-BR" sz="2000" dirty="0" err="1" smtClean="0"/>
              <a:t>Ward</a:t>
            </a:r>
            <a:endParaRPr lang="pt-BR" sz="2000" dirty="0"/>
          </a:p>
        </p:txBody>
      </p:sp>
      <p:sp>
        <p:nvSpPr>
          <p:cNvPr id="62" name="Retângulo 61"/>
          <p:cNvSpPr/>
          <p:nvPr/>
        </p:nvSpPr>
        <p:spPr>
          <a:xfrm>
            <a:off x="3851920" y="2276872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ward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hclust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method="ward.D2")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plot(ward)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3" name="Picture 6" descr="Image result for 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777517" y="2996952"/>
            <a:ext cx="1114963" cy="864096"/>
          </a:xfrm>
          <a:prstGeom prst="rect">
            <a:avLst/>
          </a:prstGeom>
          <a:noFill/>
        </p:spPr>
      </p:pic>
      <p:sp>
        <p:nvSpPr>
          <p:cNvPr id="66" name="CaixaDeTexto 65"/>
          <p:cNvSpPr txBox="1"/>
          <p:nvPr/>
        </p:nvSpPr>
        <p:spPr>
          <a:xfrm>
            <a:off x="5004048" y="4521314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! Existem dois algoritmos para cálculo da distância de </a:t>
            </a:r>
            <a:r>
              <a:rPr lang="pt-BR" sz="2000" b="1" dirty="0" err="1" smtClean="0"/>
              <a:t>Ward</a:t>
            </a:r>
            <a:r>
              <a:rPr lang="pt-BR" sz="2000" b="1" dirty="0" smtClean="0"/>
              <a:t> !</a:t>
            </a:r>
          </a:p>
          <a:p>
            <a:r>
              <a:rPr lang="pt-BR" sz="2000" b="1" dirty="0" smtClean="0"/>
              <a:t>(pelo menos no </a:t>
            </a:r>
            <a:r>
              <a:rPr lang="pt-BR" sz="2000" b="1" i="1" dirty="0" smtClean="0">
                <a:solidFill>
                  <a:srgbClr val="0070C0"/>
                </a:solidFill>
              </a:rPr>
              <a:t>R</a:t>
            </a:r>
            <a:r>
              <a:rPr lang="pt-BR" sz="2000" b="1" dirty="0" smtClean="0"/>
              <a:t>)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907803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7127875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3995936" y="5715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Teste de Significância estatística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Definição e Objetivos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051819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Regras e Limitações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283968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Modalidades de Medidas</a:t>
            </a:r>
            <a:endParaRPr lang="pt-BR" altLang="pt-BR" sz="24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6660232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Formação de Agrupamentos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" y="3799664"/>
            <a:ext cx="3054289" cy="272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59" y="1052736"/>
            <a:ext cx="275015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2339752" y="3823747"/>
            <a:ext cx="649782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Ward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123728" y="1179202"/>
            <a:ext cx="932350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UPGMC</a:t>
            </a:r>
            <a:endParaRPr lang="pt-BR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6123" y="1132928"/>
            <a:ext cx="2917177" cy="272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>
            <a:off x="5436096" y="980728"/>
            <a:ext cx="920895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UPGMA</a:t>
            </a:r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839398"/>
            <a:ext cx="2952328" cy="275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5220072" y="3789040"/>
            <a:ext cx="1046889" cy="32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Completa</a:t>
            </a:r>
            <a:endParaRPr lang="pt-BR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124744"/>
            <a:ext cx="24482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aixaDeTexto 26"/>
          <p:cNvSpPr txBox="1"/>
          <p:nvPr/>
        </p:nvSpPr>
        <p:spPr>
          <a:xfrm>
            <a:off x="8138597" y="11247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Simples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62272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800" dirty="0" smtClean="0">
                <a:solidFill>
                  <a:srgbClr val="00B050"/>
                </a:solidFill>
              </a:rPr>
              <a:t>Agrupamentos -</a:t>
            </a:r>
            <a:br>
              <a:rPr lang="pt-BR" sz="4800" dirty="0" smtClean="0">
                <a:solidFill>
                  <a:srgbClr val="00B050"/>
                </a:solidFill>
              </a:rPr>
            </a:br>
            <a:r>
              <a:rPr lang="pt-BR" sz="4800" dirty="0" smtClean="0">
                <a:solidFill>
                  <a:srgbClr val="00B050"/>
                </a:solidFill>
              </a:rPr>
              <a:t>Processo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1268760"/>
            <a:ext cx="7772400" cy="5760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Estatística Multivariada VI</a:t>
            </a:r>
          </a:p>
        </p:txBody>
      </p:sp>
      <p:pic>
        <p:nvPicPr>
          <p:cNvPr id="14340" name="Picture 4" descr="Image result for tree pru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46445"/>
            <a:ext cx="4536504" cy="3542795"/>
          </a:xfrm>
          <a:prstGeom prst="rect">
            <a:avLst/>
          </a:prstGeom>
          <a:noFill/>
        </p:spPr>
      </p:pic>
      <p:pic>
        <p:nvPicPr>
          <p:cNvPr id="14342" name="Picture 6" descr="Image result for tree pruning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2047875"/>
            <a:ext cx="3495675" cy="4810125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4248472" y="6013157"/>
            <a:ext cx="48600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Imagens:</a:t>
            </a:r>
          </a:p>
          <a:p>
            <a:r>
              <a:rPr lang="pt-BR" sz="1400" dirty="0" smtClean="0">
                <a:hlinkClick r:id="rId4"/>
              </a:rPr>
              <a:t>http://petersonstree.com/tree-services/pruning-services/</a:t>
            </a:r>
            <a:endParaRPr lang="pt-BR" sz="1400" dirty="0" smtClean="0"/>
          </a:p>
          <a:p>
            <a:r>
              <a:rPr lang="pt-BR" sz="1400" dirty="0" smtClean="0">
                <a:hlinkClick r:id="rId5"/>
              </a:rPr>
              <a:t>https://www.advancetreepros.com/can-pruning-kill-a-tree/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138083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3600" dirty="0" smtClean="0"/>
              <a:t>Pré-processamento dos dados (</a:t>
            </a:r>
            <a:r>
              <a:rPr lang="pt-BR" sz="36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NA</a:t>
            </a:r>
            <a:r>
              <a:rPr lang="pt-BR" sz="3600" dirty="0" smtClean="0"/>
              <a:t>,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pt-BR" sz="3600" dirty="0" smtClean="0"/>
              <a:t> e escalonamento)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Selecionar Medidas de Similaridade (dissimilaridade)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Agrupar (hierárquica, </a:t>
            </a:r>
            <a:r>
              <a:rPr lang="pt-BR" sz="3600" dirty="0" err="1" smtClean="0"/>
              <a:t>K-means</a:t>
            </a:r>
            <a:r>
              <a:rPr lang="pt-BR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pt-BR" sz="3600" dirty="0" smtClean="0"/>
              <a:t>Analisar</a:t>
            </a:r>
          </a:p>
        </p:txBody>
      </p:sp>
      <p:sp>
        <p:nvSpPr>
          <p:cNvPr id="6" name="Seta em curva para a direita 5"/>
          <p:cNvSpPr/>
          <p:nvPr/>
        </p:nvSpPr>
        <p:spPr>
          <a:xfrm flipV="1">
            <a:off x="251520" y="2736304"/>
            <a:ext cx="720080" cy="17728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5508302" y="0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Modalidades de Medidas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6512" y="0"/>
            <a:ext cx="9180512" cy="8366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-36512" y="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solidFill>
                  <a:schemeClr val="bg1"/>
                </a:solidFill>
                <a:latin typeface="Calibri" pitchFamily="34" charset="0"/>
              </a:rPr>
              <a:t>Determinação de k grupos</a:t>
            </a:r>
            <a:endParaRPr lang="pt-BR" altLang="pt-BR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2483867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Métodos </a:t>
            </a:r>
            <a:r>
              <a:rPr lang="pt-BR" altLang="pt-BR" sz="2400" dirty="0" err="1" smtClean="0">
                <a:latin typeface="Calibri" pitchFamily="34" charset="0"/>
              </a:rPr>
              <a:t>Não-hierárquicos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4860131" y="5715"/>
            <a:ext cx="2016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Validação e perfil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1" name="CaixaDeTexto 5"/>
          <p:cNvSpPr txBox="1">
            <a:spLocks noChangeArrowheads="1"/>
          </p:cNvSpPr>
          <p:nvPr/>
        </p:nvSpPr>
        <p:spPr bwMode="auto">
          <a:xfrm>
            <a:off x="7236296" y="5715"/>
            <a:ext cx="1872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pt-BR" sz="2400" dirty="0" smtClean="0">
                <a:latin typeface="Calibri" pitchFamily="34" charset="0"/>
              </a:rPr>
              <a:t>Exercícios no R</a:t>
            </a:r>
            <a:endParaRPr lang="pt-BR" altLang="pt-BR" sz="2400" dirty="0"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496" y="908720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Regra de parada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1628800"/>
            <a:ext cx="83529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São procedimentos </a:t>
            </a:r>
            <a:r>
              <a:rPr lang="pt-BR" sz="2800" i="1" dirty="0" smtClean="0"/>
              <a:t>ad </a:t>
            </a:r>
            <a:r>
              <a:rPr lang="pt-BR" sz="2800" i="1" dirty="0" err="1" smtClean="0"/>
              <a:t>hoc</a:t>
            </a:r>
            <a:r>
              <a:rPr lang="pt-BR" sz="2800" i="1" dirty="0" smtClean="0"/>
              <a:t> </a:t>
            </a:r>
            <a:r>
              <a:rPr lang="pt-BR" sz="2800" dirty="0" smtClean="0"/>
              <a:t>em sua maioria</a:t>
            </a:r>
          </a:p>
          <a:p>
            <a:endParaRPr lang="pt-BR" sz="2800" dirty="0" smtClean="0"/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Medir a similaridade ou distância entre agrupamentos em cada passo e parar quando exceder um valor específico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“Facilidade” na comunicação/uso dos resultados (3 grupos ao invés de 6, por ex.)</a:t>
            </a:r>
          </a:p>
          <a:p>
            <a:pPr>
              <a:buFont typeface="Wingdings"/>
              <a:buChar char="à"/>
            </a:pPr>
            <a:endParaRPr lang="pt-BR" sz="24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400" dirty="0" smtClean="0">
                <a:sym typeface="Wingdings" pitchFamily="2" charset="2"/>
              </a:rPr>
              <a:t>Usar técnicas estatísticas mais profundas, como: Correlações bisseriais/</a:t>
            </a:r>
            <a:r>
              <a:rPr lang="pt-BR" sz="2400" dirty="0" err="1" smtClean="0">
                <a:sym typeface="Wingdings" pitchFamily="2" charset="2"/>
              </a:rPr>
              <a:t>tau</a:t>
            </a:r>
            <a:r>
              <a:rPr lang="pt-BR" sz="2400" dirty="0" smtClean="0">
                <a:sym typeface="Wingdings" pitchFamily="2" charset="2"/>
              </a:rPr>
              <a:t> ou razão de verossimilhança (ex: Critério de Agrupamento Cúbico – CCC)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5320</Words>
  <Application>Microsoft Office PowerPoint</Application>
  <PresentationFormat>Apresentação na tela (4:3)</PresentationFormat>
  <Paragraphs>1429</Paragraphs>
  <Slides>118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118</vt:i4>
      </vt:variant>
    </vt:vector>
  </HeadingPairs>
  <TitlesOfParts>
    <vt:vector size="119" baseType="lpstr">
      <vt:lpstr>Tema do Office</vt:lpstr>
      <vt:lpstr>Estatística Multivariada VI Análise de Clusters</vt:lpstr>
      <vt:lpstr>Conteúdo</vt:lpstr>
      <vt:lpstr>Conteúdo</vt:lpstr>
      <vt:lpstr>Conteúdo</vt:lpstr>
      <vt:lpstr>Slide 5</vt:lpstr>
      <vt:lpstr>Slide 6</vt:lpstr>
      <vt:lpstr>CLUSTERS Fundamentos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Agrupamentos - Processo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Multivariada V Análise Multivariada de Variância e Covariância</dc:title>
  <dc:creator>Usuário do Windows</dc:creator>
  <cp:lastModifiedBy>Usuário do Windows</cp:lastModifiedBy>
  <cp:revision>364</cp:revision>
  <dcterms:created xsi:type="dcterms:W3CDTF">2018-01-24T11:05:40Z</dcterms:created>
  <dcterms:modified xsi:type="dcterms:W3CDTF">2019-02-23T16:56:35Z</dcterms:modified>
</cp:coreProperties>
</file>