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6" r:id="rId2"/>
    <p:sldId id="257" r:id="rId3"/>
    <p:sldId id="259" r:id="rId4"/>
    <p:sldId id="492" r:id="rId5"/>
    <p:sldId id="550" r:id="rId6"/>
    <p:sldId id="391" r:id="rId7"/>
    <p:sldId id="392" r:id="rId8"/>
    <p:sldId id="491" r:id="rId9"/>
    <p:sldId id="551" r:id="rId10"/>
    <p:sldId id="559" r:id="rId11"/>
    <p:sldId id="560" r:id="rId12"/>
    <p:sldId id="561" r:id="rId13"/>
    <p:sldId id="514" r:id="rId14"/>
    <p:sldId id="597" r:id="rId15"/>
    <p:sldId id="497" r:id="rId16"/>
    <p:sldId id="498" r:id="rId17"/>
    <p:sldId id="554" r:id="rId18"/>
    <p:sldId id="555" r:id="rId19"/>
    <p:sldId id="556" r:id="rId20"/>
    <p:sldId id="557" r:id="rId21"/>
    <p:sldId id="558" r:id="rId22"/>
    <p:sldId id="504" r:id="rId23"/>
    <p:sldId id="505" r:id="rId24"/>
    <p:sldId id="512" r:id="rId25"/>
    <p:sldId id="553" r:id="rId26"/>
    <p:sldId id="513" r:id="rId27"/>
    <p:sldId id="517" r:id="rId28"/>
    <p:sldId id="518" r:id="rId29"/>
    <p:sldId id="519" r:id="rId30"/>
    <p:sldId id="520" r:id="rId31"/>
    <p:sldId id="521" r:id="rId32"/>
    <p:sldId id="522" r:id="rId33"/>
    <p:sldId id="562" r:id="rId34"/>
    <p:sldId id="524" r:id="rId35"/>
    <p:sldId id="523" r:id="rId36"/>
    <p:sldId id="525" r:id="rId37"/>
    <p:sldId id="536" r:id="rId38"/>
    <p:sldId id="568" r:id="rId39"/>
    <p:sldId id="540" r:id="rId40"/>
    <p:sldId id="532" r:id="rId41"/>
    <p:sldId id="534" r:id="rId42"/>
    <p:sldId id="564" r:id="rId43"/>
    <p:sldId id="565" r:id="rId44"/>
    <p:sldId id="566" r:id="rId45"/>
    <p:sldId id="533" r:id="rId46"/>
    <p:sldId id="535" r:id="rId47"/>
    <p:sldId id="563" r:id="rId48"/>
    <p:sldId id="541" r:id="rId49"/>
    <p:sldId id="569" r:id="rId50"/>
    <p:sldId id="570" r:id="rId51"/>
    <p:sldId id="571" r:id="rId52"/>
    <p:sldId id="542" r:id="rId53"/>
    <p:sldId id="543" r:id="rId54"/>
    <p:sldId id="547" r:id="rId55"/>
    <p:sldId id="545" r:id="rId56"/>
    <p:sldId id="548" r:id="rId57"/>
    <p:sldId id="549" r:id="rId58"/>
    <p:sldId id="567" r:id="rId59"/>
    <p:sldId id="577" r:id="rId60"/>
    <p:sldId id="578" r:id="rId61"/>
    <p:sldId id="580" r:id="rId62"/>
    <p:sldId id="572" r:id="rId63"/>
    <p:sldId id="581" r:id="rId64"/>
    <p:sldId id="582" r:id="rId65"/>
    <p:sldId id="573" r:id="rId66"/>
    <p:sldId id="584" r:id="rId67"/>
    <p:sldId id="585" r:id="rId68"/>
    <p:sldId id="583" r:id="rId69"/>
    <p:sldId id="586" r:id="rId70"/>
    <p:sldId id="587" r:id="rId71"/>
    <p:sldId id="574" r:id="rId72"/>
    <p:sldId id="588" r:id="rId73"/>
    <p:sldId id="589" r:id="rId74"/>
    <p:sldId id="591" r:id="rId75"/>
    <p:sldId id="592" r:id="rId76"/>
    <p:sldId id="593" r:id="rId77"/>
    <p:sldId id="594" r:id="rId78"/>
    <p:sldId id="595" r:id="rId79"/>
    <p:sldId id="575" r:id="rId80"/>
    <p:sldId id="590" r:id="rId81"/>
    <p:sldId id="576" r:id="rId82"/>
    <p:sldId id="552" r:id="rId83"/>
    <p:sldId id="596" r:id="rId84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66"/>
    <a:srgbClr val="4F81BD"/>
    <a:srgbClr val="FF3399"/>
    <a:srgbClr val="66FF66"/>
    <a:srgbClr val="33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72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552AB8C-F972-4253-BAEB-D9915AACC813}" type="datetimeFigureOut">
              <a:rPr lang="pt-BR"/>
              <a:pPr>
                <a:defRPr/>
              </a:pPr>
              <a:t>07/03/2019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04F5865-4AE3-478C-A1B6-EF8FE5177E6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B1809-586F-48B7-AD37-97C49EF218DE}" type="datetimeFigureOut">
              <a:rPr lang="pt-BR"/>
              <a:pPr>
                <a:defRPr/>
              </a:pPr>
              <a:t>07/03/2019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E9FE7-8F36-4C96-AF3A-9A59D6E4C43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2CDCD-E943-40AB-A3EE-AFD4EC4BBEC7}" type="datetimeFigureOut">
              <a:rPr lang="pt-BR"/>
              <a:pPr>
                <a:defRPr/>
              </a:pPr>
              <a:t>07/03/2019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4F7E4-1435-45FA-AD84-4C11BCD43AB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FE6EB-896F-4730-9D85-EF4241757573}" type="datetimeFigureOut">
              <a:rPr lang="pt-BR"/>
              <a:pPr>
                <a:defRPr/>
              </a:pPr>
              <a:t>07/03/2019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EC8A0-7FFB-4BE0-B5BF-12187EA6D3B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8A1A9-A306-474E-8882-87EDCBE1281F}" type="datetimeFigureOut">
              <a:rPr lang="pt-BR"/>
              <a:pPr>
                <a:defRPr/>
              </a:pPr>
              <a:t>07/03/2019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CA295-B740-4249-ACC9-54091904821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2C6F5-867A-44C0-9CE5-AE7720775F70}" type="datetimeFigureOut">
              <a:rPr lang="pt-BR"/>
              <a:pPr>
                <a:defRPr/>
              </a:pPr>
              <a:t>07/03/2019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C8A4F-E52A-46A6-8568-E62C112DA75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C85A3-858C-4E4E-8841-14242B2BD9BB}" type="datetimeFigureOut">
              <a:rPr lang="pt-BR"/>
              <a:pPr>
                <a:defRPr/>
              </a:pPr>
              <a:t>07/03/2019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1E13C-F957-4F0B-BD5D-288DD3DFF14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58C6F-E458-4024-A9B8-40447F080D28}" type="datetimeFigureOut">
              <a:rPr lang="pt-BR"/>
              <a:pPr>
                <a:defRPr/>
              </a:pPr>
              <a:t>07/03/2019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A4879-5A98-4978-88E1-661E896FAE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97A5D-B870-4742-A5C6-C9941A50ED28}" type="datetimeFigureOut">
              <a:rPr lang="pt-BR"/>
              <a:pPr>
                <a:defRPr/>
              </a:pPr>
              <a:t>07/03/2019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B929D-CDAA-4618-985C-707D85E9703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5151F-ED67-45CA-8176-2BB7075A9FD0}" type="datetimeFigureOut">
              <a:rPr lang="pt-BR"/>
              <a:pPr>
                <a:defRPr/>
              </a:pPr>
              <a:t>07/03/2019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6134D-F779-4D0B-88AC-65F403CCCE3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4D64D-C69D-4D02-BD5B-1CD8624E64D1}" type="datetimeFigureOut">
              <a:rPr lang="pt-BR"/>
              <a:pPr>
                <a:defRPr/>
              </a:pPr>
              <a:t>07/03/2019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13929-B52E-4341-960A-6DE9E506F3C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B2A15-D347-4E9C-A7BB-26AC50DC0212}" type="datetimeFigureOut">
              <a:rPr lang="pt-BR"/>
              <a:pPr>
                <a:defRPr/>
              </a:pPr>
              <a:t>07/03/2019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11EDB-2BC8-47B5-A340-8EBCDC36052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5AC45C-E7F3-4156-8DA6-DA4B71ADA7E3}" type="datetimeFigureOut">
              <a:rPr lang="pt-BR"/>
              <a:pPr>
                <a:defRPr/>
              </a:pPr>
              <a:t>07/03/2019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7BC635BF-CF86-48E4-93D3-084FCCD5E8E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stowers.org/mcm/efg/R/Visualization/cor-cluster/index.ht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stowers.org/mcm/efg/R/Visualization/cor-cluster/index.ht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hyperlink" Target="https://towardsdatascience.com/the-anatomy-of-k-means-c22340543397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articles/25-cluster-analysis-in-r-practical-guide/111-types-of-clustering-methods-overview-and-quick-start-r-code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wiki.php?id_contents=794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advancetreepros.com/can-pruning-kill-a-tree/" TargetMode="External"/><Relationship Id="rId4" Type="http://schemas.openxmlformats.org/officeDocument/2006/relationships/hyperlink" Target="http://petersonstree.com/tree-services/pruning-services/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summary-of-community-detection-algorithms-in-igraph-0-6/" TargetMode="External"/><Relationship Id="rId2" Type="http://schemas.openxmlformats.org/officeDocument/2006/relationships/hyperlink" Target="https://stackoverflow.com/questions/9471906/what-are-the-differences-between-community-detection-algorithms-in-igraph" TargetMode="Externa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195446/choosing-the-right-linkage-method-for-hierarchical-clustering" TargetMode="Externa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kateto.net/polnet2017" TargetMode="External"/><Relationship Id="rId4" Type="http://schemas.openxmlformats.org/officeDocument/2006/relationships/hyperlink" Target="https://bwlewis.github.io/rthreejs/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kateto.net/networks-r-igraph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?sortBy=hottest&amp;group=public&amp;page=1&amp;pageSize=20&amp;size=all&amp;filetype=csv&amp;license=all&amp;tagids=13304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ctrTitle"/>
          </p:nvPr>
        </p:nvSpPr>
        <p:spPr>
          <a:xfrm>
            <a:off x="685800" y="2011363"/>
            <a:ext cx="7772400" cy="2763837"/>
          </a:xfrm>
        </p:spPr>
        <p:txBody>
          <a:bodyPr/>
          <a:lstStyle/>
          <a:p>
            <a:pPr eaLnBrk="1" hangingPunct="1"/>
            <a:r>
              <a:rPr lang="pt-BR" altLang="pt-BR" sz="4000" dirty="0" smtClean="0"/>
              <a:t>Estatística Multivariada VI</a:t>
            </a:r>
            <a:r>
              <a:rPr lang="pt-BR" altLang="pt-BR" sz="6000" dirty="0" smtClean="0"/>
              <a:t/>
            </a:r>
            <a:br>
              <a:rPr lang="pt-BR" altLang="pt-BR" sz="6000" dirty="0" smtClean="0"/>
            </a:br>
            <a:r>
              <a:rPr lang="pt-BR" altLang="pt-BR" sz="6600" b="1" dirty="0" smtClean="0"/>
              <a:t>Análise de Clusters</a:t>
            </a:r>
            <a:endParaRPr lang="pt-BR" altLang="pt-BR" sz="6000" b="1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06095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smtClean="0"/>
              <a:t>Prof. Dr. Juliano van </a:t>
            </a:r>
            <a:r>
              <a:rPr lang="pt-BR" dirty="0" err="1" smtClean="0"/>
              <a:t>Melis</a:t>
            </a:r>
            <a:endParaRPr lang="pt-BR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smtClean="0"/>
              <a:t>Parte II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4508500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AutoShape 5" descr="nova assinaturas - Kátia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3078" name="AutoShape 7" descr="nova assinaturas - Kátia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3079" name="AutoShape 9" descr="nova assinaturas - Kátia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  <p:pic>
        <p:nvPicPr>
          <p:cNvPr id="3080" name="Imagem 7" descr="unnamed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91250" y="0"/>
            <a:ext cx="295275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496" y="908720"/>
            <a:ext cx="5365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Medidas Correlacionais</a:t>
            </a:r>
            <a:endParaRPr lang="pt-BR" sz="3600" b="1" dirty="0"/>
          </a:p>
        </p:txBody>
      </p:sp>
      <p:pic>
        <p:nvPicPr>
          <p:cNvPr id="14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029037" y="836712"/>
            <a:ext cx="1114963" cy="864096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395536" y="1844824"/>
            <a:ext cx="802187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-</a:t>
            </a:r>
            <a:r>
              <a:rPr lang="pt-BR" sz="2400" b="1" dirty="0" smtClean="0"/>
              <a:t> Dissimilaridade = 1 – Correlação</a:t>
            </a:r>
          </a:p>
          <a:p>
            <a:r>
              <a:rPr lang="pt-BR" sz="2000" i="1" dirty="0" smtClean="0"/>
              <a:t>Varia entre 0 e 2. Pode ser usado quando é só correlações positivas.</a:t>
            </a:r>
          </a:p>
          <a:p>
            <a:endParaRPr lang="pt-BR" sz="2400" dirty="0" smtClean="0"/>
          </a:p>
          <a:p>
            <a:pPr>
              <a:buFontTx/>
              <a:buChar char="-"/>
            </a:pPr>
            <a:r>
              <a:rPr lang="pt-BR" sz="2400" b="1" dirty="0" smtClean="0"/>
              <a:t> Dissimilaridade = (1 – Correlação)/2</a:t>
            </a:r>
          </a:p>
          <a:p>
            <a:r>
              <a:rPr lang="pt-BR" sz="2000" i="1" dirty="0" smtClean="0"/>
              <a:t>Igual ao anterior, mas deixa na escala de 0 a 1 (</a:t>
            </a:r>
            <a:r>
              <a:rPr lang="pt-BR" sz="2000" i="1" dirty="0" err="1" smtClean="0"/>
              <a:t>Height</a:t>
            </a:r>
            <a:r>
              <a:rPr lang="pt-BR" sz="2000" i="1" dirty="0" smtClean="0"/>
              <a:t>).</a:t>
            </a:r>
            <a:endParaRPr lang="pt-BR" sz="2400" dirty="0" smtClean="0"/>
          </a:p>
          <a:p>
            <a:endParaRPr lang="pt-BR" sz="2400" dirty="0" smtClean="0"/>
          </a:p>
          <a:p>
            <a:pPr>
              <a:buFontTx/>
              <a:buChar char="-"/>
            </a:pPr>
            <a:r>
              <a:rPr lang="pt-BR" sz="2400" b="1" dirty="0" smtClean="0"/>
              <a:t> Dissimilaridade = 1 – </a:t>
            </a:r>
            <a:r>
              <a:rPr lang="pt-BR" sz="2400" b="1" dirty="0" err="1" smtClean="0"/>
              <a:t>Abs</a:t>
            </a:r>
            <a:r>
              <a:rPr lang="pt-BR" sz="2400" b="1" dirty="0" smtClean="0"/>
              <a:t>(Correlação)</a:t>
            </a:r>
          </a:p>
          <a:p>
            <a:r>
              <a:rPr lang="pt-BR" sz="2400" dirty="0" smtClean="0"/>
              <a:t> </a:t>
            </a:r>
            <a:r>
              <a:rPr lang="pt-BR" sz="2000" i="1" dirty="0" smtClean="0"/>
              <a:t>Trabalha bem com correlações positivas ou negativas.</a:t>
            </a:r>
            <a:endParaRPr lang="pt-BR" sz="2400" dirty="0" smtClean="0"/>
          </a:p>
          <a:p>
            <a:endParaRPr lang="pt-BR" sz="2400" dirty="0" smtClean="0"/>
          </a:p>
          <a:p>
            <a:pPr>
              <a:buFontTx/>
              <a:buChar char="-"/>
            </a:pPr>
            <a:r>
              <a:rPr lang="pt-BR" sz="2400" b="1" dirty="0" smtClean="0"/>
              <a:t>Dissimilaridade = Raiz(1 – Correlação²)</a:t>
            </a:r>
          </a:p>
          <a:p>
            <a:r>
              <a:rPr lang="pt-BR" sz="2000" i="1" dirty="0" smtClean="0"/>
              <a:t>Destaca algumas correlações, em detrimento de outras, </a:t>
            </a:r>
            <a:endParaRPr lang="pt-BR" sz="2400" i="1" dirty="0"/>
          </a:p>
        </p:txBody>
      </p:sp>
      <p:sp>
        <p:nvSpPr>
          <p:cNvPr id="16" name="Retângulo 15"/>
          <p:cNvSpPr/>
          <p:nvPr/>
        </p:nvSpPr>
        <p:spPr>
          <a:xfrm>
            <a:off x="0" y="6474822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hlinkClick r:id="rId3"/>
              </a:rPr>
              <a:t>http://research.stowers.org/mcm/efg/R/Visualization/cor-cluster/index.htm</a:t>
            </a:r>
            <a:r>
              <a:rPr lang="pt-BR" sz="1600" dirty="0" smtClean="0"/>
              <a:t> </a:t>
            </a:r>
            <a:endParaRPr lang="pt-BR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496" y="908720"/>
            <a:ext cx="5365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Medidas Correlacionais</a:t>
            </a:r>
            <a:endParaRPr lang="pt-BR" sz="3600" b="1" dirty="0"/>
          </a:p>
        </p:txBody>
      </p:sp>
      <p:pic>
        <p:nvPicPr>
          <p:cNvPr id="14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029037" y="836712"/>
            <a:ext cx="1114963" cy="864096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395536" y="1844824"/>
            <a:ext cx="81369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-</a:t>
            </a:r>
            <a:r>
              <a:rPr lang="pt-BR" sz="2400" b="1" dirty="0" smtClean="0"/>
              <a:t> Dissimilaridade = 1 – Correlação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dissimilaridade &lt;- 1-(cor(t(dados))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distancia &lt;- as.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(dissimilaridade)</a:t>
            </a:r>
          </a:p>
          <a:p>
            <a:pPr>
              <a:buFontTx/>
              <a:buChar char="-"/>
            </a:pPr>
            <a:r>
              <a:rPr lang="pt-BR" sz="2400" b="1" dirty="0" smtClean="0"/>
              <a:t> Dissimilaridade = (1 – Correlação)/2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dissimilaridade &lt;- 1- (cor(t(dados)))/2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distancia &lt;- as.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(dissimilaridade)</a:t>
            </a:r>
          </a:p>
          <a:p>
            <a:r>
              <a:rPr lang="pt-BR" sz="2000" b="1" i="1" dirty="0" smtClean="0"/>
              <a:t>-</a:t>
            </a:r>
            <a:r>
              <a:rPr lang="pt-BR" sz="2400" b="1" dirty="0" smtClean="0"/>
              <a:t> Dissimilaridade = 1 – </a:t>
            </a:r>
            <a:r>
              <a:rPr lang="pt-BR" sz="2400" b="1" dirty="0" err="1" smtClean="0"/>
              <a:t>Abs</a:t>
            </a:r>
            <a:r>
              <a:rPr lang="pt-BR" sz="2400" b="1" dirty="0" smtClean="0"/>
              <a:t>(Correlação)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dissimilaridade &lt;- 1-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abs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(cor(t(dados)))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distancia &lt;- as.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(dissimilaridade) </a:t>
            </a:r>
          </a:p>
          <a:p>
            <a:r>
              <a:rPr lang="pt-BR" sz="2000" b="1" i="1" dirty="0" smtClean="0"/>
              <a:t>- </a:t>
            </a:r>
            <a:r>
              <a:rPr lang="pt-BR" sz="2400" b="1" dirty="0" smtClean="0"/>
              <a:t>Dissimilaridade = Raiz(1 – Correlação²)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dissimilaridade &lt;-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(1-(cor(t(dados)))^2)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distancia &lt;- as.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(dissimilaridade)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0" y="6474822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hlinkClick r:id="rId3"/>
              </a:rPr>
              <a:t>http://research.stowers.org/mcm/efg/R/Visualization/cor-cluster/index.htm</a:t>
            </a:r>
            <a:r>
              <a:rPr lang="pt-BR" sz="1600" dirty="0" smtClean="0"/>
              <a:t> </a:t>
            </a:r>
            <a:endParaRPr lang="pt-BR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496" y="908720"/>
            <a:ext cx="5365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Medidas Correlacionais</a:t>
            </a:r>
            <a:endParaRPr lang="pt-BR" sz="3600" b="1" dirty="0"/>
          </a:p>
        </p:txBody>
      </p:sp>
      <p:pic>
        <p:nvPicPr>
          <p:cNvPr id="13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029037" y="836712"/>
            <a:ext cx="1114963" cy="864096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179512" y="2041684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hclust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(d=distancia)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372200" y="2060848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dados</a:t>
            </a:r>
            <a:endParaRPr lang="pt-BR" sz="2800" b="1" dirty="0"/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5796136" y="2636912"/>
          <a:ext cx="266852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131"/>
                <a:gridCol w="667131"/>
                <a:gridCol w="667131"/>
                <a:gridCol w="667131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Var1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Var2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Var3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Var4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323529" y="2780928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ym typeface="Wingdings" pitchFamily="2" charset="2"/>
              </a:rPr>
              <a:t> Correlação pode ser de Pearson ou de </a:t>
            </a:r>
            <a:r>
              <a:rPr lang="pt-BR" sz="2800" dirty="0" err="1" smtClean="0">
                <a:sym typeface="Wingdings" pitchFamily="2" charset="2"/>
              </a:rPr>
              <a:t>Spearman</a:t>
            </a:r>
            <a:endParaRPr lang="pt-BR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543" y="3799664"/>
            <a:ext cx="3054289" cy="2725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65659" y="1052736"/>
            <a:ext cx="2750157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aixaDeTexto 18"/>
          <p:cNvSpPr txBox="1"/>
          <p:nvPr/>
        </p:nvSpPr>
        <p:spPr>
          <a:xfrm>
            <a:off x="2339752" y="3823747"/>
            <a:ext cx="649782" cy="325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Ward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123728" y="1179202"/>
            <a:ext cx="932350" cy="325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UPGMC</a:t>
            </a:r>
            <a:endParaRPr lang="pt-BR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166123" y="1132928"/>
            <a:ext cx="2917177" cy="272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CaixaDeTexto 21"/>
          <p:cNvSpPr txBox="1"/>
          <p:nvPr/>
        </p:nvSpPr>
        <p:spPr>
          <a:xfrm>
            <a:off x="5436096" y="980728"/>
            <a:ext cx="920895" cy="325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UPGMA</a:t>
            </a:r>
            <a:endParaRPr lang="pt-BR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059832" y="3839398"/>
            <a:ext cx="2952328" cy="275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CaixaDeTexto 23"/>
          <p:cNvSpPr txBox="1"/>
          <p:nvPr/>
        </p:nvSpPr>
        <p:spPr>
          <a:xfrm>
            <a:off x="5220072" y="3789040"/>
            <a:ext cx="1046889" cy="325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Completa</a:t>
            </a:r>
            <a:endParaRPr lang="pt-BR" dirty="0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6588224" y="1124744"/>
            <a:ext cx="244827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CaixaDeTexto 26"/>
          <p:cNvSpPr txBox="1"/>
          <p:nvPr/>
        </p:nvSpPr>
        <p:spPr>
          <a:xfrm>
            <a:off x="8138597" y="112474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Simples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5496" y="908720"/>
            <a:ext cx="419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 smtClean="0"/>
              <a:t>Weighted</a:t>
            </a:r>
            <a:r>
              <a:rPr lang="pt-BR" sz="2800" dirty="0" smtClean="0"/>
              <a:t> </a:t>
            </a:r>
            <a:r>
              <a:rPr lang="pt-BR" sz="2800" b="1" i="1" dirty="0" err="1" smtClean="0"/>
              <a:t>vs</a:t>
            </a:r>
            <a:r>
              <a:rPr lang="pt-BR" sz="2800" dirty="0" smtClean="0"/>
              <a:t> </a:t>
            </a:r>
            <a:r>
              <a:rPr lang="pt-BR" sz="2800" dirty="0" err="1" smtClean="0"/>
              <a:t>Unweighted</a:t>
            </a:r>
            <a:endParaRPr lang="pt-BR" sz="28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51520" y="1613118"/>
            <a:ext cx="8604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 err="1" smtClean="0"/>
              <a:t>Unweighted</a:t>
            </a:r>
            <a:r>
              <a:rPr lang="pt-BR" sz="2800" dirty="0" smtClean="0"/>
              <a:t> é computacionalmente mais complicado, pois calcula a distância entre pares usando médias aritméticas, enquanto que o </a:t>
            </a:r>
            <a:r>
              <a:rPr lang="pt-BR" sz="2800" b="1" i="1" dirty="0" err="1" smtClean="0"/>
              <a:t>Weighted</a:t>
            </a:r>
            <a:r>
              <a:rPr lang="pt-BR" sz="2800" dirty="0" smtClean="0"/>
              <a:t> calcula de maneira mais simples.</a:t>
            </a:r>
            <a:endParaRPr lang="pt-BR" sz="28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07504" y="4365104"/>
            <a:ext cx="2207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/>
              <a:t>WPGMA</a:t>
            </a:r>
            <a:endParaRPr lang="pt-BR" sz="4000" b="1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07504" y="5733256"/>
            <a:ext cx="209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/>
              <a:t>U</a:t>
            </a:r>
            <a:r>
              <a:rPr lang="pt-BR" sz="4000" b="1" dirty="0" smtClean="0"/>
              <a:t>PGMA</a:t>
            </a:r>
            <a:endParaRPr lang="pt-BR" sz="4000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411760" y="4509120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/>
              <a:t>d</a:t>
            </a:r>
            <a:r>
              <a:rPr lang="pl-PL" sz="2400" baseline="-25000" dirty="0" smtClean="0"/>
              <a:t>k[ij]</a:t>
            </a:r>
            <a:r>
              <a:rPr lang="pl-PL" sz="2400" dirty="0" smtClean="0"/>
              <a:t> = </a:t>
            </a:r>
            <a:r>
              <a:rPr lang="pl-PL" sz="2400" dirty="0" smtClean="0"/>
              <a:t>(</a:t>
            </a:r>
            <a:r>
              <a:rPr lang="pt-BR" sz="2400" dirty="0" smtClean="0"/>
              <a:t>1</a:t>
            </a:r>
            <a:r>
              <a:rPr lang="pl-PL" sz="2400" dirty="0" smtClean="0"/>
              <a:t>/2</a:t>
            </a:r>
            <a:r>
              <a:rPr lang="pt-BR" sz="2400" dirty="0" smtClean="0"/>
              <a:t> </a:t>
            </a:r>
            <a:r>
              <a:rPr lang="pl-PL" sz="2400" dirty="0" smtClean="0"/>
              <a:t>x </a:t>
            </a:r>
            <a:r>
              <a:rPr lang="pl-PL" sz="2400" dirty="0" smtClean="0"/>
              <a:t>d</a:t>
            </a:r>
            <a:r>
              <a:rPr lang="pl-PL" sz="2400" baseline="-25000" dirty="0" smtClean="0"/>
              <a:t>ki</a:t>
            </a:r>
            <a:r>
              <a:rPr lang="pl-PL" sz="2400" dirty="0" smtClean="0"/>
              <a:t> ) + </a:t>
            </a:r>
            <a:r>
              <a:rPr lang="pl-PL" sz="2400" dirty="0" smtClean="0"/>
              <a:t>(1/2 </a:t>
            </a:r>
            <a:r>
              <a:rPr lang="pl-PL" sz="2400" dirty="0" smtClean="0"/>
              <a:t>x d</a:t>
            </a:r>
            <a:r>
              <a:rPr lang="pl-PL" sz="2400" baseline="-25000" dirty="0" smtClean="0"/>
              <a:t>kj</a:t>
            </a:r>
            <a:r>
              <a:rPr lang="pl-PL" sz="2400" dirty="0" smtClean="0"/>
              <a:t> )</a:t>
            </a:r>
            <a:endParaRPr lang="pt-BR" sz="2400" dirty="0"/>
          </a:p>
        </p:txBody>
      </p:sp>
      <p:sp>
        <p:nvSpPr>
          <p:cNvPr id="32" name="Retângulo 31"/>
          <p:cNvSpPr/>
          <p:nvPr/>
        </p:nvSpPr>
        <p:spPr>
          <a:xfrm>
            <a:off x="2339752" y="5805264"/>
            <a:ext cx="6804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 smtClean="0"/>
              <a:t>d</a:t>
            </a:r>
            <a:r>
              <a:rPr lang="pt-BR" sz="2400" baseline="-25000" dirty="0" err="1" smtClean="0"/>
              <a:t>k</a:t>
            </a:r>
            <a:r>
              <a:rPr lang="pt-BR" sz="2400" baseline="-25000" dirty="0" smtClean="0"/>
              <a:t>[</a:t>
            </a:r>
            <a:r>
              <a:rPr lang="pt-BR" sz="2400" baseline="-25000" dirty="0" err="1" smtClean="0"/>
              <a:t>ij</a:t>
            </a:r>
            <a:r>
              <a:rPr lang="pt-BR" sz="2400" baseline="-25000" dirty="0" smtClean="0"/>
              <a:t>]</a:t>
            </a:r>
            <a:r>
              <a:rPr lang="pt-BR" sz="2400" dirty="0" smtClean="0"/>
              <a:t> = (( </a:t>
            </a:r>
            <a:r>
              <a:rPr lang="pt-BR" sz="2400" dirty="0" err="1" smtClean="0"/>
              <a:t>n</a:t>
            </a:r>
            <a:r>
              <a:rPr lang="pt-BR" sz="2400" baseline="-25000" dirty="0" err="1" smtClean="0"/>
              <a:t>i</a:t>
            </a:r>
            <a:r>
              <a:rPr lang="pt-BR" sz="2400" dirty="0" smtClean="0"/>
              <a:t> / (</a:t>
            </a:r>
            <a:r>
              <a:rPr lang="pt-BR" sz="2400" dirty="0" err="1" smtClean="0"/>
              <a:t>n</a:t>
            </a:r>
            <a:r>
              <a:rPr lang="pt-BR" sz="2400" baseline="-25000" dirty="0" err="1" smtClean="0"/>
              <a:t>i</a:t>
            </a:r>
            <a:r>
              <a:rPr lang="pt-BR" sz="2400" dirty="0" smtClean="0"/>
              <a:t> + </a:t>
            </a:r>
            <a:r>
              <a:rPr lang="pt-BR" sz="2400" dirty="0" err="1" smtClean="0"/>
              <a:t>n</a:t>
            </a:r>
            <a:r>
              <a:rPr lang="pt-BR" sz="2400" baseline="-25000" dirty="0" err="1" smtClean="0"/>
              <a:t>j</a:t>
            </a:r>
            <a:r>
              <a:rPr lang="pt-BR" sz="2400" dirty="0" smtClean="0"/>
              <a:t> )) x </a:t>
            </a:r>
            <a:r>
              <a:rPr lang="pt-BR" sz="2400" dirty="0" err="1" smtClean="0"/>
              <a:t>d</a:t>
            </a:r>
            <a:r>
              <a:rPr lang="pt-BR" sz="2400" baseline="-25000" dirty="0" err="1" smtClean="0"/>
              <a:t>ki</a:t>
            </a:r>
            <a:r>
              <a:rPr lang="pt-BR" sz="2400" dirty="0" smtClean="0"/>
              <a:t> ) + ((</a:t>
            </a:r>
            <a:r>
              <a:rPr lang="pt-BR" sz="2400" dirty="0" err="1" smtClean="0"/>
              <a:t>n</a:t>
            </a:r>
            <a:r>
              <a:rPr lang="pt-BR" sz="2400" baseline="-25000" dirty="0" err="1" smtClean="0"/>
              <a:t>j</a:t>
            </a:r>
            <a:r>
              <a:rPr lang="pt-BR" sz="2400" dirty="0" smtClean="0"/>
              <a:t> / (</a:t>
            </a:r>
            <a:r>
              <a:rPr lang="pt-BR" sz="2400" dirty="0" err="1" smtClean="0"/>
              <a:t>n</a:t>
            </a:r>
            <a:r>
              <a:rPr lang="pt-BR" sz="2400" baseline="-25000" dirty="0" err="1" smtClean="0"/>
              <a:t>i</a:t>
            </a:r>
            <a:r>
              <a:rPr lang="pt-BR" sz="2400" dirty="0" smtClean="0"/>
              <a:t> + </a:t>
            </a:r>
            <a:r>
              <a:rPr lang="pt-BR" sz="2400" dirty="0" err="1" smtClean="0"/>
              <a:t>n</a:t>
            </a:r>
            <a:r>
              <a:rPr lang="pt-BR" sz="2400" baseline="-25000" dirty="0" err="1" smtClean="0"/>
              <a:t>j</a:t>
            </a:r>
            <a:r>
              <a:rPr lang="pt-BR" sz="2400" dirty="0" smtClean="0"/>
              <a:t> )) x </a:t>
            </a:r>
            <a:r>
              <a:rPr lang="pt-BR" sz="2400" dirty="0" err="1" smtClean="0"/>
              <a:t>d</a:t>
            </a:r>
            <a:r>
              <a:rPr lang="pt-BR" sz="2400" baseline="-25000" dirty="0" err="1" smtClean="0"/>
              <a:t>kj</a:t>
            </a:r>
            <a:r>
              <a:rPr lang="pt-BR" sz="2400" dirty="0" smtClean="0"/>
              <a:t> )</a:t>
            </a:r>
            <a:endParaRPr lang="pt-BR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latin typeface="Calibri" pitchFamily="34" charset="0"/>
              </a:rPr>
              <a:t>Não-hierárquicos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Validação e perfil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9263" y="1844824"/>
            <a:ext cx="5486873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ixaDeTexto 14"/>
          <p:cNvSpPr txBox="1"/>
          <p:nvPr/>
        </p:nvSpPr>
        <p:spPr>
          <a:xfrm>
            <a:off x="0" y="836712"/>
            <a:ext cx="6534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1. Escolha pela distância (altura)</a:t>
            </a:r>
            <a:endParaRPr lang="pt-BR" sz="3200" b="1" dirty="0"/>
          </a:p>
        </p:txBody>
      </p:sp>
      <p:cxnSp>
        <p:nvCxnSpPr>
          <p:cNvPr id="17" name="Conector reto 16"/>
          <p:cNvCxnSpPr/>
          <p:nvPr/>
        </p:nvCxnSpPr>
        <p:spPr>
          <a:xfrm>
            <a:off x="1187624" y="3645024"/>
            <a:ext cx="4464496" cy="0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810065" y="3429000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h = 4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77802" y="1556792"/>
            <a:ext cx="787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Ward</a:t>
            </a:r>
            <a:endParaRPr lang="pt-BR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latin typeface="Calibri" pitchFamily="34" charset="0"/>
              </a:rPr>
              <a:t>Não-hierárquicos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Validação e perfil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9263" y="1844824"/>
            <a:ext cx="5486873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ixaDeTexto 14"/>
          <p:cNvSpPr txBox="1"/>
          <p:nvPr/>
        </p:nvSpPr>
        <p:spPr>
          <a:xfrm>
            <a:off x="0" y="83671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2. Escolha pelo número de grupos</a:t>
            </a:r>
            <a:endParaRPr lang="pt-BR" sz="32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932040" y="2276872"/>
            <a:ext cx="971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k= 3</a:t>
            </a:r>
            <a:endParaRPr lang="pt-BR" sz="3200" dirty="0">
              <a:solidFill>
                <a:srgbClr val="FF0000"/>
              </a:solidFill>
            </a:endParaRPr>
          </a:p>
        </p:txBody>
      </p:sp>
      <p:cxnSp>
        <p:nvCxnSpPr>
          <p:cNvPr id="16" name="Conector reto 15"/>
          <p:cNvCxnSpPr/>
          <p:nvPr/>
        </p:nvCxnSpPr>
        <p:spPr>
          <a:xfrm flipV="1">
            <a:off x="1547664" y="4149080"/>
            <a:ext cx="432048" cy="2160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2987824" y="2636912"/>
            <a:ext cx="432048" cy="2160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4139952" y="4509120"/>
            <a:ext cx="432048" cy="2160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77802" y="1556792"/>
            <a:ext cx="787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Ward</a:t>
            </a:r>
            <a:endParaRPr lang="pt-BR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Não-Hierárquicos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Validação e perfil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23528" y="1196752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2400" b="1" dirty="0" smtClean="0"/>
              <a:t>Validar com novas observações</a:t>
            </a:r>
            <a:r>
              <a:rPr lang="pt-BR" sz="2400" dirty="0" smtClean="0"/>
              <a:t>, observando os centros dos grupos e comparar os resultados </a:t>
            </a:r>
          </a:p>
          <a:p>
            <a:pPr marL="342900" indent="-342900"/>
            <a:r>
              <a:rPr lang="pt-BR" sz="2400" dirty="0" smtClean="0">
                <a:sym typeface="Wingdings" pitchFamily="2" charset="2"/>
              </a:rPr>
              <a:t>		 Gráfico de “cotovelo”</a:t>
            </a:r>
            <a:endParaRPr lang="pt-BR" sz="2400" dirty="0" smtClean="0"/>
          </a:p>
          <a:p>
            <a:pPr marL="342900" indent="-342900">
              <a:buAutoNum type="arabicPeriod"/>
            </a:pPr>
            <a:endParaRPr lang="pt-BR" sz="2400" dirty="0" smtClean="0"/>
          </a:p>
          <a:p>
            <a:pPr marL="342900" indent="-342900">
              <a:buAutoNum type="arabicPeriod"/>
            </a:pPr>
            <a:r>
              <a:rPr lang="pt-BR" sz="2400" b="1" dirty="0" smtClean="0"/>
              <a:t>Validação cruzada </a:t>
            </a:r>
            <a:r>
              <a:rPr lang="pt-BR" sz="2400" dirty="0" smtClean="0"/>
              <a:t>(= análise discriminantes)</a:t>
            </a:r>
          </a:p>
          <a:p>
            <a:pPr marL="342900" indent="-342900">
              <a:buAutoNum type="arabicPeriod"/>
            </a:pPr>
            <a:endParaRPr lang="pt-BR" sz="2400" dirty="0" smtClean="0"/>
          </a:p>
          <a:p>
            <a:pPr marL="342900" indent="-342900">
              <a:buAutoNum type="arabicPeriod"/>
            </a:pPr>
            <a:r>
              <a:rPr lang="pt-BR" sz="2400" b="1" dirty="0" smtClean="0"/>
              <a:t>Validação preditiva</a:t>
            </a:r>
            <a:r>
              <a:rPr lang="pt-BR" sz="2400" dirty="0" smtClean="0"/>
              <a:t> (ou critério preditivo): Selecionar variáveis </a:t>
            </a:r>
            <a:r>
              <a:rPr lang="pt-BR" sz="2400" i="1" dirty="0" err="1" smtClean="0"/>
              <a:t>não-utilizadas</a:t>
            </a:r>
            <a:r>
              <a:rPr lang="pt-BR" sz="2400" i="1" dirty="0" smtClean="0"/>
              <a:t> para formar agrupamentos</a:t>
            </a:r>
            <a:r>
              <a:rPr lang="pt-BR" sz="2400" dirty="0" smtClean="0"/>
              <a:t> e verificar se essas variáveis variam conforme os grupos pré-definidos.</a:t>
            </a:r>
            <a:endParaRPr lang="pt-BR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Não-Hierárquicos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Validação e perfil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1225689"/>
            <a:ext cx="75243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(d) 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scale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(d,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scale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FALSE)^2)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wrap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(i,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hc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x) 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cl &lt;-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cutree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hc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i)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spl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split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(x, cl)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sapply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spl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wss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elbow_plot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(data,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dissim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cl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hclust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dissim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sapply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seq.int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(1,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(data)),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wrap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h =cl,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  x = data)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0" y="836712"/>
            <a:ext cx="891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1º Construa uma função para calcular a soma dos quadrados intragrupos (WSS)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5496" y="2195572"/>
            <a:ext cx="752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2º Função que junte o WSS com a quantidade de grupos presentes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5496" y="4355812"/>
            <a:ext cx="651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3º Função que fornece os valores para construir o gráfico</a:t>
            </a:r>
            <a:endParaRPr lang="pt-BR" b="1" dirty="0"/>
          </a:p>
        </p:txBody>
      </p:sp>
      <p:pic>
        <p:nvPicPr>
          <p:cNvPr id="17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029037" y="1340768"/>
            <a:ext cx="1114963" cy="8640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Não-Hierárquicos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Validação e perfil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83671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Exemplo</a:t>
            </a:r>
            <a:endParaRPr lang="pt-BR" b="1" dirty="0"/>
          </a:p>
        </p:txBody>
      </p:sp>
      <p:sp>
        <p:nvSpPr>
          <p:cNvPr id="9" name="Retângulo 8"/>
          <p:cNvSpPr/>
          <p:nvPr/>
        </p:nvSpPr>
        <p:spPr>
          <a:xfrm>
            <a:off x="0" y="1225783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data(iris)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exemplo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&lt;- select(iris, -Species)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elbow_data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&lt;- data.frame(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ward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elbow_plot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(data=exemplo,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dissim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(exemplo),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ward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.D"),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upgma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elbow_plot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(data=exemplo,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dissim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(exemplo),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median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"),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upgmc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elbow_plot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(data=exemplo,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dissim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(exemplo),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centroid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"),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k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seq.int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(1,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(exemplo)))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elbow_data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gather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elbow_data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 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Metodo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"WSS", -k)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elbow_data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%&gt;%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filter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(k&lt;30) %&gt;%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(x=k,y=WSS,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group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Metodo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Metodo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linetype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Metodo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))+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=2) +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theme_bw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029037" y="836712"/>
            <a:ext cx="1114963" cy="8640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 anchor="t"/>
          <a:lstStyle/>
          <a:p>
            <a:pPr algn="r" eaLnBrk="1" hangingPunct="1"/>
            <a:r>
              <a:rPr lang="pt-BR" altLang="pt-BR" smtClean="0"/>
              <a:t>Conteúdo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0" y="620713"/>
            <a:ext cx="9144000" cy="6192837"/>
          </a:xfrm>
        </p:spPr>
        <p:txBody>
          <a:bodyPr/>
          <a:lstStyle/>
          <a:p>
            <a:pPr lvl="0"/>
            <a:r>
              <a:rPr lang="pt-BR" dirty="0" smtClean="0"/>
              <a:t>Definição, objetivos regras e limitações da Análise de Clusters</a:t>
            </a:r>
          </a:p>
          <a:p>
            <a:pPr lvl="0"/>
            <a:r>
              <a:rPr lang="pt-BR" dirty="0" smtClean="0"/>
              <a:t>Teste da Significância estatística</a:t>
            </a:r>
          </a:p>
          <a:p>
            <a:pPr lvl="0"/>
            <a:r>
              <a:rPr lang="pt-BR" dirty="0" smtClean="0"/>
              <a:t>Modalidades de medidas de distâncias entre grupos</a:t>
            </a:r>
          </a:p>
          <a:p>
            <a:pPr lvl="1"/>
            <a:r>
              <a:rPr lang="en-US" dirty="0" err="1" smtClean="0"/>
              <a:t>Distância</a:t>
            </a:r>
            <a:r>
              <a:rPr lang="en-US" dirty="0" smtClean="0"/>
              <a:t> </a:t>
            </a:r>
            <a:r>
              <a:rPr lang="en-US" dirty="0" err="1" smtClean="0"/>
              <a:t>Euclidiana</a:t>
            </a:r>
            <a:endParaRPr lang="pt-BR" dirty="0" smtClean="0"/>
          </a:p>
          <a:p>
            <a:pPr lvl="1"/>
            <a:r>
              <a:rPr lang="en-US" dirty="0" err="1" smtClean="0"/>
              <a:t>Distância</a:t>
            </a:r>
            <a:r>
              <a:rPr lang="en-US" dirty="0" smtClean="0"/>
              <a:t> </a:t>
            </a:r>
            <a:r>
              <a:rPr lang="en-US" dirty="0" err="1" smtClean="0"/>
              <a:t>Euclidiana</a:t>
            </a:r>
            <a:r>
              <a:rPr lang="en-US" dirty="0" smtClean="0"/>
              <a:t> </a:t>
            </a:r>
            <a:r>
              <a:rPr lang="en-US" dirty="0" err="1" smtClean="0"/>
              <a:t>Absoluta</a:t>
            </a:r>
            <a:endParaRPr lang="pt-BR" dirty="0" smtClean="0"/>
          </a:p>
          <a:p>
            <a:pPr lvl="1"/>
            <a:r>
              <a:rPr lang="pt-BR" dirty="0" smtClean="0"/>
              <a:t>Distância  de Manhattan (</a:t>
            </a:r>
            <a:r>
              <a:rPr lang="pt-BR" dirty="0" err="1" smtClean="0"/>
              <a:t>City-block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Distância de </a:t>
            </a:r>
            <a:r>
              <a:rPr lang="en-US" dirty="0" err="1" smtClean="0"/>
              <a:t>Chebychev</a:t>
            </a:r>
            <a:endParaRPr lang="pt-BR" dirty="0" smtClean="0"/>
          </a:p>
          <a:p>
            <a:pPr lvl="1"/>
            <a:r>
              <a:rPr lang="en-US" dirty="0" err="1" smtClean="0"/>
              <a:t>Distância</a:t>
            </a:r>
            <a:r>
              <a:rPr lang="en-US" dirty="0" smtClean="0"/>
              <a:t> de </a:t>
            </a:r>
            <a:r>
              <a:rPr lang="en-US" dirty="0" err="1" smtClean="0"/>
              <a:t>Mahalanobis</a:t>
            </a:r>
            <a:r>
              <a:rPr lang="en-US" dirty="0" smtClean="0"/>
              <a:t> (D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pt-BR" dirty="0" smtClean="0"/>
          </a:p>
        </p:txBody>
      </p:sp>
      <p:sp>
        <p:nvSpPr>
          <p:cNvPr id="4100" name="CaixaDeTexto 3"/>
          <p:cNvSpPr txBox="1">
            <a:spLocks noChangeArrowheads="1"/>
          </p:cNvSpPr>
          <p:nvPr/>
        </p:nvSpPr>
        <p:spPr bwMode="auto">
          <a:xfrm>
            <a:off x="3175" y="-26988"/>
            <a:ext cx="1689100" cy="70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4000" b="1">
                <a:latin typeface="Calibri" pitchFamily="34" charset="0"/>
              </a:rPr>
              <a:t>Parte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Não-Hierárquicos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Validação e perfil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83671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Exemplo</a:t>
            </a:r>
            <a:endParaRPr lang="pt-BR" b="1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4"/>
            <a:ext cx="7882379" cy="48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Image result for r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8029037" y="836712"/>
            <a:ext cx="1114963" cy="8640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Não-Hierárquicos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Validação e perfil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Exercícios no R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0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029037" y="836712"/>
            <a:ext cx="1114963" cy="864096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179512" y="980728"/>
            <a:ext cx="871296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2800" dirty="0" smtClean="0"/>
              <a:t>Use dados de </a:t>
            </a:r>
            <a:r>
              <a:rPr lang="pt-BR" sz="3200" b="1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sz="2800" dirty="0" smtClean="0"/>
              <a:t>;</a:t>
            </a:r>
          </a:p>
          <a:p>
            <a:pPr marL="800100" lvl="1" indent="-342900"/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exemplo &lt;-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select(iris, -Species)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AutoNum type="arabicPeriod"/>
            </a:pPr>
            <a:r>
              <a:rPr lang="pt-BR" sz="2800" dirty="0" smtClean="0"/>
              <a:t>Faça agrupamento usando correlações;</a:t>
            </a:r>
          </a:p>
          <a:p>
            <a:pPr marL="800100" lvl="1" indent="-342900"/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Correla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&lt;- cor(t(exemplo))</a:t>
            </a:r>
          </a:p>
          <a:p>
            <a:pPr marL="800100" lvl="1" indent="-342900"/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dissimilaridade &lt;- (1 - ...)</a:t>
            </a:r>
          </a:p>
          <a:p>
            <a:pPr marL="800100" lvl="1" indent="-342900"/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&lt;- as.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(dissimilaridade)</a:t>
            </a:r>
          </a:p>
          <a:p>
            <a:pPr marL="342900" indent="-342900">
              <a:buAutoNum type="arabicPeriod"/>
            </a:pPr>
            <a:r>
              <a:rPr lang="pt-BR" sz="2800" dirty="0" smtClean="0"/>
              <a:t>Veja quantos grupos podem ser formados, usando cotovelo com diferentes métodos de agrupamento hierárquico;</a:t>
            </a:r>
          </a:p>
          <a:p>
            <a:pPr marL="342900" indent="-342900">
              <a:buAutoNum type="arabicPeriod"/>
            </a:pPr>
            <a:r>
              <a:rPr lang="pt-BR" sz="2800" dirty="0" smtClean="0"/>
              <a:t>Faça uma validação cruzada:</a:t>
            </a:r>
          </a:p>
          <a:p>
            <a:pPr marL="800100" lvl="1" indent="-342900"/>
            <a:r>
              <a:rPr lang="pt-BR" sz="2400" dirty="0" smtClean="0"/>
              <a:t>a.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k_grupos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cutree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(---)</a:t>
            </a:r>
          </a:p>
          <a:p>
            <a:pPr marL="800100" lvl="1" indent="-342900"/>
            <a:r>
              <a:rPr lang="pt-BR" sz="2400" dirty="0" smtClean="0"/>
              <a:t>b.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k_grupos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Species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pt-BR" sz="2800" dirty="0" smtClean="0"/>
              <a:t>Conclua</a:t>
            </a:r>
            <a:endParaRPr lang="pt-BR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solidFill>
                  <a:schemeClr val="bg1"/>
                </a:solidFill>
                <a:latin typeface="Calibri" pitchFamily="34" charset="0"/>
              </a:rPr>
              <a:t>Não-Hierárquicos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Validação e perfil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9512" y="1076543"/>
            <a:ext cx="87129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O </a:t>
            </a:r>
            <a:r>
              <a:rPr lang="pt-BR" sz="2400" u="sng" dirty="0" smtClean="0"/>
              <a:t>problema</a:t>
            </a:r>
            <a:r>
              <a:rPr lang="pt-BR" sz="2400" dirty="0" smtClean="0"/>
              <a:t> de </a:t>
            </a:r>
            <a:r>
              <a:rPr lang="pt-BR" sz="2800" b="1" dirty="0" smtClean="0">
                <a:solidFill>
                  <a:srgbClr val="00B050"/>
                </a:solidFill>
              </a:rPr>
              <a:t>Métodos Hierárquicos</a:t>
            </a:r>
            <a:r>
              <a:rPr lang="pt-BR" sz="2400" dirty="0" smtClean="0"/>
              <a:t> é que podem ser enganosos, pois </a:t>
            </a:r>
            <a:r>
              <a:rPr lang="pt-BR" sz="2400" b="1" u="sng" dirty="0" smtClean="0"/>
              <a:t>combinações iniciais indesejáveis</a:t>
            </a:r>
            <a:r>
              <a:rPr lang="pt-BR" sz="2400" dirty="0" smtClean="0"/>
              <a:t>  podem persistir na análise e conduzir a </a:t>
            </a:r>
            <a:r>
              <a:rPr lang="pt-BR" sz="2400" b="1" i="1" dirty="0" smtClean="0"/>
              <a:t>resultados artificiais</a:t>
            </a:r>
            <a:endParaRPr lang="pt-BR" sz="2400" b="1" i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0" y="3803556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à"/>
            </a:pPr>
            <a:r>
              <a:rPr lang="pt-BR" sz="2400" dirty="0" smtClean="0">
                <a:sym typeface="Wingdings" pitchFamily="2" charset="2"/>
              </a:rPr>
              <a:t>Observações atípicas (pior com o método de ligação completa)</a:t>
            </a:r>
          </a:p>
          <a:p>
            <a:pPr>
              <a:buFont typeface="Wingdings"/>
              <a:buChar char="à"/>
            </a:pPr>
            <a:r>
              <a:rPr lang="pt-BR" sz="2400" dirty="0" smtClean="0">
                <a:sym typeface="Wingdings" pitchFamily="2" charset="2"/>
              </a:rPr>
              <a:t>Amostras muito grandes eleva a necessidade de capacidade computacional</a:t>
            </a:r>
            <a:endParaRPr lang="pt-BR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solidFill>
                  <a:schemeClr val="bg1"/>
                </a:solidFill>
                <a:latin typeface="Calibri" pitchFamily="34" charset="0"/>
              </a:rPr>
              <a:t>Não-Hierárquicos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Validação e perfil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0" y="1076543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 smtClean="0">
                <a:solidFill>
                  <a:srgbClr val="FF0000"/>
                </a:solidFill>
              </a:rPr>
              <a:t>Métodos </a:t>
            </a:r>
            <a:r>
              <a:rPr lang="pt-BR" sz="2800" b="1" dirty="0" err="1" smtClean="0">
                <a:solidFill>
                  <a:srgbClr val="FF0000"/>
                </a:solidFill>
              </a:rPr>
              <a:t>Não-Hierárquicos</a:t>
            </a:r>
            <a:r>
              <a:rPr lang="pt-BR" sz="2800" b="1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/>
              <a:t>designam objetos a agrupamentos previamente definidos </a:t>
            </a:r>
            <a:r>
              <a:rPr lang="pt-BR" sz="2000" b="1" dirty="0" smtClean="0"/>
              <a:t>(semente de agrupamento) </a:t>
            </a:r>
            <a:r>
              <a:rPr lang="pt-BR" sz="2000" dirty="0" smtClean="0"/>
              <a:t>pela distância referência</a:t>
            </a:r>
            <a:r>
              <a:rPr lang="pt-BR" sz="2000" b="1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Podem usar 3 métodos para designar observações a um dos grupos: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sz="2400" b="1" i="1" dirty="0" smtClean="0"/>
              <a:t>Método da referência sequencial</a:t>
            </a:r>
          </a:p>
          <a:p>
            <a:pPr>
              <a:lnSpc>
                <a:spcPct val="150000"/>
              </a:lnSpc>
            </a:pPr>
            <a:r>
              <a:rPr lang="pt-BR" sz="2000" i="1" dirty="0" smtClean="0"/>
              <a:t>Agrupa observações em uma distância de maneira sequencial (menor para maior distância)</a:t>
            </a:r>
            <a:endParaRPr lang="pt-BR" sz="2400" i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sz="2400" b="1" i="1" dirty="0" smtClean="0"/>
              <a:t>Método da referência paralela</a:t>
            </a:r>
          </a:p>
          <a:p>
            <a:pPr>
              <a:lnSpc>
                <a:spcPct val="150000"/>
              </a:lnSpc>
            </a:pPr>
            <a:r>
              <a:rPr lang="pt-BR" sz="2000" i="1" dirty="0" smtClean="0"/>
              <a:t>Designa várias sementes de k grupos, usando distância referência para ajuste.</a:t>
            </a:r>
            <a:endParaRPr lang="pt-BR" sz="20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sz="2400" b="1" i="1" dirty="0" smtClean="0"/>
              <a:t>Método (Procedimento) de Otimização</a:t>
            </a:r>
          </a:p>
          <a:p>
            <a:pPr>
              <a:lnSpc>
                <a:spcPct val="150000"/>
              </a:lnSpc>
            </a:pPr>
            <a:r>
              <a:rPr lang="pt-BR" sz="2000" i="1" dirty="0" smtClean="0"/>
              <a:t>Semelhante aos outros dois métodos, mas permite redesignação de objetos.</a:t>
            </a:r>
            <a:endParaRPr lang="pt-BR" sz="2000" i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5733257"/>
            <a:ext cx="7772400" cy="1124744"/>
          </a:xfrm>
        </p:spPr>
        <p:txBody>
          <a:bodyPr/>
          <a:lstStyle/>
          <a:p>
            <a:r>
              <a:rPr lang="pt-BR" dirty="0" smtClean="0"/>
              <a:t>Métodos </a:t>
            </a:r>
            <a:r>
              <a:rPr lang="pt-BR" dirty="0" err="1" smtClean="0"/>
              <a:t>Não-Hierárquicos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5496" y="4005064"/>
            <a:ext cx="7772400" cy="1800200"/>
          </a:xfrm>
        </p:spPr>
        <p:txBody>
          <a:bodyPr/>
          <a:lstStyle/>
          <a:p>
            <a:r>
              <a:rPr lang="pt-BR" dirty="0" smtClean="0"/>
              <a:t>Estatística Multivariada VI</a:t>
            </a:r>
          </a:p>
        </p:txBody>
      </p:sp>
      <p:pic>
        <p:nvPicPr>
          <p:cNvPr id="5122" name="Picture 2" descr="../../_images/sphx_glr_plot_cluster_comparison_001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37969" y="0"/>
            <a:ext cx="8906031" cy="5301208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0" y="644404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http://scikit-learn.org/stable/auto_examples/cluster/plot_cluster_comparison.html</a:t>
            </a: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solidFill>
                  <a:schemeClr val="bg1"/>
                </a:solidFill>
                <a:latin typeface="Calibri" pitchFamily="34" charset="0"/>
              </a:rPr>
              <a:t>Não-Hierárquicos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Validação e perfil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0" y="1076543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 smtClean="0">
                <a:solidFill>
                  <a:srgbClr val="FF0000"/>
                </a:solidFill>
              </a:rPr>
              <a:t>Métodos </a:t>
            </a:r>
            <a:r>
              <a:rPr lang="pt-BR" sz="2800" b="1" dirty="0" err="1" smtClean="0">
                <a:solidFill>
                  <a:srgbClr val="FF0000"/>
                </a:solidFill>
              </a:rPr>
              <a:t>Não-Hierárquicos</a:t>
            </a:r>
            <a:r>
              <a:rPr lang="pt-BR" sz="2800" b="1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/>
              <a:t>designam objetos a agrupamentos previamente definidos </a:t>
            </a:r>
            <a:r>
              <a:rPr lang="pt-BR" sz="2000" b="1" dirty="0" smtClean="0"/>
              <a:t>(semente de agrupamento) </a:t>
            </a:r>
            <a:r>
              <a:rPr lang="pt-BR" sz="2000" dirty="0" smtClean="0"/>
              <a:t>pela distância referência</a:t>
            </a:r>
            <a:r>
              <a:rPr lang="pt-BR" sz="2000" b="1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Podem usar 3 métodos para designar observações a um dos grupos: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sz="2400" b="1" i="1" dirty="0" smtClean="0"/>
              <a:t>Método da referência sequencial</a:t>
            </a:r>
          </a:p>
          <a:p>
            <a:pPr>
              <a:lnSpc>
                <a:spcPct val="150000"/>
              </a:lnSpc>
            </a:pPr>
            <a:r>
              <a:rPr lang="pt-BR" sz="2000" i="1" dirty="0" smtClean="0"/>
              <a:t>Agrupa observações em uma distância de maneira sequencial (menor para maior distância)</a:t>
            </a:r>
            <a:endParaRPr lang="pt-BR" sz="2400" i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sz="2400" b="1" i="1" dirty="0" smtClean="0"/>
              <a:t>Método da referência paralela</a:t>
            </a:r>
          </a:p>
          <a:p>
            <a:pPr>
              <a:lnSpc>
                <a:spcPct val="150000"/>
              </a:lnSpc>
            </a:pPr>
            <a:r>
              <a:rPr lang="pt-BR" sz="2000" i="1" dirty="0" smtClean="0"/>
              <a:t>Designa várias sementes de k grupos, usando distância referência para ajuste.</a:t>
            </a:r>
            <a:endParaRPr lang="pt-BR" sz="20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sz="2400" b="1" i="1" dirty="0" smtClean="0"/>
              <a:t>Método (Procedimento) de Otimização</a:t>
            </a:r>
          </a:p>
          <a:p>
            <a:pPr>
              <a:lnSpc>
                <a:spcPct val="150000"/>
              </a:lnSpc>
            </a:pPr>
            <a:r>
              <a:rPr lang="pt-BR" sz="2000" i="1" dirty="0" smtClean="0"/>
              <a:t>Semelhante aos outros dois métodos, mas permite redesignação de objetos.</a:t>
            </a:r>
            <a:endParaRPr lang="pt-BR" sz="2000" i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0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Parâmetros</a:t>
            </a:r>
            <a:endParaRPr lang="pt-BR" sz="28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331640" y="3933056"/>
            <a:ext cx="5731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Semente de agrupamento: </a:t>
            </a:r>
            <a:r>
              <a:rPr lang="pt-BR" sz="2400" i="1" dirty="0" smtClean="0"/>
              <a:t>Cluster </a:t>
            </a:r>
            <a:r>
              <a:rPr lang="pt-BR" sz="2400" i="1" dirty="0" err="1" smtClean="0"/>
              <a:t>seed</a:t>
            </a:r>
            <a:r>
              <a:rPr lang="pt-BR" sz="2400" i="1" dirty="0" smtClean="0"/>
              <a:t> </a:t>
            </a:r>
          </a:p>
          <a:p>
            <a:r>
              <a:rPr lang="pt-BR" sz="2400" dirty="0" smtClean="0"/>
              <a:t>Número de grupos: </a:t>
            </a:r>
            <a:r>
              <a:rPr lang="pt-BR" sz="2400" i="1" dirty="0" err="1" smtClean="0"/>
              <a:t>centers</a:t>
            </a:r>
            <a:endParaRPr lang="pt-BR" sz="2400" i="1" dirty="0"/>
          </a:p>
        </p:txBody>
      </p:sp>
      <p:sp>
        <p:nvSpPr>
          <p:cNvPr id="5" name="Retângulo 4"/>
          <p:cNvSpPr/>
          <p:nvPr/>
        </p:nvSpPr>
        <p:spPr>
          <a:xfrm>
            <a:off x="395536" y="1628800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pt-BR" sz="2000" b="1" i="1" dirty="0" smtClean="0"/>
              <a:t>Método da referência sequencial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sz="2000" b="1" i="1" dirty="0" smtClean="0"/>
              <a:t>Método da referência paralela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sz="2000" b="1" i="1" dirty="0" smtClean="0"/>
              <a:t>Método (Procedimento) de Otimização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012160" y="2060848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 smtClean="0"/>
              <a:t>k-means</a:t>
            </a:r>
            <a:endParaRPr lang="pt-BR" sz="3600" b="1" dirty="0"/>
          </a:p>
        </p:txBody>
      </p:sp>
      <p:sp>
        <p:nvSpPr>
          <p:cNvPr id="7" name="Chave direita 6"/>
          <p:cNvSpPr/>
          <p:nvPr/>
        </p:nvSpPr>
        <p:spPr>
          <a:xfrm>
            <a:off x="5508104" y="1628800"/>
            <a:ext cx="432048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0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Parâmetros</a:t>
            </a:r>
            <a:endParaRPr lang="pt-BR" sz="2800" b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619672" y="1410776"/>
            <a:ext cx="3960440" cy="385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5868144" y="1772816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Começando com k = 3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051531" y="0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b="1" dirty="0" err="1" smtClean="0"/>
              <a:t>k-means</a:t>
            </a:r>
            <a:endParaRPr lang="pt-BR" sz="36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0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Parâmetros</a:t>
            </a:r>
            <a:endParaRPr lang="pt-BR" sz="2800" b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03648" y="1412776"/>
            <a:ext cx="4104456" cy="3990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5868144" y="1772816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Começando com k = 3</a:t>
            </a:r>
          </a:p>
          <a:p>
            <a:pPr marL="342900" indent="-342900">
              <a:buAutoNum type="arabicPeriod"/>
            </a:pPr>
            <a:r>
              <a:rPr lang="pt-BR" dirty="0" smtClean="0"/>
              <a:t>Colocando 3 pontos randômicos</a:t>
            </a:r>
          </a:p>
          <a:p>
            <a:pPr marL="342900" indent="-342900">
              <a:buAutoNum type="arabicPeriod"/>
            </a:pPr>
            <a:endParaRPr lang="pt-B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592567" y="1556792"/>
            <a:ext cx="4059553" cy="37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7051531" y="0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b="1" dirty="0" err="1" smtClean="0"/>
              <a:t>k-means</a:t>
            </a:r>
            <a:endParaRPr lang="pt-BR" sz="36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0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Parâmetros</a:t>
            </a:r>
            <a:endParaRPr lang="pt-BR" sz="2800" b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03648" y="1412776"/>
            <a:ext cx="4104456" cy="3990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5868144" y="1772816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Começando com k = 3</a:t>
            </a:r>
          </a:p>
          <a:p>
            <a:pPr marL="342900" indent="-342900">
              <a:buAutoNum type="arabicPeriod"/>
            </a:pPr>
            <a:r>
              <a:rPr lang="pt-BR" dirty="0" smtClean="0"/>
              <a:t>Colocando 3 pontos randômicos</a:t>
            </a:r>
          </a:p>
          <a:p>
            <a:pPr marL="342900" indent="-342900">
              <a:buAutoNum type="arabicPeriod"/>
            </a:pPr>
            <a:r>
              <a:rPr lang="pt-BR" dirty="0" smtClean="0"/>
              <a:t>Classificando pelo centroide mais próximo</a:t>
            </a:r>
            <a:endParaRPr lang="pt-B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547663" y="1556792"/>
            <a:ext cx="4059553" cy="37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663944" y="1556792"/>
            <a:ext cx="3988176" cy="370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7051531" y="0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b="1" dirty="0" err="1" smtClean="0"/>
              <a:t>k-means</a:t>
            </a:r>
            <a:endParaRPr lang="pt-BR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 anchor="t"/>
          <a:lstStyle/>
          <a:p>
            <a:pPr algn="r" eaLnBrk="1" hangingPunct="1"/>
            <a:r>
              <a:rPr lang="pt-BR" altLang="pt-BR" smtClean="0"/>
              <a:t>Conteúdo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9275"/>
            <a:ext cx="9144000" cy="6308725"/>
          </a:xfrm>
        </p:spPr>
        <p:txBody>
          <a:bodyPr/>
          <a:lstStyle/>
          <a:p>
            <a:pPr lvl="0"/>
            <a:r>
              <a:rPr lang="pt-BR" dirty="0" smtClean="0"/>
              <a:t>Métodos para Análise e seleção de Clusters</a:t>
            </a:r>
          </a:p>
          <a:p>
            <a:pPr lvl="1"/>
            <a:r>
              <a:rPr lang="pt-BR" dirty="0" smtClean="0"/>
              <a:t>Método Hierárquico </a:t>
            </a:r>
            <a:r>
              <a:rPr lang="pt-BR" dirty="0" err="1" smtClean="0"/>
              <a:t>Aglomerativos</a:t>
            </a:r>
            <a:endParaRPr lang="pt-BR" dirty="0" smtClean="0"/>
          </a:p>
          <a:p>
            <a:pPr lvl="3"/>
            <a:r>
              <a:rPr lang="pt-BR" dirty="0" err="1" smtClean="0"/>
              <a:t>Single</a:t>
            </a:r>
            <a:r>
              <a:rPr lang="pt-BR" dirty="0" smtClean="0"/>
              <a:t> </a:t>
            </a:r>
            <a:r>
              <a:rPr lang="pt-BR" dirty="0" err="1" smtClean="0"/>
              <a:t>Linkage</a:t>
            </a:r>
            <a:r>
              <a:rPr lang="pt-BR" dirty="0" smtClean="0"/>
              <a:t> (vizinho mais próximo)</a:t>
            </a:r>
          </a:p>
          <a:p>
            <a:pPr lvl="3"/>
            <a:r>
              <a:rPr lang="pt-BR" dirty="0" smtClean="0"/>
              <a:t>Complete </a:t>
            </a:r>
            <a:r>
              <a:rPr lang="pt-BR" dirty="0" err="1" smtClean="0"/>
              <a:t>Linkage</a:t>
            </a:r>
            <a:r>
              <a:rPr lang="pt-BR" dirty="0" smtClean="0"/>
              <a:t> (vizinho mais distante)</a:t>
            </a:r>
          </a:p>
          <a:p>
            <a:pPr lvl="3"/>
            <a:r>
              <a:rPr lang="en-US" dirty="0" smtClean="0"/>
              <a:t>Average Linkage.</a:t>
            </a:r>
            <a:endParaRPr lang="pt-BR" dirty="0" smtClean="0"/>
          </a:p>
          <a:p>
            <a:pPr lvl="3"/>
            <a:r>
              <a:rPr lang="en-US" dirty="0" err="1" smtClean="0"/>
              <a:t>Método</a:t>
            </a:r>
            <a:r>
              <a:rPr lang="en-US" dirty="0" smtClean="0"/>
              <a:t> do </a:t>
            </a:r>
            <a:r>
              <a:rPr lang="en-US" dirty="0" err="1" smtClean="0"/>
              <a:t>Centróide</a:t>
            </a:r>
            <a:endParaRPr lang="pt-BR" dirty="0" smtClean="0"/>
          </a:p>
          <a:p>
            <a:pPr lvl="3"/>
            <a:r>
              <a:rPr lang="en-US" dirty="0" err="1" smtClean="0"/>
              <a:t>Método</a:t>
            </a:r>
            <a:r>
              <a:rPr lang="en-US" dirty="0" smtClean="0"/>
              <a:t> de Ward</a:t>
            </a:r>
            <a:endParaRPr lang="pt-BR" dirty="0" smtClean="0"/>
          </a:p>
          <a:p>
            <a:pPr lvl="0"/>
            <a:r>
              <a:rPr lang="pt-BR" dirty="0" smtClean="0"/>
              <a:t>Métodos para Análise e seleção de Clusters</a:t>
            </a:r>
          </a:p>
          <a:p>
            <a:pPr lvl="1"/>
            <a:r>
              <a:rPr lang="pt-BR" dirty="0" smtClean="0"/>
              <a:t>Método </a:t>
            </a:r>
            <a:r>
              <a:rPr lang="pt-BR" dirty="0" err="1" smtClean="0"/>
              <a:t>K-means</a:t>
            </a:r>
            <a:r>
              <a:rPr lang="pt-BR" dirty="0" smtClean="0"/>
              <a:t> Clusters</a:t>
            </a:r>
          </a:p>
          <a:p>
            <a:pPr lvl="0"/>
            <a:r>
              <a:rPr lang="pt-BR" dirty="0" smtClean="0"/>
              <a:t>Identificação e atribuição de significado aos clusters </a:t>
            </a:r>
          </a:p>
          <a:p>
            <a:pPr lvl="0"/>
            <a:r>
              <a:rPr lang="pt-BR" dirty="0" smtClean="0"/>
              <a:t>Procedimentos para a análise no R</a:t>
            </a: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175" y="-26988"/>
            <a:ext cx="16880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4000" b="1" dirty="0">
                <a:latin typeface="Calibri" pitchFamily="34" charset="0"/>
              </a:rPr>
              <a:t>Parte </a:t>
            </a:r>
            <a:r>
              <a:rPr lang="pt-BR" altLang="pt-BR" sz="4000" b="1" dirty="0" smtClean="0">
                <a:latin typeface="Calibri" pitchFamily="34" charset="0"/>
              </a:rPr>
              <a:t>1</a:t>
            </a:r>
            <a:endParaRPr lang="pt-BR" altLang="pt-BR" sz="40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0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Parâmetros</a:t>
            </a:r>
            <a:endParaRPr lang="pt-BR" sz="28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868144" y="1772816"/>
            <a:ext cx="3096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Começando com k = 3</a:t>
            </a:r>
          </a:p>
          <a:p>
            <a:pPr marL="342900" indent="-342900">
              <a:buAutoNum type="arabicPeriod"/>
            </a:pPr>
            <a:r>
              <a:rPr lang="pt-BR" dirty="0" smtClean="0"/>
              <a:t>Colocando 3 pontos randômicos</a:t>
            </a:r>
          </a:p>
          <a:p>
            <a:pPr marL="342900" indent="-342900">
              <a:buAutoNum type="arabicPeriod"/>
            </a:pPr>
            <a:r>
              <a:rPr lang="pt-BR" dirty="0" smtClean="0"/>
              <a:t>Classificando pelo centroide mais próximo</a:t>
            </a:r>
          </a:p>
          <a:p>
            <a:pPr marL="342900" indent="-342900">
              <a:buAutoNum type="arabicPeriod"/>
            </a:pPr>
            <a:r>
              <a:rPr lang="pt-BR" dirty="0" smtClean="0"/>
              <a:t>Mover o centroide para a localização média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47663" y="1556792"/>
            <a:ext cx="4059553" cy="37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591936" y="1528830"/>
            <a:ext cx="3988176" cy="370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515706" y="1484784"/>
            <a:ext cx="4136414" cy="3787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7051531" y="0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b="1" dirty="0" err="1" smtClean="0"/>
              <a:t>k-means</a:t>
            </a:r>
            <a:endParaRPr lang="pt-BR" sz="36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0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Parâmetros</a:t>
            </a:r>
            <a:endParaRPr lang="pt-BR" sz="28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868144" y="1772816"/>
            <a:ext cx="3096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Começando com k = 3</a:t>
            </a:r>
          </a:p>
          <a:p>
            <a:pPr marL="342900" indent="-342900">
              <a:buAutoNum type="arabicPeriod"/>
            </a:pPr>
            <a:r>
              <a:rPr lang="pt-BR" dirty="0" smtClean="0"/>
              <a:t>Colocando 3 pontos randômicos</a:t>
            </a:r>
          </a:p>
          <a:p>
            <a:pPr marL="342900" indent="-342900">
              <a:buAutoNum type="arabicPeriod"/>
            </a:pPr>
            <a:r>
              <a:rPr lang="pt-BR" dirty="0" smtClean="0"/>
              <a:t>Classificando pelo centroide mais próximo</a:t>
            </a:r>
          </a:p>
          <a:p>
            <a:pPr marL="342900" indent="-342900">
              <a:buAutoNum type="arabicPeriod"/>
            </a:pPr>
            <a:r>
              <a:rPr lang="pt-BR" dirty="0" smtClean="0"/>
              <a:t>Mover o centroide para a localização média</a:t>
            </a:r>
          </a:p>
          <a:p>
            <a:pPr marL="342900" indent="-342900">
              <a:buAutoNum type="arabicPeriod"/>
            </a:pPr>
            <a:r>
              <a:rPr lang="pt-BR" dirty="0" smtClean="0"/>
              <a:t>Repita passos 2 e 3</a:t>
            </a:r>
          </a:p>
          <a:p>
            <a:pPr marL="342900" indent="-342900"/>
            <a:r>
              <a:rPr lang="pt-BR" dirty="0" smtClean="0">
                <a:sym typeface="Wingdings" pitchFamily="2" charset="2"/>
              </a:rPr>
              <a:t> Até algoritmo convergir</a:t>
            </a:r>
            <a:endParaRPr lang="pt-B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47663" y="1556792"/>
            <a:ext cx="4059553" cy="37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591936" y="1528830"/>
            <a:ext cx="3988176" cy="370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515706" y="1484784"/>
            <a:ext cx="4136414" cy="3787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547664" y="1623377"/>
            <a:ext cx="4134103" cy="367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7051531" y="0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b="1" dirty="0" err="1" smtClean="0"/>
              <a:t>k-means</a:t>
            </a:r>
            <a:endParaRPr lang="pt-BR" sz="36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0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Parâmetros</a:t>
            </a:r>
            <a:endParaRPr lang="pt-BR" sz="28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868144" y="1772816"/>
            <a:ext cx="3096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Começando com k = 3</a:t>
            </a:r>
          </a:p>
          <a:p>
            <a:pPr marL="342900" indent="-342900">
              <a:buAutoNum type="arabicPeriod"/>
            </a:pPr>
            <a:r>
              <a:rPr lang="pt-BR" dirty="0" smtClean="0"/>
              <a:t>Colocando 3 pontos randômicos</a:t>
            </a:r>
          </a:p>
          <a:p>
            <a:pPr marL="342900" indent="-342900">
              <a:buAutoNum type="arabicPeriod"/>
            </a:pPr>
            <a:r>
              <a:rPr lang="pt-BR" dirty="0" smtClean="0"/>
              <a:t>Classificando pelo centroide mais próximo</a:t>
            </a:r>
          </a:p>
          <a:p>
            <a:pPr marL="342900" indent="-342900">
              <a:buAutoNum type="arabicPeriod"/>
            </a:pPr>
            <a:r>
              <a:rPr lang="pt-BR" dirty="0" smtClean="0"/>
              <a:t>Mover o centroide para a localização média</a:t>
            </a:r>
          </a:p>
          <a:p>
            <a:pPr marL="342900" indent="-342900">
              <a:buAutoNum type="arabicPeriod"/>
            </a:pPr>
            <a:r>
              <a:rPr lang="pt-BR" dirty="0" smtClean="0"/>
              <a:t>Repita passos 2 e 3</a:t>
            </a:r>
          </a:p>
          <a:p>
            <a:pPr marL="342900" indent="-342900"/>
            <a:r>
              <a:rPr lang="pt-BR" dirty="0" smtClean="0">
                <a:sym typeface="Wingdings" pitchFamily="2" charset="2"/>
              </a:rPr>
              <a:t> Até algoritmo convergir</a:t>
            </a:r>
            <a:endParaRPr lang="pt-B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47663" y="1556792"/>
            <a:ext cx="4059553" cy="37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591936" y="1528830"/>
            <a:ext cx="3988176" cy="370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515706" y="1484784"/>
            <a:ext cx="4136414" cy="3787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547664" y="1623377"/>
            <a:ext cx="4134103" cy="367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971600" y="5229200"/>
            <a:ext cx="7020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à"/>
            </a:pPr>
            <a:r>
              <a:rPr lang="pt-BR" sz="2400" dirty="0" smtClean="0"/>
              <a:t>Encontrar k para minimar o </a:t>
            </a:r>
            <a:r>
              <a:rPr lang="pt-BR" sz="2400" b="1" i="1" dirty="0" err="1" smtClean="0"/>
              <a:t>Variância</a:t>
            </a:r>
            <a:r>
              <a:rPr lang="pt-BR" sz="2000" b="1" baseline="-25000" dirty="0" err="1" smtClean="0"/>
              <a:t>intragrupos</a:t>
            </a:r>
            <a:r>
              <a:rPr lang="pt-BR" sz="2000" baseline="-25000" dirty="0" smtClean="0"/>
              <a:t> </a:t>
            </a:r>
            <a:r>
              <a:rPr lang="pt-BR" sz="2400" dirty="0" smtClean="0"/>
              <a:t>(WSS: </a:t>
            </a:r>
            <a:r>
              <a:rPr lang="pt-BR" sz="2400" i="1" dirty="0" err="1" smtClean="0"/>
              <a:t>Within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Sum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of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Squares</a:t>
            </a:r>
            <a:r>
              <a:rPr lang="pt-BR" sz="2400" dirty="0" smtClean="0"/>
              <a:t>) </a:t>
            </a:r>
          </a:p>
          <a:p>
            <a:pPr>
              <a:buFont typeface="Wingdings"/>
              <a:buChar char="à"/>
            </a:pPr>
            <a:r>
              <a:rPr lang="pt-BR" sz="2400" b="1" dirty="0" smtClean="0"/>
              <a:t> Ideal: WSS/TSS &lt; 0.2</a:t>
            </a:r>
            <a:endParaRPr lang="pt-BR" sz="2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051531" y="0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b="1" dirty="0" err="1" smtClean="0"/>
              <a:t>k-means</a:t>
            </a:r>
            <a:endParaRPr lang="pt-BR" sz="36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Parâmetros</a:t>
            </a:r>
            <a:endParaRPr lang="pt-BR" sz="28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7051531" y="0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b="1" dirty="0" err="1" smtClean="0"/>
              <a:t>k-means</a:t>
            </a:r>
            <a:endParaRPr lang="pt-BR" sz="3600" b="1" dirty="0"/>
          </a:p>
        </p:txBody>
      </p:sp>
      <p:sp>
        <p:nvSpPr>
          <p:cNvPr id="4" name="Retângulo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hlinkClick r:id="rId2"/>
              </a:rPr>
              <a:t>https://towardsdatascience.com/the-anatomy-of-k-means-c22340543397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Imagem 4" descr="0_GePJBQORYP8sLKR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665693"/>
            <a:ext cx="6840760" cy="564362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668344" y="1124744"/>
            <a:ext cx="1114963" cy="864096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179512" y="1931348"/>
            <a:ext cx="737413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meu_km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kmeans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(data,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centers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nstart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meu_km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tot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withinss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# WSS</a:t>
            </a: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meu_km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betweenss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 # BSS</a:t>
            </a:r>
          </a:p>
          <a:p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652120" y="2363396"/>
            <a:ext cx="3169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Wingdings" pitchFamily="2" charset="2"/>
              </a:rPr>
              <a:t> </a:t>
            </a:r>
            <a:r>
              <a:rPr lang="pt-BR" sz="2400" b="1" dirty="0" smtClean="0"/>
              <a:t>Deve ser mínimo</a:t>
            </a:r>
          </a:p>
          <a:p>
            <a:r>
              <a:rPr lang="pt-BR" sz="2400" b="1" dirty="0" smtClean="0">
                <a:sym typeface="Wingdings" pitchFamily="2" charset="2"/>
              </a:rPr>
              <a:t> </a:t>
            </a:r>
            <a:r>
              <a:rPr lang="pt-BR" sz="2400" b="1" dirty="0" smtClean="0"/>
              <a:t>Deve ser máximo</a:t>
            </a:r>
            <a:r>
              <a:rPr lang="pt-BR" sz="1600" dirty="0" smtClean="0"/>
              <a:t> </a:t>
            </a:r>
            <a:endParaRPr lang="pt-BR" sz="1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0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Parâmetros</a:t>
            </a:r>
            <a:endParaRPr lang="pt-BR" sz="28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7051531" y="0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b="1" dirty="0" err="1" smtClean="0"/>
              <a:t>k-means</a:t>
            </a:r>
            <a:endParaRPr lang="pt-BR" sz="36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21906" y="2348880"/>
            <a:ext cx="4486597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aixaDeTexto 13"/>
          <p:cNvSpPr txBox="1"/>
          <p:nvPr/>
        </p:nvSpPr>
        <p:spPr>
          <a:xfrm>
            <a:off x="179512" y="4839543"/>
            <a:ext cx="44646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2400" dirty="0" smtClean="0"/>
              <a:t>Olhe para o cotovelo do gráfico</a:t>
            </a:r>
            <a:endParaRPr lang="pt-BR" sz="2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411572" y="5991671"/>
            <a:ext cx="25924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Escolha k=3</a:t>
            </a:r>
            <a:endParaRPr lang="pt-BR" sz="2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0" y="0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Parâmetros</a:t>
            </a:r>
            <a:endParaRPr lang="pt-BR" sz="2800" b="1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79512" y="836712"/>
            <a:ext cx="34265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467544" y="2348880"/>
            <a:ext cx="3230705" cy="95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aixaDeTexto 18"/>
          <p:cNvSpPr txBox="1"/>
          <p:nvPr/>
        </p:nvSpPr>
        <p:spPr>
          <a:xfrm>
            <a:off x="467544" y="1844824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Medida de Compactação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67544" y="328498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Medida de Separação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4932040" y="251356"/>
            <a:ext cx="29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Centroide do Agrupamento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932040" y="161950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 de Grupos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932040" y="683404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Objeto (observação)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932040" y="111545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Grupo (cluster)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949458" y="2051556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 de Objetos no Cluster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932040" y="24836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Média da amostra</a:t>
            </a:r>
            <a:endParaRPr lang="pt-BR" dirty="0"/>
          </a:p>
        </p:txBody>
      </p:sp>
      <p:graphicFrame>
        <p:nvGraphicFramePr>
          <p:cNvPr id="31" name="Objeto 30"/>
          <p:cNvGraphicFramePr>
            <a:graphicFrameLocks noChangeAspect="1"/>
          </p:cNvGraphicFramePr>
          <p:nvPr/>
        </p:nvGraphicFramePr>
        <p:xfrm>
          <a:off x="4385550" y="191770"/>
          <a:ext cx="546489" cy="2661166"/>
        </p:xfrm>
        <a:graphic>
          <a:graphicData uri="http://schemas.openxmlformats.org/presentationml/2006/ole">
            <p:oleObj spid="_x0000_s39943" name="Equação" r:id="rId6" imgW="291960" imgH="1422360" progId="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051531" y="0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b="1" dirty="0" err="1" smtClean="0"/>
              <a:t>k-means</a:t>
            </a:r>
            <a:endParaRPr lang="pt-BR" sz="3600" b="1" dirty="0"/>
          </a:p>
        </p:txBody>
      </p:sp>
      <p:pic>
        <p:nvPicPr>
          <p:cNvPr id="3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900627" y="620688"/>
            <a:ext cx="1207877" cy="936104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0" y="116632"/>
            <a:ext cx="91440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# Carregue e prepare os dados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data("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dados &lt;-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%&gt;%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na.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omit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 %&gt;% # Remova valores faltantes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scale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       # Deixa as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variaveis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em uma mesma escala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# Faça </a:t>
            </a:r>
            <a:r>
              <a:rPr lang="pt-BR" sz="2400" b="1" dirty="0" err="1" smtClean="0">
                <a:latin typeface="Arial" pitchFamily="34" charset="0"/>
                <a:cs typeface="Arial" pitchFamily="34" charset="0"/>
              </a:rPr>
              <a:t>kmeans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 com dois </a:t>
            </a:r>
            <a:r>
              <a:rPr lang="pt-BR" sz="2400" b="1" dirty="0" err="1" smtClean="0">
                <a:latin typeface="Arial" pitchFamily="34" charset="0"/>
                <a:cs typeface="Arial" pitchFamily="34" charset="0"/>
              </a:rPr>
              <a:t>numeros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 de “sementes” diferentes: 1 e 2: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dados_km_1 &lt;-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kmeans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(dados, 4,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nstart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=1)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dados_km_2 &lt;-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kmeans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(dados, 4,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nstart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=2)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# Verifique a </a:t>
            </a:r>
            <a:r>
              <a:rPr lang="pt-BR" sz="2400" b="1" dirty="0" err="1" smtClean="0">
                <a:latin typeface="Arial" pitchFamily="34" charset="0"/>
                <a:cs typeface="Arial" pitchFamily="34" charset="0"/>
              </a:rPr>
              <a:t>razao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 entre SQ intragrupos total e intergrupos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dados_km_1$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withinss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/dados_km_1$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betweenss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dados_km_2$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withinss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/dados_km_2$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betweenss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# Compare os grupos resultantes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(dados_km_1$cluster, dados_km_2$cluster)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# Alguns grupos (clusters) se mantiveram os mesmos, outros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nao</a:t>
            </a:r>
            <a:endParaRPr lang="pt-BR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# Para dados consistentes,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voce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deve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comecar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com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nstart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&gt; 1 </a:t>
            </a:r>
          </a:p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# ou determine uma estimativa a priori de centroides </a:t>
            </a:r>
          </a:p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# (usando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grafico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cotovelo,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pex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051531" y="0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b="1" dirty="0" err="1" smtClean="0"/>
              <a:t>k-means</a:t>
            </a:r>
            <a:endParaRPr lang="pt-BR" sz="3600" b="1" dirty="0"/>
          </a:p>
        </p:txBody>
      </p:sp>
      <p:pic>
        <p:nvPicPr>
          <p:cNvPr id="3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900627" y="620688"/>
            <a:ext cx="1207877" cy="936104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72008" y="1700808"/>
            <a:ext cx="89644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(!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require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factoextra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)){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.packages("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factoextra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")}</a:t>
            </a:r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fviz_nbclust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(dados,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kmeans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wss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") +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geom_vline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xintercept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4,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linetype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2)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805633"/>
            <a:ext cx="3960440" cy="38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0" y="0"/>
            <a:ext cx="34918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altLang="pt-BR" sz="3600" b="1" dirty="0" smtClean="0">
                <a:latin typeface="Calibri" pitchFamily="34" charset="0"/>
              </a:rPr>
              <a:t>Validação e perfil</a:t>
            </a:r>
            <a:endParaRPr lang="pt-BR" altLang="pt-BR" sz="36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051531" y="0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b="1" dirty="0" err="1" smtClean="0"/>
              <a:t>k-means</a:t>
            </a:r>
            <a:endParaRPr lang="pt-BR" sz="3600" b="1" dirty="0"/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0" y="0"/>
            <a:ext cx="34918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altLang="pt-BR" sz="3600" b="1" dirty="0" smtClean="0">
                <a:latin typeface="Calibri" pitchFamily="34" charset="0"/>
              </a:rPr>
              <a:t>Desvantagens</a:t>
            </a:r>
            <a:endParaRPr lang="pt-BR" altLang="pt-BR" sz="3600" b="1" dirty="0">
              <a:latin typeface="Calibri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23528" y="692696"/>
            <a:ext cx="76328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-Número de grupos (k) escolhido afeta seriamente os resultados;</a:t>
            </a:r>
          </a:p>
          <a:p>
            <a:pPr>
              <a:buFontTx/>
              <a:buChar char="-"/>
            </a:pPr>
            <a:r>
              <a:rPr lang="pt-BR" sz="2400" dirty="0" smtClean="0"/>
              <a:t>Localização dos centroides é aleatória, fazendo com que resultados não sejam comparáveis (</a:t>
            </a:r>
            <a:r>
              <a:rPr lang="pt-BR" sz="2400" dirty="0" err="1" smtClean="0"/>
              <a:t>set.seed</a:t>
            </a:r>
            <a:r>
              <a:rPr lang="pt-BR" sz="2400" dirty="0" smtClean="0"/>
              <a:t>());</a:t>
            </a:r>
          </a:p>
          <a:p>
            <a:pPr>
              <a:buFontTx/>
              <a:buChar char="-"/>
            </a:pPr>
            <a:r>
              <a:rPr lang="pt-BR" sz="2400" dirty="0" smtClean="0"/>
              <a:t>Produz grupos (clusters) com tamanhos uniformes: sensível a </a:t>
            </a:r>
            <a:r>
              <a:rPr lang="pt-BR" sz="2400" dirty="0" err="1" smtClean="0"/>
              <a:t>outliers</a:t>
            </a:r>
            <a:r>
              <a:rPr lang="pt-BR" sz="2400" dirty="0" smtClean="0"/>
              <a:t> e dados com muita variância;</a:t>
            </a:r>
          </a:p>
          <a:p>
            <a:pPr>
              <a:buFontTx/>
              <a:buChar char="-"/>
            </a:pPr>
            <a:r>
              <a:rPr lang="pt-BR" sz="2400" dirty="0" smtClean="0"/>
              <a:t>Limitação esférica (produz uma esfera em torno do ponto escolhido (figura abaixo).</a:t>
            </a:r>
            <a:endParaRPr lang="pt-BR" sz="2400" dirty="0"/>
          </a:p>
        </p:txBody>
      </p:sp>
      <p:pic>
        <p:nvPicPr>
          <p:cNvPr id="88066" name="Picture 2" descr="https://cdn-images-1.medium.com/max/1100/0*khUvajEXVSFgxbB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717032"/>
            <a:ext cx="7705725" cy="3095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1520" y="1857013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Fase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Construção</a:t>
            </a:r>
            <a:r>
              <a:rPr lang="en-US" sz="2400" b="1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400" dirty="0" err="1" smtClean="0"/>
              <a:t>Selecione</a:t>
            </a:r>
            <a:r>
              <a:rPr lang="en-US" sz="2400" dirty="0" smtClean="0"/>
              <a:t> </a:t>
            </a:r>
            <a:r>
              <a:rPr lang="en-US" sz="2400" b="1" u="sng" dirty="0" smtClean="0"/>
              <a:t>k </a:t>
            </a:r>
            <a:r>
              <a:rPr lang="en-US" sz="2400" b="1" u="sng" dirty="0" err="1" smtClean="0"/>
              <a:t>objetos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para</a:t>
            </a:r>
            <a:r>
              <a:rPr lang="en-US" sz="2400" b="1" u="sng" dirty="0" smtClean="0"/>
              <a:t> se </a:t>
            </a:r>
            <a:r>
              <a:rPr lang="en-US" sz="2400" b="1" u="sng" dirty="0" err="1" smtClean="0"/>
              <a:t>tornarem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medoides</a:t>
            </a:r>
            <a:r>
              <a:rPr lang="en-US" sz="2400" b="1" u="sng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ou</a:t>
            </a:r>
            <a:r>
              <a:rPr lang="en-US" sz="2400" dirty="0" smtClean="0"/>
              <a:t> use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objetos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medoides</a:t>
            </a:r>
            <a:r>
              <a:rPr lang="en-US" sz="24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sz="2400" dirty="0" err="1" smtClean="0"/>
              <a:t>Calcule</a:t>
            </a:r>
            <a:r>
              <a:rPr lang="en-US" sz="2400" dirty="0" smtClean="0"/>
              <a:t> a </a:t>
            </a:r>
            <a:r>
              <a:rPr lang="en-US" sz="2400" dirty="0" err="1" smtClean="0"/>
              <a:t>matriz</a:t>
            </a:r>
            <a:r>
              <a:rPr lang="en-US" sz="2400" dirty="0" smtClean="0"/>
              <a:t> de </a:t>
            </a:r>
            <a:r>
              <a:rPr lang="en-US" sz="2400" dirty="0" err="1" smtClean="0"/>
              <a:t>dissimilaridade</a:t>
            </a:r>
            <a:r>
              <a:rPr lang="en-US" sz="2400" dirty="0" smtClean="0"/>
              <a:t> (se </a:t>
            </a:r>
            <a:r>
              <a:rPr lang="en-US" sz="2400" dirty="0" err="1" smtClean="0"/>
              <a:t>não</a:t>
            </a:r>
            <a:r>
              <a:rPr lang="en-US" sz="2400" dirty="0" smtClean="0"/>
              <a:t> for dada)</a:t>
            </a:r>
          </a:p>
          <a:p>
            <a:pPr marL="342900" indent="-342900">
              <a:buAutoNum type="arabicPeriod"/>
            </a:pPr>
            <a:r>
              <a:rPr lang="en-US" sz="2400" dirty="0" err="1" smtClean="0"/>
              <a:t>Classifique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objeto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o </a:t>
            </a:r>
            <a:r>
              <a:rPr lang="en-US" sz="2400" dirty="0" err="1" smtClean="0"/>
              <a:t>medoide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próximo</a:t>
            </a:r>
            <a:r>
              <a:rPr lang="en-US" sz="2400" dirty="0" smtClean="0"/>
              <a:t>.</a:t>
            </a:r>
          </a:p>
          <a:p>
            <a:r>
              <a:rPr lang="en-US" sz="2400" b="1" dirty="0" err="1" smtClean="0"/>
              <a:t>Fase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Troca</a:t>
            </a:r>
            <a:r>
              <a:rPr lang="en-US" sz="2400" b="1" dirty="0" smtClean="0"/>
              <a:t>:</a:t>
            </a:r>
            <a:endParaRPr lang="en-US" sz="2400" dirty="0" smtClean="0"/>
          </a:p>
          <a:p>
            <a:pPr marL="342900" indent="-342900">
              <a:buAutoNum type="arabicPeriod" startAt="4"/>
            </a:pPr>
            <a:r>
              <a:rPr lang="en-US" sz="2400" dirty="0" smtClean="0"/>
              <a:t>Para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grupo</a:t>
            </a:r>
            <a:r>
              <a:rPr lang="en-US" sz="2400" dirty="0" smtClean="0"/>
              <a:t> procure se </a:t>
            </a:r>
            <a:r>
              <a:rPr lang="en-US" sz="2400" dirty="0" err="1" smtClean="0"/>
              <a:t>algum</a:t>
            </a:r>
            <a:r>
              <a:rPr lang="en-US" sz="2400" dirty="0" smtClean="0"/>
              <a:t> </a:t>
            </a:r>
            <a:r>
              <a:rPr lang="en-US" sz="2400" dirty="0" err="1" smtClean="0"/>
              <a:t>objeto</a:t>
            </a:r>
            <a:r>
              <a:rPr lang="en-US" sz="2400" dirty="0" smtClean="0"/>
              <a:t> do </a:t>
            </a:r>
            <a:r>
              <a:rPr lang="en-US" sz="2400" dirty="0" err="1" smtClean="0"/>
              <a:t>grupo</a:t>
            </a:r>
            <a:r>
              <a:rPr lang="en-US" sz="2400" dirty="0" smtClean="0"/>
              <a:t> </a:t>
            </a:r>
            <a:r>
              <a:rPr lang="en-US" sz="2400" dirty="0" err="1" smtClean="0"/>
              <a:t>diminui</a:t>
            </a:r>
            <a:r>
              <a:rPr lang="en-US" sz="2400" dirty="0" smtClean="0"/>
              <a:t> a </a:t>
            </a:r>
            <a:r>
              <a:rPr lang="en-US" sz="2400" dirty="0" err="1" smtClean="0"/>
              <a:t>dissimilaridade</a:t>
            </a:r>
            <a:r>
              <a:rPr lang="en-US" sz="2400" dirty="0" smtClean="0"/>
              <a:t> </a:t>
            </a:r>
            <a:r>
              <a:rPr lang="en-US" sz="2400" dirty="0" err="1" smtClean="0"/>
              <a:t>média</a:t>
            </a:r>
            <a:r>
              <a:rPr lang="en-US" sz="2400" dirty="0" smtClean="0"/>
              <a:t>. Se </a:t>
            </a:r>
            <a:r>
              <a:rPr lang="en-US" sz="2400" dirty="0" err="1" smtClean="0"/>
              <a:t>sim</a:t>
            </a:r>
            <a:r>
              <a:rPr lang="en-US" sz="2400" dirty="0" smtClean="0"/>
              <a:t>: </a:t>
            </a:r>
            <a:r>
              <a:rPr lang="en-US" sz="2400" dirty="0" err="1" smtClean="0"/>
              <a:t>selecione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entidade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diminua</a:t>
            </a:r>
            <a:r>
              <a:rPr lang="en-US" sz="2400" dirty="0" smtClean="0"/>
              <a:t> </a:t>
            </a:r>
            <a:r>
              <a:rPr lang="en-US" sz="2400" dirty="0" err="1" smtClean="0"/>
              <a:t>esse</a:t>
            </a:r>
            <a:r>
              <a:rPr lang="en-US" sz="2400" dirty="0" smtClean="0"/>
              <a:t> </a:t>
            </a:r>
            <a:r>
              <a:rPr lang="en-US" sz="2400" dirty="0" err="1" smtClean="0"/>
              <a:t>coeficiente</a:t>
            </a:r>
            <a:r>
              <a:rPr lang="en-US" sz="2400" dirty="0" smtClean="0"/>
              <a:t> e o </a:t>
            </a:r>
            <a:r>
              <a:rPr lang="en-US" sz="2400" dirty="0" err="1" smtClean="0"/>
              <a:t>escolha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medoide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esse</a:t>
            </a:r>
            <a:r>
              <a:rPr lang="en-US" sz="2400" dirty="0" smtClean="0"/>
              <a:t> </a:t>
            </a:r>
            <a:r>
              <a:rPr lang="en-US" sz="2400" dirty="0" err="1" smtClean="0"/>
              <a:t>grupo</a:t>
            </a:r>
            <a:r>
              <a:rPr lang="en-US" sz="2400" dirty="0" smtClean="0"/>
              <a:t>;</a:t>
            </a:r>
          </a:p>
          <a:p>
            <a:pPr marL="342900" indent="-342900">
              <a:buAutoNum type="arabicPeriod" startAt="4"/>
            </a:pPr>
            <a:r>
              <a:rPr lang="en-US" sz="2400" dirty="0" smtClean="0"/>
              <a:t>Se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menos</a:t>
            </a:r>
            <a:r>
              <a:rPr lang="en-US" sz="2400" dirty="0" smtClean="0"/>
              <a:t> um </a:t>
            </a:r>
            <a:r>
              <a:rPr lang="en-US" sz="2400" dirty="0" err="1" smtClean="0"/>
              <a:t>medoide</a:t>
            </a:r>
            <a:r>
              <a:rPr lang="en-US" sz="2400" dirty="0" smtClean="0"/>
              <a:t> </a:t>
            </a:r>
            <a:r>
              <a:rPr lang="en-US" sz="2400" dirty="0" err="1" smtClean="0"/>
              <a:t>mudar</a:t>
            </a:r>
            <a:r>
              <a:rPr lang="en-US" sz="2400" dirty="0" smtClean="0"/>
              <a:t> </a:t>
            </a:r>
            <a:r>
              <a:rPr lang="en-US" sz="2400" dirty="0" err="1" smtClean="0"/>
              <a:t>vá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(3), </a:t>
            </a:r>
            <a:r>
              <a:rPr lang="en-US" sz="2400" dirty="0" err="1" smtClean="0"/>
              <a:t>caso</a:t>
            </a:r>
            <a:r>
              <a:rPr lang="en-US" sz="2400" dirty="0" smtClean="0"/>
              <a:t> </a:t>
            </a:r>
            <a:r>
              <a:rPr lang="en-US" sz="2400" dirty="0" err="1" smtClean="0"/>
              <a:t>contrário</a:t>
            </a:r>
            <a:r>
              <a:rPr lang="en-US" sz="2400" dirty="0" smtClean="0"/>
              <a:t>, </a:t>
            </a:r>
            <a:r>
              <a:rPr lang="en-US" sz="2400" dirty="0" err="1" smtClean="0"/>
              <a:t>termine</a:t>
            </a:r>
            <a:r>
              <a:rPr lang="en-US" sz="2400" dirty="0" smtClean="0"/>
              <a:t> o </a:t>
            </a:r>
            <a:r>
              <a:rPr lang="en-US" sz="2400" dirty="0" err="1" smtClean="0"/>
              <a:t>algoritmo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32156" y="0"/>
            <a:ext cx="1176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b="1" dirty="0" smtClean="0"/>
              <a:t>PAM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Parâmetros</a:t>
            </a:r>
            <a:endParaRPr lang="pt-BR" sz="28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764704"/>
            <a:ext cx="8352928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err="1" smtClean="0">
                <a:sym typeface="Wingdings" pitchFamily="2" charset="2"/>
              </a:rPr>
              <a:t>k-means</a:t>
            </a:r>
            <a:r>
              <a:rPr lang="pt-BR" sz="2400" dirty="0" smtClean="0">
                <a:sym typeface="Wingdings" pitchFamily="2" charset="2"/>
              </a:rPr>
              <a:t> é sensível a observação de </a:t>
            </a:r>
            <a:r>
              <a:rPr lang="pt-BR" sz="2400" dirty="0" err="1" smtClean="0">
                <a:sym typeface="Wingdings" pitchFamily="2" charset="2"/>
              </a:rPr>
              <a:t>outliers</a:t>
            </a:r>
            <a:r>
              <a:rPr lang="pt-BR" sz="2400" dirty="0" smtClean="0">
                <a:sym typeface="Wingdings" pitchFamily="2" charset="2"/>
              </a:rPr>
              <a:t> e anomalias </a:t>
            </a:r>
          </a:p>
          <a:p>
            <a:r>
              <a:rPr lang="pt-BR" sz="2800" dirty="0" smtClean="0">
                <a:sym typeface="Wingdings" pitchFamily="2" charset="2"/>
              </a:rPr>
              <a:t> </a:t>
            </a:r>
            <a:r>
              <a:rPr lang="pt-BR" sz="2800" b="1" dirty="0" err="1" smtClean="0">
                <a:sym typeface="Wingdings" pitchFamily="2" charset="2"/>
              </a:rPr>
              <a:t>k-medoids</a:t>
            </a:r>
            <a:r>
              <a:rPr lang="pt-BR" sz="2800" b="1" dirty="0" smtClean="0">
                <a:sym typeface="Wingdings" pitchFamily="2" charset="2"/>
              </a:rPr>
              <a:t> (ou PAM: </a:t>
            </a:r>
            <a:r>
              <a:rPr lang="pt-BR" sz="2400" dirty="0" err="1" smtClean="0">
                <a:sym typeface="Wingdings" pitchFamily="2" charset="2"/>
              </a:rPr>
              <a:t>Partitioning</a:t>
            </a:r>
            <a:r>
              <a:rPr lang="pt-BR" sz="2400" dirty="0" smtClean="0">
                <a:sym typeface="Wingdings" pitchFamily="2" charset="2"/>
              </a:rPr>
              <a:t> </a:t>
            </a:r>
            <a:r>
              <a:rPr lang="pt-BR" sz="2400" dirty="0" err="1" smtClean="0">
                <a:sym typeface="Wingdings" pitchFamily="2" charset="2"/>
              </a:rPr>
              <a:t>Around</a:t>
            </a:r>
            <a:r>
              <a:rPr lang="pt-BR" sz="2400" dirty="0" smtClean="0">
                <a:sym typeface="Wingdings" pitchFamily="2" charset="2"/>
              </a:rPr>
              <a:t> </a:t>
            </a:r>
            <a:r>
              <a:rPr lang="pt-BR" sz="2400" dirty="0" err="1" smtClean="0">
                <a:sym typeface="Wingdings" pitchFamily="2" charset="2"/>
              </a:rPr>
              <a:t>Medoids</a:t>
            </a:r>
            <a:r>
              <a:rPr lang="pt-BR" sz="2800" b="1" dirty="0" smtClean="0">
                <a:sym typeface="Wingdings" pitchFamily="2" charset="2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 anchor="t"/>
          <a:lstStyle/>
          <a:p>
            <a:pPr algn="r" eaLnBrk="1" hangingPunct="1"/>
            <a:r>
              <a:rPr lang="pt-BR" altLang="pt-BR" smtClean="0"/>
              <a:t>Conteúdo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9275"/>
            <a:ext cx="9144000" cy="5904061"/>
          </a:xfrm>
        </p:spPr>
        <p:txBody>
          <a:bodyPr/>
          <a:lstStyle/>
          <a:p>
            <a:pPr lvl="0"/>
            <a:r>
              <a:rPr lang="pt-BR" dirty="0" smtClean="0"/>
              <a:t>Revisão dos conteúdos (e o que faltou)</a:t>
            </a:r>
          </a:p>
          <a:p>
            <a:pPr lvl="1"/>
            <a:r>
              <a:rPr lang="pt-BR" dirty="0" smtClean="0"/>
              <a:t>Uso de Correlações </a:t>
            </a:r>
            <a:r>
              <a:rPr lang="pt-BR" i="1" dirty="0" err="1" smtClean="0"/>
              <a:t>vs</a:t>
            </a:r>
            <a:r>
              <a:rPr lang="pt-BR" dirty="0" smtClean="0"/>
              <a:t> Distâncias</a:t>
            </a:r>
          </a:p>
          <a:p>
            <a:pPr lvl="1"/>
            <a:r>
              <a:rPr lang="pt-BR" dirty="0" smtClean="0"/>
              <a:t>Uso de métodos “</a:t>
            </a:r>
            <a:r>
              <a:rPr lang="pt-BR" dirty="0" err="1" smtClean="0"/>
              <a:t>Weighted</a:t>
            </a:r>
            <a:r>
              <a:rPr lang="pt-BR" dirty="0" smtClean="0"/>
              <a:t>” (WPGMA e WPGMC)</a:t>
            </a:r>
          </a:p>
          <a:p>
            <a:pPr lvl="0"/>
            <a:r>
              <a:rPr lang="pt-BR" dirty="0" smtClean="0"/>
              <a:t>Identificação </a:t>
            </a:r>
            <a:r>
              <a:rPr lang="pt-BR" dirty="0" smtClean="0"/>
              <a:t>e atribuição de significado aos clusters </a:t>
            </a:r>
          </a:p>
          <a:p>
            <a:r>
              <a:rPr lang="pt-BR" dirty="0" smtClean="0"/>
              <a:t>Aplicações práticas na segmentação de mercado</a:t>
            </a:r>
          </a:p>
          <a:p>
            <a:pPr lvl="0"/>
            <a:r>
              <a:rPr lang="pt-BR" dirty="0" smtClean="0"/>
              <a:t>Procedimentos para a análise no R</a:t>
            </a: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175" y="-26988"/>
            <a:ext cx="16880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4000" b="1" dirty="0">
                <a:latin typeface="Calibri" pitchFamily="34" charset="0"/>
              </a:rPr>
              <a:t>Parte </a:t>
            </a:r>
            <a:r>
              <a:rPr lang="pt-BR" altLang="pt-BR" sz="4000" b="1" dirty="0" smtClean="0">
                <a:latin typeface="Calibri" pitchFamily="34" charset="0"/>
              </a:rPr>
              <a:t>2</a:t>
            </a:r>
            <a:endParaRPr lang="pt-BR" altLang="pt-BR" sz="40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932156" y="0"/>
            <a:ext cx="1176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b="1" dirty="0" smtClean="0"/>
              <a:t>PAM</a:t>
            </a:r>
            <a:endParaRPr lang="pt-BR" sz="3600" b="1" dirty="0"/>
          </a:p>
        </p:txBody>
      </p:sp>
      <p:pic>
        <p:nvPicPr>
          <p:cNvPr id="3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900627" y="620688"/>
            <a:ext cx="1207877" cy="936104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323528" y="476672"/>
            <a:ext cx="666023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k, metric =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euclidean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stand = FALSE)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2008" y="3109024"/>
            <a:ext cx="89644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(!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require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factoextra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)){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.packages("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factoextra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")}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(!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require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(cluster)){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.packages("cluster")}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pam_k4 &lt;- cluster::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pam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(dados, k = 4)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pam_k4$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silinfo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widths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plot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silhouette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(pam_k4))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factoextra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fviz_nbclust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(dados,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kmeans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silhouette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pam_k2 &lt;- cluster::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pam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(dados, k = 2)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pam_k2$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silinfo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widths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plot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silhouette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(pam_k2))</a:t>
            </a:r>
          </a:p>
        </p:txBody>
      </p:sp>
      <p:sp>
        <p:nvSpPr>
          <p:cNvPr id="7" name="Retângulo 6"/>
          <p:cNvSpPr/>
          <p:nvPr/>
        </p:nvSpPr>
        <p:spPr>
          <a:xfrm>
            <a:off x="144016" y="1497558"/>
            <a:ext cx="86764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</a:t>
            </a:r>
            <a:r>
              <a:rPr lang="pt-BR" sz="2400" b="1" dirty="0" err="1" smtClean="0">
                <a:latin typeface="Arial" pitchFamily="34" charset="0"/>
                <a:cs typeface="Arial" pitchFamily="34" charset="0"/>
              </a:rPr>
              <a:t>metric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 pode ser "</a:t>
            </a:r>
            <a:r>
              <a:rPr lang="pt-BR" sz="2400" b="1" dirty="0" err="1" smtClean="0">
                <a:latin typeface="Arial" pitchFamily="34" charset="0"/>
                <a:cs typeface="Arial" pitchFamily="34" charset="0"/>
              </a:rPr>
              <a:t>euclidean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" ou "</a:t>
            </a:r>
            <a:r>
              <a:rPr lang="pt-BR" sz="2400" b="1" dirty="0" err="1" smtClean="0">
                <a:latin typeface="Arial" pitchFamily="34" charset="0"/>
                <a:cs typeface="Arial" pitchFamily="34" charset="0"/>
              </a:rPr>
              <a:t>manhattan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"</a:t>
            </a:r>
          </a:p>
          <a:p>
            <a:endParaRPr lang="pt-BR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! A </a:t>
            </a:r>
            <a:r>
              <a:rPr lang="pt-BR" sz="2400" b="1" dirty="0" err="1" smtClean="0">
                <a:latin typeface="Arial" pitchFamily="34" charset="0"/>
                <a:cs typeface="Arial" pitchFamily="34" charset="0"/>
              </a:rPr>
              <a:t>funcao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b="1" dirty="0" err="1" smtClean="0">
                <a:latin typeface="Arial" pitchFamily="34" charset="0"/>
                <a:cs typeface="Arial" pitchFamily="34" charset="0"/>
              </a:rPr>
              <a:t>pamk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pt-BR" sz="2400" b="1" dirty="0" err="1" smtClean="0">
                <a:latin typeface="Arial" pitchFamily="34" charset="0"/>
                <a:cs typeface="Arial" pitchFamily="34" charset="0"/>
              </a:rPr>
              <a:t>nao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 precisa decidir quantos k inicialmente !</a:t>
            </a: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8639"/>
            <a:ext cx="6336704" cy="621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tângulo 2"/>
          <p:cNvSpPr/>
          <p:nvPr/>
        </p:nvSpPr>
        <p:spPr>
          <a:xfrm>
            <a:off x="1403648" y="6021288"/>
            <a:ext cx="302433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395536" y="4221088"/>
            <a:ext cx="100811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7932156" y="0"/>
            <a:ext cx="1176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b="1" dirty="0" smtClean="0"/>
              <a:t>PAM</a:t>
            </a:r>
            <a:endParaRPr lang="pt-BR" sz="3600" b="1" dirty="0"/>
          </a:p>
        </p:txBody>
      </p:sp>
      <p:pic>
        <p:nvPicPr>
          <p:cNvPr id="8" name="Picture 6" descr="Image result for r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900627" y="620688"/>
            <a:ext cx="1207877" cy="936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932156" y="0"/>
            <a:ext cx="1176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b="1" dirty="0" smtClean="0"/>
              <a:t>PAM</a:t>
            </a:r>
            <a:endParaRPr lang="pt-BR" sz="3600" b="1" dirty="0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0" y="0"/>
            <a:ext cx="34918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altLang="pt-BR" sz="3600" b="1" dirty="0" smtClean="0">
                <a:latin typeface="Calibri" pitchFamily="34" charset="0"/>
              </a:rPr>
              <a:t>Validação e perfil</a:t>
            </a:r>
            <a:endParaRPr lang="pt-BR" altLang="pt-BR" sz="3600" b="1" dirty="0">
              <a:latin typeface="Calibri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5496" y="620688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“</a:t>
            </a:r>
            <a:r>
              <a:rPr lang="pt-BR" sz="3200" dirty="0" err="1" smtClean="0"/>
              <a:t>Silhouette</a:t>
            </a:r>
            <a:r>
              <a:rPr lang="pt-BR" sz="3200" dirty="0" smtClean="0"/>
              <a:t>”</a:t>
            </a:r>
            <a:endParaRPr lang="pt-BR" sz="32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9038453" cy="3323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0" y="1804754"/>
            <a:ext cx="421196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Distância dentro do grupo: C(i)</a:t>
            </a:r>
            <a:endParaRPr lang="pt-BR" sz="20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99992" y="1804754"/>
            <a:ext cx="45961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Distância vizinho mais próximo: N(i)</a:t>
            </a:r>
            <a:endParaRPr lang="pt-BR" sz="2000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932156" y="0"/>
            <a:ext cx="1176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b="1" dirty="0" smtClean="0"/>
              <a:t>PAM</a:t>
            </a:r>
            <a:endParaRPr lang="pt-BR" sz="3600" b="1" dirty="0"/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0" y="0"/>
            <a:ext cx="34918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altLang="pt-BR" sz="3600" b="1" dirty="0" smtClean="0">
                <a:latin typeface="Calibri" pitchFamily="34" charset="0"/>
              </a:rPr>
              <a:t>Validação e perfil</a:t>
            </a:r>
            <a:endParaRPr lang="pt-BR" altLang="pt-BR" sz="3600" b="1" dirty="0">
              <a:latin typeface="Calibri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5496" y="620688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“</a:t>
            </a:r>
            <a:r>
              <a:rPr lang="pt-BR" sz="3200" dirty="0" err="1" smtClean="0"/>
              <a:t>Silhouette</a:t>
            </a:r>
            <a:r>
              <a:rPr lang="pt-BR" sz="3200" dirty="0" smtClean="0"/>
              <a:t>”</a:t>
            </a:r>
            <a:endParaRPr lang="pt-BR" sz="3200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8937933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932156" y="0"/>
            <a:ext cx="1176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b="1" dirty="0" smtClean="0"/>
              <a:t>PAM</a:t>
            </a:r>
            <a:endParaRPr lang="pt-BR" sz="3600" b="1" dirty="0"/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0" y="0"/>
            <a:ext cx="34918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altLang="pt-BR" sz="3600" b="1" dirty="0" smtClean="0">
                <a:latin typeface="Calibri" pitchFamily="34" charset="0"/>
              </a:rPr>
              <a:t>Validação e perfil</a:t>
            </a:r>
            <a:endParaRPr lang="pt-BR" altLang="pt-BR" sz="3600" b="1" dirty="0">
              <a:latin typeface="Calibri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5496" y="620688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“</a:t>
            </a:r>
            <a:r>
              <a:rPr lang="pt-BR" sz="3200" dirty="0" err="1" smtClean="0"/>
              <a:t>Silhouette</a:t>
            </a:r>
            <a:r>
              <a:rPr lang="pt-BR" sz="3200" dirty="0" smtClean="0"/>
              <a:t>”</a:t>
            </a:r>
            <a:endParaRPr lang="pt-BR" sz="32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3134" y="1484784"/>
            <a:ext cx="430505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323528" y="2204864"/>
            <a:ext cx="54441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 1: Bem ajustado com o grupo </a:t>
            </a:r>
          </a:p>
          <a:p>
            <a:r>
              <a:rPr lang="pt-BR" sz="2800" dirty="0" smtClean="0"/>
              <a:t> 0: Na fronteira entre dois grupos</a:t>
            </a:r>
          </a:p>
          <a:p>
            <a:r>
              <a:rPr lang="pt-BR" sz="2800" dirty="0" smtClean="0"/>
              <a:t>-1: Mal ajustado com o grupo</a:t>
            </a:r>
            <a:endParaRPr lang="pt-BR" sz="2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9211" y="360040"/>
            <a:ext cx="6503109" cy="638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7932156" y="0"/>
            <a:ext cx="1176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b="1" dirty="0" smtClean="0"/>
              <a:t>PAM</a:t>
            </a:r>
            <a:endParaRPr lang="pt-BR" sz="3600" b="1" dirty="0"/>
          </a:p>
        </p:txBody>
      </p:sp>
      <p:pic>
        <p:nvPicPr>
          <p:cNvPr id="4" name="Picture 6" descr="Image result for r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900627" y="620688"/>
            <a:ext cx="1207877" cy="936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0"/>
            <a:ext cx="6552728" cy="643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tângulo 2"/>
          <p:cNvSpPr/>
          <p:nvPr/>
        </p:nvSpPr>
        <p:spPr>
          <a:xfrm>
            <a:off x="1403648" y="6021288"/>
            <a:ext cx="32403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7932156" y="0"/>
            <a:ext cx="1176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b="1" dirty="0" smtClean="0"/>
              <a:t>PAM</a:t>
            </a:r>
            <a:endParaRPr lang="pt-BR" sz="3600" b="1" dirty="0"/>
          </a:p>
        </p:txBody>
      </p:sp>
      <p:pic>
        <p:nvPicPr>
          <p:cNvPr id="5" name="Picture 6" descr="Image result for r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900627" y="620688"/>
            <a:ext cx="1207877" cy="936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900627" y="620688"/>
            <a:ext cx="1207877" cy="936104"/>
          </a:xfrm>
          <a:prstGeom prst="rect">
            <a:avLst/>
          </a:prstGeom>
          <a:noFill/>
        </p:spPr>
      </p:pic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0" y="0"/>
            <a:ext cx="34918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altLang="pt-BR" sz="3600" b="1" dirty="0" smtClean="0">
                <a:latin typeface="Calibri" pitchFamily="34" charset="0"/>
              </a:rPr>
              <a:t>Validação e perfil</a:t>
            </a:r>
            <a:endParaRPr lang="pt-BR" altLang="pt-BR" sz="3600" b="1" dirty="0">
              <a:latin typeface="Calibri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5496" y="620688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“</a:t>
            </a:r>
            <a:r>
              <a:rPr lang="pt-BR" sz="3200" dirty="0" err="1" smtClean="0"/>
              <a:t>Silhouette</a:t>
            </a:r>
            <a:r>
              <a:rPr lang="pt-BR" sz="3200" dirty="0" smtClean="0"/>
              <a:t>”</a:t>
            </a:r>
            <a:endParaRPr lang="pt-BR" sz="3200" dirty="0"/>
          </a:p>
        </p:txBody>
      </p:sp>
      <p:sp>
        <p:nvSpPr>
          <p:cNvPr id="5" name="Retângulo 4"/>
          <p:cNvSpPr/>
          <p:nvPr/>
        </p:nvSpPr>
        <p:spPr>
          <a:xfrm>
            <a:off x="324544" y="1124744"/>
            <a:ext cx="79198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Com </a:t>
            </a:r>
            <a:r>
              <a:rPr lang="pt-BR" sz="3200" b="1" dirty="0" err="1" smtClean="0">
                <a:latin typeface="Courier New" pitchFamily="49" charset="0"/>
                <a:cs typeface="Courier New" pitchFamily="49" charset="0"/>
              </a:rPr>
              <a:t>hclust</a:t>
            </a: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dis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(dados,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= ...)</a:t>
            </a: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res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hclust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= ...)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grupos &lt;-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cutree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res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k = ...)</a:t>
            </a: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sil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silhouette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(grupos,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dis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plot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sil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pt-BR" sz="2400" dirty="0" smtClean="0"/>
          </a:p>
          <a:p>
            <a:r>
              <a:rPr lang="pt-BR" sz="3200" b="1" dirty="0" smtClean="0"/>
              <a:t>Com </a:t>
            </a:r>
            <a:r>
              <a:rPr lang="pt-BR" sz="3200" b="1" dirty="0" err="1" smtClean="0">
                <a:latin typeface="Courier New" pitchFamily="49" charset="0"/>
                <a:cs typeface="Courier New" pitchFamily="49" charset="0"/>
              </a:rPr>
              <a:t>kmeans</a:t>
            </a: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dis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(dados)</a:t>
            </a: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res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kmeans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(dados,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centers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= ...)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Grupos &lt;-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res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$cluster</a:t>
            </a: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sil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silhouette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(grupos,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dis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plot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sil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384408" y="0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b="1" dirty="0" smtClean="0"/>
              <a:t>Outros Métodos</a:t>
            </a:r>
            <a:endParaRPr lang="pt-BR" sz="3600" b="1" dirty="0"/>
          </a:p>
        </p:txBody>
      </p:sp>
      <p:pic>
        <p:nvPicPr>
          <p:cNvPr id="48130" name="Picture 2" descr="http://www.sthda.com/english/sthda-upload/images/cluster-analysis/clustering-book-co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1286" y="692696"/>
            <a:ext cx="2822714" cy="3528392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0" y="603348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hlinkClick r:id="rId3"/>
              </a:rPr>
              <a:t>http://www.sthda.com/english/articles/25-cluster-analysis-in-r-practical-guide/111-types-of-clustering-methods-overview-and-quick-start-r-code/</a:t>
            </a:r>
            <a:r>
              <a:rPr lang="pt-BR" sz="2000" dirty="0" smtClean="0"/>
              <a:t> </a:t>
            </a:r>
            <a:endParaRPr lang="pt-BR" sz="2000" dirty="0"/>
          </a:p>
        </p:txBody>
      </p:sp>
      <p:pic>
        <p:nvPicPr>
          <p:cNvPr id="48132" name="Picture 4" descr="Types of clustering method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28" y="1052736"/>
            <a:ext cx="6251564" cy="2088232"/>
          </a:xfrm>
          <a:prstGeom prst="rect">
            <a:avLst/>
          </a:prstGeom>
          <a:noFill/>
        </p:spPr>
      </p:pic>
      <p:sp>
        <p:nvSpPr>
          <p:cNvPr id="6" name="Chave direita 5"/>
          <p:cNvSpPr/>
          <p:nvPr/>
        </p:nvSpPr>
        <p:spPr>
          <a:xfrm rot="5400000">
            <a:off x="4031940" y="1736812"/>
            <a:ext cx="504056" cy="331236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948938" y="0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b="1" dirty="0" smtClean="0"/>
              <a:t>DBSCAN</a:t>
            </a:r>
            <a:endParaRPr lang="pt-BR" sz="3600" b="1" dirty="0"/>
          </a:p>
        </p:txBody>
      </p:sp>
      <p:pic>
        <p:nvPicPr>
          <p:cNvPr id="4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900627" y="620688"/>
            <a:ext cx="1207877" cy="93610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0" y="110237"/>
            <a:ext cx="9144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/>
              <a:t>Density-based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Clustering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Algorithm</a:t>
            </a:r>
            <a:endParaRPr lang="pt-BR" sz="2400" b="1" dirty="0" smtClean="0"/>
          </a:p>
          <a:p>
            <a:r>
              <a:rPr lang="pt-BR" sz="2400" b="1" dirty="0" smtClean="0">
                <a:sym typeface="Wingdings" pitchFamily="2" charset="2"/>
              </a:rPr>
              <a:t>Algoritmo de agrupamento baseado em densidade</a:t>
            </a:r>
            <a:endParaRPr lang="pt-BR" sz="2400" dirty="0" smtClean="0"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(Ester </a:t>
            </a:r>
            <a:r>
              <a:rPr lang="pt-BR" sz="2400" dirty="0" err="1" smtClean="0">
                <a:sym typeface="Wingdings" pitchFamily="2" charset="2"/>
              </a:rPr>
              <a:t>et</a:t>
            </a:r>
            <a:r>
              <a:rPr lang="pt-BR" sz="2400" dirty="0" smtClean="0">
                <a:sym typeface="Wingdings" pitchFamily="2" charset="2"/>
              </a:rPr>
              <a:t> al. 1996)</a:t>
            </a:r>
          </a:p>
          <a:p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sz="2200" dirty="0" smtClean="0">
                <a:sym typeface="Wingdings" pitchFamily="2" charset="2"/>
              </a:rPr>
              <a:t>Hábil em encontrar agrupamentos em formatos circulares e convexos; </a:t>
            </a:r>
          </a:p>
          <a:p>
            <a:pPr>
              <a:buFont typeface="Wingdings"/>
              <a:buChar char="à"/>
            </a:pPr>
            <a:r>
              <a:rPr lang="pt-BR" sz="2200" dirty="0" smtClean="0">
                <a:sym typeface="Wingdings" pitchFamily="2" charset="2"/>
              </a:rPr>
              <a:t>Hábil em lidar com </a:t>
            </a:r>
            <a:r>
              <a:rPr lang="pt-BR" sz="2200" dirty="0" err="1" smtClean="0">
                <a:sym typeface="Wingdings" pitchFamily="2" charset="2"/>
              </a:rPr>
              <a:t>outliers</a:t>
            </a:r>
            <a:r>
              <a:rPr lang="pt-BR" sz="2200" dirty="0" smtClean="0">
                <a:sym typeface="Wingdings" pitchFamily="2" charset="2"/>
              </a:rPr>
              <a:t>;</a:t>
            </a:r>
          </a:p>
          <a:p>
            <a:r>
              <a:rPr lang="pt-BR" sz="2200" b="1" u="sng" dirty="0" smtClean="0">
                <a:sym typeface="Wingdings" pitchFamily="2" charset="2"/>
              </a:rPr>
              <a:t>Vantagens</a:t>
            </a:r>
          </a:p>
          <a:p>
            <a:pPr>
              <a:buFont typeface="Wingdings"/>
              <a:buChar char="à"/>
            </a:pPr>
            <a:r>
              <a:rPr lang="pt-BR" sz="2200" dirty="0" smtClean="0">
                <a:sym typeface="Wingdings" pitchFamily="2" charset="2"/>
              </a:rPr>
              <a:t>Não precisa especificar o número de grupos (k);</a:t>
            </a:r>
          </a:p>
          <a:p>
            <a:pPr>
              <a:buFont typeface="Wingdings"/>
              <a:buChar char="à"/>
            </a:pPr>
            <a:r>
              <a:rPr lang="pt-BR" sz="2200" dirty="0" smtClean="0">
                <a:sym typeface="Wingdings" pitchFamily="2" charset="2"/>
              </a:rPr>
              <a:t>O agrupamento não precisa ser circular;</a:t>
            </a:r>
          </a:p>
          <a:p>
            <a:pPr>
              <a:buFont typeface="Wingdings"/>
              <a:buChar char="à"/>
            </a:pPr>
            <a:r>
              <a:rPr lang="pt-BR" sz="2200" dirty="0" smtClean="0">
                <a:sym typeface="Wingdings" pitchFamily="2" charset="2"/>
              </a:rPr>
              <a:t>Identifica </a:t>
            </a:r>
            <a:r>
              <a:rPr lang="pt-BR" sz="2200" i="1" dirty="0" err="1" smtClean="0">
                <a:sym typeface="Wingdings" pitchFamily="2" charset="2"/>
              </a:rPr>
              <a:t>outliers</a:t>
            </a:r>
            <a:r>
              <a:rPr lang="pt-BR" sz="2200" i="1" smtClean="0">
                <a:sym typeface="Wingdings" pitchFamily="2" charset="2"/>
              </a:rPr>
              <a:t>.</a:t>
            </a:r>
            <a:endParaRPr lang="pt-BR" sz="2200" i="1" dirty="0"/>
          </a:p>
        </p:txBody>
      </p:sp>
      <p:sp>
        <p:nvSpPr>
          <p:cNvPr id="109570" name="AutoShape 2" descr="Density based clustering basic ide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9572" name="AutoShape 4" descr="Density based clustering basic ide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9574" name="AutoShape 6" descr="Density based clustering basic ide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9576" name="AutoShape 8" descr="Density based clustering basic ide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957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005064"/>
            <a:ext cx="6336704" cy="2522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 anchor="t"/>
          <a:lstStyle/>
          <a:p>
            <a:pPr algn="r" eaLnBrk="1" hangingPunct="1"/>
            <a:r>
              <a:rPr lang="pt-BR" altLang="pt-BR" smtClean="0"/>
              <a:t>Conteúdo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9275"/>
            <a:ext cx="9144000" cy="5904061"/>
          </a:xfrm>
        </p:spPr>
        <p:txBody>
          <a:bodyPr/>
          <a:lstStyle/>
          <a:p>
            <a:r>
              <a:rPr lang="pt-BR" altLang="pt-BR" dirty="0" smtClean="0"/>
              <a:t>Análise de Redes (Network </a:t>
            </a:r>
            <a:r>
              <a:rPr lang="pt-BR" altLang="pt-BR" dirty="0" err="1" smtClean="0"/>
              <a:t>Analysis</a:t>
            </a:r>
            <a:r>
              <a:rPr lang="pt-BR" altLang="pt-BR" dirty="0" smtClean="0"/>
              <a:t>)</a:t>
            </a:r>
          </a:p>
          <a:p>
            <a:pPr lvl="1"/>
            <a:r>
              <a:rPr lang="pt-BR" dirty="0" smtClean="0"/>
              <a:t>Definição, </a:t>
            </a:r>
          </a:p>
          <a:p>
            <a:pPr lvl="1"/>
            <a:r>
              <a:rPr lang="pt-BR" dirty="0" smtClean="0"/>
              <a:t>Atributos (Ligações e vértices), </a:t>
            </a:r>
          </a:p>
          <a:p>
            <a:pPr lvl="1"/>
            <a:r>
              <a:rPr lang="pt-BR" dirty="0" smtClean="0"/>
              <a:t>Estrutura, </a:t>
            </a:r>
          </a:p>
          <a:p>
            <a:pPr lvl="1"/>
            <a:r>
              <a:rPr lang="pt-BR" dirty="0" err="1" smtClean="0"/>
              <a:t>Aleatorizações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Visualizações</a:t>
            </a:r>
          </a:p>
          <a:p>
            <a:pPr lvl="1"/>
            <a:r>
              <a:rPr lang="pt-BR" dirty="0" smtClean="0"/>
              <a:t>Exercícios no R</a:t>
            </a:r>
          </a:p>
          <a:p>
            <a:r>
              <a:rPr lang="pt-BR" altLang="pt-BR" dirty="0" smtClean="0"/>
              <a:t>Avaliação Individual</a:t>
            </a: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175" y="-26988"/>
            <a:ext cx="16880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4000" b="1" dirty="0">
                <a:latin typeface="Calibri" pitchFamily="34" charset="0"/>
              </a:rPr>
              <a:t>Parte </a:t>
            </a:r>
            <a:r>
              <a:rPr lang="pt-BR" altLang="pt-BR" sz="4000" b="1" dirty="0" smtClean="0">
                <a:latin typeface="Calibri" pitchFamily="34" charset="0"/>
              </a:rPr>
              <a:t>2</a:t>
            </a:r>
            <a:endParaRPr lang="pt-BR" altLang="pt-BR" sz="40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948938" y="0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b="1" dirty="0" smtClean="0"/>
              <a:t>DBSCAN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6948938" y="0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b="1" dirty="0" smtClean="0"/>
              <a:t>DBSCAN</a:t>
            </a:r>
            <a:endParaRPr lang="pt-BR" sz="36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-36512" y="75396"/>
            <a:ext cx="88924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Utiliza dois parâmetros:</a:t>
            </a:r>
          </a:p>
          <a:p>
            <a:r>
              <a:rPr lang="pt-BR" sz="2400" dirty="0" err="1" smtClean="0"/>
              <a:t>eps</a:t>
            </a:r>
            <a:r>
              <a:rPr lang="pt-BR" sz="2400" dirty="0" smtClean="0"/>
              <a:t>: </a:t>
            </a:r>
            <a:r>
              <a:rPr lang="pt-BR" sz="2400" dirty="0" err="1" smtClean="0"/>
              <a:t>Epslon</a:t>
            </a:r>
            <a:r>
              <a:rPr lang="pt-BR" sz="2400" dirty="0" smtClean="0"/>
              <a:t> </a:t>
            </a:r>
            <a:r>
              <a:rPr lang="pt-BR" sz="2400" dirty="0" smtClean="0">
                <a:sym typeface="Wingdings" pitchFamily="2" charset="2"/>
              </a:rPr>
              <a:t> raio de vizinhança</a:t>
            </a:r>
          </a:p>
          <a:p>
            <a:r>
              <a:rPr lang="pt-BR" sz="2400" dirty="0" err="1" smtClean="0">
                <a:sym typeface="Wingdings" pitchFamily="2" charset="2"/>
              </a:rPr>
              <a:t>MinPts</a:t>
            </a:r>
            <a:r>
              <a:rPr lang="pt-BR" sz="2400" dirty="0" smtClean="0">
                <a:sym typeface="Wingdings" pitchFamily="2" charset="2"/>
              </a:rPr>
              <a:t>: </a:t>
            </a:r>
            <a:r>
              <a:rPr lang="pt-BR" sz="2400" dirty="0" err="1" smtClean="0">
                <a:sym typeface="Wingdings" pitchFamily="2" charset="2"/>
              </a:rPr>
              <a:t>Minimum</a:t>
            </a:r>
            <a:r>
              <a:rPr lang="pt-BR" sz="2400" dirty="0" smtClean="0">
                <a:sym typeface="Wingdings" pitchFamily="2" charset="2"/>
              </a:rPr>
              <a:t> </a:t>
            </a:r>
            <a:r>
              <a:rPr lang="pt-BR" sz="2400" dirty="0" err="1" smtClean="0">
                <a:sym typeface="Wingdings" pitchFamily="2" charset="2"/>
              </a:rPr>
              <a:t>Points</a:t>
            </a:r>
            <a:r>
              <a:rPr lang="pt-BR" sz="2400" dirty="0" smtClean="0">
                <a:sym typeface="Wingdings" pitchFamily="2" charset="2"/>
              </a:rPr>
              <a:t>  Número mínimo de vizinhos</a:t>
            </a:r>
          </a:p>
          <a:p>
            <a:endParaRPr lang="pt-BR" sz="1200" dirty="0" smtClean="0"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Um ponto </a:t>
            </a:r>
            <a:r>
              <a:rPr lang="pt-BR" sz="2400" b="1" i="1" dirty="0" smtClean="0">
                <a:sym typeface="Wingdings" pitchFamily="2" charset="2"/>
              </a:rPr>
              <a:t>x</a:t>
            </a:r>
            <a:r>
              <a:rPr lang="pt-BR" sz="2400" dirty="0" smtClean="0">
                <a:sym typeface="Wingdings" pitchFamily="2" charset="2"/>
              </a:rPr>
              <a:t> pertence a grupo se:</a:t>
            </a:r>
          </a:p>
          <a:p>
            <a:pPr marL="457200" indent="-457200">
              <a:buAutoNum type="alphaUcParenBoth"/>
            </a:pPr>
            <a:r>
              <a:rPr lang="pt-BR" sz="2000" dirty="0" smtClean="0">
                <a:sym typeface="Wingdings" pitchFamily="2" charset="2"/>
              </a:rPr>
              <a:t>Ele tiver alcançado um valor igual ou maior de </a:t>
            </a:r>
            <a:r>
              <a:rPr lang="pt-BR" sz="2000" b="1" i="1" dirty="0" err="1" smtClean="0">
                <a:sym typeface="Wingdings" pitchFamily="2" charset="2"/>
              </a:rPr>
              <a:t>MinPts</a:t>
            </a:r>
            <a:r>
              <a:rPr lang="pt-BR" sz="2000" dirty="0" smtClean="0">
                <a:sym typeface="Wingdings" pitchFamily="2" charset="2"/>
              </a:rPr>
              <a:t>, será considerado um ponto central (</a:t>
            </a:r>
            <a:r>
              <a:rPr lang="pt-BR" sz="2000" b="1" i="1" dirty="0" smtClean="0">
                <a:solidFill>
                  <a:srgbClr val="FF0000"/>
                </a:solidFill>
                <a:sym typeface="Wingdings" pitchFamily="2" charset="2"/>
              </a:rPr>
              <a:t>core </a:t>
            </a:r>
            <a:r>
              <a:rPr lang="pt-BR" sz="2000" b="1" i="1" dirty="0" err="1" smtClean="0">
                <a:solidFill>
                  <a:srgbClr val="FF0000"/>
                </a:solidFill>
                <a:sym typeface="Wingdings" pitchFamily="2" charset="2"/>
              </a:rPr>
              <a:t>point</a:t>
            </a:r>
            <a:r>
              <a:rPr lang="pt-BR" sz="2000" dirty="0" smtClean="0">
                <a:sym typeface="Wingdings" pitchFamily="2" charset="2"/>
              </a:rPr>
              <a:t>)</a:t>
            </a:r>
            <a:endParaRPr lang="pt-BR" sz="2000" b="1" i="1" dirty="0" smtClean="0">
              <a:sym typeface="Wingdings" pitchFamily="2" charset="2"/>
            </a:endParaRPr>
          </a:p>
          <a:p>
            <a:pPr marL="457200" indent="-457200">
              <a:buAutoNum type="alphaUcParenBoth"/>
            </a:pPr>
            <a:r>
              <a:rPr lang="pt-BR" sz="2000" dirty="0" smtClean="0">
                <a:sym typeface="Wingdings" pitchFamily="2" charset="2"/>
              </a:rPr>
              <a:t>Ele estiver contido em círculo formado por um ponto que tenha um raio de </a:t>
            </a:r>
            <a:r>
              <a:rPr lang="pt-BR" sz="2000" b="1" i="1" dirty="0" err="1" smtClean="0">
                <a:sym typeface="Wingdings" pitchFamily="2" charset="2"/>
              </a:rPr>
              <a:t>eps</a:t>
            </a:r>
            <a:r>
              <a:rPr lang="pt-BR" sz="2000" dirty="0" smtClean="0">
                <a:sym typeface="Wingdings" pitchFamily="2" charset="2"/>
              </a:rPr>
              <a:t>.</a:t>
            </a:r>
          </a:p>
          <a:p>
            <a:pPr marL="457200" indent="-457200">
              <a:buAutoNum type="alphaUcParenBoth"/>
            </a:pPr>
            <a:r>
              <a:rPr lang="pt-BR" sz="2000" dirty="0" smtClean="0">
                <a:sym typeface="Wingdings" pitchFamily="2" charset="2"/>
              </a:rPr>
              <a:t>Caso contrário, ele será considerado um </a:t>
            </a:r>
            <a:r>
              <a:rPr lang="pt-BR" sz="2000" b="1" i="1" dirty="0" err="1" smtClean="0">
                <a:sym typeface="Wingdings" pitchFamily="2" charset="2"/>
              </a:rPr>
              <a:t>outlier</a:t>
            </a:r>
            <a:r>
              <a:rPr lang="pt-BR" sz="2000" dirty="0" smtClean="0">
                <a:sym typeface="Wingdings" pitchFamily="2" charset="2"/>
              </a:rPr>
              <a:t> (</a:t>
            </a:r>
            <a:r>
              <a:rPr lang="pt-BR" sz="2000" b="1" i="1" dirty="0" err="1" smtClean="0">
                <a:solidFill>
                  <a:srgbClr val="0070C0"/>
                </a:solidFill>
                <a:sym typeface="Wingdings" pitchFamily="2" charset="2"/>
              </a:rPr>
              <a:t>noise</a:t>
            </a:r>
            <a:r>
              <a:rPr lang="pt-BR" sz="2000" b="1" i="1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pt-BR" sz="2000" b="1" i="1" dirty="0" err="1" smtClean="0">
                <a:solidFill>
                  <a:srgbClr val="0070C0"/>
                </a:solidFill>
                <a:sym typeface="Wingdings" pitchFamily="2" charset="2"/>
              </a:rPr>
              <a:t>point</a:t>
            </a:r>
            <a:r>
              <a:rPr lang="pt-BR" sz="2000" dirty="0" smtClean="0">
                <a:sym typeface="Wingdings" pitchFamily="2" charset="2"/>
              </a:rPr>
              <a:t>) se não estiver dentro de um raio </a:t>
            </a:r>
            <a:r>
              <a:rPr lang="pt-BR" sz="2000" b="1" i="1" dirty="0" err="1" smtClean="0">
                <a:sym typeface="Wingdings" pitchFamily="2" charset="2"/>
              </a:rPr>
              <a:t>eps</a:t>
            </a:r>
            <a:r>
              <a:rPr lang="pt-BR" sz="2000" dirty="0" smtClean="0">
                <a:sym typeface="Wingdings" pitchFamily="2" charset="2"/>
              </a:rPr>
              <a:t> ou não tem </a:t>
            </a:r>
            <a:r>
              <a:rPr lang="pt-BR" sz="2000" b="1" i="1" dirty="0" err="1" smtClean="0">
                <a:sym typeface="Wingdings" pitchFamily="2" charset="2"/>
              </a:rPr>
              <a:t>MinPts</a:t>
            </a:r>
            <a:r>
              <a:rPr lang="pt-BR" sz="2000" dirty="0" smtClean="0">
                <a:sym typeface="Wingdings" pitchFamily="2" charset="2"/>
              </a:rPr>
              <a:t> mínimo</a:t>
            </a:r>
            <a:endParaRPr lang="pt-BR" sz="2000" dirty="0"/>
          </a:p>
        </p:txBody>
      </p:sp>
      <p:pic>
        <p:nvPicPr>
          <p:cNvPr id="88068" name="Picture 4" descr="https://upload.wikimedia.org/wikipedia/commons/thumb/a/af/DBSCAN-Illustration.svg/800px-DBSCAN-Illustratio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645024"/>
            <a:ext cx="4454732" cy="3212976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6516216" y="4542219"/>
            <a:ext cx="17139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 err="1" smtClean="0"/>
              <a:t>MinPts</a:t>
            </a:r>
            <a:r>
              <a:rPr lang="pt-BR" sz="2400" b="1" dirty="0" smtClean="0"/>
              <a:t> = 4</a:t>
            </a:r>
          </a:p>
          <a:p>
            <a:r>
              <a:rPr lang="pt-BR" sz="2400" b="1" dirty="0" err="1" smtClean="0"/>
              <a:t>Eps</a:t>
            </a:r>
            <a:r>
              <a:rPr lang="pt-BR" sz="2400" b="1" dirty="0" smtClean="0"/>
              <a:t> = </a:t>
            </a:r>
            <a:r>
              <a:rPr lang="el-GR" sz="2400" b="1" dirty="0" smtClean="0">
                <a:latin typeface="Times New Roman"/>
                <a:cs typeface="Times New Roman"/>
              </a:rPr>
              <a:t>ε</a:t>
            </a:r>
            <a:endParaRPr lang="pt-BR" sz="2400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948938" y="0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b="1" dirty="0" smtClean="0"/>
              <a:t>DBSCAN</a:t>
            </a:r>
            <a:endParaRPr lang="pt-BR" sz="3600" b="1" dirty="0"/>
          </a:p>
        </p:txBody>
      </p:sp>
      <p:pic>
        <p:nvPicPr>
          <p:cNvPr id="3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900627" y="620688"/>
            <a:ext cx="1207877" cy="936104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251520" y="620688"/>
            <a:ext cx="8340745" cy="5624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1.</a:t>
            </a:r>
            <a:r>
              <a:rPr lang="pt-BR" sz="2800" dirty="0" smtClean="0"/>
              <a:t> Pacotes 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fpc</a:t>
            </a:r>
            <a:r>
              <a:rPr lang="pt-BR" sz="2800" dirty="0" smtClean="0"/>
              <a:t> e 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dbscan</a:t>
            </a:r>
            <a:endParaRPr lang="pt-BR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(!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require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fpc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)){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.packages("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fpc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")}</a:t>
            </a:r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(!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require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dbscan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)){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.packages("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dbscan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")}</a:t>
            </a:r>
          </a:p>
          <a:p>
            <a:endParaRPr lang="pt-BR" sz="1400" dirty="0" smtClean="0"/>
          </a:p>
          <a:p>
            <a:r>
              <a:rPr lang="pt-BR" sz="2800" b="1" dirty="0" smtClean="0"/>
              <a:t>2.</a:t>
            </a:r>
            <a:r>
              <a:rPr lang="pt-BR" sz="2800" dirty="0" smtClean="0"/>
              <a:t> Método de determinar </a:t>
            </a:r>
            <a:r>
              <a:rPr lang="pt-BR" sz="2800" b="1" i="1" dirty="0" err="1" smtClean="0"/>
              <a:t>eps</a:t>
            </a:r>
            <a:r>
              <a:rPr lang="pt-BR" sz="2800" dirty="0" smtClean="0"/>
              <a:t> ótimo</a:t>
            </a:r>
          </a:p>
          <a:p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dbscan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kNNdistplot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 k = 5)</a:t>
            </a:r>
          </a:p>
          <a:p>
            <a:endParaRPr lang="pt-BR" sz="1050" dirty="0" smtClean="0"/>
          </a:p>
          <a:p>
            <a:r>
              <a:rPr lang="pt-BR" sz="2800" b="1" dirty="0" smtClean="0"/>
              <a:t>3.</a:t>
            </a:r>
            <a:r>
              <a:rPr lang="pt-BR" sz="2800" dirty="0" smtClean="0"/>
              <a:t> Função</a:t>
            </a:r>
          </a:p>
          <a:p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res_fpc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dbscan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(data 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eps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...,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MinPts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5,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scale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c("</a:t>
            </a:r>
            <a:r>
              <a:rPr lang="pt-B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hybrid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pt-B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raw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pt-BR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endParaRPr lang="pt-BR" sz="1100" b="1" dirty="0" smtClean="0"/>
          </a:p>
          <a:p>
            <a:r>
              <a:rPr lang="pt-BR" sz="2800" b="1" dirty="0" smtClean="0"/>
              <a:t>4.</a:t>
            </a:r>
            <a:r>
              <a:rPr lang="pt-BR" sz="2800" dirty="0" smtClean="0"/>
              <a:t> Visualizar</a:t>
            </a:r>
          </a:p>
          <a:p>
            <a:endParaRPr lang="pt-BR" sz="1050" dirty="0" smtClean="0"/>
          </a:p>
          <a:p>
            <a:r>
              <a:rPr lang="pt-BR" sz="2000" dirty="0" err="1" smtClean="0"/>
              <a:t>factoextra</a:t>
            </a:r>
            <a:r>
              <a:rPr lang="pt-BR" sz="2000" dirty="0" smtClean="0"/>
              <a:t>::</a:t>
            </a:r>
            <a:r>
              <a:rPr lang="pt-BR" sz="2000" dirty="0" err="1" smtClean="0"/>
              <a:t>fviz_cluster</a:t>
            </a:r>
            <a:r>
              <a:rPr lang="pt-BR" sz="2000" dirty="0" smtClean="0"/>
              <a:t>(</a:t>
            </a:r>
            <a:r>
              <a:rPr lang="pt-BR" sz="2000" dirty="0" err="1" smtClean="0"/>
              <a:t>res_fpc</a:t>
            </a:r>
            <a:r>
              <a:rPr lang="pt-BR" sz="2000" dirty="0" smtClean="0"/>
              <a:t>, </a:t>
            </a:r>
            <a:r>
              <a:rPr lang="pt-BR" sz="2000" dirty="0" err="1" smtClean="0"/>
              <a:t>df</a:t>
            </a:r>
            <a:r>
              <a:rPr lang="pt-BR" sz="2000" dirty="0" smtClean="0"/>
              <a:t>, </a:t>
            </a:r>
            <a:r>
              <a:rPr lang="pt-BR" sz="2000" dirty="0" err="1" smtClean="0"/>
              <a:t>geom</a:t>
            </a:r>
            <a:r>
              <a:rPr lang="pt-BR" sz="2000" dirty="0" smtClean="0"/>
              <a:t> = "</a:t>
            </a:r>
            <a:r>
              <a:rPr lang="pt-BR" sz="2000" dirty="0" err="1" smtClean="0"/>
              <a:t>point</a:t>
            </a:r>
            <a:r>
              <a:rPr lang="pt-BR" sz="2000" dirty="0" smtClean="0"/>
              <a:t>")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4886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hlinkClick r:id="rId3"/>
              </a:rPr>
              <a:t>http://www.sthda.com/english/wiki/wiki.</a:t>
            </a:r>
            <a:r>
              <a:rPr lang="pt-BR" dirty="0" err="1" smtClean="0">
                <a:hlinkClick r:id="rId3"/>
              </a:rPr>
              <a:t>php</a:t>
            </a:r>
            <a:r>
              <a:rPr lang="pt-BR" dirty="0" smtClean="0">
                <a:hlinkClick r:id="rId3"/>
              </a:rPr>
              <a:t>?</a:t>
            </a:r>
            <a:r>
              <a:rPr lang="pt-BR" dirty="0" err="1" smtClean="0">
                <a:hlinkClick r:id="rId3"/>
              </a:rPr>
              <a:t>id_contents</a:t>
            </a:r>
            <a:r>
              <a:rPr lang="pt-BR" dirty="0" smtClean="0">
                <a:hlinkClick r:id="rId3"/>
              </a:rPr>
              <a:t>=7940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07078" y="5219908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smtClean="0"/>
              <a:t>será tratada como distância euclidiana</a:t>
            </a:r>
            <a:endParaRPr lang="pt-BR" b="1" i="1" dirty="0"/>
          </a:p>
        </p:txBody>
      </p:sp>
      <p:sp>
        <p:nvSpPr>
          <p:cNvPr id="7" name="Chave esquerda 6"/>
          <p:cNvSpPr/>
          <p:nvPr/>
        </p:nvSpPr>
        <p:spPr>
          <a:xfrm rot="16200000">
            <a:off x="5760132" y="3897052"/>
            <a:ext cx="504056" cy="2304256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práticas na segmentação de mercado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Estatística Multivariada VI</a:t>
            </a:r>
          </a:p>
        </p:txBody>
      </p:sp>
      <p:pic>
        <p:nvPicPr>
          <p:cNvPr id="82946" name="Picture 2" descr="Image result for segmentação de mercad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096" y="373453"/>
            <a:ext cx="5940152" cy="34155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900627" y="44624"/>
            <a:ext cx="1207877" cy="936104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117693"/>
            <a:ext cx="81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hatco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&lt;-read.csv("HATCO.csv")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hatco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hatco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[,2:8]  # X1 a X7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names(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hatco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&lt;-c("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velo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preco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", 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"flex", "image", 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serv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", 				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vendas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quali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")</a:t>
            </a:r>
          </a:p>
        </p:txBody>
      </p:sp>
      <p:sp>
        <p:nvSpPr>
          <p:cNvPr id="4" name="Retângulo 3"/>
          <p:cNvSpPr/>
          <p:nvPr/>
        </p:nvSpPr>
        <p:spPr>
          <a:xfrm>
            <a:off x="323528" y="2204864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X1: </a:t>
            </a:r>
            <a:r>
              <a:rPr lang="en-US" sz="2000" b="1" dirty="0" err="1" smtClean="0"/>
              <a:t>Velocidade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Entrega</a:t>
            </a:r>
            <a:r>
              <a:rPr lang="en-US" dirty="0" smtClean="0"/>
              <a:t> (Delivery speed): </a:t>
            </a:r>
            <a:r>
              <a:rPr lang="en-US" dirty="0" err="1" smtClean="0"/>
              <a:t>Quantidade</a:t>
            </a:r>
            <a:r>
              <a:rPr lang="en-US" dirty="0" smtClean="0"/>
              <a:t> de tempo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produto</a:t>
            </a:r>
            <a:r>
              <a:rPr lang="en-US" dirty="0" smtClean="0"/>
              <a:t> </a:t>
            </a:r>
            <a:r>
              <a:rPr lang="en-US" dirty="0" err="1" smtClean="0"/>
              <a:t>leva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o </a:t>
            </a:r>
            <a:r>
              <a:rPr lang="en-US" dirty="0" err="1" smtClean="0"/>
              <a:t>pedido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a </a:t>
            </a:r>
            <a:r>
              <a:rPr lang="en-US" dirty="0" err="1" smtClean="0"/>
              <a:t>entrega</a:t>
            </a:r>
            <a:r>
              <a:rPr lang="en-US" dirty="0" smtClean="0"/>
              <a:t>.		</a:t>
            </a:r>
          </a:p>
          <a:p>
            <a:r>
              <a:rPr lang="en-US" sz="2000" b="1" dirty="0" smtClean="0"/>
              <a:t>X2: </a:t>
            </a:r>
            <a:r>
              <a:rPr lang="en-US" sz="2000" b="1" dirty="0" err="1" smtClean="0"/>
              <a:t>Nível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Preço-Percebido</a:t>
            </a:r>
            <a:r>
              <a:rPr lang="en-US" sz="2000" b="1" dirty="0" smtClean="0"/>
              <a:t> </a:t>
            </a:r>
            <a:r>
              <a:rPr lang="en-US" dirty="0" smtClean="0"/>
              <a:t>(Price level): </a:t>
            </a:r>
            <a:r>
              <a:rPr lang="en-US" dirty="0" err="1" smtClean="0"/>
              <a:t>Nível</a:t>
            </a:r>
            <a:r>
              <a:rPr lang="en-US" dirty="0" smtClean="0"/>
              <a:t> </a:t>
            </a:r>
            <a:r>
              <a:rPr lang="en-US" dirty="0" err="1" smtClean="0"/>
              <a:t>percebido</a:t>
            </a:r>
            <a:r>
              <a:rPr lang="en-US" dirty="0" smtClean="0"/>
              <a:t> do </a:t>
            </a:r>
            <a:r>
              <a:rPr lang="en-US" dirty="0" err="1" smtClean="0"/>
              <a:t>preço</a:t>
            </a:r>
            <a:r>
              <a:rPr lang="en-US" dirty="0" smtClean="0"/>
              <a:t> </a:t>
            </a:r>
            <a:r>
              <a:rPr lang="en-US" dirty="0" err="1" smtClean="0"/>
              <a:t>cobrado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fornecedores</a:t>
            </a:r>
            <a:r>
              <a:rPr lang="en-US" dirty="0" smtClean="0"/>
              <a:t>.</a:t>
            </a:r>
          </a:p>
          <a:p>
            <a:r>
              <a:rPr lang="en-US" sz="2000" b="1" dirty="0" smtClean="0"/>
              <a:t>X3: </a:t>
            </a:r>
            <a:r>
              <a:rPr lang="en-US" sz="2000" b="1" dirty="0" err="1" smtClean="0"/>
              <a:t>Nível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Flexibilidade</a:t>
            </a:r>
            <a:r>
              <a:rPr lang="en-US" sz="2000" b="1" dirty="0" smtClean="0"/>
              <a:t> </a:t>
            </a:r>
            <a:r>
              <a:rPr lang="en-US" dirty="0" smtClean="0"/>
              <a:t>(Price flexibility-perceived): </a:t>
            </a:r>
            <a:r>
              <a:rPr lang="en-US" dirty="0" err="1" smtClean="0"/>
              <a:t>Desejo</a:t>
            </a:r>
            <a:r>
              <a:rPr lang="en-US" dirty="0" smtClean="0"/>
              <a:t> </a:t>
            </a:r>
            <a:r>
              <a:rPr lang="en-US" dirty="0" err="1" smtClean="0"/>
              <a:t>percebido</a:t>
            </a:r>
            <a:r>
              <a:rPr lang="en-US" dirty="0" smtClean="0"/>
              <a:t> dos </a:t>
            </a:r>
            <a:r>
              <a:rPr lang="en-US" dirty="0" err="1" smtClean="0"/>
              <a:t>representantes</a:t>
            </a:r>
            <a:r>
              <a:rPr lang="en-US" dirty="0" smtClean="0"/>
              <a:t> HATCO de </a:t>
            </a:r>
            <a:r>
              <a:rPr lang="en-US" dirty="0" err="1" smtClean="0"/>
              <a:t>negociarem</a:t>
            </a:r>
            <a:r>
              <a:rPr lang="en-US" dirty="0" smtClean="0"/>
              <a:t> </a:t>
            </a:r>
            <a:r>
              <a:rPr lang="en-US" dirty="0" err="1" smtClean="0"/>
              <a:t>preços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compras</a:t>
            </a:r>
            <a:endParaRPr lang="en-US" dirty="0" smtClean="0"/>
          </a:p>
          <a:p>
            <a:r>
              <a:rPr lang="en-US" sz="2000" b="1" dirty="0" smtClean="0"/>
              <a:t>X4: </a:t>
            </a:r>
            <a:r>
              <a:rPr lang="en-US" sz="2000" b="1" dirty="0" err="1" smtClean="0"/>
              <a:t>Imagem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Geral</a:t>
            </a:r>
            <a:r>
              <a:rPr lang="en-US" sz="2000" b="1" dirty="0" smtClean="0"/>
              <a:t> do </a:t>
            </a:r>
            <a:r>
              <a:rPr lang="en-US" sz="2000" b="1" dirty="0" err="1" smtClean="0"/>
              <a:t>Fabricante</a:t>
            </a:r>
            <a:r>
              <a:rPr lang="en-US" sz="2000" b="1" dirty="0" smtClean="0"/>
              <a:t> </a:t>
            </a:r>
            <a:r>
              <a:rPr lang="en-US" dirty="0" smtClean="0"/>
              <a:t>(Manufacturer's image):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r>
              <a:rPr lang="en-US" dirty="0" smtClean="0"/>
              <a:t> do </a:t>
            </a:r>
            <a:r>
              <a:rPr lang="en-US" dirty="0" err="1" smtClean="0"/>
              <a:t>fabricante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do </a:t>
            </a:r>
            <a:r>
              <a:rPr lang="en-US" dirty="0" err="1" smtClean="0"/>
              <a:t>fornecedor</a:t>
            </a:r>
            <a:r>
              <a:rPr lang="en-US" dirty="0" smtClean="0"/>
              <a:t>.</a:t>
            </a:r>
          </a:p>
          <a:p>
            <a:r>
              <a:rPr lang="en-US" sz="2000" b="1" dirty="0" smtClean="0"/>
              <a:t>X5: </a:t>
            </a:r>
            <a:r>
              <a:rPr lang="en-US" sz="2000" b="1" dirty="0" err="1" smtClean="0"/>
              <a:t>Nível</a:t>
            </a:r>
            <a:r>
              <a:rPr lang="en-US" sz="2000" b="1" dirty="0" smtClean="0"/>
              <a:t> do </a:t>
            </a:r>
            <a:r>
              <a:rPr lang="en-US" sz="2000" b="1" dirty="0" err="1" smtClean="0"/>
              <a:t>Serviço</a:t>
            </a:r>
            <a:r>
              <a:rPr lang="en-US" dirty="0" smtClean="0"/>
              <a:t> (Overall service): </a:t>
            </a:r>
            <a:r>
              <a:rPr lang="en-US" dirty="0" err="1" smtClean="0"/>
              <a:t>nível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r>
              <a:rPr lang="en-US" dirty="0" smtClean="0"/>
              <a:t> do </a:t>
            </a:r>
            <a:r>
              <a:rPr lang="en-US" dirty="0" err="1" smtClean="0"/>
              <a:t>serviço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manter</a:t>
            </a:r>
            <a:r>
              <a:rPr lang="en-US" dirty="0" smtClean="0"/>
              <a:t> a </a:t>
            </a:r>
            <a:r>
              <a:rPr lang="en-US" dirty="0" err="1" smtClean="0"/>
              <a:t>relação</a:t>
            </a:r>
            <a:r>
              <a:rPr lang="en-US" dirty="0" smtClean="0"/>
              <a:t> entre </a:t>
            </a:r>
            <a:r>
              <a:rPr lang="en-US" dirty="0" err="1" smtClean="0"/>
              <a:t>fabricante</a:t>
            </a:r>
            <a:r>
              <a:rPr lang="en-US" dirty="0" smtClean="0"/>
              <a:t> e </a:t>
            </a:r>
            <a:r>
              <a:rPr lang="en-US" dirty="0" err="1" smtClean="0"/>
              <a:t>fornecedor</a:t>
            </a:r>
            <a:r>
              <a:rPr lang="en-US" dirty="0" smtClean="0"/>
              <a:t> </a:t>
            </a:r>
            <a:r>
              <a:rPr lang="en-US" dirty="0" err="1" smtClean="0"/>
              <a:t>satistafatória</a:t>
            </a:r>
            <a:r>
              <a:rPr lang="en-US" dirty="0" smtClean="0"/>
              <a:t>.</a:t>
            </a:r>
          </a:p>
          <a:p>
            <a:r>
              <a:rPr lang="en-US" sz="2000" b="1" dirty="0" smtClean="0"/>
              <a:t>X6: </a:t>
            </a:r>
            <a:r>
              <a:rPr lang="en-US" sz="2000" b="1" dirty="0" err="1" smtClean="0"/>
              <a:t>Imagem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Equipe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Vendas</a:t>
            </a:r>
            <a:r>
              <a:rPr lang="en-US" sz="2000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Salesforce</a:t>
            </a:r>
            <a:r>
              <a:rPr lang="en-US" dirty="0" smtClean="0"/>
              <a:t> image): overall image of the manufacturer's </a:t>
            </a:r>
            <a:r>
              <a:rPr lang="en-US" dirty="0" err="1" smtClean="0"/>
              <a:t>salesforce</a:t>
            </a:r>
            <a:r>
              <a:rPr lang="en-US" dirty="0" smtClean="0"/>
              <a:t>	</a:t>
            </a:r>
          </a:p>
          <a:p>
            <a:r>
              <a:rPr lang="en-US" sz="2000" b="1" dirty="0" smtClean="0"/>
              <a:t>X7: </a:t>
            </a:r>
            <a:r>
              <a:rPr lang="en-US" sz="2000" b="1" dirty="0" err="1" smtClean="0"/>
              <a:t>Qualidade</a:t>
            </a:r>
            <a:r>
              <a:rPr lang="en-US" sz="2000" b="1" dirty="0" smtClean="0"/>
              <a:t> dos </a:t>
            </a:r>
            <a:r>
              <a:rPr lang="en-US" sz="2000" b="1" dirty="0" err="1" smtClean="0"/>
              <a:t>Produtos</a:t>
            </a:r>
            <a:r>
              <a:rPr lang="en-US" sz="2000" b="1" dirty="0" smtClean="0"/>
              <a:t> </a:t>
            </a:r>
            <a:r>
              <a:rPr lang="en-US" dirty="0" smtClean="0"/>
              <a:t>(Product quality): </a:t>
            </a:r>
            <a:r>
              <a:rPr lang="en-US" dirty="0" err="1" smtClean="0"/>
              <a:t>Nível</a:t>
            </a:r>
            <a:r>
              <a:rPr lang="en-US" dirty="0" smtClean="0"/>
              <a:t> </a:t>
            </a:r>
            <a:r>
              <a:rPr lang="en-US" dirty="0" err="1" smtClean="0"/>
              <a:t>percebido</a:t>
            </a:r>
            <a:r>
              <a:rPr lang="en-US" dirty="0" smtClean="0"/>
              <a:t> de </a:t>
            </a:r>
            <a:r>
              <a:rPr lang="en-US" dirty="0" err="1" smtClean="0"/>
              <a:t>qualidade</a:t>
            </a:r>
            <a:r>
              <a:rPr lang="en-US" dirty="0" smtClean="0"/>
              <a:t> de um </a:t>
            </a:r>
            <a:r>
              <a:rPr lang="en-US" dirty="0" err="1" smtClean="0"/>
              <a:t>produto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particular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900627" y="44624"/>
            <a:ext cx="1207877" cy="936104"/>
          </a:xfrm>
          <a:prstGeom prst="rect">
            <a:avLst/>
          </a:prstGeom>
          <a:noFill/>
        </p:spPr>
      </p:pic>
      <p:sp>
        <p:nvSpPr>
          <p:cNvPr id="3" name="CaixaDeTexto 2"/>
          <p:cNvSpPr txBox="1"/>
          <p:nvPr/>
        </p:nvSpPr>
        <p:spPr>
          <a:xfrm>
            <a:off x="101423" y="185727"/>
            <a:ext cx="886306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1º </a:t>
            </a:r>
            <a:r>
              <a:rPr lang="pt-BR" sz="2000" dirty="0" smtClean="0"/>
              <a:t>Faça Agrupamento Hierárquico usando distância euclidiana e pelo Método de </a:t>
            </a:r>
            <a:r>
              <a:rPr lang="pt-BR" sz="2000" dirty="0" err="1" smtClean="0"/>
              <a:t>Ward</a:t>
            </a:r>
            <a:r>
              <a:rPr lang="pt-BR" sz="2000" dirty="0" smtClean="0"/>
              <a:t>.</a:t>
            </a:r>
          </a:p>
          <a:p>
            <a:pPr>
              <a:buFont typeface="Wingdings"/>
              <a:buChar char="à"/>
            </a:pPr>
            <a:r>
              <a:rPr lang="pt-BR" sz="2000" dirty="0" smtClean="0">
                <a:sym typeface="Wingdings" pitchFamily="2" charset="2"/>
              </a:rPr>
              <a:t>Avalie o gráfico cotovelo</a:t>
            </a:r>
          </a:p>
          <a:p>
            <a:pPr>
              <a:buFont typeface="Wingdings"/>
              <a:buChar char="à"/>
            </a:pPr>
            <a:r>
              <a:rPr lang="pt-BR" sz="2000" dirty="0" smtClean="0">
                <a:sym typeface="Wingdings" pitchFamily="2" charset="2"/>
              </a:rPr>
              <a:t>Avalie por “</a:t>
            </a:r>
            <a:r>
              <a:rPr lang="pt-BR" sz="2000" dirty="0" err="1" smtClean="0">
                <a:sym typeface="Wingdings" pitchFamily="2" charset="2"/>
              </a:rPr>
              <a:t>silhouette</a:t>
            </a:r>
            <a:r>
              <a:rPr lang="pt-BR" sz="2000" dirty="0" smtClean="0">
                <a:sym typeface="Wingdings" pitchFamily="2" charset="2"/>
              </a:rPr>
              <a:t>”</a:t>
            </a:r>
            <a:endParaRPr lang="pt-BR" sz="2000" dirty="0" smtClean="0"/>
          </a:p>
          <a:p>
            <a:endParaRPr lang="pt-BR" sz="2000" b="1" dirty="0" smtClean="0"/>
          </a:p>
          <a:p>
            <a:r>
              <a:rPr lang="pt-BR" sz="2000" b="1" dirty="0" smtClean="0"/>
              <a:t>2º </a:t>
            </a:r>
            <a:r>
              <a:rPr lang="pt-BR" sz="2000" dirty="0" smtClean="0"/>
              <a:t>Faça Agrupamento Hierárquico usando correlação de Pearson e pelo Método de </a:t>
            </a:r>
            <a:r>
              <a:rPr lang="pt-BR" sz="2000" dirty="0" err="1" smtClean="0"/>
              <a:t>Ward</a:t>
            </a:r>
            <a:r>
              <a:rPr lang="pt-BR" sz="2000" dirty="0" smtClean="0"/>
              <a:t>.</a:t>
            </a:r>
          </a:p>
          <a:p>
            <a:pPr>
              <a:buFont typeface="Wingdings"/>
              <a:buChar char="à"/>
            </a:pPr>
            <a:r>
              <a:rPr lang="pt-BR" sz="2000" dirty="0" smtClean="0">
                <a:sym typeface="Wingdings" pitchFamily="2" charset="2"/>
              </a:rPr>
              <a:t>Avalie o gráfico cotovelo</a:t>
            </a:r>
          </a:p>
          <a:p>
            <a:pPr>
              <a:buFont typeface="Wingdings"/>
              <a:buChar char="à"/>
            </a:pPr>
            <a:r>
              <a:rPr lang="pt-BR" sz="2000" dirty="0" smtClean="0">
                <a:sym typeface="Wingdings" pitchFamily="2" charset="2"/>
              </a:rPr>
              <a:t>Avalie por “</a:t>
            </a:r>
            <a:r>
              <a:rPr lang="pt-BR" sz="2000" dirty="0" err="1" smtClean="0">
                <a:sym typeface="Wingdings" pitchFamily="2" charset="2"/>
              </a:rPr>
              <a:t>silhouette</a:t>
            </a:r>
            <a:r>
              <a:rPr lang="pt-BR" sz="2000" dirty="0" smtClean="0">
                <a:sym typeface="Wingdings" pitchFamily="2" charset="2"/>
              </a:rPr>
              <a:t>”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b="1" dirty="0" smtClean="0"/>
              <a:t>3º</a:t>
            </a:r>
            <a:r>
              <a:rPr lang="pt-BR" sz="2000" dirty="0" smtClean="0"/>
              <a:t> Faça Agrupamento </a:t>
            </a:r>
            <a:r>
              <a:rPr lang="pt-BR" sz="2000" dirty="0" err="1" smtClean="0"/>
              <a:t>não-hieráquico</a:t>
            </a:r>
            <a:r>
              <a:rPr lang="pt-BR" sz="2000" dirty="0" smtClean="0"/>
              <a:t> pelo método </a:t>
            </a:r>
            <a:r>
              <a:rPr lang="pt-BR" sz="2000" dirty="0" err="1" smtClean="0"/>
              <a:t>k-means</a:t>
            </a:r>
            <a:r>
              <a:rPr lang="pt-BR" sz="2000" dirty="0" smtClean="0"/>
              <a:t>.</a:t>
            </a:r>
          </a:p>
          <a:p>
            <a:r>
              <a:rPr lang="pt-BR" sz="2000" dirty="0" smtClean="0">
                <a:sym typeface="Wingdings" pitchFamily="2" charset="2"/>
              </a:rPr>
              <a:t>Avalie por “</a:t>
            </a:r>
            <a:r>
              <a:rPr lang="pt-BR" sz="2000" dirty="0" err="1" smtClean="0">
                <a:sym typeface="Wingdings" pitchFamily="2" charset="2"/>
              </a:rPr>
              <a:t>silhouette</a:t>
            </a:r>
            <a:r>
              <a:rPr lang="pt-BR" sz="2000" dirty="0" smtClean="0">
                <a:sym typeface="Wingdings" pitchFamily="2" charset="2"/>
              </a:rPr>
              <a:t>”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b="1" dirty="0" smtClean="0"/>
              <a:t>4º</a:t>
            </a:r>
            <a:r>
              <a:rPr lang="pt-BR" sz="2000" dirty="0" smtClean="0"/>
              <a:t> Faça Agrupamento </a:t>
            </a:r>
            <a:r>
              <a:rPr lang="pt-BR" sz="2000" dirty="0" err="1" smtClean="0"/>
              <a:t>não-hieráquico</a:t>
            </a:r>
            <a:r>
              <a:rPr lang="pt-BR" sz="2000" dirty="0" smtClean="0"/>
              <a:t> pelo método PAM</a:t>
            </a:r>
          </a:p>
          <a:p>
            <a:r>
              <a:rPr lang="pt-BR" sz="2000" dirty="0" smtClean="0">
                <a:sym typeface="Wingdings" pitchFamily="2" charset="2"/>
              </a:rPr>
              <a:t>Avalie por “</a:t>
            </a:r>
            <a:r>
              <a:rPr lang="pt-BR" sz="2000" dirty="0" err="1" smtClean="0">
                <a:sym typeface="Wingdings" pitchFamily="2" charset="2"/>
              </a:rPr>
              <a:t>silhouette</a:t>
            </a:r>
            <a:r>
              <a:rPr lang="pt-BR" sz="2000" dirty="0" smtClean="0">
                <a:sym typeface="Wingdings" pitchFamily="2" charset="2"/>
              </a:rPr>
              <a:t>”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b="1" dirty="0" smtClean="0"/>
              <a:t>5º</a:t>
            </a:r>
            <a:r>
              <a:rPr lang="pt-BR" sz="2000" dirty="0" smtClean="0"/>
              <a:t> Faça a comparação da formação dos grupos.</a:t>
            </a:r>
          </a:p>
          <a:p>
            <a:endParaRPr lang="pt-BR" sz="2000" dirty="0" smtClean="0"/>
          </a:p>
          <a:p>
            <a:r>
              <a:rPr lang="pt-BR" sz="2000" b="1" dirty="0" smtClean="0"/>
              <a:t>6º</a:t>
            </a:r>
            <a:r>
              <a:rPr lang="pt-BR" sz="2000" dirty="0" smtClean="0"/>
              <a:t> Faça a interpretação</a:t>
            </a:r>
          </a:p>
          <a:p>
            <a:r>
              <a:rPr lang="pt-BR" sz="2000" dirty="0" smtClean="0">
                <a:sym typeface="Wingdings" pitchFamily="2" charset="2"/>
              </a:rPr>
              <a:t> </a:t>
            </a:r>
            <a:r>
              <a:rPr lang="pt-BR" sz="2000" dirty="0" smtClean="0"/>
              <a:t>Quais variáveis tem maiores/menores valores para os grupos?</a:t>
            </a:r>
          </a:p>
          <a:p>
            <a:r>
              <a:rPr lang="pt-BR" sz="2000" dirty="0" smtClean="0">
                <a:sym typeface="Wingdings" pitchFamily="2" charset="2"/>
              </a:rPr>
              <a:t> Os grupos são verdadeiramente distintos?</a:t>
            </a:r>
            <a:endParaRPr lang="pt-BR" sz="2000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611560" y="692696"/>
            <a:ext cx="2328196" cy="8120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Análise das variáveis</a:t>
            </a:r>
          </a:p>
        </p:txBody>
      </p:sp>
      <p:sp>
        <p:nvSpPr>
          <p:cNvPr id="3" name="Retângulo de cantos arredondados 2"/>
          <p:cNvSpPr/>
          <p:nvPr/>
        </p:nvSpPr>
        <p:spPr>
          <a:xfrm>
            <a:off x="611560" y="1752866"/>
            <a:ext cx="2328196" cy="8120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Seleção medida de </a:t>
            </a:r>
            <a:r>
              <a:rPr lang="pt-BR" sz="2000" dirty="0" err="1" smtClean="0"/>
              <a:t>disssimilaridade</a:t>
            </a:r>
            <a:endParaRPr lang="pt-BR" sz="2000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11560" y="2703790"/>
            <a:ext cx="2328196" cy="8120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Seleção do algoritmo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611560" y="3632484"/>
            <a:ext cx="2328196" cy="8120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Quantidade de agrupamentos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611560" y="4561178"/>
            <a:ext cx="2328196" cy="81203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Interpretação / validação</a:t>
            </a:r>
          </a:p>
        </p:txBody>
      </p:sp>
      <p:cxnSp>
        <p:nvCxnSpPr>
          <p:cNvPr id="7" name="Conector de seta reta 6"/>
          <p:cNvCxnSpPr>
            <a:stCxn id="4" idx="3"/>
            <a:endCxn id="9" idx="1"/>
          </p:cNvCxnSpPr>
          <p:nvPr/>
        </p:nvCxnSpPr>
        <p:spPr>
          <a:xfrm flipV="1">
            <a:off x="2939756" y="2395429"/>
            <a:ext cx="81621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stCxn id="4" idx="3"/>
            <a:endCxn id="10" idx="1"/>
          </p:cNvCxnSpPr>
          <p:nvPr/>
        </p:nvCxnSpPr>
        <p:spPr>
          <a:xfrm>
            <a:off x="2939756" y="3109809"/>
            <a:ext cx="88822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3755972" y="1989410"/>
            <a:ext cx="2328196" cy="8120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Método hierárquico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3827980" y="3418170"/>
            <a:ext cx="2328196" cy="8120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Método não hierárquico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900627" y="44624"/>
            <a:ext cx="1207877" cy="936104"/>
          </a:xfrm>
          <a:prstGeom prst="rect">
            <a:avLst/>
          </a:prstGeom>
          <a:noFill/>
        </p:spPr>
      </p:pic>
      <p:sp>
        <p:nvSpPr>
          <p:cNvPr id="3" name="CaixaDeTexto 2"/>
          <p:cNvSpPr txBox="1"/>
          <p:nvPr/>
        </p:nvSpPr>
        <p:spPr>
          <a:xfrm>
            <a:off x="101423" y="893033"/>
            <a:ext cx="886306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7º </a:t>
            </a:r>
            <a:r>
              <a:rPr lang="pt-BR" sz="2000" dirty="0" smtClean="0"/>
              <a:t>Compare os grupos construídos pelos métodos </a:t>
            </a:r>
            <a:r>
              <a:rPr lang="pt-BR" sz="2000" b="1" i="1" dirty="0" err="1" smtClean="0"/>
              <a:t>hc_dist</a:t>
            </a:r>
            <a:r>
              <a:rPr lang="pt-BR" sz="2000" dirty="0" smtClean="0"/>
              <a:t>, </a:t>
            </a:r>
            <a:r>
              <a:rPr lang="pt-BR" sz="2000" b="1" i="1" dirty="0" err="1" smtClean="0"/>
              <a:t>hc_cor</a:t>
            </a:r>
            <a:r>
              <a:rPr lang="pt-BR" sz="2000" dirty="0" smtClean="0"/>
              <a:t>, </a:t>
            </a:r>
            <a:r>
              <a:rPr lang="pt-BR" sz="2000" b="1" i="1" dirty="0" err="1" smtClean="0"/>
              <a:t>k_means</a:t>
            </a:r>
            <a:r>
              <a:rPr lang="pt-BR" sz="2000" dirty="0" smtClean="0"/>
              <a:t> e </a:t>
            </a:r>
            <a:r>
              <a:rPr lang="pt-BR" sz="2000" b="1" i="1" dirty="0" err="1" smtClean="0"/>
              <a:t>k_medoids</a:t>
            </a:r>
            <a:r>
              <a:rPr lang="pt-BR" sz="2000" dirty="0" smtClean="0"/>
              <a:t>, quanto a:</a:t>
            </a:r>
          </a:p>
          <a:p>
            <a:endParaRPr lang="pt-BR" sz="2000" dirty="0" smtClean="0"/>
          </a:p>
          <a:p>
            <a:r>
              <a:rPr lang="pt-BR" sz="2000" dirty="0" smtClean="0"/>
              <a:t> </a:t>
            </a:r>
            <a:r>
              <a:rPr lang="pt-BR" sz="2000" dirty="0" smtClean="0">
                <a:sym typeface="Wingdings" pitchFamily="2" charset="2"/>
              </a:rPr>
              <a:t> </a:t>
            </a:r>
            <a:r>
              <a:rPr lang="pt-BR" sz="2000" b="1" dirty="0" smtClean="0">
                <a:sym typeface="Wingdings" pitchFamily="2" charset="2"/>
              </a:rPr>
              <a:t>X8: </a:t>
            </a:r>
            <a:r>
              <a:rPr lang="pt-BR" sz="2000" dirty="0" smtClean="0">
                <a:sym typeface="Wingdings" pitchFamily="2" charset="2"/>
              </a:rPr>
              <a:t>Tamanho da Empresa: Pequeno </a:t>
            </a:r>
            <a:r>
              <a:rPr lang="pt-BR" sz="2000" i="1" u="sng" dirty="0" err="1" smtClean="0">
                <a:sym typeface="Wingdings" pitchFamily="2" charset="2"/>
              </a:rPr>
              <a:t>vs</a:t>
            </a:r>
            <a:r>
              <a:rPr lang="pt-BR" sz="2000" dirty="0" smtClean="0">
                <a:sym typeface="Wingdings" pitchFamily="2" charset="2"/>
              </a:rPr>
              <a:t> Grande</a:t>
            </a:r>
          </a:p>
          <a:p>
            <a:endParaRPr lang="pt-BR" sz="2000" dirty="0" smtClean="0">
              <a:sym typeface="Wingdings" pitchFamily="2" charset="2"/>
            </a:endParaRPr>
          </a:p>
          <a:p>
            <a:r>
              <a:rPr lang="pt-BR" sz="2000" dirty="0" smtClean="0">
                <a:sym typeface="Wingdings" pitchFamily="2" charset="2"/>
              </a:rPr>
              <a:t>  </a:t>
            </a:r>
            <a:r>
              <a:rPr lang="pt-BR" sz="2000" b="1" dirty="0" smtClean="0">
                <a:sym typeface="Wingdings" pitchFamily="2" charset="2"/>
              </a:rPr>
              <a:t>X11: </a:t>
            </a:r>
            <a:r>
              <a:rPr lang="pt-BR" sz="2000" dirty="0" smtClean="0">
                <a:sym typeface="Wingdings" pitchFamily="2" charset="2"/>
              </a:rPr>
              <a:t>Compra por Especificação </a:t>
            </a:r>
            <a:r>
              <a:rPr lang="pt-BR" sz="2000" i="1" u="sng" dirty="0" err="1" smtClean="0">
                <a:sym typeface="Wingdings" pitchFamily="2" charset="2"/>
              </a:rPr>
              <a:t>vs</a:t>
            </a:r>
            <a:r>
              <a:rPr lang="pt-BR" sz="2000" dirty="0" smtClean="0">
                <a:sym typeface="Wingdings" pitchFamily="2" charset="2"/>
              </a:rPr>
              <a:t> Análise de Valor Total</a:t>
            </a:r>
          </a:p>
          <a:p>
            <a:endParaRPr lang="pt-BR" sz="2000" dirty="0" smtClean="0">
              <a:sym typeface="Wingdings" pitchFamily="2" charset="2"/>
            </a:endParaRPr>
          </a:p>
          <a:p>
            <a:r>
              <a:rPr lang="pt-BR" sz="2000" dirty="0" smtClean="0">
                <a:sym typeface="Wingdings" pitchFamily="2" charset="2"/>
              </a:rPr>
              <a:t>  </a:t>
            </a:r>
            <a:r>
              <a:rPr lang="pt-BR" sz="2000" b="1" dirty="0" smtClean="0">
                <a:sym typeface="Wingdings" pitchFamily="2" charset="2"/>
              </a:rPr>
              <a:t>X12: Estrutura de Aquisição</a:t>
            </a:r>
            <a:r>
              <a:rPr lang="pt-BR" sz="2000" dirty="0" smtClean="0">
                <a:sym typeface="Wingdings" pitchFamily="2" charset="2"/>
              </a:rPr>
              <a:t>: Descentralizada </a:t>
            </a:r>
            <a:r>
              <a:rPr lang="pt-BR" sz="2000" i="1" u="sng" dirty="0" err="1" smtClean="0">
                <a:sym typeface="Wingdings" pitchFamily="2" charset="2"/>
              </a:rPr>
              <a:t>vs</a:t>
            </a:r>
            <a:r>
              <a:rPr lang="pt-BR" sz="2000" dirty="0" smtClean="0">
                <a:sym typeface="Wingdings" pitchFamily="2" charset="2"/>
              </a:rPr>
              <a:t> Centralizada</a:t>
            </a:r>
          </a:p>
          <a:p>
            <a:endParaRPr lang="pt-BR" sz="2000" dirty="0" smtClean="0">
              <a:sym typeface="Wingdings" pitchFamily="2" charset="2"/>
            </a:endParaRPr>
          </a:p>
          <a:p>
            <a:r>
              <a:rPr lang="pt-BR" sz="2000" dirty="0" smtClean="0">
                <a:sym typeface="Wingdings" pitchFamily="2" charset="2"/>
              </a:rPr>
              <a:t>  </a:t>
            </a:r>
            <a:r>
              <a:rPr lang="pt-BR" sz="2000" b="1" dirty="0" smtClean="0">
                <a:sym typeface="Wingdings" pitchFamily="2" charset="2"/>
              </a:rPr>
              <a:t>X13: Tipo de Indústria</a:t>
            </a:r>
            <a:r>
              <a:rPr lang="pt-BR" sz="2000" dirty="0" smtClean="0">
                <a:sym typeface="Wingdings" pitchFamily="2" charset="2"/>
              </a:rPr>
              <a:t>: Categoria SIC um </a:t>
            </a:r>
            <a:r>
              <a:rPr lang="pt-BR" sz="2000" i="1" u="sng" dirty="0" err="1" smtClean="0">
                <a:sym typeface="Wingdings" pitchFamily="2" charset="2"/>
              </a:rPr>
              <a:t>vs</a:t>
            </a:r>
            <a:r>
              <a:rPr lang="pt-BR" sz="2000" dirty="0" smtClean="0">
                <a:sym typeface="Wingdings" pitchFamily="2" charset="2"/>
              </a:rPr>
              <a:t> Categoria SIC dois</a:t>
            </a:r>
          </a:p>
          <a:p>
            <a:endParaRPr lang="pt-BR" sz="2000" dirty="0" smtClean="0">
              <a:sym typeface="Wingdings" pitchFamily="2" charset="2"/>
            </a:endParaRPr>
          </a:p>
          <a:p>
            <a:r>
              <a:rPr lang="pt-BR" sz="2000" dirty="0" smtClean="0">
                <a:sym typeface="Wingdings" pitchFamily="2" charset="2"/>
              </a:rPr>
              <a:t>  </a:t>
            </a:r>
            <a:r>
              <a:rPr lang="pt-BR" sz="2000" b="1" dirty="0" smtClean="0">
                <a:sym typeface="Wingdings" pitchFamily="2" charset="2"/>
              </a:rPr>
              <a:t>X14: Tipo de Situação de Compra</a:t>
            </a:r>
            <a:r>
              <a:rPr lang="pt-BR" sz="2000" dirty="0" smtClean="0">
                <a:sym typeface="Wingdings" pitchFamily="2" charset="2"/>
              </a:rPr>
              <a:t>: Nova Tarefa </a:t>
            </a:r>
            <a:r>
              <a:rPr lang="pt-BR" sz="2000" i="1" u="sng" dirty="0" err="1" smtClean="0">
                <a:sym typeface="Wingdings" pitchFamily="2" charset="2"/>
              </a:rPr>
              <a:t>vs</a:t>
            </a:r>
            <a:r>
              <a:rPr lang="pt-BR" sz="2000" dirty="0" smtClean="0">
                <a:sym typeface="Wingdings" pitchFamily="2" charset="2"/>
              </a:rPr>
              <a:t> Recompra Modificada </a:t>
            </a:r>
            <a:r>
              <a:rPr lang="pt-BR" sz="2000" i="1" u="sng" dirty="0" err="1" smtClean="0">
                <a:sym typeface="Wingdings" pitchFamily="2" charset="2"/>
              </a:rPr>
              <a:t>vs</a:t>
            </a:r>
            <a:r>
              <a:rPr lang="pt-BR" sz="2000" i="1" u="sng" dirty="0" smtClean="0">
                <a:sym typeface="Wingdings" pitchFamily="2" charset="2"/>
              </a:rPr>
              <a:t> </a:t>
            </a:r>
            <a:r>
              <a:rPr lang="pt-BR" sz="2000" dirty="0" smtClean="0">
                <a:sym typeface="Wingdings" pitchFamily="2" charset="2"/>
              </a:rPr>
              <a:t>Recompra simples</a:t>
            </a:r>
            <a:endParaRPr lang="pt-BR" sz="2000" dirty="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Network </a:t>
            </a:r>
            <a:r>
              <a:rPr lang="pt-BR" dirty="0" err="1" smtClean="0"/>
              <a:t>Analysis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Análise de redes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Estatística Multivariada VI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Definição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899592" y="0"/>
            <a:ext cx="22322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Atributos</a:t>
            </a:r>
          </a:p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(Ligações e vértices)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15816" y="0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Estrutura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11960" y="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Aleatorizações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84168" y="0"/>
            <a:ext cx="170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Visualizações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596336" y="0"/>
            <a:ext cx="154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Exercícios no R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 flipH="1">
            <a:off x="395536" y="1412776"/>
            <a:ext cx="4039457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aixaDeTexto 15"/>
          <p:cNvSpPr txBox="1"/>
          <p:nvPr/>
        </p:nvSpPr>
        <p:spPr>
          <a:xfrm>
            <a:off x="4932040" y="1052736"/>
            <a:ext cx="394851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Teoria dos grafos</a:t>
            </a:r>
          </a:p>
          <a:p>
            <a:r>
              <a:rPr lang="pt-BR" sz="2400" dirty="0" smtClean="0"/>
              <a:t>- Vértices (</a:t>
            </a:r>
            <a:r>
              <a:rPr lang="pt-BR" sz="2400" b="1" i="1" dirty="0" err="1" smtClean="0"/>
              <a:t>Vertex</a:t>
            </a:r>
            <a:r>
              <a:rPr lang="pt-BR" sz="2400" dirty="0" smtClean="0"/>
              <a:t>)</a:t>
            </a:r>
          </a:p>
          <a:p>
            <a:pPr>
              <a:buFontTx/>
              <a:buChar char="-"/>
            </a:pPr>
            <a:r>
              <a:rPr lang="pt-BR" sz="2400" dirty="0" smtClean="0"/>
              <a:t> Ligações/Arestas (</a:t>
            </a:r>
            <a:r>
              <a:rPr lang="pt-BR" sz="2400" b="1" i="1" dirty="0" err="1" smtClean="0"/>
              <a:t>Edges</a:t>
            </a:r>
            <a:r>
              <a:rPr lang="pt-BR" sz="2400" dirty="0" smtClean="0"/>
              <a:t>)</a:t>
            </a:r>
          </a:p>
          <a:p>
            <a:pPr>
              <a:buFontTx/>
              <a:buChar char="-"/>
            </a:pPr>
            <a:r>
              <a:rPr lang="pt-BR" sz="2400" dirty="0" smtClean="0"/>
              <a:t> Nós (</a:t>
            </a:r>
            <a:r>
              <a:rPr lang="pt-BR" sz="2400" b="1" i="1" dirty="0" err="1" smtClean="0"/>
              <a:t>Nodes</a:t>
            </a:r>
            <a:r>
              <a:rPr lang="pt-BR" sz="2400" dirty="0" smtClean="0"/>
              <a:t>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Definição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899592" y="0"/>
            <a:ext cx="22322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Atributos</a:t>
            </a:r>
          </a:p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(Ligações e vértices)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15816" y="0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Estrutura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11960" y="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Aleatorizações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84168" y="0"/>
            <a:ext cx="170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Visualizações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596336" y="0"/>
            <a:ext cx="154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Exercícios no 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67344" y="908720"/>
            <a:ext cx="222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Forma gráfica</a:t>
            </a:r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 flipH="1">
            <a:off x="4932040" y="1955932"/>
            <a:ext cx="3672408" cy="2409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H="1">
            <a:off x="395536" y="1412776"/>
            <a:ext cx="4039457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tângulo 12"/>
          <p:cNvSpPr/>
          <p:nvPr/>
        </p:nvSpPr>
        <p:spPr>
          <a:xfrm>
            <a:off x="4950933" y="1178168"/>
            <a:ext cx="27174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err="1" smtClean="0"/>
              <a:t>Adjacency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Matrix</a:t>
            </a:r>
            <a:endParaRPr lang="pt-BR" sz="2400" b="1" dirty="0" smtClean="0"/>
          </a:p>
          <a:p>
            <a:r>
              <a:rPr lang="pt-BR" b="1" i="1" dirty="0" smtClean="0"/>
              <a:t>Matriz </a:t>
            </a:r>
            <a:r>
              <a:rPr lang="pt-BR" b="1" i="1" dirty="0" smtClean="0"/>
              <a:t>de adjacências</a:t>
            </a:r>
            <a:endParaRPr lang="pt-BR" b="1" i="1" dirty="0"/>
          </a:p>
        </p:txBody>
      </p:sp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 flipH="1">
            <a:off x="1547664" y="4293096"/>
            <a:ext cx="787077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14"/>
          <p:cNvSpPr/>
          <p:nvPr/>
        </p:nvSpPr>
        <p:spPr>
          <a:xfrm>
            <a:off x="2483768" y="4839543"/>
            <a:ext cx="291618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err="1" smtClean="0"/>
              <a:t>Edgelist</a:t>
            </a:r>
            <a:endParaRPr lang="pt-BR" sz="2400" b="1" dirty="0" smtClean="0"/>
          </a:p>
          <a:p>
            <a:r>
              <a:rPr lang="pt-BR" b="1" i="1" dirty="0" smtClean="0"/>
              <a:t>Lista de arestas/ligações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62272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800" dirty="0" smtClean="0">
                <a:solidFill>
                  <a:srgbClr val="00B050"/>
                </a:solidFill>
              </a:rPr>
              <a:t>Revisão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1268760"/>
            <a:ext cx="7772400" cy="5760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smtClean="0"/>
              <a:t>Estatística Multivariada VI</a:t>
            </a:r>
          </a:p>
        </p:txBody>
      </p:sp>
      <p:pic>
        <p:nvPicPr>
          <p:cNvPr id="14340" name="Picture 4" descr="Image result for tree pruning 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211960" y="2046445"/>
            <a:ext cx="4536504" cy="3542795"/>
          </a:xfrm>
          <a:prstGeom prst="rect">
            <a:avLst/>
          </a:prstGeom>
          <a:noFill/>
        </p:spPr>
      </p:pic>
      <p:pic>
        <p:nvPicPr>
          <p:cNvPr id="14342" name="Picture 6" descr="Image result for tree pruning 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36512" y="2047875"/>
            <a:ext cx="3495675" cy="4810125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4248472" y="6013157"/>
            <a:ext cx="486003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Imagens:</a:t>
            </a:r>
          </a:p>
          <a:p>
            <a:r>
              <a:rPr lang="pt-BR" sz="1400" dirty="0" smtClean="0">
                <a:hlinkClick r:id="rId4"/>
              </a:rPr>
              <a:t>http://petersonstree.com/tree-services/pruning-services/</a:t>
            </a:r>
            <a:endParaRPr lang="pt-BR" sz="1400" dirty="0" smtClean="0"/>
          </a:p>
          <a:p>
            <a:r>
              <a:rPr lang="pt-BR" sz="1400" dirty="0" smtClean="0">
                <a:hlinkClick r:id="rId5"/>
              </a:rPr>
              <a:t>https://www.advancetreepros.com/can-pruning-kill-a-tree/</a:t>
            </a:r>
            <a:endParaRPr lang="pt-B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Definição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899592" y="0"/>
            <a:ext cx="22322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Atributos</a:t>
            </a:r>
          </a:p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(Ligações e vértices)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15816" y="0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Estrutura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11960" y="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Aleatorizações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84168" y="0"/>
            <a:ext cx="170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Visualizações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596336" y="0"/>
            <a:ext cx="154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Exercícios no R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6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900627" y="620688"/>
            <a:ext cx="1207877" cy="936104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107504" y="980728"/>
            <a:ext cx="8648521" cy="5155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Pacote utilizado </a:t>
            </a:r>
            <a:r>
              <a:rPr lang="pt-BR" sz="2400" dirty="0" err="1" smtClean="0"/>
              <a:t>igraph</a:t>
            </a:r>
            <a:endParaRPr lang="pt-BR" sz="2400" dirty="0" smtClean="0"/>
          </a:p>
          <a:p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(!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require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igraph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)){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.packages('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igraph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')}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 smtClean="0"/>
          </a:p>
          <a:p>
            <a:r>
              <a:rPr lang="pt-BR" sz="2400" dirty="0" smtClean="0"/>
              <a:t>A partir de uma lista de ligações (</a:t>
            </a:r>
            <a:r>
              <a:rPr lang="pt-BR" sz="2400" dirty="0" err="1" smtClean="0"/>
              <a:t>edgelist</a:t>
            </a:r>
            <a:r>
              <a:rPr lang="pt-BR" sz="2400" dirty="0" smtClean="0"/>
              <a:t>)</a:t>
            </a:r>
          </a:p>
          <a:p>
            <a:endParaRPr lang="pt-BR" sz="1400" dirty="0" smtClean="0"/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mat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&lt;-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as.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matrix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df_edgelist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g &lt;-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edgelist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mat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directed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FALSE)</a:t>
            </a:r>
          </a:p>
          <a:p>
            <a:endParaRPr lang="pt-BR" sz="1200" dirty="0" smtClean="0"/>
          </a:p>
          <a:p>
            <a:r>
              <a:rPr lang="pt-BR" sz="2400" dirty="0" smtClean="0"/>
              <a:t>A partir de uma matriz de adjacências (</a:t>
            </a:r>
            <a:r>
              <a:rPr lang="pt-BR" sz="2400" dirty="0" err="1" smtClean="0"/>
              <a:t>adjacency</a:t>
            </a:r>
            <a:r>
              <a:rPr lang="pt-BR" sz="2400" dirty="0" smtClean="0"/>
              <a:t> </a:t>
            </a:r>
            <a:r>
              <a:rPr lang="pt-BR" sz="2400" dirty="0" err="1" smtClean="0"/>
              <a:t>matrix</a:t>
            </a:r>
            <a:r>
              <a:rPr lang="pt-BR" sz="2400" dirty="0" smtClean="0"/>
              <a:t>)</a:t>
            </a:r>
          </a:p>
          <a:p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rownames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 &lt;-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df$nomes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dplyr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,-nomes)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df_mat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&lt;- as.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matrix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dim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amigos_mat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 # tem que estar quadrada (n x 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g &lt;-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adjacency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df_mat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 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mode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undirected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weighted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=NULL)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Definição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899592" y="0"/>
            <a:ext cx="22322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Atributos</a:t>
            </a:r>
          </a:p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(Ligações e vértices)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15816" y="0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Estrutura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11960" y="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Aleatorizações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84168" y="0"/>
            <a:ext cx="170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Visualizações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596336" y="0"/>
            <a:ext cx="154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Exercícios no R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620688"/>
            <a:ext cx="6552728" cy="4044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tângulo 11"/>
          <p:cNvSpPr/>
          <p:nvPr/>
        </p:nvSpPr>
        <p:spPr>
          <a:xfrm>
            <a:off x="0" y="3991704"/>
            <a:ext cx="88204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pt-BR" sz="2400" dirty="0" smtClean="0"/>
              <a:t>Use `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V()</a:t>
            </a:r>
            <a:r>
              <a:rPr lang="pt-BR" sz="2400" dirty="0" smtClean="0"/>
              <a:t>` e </a:t>
            </a:r>
            <a:r>
              <a:rPr lang="pt-BR" sz="2400" dirty="0" err="1" smtClean="0"/>
              <a:t>`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pt-BR" sz="2400" dirty="0" smtClean="0"/>
              <a:t>` para ver os vértices e ligações da </a:t>
            </a:r>
            <a:r>
              <a:rPr lang="pt-BR" sz="2400" dirty="0" smtClean="0"/>
              <a:t>rede;</a:t>
            </a:r>
          </a:p>
          <a:p>
            <a:pPr marL="457200" indent="-457200">
              <a:buFont typeface="Courier New" pitchFamily="49" charset="0"/>
              <a:buChar char="o"/>
            </a:pPr>
            <a:endParaRPr lang="pt-BR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pt-BR" sz="2400" dirty="0" smtClean="0"/>
              <a:t>Use </a:t>
            </a:r>
            <a:r>
              <a:rPr lang="pt-BR" sz="2400" dirty="0" err="1" smtClean="0"/>
              <a:t>`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gsize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pt-BR" sz="2400" dirty="0" smtClean="0"/>
              <a:t>` para contar o número de ligações em uma </a:t>
            </a:r>
            <a:r>
              <a:rPr lang="pt-BR" sz="2400" dirty="0" smtClean="0"/>
              <a:t>rede;</a:t>
            </a:r>
          </a:p>
          <a:p>
            <a:pPr marL="457200" indent="-457200">
              <a:buFont typeface="Courier New" pitchFamily="49" charset="0"/>
              <a:buChar char="o"/>
            </a:pPr>
            <a:endParaRPr lang="pt-BR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pt-BR" sz="2400" dirty="0" smtClean="0"/>
              <a:t>Use </a:t>
            </a:r>
            <a:r>
              <a:rPr lang="pt-BR" sz="2400" dirty="0" err="1" smtClean="0"/>
              <a:t>`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gorder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pt-BR" sz="2400" dirty="0" smtClean="0"/>
              <a:t>` para contar o número de vértices em uma rede.</a:t>
            </a:r>
            <a:endParaRPr lang="pt-BR" sz="2400" dirty="0"/>
          </a:p>
        </p:txBody>
      </p:sp>
      <p:pic>
        <p:nvPicPr>
          <p:cNvPr id="13" name="Picture 6" descr="Image result for r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936123" y="3068960"/>
            <a:ext cx="1207877" cy="936104"/>
          </a:xfrm>
          <a:prstGeom prst="rect">
            <a:avLst/>
          </a:prstGeom>
          <a:noFill/>
        </p:spPr>
      </p:pic>
      <p:sp>
        <p:nvSpPr>
          <p:cNvPr id="14" name="Retângulo 13"/>
          <p:cNvSpPr/>
          <p:nvPr/>
        </p:nvSpPr>
        <p:spPr>
          <a:xfrm>
            <a:off x="3491880" y="836712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plot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(g)</a:t>
            </a:r>
            <a:endParaRPr lang="pt-BR" sz="28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Definição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899592" y="0"/>
            <a:ext cx="22322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Atributos</a:t>
            </a:r>
          </a:p>
          <a:p>
            <a:pPr algn="ctr"/>
            <a:r>
              <a:rPr lang="pt-BR" sz="1600" b="1" dirty="0" smtClean="0"/>
              <a:t>(Ligações e vértices)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15816" y="0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Estrutura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11960" y="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Aleatorizações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84168" y="0"/>
            <a:ext cx="170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Visualizações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596336" y="0"/>
            <a:ext cx="154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Exercícios no 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9512" y="836712"/>
            <a:ext cx="840326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Atributos são valores que alteram as propriedades da Rede.</a:t>
            </a:r>
          </a:p>
          <a:p>
            <a:r>
              <a:rPr lang="pt-BR" sz="2400" dirty="0" smtClean="0"/>
              <a:t>Por exemplo:</a:t>
            </a:r>
          </a:p>
          <a:p>
            <a:endParaRPr lang="pt-BR" sz="2400" dirty="0" smtClean="0"/>
          </a:p>
          <a:p>
            <a:r>
              <a:rPr lang="pt-BR" sz="2400" b="1" dirty="0" smtClean="0"/>
              <a:t>Vértices</a:t>
            </a:r>
            <a:r>
              <a:rPr lang="pt-BR" sz="2400" dirty="0" smtClean="0"/>
              <a:t>: São Paulo, Rio de Janeiro</a:t>
            </a:r>
          </a:p>
          <a:p>
            <a:r>
              <a:rPr lang="pt-BR" sz="2400" b="1" dirty="0" smtClean="0"/>
              <a:t>Ligação</a:t>
            </a:r>
            <a:r>
              <a:rPr lang="pt-BR" sz="2400" dirty="0" smtClean="0"/>
              <a:t>: Dutra</a:t>
            </a:r>
          </a:p>
          <a:p>
            <a:r>
              <a:rPr lang="pt-BR" sz="2400" b="1" dirty="0" smtClean="0"/>
              <a:t>Atributo (da ligação)</a:t>
            </a:r>
            <a:r>
              <a:rPr lang="pt-BR" sz="2400" dirty="0" smtClean="0"/>
              <a:t>: horas de trânsito</a:t>
            </a:r>
          </a:p>
          <a:p>
            <a:r>
              <a:rPr lang="pt-BR" sz="2400" b="1" dirty="0" smtClean="0"/>
              <a:t>Atributo (dos vértices)</a:t>
            </a:r>
            <a:r>
              <a:rPr lang="pt-BR" sz="2400" dirty="0" smtClean="0"/>
              <a:t>: população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Definição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899592" y="0"/>
            <a:ext cx="22322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Atributos</a:t>
            </a:r>
          </a:p>
          <a:p>
            <a:pPr algn="ctr"/>
            <a:r>
              <a:rPr lang="pt-BR" sz="1600" b="1" dirty="0" smtClean="0"/>
              <a:t>(Ligações e vértices)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15816" y="0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Estrutura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11960" y="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Aleatorizações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84168" y="0"/>
            <a:ext cx="170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Visualizações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596336" y="0"/>
            <a:ext cx="154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Exercícios no 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44016" y="692696"/>
            <a:ext cx="8676456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genero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&lt;- c("M", "F", "F", "M", "M", "M", "F", "M", "M", 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	"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M", "F", "M", "F", "M", "M")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idades &lt;- c(18, 19, 21, 20, 22, 18, 23, 21, 22, 20, 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	20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22, 21, 18, 19, 20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# Criar novo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atributo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do vértice chamado de '</a:t>
            </a:r>
            <a:r>
              <a:rPr lang="pt-BR" sz="2400" b="1" dirty="0" err="1" smtClean="0">
                <a:latin typeface="Arial" pitchFamily="34" charset="0"/>
                <a:cs typeface="Arial" pitchFamily="34" charset="0"/>
              </a:rPr>
              <a:t>genero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'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g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set_vertex_attr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(g, 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genero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genero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# Ver todos os atributos dos </a:t>
            </a:r>
            <a:r>
              <a:rPr lang="pt-BR" sz="2400" b="1" dirty="0" err="1" smtClean="0">
                <a:latin typeface="Arial" pitchFamily="34" charset="0"/>
                <a:cs typeface="Arial" pitchFamily="34" charset="0"/>
              </a:rPr>
              <a:t>vertices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 em uma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lista</a:t>
            </a:r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vertex_attr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(g)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# Criar novo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atributo da ligação chamado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‘horas'</a:t>
            </a:r>
            <a:endParaRPr lang="pt-BR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horas &lt;-c(1, 2, 2, 1, 2, 5, 5, 1, 1, 3, 2, 1, 1, 5,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1, 2, 4, 1, 3, 1, 1, 1, 4, 1, 3, 3, 4)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 &lt;-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set_edge_attr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horas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value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horas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#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Encontre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todos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vértices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que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incluam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Kaique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E(g)[[inc('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Kaique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')]]  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#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Encontre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pares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que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ficaram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mais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que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4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horas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juntos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E(g)[[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horas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&gt;=4]] 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936123" y="692696"/>
            <a:ext cx="1207877" cy="936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17828"/>
            <a:ext cx="9144000" cy="4287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Definição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899592" y="0"/>
            <a:ext cx="22322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Atributos</a:t>
            </a:r>
          </a:p>
          <a:p>
            <a:pPr algn="ctr"/>
            <a:r>
              <a:rPr lang="pt-BR" sz="1600" b="1" dirty="0" smtClean="0"/>
              <a:t>(Ligações e vértices)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15816" y="0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Estrutura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11960" y="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Aleatorizações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84168" y="0"/>
            <a:ext cx="170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Visualizações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596336" y="0"/>
            <a:ext cx="154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Exercícios no R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1" name="Picture 6" descr="Image result for r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936123" y="692696"/>
            <a:ext cx="1207877" cy="936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Definição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899592" y="0"/>
            <a:ext cx="22322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Atributos</a:t>
            </a:r>
          </a:p>
          <a:p>
            <a:pPr algn="ctr"/>
            <a:r>
              <a:rPr lang="pt-BR" sz="1600" b="1" dirty="0" smtClean="0">
                <a:solidFill>
                  <a:schemeClr val="bg1">
                    <a:lumMod val="65000"/>
                  </a:schemeClr>
                </a:solidFill>
              </a:rPr>
              <a:t>(Ligações e vértices)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15816" y="0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Estrutura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11960" y="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Aleatorizações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84168" y="0"/>
            <a:ext cx="170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Visualizações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596336" y="0"/>
            <a:ext cx="154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Exercícios no 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0" y="620688"/>
            <a:ext cx="484139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Relações entre Vértices</a:t>
            </a:r>
          </a:p>
          <a:p>
            <a:pPr>
              <a:buFontTx/>
              <a:buChar char="-"/>
            </a:pPr>
            <a:r>
              <a:rPr lang="pt-BR" sz="2400" dirty="0" smtClean="0"/>
              <a:t>Identificando vizinhos</a:t>
            </a:r>
          </a:p>
          <a:p>
            <a:pPr>
              <a:buFontTx/>
              <a:buChar char="-"/>
            </a:pPr>
            <a:r>
              <a:rPr lang="pt-BR" sz="2400" dirty="0" smtClean="0"/>
              <a:t>Identificando vizinhos em comum</a:t>
            </a: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708920"/>
            <a:ext cx="861114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Definição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899592" y="0"/>
            <a:ext cx="22322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Atributos</a:t>
            </a:r>
          </a:p>
          <a:p>
            <a:pPr algn="ctr"/>
            <a:r>
              <a:rPr lang="pt-BR" sz="1600" b="1" dirty="0" smtClean="0">
                <a:solidFill>
                  <a:schemeClr val="bg1">
                    <a:lumMod val="65000"/>
                  </a:schemeClr>
                </a:solidFill>
              </a:rPr>
              <a:t>(Ligações e vértices)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15816" y="0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Estrutura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11960" y="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Aleatorizações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84168" y="0"/>
            <a:ext cx="170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Visualizações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596336" y="0"/>
            <a:ext cx="154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Exercícios no 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0" y="620688"/>
            <a:ext cx="424346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Relações entre Vértices</a:t>
            </a:r>
          </a:p>
          <a:p>
            <a:pPr>
              <a:buFontTx/>
              <a:buChar char="-"/>
            </a:pPr>
            <a:r>
              <a:rPr lang="pt-BR" sz="2400" dirty="0" smtClean="0"/>
              <a:t>Caminhos</a:t>
            </a: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708920"/>
            <a:ext cx="844893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Definição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899592" y="0"/>
            <a:ext cx="22322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Atributos</a:t>
            </a:r>
          </a:p>
          <a:p>
            <a:pPr algn="ctr"/>
            <a:r>
              <a:rPr lang="pt-BR" sz="1600" b="1" dirty="0" smtClean="0">
                <a:solidFill>
                  <a:schemeClr val="bg1">
                    <a:lumMod val="65000"/>
                  </a:schemeClr>
                </a:solidFill>
              </a:rPr>
              <a:t>(Ligações e vértices)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15816" y="0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Estrutura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11960" y="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Aleatorizações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84168" y="0"/>
            <a:ext cx="170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Visualizações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596336" y="0"/>
            <a:ext cx="154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Exercícios no 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0" y="620688"/>
            <a:ext cx="675858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Relações entre Vértices</a:t>
            </a:r>
          </a:p>
          <a:p>
            <a:pPr>
              <a:buFontTx/>
              <a:buChar char="-"/>
            </a:pPr>
            <a:r>
              <a:rPr lang="pt-BR" sz="2400" dirty="0" smtClean="0"/>
              <a:t>Identificando vértices alcançáveis em N passos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960" y="2652053"/>
            <a:ext cx="8593512" cy="387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Definição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899592" y="0"/>
            <a:ext cx="22322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Atributos</a:t>
            </a:r>
          </a:p>
          <a:p>
            <a:pPr algn="ctr"/>
            <a:r>
              <a:rPr lang="pt-BR" sz="1600" b="1" dirty="0" smtClean="0">
                <a:solidFill>
                  <a:schemeClr val="bg1">
                    <a:lumMod val="65000"/>
                  </a:schemeClr>
                </a:solidFill>
              </a:rPr>
              <a:t>(Ligações e vértices)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15816" y="0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Estrutura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11960" y="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Aleatorizações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84168" y="0"/>
            <a:ext cx="170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Visualizações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596336" y="0"/>
            <a:ext cx="154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Exercícios no 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" y="620688"/>
            <a:ext cx="8460432" cy="607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Vértices importantes e </a:t>
            </a:r>
            <a:r>
              <a:rPr lang="pt-BR" sz="2800" b="1" dirty="0" smtClean="0"/>
              <a:t>Influentes</a:t>
            </a:r>
          </a:p>
          <a:p>
            <a:pPr>
              <a:buFontTx/>
              <a:buChar char="-"/>
            </a:pPr>
            <a:r>
              <a:rPr lang="pt-BR" sz="2400" dirty="0" smtClean="0"/>
              <a:t>Grau (</a:t>
            </a:r>
            <a:r>
              <a:rPr lang="pt-BR" sz="2400" b="1" i="1" dirty="0" err="1" smtClean="0"/>
              <a:t>degree</a:t>
            </a:r>
            <a:r>
              <a:rPr lang="pt-BR" sz="2400" dirty="0" smtClean="0"/>
              <a:t>)</a:t>
            </a:r>
          </a:p>
          <a:p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Número de ligações adjacentes.</a:t>
            </a:r>
            <a:endParaRPr lang="pt-BR" sz="105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105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degree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(g,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mode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=c("out"))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Char char="-"/>
            </a:pPr>
            <a:r>
              <a:rPr lang="pt-BR" sz="2400" dirty="0" smtClean="0"/>
              <a:t>Entrelaçamento (</a:t>
            </a:r>
            <a:r>
              <a:rPr lang="pt-BR" sz="2400" b="1" i="1" dirty="0" err="1" smtClean="0"/>
              <a:t>betweenness</a:t>
            </a:r>
            <a:r>
              <a:rPr lang="pt-BR" sz="2400" dirty="0" smtClean="0"/>
              <a:t>)</a:t>
            </a:r>
          </a:p>
          <a:p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De um vértice ou de uma ligação. É o número de caminhos que passam pelo analisado (vértice ou ligação.</a:t>
            </a:r>
            <a:endParaRPr lang="pt-BR" sz="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105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betweenness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directed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TRUE/FALSE,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normalized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=TRUE/FALSE)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200" dirty="0" smtClean="0"/>
          </a:p>
          <a:p>
            <a:pPr>
              <a:buFontTx/>
              <a:buChar char="-"/>
            </a:pPr>
            <a:r>
              <a:rPr lang="pt-BR" sz="2400" dirty="0" smtClean="0"/>
              <a:t>Centralidade do autovetor (</a:t>
            </a:r>
            <a:r>
              <a:rPr lang="pt-BR" sz="2400" b="1" i="1" dirty="0" err="1" smtClean="0"/>
              <a:t>e</a:t>
            </a:r>
            <a:r>
              <a:rPr lang="pt-BR" sz="2400" b="1" i="1" dirty="0" err="1" smtClean="0"/>
              <a:t>igenvector</a:t>
            </a:r>
            <a:r>
              <a:rPr lang="pt-BR" sz="2400" b="1" i="1" dirty="0" smtClean="0"/>
              <a:t> </a:t>
            </a:r>
            <a:r>
              <a:rPr lang="pt-BR" sz="2400" b="1" i="1" dirty="0" err="1" smtClean="0"/>
              <a:t>centrality</a:t>
            </a:r>
            <a:r>
              <a:rPr lang="pt-BR" sz="2400" dirty="0" smtClean="0"/>
              <a:t>)</a:t>
            </a:r>
          </a:p>
          <a:p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Vértices com alto valor são vértices ligados a vértices que apresentam muitos vértices ligados a muitos vértices...</a:t>
            </a:r>
            <a:endParaRPr lang="pt-BR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eigen_centrality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(g)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Definição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899592" y="0"/>
            <a:ext cx="22322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Atributos</a:t>
            </a:r>
          </a:p>
          <a:p>
            <a:pPr algn="ctr"/>
            <a:r>
              <a:rPr lang="pt-BR" sz="1600" b="1" dirty="0" smtClean="0">
                <a:solidFill>
                  <a:schemeClr val="bg1">
                    <a:lumMod val="65000"/>
                  </a:schemeClr>
                </a:solidFill>
              </a:rPr>
              <a:t>(Ligações e vértices)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15816" y="0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Estrutura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11960" y="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Aleatorizações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84168" y="0"/>
            <a:ext cx="170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Visualizações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596336" y="0"/>
            <a:ext cx="154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Exercícios no 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0" y="620688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Densidade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1412776"/>
            <a:ext cx="8532440" cy="5033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1380832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3600" dirty="0" smtClean="0"/>
              <a:t>Pré-processamento dos dados (</a:t>
            </a:r>
            <a:r>
              <a:rPr lang="pt-BR" sz="2800" dirty="0" smtClean="0"/>
              <a:t>NA, </a:t>
            </a:r>
            <a:r>
              <a:rPr lang="pt-BR" sz="2800" dirty="0" err="1" smtClean="0"/>
              <a:t>NaN</a:t>
            </a:r>
            <a:r>
              <a:rPr lang="pt-BR" sz="2800" dirty="0" smtClean="0"/>
              <a:t> e escalonamento</a:t>
            </a:r>
            <a:r>
              <a:rPr lang="pt-BR" sz="3600" dirty="0" smtClean="0"/>
              <a:t>)</a:t>
            </a:r>
          </a:p>
          <a:p>
            <a:pPr marL="342900" indent="-342900">
              <a:buAutoNum type="arabicPeriod"/>
            </a:pPr>
            <a:r>
              <a:rPr lang="pt-BR" sz="3600" dirty="0" smtClean="0"/>
              <a:t>Selecionar Medidas de Similaridade (</a:t>
            </a:r>
            <a:r>
              <a:rPr lang="pt-BR" sz="2800" dirty="0" smtClean="0"/>
              <a:t>dissimilaridade</a:t>
            </a:r>
            <a:r>
              <a:rPr lang="pt-BR" sz="3600" dirty="0" smtClean="0"/>
              <a:t>)</a:t>
            </a:r>
          </a:p>
          <a:p>
            <a:pPr marL="342900" indent="-342900">
              <a:buAutoNum type="arabicPeriod"/>
            </a:pPr>
            <a:r>
              <a:rPr lang="pt-BR" sz="3600" dirty="0" smtClean="0"/>
              <a:t>Agrupar (</a:t>
            </a:r>
            <a:r>
              <a:rPr lang="pt-BR" sz="2800" dirty="0" smtClean="0"/>
              <a:t>hierárquica, </a:t>
            </a:r>
            <a:r>
              <a:rPr lang="pt-BR" sz="2800" dirty="0" err="1" smtClean="0"/>
              <a:t>não-hierárquica</a:t>
            </a:r>
            <a:r>
              <a:rPr lang="pt-BR" sz="3600" dirty="0" smtClean="0"/>
              <a:t>)</a:t>
            </a:r>
          </a:p>
          <a:p>
            <a:pPr marL="342900" indent="-342900">
              <a:buAutoNum type="arabicPeriod"/>
            </a:pPr>
            <a:r>
              <a:rPr lang="pt-BR" sz="3600" dirty="0" smtClean="0"/>
              <a:t>Analisar</a:t>
            </a:r>
          </a:p>
        </p:txBody>
      </p:sp>
      <p:sp>
        <p:nvSpPr>
          <p:cNvPr id="6" name="Seta em curva para a direita 5"/>
          <p:cNvSpPr/>
          <p:nvPr/>
        </p:nvSpPr>
        <p:spPr>
          <a:xfrm flipV="1">
            <a:off x="251520" y="2736304"/>
            <a:ext cx="720080" cy="177281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Definição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899592" y="0"/>
            <a:ext cx="22322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Atributos</a:t>
            </a:r>
          </a:p>
          <a:p>
            <a:pPr algn="ctr"/>
            <a:r>
              <a:rPr lang="pt-BR" sz="1600" b="1" dirty="0" smtClean="0">
                <a:solidFill>
                  <a:schemeClr val="bg1">
                    <a:lumMod val="65000"/>
                  </a:schemeClr>
                </a:solidFill>
              </a:rPr>
              <a:t>(Ligações e vértices)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15816" y="0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Estrutura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11960" y="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Aleatorizações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84168" y="0"/>
            <a:ext cx="170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Visualizações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596336" y="0"/>
            <a:ext cx="154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Exercícios no 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0" y="620688"/>
            <a:ext cx="6694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Média do Comprimento dos caminhos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340768"/>
            <a:ext cx="862745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Definição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899592" y="0"/>
            <a:ext cx="22322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Atributos</a:t>
            </a:r>
          </a:p>
          <a:p>
            <a:pPr algn="ctr"/>
            <a:r>
              <a:rPr lang="pt-BR" sz="1600" b="1" dirty="0" smtClean="0">
                <a:solidFill>
                  <a:schemeClr val="bg1">
                    <a:lumMod val="65000"/>
                  </a:schemeClr>
                </a:solidFill>
              </a:rPr>
              <a:t>(Ligações e vértices)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15816" y="0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Estrutura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11960" y="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/>
              <a:t>Aleatorizações</a:t>
            </a:r>
            <a:r>
              <a:rPr lang="pt-BR" b="1" dirty="0" smtClean="0"/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84168" y="0"/>
            <a:ext cx="170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Visualizações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596336" y="0"/>
            <a:ext cx="154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Exercícios no R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980728"/>
            <a:ext cx="8494723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Definição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899592" y="0"/>
            <a:ext cx="22322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Atributos</a:t>
            </a:r>
          </a:p>
          <a:p>
            <a:pPr algn="ctr"/>
            <a:r>
              <a:rPr lang="pt-BR" sz="1600" b="1" dirty="0" smtClean="0">
                <a:solidFill>
                  <a:schemeClr val="bg1">
                    <a:lumMod val="65000"/>
                  </a:schemeClr>
                </a:solidFill>
              </a:rPr>
              <a:t>(Ligações e vértices)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15816" y="0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Estrutura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11960" y="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/>
              <a:t>Aleatorizações</a:t>
            </a:r>
            <a:r>
              <a:rPr lang="pt-BR" b="1" dirty="0" smtClean="0"/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84168" y="0"/>
            <a:ext cx="170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Visualizações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596336" y="0"/>
            <a:ext cx="154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Exercícios no 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0" y="764704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err="1" smtClean="0"/>
              <a:t>Gerar</a:t>
            </a:r>
            <a:r>
              <a:rPr lang="en-US" sz="2400" dirty="0" smtClean="0"/>
              <a:t> 1000 </a:t>
            </a:r>
            <a:r>
              <a:rPr lang="en-US" sz="2400" dirty="0" err="1" smtClean="0"/>
              <a:t>gráficos</a:t>
            </a:r>
            <a:r>
              <a:rPr lang="en-US" sz="2400" dirty="0" smtClean="0"/>
              <a:t> </a:t>
            </a:r>
            <a:r>
              <a:rPr lang="en-US" sz="2400" dirty="0" err="1" smtClean="0"/>
              <a:t>aleatórios</a:t>
            </a:r>
            <a:r>
              <a:rPr lang="en-US" sz="2400" dirty="0" smtClean="0"/>
              <a:t> </a:t>
            </a:r>
            <a:r>
              <a:rPr lang="en-US" sz="2400" dirty="0" err="1" smtClean="0"/>
              <a:t>baseados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rede</a:t>
            </a:r>
            <a:r>
              <a:rPr lang="en-US" sz="2400" dirty="0" smtClean="0"/>
              <a:t> original.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seja</a:t>
            </a:r>
            <a:r>
              <a:rPr lang="en-US" sz="2400" dirty="0" smtClean="0"/>
              <a:t>: com o </a:t>
            </a:r>
            <a:r>
              <a:rPr lang="en-US" sz="2400" dirty="0" err="1" smtClean="0"/>
              <a:t>mesmo</a:t>
            </a:r>
            <a:r>
              <a:rPr lang="en-US" sz="2400" dirty="0" smtClean="0"/>
              <a:t>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de </a:t>
            </a:r>
            <a:r>
              <a:rPr lang="en-US" sz="2400" dirty="0" err="1" smtClean="0"/>
              <a:t>vértices</a:t>
            </a:r>
            <a:r>
              <a:rPr lang="en-US" sz="2400" dirty="0" smtClean="0"/>
              <a:t> e </a:t>
            </a:r>
            <a:r>
              <a:rPr lang="en-US" sz="2400" dirty="0" err="1" smtClean="0"/>
              <a:t>densidade</a:t>
            </a:r>
            <a:r>
              <a:rPr lang="en-US" sz="2400" dirty="0" smtClean="0"/>
              <a:t> </a:t>
            </a:r>
            <a:r>
              <a:rPr lang="en-US" sz="2400" dirty="0" err="1" smtClean="0"/>
              <a:t>aproximada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err="1" smtClean="0"/>
              <a:t>Calcular</a:t>
            </a:r>
            <a:r>
              <a:rPr lang="en-US" sz="2400" dirty="0" smtClean="0"/>
              <a:t> a </a:t>
            </a:r>
            <a:r>
              <a:rPr lang="en-US" sz="2400" dirty="0" err="1" smtClean="0"/>
              <a:t>média</a:t>
            </a:r>
            <a:r>
              <a:rPr lang="en-US" sz="2400" dirty="0" smtClean="0"/>
              <a:t> do </a:t>
            </a:r>
            <a:r>
              <a:rPr lang="en-US" sz="2400" dirty="0" err="1" smtClean="0"/>
              <a:t>comprimento</a:t>
            </a:r>
            <a:r>
              <a:rPr lang="en-US" sz="2400" dirty="0" smtClean="0"/>
              <a:t> dos </a:t>
            </a:r>
            <a:r>
              <a:rPr lang="en-US" sz="2400" dirty="0" err="1" smtClean="0"/>
              <a:t>caminhos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rede</a:t>
            </a:r>
            <a:r>
              <a:rPr lang="en-US" sz="2400" dirty="0" smtClean="0"/>
              <a:t> original.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Calcular</a:t>
            </a:r>
            <a:r>
              <a:rPr lang="en-US" sz="2400" dirty="0" smtClean="0"/>
              <a:t> a </a:t>
            </a:r>
            <a:r>
              <a:rPr lang="en-US" sz="2400" dirty="0" err="1" smtClean="0"/>
              <a:t>média</a:t>
            </a:r>
            <a:r>
              <a:rPr lang="en-US" sz="2400" dirty="0" smtClean="0"/>
              <a:t> do </a:t>
            </a:r>
            <a:r>
              <a:rPr lang="en-US" sz="2400" dirty="0" err="1" smtClean="0"/>
              <a:t>comprimento</a:t>
            </a:r>
            <a:r>
              <a:rPr lang="en-US" sz="2400" dirty="0" smtClean="0"/>
              <a:t> dos </a:t>
            </a:r>
            <a:r>
              <a:rPr lang="en-US" sz="2400" dirty="0" err="1" smtClean="0"/>
              <a:t>caminhos</a:t>
            </a:r>
            <a:r>
              <a:rPr lang="en-US" sz="2400" dirty="0" smtClean="0"/>
              <a:t> das 1000 </a:t>
            </a:r>
            <a:r>
              <a:rPr lang="en-US" sz="2400" dirty="0" err="1" smtClean="0"/>
              <a:t>redes</a:t>
            </a:r>
            <a:r>
              <a:rPr lang="en-US" sz="2400" dirty="0" smtClean="0"/>
              <a:t> </a:t>
            </a:r>
            <a:r>
              <a:rPr lang="en-US" sz="2400" dirty="0" err="1" smtClean="0"/>
              <a:t>aleatórias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Determine </a:t>
            </a:r>
            <a:r>
              <a:rPr lang="en-US" sz="2400" dirty="0" err="1" smtClean="0"/>
              <a:t>quantas</a:t>
            </a:r>
            <a:r>
              <a:rPr lang="en-US" sz="2400" dirty="0" smtClean="0"/>
              <a:t> </a:t>
            </a:r>
            <a:r>
              <a:rPr lang="en-US" sz="2400" dirty="0" err="1" smtClean="0"/>
              <a:t>redes</a:t>
            </a:r>
            <a:r>
              <a:rPr lang="en-US" sz="2400" dirty="0" smtClean="0"/>
              <a:t> </a:t>
            </a:r>
            <a:r>
              <a:rPr lang="en-US" sz="2400" dirty="0" err="1" smtClean="0"/>
              <a:t>aleatórias</a:t>
            </a:r>
            <a:r>
              <a:rPr lang="en-US" sz="2400" dirty="0" smtClean="0"/>
              <a:t> </a:t>
            </a:r>
            <a:r>
              <a:rPr lang="en-US" sz="2400" dirty="0" err="1" smtClean="0"/>
              <a:t>mostrar</a:t>
            </a:r>
            <a:r>
              <a:rPr lang="en-US" sz="2400" dirty="0" smtClean="0"/>
              <a:t>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</a:t>
            </a:r>
            <a:r>
              <a:rPr lang="en-US" sz="2400" dirty="0" err="1" smtClean="0"/>
              <a:t>maiores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menores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a </a:t>
            </a:r>
            <a:r>
              <a:rPr lang="en-US" sz="2400" dirty="0" err="1" smtClean="0"/>
              <a:t>rede</a:t>
            </a:r>
            <a:r>
              <a:rPr lang="en-US" sz="2400" dirty="0" smtClean="0"/>
              <a:t> original</a:t>
            </a:r>
            <a:endParaRPr lang="pt-BR" sz="2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23528" y="4293096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 1000)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for(i in 1:1000){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gl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[[i]] &lt;-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erdos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rnyi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.game(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			n 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gorder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(g),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			p.or.m 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edge_density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(g),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gnp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	   }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Definição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899592" y="0"/>
            <a:ext cx="22322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Atributos</a:t>
            </a:r>
          </a:p>
          <a:p>
            <a:pPr algn="ctr"/>
            <a:r>
              <a:rPr lang="pt-BR" sz="1600" b="1" dirty="0" smtClean="0">
                <a:solidFill>
                  <a:schemeClr val="bg1">
                    <a:lumMod val="65000"/>
                  </a:schemeClr>
                </a:solidFill>
              </a:rPr>
              <a:t>(Ligações e vértices)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15816" y="0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Estrutura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11960" y="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/>
              <a:t>Aleatorizações</a:t>
            </a:r>
            <a:r>
              <a:rPr lang="pt-BR" b="1" dirty="0" smtClean="0"/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84168" y="0"/>
            <a:ext cx="170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Visualizações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596336" y="0"/>
            <a:ext cx="154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Exercícios no R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8896225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Definição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899592" y="0"/>
            <a:ext cx="22322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Atributos</a:t>
            </a:r>
          </a:p>
          <a:p>
            <a:pPr algn="ctr"/>
            <a:r>
              <a:rPr lang="pt-BR" sz="1600" b="1" dirty="0" smtClean="0">
                <a:solidFill>
                  <a:schemeClr val="bg1">
                    <a:lumMod val="65000"/>
                  </a:schemeClr>
                </a:solidFill>
              </a:rPr>
              <a:t>(Ligações e vértices)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15816" y="0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Estrutura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11960" y="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/>
              <a:t>Aleatorizações</a:t>
            </a:r>
            <a:r>
              <a:rPr lang="pt-BR" b="1" dirty="0" smtClean="0"/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84168" y="0"/>
            <a:ext cx="170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Visualizações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596336" y="0"/>
            <a:ext cx="154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Exercícios no 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0" y="620688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 smtClean="0"/>
              <a:t>Assortatividade</a:t>
            </a:r>
            <a:endParaRPr lang="pt-BR" sz="3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7504" y="1264692"/>
            <a:ext cx="32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 err="1" smtClean="0"/>
              <a:t>ligação</a:t>
            </a:r>
            <a:r>
              <a:rPr lang="en-US" sz="2400" dirty="0" smtClean="0"/>
              <a:t> </a:t>
            </a:r>
            <a:r>
              <a:rPr lang="en-US" sz="2400" dirty="0" err="1" smtClean="0"/>
              <a:t>preferencial</a:t>
            </a:r>
            <a:r>
              <a:rPr lang="en-US" sz="2400" dirty="0" smtClean="0"/>
              <a:t> de </a:t>
            </a:r>
            <a:r>
              <a:rPr lang="en-US" sz="2400" dirty="0" err="1" smtClean="0"/>
              <a:t>alguns</a:t>
            </a:r>
            <a:r>
              <a:rPr lang="en-US" sz="2400" dirty="0" smtClean="0"/>
              <a:t> </a:t>
            </a:r>
            <a:r>
              <a:rPr lang="en-US" sz="2400" dirty="0" err="1" smtClean="0"/>
              <a:t>vértices</a:t>
            </a:r>
            <a:r>
              <a:rPr lang="en-US" sz="2400" dirty="0" smtClean="0"/>
              <a:t> com </a:t>
            </a:r>
            <a:r>
              <a:rPr lang="en-US" sz="2400" dirty="0" err="1" smtClean="0"/>
              <a:t>outros</a:t>
            </a:r>
            <a:r>
              <a:rPr lang="en-US" sz="2400" dirty="0" smtClean="0"/>
              <a:t> </a:t>
            </a:r>
            <a:r>
              <a:rPr lang="en-US" sz="2400" dirty="0" err="1" smtClean="0"/>
              <a:t>vértices</a:t>
            </a:r>
            <a:r>
              <a:rPr lang="en-US" sz="2400" dirty="0" smtClean="0"/>
              <a:t>, </a:t>
            </a:r>
            <a:r>
              <a:rPr lang="en-US" sz="2400" dirty="0" err="1" smtClean="0"/>
              <a:t>onde</a:t>
            </a:r>
            <a:r>
              <a:rPr lang="en-US" sz="2400" dirty="0" smtClean="0"/>
              <a:t> </a:t>
            </a:r>
            <a:r>
              <a:rPr lang="en-US" sz="2400" dirty="0" err="1" smtClean="0"/>
              <a:t>mostram</a:t>
            </a:r>
            <a:r>
              <a:rPr lang="en-US" sz="2400" dirty="0" smtClean="0"/>
              <a:t>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</a:t>
            </a:r>
            <a:r>
              <a:rPr lang="en-US" sz="2400" dirty="0" err="1" smtClean="0"/>
              <a:t>númericos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categóricos</a:t>
            </a:r>
            <a:r>
              <a:rPr lang="en-US" sz="2400" dirty="0" smtClean="0"/>
              <a:t> </a:t>
            </a:r>
            <a:r>
              <a:rPr lang="en-US" sz="2400" dirty="0" err="1" smtClean="0"/>
              <a:t>similares</a:t>
            </a:r>
            <a:r>
              <a:rPr lang="en-US" sz="2400" dirty="0" smtClean="0"/>
              <a:t>.</a:t>
            </a:r>
            <a:endParaRPr lang="pt-BR" sz="2400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8266" y="620687"/>
            <a:ext cx="5625734" cy="475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tângulo 12"/>
          <p:cNvSpPr/>
          <p:nvPr/>
        </p:nvSpPr>
        <p:spPr>
          <a:xfrm>
            <a:off x="3563888" y="5934670"/>
            <a:ext cx="5580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assortativity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(g,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assortativity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degree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(g,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directed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FALSE)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Definição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899592" y="0"/>
            <a:ext cx="22322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Atributos</a:t>
            </a:r>
          </a:p>
          <a:p>
            <a:pPr algn="ctr"/>
            <a:r>
              <a:rPr lang="pt-BR" sz="1600" b="1" dirty="0" smtClean="0">
                <a:solidFill>
                  <a:schemeClr val="bg1">
                    <a:lumMod val="65000"/>
                  </a:schemeClr>
                </a:solidFill>
              </a:rPr>
              <a:t>(Ligações e vértices)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15816" y="0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Estrutura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11960" y="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/>
              <a:t>Aleatorizações</a:t>
            </a:r>
            <a:r>
              <a:rPr lang="pt-BR" b="1" dirty="0" smtClean="0"/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84168" y="0"/>
            <a:ext cx="170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Visualizações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596336" y="0"/>
            <a:ext cx="154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Exercícios no 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0" y="620688"/>
            <a:ext cx="3007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Reciprocidade</a:t>
            </a:r>
            <a:endParaRPr lang="pt-BR" sz="3200" b="1" dirty="0"/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28" y="1412776"/>
            <a:ext cx="8780444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Definição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899592" y="0"/>
            <a:ext cx="22322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Atributos</a:t>
            </a:r>
          </a:p>
          <a:p>
            <a:pPr algn="ctr"/>
            <a:r>
              <a:rPr lang="pt-BR" sz="1600" b="1" dirty="0" smtClean="0">
                <a:solidFill>
                  <a:schemeClr val="bg1">
                    <a:lumMod val="65000"/>
                  </a:schemeClr>
                </a:solidFill>
              </a:rPr>
              <a:t>(Ligações e vértices)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15816" y="0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Estrutura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11960" y="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/>
              <a:t>Aleatorizações</a:t>
            </a:r>
            <a:r>
              <a:rPr lang="pt-BR" b="1" dirty="0" smtClean="0"/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84168" y="0"/>
            <a:ext cx="170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Visualizações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596336" y="0"/>
            <a:ext cx="154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Exercícios no 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0" y="620688"/>
            <a:ext cx="5420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Detecção de Comunidades</a:t>
            </a:r>
          </a:p>
          <a:p>
            <a:r>
              <a:rPr lang="pt-BR" sz="2800" b="1" dirty="0" smtClean="0">
                <a:sym typeface="Wingdings" pitchFamily="2" charset="2"/>
              </a:rPr>
              <a:t> </a:t>
            </a:r>
            <a:r>
              <a:rPr lang="pt-BR" sz="2800" b="1" dirty="0" err="1" smtClean="0">
                <a:sym typeface="Wingdings" pitchFamily="2" charset="2"/>
              </a:rPr>
              <a:t>Fast-greedy</a:t>
            </a:r>
            <a:r>
              <a:rPr lang="pt-BR" sz="2800" b="1" dirty="0" smtClean="0">
                <a:sym typeface="Wingdings" pitchFamily="2" charset="2"/>
              </a:rPr>
              <a:t> </a:t>
            </a:r>
            <a:r>
              <a:rPr lang="pt-BR" sz="2800" b="1" dirty="0" err="1" smtClean="0">
                <a:sym typeface="Wingdings" pitchFamily="2" charset="2"/>
              </a:rPr>
              <a:t>detection</a:t>
            </a:r>
            <a:endParaRPr lang="pt-BR" sz="2800" b="1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564904"/>
            <a:ext cx="8833933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aixaDeTexto 12"/>
          <p:cNvSpPr txBox="1"/>
          <p:nvPr/>
        </p:nvSpPr>
        <p:spPr>
          <a:xfrm>
            <a:off x="144016" y="1628800"/>
            <a:ext cx="8820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Processo de decomposição hierárquico que otimiza a </a:t>
            </a:r>
            <a:r>
              <a:rPr lang="pt-BR" dirty="0" err="1" smtClean="0"/>
              <a:t>modularidade</a:t>
            </a:r>
            <a:r>
              <a:rPr lang="pt-BR" dirty="0" smtClean="0"/>
              <a:t> de maneira “</a:t>
            </a:r>
            <a:r>
              <a:rPr lang="pt-BR" dirty="0" err="1" smtClean="0"/>
              <a:t>ganaciosa</a:t>
            </a:r>
            <a:r>
              <a:rPr lang="pt-BR" dirty="0" smtClean="0"/>
              <a:t>”, pois cada vértice pertenceria a uma comunidade separada, sendo juntadas de maneira a aumentar a </a:t>
            </a:r>
            <a:r>
              <a:rPr lang="pt-BR" dirty="0" err="1" smtClean="0"/>
              <a:t>modularidade</a:t>
            </a:r>
            <a:r>
              <a:rPr lang="pt-BR" dirty="0" smtClean="0"/>
              <a:t>. Ele para quando não consegue aumentar a </a:t>
            </a:r>
            <a:r>
              <a:rPr lang="pt-BR" dirty="0" err="1" smtClean="0"/>
              <a:t>modularidade</a:t>
            </a:r>
            <a:r>
              <a:rPr lang="pt-BR" dirty="0" smtClean="0"/>
              <a:t>. É </a:t>
            </a:r>
            <a:r>
              <a:rPr lang="pt-BR" dirty="0" err="1" smtClean="0"/>
              <a:t>bottom-up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Definição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899592" y="0"/>
            <a:ext cx="22322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Atributos</a:t>
            </a:r>
          </a:p>
          <a:p>
            <a:pPr algn="ctr"/>
            <a:r>
              <a:rPr lang="pt-BR" sz="1600" b="1" dirty="0" smtClean="0">
                <a:solidFill>
                  <a:schemeClr val="bg1">
                    <a:lumMod val="65000"/>
                  </a:schemeClr>
                </a:solidFill>
              </a:rPr>
              <a:t>(Ligações e vértices)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15816" y="0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Estrutura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11960" y="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/>
              <a:t>Aleatorizações</a:t>
            </a:r>
            <a:r>
              <a:rPr lang="pt-BR" b="1" dirty="0" smtClean="0"/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84168" y="0"/>
            <a:ext cx="170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Visualizações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596336" y="0"/>
            <a:ext cx="154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Exercícios no 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0" y="620688"/>
            <a:ext cx="5556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Detecção de Comunidades</a:t>
            </a:r>
          </a:p>
          <a:p>
            <a:r>
              <a:rPr lang="pt-BR" sz="2800" b="1" dirty="0" smtClean="0">
                <a:sym typeface="Wingdings" pitchFamily="2" charset="2"/>
              </a:rPr>
              <a:t> </a:t>
            </a:r>
            <a:r>
              <a:rPr lang="pt-BR" sz="2800" b="1" dirty="0" err="1" smtClean="0">
                <a:sym typeface="Wingdings" pitchFamily="2" charset="2"/>
              </a:rPr>
              <a:t>edge-betweenness</a:t>
            </a:r>
            <a:r>
              <a:rPr lang="pt-BR" sz="2800" b="1" dirty="0" smtClean="0">
                <a:sym typeface="Wingdings" pitchFamily="2" charset="2"/>
              </a:rPr>
              <a:t> </a:t>
            </a:r>
            <a:r>
              <a:rPr lang="pt-BR" sz="2800" b="1" dirty="0" err="1" smtClean="0">
                <a:sym typeface="Wingdings" pitchFamily="2" charset="2"/>
              </a:rPr>
              <a:t>detection</a:t>
            </a:r>
            <a:endParaRPr lang="pt-BR" sz="2800" b="1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780928"/>
            <a:ext cx="8470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aixaDeTexto 11"/>
          <p:cNvSpPr txBox="1"/>
          <p:nvPr/>
        </p:nvSpPr>
        <p:spPr>
          <a:xfrm>
            <a:off x="144016" y="1628800"/>
            <a:ext cx="8820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Processo de decomposição hierárquico onde as ligações são removidas em ordem decrescente quanto o valor de entrelaçamento (número de passos mínimos dos caminhos). É </a:t>
            </a:r>
            <a:r>
              <a:rPr lang="pt-BR" dirty="0" err="1" smtClean="0"/>
              <a:t>top-down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Definição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899592" y="0"/>
            <a:ext cx="22322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Atributos</a:t>
            </a:r>
          </a:p>
          <a:p>
            <a:pPr algn="ctr"/>
            <a:r>
              <a:rPr lang="pt-BR" sz="1600" b="1" dirty="0" smtClean="0">
                <a:solidFill>
                  <a:schemeClr val="bg1">
                    <a:lumMod val="65000"/>
                  </a:schemeClr>
                </a:solidFill>
              </a:rPr>
              <a:t>(Ligações e vértices)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15816" y="0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Estrutura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11960" y="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/>
              <a:t>Aleatorizações</a:t>
            </a:r>
            <a:r>
              <a:rPr lang="pt-BR" b="1" dirty="0" smtClean="0"/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84168" y="0"/>
            <a:ext cx="170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Visualizações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596336" y="0"/>
            <a:ext cx="154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Exercícios no 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0" y="620688"/>
            <a:ext cx="591001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Detecção de Comunidades</a:t>
            </a:r>
            <a:endParaRPr lang="pt-BR" b="1" dirty="0" smtClean="0"/>
          </a:p>
          <a:p>
            <a:pPr>
              <a:buFont typeface="Wingdings" pitchFamily="2" charset="2"/>
              <a:buChar char="à"/>
            </a:pPr>
            <a:endParaRPr lang="pt-BR" sz="1600" b="1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r>
              <a:rPr lang="pt-BR" sz="2800" b="1" dirty="0" err="1" smtClean="0">
                <a:sym typeface="Wingdings" pitchFamily="2" charset="2"/>
              </a:rPr>
              <a:t>walktrap</a:t>
            </a:r>
            <a:r>
              <a:rPr lang="pt-BR" sz="2800" b="1" dirty="0" smtClean="0">
                <a:sym typeface="Wingdings" pitchFamily="2" charset="2"/>
              </a:rPr>
              <a:t>.</a:t>
            </a:r>
            <a:r>
              <a:rPr lang="pt-BR" sz="2800" b="1" dirty="0" err="1" smtClean="0">
                <a:sym typeface="Wingdings" pitchFamily="2" charset="2"/>
              </a:rPr>
              <a:t>community</a:t>
            </a:r>
            <a:endParaRPr lang="pt-BR" sz="1600" b="1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endParaRPr lang="pt-BR" sz="1600" b="1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r>
              <a:rPr lang="pt-BR" sz="2800" b="1" dirty="0" err="1" smtClean="0">
                <a:sym typeface="Wingdings" pitchFamily="2" charset="2"/>
              </a:rPr>
              <a:t>spinglass</a:t>
            </a:r>
            <a:r>
              <a:rPr lang="pt-BR" sz="2800" b="1" dirty="0" smtClean="0">
                <a:sym typeface="Wingdings" pitchFamily="2" charset="2"/>
              </a:rPr>
              <a:t>.</a:t>
            </a:r>
            <a:r>
              <a:rPr lang="pt-BR" sz="2800" b="1" dirty="0" err="1" smtClean="0">
                <a:sym typeface="Wingdings" pitchFamily="2" charset="2"/>
              </a:rPr>
              <a:t>community</a:t>
            </a:r>
            <a:endParaRPr lang="pt-BR" sz="1600" b="1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endParaRPr lang="pt-BR" sz="1600" b="1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r>
              <a:rPr lang="pt-BR" sz="2800" b="1" dirty="0" err="1" smtClean="0">
                <a:sym typeface="Wingdings" pitchFamily="2" charset="2"/>
              </a:rPr>
              <a:t>leading</a:t>
            </a:r>
            <a:r>
              <a:rPr lang="pt-BR" sz="2800" b="1" dirty="0" smtClean="0">
                <a:sym typeface="Wingdings" pitchFamily="2" charset="2"/>
              </a:rPr>
              <a:t>.</a:t>
            </a:r>
            <a:r>
              <a:rPr lang="pt-BR" sz="2800" b="1" dirty="0" err="1" smtClean="0">
                <a:sym typeface="Wingdings" pitchFamily="2" charset="2"/>
              </a:rPr>
              <a:t>eigenvector</a:t>
            </a:r>
            <a:r>
              <a:rPr lang="pt-BR" sz="2800" b="1" dirty="0" smtClean="0">
                <a:sym typeface="Wingdings" pitchFamily="2" charset="2"/>
              </a:rPr>
              <a:t>.</a:t>
            </a:r>
            <a:r>
              <a:rPr lang="pt-BR" sz="2800" b="1" dirty="0" err="1" smtClean="0">
                <a:sym typeface="Wingdings" pitchFamily="2" charset="2"/>
              </a:rPr>
              <a:t>community</a:t>
            </a:r>
            <a:endParaRPr lang="pt-BR" sz="1600" b="1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endParaRPr lang="pt-BR" sz="1600" b="1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r>
              <a:rPr lang="pt-BR" sz="2800" b="1" dirty="0" err="1" smtClean="0">
                <a:sym typeface="Wingdings" pitchFamily="2" charset="2"/>
              </a:rPr>
              <a:t>label</a:t>
            </a:r>
            <a:r>
              <a:rPr lang="pt-BR" sz="2800" b="1" dirty="0" smtClean="0">
                <a:sym typeface="Wingdings" pitchFamily="2" charset="2"/>
              </a:rPr>
              <a:t>.</a:t>
            </a:r>
            <a:r>
              <a:rPr lang="pt-BR" sz="2800" b="1" dirty="0" err="1" smtClean="0">
                <a:sym typeface="Wingdings" pitchFamily="2" charset="2"/>
              </a:rPr>
              <a:t>propagation</a:t>
            </a:r>
            <a:r>
              <a:rPr lang="pt-BR" sz="2800" b="1" dirty="0" smtClean="0">
                <a:sym typeface="Wingdings" pitchFamily="2" charset="2"/>
              </a:rPr>
              <a:t>.</a:t>
            </a:r>
            <a:r>
              <a:rPr lang="pt-BR" sz="2800" b="1" dirty="0" err="1" smtClean="0">
                <a:sym typeface="Wingdings" pitchFamily="2" charset="2"/>
              </a:rPr>
              <a:t>community</a:t>
            </a:r>
            <a:endParaRPr lang="pt-BR" sz="1600" b="1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endParaRPr lang="pt-BR" sz="1600" b="1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r>
              <a:rPr lang="pt-BR" sz="2800" b="1" dirty="0" err="1" smtClean="0">
                <a:sym typeface="Wingdings" pitchFamily="2" charset="2"/>
              </a:rPr>
              <a:t>cluster_infomap</a:t>
            </a:r>
            <a:endParaRPr lang="pt-BR" sz="2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0" y="5243716"/>
            <a:ext cx="8820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Dicas:</a:t>
            </a:r>
          </a:p>
          <a:p>
            <a:r>
              <a:rPr lang="pt-BR" sz="2000" dirty="0" smtClean="0"/>
              <a:t>(1) </a:t>
            </a:r>
            <a:r>
              <a:rPr lang="pt-BR" sz="2000" dirty="0" err="1" smtClean="0"/>
              <a:t>Stackoverflow</a:t>
            </a:r>
            <a:r>
              <a:rPr lang="pt-BR" sz="2000" dirty="0" smtClean="0"/>
              <a:t>: </a:t>
            </a:r>
            <a:r>
              <a:rPr lang="pt-BR" sz="2000" dirty="0" smtClean="0">
                <a:hlinkClick r:id="rId2"/>
              </a:rPr>
              <a:t>https://stackoverflow.com/questions/9471906/what-are-the-differences-between-community-detection-algorithms-in-igraph</a:t>
            </a:r>
            <a:r>
              <a:rPr lang="pt-BR" sz="2000" dirty="0" smtClean="0"/>
              <a:t> </a:t>
            </a:r>
            <a:endParaRPr lang="pt-BR" sz="2000" dirty="0" smtClean="0"/>
          </a:p>
          <a:p>
            <a:r>
              <a:rPr lang="pt-BR" sz="2000" dirty="0" smtClean="0"/>
              <a:t>(2) </a:t>
            </a:r>
            <a:r>
              <a:rPr lang="pt-BR" sz="2000" dirty="0" err="1" smtClean="0"/>
              <a:t>R-Bloggers</a:t>
            </a:r>
            <a:r>
              <a:rPr lang="pt-BR" sz="2000" dirty="0" smtClean="0"/>
              <a:t>:</a:t>
            </a:r>
            <a:r>
              <a:rPr lang="pt-BR" sz="1600" dirty="0" err="1" smtClean="0">
                <a:hlinkClick r:id="rId3"/>
              </a:rPr>
              <a:t>https</a:t>
            </a:r>
            <a:r>
              <a:rPr lang="pt-BR" sz="1600" dirty="0" smtClean="0">
                <a:hlinkClick r:id="rId3"/>
              </a:rPr>
              <a:t>://www.r-bloggers.com/summary-of-community-detection-algorithms-in-igraph-0-6</a:t>
            </a:r>
            <a:r>
              <a:rPr lang="pt-BR" sz="1600" dirty="0" smtClean="0">
                <a:hlinkClick r:id="rId3"/>
              </a:rPr>
              <a:t>/</a:t>
            </a:r>
            <a:endParaRPr lang="pt-BR" sz="20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Definição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899592" y="0"/>
            <a:ext cx="22322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Atributos</a:t>
            </a:r>
          </a:p>
          <a:p>
            <a:pPr algn="ctr"/>
            <a:r>
              <a:rPr lang="pt-BR" sz="1600" b="1" dirty="0" smtClean="0">
                <a:solidFill>
                  <a:schemeClr val="bg1">
                    <a:lumMod val="65000"/>
                  </a:schemeClr>
                </a:solidFill>
              </a:rPr>
              <a:t>(Ligações e vértices)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15816" y="0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Estrutura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11960" y="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>
                <a:solidFill>
                  <a:schemeClr val="bg1">
                    <a:lumMod val="65000"/>
                  </a:schemeClr>
                </a:solidFill>
              </a:rPr>
              <a:t>Aleatorizações</a:t>
            </a:r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84168" y="0"/>
            <a:ext cx="170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Visualizações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596336" y="0"/>
            <a:ext cx="154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Exercícios no 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79512" y="692696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pt-BR" sz="2400" dirty="0" smtClean="0"/>
              <a:t>Minimize as sobreposições das ligações;</a:t>
            </a:r>
          </a:p>
          <a:p>
            <a:pPr>
              <a:buFontTx/>
              <a:buChar char="-"/>
            </a:pPr>
            <a:r>
              <a:rPr lang="pt-BR" sz="2400" dirty="0" smtClean="0"/>
              <a:t>Não permita que vértices se sobreponham;</a:t>
            </a:r>
          </a:p>
          <a:p>
            <a:pPr>
              <a:buFontTx/>
              <a:buChar char="-"/>
            </a:pPr>
            <a:r>
              <a:rPr lang="pt-BR" sz="2400" dirty="0" smtClean="0"/>
              <a:t>Mostre as ligações de maneira mais uniforme possível;</a:t>
            </a:r>
          </a:p>
          <a:p>
            <a:pPr>
              <a:buFontTx/>
              <a:buChar char="-"/>
            </a:pPr>
            <a:r>
              <a:rPr lang="pt-BR" sz="2400" dirty="0" smtClean="0"/>
              <a:t>Faça com que sua rede seja a mais simétrica possível;</a:t>
            </a:r>
          </a:p>
          <a:p>
            <a:pPr>
              <a:buFontTx/>
              <a:buChar char="-"/>
            </a:pPr>
            <a:r>
              <a:rPr lang="pt-BR" sz="2400" dirty="0" smtClean="0"/>
              <a:t>Posicione os nós mais influentes em direção ao centro.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51520" y="2780928"/>
            <a:ext cx="223651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Pacotes no R: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igraph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statnet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ggnet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ggnetwork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ggraph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visNetwork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networkD3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visNetwork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sigma</a:t>
            </a:r>
          </a:p>
          <a:p>
            <a:pPr>
              <a:buFont typeface="Arial" pitchFamily="34" charset="0"/>
              <a:buChar char="•"/>
            </a:pP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threejs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44016" y="3859307"/>
            <a:ext cx="87484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Distância Euclidiana </a:t>
            </a:r>
            <a:r>
              <a:rPr lang="pt-BR" sz="2800" dirty="0" smtClean="0">
                <a:sym typeface="Wingdings" pitchFamily="2" charset="2"/>
              </a:rPr>
              <a:t></a:t>
            </a:r>
            <a:endParaRPr lang="pt-BR" sz="2800" dirty="0" smtClean="0"/>
          </a:p>
          <a:p>
            <a:r>
              <a:rPr lang="pt-BR" sz="2800" dirty="0" smtClean="0"/>
              <a:t>Distância Euclidiana Absoluta (Euclidiana Quadrada)</a:t>
            </a:r>
          </a:p>
          <a:p>
            <a:r>
              <a:rPr lang="pt-BR" sz="2800" dirty="0" smtClean="0"/>
              <a:t>Distância  de Manhattan (</a:t>
            </a:r>
            <a:r>
              <a:rPr lang="pt-BR" sz="2800" dirty="0" err="1" smtClean="0"/>
              <a:t>City-block</a:t>
            </a:r>
            <a:r>
              <a:rPr lang="pt-BR" sz="2800" dirty="0" smtClean="0"/>
              <a:t>)</a:t>
            </a:r>
          </a:p>
          <a:p>
            <a:r>
              <a:rPr lang="pt-BR" sz="2800" dirty="0" smtClean="0"/>
              <a:t>Distância de </a:t>
            </a:r>
            <a:r>
              <a:rPr lang="pt-BR" sz="2800" dirty="0" err="1" smtClean="0"/>
              <a:t>Chebychev</a:t>
            </a:r>
            <a:r>
              <a:rPr lang="pt-BR" sz="2800" dirty="0" smtClean="0"/>
              <a:t> </a:t>
            </a:r>
          </a:p>
          <a:p>
            <a:r>
              <a:rPr lang="pt-BR" sz="2800" dirty="0" smtClean="0"/>
              <a:t>Distância de </a:t>
            </a:r>
            <a:r>
              <a:rPr lang="pt-BR" sz="2800" dirty="0" err="1" smtClean="0"/>
              <a:t>Mahalanobis</a:t>
            </a:r>
            <a:r>
              <a:rPr lang="pt-BR" sz="2800" dirty="0" smtClean="0"/>
              <a:t> (D</a:t>
            </a:r>
            <a:r>
              <a:rPr lang="pt-BR" sz="2800" baseline="30000" dirty="0" smtClean="0"/>
              <a:t>2</a:t>
            </a:r>
            <a:r>
              <a:rPr lang="pt-BR" sz="2800" dirty="0" smtClean="0"/>
              <a:t>) </a:t>
            </a:r>
            <a:r>
              <a:rPr lang="pt-BR" sz="2800" dirty="0" smtClean="0">
                <a:sym typeface="Wingdings" pitchFamily="2" charset="2"/>
              </a:rPr>
              <a:t></a:t>
            </a:r>
            <a:endParaRPr lang="pt-BR" sz="2800" dirty="0" smtClean="0"/>
          </a:p>
        </p:txBody>
      </p:sp>
      <p:sp>
        <p:nvSpPr>
          <p:cNvPr id="28" name="CaixaDeTexto 27"/>
          <p:cNvSpPr txBox="1"/>
          <p:nvPr/>
        </p:nvSpPr>
        <p:spPr>
          <a:xfrm>
            <a:off x="35496" y="908720"/>
            <a:ext cx="5365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Medidas Correlacionais</a:t>
            </a:r>
            <a:endParaRPr lang="pt-BR" sz="36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79512" y="1610797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ym typeface="Wingdings" pitchFamily="2" charset="2"/>
              </a:rPr>
              <a:t> Medidas correlacionais possuem a intenção a </a:t>
            </a:r>
            <a:r>
              <a:rPr lang="pt-BR" sz="2800" u="sng" dirty="0" smtClean="0">
                <a:sym typeface="Wingdings" pitchFamily="2" charset="2"/>
              </a:rPr>
              <a:t>forma da relação</a:t>
            </a:r>
            <a:r>
              <a:rPr lang="pt-BR" sz="2800" dirty="0" smtClean="0">
                <a:sym typeface="Wingdings" pitchFamily="2" charset="2"/>
              </a:rPr>
              <a:t> (e não valores absolutos)</a:t>
            </a:r>
            <a:endParaRPr lang="pt-BR" sz="28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5496" y="2708920"/>
            <a:ext cx="48782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Medidas de Distância</a:t>
            </a:r>
          </a:p>
          <a:p>
            <a:r>
              <a:rPr lang="pt-BR" sz="2400" dirty="0" smtClean="0"/>
              <a:t>(medida de dissimilaridade)</a:t>
            </a:r>
            <a:endParaRPr lang="pt-BR" sz="2000" dirty="0"/>
          </a:p>
        </p:txBody>
      </p:sp>
      <p:sp>
        <p:nvSpPr>
          <p:cNvPr id="31" name="Retângulo 30"/>
          <p:cNvSpPr/>
          <p:nvPr/>
        </p:nvSpPr>
        <p:spPr>
          <a:xfrm>
            <a:off x="-36512" y="6237312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+ </a:t>
            </a:r>
            <a:r>
              <a:rPr lang="pt-BR" sz="1400" dirty="0" smtClean="0">
                <a:hlinkClick r:id="rId2"/>
              </a:rPr>
              <a:t>https://stats.stackexchange.com/questions/195446/choosing-the-right-linkage-method-for-hierarchical-clustering</a:t>
            </a:r>
            <a:r>
              <a:rPr lang="pt-BR" sz="1400" dirty="0" smtClean="0"/>
              <a:t> </a:t>
            </a:r>
            <a:endParaRPr lang="pt-BR" sz="14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Definição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899592" y="0"/>
            <a:ext cx="22322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Atributos</a:t>
            </a:r>
          </a:p>
          <a:p>
            <a:pPr algn="ctr"/>
            <a:r>
              <a:rPr lang="pt-BR" sz="1600" b="1" dirty="0" smtClean="0">
                <a:solidFill>
                  <a:schemeClr val="bg1">
                    <a:lumMod val="65000"/>
                  </a:schemeClr>
                </a:solidFill>
              </a:rPr>
              <a:t>(Ligações e vértices)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15816" y="0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Estrutura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11960" y="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>
                <a:solidFill>
                  <a:schemeClr val="bg1">
                    <a:lumMod val="65000"/>
                  </a:schemeClr>
                </a:solidFill>
              </a:rPr>
              <a:t>Aleatorizações</a:t>
            </a:r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84168" y="0"/>
            <a:ext cx="170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Visualizações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596336" y="0"/>
            <a:ext cx="154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Exercícios no R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76" y="2996952"/>
            <a:ext cx="888511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/>
          <p:nvPr/>
        </p:nvSpPr>
        <p:spPr>
          <a:xfrm>
            <a:off x="1691680" y="119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107504" y="764704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(!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require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threejs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)){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.packages(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threejs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')}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404" name="Picture 4" descr="https://cdn-images-1.medium.com/max/2600/1*C_tvG8e4-lTtFO2J_Rv7iw.png"/>
          <p:cNvPicPr>
            <a:picLocks noChangeAspect="1" noChangeArrowheads="1"/>
          </p:cNvPicPr>
          <p:nvPr/>
        </p:nvPicPr>
        <p:blipFill>
          <a:blip r:embed="rId3" cstate="print"/>
          <a:srcRect l="40707" t="12880" r="38939" b="6985"/>
          <a:stretch>
            <a:fillRect/>
          </a:stretch>
        </p:blipFill>
        <p:spPr bwMode="auto">
          <a:xfrm>
            <a:off x="7823229" y="692696"/>
            <a:ext cx="1141259" cy="1728192"/>
          </a:xfrm>
          <a:prstGeom prst="rect">
            <a:avLst/>
          </a:prstGeom>
          <a:noFill/>
        </p:spPr>
      </p:pic>
      <p:sp>
        <p:nvSpPr>
          <p:cNvPr id="14" name="Retângulo 13"/>
          <p:cNvSpPr/>
          <p:nvPr/>
        </p:nvSpPr>
        <p:spPr>
          <a:xfrm>
            <a:off x="611560" y="1412776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4"/>
              </a:rPr>
              <a:t>https://bwlewis.github.io/rthreejs</a:t>
            </a:r>
            <a:r>
              <a:rPr lang="pt-BR" dirty="0" smtClean="0">
                <a:hlinkClick r:id="rId4"/>
              </a:rPr>
              <a:t>/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539552" y="1988840"/>
            <a:ext cx="3595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5"/>
              </a:rPr>
              <a:t>http://</a:t>
            </a:r>
            <a:r>
              <a:rPr lang="pt-BR" dirty="0" smtClean="0">
                <a:hlinkClick r:id="rId5"/>
              </a:rPr>
              <a:t>www.kateto.net/polnet2017</a:t>
            </a: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Definição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899592" y="0"/>
            <a:ext cx="22322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Atributos</a:t>
            </a:r>
          </a:p>
          <a:p>
            <a:pPr algn="ctr"/>
            <a:r>
              <a:rPr lang="pt-BR" sz="1600" b="1" dirty="0" smtClean="0">
                <a:solidFill>
                  <a:schemeClr val="bg1">
                    <a:lumMod val="65000"/>
                  </a:schemeClr>
                </a:solidFill>
              </a:rPr>
              <a:t>(Ligações e vértices)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15816" y="0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Estrutura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11960" y="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>
                <a:solidFill>
                  <a:schemeClr val="bg1">
                    <a:lumMod val="65000"/>
                  </a:schemeClr>
                </a:solidFill>
              </a:rPr>
              <a:t>Aleatorizações</a:t>
            </a:r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84168" y="0"/>
            <a:ext cx="170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65000"/>
                  </a:schemeClr>
                </a:solidFill>
              </a:rPr>
              <a:t>Visualizações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596336" y="0"/>
            <a:ext cx="154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dirty="0" smtClean="0"/>
              <a:t>Exercícios no R</a:t>
            </a:r>
            <a:endParaRPr lang="pt-BR" b="1" dirty="0"/>
          </a:p>
        </p:txBody>
      </p:sp>
      <p:pic>
        <p:nvPicPr>
          <p:cNvPr id="9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936123" y="692696"/>
            <a:ext cx="1207877" cy="936104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251521" y="1045760"/>
            <a:ext cx="889248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AutoNum type="arabicPeriod"/>
            </a:pPr>
            <a:r>
              <a:rPr lang="pt-BR" sz="2400" dirty="0" smtClean="0"/>
              <a:t>Leia </a:t>
            </a:r>
            <a:r>
              <a:rPr lang="pt-BR" sz="2400" dirty="0" smtClean="0"/>
              <a:t> </a:t>
            </a:r>
            <a:r>
              <a:rPr lang="pt-BR" sz="2400" dirty="0" smtClean="0"/>
              <a:t>os dados</a:t>
            </a:r>
          </a:p>
          <a:p>
            <a:pPr marL="800100" lvl="1" indent="-342900">
              <a:buClr>
                <a:srgbClr val="0070C0"/>
              </a:buClr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buClr>
                <a:srgbClr val="0070C0"/>
              </a:buClr>
            </a:pP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nodes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&lt;- read.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("Dataset1-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Media-Example-NODES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", header=T, as.is=T) </a:t>
            </a:r>
          </a:p>
          <a:p>
            <a:pPr marL="800100" lvl="1" indent="-342900">
              <a:buClr>
                <a:srgbClr val="0070C0"/>
              </a:buClr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links &lt;- read.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("Dataset1-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Media-Example-EDGES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", header=T, as.is=T)</a:t>
            </a:r>
          </a:p>
          <a:p>
            <a:pPr marL="800100" lvl="1" indent="-342900">
              <a:buClr>
                <a:srgbClr val="0070C0"/>
              </a:buClr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links &lt;-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aggregate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(links[,3], links[,-3],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800100" lvl="1" indent="-342900">
              <a:buClr>
                <a:srgbClr val="0070C0"/>
              </a:buClr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links &lt;- links[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order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(links$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, links$to),] </a:t>
            </a:r>
          </a:p>
          <a:p>
            <a:pPr marL="800100" lvl="1" indent="-342900">
              <a:buClr>
                <a:srgbClr val="0070C0"/>
              </a:buClr>
            </a:pP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colnames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(links)[4] &lt;- "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weight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800100" lvl="1" indent="-342900">
              <a:buClr>
                <a:srgbClr val="0070C0"/>
              </a:buClr>
            </a:pP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rownames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(links) &lt;-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marL="800100" lvl="1" indent="-342900">
              <a:buClr>
                <a:srgbClr val="0070C0"/>
              </a:buClr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rgbClr val="0070C0"/>
              </a:buClr>
              <a:buAutoNum type="arabicPeriod"/>
            </a:pPr>
            <a:r>
              <a:rPr lang="pt-BR" sz="2400" dirty="0" smtClean="0"/>
              <a:t>Atribua a uma rede</a:t>
            </a:r>
          </a:p>
          <a:p>
            <a:pPr marL="800100" lvl="1" indent="-342900">
              <a:buClr>
                <a:srgbClr val="0070C0"/>
              </a:buClr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buClr>
                <a:srgbClr val="0070C0"/>
              </a:buClr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net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graph_from_data_frame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(d=links,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vertices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nodes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directed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=T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00100" lvl="1" indent="-342900">
              <a:buClr>
                <a:srgbClr val="0070C0"/>
              </a:buClr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rgbClr val="0070C0"/>
              </a:buClr>
              <a:buAutoNum type="arabicPeriod"/>
            </a:pPr>
            <a:r>
              <a:rPr lang="pt-BR" sz="2400" dirty="0" smtClean="0"/>
              <a:t>Veja os atributos da rede</a:t>
            </a:r>
          </a:p>
          <a:p>
            <a:pPr marL="342900" indent="-342900">
              <a:buClr>
                <a:srgbClr val="0070C0"/>
              </a:buClr>
              <a:buFontTx/>
              <a:buAutoNum type="arabicPeriod"/>
            </a:pPr>
            <a:r>
              <a:rPr lang="pt-BR" sz="2400" dirty="0" smtClean="0"/>
              <a:t>Calcule os nós, entrelaçamento e centralidade do </a:t>
            </a:r>
            <a:r>
              <a:rPr lang="pt-BR" sz="2400" dirty="0" smtClean="0"/>
              <a:t>autovetor</a:t>
            </a:r>
          </a:p>
          <a:p>
            <a:pPr marL="342900" indent="-342900">
              <a:buClr>
                <a:srgbClr val="0070C0"/>
              </a:buClr>
              <a:buAutoNum type="arabicPeriod"/>
            </a:pPr>
            <a:r>
              <a:rPr lang="pt-BR" sz="2400" dirty="0" smtClean="0"/>
              <a:t>Calcule Densidade, </a:t>
            </a:r>
            <a:r>
              <a:rPr lang="pt-BR" sz="2400" dirty="0" err="1" smtClean="0"/>
              <a:t>Assortatividade</a:t>
            </a:r>
            <a:r>
              <a:rPr lang="pt-BR" sz="2400" dirty="0" smtClean="0"/>
              <a:t> e Reciprocidade da rede</a:t>
            </a:r>
          </a:p>
          <a:p>
            <a:pPr marL="342900" indent="-342900">
              <a:buClr>
                <a:srgbClr val="0070C0"/>
              </a:buClr>
              <a:buAutoNum type="arabicPeriod"/>
            </a:pPr>
            <a:r>
              <a:rPr lang="pt-BR" sz="2400" dirty="0" smtClean="0"/>
              <a:t>Estabeleça as comunidades pelos algoritmos </a:t>
            </a:r>
            <a:r>
              <a:rPr lang="pt-BR" sz="2400" i="1" dirty="0" err="1" smtClean="0"/>
              <a:t>Fast-greedy</a:t>
            </a:r>
            <a:r>
              <a:rPr lang="pt-BR" sz="2400" dirty="0" smtClean="0"/>
              <a:t> e </a:t>
            </a:r>
            <a:r>
              <a:rPr lang="pt-BR" sz="2400" i="1" dirty="0" err="1" smtClean="0"/>
              <a:t>Edge-betweenness</a:t>
            </a:r>
            <a:endParaRPr lang="pt-BR" i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83568" y="6093296"/>
            <a:ext cx="6761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“cola”: </a:t>
            </a:r>
            <a:r>
              <a:rPr lang="pt-BR" sz="2800" dirty="0" smtClean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kateto.net/networks-r-igraph</a:t>
            </a:r>
            <a:r>
              <a:rPr lang="pt-BR" sz="2800" dirty="0" smtClean="0"/>
              <a:t> </a:t>
            </a:r>
            <a:endParaRPr lang="pt-BR" sz="28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Individual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Estatística Multivariada VI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pt-BR" sz="2400" dirty="0" smtClean="0"/>
              <a:t>Fazer em </a:t>
            </a:r>
            <a:r>
              <a:rPr lang="pt-BR" sz="2400" b="1" dirty="0" smtClean="0"/>
              <a:t>dupla</a:t>
            </a:r>
            <a:r>
              <a:rPr lang="pt-BR" sz="2400" dirty="0" smtClean="0"/>
              <a:t>;</a:t>
            </a:r>
            <a:endParaRPr lang="pt-BR" sz="1400" dirty="0" smtClean="0"/>
          </a:p>
          <a:p>
            <a:pPr>
              <a:buFontTx/>
              <a:buChar char="-"/>
            </a:pPr>
            <a:endParaRPr lang="pt-BR" sz="1400" dirty="0" smtClean="0"/>
          </a:p>
          <a:p>
            <a:pPr>
              <a:buFontTx/>
              <a:buChar char="-"/>
            </a:pPr>
            <a:r>
              <a:rPr lang="pt-BR" sz="2400" dirty="0" smtClean="0"/>
              <a:t>Construir um </a:t>
            </a:r>
            <a:r>
              <a:rPr lang="pt-BR" sz="2400" b="1" dirty="0" smtClean="0"/>
              <a:t>objetivo</a:t>
            </a:r>
            <a:r>
              <a:rPr lang="pt-BR" sz="2400" dirty="0" smtClean="0"/>
              <a:t> </a:t>
            </a:r>
            <a:r>
              <a:rPr lang="pt-BR" sz="2000" dirty="0" smtClean="0"/>
              <a:t>(</a:t>
            </a:r>
            <a:r>
              <a:rPr lang="pt-BR" sz="2000" dirty="0" err="1" smtClean="0"/>
              <a:t>p.ex</a:t>
            </a:r>
            <a:r>
              <a:rPr lang="pt-BR" sz="2000" dirty="0" smtClean="0"/>
              <a:t>: segmentação de mercado, exploração de dados, </a:t>
            </a:r>
            <a:r>
              <a:rPr lang="pt-BR" sz="2000" dirty="0" err="1" smtClean="0"/>
              <a:t>etc</a:t>
            </a:r>
            <a:r>
              <a:rPr lang="pt-BR" sz="2000" dirty="0" smtClean="0"/>
              <a:t>)</a:t>
            </a:r>
            <a:r>
              <a:rPr lang="pt-BR" sz="2400" dirty="0" smtClean="0"/>
              <a:t>, baseando-se nas técnicas de agrupamento;</a:t>
            </a:r>
            <a:endParaRPr lang="pt-BR" dirty="0" smtClean="0"/>
          </a:p>
          <a:p>
            <a:pPr>
              <a:buFontTx/>
              <a:buChar char="-"/>
            </a:pPr>
            <a:endParaRPr lang="pt-BR" dirty="0" smtClean="0"/>
          </a:p>
          <a:p>
            <a:pPr>
              <a:buFontTx/>
              <a:buChar char="-"/>
            </a:pPr>
            <a:r>
              <a:rPr lang="pt-BR" sz="2400" dirty="0" smtClean="0"/>
              <a:t>Escolher um grupo de dados.</a:t>
            </a:r>
          </a:p>
          <a:p>
            <a:pPr lvl="1">
              <a:buFontTx/>
              <a:buChar char="-"/>
            </a:pPr>
            <a:r>
              <a:rPr lang="pt-BR" sz="2400" b="1" dirty="0" smtClean="0"/>
              <a:t>Sugestão</a:t>
            </a:r>
            <a:r>
              <a:rPr lang="pt-BR" sz="2400" dirty="0" smtClean="0"/>
              <a:t>:</a:t>
            </a:r>
          </a:p>
          <a:p>
            <a:pPr lvl="1"/>
            <a:r>
              <a:rPr lang="pt-BR" dirty="0" smtClean="0">
                <a:hlinkClick r:id="rId2"/>
              </a:rPr>
              <a:t>https://www.kaggle.com/datasets?sortBy=hottest&amp;group=public&amp;page=1&amp;pageSize=20&amp;size=all&amp;filetype=csv&amp;license=all&amp;tagids=13304</a:t>
            </a:r>
            <a:r>
              <a:rPr lang="pt-BR" dirty="0" smtClean="0"/>
              <a:t> </a:t>
            </a:r>
            <a:endParaRPr lang="pt-BR" sz="1050" dirty="0" smtClean="0"/>
          </a:p>
          <a:p>
            <a:pPr lvl="1"/>
            <a:endParaRPr lang="pt-BR" sz="1200" dirty="0" smtClean="0"/>
          </a:p>
          <a:p>
            <a:pPr>
              <a:buFontTx/>
              <a:buChar char="-"/>
            </a:pPr>
            <a:r>
              <a:rPr lang="pt-BR" sz="2400" dirty="0" smtClean="0"/>
              <a:t>R</a:t>
            </a:r>
            <a:r>
              <a:rPr lang="pt-BR" sz="2400" dirty="0" smtClean="0"/>
              <a:t>ealizar um </a:t>
            </a:r>
            <a:r>
              <a:rPr lang="pt-BR" sz="2400" b="1" dirty="0" smtClean="0"/>
              <a:t>agrupamento</a:t>
            </a:r>
            <a:r>
              <a:rPr lang="pt-BR" sz="2400" dirty="0" smtClean="0"/>
              <a:t> que tenha relação com o objetivo;</a:t>
            </a:r>
            <a:endParaRPr lang="pt-BR" sz="2400" dirty="0" smtClean="0"/>
          </a:p>
          <a:p>
            <a:pPr>
              <a:buFontTx/>
              <a:buChar char="-"/>
            </a:pPr>
            <a:r>
              <a:rPr lang="pt-BR" sz="2400" dirty="0" smtClean="0"/>
              <a:t>Construir </a:t>
            </a:r>
            <a:r>
              <a:rPr lang="pt-BR" sz="2400" dirty="0" smtClean="0"/>
              <a:t>um relatório final, explicando:</a:t>
            </a:r>
          </a:p>
          <a:p>
            <a:pPr lvl="1">
              <a:buFontTx/>
              <a:buChar char="-"/>
            </a:pPr>
            <a:r>
              <a:rPr lang="pt-BR" sz="2000" dirty="0" smtClean="0"/>
              <a:t>Se utilizou o </a:t>
            </a:r>
            <a:r>
              <a:rPr lang="pt-BR" sz="2000" b="1" dirty="0" smtClean="0"/>
              <a:t>Método</a:t>
            </a:r>
            <a:r>
              <a:rPr lang="pt-BR" sz="2000" dirty="0" smtClean="0"/>
              <a:t> hierárquico ou Método não hierárquico</a:t>
            </a:r>
          </a:p>
          <a:p>
            <a:pPr lvl="1">
              <a:buFontTx/>
              <a:buChar char="-"/>
            </a:pPr>
            <a:r>
              <a:rPr lang="pt-BR" sz="2000" dirty="0" smtClean="0"/>
              <a:t>Qual método de </a:t>
            </a:r>
            <a:r>
              <a:rPr lang="pt-BR" sz="2000" b="1" dirty="0" smtClean="0"/>
              <a:t>dissimilaridade</a:t>
            </a:r>
            <a:r>
              <a:rPr lang="pt-BR" sz="2000" dirty="0" smtClean="0"/>
              <a:t> que foi utilizado</a:t>
            </a:r>
          </a:p>
          <a:p>
            <a:pPr lvl="1">
              <a:buFontTx/>
              <a:buChar char="-"/>
            </a:pPr>
            <a:r>
              <a:rPr lang="pt-BR" sz="2000" dirty="0" smtClean="0"/>
              <a:t>Qual foi o </a:t>
            </a:r>
            <a:r>
              <a:rPr lang="pt-BR" sz="2000" b="1" dirty="0" smtClean="0"/>
              <a:t>critério</a:t>
            </a:r>
            <a:r>
              <a:rPr lang="pt-BR" sz="2000" dirty="0" smtClean="0"/>
              <a:t> para a seleção da quantidade de </a:t>
            </a:r>
            <a:r>
              <a:rPr lang="pt-BR" sz="2000" b="1" dirty="0" smtClean="0"/>
              <a:t>grupos</a:t>
            </a:r>
            <a:endParaRPr lang="pt-BR" sz="1600" b="1" dirty="0" smtClean="0"/>
          </a:p>
          <a:p>
            <a:pPr>
              <a:buFontTx/>
              <a:buChar char="-"/>
            </a:pPr>
            <a:endParaRPr lang="pt-BR" dirty="0" smtClean="0"/>
          </a:p>
          <a:p>
            <a:pPr>
              <a:buFontTx/>
              <a:buChar char="-"/>
            </a:pPr>
            <a:r>
              <a:rPr lang="pt-BR" sz="2400" dirty="0" smtClean="0"/>
              <a:t>Sintetizar as informações para apresentar em um Relatório em formato livre (</a:t>
            </a:r>
            <a:r>
              <a:rPr lang="pt-BR" sz="2400" dirty="0" err="1" smtClean="0"/>
              <a:t>ppt</a:t>
            </a:r>
            <a:r>
              <a:rPr lang="pt-BR" sz="2400" dirty="0" smtClean="0"/>
              <a:t>, </a:t>
            </a:r>
            <a:r>
              <a:rPr lang="pt-BR" sz="2400" dirty="0" err="1" smtClean="0"/>
              <a:t>pdf</a:t>
            </a:r>
            <a:r>
              <a:rPr lang="pt-BR" sz="2400" dirty="0" smtClean="0"/>
              <a:t>, </a:t>
            </a:r>
            <a:r>
              <a:rPr lang="pt-BR" sz="2400" dirty="0" err="1" smtClean="0"/>
              <a:t>doc</a:t>
            </a:r>
            <a:r>
              <a:rPr lang="pt-BR" sz="2400" dirty="0" smtClean="0"/>
              <a:t>, </a:t>
            </a:r>
            <a:r>
              <a:rPr lang="pt-BR" sz="2400" dirty="0" err="1" smtClean="0"/>
              <a:t>html</a:t>
            </a:r>
            <a:r>
              <a:rPr lang="pt-BR" sz="2400" dirty="0" smtClean="0"/>
              <a:t>...);</a:t>
            </a:r>
            <a:endParaRPr lang="pt-BR" sz="1400" dirty="0" smtClean="0"/>
          </a:p>
          <a:p>
            <a:pPr>
              <a:buFontTx/>
              <a:buChar char="-"/>
            </a:pPr>
            <a:endParaRPr lang="pt-BR" dirty="0" smtClean="0"/>
          </a:p>
          <a:p>
            <a:pPr>
              <a:buFontTx/>
              <a:buChar char="-"/>
            </a:pPr>
            <a:r>
              <a:rPr lang="pt-BR" sz="2400" b="1" dirty="0" smtClean="0"/>
              <a:t>Entrega</a:t>
            </a:r>
            <a:r>
              <a:rPr lang="pt-BR" sz="2400" dirty="0" smtClean="0"/>
              <a:t>: 27/04/2019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496" y="908720"/>
            <a:ext cx="5365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Medidas Correlacionais</a:t>
            </a:r>
            <a:endParaRPr lang="pt-BR" sz="36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79512" y="1610797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ym typeface="Wingdings" pitchFamily="2" charset="2"/>
              </a:rPr>
              <a:t> Medidas correlacionais possuem a intenção a </a:t>
            </a:r>
            <a:r>
              <a:rPr lang="pt-BR" sz="2800" u="sng" dirty="0" smtClean="0">
                <a:sym typeface="Wingdings" pitchFamily="2" charset="2"/>
              </a:rPr>
              <a:t>forma da relação</a:t>
            </a:r>
            <a:r>
              <a:rPr lang="pt-BR" sz="2800" dirty="0" smtClean="0">
                <a:sym typeface="Wingdings" pitchFamily="2" charset="2"/>
              </a:rPr>
              <a:t> (e não valores absolutos)</a:t>
            </a:r>
            <a:endParaRPr lang="pt-BR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9312</TotalTime>
  <Words>3608</Words>
  <Application>Microsoft Office PowerPoint</Application>
  <PresentationFormat>Apresentação na tela (4:3)</PresentationFormat>
  <Paragraphs>908</Paragraphs>
  <Slides>83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83</vt:i4>
      </vt:variant>
    </vt:vector>
  </HeadingPairs>
  <TitlesOfParts>
    <vt:vector size="85" baseType="lpstr">
      <vt:lpstr>Tema do Office</vt:lpstr>
      <vt:lpstr>Equação</vt:lpstr>
      <vt:lpstr>Estatística Multivariada VI Análise de Clusters</vt:lpstr>
      <vt:lpstr>Conteúdo</vt:lpstr>
      <vt:lpstr>Conteúdo</vt:lpstr>
      <vt:lpstr>Conteúdo</vt:lpstr>
      <vt:lpstr>Conteúdo</vt:lpstr>
      <vt:lpstr>Revisão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Métodos Não-Hierárquicos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Aplicações práticas na segmentação de mercado</vt:lpstr>
      <vt:lpstr>Slide 53</vt:lpstr>
      <vt:lpstr>Slide 54</vt:lpstr>
      <vt:lpstr>Slide 55</vt:lpstr>
      <vt:lpstr>Slide 56</vt:lpstr>
      <vt:lpstr>Network Analysis Análise de redes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Avaliação Individual</vt:lpstr>
      <vt:lpstr>Slide 83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 Multivariada V Análise Multivariada de Variância e Covariância</dc:title>
  <dc:creator>Usuário do Windows</dc:creator>
  <cp:lastModifiedBy>Usuário do Windows</cp:lastModifiedBy>
  <cp:revision>481</cp:revision>
  <dcterms:created xsi:type="dcterms:W3CDTF">2018-01-24T11:05:40Z</dcterms:created>
  <dcterms:modified xsi:type="dcterms:W3CDTF">2019-03-08T20:28:47Z</dcterms:modified>
</cp:coreProperties>
</file>