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65" r:id="rId4"/>
    <p:sldId id="259" r:id="rId5"/>
    <p:sldId id="260" r:id="rId6"/>
    <p:sldId id="364" r:id="rId7"/>
    <p:sldId id="370" r:id="rId8"/>
    <p:sldId id="367" r:id="rId9"/>
    <p:sldId id="369" r:id="rId10"/>
    <p:sldId id="366" r:id="rId11"/>
    <p:sldId id="372" r:id="rId12"/>
    <p:sldId id="371" r:id="rId13"/>
    <p:sldId id="373" r:id="rId14"/>
    <p:sldId id="374" r:id="rId15"/>
    <p:sldId id="368" r:id="rId16"/>
    <p:sldId id="376" r:id="rId17"/>
    <p:sldId id="377" r:id="rId18"/>
    <p:sldId id="375" r:id="rId19"/>
    <p:sldId id="378" r:id="rId20"/>
    <p:sldId id="379" r:id="rId21"/>
    <p:sldId id="381" r:id="rId22"/>
    <p:sldId id="382" r:id="rId23"/>
    <p:sldId id="389" r:id="rId24"/>
    <p:sldId id="388" r:id="rId25"/>
    <p:sldId id="391" r:id="rId26"/>
    <p:sldId id="390" r:id="rId27"/>
    <p:sldId id="392" r:id="rId28"/>
    <p:sldId id="393" r:id="rId29"/>
    <p:sldId id="394" r:id="rId30"/>
    <p:sldId id="396" r:id="rId31"/>
    <p:sldId id="395" r:id="rId32"/>
    <p:sldId id="397" r:id="rId33"/>
    <p:sldId id="387" r:id="rId34"/>
    <p:sldId id="386" r:id="rId35"/>
    <p:sldId id="399" r:id="rId36"/>
    <p:sldId id="398" r:id="rId37"/>
    <p:sldId id="380" r:id="rId38"/>
    <p:sldId id="385" r:id="rId39"/>
    <p:sldId id="261" r:id="rId40"/>
    <p:sldId id="324" r:id="rId41"/>
    <p:sldId id="326" r:id="rId42"/>
    <p:sldId id="345" r:id="rId43"/>
    <p:sldId id="331" r:id="rId44"/>
    <p:sldId id="330" r:id="rId45"/>
    <p:sldId id="332" r:id="rId46"/>
    <p:sldId id="344" r:id="rId47"/>
    <p:sldId id="333" r:id="rId48"/>
    <p:sldId id="328" r:id="rId49"/>
    <p:sldId id="335" r:id="rId50"/>
    <p:sldId id="337" r:id="rId51"/>
    <p:sldId id="338" r:id="rId52"/>
    <p:sldId id="336" r:id="rId53"/>
    <p:sldId id="339" r:id="rId54"/>
    <p:sldId id="334" r:id="rId55"/>
    <p:sldId id="340" r:id="rId56"/>
    <p:sldId id="341" r:id="rId57"/>
    <p:sldId id="342" r:id="rId58"/>
    <p:sldId id="329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4" r:id="rId67"/>
    <p:sldId id="327" r:id="rId68"/>
    <p:sldId id="357" r:id="rId69"/>
    <p:sldId id="358" r:id="rId70"/>
    <p:sldId id="362" r:id="rId71"/>
    <p:sldId id="361" r:id="rId72"/>
    <p:sldId id="262" r:id="rId73"/>
    <p:sldId id="365" r:id="rId74"/>
    <p:sldId id="400" r:id="rId75"/>
    <p:sldId id="401" r:id="rId76"/>
    <p:sldId id="266" r:id="rId77"/>
    <p:sldId id="402" r:id="rId78"/>
    <p:sldId id="403" r:id="rId79"/>
    <p:sldId id="405" r:id="rId80"/>
    <p:sldId id="404" r:id="rId81"/>
    <p:sldId id="406" r:id="rId82"/>
    <p:sldId id="409" r:id="rId83"/>
    <p:sldId id="410" r:id="rId84"/>
    <p:sldId id="411" r:id="rId85"/>
    <p:sldId id="412" r:id="rId86"/>
    <p:sldId id="413" r:id="rId87"/>
    <p:sldId id="414" r:id="rId88"/>
    <p:sldId id="415" r:id="rId89"/>
    <p:sldId id="407" r:id="rId90"/>
    <p:sldId id="419" r:id="rId91"/>
    <p:sldId id="418" r:id="rId92"/>
    <p:sldId id="420" r:id="rId93"/>
    <p:sldId id="416" r:id="rId94"/>
    <p:sldId id="421" r:id="rId95"/>
    <p:sldId id="417" r:id="rId96"/>
    <p:sldId id="422" r:id="rId97"/>
    <p:sldId id="423" r:id="rId9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66"/>
    <a:srgbClr val="4F81BD"/>
    <a:srgbClr val="FF3399"/>
    <a:srgbClr val="33CCCC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8.wmf"/><Relationship Id="rId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52AB8C-F972-4253-BAEB-D9915AACC813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04F5865-4AE3-478C-A1B6-EF8FE5177E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1C548F-166D-4028-9095-C3D189BF6723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1809-586F-48B7-AD37-97C49EF218DE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FE7-8F36-4C96-AF3A-9A59D6E4C4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2CDCD-E943-40AB-A3EE-AFD4EC4BBEC7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F7E4-1435-45FA-AD84-4C11BCD43A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FE6EB-896F-4730-9D85-EF4241757573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EC8A0-7FFB-4BE0-B5BF-12187EA6D3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8A1A9-A306-474E-8882-87EDCBE1281F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CA295-B740-4249-ACC9-54091904821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C6F5-867A-44C0-9CE5-AE7720775F70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C8A4F-E52A-46A6-8568-E62C112DA7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C85A3-858C-4E4E-8841-14242B2BD9BB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E13C-F957-4F0B-BD5D-288DD3DFF1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58C6F-E458-4024-A9B8-40447F080D28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4879-5A98-4978-88E1-661E896FAE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97A5D-B870-4742-A5C6-C9941A50ED28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929D-CDAA-4618-985C-707D85E970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5151F-ED67-45CA-8176-2BB7075A9FD0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134D-F779-4D0B-88AC-65F403CCCE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D64D-C69D-4D02-BD5B-1CD8624E64D1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13929-B52E-4341-960A-6DE9E506F3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2A15-D347-4E9C-A7BB-26AC50DC0212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1EDB-2BC8-47B5-A340-8EBCDC36052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5AC45C-E7F3-4156-8DA6-DA4B71ADA7E3}" type="datetimeFigureOut">
              <a:rPr lang="pt-BR"/>
              <a:pPr>
                <a:defRPr/>
              </a:pPr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BC635BF-CF86-48E4-93D3-084FCCD5E8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deref/http:/onlinelibrary.wiley.com/doi/10.1111/j.2041-210X.2010.00021.x/pdf" TargetMode="External"/><Relationship Id="rId2" Type="http://schemas.openxmlformats.org/officeDocument/2006/relationships/hyperlink" Target="https://www.researchgate.net/deref/http:/support.sas.com/resources/papers/proceedings12/430-2012.pdf" TargetMode="Externa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s://marcoarmello.wordpress.com/2012/05/17/qualteste/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s://marcoarmello.wordpress.com/2012/05/17/qualteste/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685800" y="2011363"/>
            <a:ext cx="7772400" cy="2763837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Inferência Estatística II</a:t>
            </a:r>
            <a:r>
              <a:rPr lang="pt-BR" altLang="pt-BR" sz="6000" dirty="0" smtClean="0"/>
              <a:t/>
            </a:r>
            <a:br>
              <a:rPr lang="pt-BR" altLang="pt-BR" sz="6000" dirty="0" smtClean="0"/>
            </a:br>
            <a:r>
              <a:rPr lang="pt-BR" altLang="pt-BR" sz="6600" b="1" dirty="0" smtClean="0"/>
              <a:t>Análise Bivariada</a:t>
            </a:r>
            <a:endParaRPr lang="pt-BR" altLang="pt-BR" sz="6000" b="1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6095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Prof. Dr. Juliano van </a:t>
            </a:r>
            <a:r>
              <a:rPr lang="pt-BR" dirty="0" err="1" smtClean="0"/>
              <a:t>Melis</a:t>
            </a:r>
            <a:endParaRPr lang="pt-B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Parte II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45085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AutoShape 5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078" name="AutoShape 7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079" name="AutoShape 9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pic>
        <p:nvPicPr>
          <p:cNvPr id="3080" name="Imagem 7" descr="unnamed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91250" y="0"/>
            <a:ext cx="29527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82707" y="54868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Parte 1</a:t>
            </a: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2707" y="54868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Parte 1</a:t>
            </a:r>
            <a:endParaRPr lang="pt-B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668850"/>
            <a:ext cx="36920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Amostras são dependentes?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flipH="1">
            <a:off x="2097538" y="1988840"/>
            <a:ext cx="2222434" cy="6800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707904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668850"/>
            <a:ext cx="36920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Amostras são dependentes?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flipH="1">
            <a:off x="2097538" y="1988840"/>
            <a:ext cx="2222434" cy="6800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</p:cNvCxnSpPr>
          <p:nvPr/>
        </p:nvCxnSpPr>
        <p:spPr>
          <a:xfrm flipV="1">
            <a:off x="3943556" y="2852937"/>
            <a:ext cx="1780572" cy="159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707904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39952" y="28529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796136" y="2492896"/>
            <a:ext cx="2757678" cy="1015663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PAREADO</a:t>
            </a: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 - 1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668850"/>
            <a:ext cx="36920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Amostras são dependentes?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flipH="1">
            <a:off x="2097538" y="1988840"/>
            <a:ext cx="2222434" cy="6800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</p:cNvCxnSpPr>
          <p:nvPr/>
        </p:nvCxnSpPr>
        <p:spPr>
          <a:xfrm flipV="1">
            <a:off x="3943556" y="2852937"/>
            <a:ext cx="1780572" cy="159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707904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39952" y="28529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796136" y="2492896"/>
            <a:ext cx="2757678" cy="1015663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PAREADO</a:t>
            </a: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 - 1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750022" y="4077072"/>
            <a:ext cx="4825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smtClean="0"/>
              <a:t>D = </a:t>
            </a:r>
            <a:r>
              <a:rPr lang="pt-BR" sz="2800" dirty="0" err="1" smtClean="0"/>
              <a:t>Medida</a:t>
            </a:r>
            <a:r>
              <a:rPr lang="pt-BR" sz="2800" baseline="-25000" dirty="0" err="1" smtClean="0"/>
              <a:t>depois</a:t>
            </a:r>
            <a:r>
              <a:rPr lang="pt-BR" sz="2800" dirty="0" smtClean="0"/>
              <a:t> - </a:t>
            </a:r>
            <a:r>
              <a:rPr lang="pt-BR" sz="2800" dirty="0" err="1" smtClean="0"/>
              <a:t>Medida</a:t>
            </a:r>
            <a:r>
              <a:rPr lang="pt-BR" sz="2800" baseline="-25000" dirty="0" err="1" smtClean="0"/>
              <a:t>antes</a:t>
            </a:r>
            <a:endParaRPr lang="pt-BR" sz="2800" baseline="-25000" dirty="0"/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5301208"/>
            <a:ext cx="4926434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489" y="4008462"/>
            <a:ext cx="2619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668850"/>
            <a:ext cx="36920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Amostras são dependentes?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4037002"/>
            <a:ext cx="3318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As variâncias são iguais?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flipH="1">
            <a:off x="2097538" y="1988840"/>
            <a:ext cx="2222434" cy="6800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</p:cNvCxnSpPr>
          <p:nvPr/>
        </p:nvCxnSpPr>
        <p:spPr>
          <a:xfrm flipV="1">
            <a:off x="3943556" y="2852937"/>
            <a:ext cx="1780572" cy="159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3"/>
          </p:cNvCxnSpPr>
          <p:nvPr/>
        </p:nvCxnSpPr>
        <p:spPr>
          <a:xfrm flipV="1">
            <a:off x="3714073" y="4221088"/>
            <a:ext cx="1681246" cy="159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2"/>
            <a:endCxn id="9" idx="0"/>
          </p:cNvCxnSpPr>
          <p:nvPr/>
        </p:nvCxnSpPr>
        <p:spPr>
          <a:xfrm flipH="1">
            <a:off x="2054805" y="3068960"/>
            <a:ext cx="42733" cy="96804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130438" y="3299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707904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39952" y="28529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67944" y="42210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796136" y="2492896"/>
            <a:ext cx="2757678" cy="1015663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PAREADO</a:t>
            </a: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 - 1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414722" y="3861048"/>
            <a:ext cx="2757678" cy="70788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1</a:t>
            </a:r>
            <a:r>
              <a:rPr lang="pt-BR" sz="2000" b="1" dirty="0" smtClean="0">
                <a:solidFill>
                  <a:schemeClr val="bg1"/>
                </a:solidFill>
              </a:rPr>
              <a:t> +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000" b="1" dirty="0" smtClean="0">
                <a:solidFill>
                  <a:schemeClr val="bg1"/>
                </a:solidFill>
              </a:rPr>
              <a:t> - 2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49340" y="4653136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/>
              <a:t>Bartlett</a:t>
            </a:r>
            <a:r>
              <a:rPr lang="pt-BR" b="1" dirty="0" smtClean="0"/>
              <a:t> ou </a:t>
            </a:r>
            <a:r>
              <a:rPr lang="pt-BR" b="1" dirty="0" err="1" smtClean="0"/>
              <a:t>Levene</a:t>
            </a:r>
            <a:endParaRPr lang="pt-BR" b="1" dirty="0" smtClean="0"/>
          </a:p>
          <a:p>
            <a:pPr algn="ctr"/>
            <a:r>
              <a:rPr lang="pt-BR" b="1" dirty="0" smtClean="0"/>
              <a:t>p&gt;0.05</a:t>
            </a:r>
            <a:endParaRPr lang="pt-BR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668850"/>
            <a:ext cx="36920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Amostras são dependentes?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4037002"/>
            <a:ext cx="3318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As variâncias são iguais?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flipH="1">
            <a:off x="2097538" y="1988840"/>
            <a:ext cx="2222434" cy="6800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</p:cNvCxnSpPr>
          <p:nvPr/>
        </p:nvCxnSpPr>
        <p:spPr>
          <a:xfrm flipV="1">
            <a:off x="3943556" y="2852937"/>
            <a:ext cx="1780572" cy="159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3"/>
          </p:cNvCxnSpPr>
          <p:nvPr/>
        </p:nvCxnSpPr>
        <p:spPr>
          <a:xfrm flipV="1">
            <a:off x="3714073" y="4221088"/>
            <a:ext cx="1681246" cy="159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2"/>
            <a:endCxn id="9" idx="0"/>
          </p:cNvCxnSpPr>
          <p:nvPr/>
        </p:nvCxnSpPr>
        <p:spPr>
          <a:xfrm flipH="1">
            <a:off x="2054805" y="3068960"/>
            <a:ext cx="42733" cy="96804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130438" y="3299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707904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39952" y="28529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67944" y="42210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796136" y="2492896"/>
            <a:ext cx="2757678" cy="1015663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PAREADO</a:t>
            </a: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 - 1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414722" y="3861048"/>
            <a:ext cx="2757678" cy="70788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1</a:t>
            </a:r>
            <a:r>
              <a:rPr lang="pt-BR" sz="2000" b="1" dirty="0" smtClean="0">
                <a:solidFill>
                  <a:schemeClr val="bg1"/>
                </a:solidFill>
              </a:rPr>
              <a:t> +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000" b="1" dirty="0" smtClean="0">
                <a:solidFill>
                  <a:schemeClr val="bg1"/>
                </a:solidFill>
              </a:rPr>
              <a:t> - 2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777091"/>
            <a:ext cx="2232248" cy="138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330" y="5157192"/>
            <a:ext cx="3154174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668850"/>
            <a:ext cx="36920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Amostras são dependentes?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4037002"/>
            <a:ext cx="3318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As variâncias são iguais?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flipH="1">
            <a:off x="2097538" y="1988840"/>
            <a:ext cx="2222434" cy="6800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</p:cNvCxnSpPr>
          <p:nvPr/>
        </p:nvCxnSpPr>
        <p:spPr>
          <a:xfrm flipV="1">
            <a:off x="3943556" y="2852937"/>
            <a:ext cx="1780572" cy="159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3"/>
          </p:cNvCxnSpPr>
          <p:nvPr/>
        </p:nvCxnSpPr>
        <p:spPr>
          <a:xfrm flipV="1">
            <a:off x="3714073" y="4221088"/>
            <a:ext cx="1681246" cy="159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2"/>
            <a:endCxn id="9" idx="0"/>
          </p:cNvCxnSpPr>
          <p:nvPr/>
        </p:nvCxnSpPr>
        <p:spPr>
          <a:xfrm flipH="1">
            <a:off x="2054805" y="3068960"/>
            <a:ext cx="42733" cy="96804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130438" y="3299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stCxn id="9" idx="2"/>
          </p:cNvCxnSpPr>
          <p:nvPr/>
        </p:nvCxnSpPr>
        <p:spPr>
          <a:xfrm flipH="1">
            <a:off x="2051720" y="4437112"/>
            <a:ext cx="3085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195736" y="45718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707904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39952" y="28529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67944" y="42210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796136" y="2492896"/>
            <a:ext cx="2757678" cy="1015663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PAREADO</a:t>
            </a: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 - 1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414722" y="3861048"/>
            <a:ext cx="2757678" cy="70788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1</a:t>
            </a:r>
            <a:r>
              <a:rPr lang="pt-BR" sz="2000" b="1" dirty="0" smtClean="0">
                <a:solidFill>
                  <a:schemeClr val="bg1"/>
                </a:solidFill>
              </a:rPr>
              <a:t> +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000" b="1" dirty="0" smtClean="0">
                <a:solidFill>
                  <a:schemeClr val="bg1"/>
                </a:solidFill>
              </a:rPr>
              <a:t> - 2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27584" y="5085184"/>
            <a:ext cx="2757678" cy="76944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400" b="1" dirty="0" err="1" smtClean="0">
                <a:solidFill>
                  <a:schemeClr val="bg1"/>
                </a:solidFill>
              </a:rPr>
              <a:t>g.l.</a:t>
            </a:r>
            <a:r>
              <a:rPr lang="pt-BR" sz="2400" b="1" dirty="0" smtClean="0">
                <a:solidFill>
                  <a:schemeClr val="bg1"/>
                </a:solidFill>
              </a:rPr>
              <a:t> = </a:t>
            </a:r>
            <a:r>
              <a:rPr lang="el-GR" sz="2400" b="1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υ</a:t>
            </a:r>
            <a:r>
              <a:rPr lang="pt-BR" sz="2400" b="1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 = </a:t>
            </a:r>
            <a:r>
              <a:rPr lang="pt-BR" sz="2400" b="1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d.f.</a:t>
            </a:r>
            <a:endParaRPr lang="pt-BR" sz="2400" b="1" i="1" dirty="0" smtClean="0">
              <a:solidFill>
                <a:schemeClr val="bg1"/>
              </a:solidFill>
            </a:endParaRPr>
          </a:p>
        </p:txBody>
      </p:sp>
      <p:pic>
        <p:nvPicPr>
          <p:cNvPr id="26" name="Imagem 25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73216"/>
            <a:ext cx="4824536" cy="109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1588730"/>
            <a:ext cx="424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Quer comparar as médias?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668850"/>
            <a:ext cx="36920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Amostras são dependentes?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4037002"/>
            <a:ext cx="3318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As variâncias são iguais?</a:t>
            </a:r>
            <a:endParaRPr lang="pt-BR" sz="2000" b="1" dirty="0"/>
          </a:p>
        </p:txBody>
      </p:sp>
      <p:cxnSp>
        <p:nvCxnSpPr>
          <p:cNvPr id="10" name="Conector de seta reta 9"/>
          <p:cNvCxnSpPr>
            <a:stCxn id="3" idx="2"/>
            <a:endCxn id="6" idx="0"/>
          </p:cNvCxnSpPr>
          <p:nvPr/>
        </p:nvCxnSpPr>
        <p:spPr>
          <a:xfrm flipH="1">
            <a:off x="4319972" y="1082353"/>
            <a:ext cx="10323" cy="50637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flipH="1">
            <a:off x="2097538" y="1988840"/>
            <a:ext cx="2222434" cy="6800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</p:cNvCxnSpPr>
          <p:nvPr/>
        </p:nvCxnSpPr>
        <p:spPr>
          <a:xfrm flipV="1">
            <a:off x="3943556" y="2852937"/>
            <a:ext cx="1780572" cy="159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3"/>
          </p:cNvCxnSpPr>
          <p:nvPr/>
        </p:nvCxnSpPr>
        <p:spPr>
          <a:xfrm flipV="1">
            <a:off x="3714073" y="4221088"/>
            <a:ext cx="1681246" cy="159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2"/>
            <a:endCxn id="9" idx="0"/>
          </p:cNvCxnSpPr>
          <p:nvPr/>
        </p:nvCxnSpPr>
        <p:spPr>
          <a:xfrm flipH="1">
            <a:off x="2054805" y="3068960"/>
            <a:ext cx="42733" cy="96804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130438" y="3299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stCxn id="9" idx="2"/>
          </p:cNvCxnSpPr>
          <p:nvPr/>
        </p:nvCxnSpPr>
        <p:spPr>
          <a:xfrm flipH="1">
            <a:off x="2051720" y="4437112"/>
            <a:ext cx="3085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195736" y="45718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99992" y="11247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707904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139952" y="28529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67944" y="42210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36" name="Conector de seta reta 35"/>
          <p:cNvCxnSpPr>
            <a:stCxn id="6" idx="3"/>
          </p:cNvCxnSpPr>
          <p:nvPr/>
        </p:nvCxnSpPr>
        <p:spPr>
          <a:xfrm flipV="1">
            <a:off x="6444208" y="1772816"/>
            <a:ext cx="2699792" cy="159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452320" y="134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24328" y="18448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Outros testes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796136" y="2492896"/>
            <a:ext cx="2757678" cy="1015663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PAREADO</a:t>
            </a: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 - 1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414722" y="3861048"/>
            <a:ext cx="2757678" cy="70788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000" b="1" dirty="0" err="1" smtClean="0">
                <a:solidFill>
                  <a:schemeClr val="bg1"/>
                </a:solidFill>
              </a:rPr>
              <a:t>g.l.</a:t>
            </a:r>
            <a:r>
              <a:rPr lang="pt-BR" sz="2000" b="1" dirty="0" smtClean="0">
                <a:solidFill>
                  <a:schemeClr val="bg1"/>
                </a:solidFill>
              </a:rPr>
              <a:t> =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1</a:t>
            </a:r>
            <a:r>
              <a:rPr lang="pt-BR" sz="2000" b="1" dirty="0" smtClean="0">
                <a:solidFill>
                  <a:schemeClr val="bg1"/>
                </a:solidFill>
              </a:rPr>
              <a:t> + N</a:t>
            </a:r>
            <a:r>
              <a:rPr lang="pt-BR" sz="20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000" b="1" dirty="0" smtClean="0">
                <a:solidFill>
                  <a:schemeClr val="bg1"/>
                </a:solidFill>
              </a:rPr>
              <a:t> - 2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27584" y="5085184"/>
            <a:ext cx="2757678" cy="76944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Teste de t de </a:t>
            </a:r>
            <a:r>
              <a:rPr lang="pt-BR" sz="2000" b="1" dirty="0" err="1" smtClean="0">
                <a:solidFill>
                  <a:schemeClr val="bg1"/>
                </a:solidFill>
              </a:rPr>
              <a:t>Student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400" b="1" dirty="0" err="1" smtClean="0">
                <a:solidFill>
                  <a:schemeClr val="bg1"/>
                </a:solidFill>
              </a:rPr>
              <a:t>g.l.</a:t>
            </a:r>
            <a:r>
              <a:rPr lang="pt-BR" sz="2400" b="1" dirty="0" smtClean="0">
                <a:solidFill>
                  <a:schemeClr val="bg1"/>
                </a:solidFill>
              </a:rPr>
              <a:t> = </a:t>
            </a:r>
            <a:r>
              <a:rPr lang="el-GR" sz="2400" b="1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υ</a:t>
            </a:r>
            <a:endParaRPr lang="pt-BR" sz="2400" b="1" i="1" dirty="0" smtClean="0">
              <a:solidFill>
                <a:schemeClr val="bg1"/>
              </a:solidFill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1752" y="4869160"/>
            <a:ext cx="2232248" cy="138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869160"/>
            <a:ext cx="3384376" cy="16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PRESSUPOSTOS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9512" y="836712"/>
            <a:ext cx="73639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Pressupostos do Teste</a:t>
            </a:r>
          </a:p>
          <a:p>
            <a:r>
              <a:rPr lang="pt-BR" sz="2800" dirty="0" smtClean="0"/>
              <a:t>1. Distribuição normal dos dados</a:t>
            </a:r>
          </a:p>
          <a:p>
            <a:r>
              <a:rPr lang="pt-BR" sz="2800" dirty="0" smtClean="0"/>
              <a:t>2. Variâncias iguais (</a:t>
            </a:r>
            <a:r>
              <a:rPr lang="pt-BR" sz="2800" dirty="0" err="1" smtClean="0"/>
              <a:t>Homocedasticidade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	</a:t>
            </a:r>
            <a:r>
              <a:rPr lang="pt-BR" sz="2800" dirty="0" smtClean="0">
                <a:sym typeface="Wingdings" pitchFamily="2" charset="2"/>
              </a:rPr>
              <a:t> Ajuste no grau de liberdade</a:t>
            </a:r>
            <a:endParaRPr lang="pt-BR" sz="2800" dirty="0" smtClean="0"/>
          </a:p>
          <a:p>
            <a:r>
              <a:rPr lang="pt-BR" sz="2800" dirty="0" smtClean="0"/>
              <a:t>3. As observações devem ser independentes</a:t>
            </a:r>
          </a:p>
          <a:p>
            <a:r>
              <a:rPr lang="pt-BR" sz="2800" dirty="0" smtClean="0"/>
              <a:t>	</a:t>
            </a:r>
            <a:r>
              <a:rPr lang="pt-BR" sz="2800" dirty="0" smtClean="0">
                <a:sym typeface="Wingdings" pitchFamily="2" charset="2"/>
              </a:rPr>
              <a:t> Teste com dependência</a:t>
            </a:r>
            <a:endParaRPr 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3960415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Comparação de duas médias</a:t>
            </a:r>
          </a:p>
          <a:p>
            <a:pPr lvl="1"/>
            <a:r>
              <a:rPr lang="pt-BR" dirty="0" smtClean="0"/>
              <a:t>Usando o R</a:t>
            </a:r>
          </a:p>
          <a:p>
            <a:pPr lvl="1"/>
            <a:r>
              <a:rPr lang="pt-BR" dirty="0" smtClean="0"/>
              <a:t>Dimensionamento da amostra para testes de diferenças </a:t>
            </a:r>
          </a:p>
          <a:p>
            <a:pPr lvl="1"/>
            <a:r>
              <a:rPr lang="pt-BR" dirty="0" smtClean="0"/>
              <a:t>Teste t </a:t>
            </a:r>
            <a:r>
              <a:rPr lang="pt-BR" dirty="0" err="1" smtClean="0"/>
              <a:t>student</a:t>
            </a:r>
            <a:r>
              <a:rPr lang="pt-BR" dirty="0" smtClean="0"/>
              <a:t> para diferença de duas médias provenientes de amostras independentes</a:t>
            </a:r>
          </a:p>
          <a:p>
            <a:pPr lvl="1"/>
            <a:r>
              <a:rPr lang="pt-BR" dirty="0" smtClean="0"/>
              <a:t>Teste t </a:t>
            </a:r>
            <a:r>
              <a:rPr lang="pt-BR" dirty="0" err="1" smtClean="0"/>
              <a:t>student</a:t>
            </a:r>
            <a:r>
              <a:rPr lang="pt-BR" dirty="0" smtClean="0"/>
              <a:t> para diferença de duas amostras relacionadas</a:t>
            </a:r>
          </a:p>
        </p:txBody>
      </p:sp>
      <p:sp>
        <p:nvSpPr>
          <p:cNvPr id="4100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9100" cy="70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>
                <a:latin typeface="Calibri" pitchFamily="34" charset="0"/>
              </a:rPr>
              <a:t>Parte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PROVIDÊNCIAS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(i) Estabelecer as hipóteses (nula e alternativa);</a:t>
            </a:r>
          </a:p>
          <a:p>
            <a:r>
              <a:rPr lang="pt-BR" dirty="0" smtClean="0"/>
              <a:t>	Se </a:t>
            </a:r>
            <a:r>
              <a:rPr lang="pt-BR" b="1" dirty="0" smtClean="0"/>
              <a:t>bicaudal</a:t>
            </a:r>
            <a:r>
              <a:rPr lang="pt-BR" dirty="0" smtClean="0"/>
              <a:t>:</a:t>
            </a:r>
          </a:p>
          <a:p>
            <a:r>
              <a:rPr lang="pt-BR" dirty="0" smtClean="0"/>
              <a:t>		</a:t>
            </a:r>
            <a:r>
              <a:rPr lang="pt-BR" b="1" dirty="0" smtClean="0"/>
              <a:t>H0: </a:t>
            </a:r>
            <a:r>
              <a:rPr lang="pt-BR" dirty="0" smtClean="0"/>
              <a:t>As médias X1 e X2 são </a:t>
            </a:r>
            <a:r>
              <a:rPr lang="pt-BR" b="1" dirty="0" smtClean="0"/>
              <a:t>iguais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  <a:r>
              <a:rPr lang="pt-BR" b="1" dirty="0" smtClean="0"/>
              <a:t>H1: </a:t>
            </a:r>
            <a:r>
              <a:rPr lang="pt-BR" dirty="0" smtClean="0"/>
              <a:t>As médias X1 e X2 são </a:t>
            </a:r>
            <a:r>
              <a:rPr lang="pt-BR" b="1" dirty="0" smtClean="0"/>
              <a:t>diferentes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	Se </a:t>
            </a:r>
            <a:r>
              <a:rPr lang="pt-BR" b="1" dirty="0" err="1" smtClean="0"/>
              <a:t>unicaudal</a:t>
            </a:r>
            <a:r>
              <a:rPr lang="pt-BR" dirty="0" smtClean="0"/>
              <a:t>:</a:t>
            </a:r>
          </a:p>
          <a:p>
            <a:r>
              <a:rPr lang="pt-BR" b="1" dirty="0" smtClean="0"/>
              <a:t>		H0</a:t>
            </a:r>
            <a:r>
              <a:rPr lang="pt-BR" dirty="0" smtClean="0"/>
              <a:t>: A média X1 é </a:t>
            </a:r>
            <a:r>
              <a:rPr lang="pt-BR" b="1" dirty="0" smtClean="0"/>
              <a:t>menor/maior </a:t>
            </a:r>
            <a:r>
              <a:rPr lang="pt-BR" dirty="0" smtClean="0"/>
              <a:t>que a média de X2;</a:t>
            </a:r>
          </a:p>
          <a:p>
            <a:r>
              <a:rPr lang="pt-BR" b="1" dirty="0" smtClean="0"/>
              <a:t>		H1</a:t>
            </a:r>
            <a:r>
              <a:rPr lang="pt-BR" dirty="0" smtClean="0"/>
              <a:t>: A média X1 é </a:t>
            </a:r>
            <a:r>
              <a:rPr lang="pt-BR" b="1" dirty="0" smtClean="0"/>
              <a:t>maior/menor</a:t>
            </a:r>
            <a:r>
              <a:rPr lang="pt-BR" dirty="0" smtClean="0"/>
              <a:t> que a média de X2;</a:t>
            </a:r>
          </a:p>
          <a:p>
            <a:endParaRPr lang="pt-BR" dirty="0" smtClean="0"/>
          </a:p>
          <a:p>
            <a:r>
              <a:rPr lang="pt-BR" sz="2000" b="1" dirty="0" smtClean="0"/>
              <a:t>(ii)  Verificar pressupostos;</a:t>
            </a:r>
          </a:p>
          <a:p>
            <a:r>
              <a:rPr lang="pt-BR" sz="2000" b="1" dirty="0" smtClean="0"/>
              <a:t>(iii) Estabelecer </a:t>
            </a:r>
            <a:r>
              <a:rPr lang="el-GR" sz="2000" b="1" dirty="0" smtClean="0"/>
              <a:t>α</a:t>
            </a:r>
            <a:r>
              <a:rPr lang="pt-BR" sz="2000" b="1" dirty="0" smtClean="0"/>
              <a:t>;</a:t>
            </a:r>
          </a:p>
          <a:p>
            <a:r>
              <a:rPr lang="pt-BR" dirty="0" smtClean="0"/>
              <a:t>	Essa é a probabilidade de erro tipo I aceitável , também chamada de nível de significância).  </a:t>
            </a:r>
            <a:r>
              <a:rPr lang="pt-BR" b="1" i="1" u="sng" dirty="0" smtClean="0"/>
              <a:t>Normalmente o valor é α=0.05.</a:t>
            </a:r>
            <a:r>
              <a:rPr lang="pt-BR" i="1" dirty="0" smtClean="0"/>
              <a:t>	</a:t>
            </a:r>
            <a:r>
              <a:rPr lang="pt-BR" i="1" dirty="0" smtClean="0">
                <a:sym typeface="Wingdings" pitchFamily="2" charset="2"/>
              </a:rPr>
              <a:t> Associado ao </a:t>
            </a:r>
            <a:r>
              <a:rPr lang="pt-BR" b="1" i="1" dirty="0" err="1" smtClean="0">
                <a:sym typeface="Wingdings" pitchFamily="2" charset="2"/>
              </a:rPr>
              <a:t>T</a:t>
            </a:r>
            <a:r>
              <a:rPr lang="pt-BR" b="1" i="1" baseline="-25000" dirty="0" err="1" smtClean="0">
                <a:sym typeface="Wingdings" pitchFamily="2" charset="2"/>
              </a:rPr>
              <a:t>crítico</a:t>
            </a:r>
            <a:endParaRPr lang="pt-BR" b="1" i="1" baseline="-25000" dirty="0" smtClean="0"/>
          </a:p>
          <a:p>
            <a:endParaRPr lang="pt-BR" sz="600" dirty="0" smtClean="0"/>
          </a:p>
          <a:p>
            <a:r>
              <a:rPr lang="pt-BR" sz="2000" b="1" dirty="0" smtClean="0"/>
              <a:t>(iv) Calcular a estatística do teste (valor do </a:t>
            </a:r>
            <a:r>
              <a:rPr lang="pt-BR" sz="2000" b="1" dirty="0" err="1" smtClean="0"/>
              <a:t>T</a:t>
            </a:r>
            <a:r>
              <a:rPr lang="pt-BR" sz="2000" b="1" baseline="-25000" dirty="0" err="1" smtClean="0"/>
              <a:t>calculado</a:t>
            </a:r>
            <a:r>
              <a:rPr lang="pt-BR" sz="2000" b="1" dirty="0" smtClean="0"/>
              <a:t>);</a:t>
            </a:r>
          </a:p>
          <a:p>
            <a:endParaRPr lang="pt-BR" sz="600" b="1" dirty="0" smtClean="0"/>
          </a:p>
          <a:p>
            <a:r>
              <a:rPr lang="pt-BR" sz="2000" b="1" dirty="0" smtClean="0"/>
              <a:t>(v)  Determine o p-valor e comparar com o </a:t>
            </a:r>
            <a:r>
              <a:rPr lang="pt-BR" sz="2000" b="1" dirty="0" err="1" smtClean="0"/>
              <a:t>T</a:t>
            </a:r>
            <a:r>
              <a:rPr lang="pt-BR" sz="2000" b="1" baseline="-25000" dirty="0" err="1" smtClean="0"/>
              <a:t>crítico</a:t>
            </a:r>
            <a:r>
              <a:rPr lang="pt-BR" sz="2000" b="1" dirty="0" smtClean="0"/>
              <a:t>.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Se p-valor &lt; 0.05</a:t>
            </a:r>
            <a:r>
              <a:rPr lang="pt-BR" dirty="0" smtClean="0"/>
              <a:t>: Rejeite H0 (aceitamos H1)</a:t>
            </a:r>
          </a:p>
          <a:p>
            <a:r>
              <a:rPr lang="pt-BR" sz="2400" dirty="0" smtClean="0"/>
              <a:t>		|</a:t>
            </a:r>
            <a:r>
              <a:rPr lang="pt-BR" sz="2400" dirty="0" err="1" smtClean="0"/>
              <a:t>t</a:t>
            </a:r>
            <a:r>
              <a:rPr lang="pt-BR" sz="2400" baseline="-25000" dirty="0" err="1" smtClean="0"/>
              <a:t>crítico</a:t>
            </a:r>
            <a:r>
              <a:rPr lang="pt-BR" sz="2400" dirty="0" smtClean="0"/>
              <a:t>| &lt; |</a:t>
            </a:r>
            <a:r>
              <a:rPr lang="pt-BR" sz="2400" dirty="0" err="1" smtClean="0"/>
              <a:t>t</a:t>
            </a:r>
            <a:r>
              <a:rPr lang="pt-BR" sz="2400" baseline="-25000" dirty="0" err="1" smtClean="0"/>
              <a:t>calculado</a:t>
            </a:r>
            <a:r>
              <a:rPr lang="pt-BR" sz="2400" dirty="0" smtClean="0"/>
              <a:t>| 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Se p-valor &gt; 0.05</a:t>
            </a:r>
            <a:r>
              <a:rPr lang="pt-BR" dirty="0" smtClean="0"/>
              <a:t>: Não rejeite H0 (aceitamos a H0)</a:t>
            </a:r>
          </a:p>
          <a:p>
            <a:r>
              <a:rPr lang="pt-BR" sz="2400" dirty="0" smtClean="0"/>
              <a:t>		|</a:t>
            </a:r>
            <a:r>
              <a:rPr lang="pt-BR" sz="2400" dirty="0" err="1" smtClean="0"/>
              <a:t>t</a:t>
            </a:r>
            <a:r>
              <a:rPr lang="pt-BR" sz="2400" baseline="-25000" dirty="0" err="1" smtClean="0"/>
              <a:t>crítico</a:t>
            </a:r>
            <a:r>
              <a:rPr lang="pt-BR" sz="2400" dirty="0" smtClean="0"/>
              <a:t>| &gt; |</a:t>
            </a:r>
            <a:r>
              <a:rPr lang="pt-BR" sz="2400" dirty="0" err="1" smtClean="0"/>
              <a:t>t</a:t>
            </a:r>
            <a:r>
              <a:rPr lang="pt-BR" sz="2400" baseline="-25000" dirty="0" err="1" smtClean="0"/>
              <a:t>calculado</a:t>
            </a:r>
            <a:r>
              <a:rPr lang="pt-BR" sz="2400" dirty="0" smtClean="0"/>
              <a:t>| </a:t>
            </a:r>
          </a:p>
          <a:p>
            <a:endParaRPr lang="pt-BR" sz="1200" dirty="0" smtClean="0"/>
          </a:p>
          <a:p>
            <a:r>
              <a:rPr lang="pt-BR" sz="2000" b="1" dirty="0" smtClean="0"/>
              <a:t>(vi)  Concluir e reportar por extenso.</a:t>
            </a:r>
            <a:endParaRPr lang="pt-BR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0" y="76063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Deseja-se verificar se existe diferença entre os salários pagos a engenheiros que atuam na região Sul e Sudeste do país através de um teste de hipóteses. Para isso, selecionaram-se aleatoriamente 30 engenheiros da região Sul e, com base em seus salários anuais, determinou-se a média como sendo R$ 46.720,00 com desvio padrão de R$ 14.700,00. O mesmo procedimento foi adotado para 35 engenheiros da região Sudeste, obtendo-se média de R$ 51.910,00 e desvio padrão de R$ 16.200,00. Assuma um α = 5% e considere que a normalidade e a homogeneidade foram respeitadas.</a:t>
            </a:r>
            <a:endParaRPr lang="pt-BR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Hipótese Nula: Média População 1 = Média População 2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Hipótese Nula: Média População 1 </a:t>
            </a:r>
            <a:r>
              <a:rPr lang="pt-BR" dirty="0" smtClean="0">
                <a:solidFill>
                  <a:schemeClr val="bg1"/>
                </a:solidFill>
                <a:latin typeface="Times New Roman"/>
                <a:cs typeface="Times New Roman"/>
              </a:rPr>
              <a:t>≠</a:t>
            </a:r>
            <a:r>
              <a:rPr lang="pt-BR" dirty="0" smtClean="0">
                <a:solidFill>
                  <a:schemeClr val="bg1"/>
                </a:solidFill>
              </a:rPr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>
                <a:solidFill>
                  <a:schemeClr val="bg1"/>
                </a:solidFill>
              </a:rPr>
              <a:t>- Segue Normal</a:t>
            </a:r>
          </a:p>
          <a:p>
            <a:pPr marL="342900" indent="-342900"/>
            <a:r>
              <a:rPr lang="pt-BR" dirty="0" smtClean="0">
                <a:solidFill>
                  <a:schemeClr val="bg1"/>
                </a:solidFill>
              </a:rPr>
              <a:t>	- Variâncias iguais (</a:t>
            </a:r>
            <a:r>
              <a:rPr lang="pt-BR" dirty="0" err="1" smtClean="0">
                <a:solidFill>
                  <a:schemeClr val="bg1"/>
                </a:solidFill>
              </a:rPr>
              <a:t>homocedásticos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/>
            <a:r>
              <a:rPr lang="pt-BR" dirty="0" smtClean="0">
                <a:solidFill>
                  <a:schemeClr val="bg1"/>
                </a:solidFill>
              </a:rPr>
              <a:t>	- Observações independentes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>
                <a:solidFill>
                  <a:schemeClr val="bg1"/>
                </a:solidFill>
              </a:rPr>
              <a:t>     - 5% (bicaudal) </a:t>
            </a:r>
            <a:r>
              <a:rPr lang="pt-B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pt-BR" b="1" dirty="0" err="1" smtClean="0">
                <a:solidFill>
                  <a:schemeClr val="bg1"/>
                </a:solidFill>
                <a:sym typeface="Wingdings" pitchFamily="2" charset="2"/>
              </a:rPr>
              <a:t>t</a:t>
            </a:r>
            <a:r>
              <a:rPr lang="pt-BR" b="1" baseline="-25000" dirty="0" err="1" smtClean="0">
                <a:solidFill>
                  <a:schemeClr val="bg1"/>
                </a:solidFill>
                <a:sym typeface="Wingdings" pitchFamily="2" charset="2"/>
              </a:rPr>
              <a:t>crítico</a:t>
            </a:r>
            <a:r>
              <a:rPr lang="pt-BR" b="1" baseline="-25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pt-BR" b="1" dirty="0" smtClean="0">
                <a:solidFill>
                  <a:schemeClr val="bg1"/>
                </a:solidFill>
                <a:sym typeface="Wingdings" pitchFamily="2" charset="2"/>
              </a:rPr>
              <a:t>=2,0003</a:t>
            </a:r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51.910,00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46.720,00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16.200,00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14.700,00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crítico</a:t>
            </a:r>
            <a:r>
              <a:rPr lang="pt-BR" dirty="0" smtClean="0">
                <a:solidFill>
                  <a:schemeClr val="bg1"/>
                </a:solidFill>
              </a:rPr>
              <a:t> = 2,0 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calculado</a:t>
            </a:r>
            <a:r>
              <a:rPr lang="pt-BR" baseline="-25000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= 1,354</a:t>
            </a:r>
          </a:p>
          <a:p>
            <a:r>
              <a:rPr lang="pt-BR" b="1" dirty="0" smtClean="0"/>
              <a:t>(vi) Concluir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0" y="76063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Deseja-se verificar </a:t>
            </a:r>
            <a:r>
              <a:rPr lang="pt-BR" sz="2400" dirty="0" smtClean="0">
                <a:solidFill>
                  <a:srgbClr val="FF0000"/>
                </a:solidFill>
              </a:rPr>
              <a:t>se existe diferença entre os salários pagos a engenheiros que atuam na região Sul e Sudeste do país</a:t>
            </a:r>
            <a:r>
              <a:rPr lang="pt-BR" sz="2400" dirty="0" smtClean="0"/>
              <a:t> através de um teste de hipóteses. Para isso, selecionaram-se aleatoriamente 30 engenheiros da região Sul e, com base em seus salários anuais, determinou-se a média como sendo R$ 46.720,00 com desvio padrão de R$ 14.700,00. O mesmo procedimento foi adotado para 35 engenheiros da região Sudeste, obtendo-se média de R$ 51.910,00 e desvio padrão de R$ 16.200,00. Assuma um α = 5% e considere que a normalidade e a homogeneidade foram respeitadas.</a:t>
            </a:r>
            <a:endParaRPr lang="pt-BR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</a:t>
            </a:r>
            <a:r>
              <a:rPr lang="pt-BR" dirty="0" smtClean="0"/>
              <a:t>Hipótese Nula: Média População 1 = Média População 2</a:t>
            </a:r>
          </a:p>
          <a:p>
            <a:r>
              <a:rPr lang="pt-BR" dirty="0" smtClean="0"/>
              <a:t>	Hipótese Nula: Média População 1 </a:t>
            </a:r>
            <a:r>
              <a:rPr lang="pt-BR" dirty="0" smtClean="0">
                <a:latin typeface="Times New Roman"/>
                <a:cs typeface="Times New Roman"/>
              </a:rPr>
              <a:t>≠</a:t>
            </a:r>
            <a:r>
              <a:rPr lang="pt-BR" dirty="0" smtClean="0"/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>
                <a:solidFill>
                  <a:schemeClr val="bg1"/>
                </a:solidFill>
              </a:rPr>
              <a:t>- Segue Normal</a:t>
            </a:r>
          </a:p>
          <a:p>
            <a:pPr marL="342900" indent="-342900"/>
            <a:r>
              <a:rPr lang="pt-BR" dirty="0" smtClean="0">
                <a:solidFill>
                  <a:schemeClr val="bg1"/>
                </a:solidFill>
              </a:rPr>
              <a:t>	- Variâncias iguais (</a:t>
            </a:r>
            <a:r>
              <a:rPr lang="pt-BR" dirty="0" err="1" smtClean="0">
                <a:solidFill>
                  <a:schemeClr val="bg1"/>
                </a:solidFill>
              </a:rPr>
              <a:t>homocedásticos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/>
            <a:r>
              <a:rPr lang="pt-BR" dirty="0" smtClean="0">
                <a:solidFill>
                  <a:schemeClr val="bg1"/>
                </a:solidFill>
              </a:rPr>
              <a:t>	- Observações independentes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>
                <a:solidFill>
                  <a:schemeClr val="bg1"/>
                </a:solidFill>
              </a:rPr>
              <a:t>     - 5% (bicaudal) </a:t>
            </a:r>
            <a:r>
              <a:rPr lang="pt-B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pt-BR" b="1" dirty="0" err="1" smtClean="0">
                <a:solidFill>
                  <a:schemeClr val="bg1"/>
                </a:solidFill>
                <a:sym typeface="Wingdings" pitchFamily="2" charset="2"/>
              </a:rPr>
              <a:t>t</a:t>
            </a:r>
            <a:r>
              <a:rPr lang="pt-BR" b="1" baseline="-25000" dirty="0" err="1" smtClean="0">
                <a:solidFill>
                  <a:schemeClr val="bg1"/>
                </a:solidFill>
                <a:sym typeface="Wingdings" pitchFamily="2" charset="2"/>
              </a:rPr>
              <a:t>crítico</a:t>
            </a:r>
            <a:r>
              <a:rPr lang="pt-BR" b="1" baseline="-25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pt-BR" b="1" dirty="0" smtClean="0">
                <a:solidFill>
                  <a:schemeClr val="bg1"/>
                </a:solidFill>
                <a:sym typeface="Wingdings" pitchFamily="2" charset="2"/>
              </a:rPr>
              <a:t>=2,0003</a:t>
            </a:r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51.910,00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46.720,00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16.200,00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14.700,00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crítico</a:t>
            </a:r>
            <a:r>
              <a:rPr lang="pt-BR" dirty="0" smtClean="0">
                <a:solidFill>
                  <a:schemeClr val="bg1"/>
                </a:solidFill>
              </a:rPr>
              <a:t> = 2,0 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calculado</a:t>
            </a:r>
            <a:r>
              <a:rPr lang="pt-BR" baseline="-25000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= 1,354</a:t>
            </a:r>
          </a:p>
          <a:p>
            <a:r>
              <a:rPr lang="pt-BR" b="1" dirty="0" smtClean="0"/>
              <a:t>(vi) Concluir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</a:t>
            </a:r>
            <a:r>
              <a:rPr lang="pt-BR" dirty="0" smtClean="0"/>
              <a:t>Hipótese Nula: Média População 1 = Média População 2</a:t>
            </a:r>
          </a:p>
          <a:p>
            <a:r>
              <a:rPr lang="pt-BR" dirty="0" smtClean="0"/>
              <a:t>	Hipótese Nula: Média População 1 </a:t>
            </a:r>
            <a:r>
              <a:rPr lang="pt-BR" dirty="0" smtClean="0">
                <a:latin typeface="Times New Roman"/>
                <a:cs typeface="Times New Roman"/>
              </a:rPr>
              <a:t>≠</a:t>
            </a:r>
            <a:r>
              <a:rPr lang="pt-BR" dirty="0" smtClean="0"/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/>
              <a:t>- Segue Normal</a:t>
            </a:r>
          </a:p>
          <a:p>
            <a:pPr marL="342900" indent="-342900"/>
            <a:r>
              <a:rPr lang="pt-BR" dirty="0" smtClean="0"/>
              <a:t>	- Variâncias iguais (</a:t>
            </a:r>
            <a:r>
              <a:rPr lang="pt-BR" dirty="0" err="1" smtClean="0"/>
              <a:t>homocedásticos</a:t>
            </a:r>
            <a:r>
              <a:rPr lang="pt-BR" dirty="0" smtClean="0"/>
              <a:t>)</a:t>
            </a:r>
          </a:p>
          <a:p>
            <a:pPr marL="342900" indent="-342900"/>
            <a:r>
              <a:rPr lang="pt-BR" dirty="0" smtClean="0"/>
              <a:t>	- Observações independentes</a:t>
            </a:r>
            <a:r>
              <a:rPr lang="pt-BR" b="1" dirty="0" smtClean="0"/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>
                <a:solidFill>
                  <a:schemeClr val="bg1"/>
                </a:solidFill>
              </a:rPr>
              <a:t>     - 5% (bicaudal) </a:t>
            </a:r>
            <a:r>
              <a:rPr lang="pt-B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pt-BR" b="1" dirty="0" err="1" smtClean="0">
                <a:solidFill>
                  <a:schemeClr val="bg1"/>
                </a:solidFill>
                <a:sym typeface="Wingdings" pitchFamily="2" charset="2"/>
              </a:rPr>
              <a:t>t</a:t>
            </a:r>
            <a:r>
              <a:rPr lang="pt-BR" b="1" baseline="-25000" dirty="0" err="1" smtClean="0">
                <a:solidFill>
                  <a:schemeClr val="bg1"/>
                </a:solidFill>
                <a:sym typeface="Wingdings" pitchFamily="2" charset="2"/>
              </a:rPr>
              <a:t>crítico</a:t>
            </a:r>
            <a:r>
              <a:rPr lang="pt-BR" b="1" baseline="-25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pt-BR" b="1" dirty="0" smtClean="0">
                <a:solidFill>
                  <a:schemeClr val="bg1"/>
                </a:solidFill>
                <a:sym typeface="Wingdings" pitchFamily="2" charset="2"/>
              </a:rPr>
              <a:t>=2,0003</a:t>
            </a:r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51.910,00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46.720,00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16.200,00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14.700,00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crítico</a:t>
            </a:r>
            <a:r>
              <a:rPr lang="pt-BR" dirty="0" smtClean="0">
                <a:solidFill>
                  <a:schemeClr val="bg1"/>
                </a:solidFill>
              </a:rPr>
              <a:t> = 2,0 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calculado</a:t>
            </a:r>
            <a:r>
              <a:rPr lang="pt-BR" baseline="-25000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= 1,354</a:t>
            </a:r>
          </a:p>
          <a:p>
            <a:r>
              <a:rPr lang="pt-BR" b="1" dirty="0" smtClean="0"/>
              <a:t>(vi) Concluir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0" y="76063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Deseja-se verificar se existe diferença entre os salários pagos a engenheiros que atuam na região Sul e Sudeste do país através de um teste de hipóteses. Para isso, selecionaram-se aleatoriamente 30 engenheiros da região Sul e, com base em seus salários anuais, determinou-se a média como sendo R$ 46.720,00 com desvio padrão de R$ 14.700,00. O mesmo procedimento foi adotado para 35 engenheiros da região Sudeste, obtendo-se média de R$ 51.910,00 e desvio padrão de R$ 16.200,00. </a:t>
            </a:r>
            <a:r>
              <a:rPr lang="pt-BR" sz="2400" dirty="0" smtClean="0">
                <a:solidFill>
                  <a:srgbClr val="FF0000"/>
                </a:solidFill>
              </a:rPr>
              <a:t>Assuma um α = 5% e considere que a normalidade e a homogeneidade foram respeitadas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</a:t>
            </a:r>
            <a:r>
              <a:rPr lang="pt-BR" dirty="0" smtClean="0"/>
              <a:t>Hipótese Nula: Média População 1 = Média População 2</a:t>
            </a:r>
          </a:p>
          <a:p>
            <a:r>
              <a:rPr lang="pt-BR" dirty="0" smtClean="0"/>
              <a:t>	Hipótese Nula: Média População 1 </a:t>
            </a:r>
            <a:r>
              <a:rPr lang="pt-BR" dirty="0" smtClean="0">
                <a:latin typeface="Times New Roman"/>
                <a:cs typeface="Times New Roman"/>
              </a:rPr>
              <a:t>≠</a:t>
            </a:r>
            <a:r>
              <a:rPr lang="pt-BR" dirty="0" smtClean="0"/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/>
              <a:t>- Segue Normal</a:t>
            </a:r>
          </a:p>
          <a:p>
            <a:pPr marL="342900" indent="-342900"/>
            <a:r>
              <a:rPr lang="pt-BR" dirty="0" smtClean="0"/>
              <a:t>	- Variâncias iguais (</a:t>
            </a:r>
            <a:r>
              <a:rPr lang="pt-BR" dirty="0" err="1" smtClean="0"/>
              <a:t>homocedásticos</a:t>
            </a:r>
            <a:r>
              <a:rPr lang="pt-BR" dirty="0" smtClean="0"/>
              <a:t>)</a:t>
            </a:r>
          </a:p>
          <a:p>
            <a:pPr marL="342900" indent="-342900"/>
            <a:r>
              <a:rPr lang="pt-BR" dirty="0" smtClean="0"/>
              <a:t>	- Observações independentes</a:t>
            </a:r>
            <a:r>
              <a:rPr lang="pt-BR" b="1" dirty="0" smtClean="0"/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/>
              <a:t>     - 5% (bicaudal)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b="1" dirty="0" err="1" smtClean="0">
                <a:sym typeface="Wingdings" pitchFamily="2" charset="2"/>
              </a:rPr>
              <a:t>t</a:t>
            </a:r>
            <a:r>
              <a:rPr lang="pt-BR" b="1" baseline="-25000" dirty="0" err="1" smtClean="0">
                <a:sym typeface="Wingdings" pitchFamily="2" charset="2"/>
              </a:rPr>
              <a:t>crítico</a:t>
            </a:r>
            <a:r>
              <a:rPr lang="pt-BR" b="1" baseline="-25000" dirty="0" smtClean="0">
                <a:sym typeface="Wingdings" pitchFamily="2" charset="2"/>
              </a:rPr>
              <a:t> </a:t>
            </a:r>
            <a:r>
              <a:rPr lang="pt-BR" b="1" dirty="0" smtClean="0">
                <a:sym typeface="Wingdings" pitchFamily="2" charset="2"/>
              </a:rPr>
              <a:t>=</a:t>
            </a:r>
            <a:r>
              <a:rPr lang="pt-BR" b="1" dirty="0" smtClean="0">
                <a:solidFill>
                  <a:schemeClr val="bg1"/>
                </a:solidFill>
                <a:sym typeface="Wingdings" pitchFamily="2" charset="2"/>
              </a:rPr>
              <a:t>2,0003</a:t>
            </a:r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51.910,00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X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46.720,00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16.200,00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s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14.700,00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b="1" baseline="-25000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baseline="-25000" dirty="0" smtClean="0">
              <a:solidFill>
                <a:schemeClr val="bg1"/>
              </a:solidFill>
            </a:endParaRPr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crítico</a:t>
            </a:r>
            <a:r>
              <a:rPr lang="pt-BR" dirty="0" smtClean="0">
                <a:solidFill>
                  <a:schemeClr val="bg1"/>
                </a:solidFill>
              </a:rPr>
              <a:t> = 2,0 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calculado</a:t>
            </a:r>
            <a:r>
              <a:rPr lang="pt-BR" baseline="-25000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= 1,354</a:t>
            </a:r>
          </a:p>
          <a:p>
            <a:r>
              <a:rPr lang="pt-BR" b="1" dirty="0" smtClean="0"/>
              <a:t>(vi) Concluir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99792" y="0"/>
            <a:ext cx="3528392" cy="15567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0" y="1635536"/>
          <a:ext cx="9144001" cy="5029200"/>
        </p:xfrm>
        <a:graphic>
          <a:graphicData uri="http://schemas.openxmlformats.org/drawingml/2006/table">
            <a:tbl>
              <a:tblPr/>
              <a:tblGrid>
                <a:gridCol w="627756"/>
                <a:gridCol w="929118"/>
                <a:gridCol w="892074"/>
                <a:gridCol w="892074"/>
                <a:gridCol w="892074"/>
                <a:gridCol w="982181"/>
                <a:gridCol w="982181"/>
                <a:gridCol w="982181"/>
                <a:gridCol w="982181"/>
                <a:gridCol w="982181"/>
              </a:tblGrid>
              <a:tr h="228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α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0,200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0,150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0,100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0,050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0,025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0,020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0,015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0,010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0,005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g.l.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1,37638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1,96261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3,07768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6,31375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12,70615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15,89447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21,20505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31,82096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63,65590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1,06066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1,38621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1,88562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2,91999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4,30266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4,84873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5,64280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6,96455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9,92499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0,97847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1,24978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1,63775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2,35336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3,18245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3,48191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3,89606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4,54071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5,84085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0,94096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1,18957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1,53321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2,13185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2,77645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2,99853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3,29763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3,74694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4,60408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0,91954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1,15577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1,47588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2,01505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2,57058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2,75651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3,00288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3,36493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4,03212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0,90570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1,13416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1,43976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1,94318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2,44691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2,61224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2,82893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3,14267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3,70743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0,89603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1,11916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1,41492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1,89458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2,36462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2,51675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2,71457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2,99795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3,49948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0,88889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1,10815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1,39682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1,85955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2,30601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2,44899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2,63381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2,89647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3,35538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0,88340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1,09972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1,38303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1,83311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2,26216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2,39844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2,57381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2,82143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3,24984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0,87|906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1,09306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1,37218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1,81246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2,22814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2,35931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2,52749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2,76377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3,16926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0,87553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1,08767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1,36343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1,79588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2,20099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2,32814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2,49067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2,71808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3,10582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0,87261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1,08321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1,35622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1,78229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2,17881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2,30272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2,46070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2,68099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3,05454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0,87015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1,07947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1,35017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1,77093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2,16037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2,28160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2,43585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2,65030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3,01228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0,86805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1,07628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1,34503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1,76131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2,14479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2,26378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2,41490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2,62449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2,97685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0,86624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1,07353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1,34061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1,75305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2,13145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2,24854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2,39701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2,60248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2,94673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0,86467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1,07114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1,33676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1,74588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2,11990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2,23536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2,38155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2,58349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2,92079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0,86328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1,06903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1,33338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1,73961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2,10982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2,22384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2,36805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2,56694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2,89823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0,86205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1,06717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1,33039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1,73406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2,10092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2,21370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2,35618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2,55238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2,87844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0,86095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1,06551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1,32773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1,72913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2,09302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2,20470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2,34565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2,53948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2,86094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0,85996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1,06402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1,32534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1,72472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2,08596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2,19666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2,33625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2,52798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2,84534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0,85907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1,06267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1,32319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1,72074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2,07961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2,18943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2,32779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2,51765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2,83137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0,85827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1,06145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1,32124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1,71714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2,07388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2,18289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2,32016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2,50832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2,81876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0,85753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1,06034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1,31946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1,71387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2,06865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2,17696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2,31323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2,49987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2,80734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0,85686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1,05932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1,31784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1,71088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2,06390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2,17155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2,30692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2,49216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2,79695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0,85624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1,05838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1,31635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1,70814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2,05954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2,16659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2,30113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2,48510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2,78744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0,85567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1,05752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1,31497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1,70562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2,05553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2,16203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2,29581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2,47863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2,77872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99792" y="0"/>
            <a:ext cx="3528392" cy="15567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0" y="1635536"/>
          <a:ext cx="9144001" cy="3992880"/>
        </p:xfrm>
        <a:graphic>
          <a:graphicData uri="http://schemas.openxmlformats.org/drawingml/2006/table">
            <a:tbl>
              <a:tblPr/>
              <a:tblGrid>
                <a:gridCol w="627756"/>
                <a:gridCol w="929118"/>
                <a:gridCol w="892074"/>
                <a:gridCol w="892074"/>
                <a:gridCol w="892074"/>
                <a:gridCol w="982181"/>
                <a:gridCol w="982181"/>
                <a:gridCol w="982181"/>
                <a:gridCol w="982181"/>
                <a:gridCol w="982181"/>
              </a:tblGrid>
              <a:tr h="228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α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0,200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0,150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0,100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0,050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0,025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0,020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0,015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0,010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0,005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0,85514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1,05673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1,31370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1,70329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2,05183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2,15782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2,29092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2,47266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2,77068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0,85465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1,05599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1,31253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1,70113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2,04841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2,15394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2,28638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2,46714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2,76326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0,85419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1,05530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1,31143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1,69913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2,04523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2,15033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2,28218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2,46202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2,75639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0,85377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1,05466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1,31042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1,69726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2,04227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2,14697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2,27827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2,45726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2,74998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0,85201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1,05202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1,30621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1,68957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2,03011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2,13316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2,26219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2,43772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2,72381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0,85070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1,05005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1,30308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1,68385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2,02107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2,12291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2,25027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2,42326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2,70446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0,84968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1,04852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1,30065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1,67943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2,01410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2,11500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2,24109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2,41212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2,68959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0,84887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1,04729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1,29871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1,67591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2,00856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2,10872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2,23378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2,40327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2,67779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0,84765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1,04547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1,29582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1,67065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2,00030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2,09936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2,22292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2,39012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2,66027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0,84679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1,04417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1,29376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1,66692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1,99444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2,09273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2,21523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2,38080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2,64790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0,84614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1,04319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1,29222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1,66413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1,99007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2,08778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2,20949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2,37387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2,63870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0,84563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1,04244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1,29103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1,66196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1,98667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2,08394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2,20504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2,36850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2,63157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0,84523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1,04184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1,29008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1,66023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1,98397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2,08088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2,20150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2,36421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2,62589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0,84490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1,04134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1,28930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1,65882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1,98177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2,07839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2,19860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2,36072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2,62127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0,84463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1,04093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1,28865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1,65765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1,97993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2,07631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2,19620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2,35783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2,61742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0,84420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1,04029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1,28763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1,65581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1,97706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2,07306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2,19244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2,35328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2,61140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0,84387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1,03980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1,28686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1,65443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1,97490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2,07063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2,18962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2,34988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2,60690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0,84362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1,03943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1,28627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1,65336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1,97323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2,06874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2,18743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2,34724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2,60341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0,84342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1,03913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1,28580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1,65251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1,97189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2,06723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2,18569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2,34513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2,60063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14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∞</a:t>
                      </a:r>
                      <a:endParaRPr lang="pt-BR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0,84198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1,03697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1,28240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1,64638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1,96234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2,05643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2,17319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2,33008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2,58075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550" marR="405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4355976" y="3284984"/>
            <a:ext cx="792088" cy="288032"/>
          </a:xfrm>
          <a:prstGeom prst="rect">
            <a:avLst/>
          </a:prstGeom>
          <a:solidFill>
            <a:srgbClr val="66FF66">
              <a:alpha val="20000"/>
            </a:srgbClr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Comparação de proporções </a:t>
            </a:r>
          </a:p>
          <a:p>
            <a:pPr lvl="1"/>
            <a:r>
              <a:rPr lang="pt-BR" dirty="0" smtClean="0"/>
              <a:t>teste Z para diferença entre duas proporções</a:t>
            </a:r>
          </a:p>
          <a:p>
            <a:pPr lvl="1"/>
            <a:r>
              <a:rPr lang="pt-BR" dirty="0" smtClean="0"/>
              <a:t>teste </a:t>
            </a:r>
            <a:r>
              <a:rPr lang="pt-BR" dirty="0" err="1" smtClean="0"/>
              <a:t>Qui-quadrado</a:t>
            </a:r>
            <a:r>
              <a:rPr lang="pt-BR" dirty="0" smtClean="0"/>
              <a:t> para Aderência</a:t>
            </a:r>
          </a:p>
          <a:p>
            <a:pPr lvl="1"/>
            <a:r>
              <a:rPr lang="pt-BR" dirty="0" smtClean="0"/>
              <a:t>teste </a:t>
            </a:r>
            <a:r>
              <a:rPr lang="pt-BR" dirty="0" err="1" smtClean="0"/>
              <a:t>Qui-quadrado</a:t>
            </a:r>
            <a:r>
              <a:rPr lang="pt-BR" dirty="0" smtClean="0"/>
              <a:t> para Independência</a:t>
            </a:r>
          </a:p>
          <a:p>
            <a:pPr lvl="1"/>
            <a:r>
              <a:rPr lang="pt-BR" dirty="0" smtClean="0"/>
              <a:t>teste </a:t>
            </a:r>
            <a:r>
              <a:rPr lang="pt-BR" dirty="0" err="1" smtClean="0"/>
              <a:t>Qui-quadrado</a:t>
            </a:r>
            <a:r>
              <a:rPr lang="pt-BR" dirty="0" smtClean="0"/>
              <a:t> para Homogeneidade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26466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 dirty="0">
                <a:latin typeface="Calibri" pitchFamily="34" charset="0"/>
              </a:rPr>
              <a:t>Parte </a:t>
            </a:r>
            <a:r>
              <a:rPr lang="pt-BR" altLang="pt-BR" sz="4000" b="1" dirty="0" smtClean="0">
                <a:latin typeface="Calibri" pitchFamily="34" charset="0"/>
              </a:rPr>
              <a:t>1 e ½ </a:t>
            </a:r>
            <a:endParaRPr lang="pt-BR" alt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/>
              <a:t>	Hipótese Nula: Média População 1 = Média População 2</a:t>
            </a:r>
          </a:p>
          <a:p>
            <a:r>
              <a:rPr lang="pt-BR" dirty="0" smtClean="0"/>
              <a:t>	Hipótese Nula: Média População 1 </a:t>
            </a:r>
            <a:r>
              <a:rPr lang="pt-BR" dirty="0" smtClean="0">
                <a:latin typeface="Times New Roman"/>
                <a:cs typeface="Times New Roman"/>
              </a:rPr>
              <a:t>≠</a:t>
            </a:r>
            <a:r>
              <a:rPr lang="pt-BR" dirty="0" smtClean="0"/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/>
              <a:t>- Segue Normal</a:t>
            </a:r>
          </a:p>
          <a:p>
            <a:pPr marL="342900" indent="-342900"/>
            <a:r>
              <a:rPr lang="pt-BR" dirty="0" smtClean="0"/>
              <a:t>	- Variâncias iguais (</a:t>
            </a:r>
            <a:r>
              <a:rPr lang="pt-BR" dirty="0" err="1" smtClean="0"/>
              <a:t>homocedásticos</a:t>
            </a:r>
            <a:r>
              <a:rPr lang="pt-BR" dirty="0" smtClean="0"/>
              <a:t>)</a:t>
            </a:r>
          </a:p>
          <a:p>
            <a:pPr marL="342900" indent="-342900"/>
            <a:r>
              <a:rPr lang="pt-BR" dirty="0" smtClean="0"/>
              <a:t>	- Observações independentes</a:t>
            </a:r>
            <a:r>
              <a:rPr lang="pt-BR" b="1" dirty="0" smtClean="0"/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/>
              <a:t>     - 5% (bicaudal)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b="1" dirty="0" err="1" smtClean="0">
                <a:sym typeface="Wingdings" pitchFamily="2" charset="2"/>
              </a:rPr>
              <a:t>t</a:t>
            </a:r>
            <a:r>
              <a:rPr lang="pt-BR" b="1" baseline="-25000" dirty="0" err="1" smtClean="0">
                <a:sym typeface="Wingdings" pitchFamily="2" charset="2"/>
              </a:rPr>
              <a:t>crítico</a:t>
            </a:r>
            <a:r>
              <a:rPr lang="pt-BR" b="1" baseline="-25000" dirty="0" smtClean="0">
                <a:sym typeface="Wingdings" pitchFamily="2" charset="2"/>
              </a:rPr>
              <a:t> </a:t>
            </a:r>
            <a:r>
              <a:rPr lang="pt-BR" b="1" dirty="0" smtClean="0">
                <a:sym typeface="Wingdings" pitchFamily="2" charset="2"/>
              </a:rPr>
              <a:t>= </a:t>
            </a:r>
            <a:r>
              <a:rPr lang="pt-BR" dirty="0" smtClean="0"/>
              <a:t>± </a:t>
            </a:r>
            <a:r>
              <a:rPr lang="pt-BR" b="1" dirty="0" smtClean="0">
                <a:sym typeface="Wingdings" pitchFamily="2" charset="2"/>
              </a:rPr>
              <a:t>2,0003</a:t>
            </a:r>
            <a:endParaRPr lang="pt-BR" b="1" dirty="0" smtClean="0"/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=</a:t>
            </a:r>
            <a:endParaRPr lang="pt-BR" b="1" baseline="-25000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</a:t>
            </a:r>
            <a:endParaRPr lang="pt-BR" b="1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1</a:t>
            </a:r>
            <a:r>
              <a:rPr lang="pt-BR" b="1" dirty="0" smtClean="0"/>
              <a:t> =</a:t>
            </a:r>
            <a:endParaRPr lang="pt-BR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2</a:t>
            </a:r>
            <a:r>
              <a:rPr lang="pt-BR" b="1" dirty="0" smtClean="0"/>
              <a:t> =</a:t>
            </a:r>
            <a:endParaRPr lang="pt-BR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1</a:t>
            </a:r>
            <a:r>
              <a:rPr lang="pt-BR" b="1" dirty="0" smtClean="0"/>
              <a:t> =</a:t>
            </a:r>
            <a:endParaRPr lang="pt-BR" b="1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2</a:t>
            </a:r>
            <a:r>
              <a:rPr lang="pt-BR" b="1" dirty="0" smtClean="0"/>
              <a:t> =</a:t>
            </a:r>
            <a:endParaRPr lang="pt-BR" baseline="-25000" dirty="0" smtClean="0"/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crítico</a:t>
            </a:r>
            <a:r>
              <a:rPr lang="pt-BR" dirty="0" smtClean="0">
                <a:solidFill>
                  <a:schemeClr val="bg1"/>
                </a:solidFill>
              </a:rPr>
              <a:t> = 2,0 	</a:t>
            </a:r>
            <a:r>
              <a:rPr lang="pt-BR" dirty="0" err="1" smtClean="0">
                <a:solidFill>
                  <a:schemeClr val="bg1"/>
                </a:solidFill>
              </a:rPr>
              <a:t>t</a:t>
            </a:r>
            <a:r>
              <a:rPr lang="pt-BR" baseline="-25000" dirty="0" err="1" smtClean="0">
                <a:solidFill>
                  <a:schemeClr val="bg1"/>
                </a:solidFill>
              </a:rPr>
              <a:t>calculado</a:t>
            </a:r>
            <a:r>
              <a:rPr lang="pt-BR" baseline="-25000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= 1,354</a:t>
            </a:r>
          </a:p>
          <a:p>
            <a:r>
              <a:rPr lang="pt-BR" b="1" dirty="0" smtClean="0"/>
              <a:t>(vi) Concluir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653981"/>
            <a:ext cx="2880320" cy="179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0" y="76063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Deseja-se verificar se existe diferença entre os salários pagos a engenheiros que atuam na região Sul e Sudeste do país através de um teste de hipóteses. Para isso, selecionaram-se aleatoriamente </a:t>
            </a:r>
            <a:r>
              <a:rPr lang="pt-BR" sz="2400" dirty="0" smtClean="0">
                <a:solidFill>
                  <a:srgbClr val="FF0000"/>
                </a:solidFill>
              </a:rPr>
              <a:t>30 engenheiros da região Sul</a:t>
            </a:r>
            <a:r>
              <a:rPr lang="pt-BR" sz="2400" dirty="0" smtClean="0"/>
              <a:t> e, com base em seus salários anuais, determinou-se a média como sendo </a:t>
            </a:r>
            <a:r>
              <a:rPr lang="pt-BR" sz="2400" dirty="0" smtClean="0">
                <a:solidFill>
                  <a:srgbClr val="FF0000"/>
                </a:solidFill>
              </a:rPr>
              <a:t>R$ 46.720,00 com desvio padrão de R$ 14.700,00</a:t>
            </a:r>
            <a:r>
              <a:rPr lang="pt-BR" sz="2400" dirty="0" smtClean="0"/>
              <a:t>. O mesmo procedimento foi adotado para </a:t>
            </a:r>
            <a:r>
              <a:rPr lang="pt-BR" sz="2400" dirty="0" smtClean="0">
                <a:solidFill>
                  <a:srgbClr val="0070C0"/>
                </a:solidFill>
              </a:rPr>
              <a:t>35 engenheiros da região Sudeste</a:t>
            </a:r>
            <a:r>
              <a:rPr lang="pt-BR" sz="2400" dirty="0" smtClean="0"/>
              <a:t>, obtendo-se </a:t>
            </a:r>
            <a:r>
              <a:rPr lang="pt-BR" sz="2400" dirty="0" smtClean="0">
                <a:solidFill>
                  <a:srgbClr val="0070C0"/>
                </a:solidFill>
              </a:rPr>
              <a:t>média de R$ 51.910,00 e desvio padrão de R$ 16.200,00</a:t>
            </a:r>
            <a:r>
              <a:rPr lang="pt-BR" sz="2400" dirty="0" smtClean="0"/>
              <a:t>. Assuma um α = 5% e considere que a normalidade e a homogeneidade foram respeitadas.</a:t>
            </a:r>
            <a:endParaRPr lang="pt-BR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/>
              <a:t>	Hipótese Nula: Média População 1 = Média População 2</a:t>
            </a:r>
          </a:p>
          <a:p>
            <a:r>
              <a:rPr lang="pt-BR" dirty="0" smtClean="0"/>
              <a:t>	Hipótese Nula: Média População 1 </a:t>
            </a:r>
            <a:r>
              <a:rPr lang="pt-BR" dirty="0" smtClean="0">
                <a:latin typeface="Times New Roman"/>
                <a:cs typeface="Times New Roman"/>
              </a:rPr>
              <a:t>≠</a:t>
            </a:r>
            <a:r>
              <a:rPr lang="pt-BR" dirty="0" smtClean="0"/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/>
              <a:t>- Segue Normal</a:t>
            </a:r>
          </a:p>
          <a:p>
            <a:pPr marL="342900" indent="-342900"/>
            <a:r>
              <a:rPr lang="pt-BR" dirty="0" smtClean="0"/>
              <a:t>	- Variâncias iguais (</a:t>
            </a:r>
            <a:r>
              <a:rPr lang="pt-BR" dirty="0" err="1" smtClean="0"/>
              <a:t>homocedásticos</a:t>
            </a:r>
            <a:r>
              <a:rPr lang="pt-BR" dirty="0" smtClean="0"/>
              <a:t>)</a:t>
            </a:r>
          </a:p>
          <a:p>
            <a:pPr marL="342900" indent="-342900"/>
            <a:r>
              <a:rPr lang="pt-BR" dirty="0" smtClean="0"/>
              <a:t>	- Observações independentes</a:t>
            </a:r>
            <a:r>
              <a:rPr lang="pt-BR" b="1" dirty="0" smtClean="0"/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/>
              <a:t>     - 5% (bicaudal)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b="1" dirty="0" err="1" smtClean="0">
                <a:sym typeface="Wingdings" pitchFamily="2" charset="2"/>
              </a:rPr>
              <a:t>t</a:t>
            </a:r>
            <a:r>
              <a:rPr lang="pt-BR" b="1" baseline="-25000" dirty="0" err="1" smtClean="0">
                <a:sym typeface="Wingdings" pitchFamily="2" charset="2"/>
              </a:rPr>
              <a:t>crítico</a:t>
            </a:r>
            <a:r>
              <a:rPr lang="pt-BR" b="1" baseline="-25000" dirty="0" smtClean="0">
                <a:sym typeface="Wingdings" pitchFamily="2" charset="2"/>
              </a:rPr>
              <a:t> </a:t>
            </a:r>
            <a:r>
              <a:rPr lang="pt-BR" b="1" dirty="0" smtClean="0">
                <a:sym typeface="Wingdings" pitchFamily="2" charset="2"/>
              </a:rPr>
              <a:t>= </a:t>
            </a:r>
            <a:r>
              <a:rPr lang="pt-BR" dirty="0" smtClean="0"/>
              <a:t>± </a:t>
            </a:r>
            <a:r>
              <a:rPr lang="pt-BR" b="1" dirty="0" smtClean="0">
                <a:sym typeface="Wingdings" pitchFamily="2" charset="2"/>
              </a:rPr>
              <a:t>2,0003</a:t>
            </a:r>
            <a:endParaRPr lang="pt-BR" b="1" dirty="0" smtClean="0"/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51.910,00</a:t>
            </a:r>
            <a:r>
              <a:rPr lang="pt-BR" b="1" dirty="0" smtClean="0"/>
              <a:t> </a:t>
            </a:r>
            <a:endParaRPr lang="pt-BR" b="1" baseline="-25000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46.720,00</a:t>
            </a:r>
            <a:endParaRPr lang="pt-BR" b="1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16.200,00</a:t>
            </a:r>
            <a:endParaRPr lang="pt-BR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14.700,00</a:t>
            </a:r>
            <a:endParaRPr lang="pt-BR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35</a:t>
            </a:r>
            <a:endParaRPr lang="pt-BR" b="1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30</a:t>
            </a:r>
            <a:endParaRPr lang="pt-BR" baseline="-25000" dirty="0" smtClean="0"/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/>
              <a:t>t</a:t>
            </a:r>
            <a:r>
              <a:rPr lang="pt-BR" baseline="-25000" dirty="0" err="1" smtClean="0"/>
              <a:t>crítico</a:t>
            </a:r>
            <a:r>
              <a:rPr lang="pt-BR" dirty="0" smtClean="0"/>
              <a:t> = </a:t>
            </a:r>
            <a:r>
              <a:rPr lang="pt-BR" dirty="0" smtClean="0">
                <a:solidFill>
                  <a:schemeClr val="bg1"/>
                </a:solidFill>
              </a:rPr>
              <a:t>2,0 </a:t>
            </a:r>
            <a:r>
              <a:rPr lang="pt-BR" dirty="0" smtClean="0"/>
              <a:t>	</a:t>
            </a:r>
            <a:r>
              <a:rPr lang="pt-BR" dirty="0" err="1" smtClean="0"/>
              <a:t>t</a:t>
            </a:r>
            <a:r>
              <a:rPr lang="pt-BR" baseline="-25000" dirty="0" err="1" smtClean="0"/>
              <a:t>calculado</a:t>
            </a:r>
            <a:r>
              <a:rPr lang="pt-BR" baseline="-25000" dirty="0" smtClean="0"/>
              <a:t> </a:t>
            </a:r>
            <a:r>
              <a:rPr lang="pt-BR" dirty="0" smtClean="0"/>
              <a:t>= </a:t>
            </a:r>
            <a:r>
              <a:rPr lang="pt-BR" dirty="0" smtClean="0">
                <a:solidFill>
                  <a:schemeClr val="bg1"/>
                </a:solidFill>
              </a:rPr>
              <a:t>1,354</a:t>
            </a:r>
          </a:p>
          <a:p>
            <a:r>
              <a:rPr lang="pt-BR" b="1" dirty="0" smtClean="0"/>
              <a:t>(vi) Concluir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653981"/>
            <a:ext cx="2880320" cy="179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/>
              <a:t>	Hipótese Nula: Média População 1 = Média População 2</a:t>
            </a:r>
          </a:p>
          <a:p>
            <a:r>
              <a:rPr lang="pt-BR" dirty="0" smtClean="0"/>
              <a:t>	Hipótese Nula: Média População 1 </a:t>
            </a:r>
            <a:r>
              <a:rPr lang="pt-BR" dirty="0" smtClean="0">
                <a:latin typeface="Times New Roman"/>
                <a:cs typeface="Times New Roman"/>
              </a:rPr>
              <a:t>≠</a:t>
            </a:r>
            <a:r>
              <a:rPr lang="pt-BR" dirty="0" smtClean="0"/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/>
              <a:t>- Segue Normal</a:t>
            </a:r>
          </a:p>
          <a:p>
            <a:pPr marL="342900" indent="-342900"/>
            <a:r>
              <a:rPr lang="pt-BR" dirty="0" smtClean="0"/>
              <a:t>	- Variâncias iguais (</a:t>
            </a:r>
            <a:r>
              <a:rPr lang="pt-BR" dirty="0" err="1" smtClean="0"/>
              <a:t>homocedásticos</a:t>
            </a:r>
            <a:r>
              <a:rPr lang="pt-BR" dirty="0" smtClean="0"/>
              <a:t>)</a:t>
            </a:r>
          </a:p>
          <a:p>
            <a:pPr marL="342900" indent="-342900"/>
            <a:r>
              <a:rPr lang="pt-BR" dirty="0" smtClean="0"/>
              <a:t>	- Observações independentes</a:t>
            </a:r>
            <a:r>
              <a:rPr lang="pt-BR" b="1" dirty="0" smtClean="0"/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/>
              <a:t>     - 5% (bicaudal)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b="1" dirty="0" err="1" smtClean="0">
                <a:sym typeface="Wingdings" pitchFamily="2" charset="2"/>
              </a:rPr>
              <a:t>t</a:t>
            </a:r>
            <a:r>
              <a:rPr lang="pt-BR" b="1" baseline="-25000" dirty="0" err="1" smtClean="0">
                <a:sym typeface="Wingdings" pitchFamily="2" charset="2"/>
              </a:rPr>
              <a:t>crítico</a:t>
            </a:r>
            <a:r>
              <a:rPr lang="pt-BR" b="1" baseline="-25000" dirty="0" smtClean="0">
                <a:sym typeface="Wingdings" pitchFamily="2" charset="2"/>
              </a:rPr>
              <a:t> </a:t>
            </a:r>
            <a:r>
              <a:rPr lang="pt-BR" b="1" dirty="0" smtClean="0">
                <a:sym typeface="Wingdings" pitchFamily="2" charset="2"/>
              </a:rPr>
              <a:t>= </a:t>
            </a:r>
            <a:r>
              <a:rPr lang="pt-BR" dirty="0" smtClean="0"/>
              <a:t>± </a:t>
            </a:r>
            <a:r>
              <a:rPr lang="pt-BR" b="1" dirty="0" smtClean="0">
                <a:sym typeface="Wingdings" pitchFamily="2" charset="2"/>
              </a:rPr>
              <a:t>2,0003</a:t>
            </a:r>
            <a:endParaRPr lang="pt-BR" b="1" dirty="0" smtClean="0"/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51.910,00</a:t>
            </a:r>
            <a:r>
              <a:rPr lang="pt-BR" b="1" dirty="0" smtClean="0"/>
              <a:t> </a:t>
            </a:r>
            <a:endParaRPr lang="pt-BR" b="1" baseline="-25000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46.720,00</a:t>
            </a:r>
            <a:endParaRPr lang="pt-BR" b="1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16.200,00</a:t>
            </a:r>
            <a:endParaRPr lang="pt-BR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14.700,00</a:t>
            </a:r>
            <a:endParaRPr lang="pt-BR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35</a:t>
            </a:r>
            <a:endParaRPr lang="pt-BR" b="1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30</a:t>
            </a:r>
            <a:endParaRPr lang="pt-BR" baseline="-25000" dirty="0" smtClean="0"/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/>
              <a:t>t</a:t>
            </a:r>
            <a:r>
              <a:rPr lang="pt-BR" baseline="-25000" dirty="0" err="1" smtClean="0"/>
              <a:t>crítico</a:t>
            </a:r>
            <a:r>
              <a:rPr lang="pt-BR" dirty="0" smtClean="0"/>
              <a:t> = ± 2,0 	</a:t>
            </a:r>
            <a:r>
              <a:rPr lang="pt-BR" dirty="0" err="1" smtClean="0"/>
              <a:t>t</a:t>
            </a:r>
            <a:r>
              <a:rPr lang="pt-BR" baseline="-25000" dirty="0" err="1" smtClean="0"/>
              <a:t>calculado</a:t>
            </a:r>
            <a:r>
              <a:rPr lang="pt-BR" baseline="-25000" dirty="0" smtClean="0"/>
              <a:t> </a:t>
            </a:r>
            <a:r>
              <a:rPr lang="pt-BR" dirty="0" smtClean="0"/>
              <a:t>= 1,354</a:t>
            </a:r>
          </a:p>
          <a:p>
            <a:r>
              <a:rPr lang="pt-BR" b="1" dirty="0" smtClean="0"/>
              <a:t>(vi) Concluir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653981"/>
            <a:ext cx="2880320" cy="179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(i) Estabelecer Hipóteses: </a:t>
            </a:r>
          </a:p>
          <a:p>
            <a:r>
              <a:rPr lang="pt-BR" dirty="0" smtClean="0"/>
              <a:t>	Hipótese Nula: Média População 1 = Média População 2</a:t>
            </a:r>
          </a:p>
          <a:p>
            <a:r>
              <a:rPr lang="pt-BR" dirty="0" smtClean="0"/>
              <a:t>	Hipótese Nula: Média População 1 </a:t>
            </a:r>
            <a:r>
              <a:rPr lang="pt-BR" dirty="0" smtClean="0">
                <a:latin typeface="Times New Roman"/>
                <a:cs typeface="Times New Roman"/>
              </a:rPr>
              <a:t>≠</a:t>
            </a:r>
            <a:r>
              <a:rPr lang="pt-BR" dirty="0" smtClean="0"/>
              <a:t> Média População 2</a:t>
            </a:r>
          </a:p>
          <a:p>
            <a:pPr marL="342900" indent="-342900">
              <a:buAutoNum type="romanLcParenBoth" startAt="2"/>
            </a:pPr>
            <a:r>
              <a:rPr lang="pt-BR" b="1" dirty="0" smtClean="0"/>
              <a:t>Verificar pressupostos:</a:t>
            </a:r>
          </a:p>
          <a:p>
            <a:pPr marL="342900" indent="-342900"/>
            <a:r>
              <a:rPr lang="pt-BR" b="1" dirty="0" smtClean="0"/>
              <a:t>	</a:t>
            </a:r>
            <a:r>
              <a:rPr lang="pt-BR" dirty="0" smtClean="0"/>
              <a:t>- Segue Normal</a:t>
            </a:r>
          </a:p>
          <a:p>
            <a:pPr marL="342900" indent="-342900"/>
            <a:r>
              <a:rPr lang="pt-BR" dirty="0" smtClean="0"/>
              <a:t>	- Variâncias iguais (</a:t>
            </a:r>
            <a:r>
              <a:rPr lang="pt-BR" dirty="0" err="1" smtClean="0"/>
              <a:t>homocedásticos</a:t>
            </a:r>
            <a:r>
              <a:rPr lang="pt-BR" dirty="0" smtClean="0"/>
              <a:t>)</a:t>
            </a:r>
          </a:p>
          <a:p>
            <a:pPr marL="342900" indent="-342900"/>
            <a:r>
              <a:rPr lang="pt-BR" dirty="0" smtClean="0"/>
              <a:t>	- Observações independentes</a:t>
            </a:r>
            <a:r>
              <a:rPr lang="pt-BR" b="1" dirty="0" smtClean="0"/>
              <a:t> </a:t>
            </a:r>
          </a:p>
          <a:p>
            <a:pPr marL="342900" indent="-342900"/>
            <a:endParaRPr lang="pt-BR" sz="600" b="1" dirty="0" smtClean="0"/>
          </a:p>
          <a:p>
            <a:r>
              <a:rPr lang="pt-BR" b="1" dirty="0" smtClean="0"/>
              <a:t>(iii) Estabelecer </a:t>
            </a:r>
            <a:r>
              <a:rPr lang="el-GR" b="1" dirty="0" smtClean="0"/>
              <a:t>α</a:t>
            </a:r>
            <a:endParaRPr lang="pt-BR" b="1" dirty="0" smtClean="0"/>
          </a:p>
          <a:p>
            <a:r>
              <a:rPr lang="pt-BR" dirty="0" smtClean="0"/>
              <a:t>     - 5% (bicaudal)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b="1" dirty="0" err="1" smtClean="0">
                <a:sym typeface="Wingdings" pitchFamily="2" charset="2"/>
              </a:rPr>
              <a:t>t</a:t>
            </a:r>
            <a:r>
              <a:rPr lang="pt-BR" b="1" baseline="-25000" dirty="0" err="1" smtClean="0">
                <a:sym typeface="Wingdings" pitchFamily="2" charset="2"/>
              </a:rPr>
              <a:t>crítico</a:t>
            </a:r>
            <a:r>
              <a:rPr lang="pt-BR" b="1" baseline="-25000" dirty="0" smtClean="0">
                <a:sym typeface="Wingdings" pitchFamily="2" charset="2"/>
              </a:rPr>
              <a:t> </a:t>
            </a:r>
            <a:r>
              <a:rPr lang="pt-BR" b="1" dirty="0" smtClean="0">
                <a:sym typeface="Wingdings" pitchFamily="2" charset="2"/>
              </a:rPr>
              <a:t>= </a:t>
            </a:r>
            <a:r>
              <a:rPr lang="pt-BR" dirty="0" smtClean="0"/>
              <a:t>± </a:t>
            </a:r>
            <a:r>
              <a:rPr lang="pt-BR" b="1" dirty="0" smtClean="0">
                <a:sym typeface="Wingdings" pitchFamily="2" charset="2"/>
              </a:rPr>
              <a:t>2,0003</a:t>
            </a:r>
            <a:endParaRPr lang="pt-BR" b="1" dirty="0" smtClean="0"/>
          </a:p>
          <a:p>
            <a:r>
              <a:rPr lang="pt-BR" b="1" dirty="0" smtClean="0"/>
              <a:t>(iv) Calcular a estatística do teste	</a:t>
            </a:r>
          </a:p>
          <a:p>
            <a:endParaRPr lang="pt-BR" sz="900" b="1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51.910,00</a:t>
            </a:r>
            <a:r>
              <a:rPr lang="pt-BR" b="1" dirty="0" smtClean="0"/>
              <a:t> </a:t>
            </a:r>
            <a:endParaRPr lang="pt-BR" b="1" baseline="-25000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46.720,00</a:t>
            </a:r>
            <a:endParaRPr lang="pt-BR" b="1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16.200,00</a:t>
            </a:r>
            <a:endParaRPr lang="pt-BR" baseline="-25000" dirty="0" smtClean="0"/>
          </a:p>
          <a:p>
            <a:r>
              <a:rPr lang="pt-BR" b="1" dirty="0" smtClean="0"/>
              <a:t>s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14.700,00</a:t>
            </a:r>
            <a:endParaRPr lang="pt-BR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1</a:t>
            </a:r>
            <a:r>
              <a:rPr lang="pt-BR" b="1" dirty="0" smtClean="0"/>
              <a:t> = </a:t>
            </a:r>
            <a:r>
              <a:rPr lang="pt-BR" dirty="0" smtClean="0"/>
              <a:t>35</a:t>
            </a:r>
            <a:endParaRPr lang="pt-BR" b="1" baseline="-25000" dirty="0" smtClean="0"/>
          </a:p>
          <a:p>
            <a:r>
              <a:rPr lang="pt-BR" b="1" dirty="0" smtClean="0"/>
              <a:t>n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dirty="0" smtClean="0"/>
              <a:t>30</a:t>
            </a:r>
            <a:endParaRPr lang="pt-BR" baseline="-25000" dirty="0" smtClean="0"/>
          </a:p>
          <a:p>
            <a:endParaRPr lang="pt-BR" sz="1000" b="1" dirty="0" smtClean="0"/>
          </a:p>
          <a:p>
            <a:r>
              <a:rPr lang="pt-BR" b="1" dirty="0" smtClean="0"/>
              <a:t>(v) Determine p-valor, comparando com </a:t>
            </a:r>
            <a:r>
              <a:rPr lang="el-GR" b="1" dirty="0" smtClean="0"/>
              <a:t>α</a:t>
            </a:r>
            <a:r>
              <a:rPr lang="pt-BR" b="1" dirty="0" smtClean="0"/>
              <a:t>, comparar 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calculado</a:t>
            </a:r>
            <a:r>
              <a:rPr lang="pt-BR" b="1" baseline="-25000" dirty="0" smtClean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</a:t>
            </a:r>
            <a:r>
              <a:rPr lang="pt-BR" b="1" baseline="-25000" dirty="0" err="1" smtClean="0"/>
              <a:t>crítico</a:t>
            </a:r>
            <a:endParaRPr lang="pt-BR" b="1" baseline="-25000" dirty="0" smtClean="0"/>
          </a:p>
          <a:p>
            <a:endParaRPr lang="pt-BR" sz="800" dirty="0" smtClean="0"/>
          </a:p>
          <a:p>
            <a:r>
              <a:rPr lang="pt-BR" dirty="0" smtClean="0"/>
              <a:t>			</a:t>
            </a:r>
            <a:r>
              <a:rPr lang="pt-BR" dirty="0" err="1" smtClean="0"/>
              <a:t>t</a:t>
            </a:r>
            <a:r>
              <a:rPr lang="pt-BR" baseline="-25000" dirty="0" err="1" smtClean="0"/>
              <a:t>crítico</a:t>
            </a:r>
            <a:r>
              <a:rPr lang="pt-BR" dirty="0" smtClean="0"/>
              <a:t> = ± 2,0 	</a:t>
            </a:r>
            <a:r>
              <a:rPr lang="pt-BR" dirty="0" err="1" smtClean="0"/>
              <a:t>t</a:t>
            </a:r>
            <a:r>
              <a:rPr lang="pt-BR" baseline="-25000" dirty="0" err="1" smtClean="0"/>
              <a:t>calculado</a:t>
            </a:r>
            <a:r>
              <a:rPr lang="pt-BR" baseline="-25000" dirty="0" smtClean="0"/>
              <a:t> </a:t>
            </a:r>
            <a:r>
              <a:rPr lang="pt-BR" dirty="0" smtClean="0"/>
              <a:t>= 1,354</a:t>
            </a:r>
          </a:p>
          <a:p>
            <a:r>
              <a:rPr lang="pt-BR" b="1" dirty="0" smtClean="0"/>
              <a:t>(vi) Concluir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653981"/>
            <a:ext cx="2880320" cy="179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6588224" y="4014356"/>
            <a:ext cx="50405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&lt;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6588224" y="4518412"/>
            <a:ext cx="50405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&gt;</a:t>
            </a:r>
            <a:endParaRPr lang="pt-BR" sz="28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64288" y="400506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Rejeita H0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64288" y="450912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rejeita H0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1763688" y="692696"/>
            <a:ext cx="626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 smtClean="0"/>
              <a:t>t</a:t>
            </a:r>
            <a:r>
              <a:rPr lang="pt-BR" sz="2800" baseline="-25000" dirty="0" err="1" smtClean="0"/>
              <a:t>crítico</a:t>
            </a:r>
            <a:r>
              <a:rPr lang="pt-BR" sz="2800" dirty="0" smtClean="0"/>
              <a:t> = ± 2,0 		</a:t>
            </a:r>
            <a:r>
              <a:rPr lang="pt-BR" sz="2800" dirty="0" err="1" smtClean="0"/>
              <a:t>t</a:t>
            </a:r>
            <a:r>
              <a:rPr lang="pt-BR" sz="2800" baseline="-25000" dirty="0" err="1" smtClean="0"/>
              <a:t>calculado</a:t>
            </a:r>
            <a:r>
              <a:rPr lang="pt-BR" sz="2800" baseline="-25000" dirty="0" smtClean="0"/>
              <a:t> </a:t>
            </a:r>
            <a:r>
              <a:rPr lang="pt-BR" sz="2800" dirty="0" smtClean="0"/>
              <a:t>= 1,354</a:t>
            </a:r>
            <a:endParaRPr lang="pt-BR" sz="2800" dirty="0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14869"/>
            <a:ext cx="7992888" cy="473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6084168" y="5517232"/>
            <a:ext cx="16979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crítico</a:t>
            </a:r>
            <a:r>
              <a:rPr lang="pt-BR" dirty="0" smtClean="0"/>
              <a:t> = + 2.000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644008" y="5877272"/>
            <a:ext cx="17139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calculado</a:t>
            </a:r>
            <a:r>
              <a:rPr lang="pt-BR" baseline="-25000" dirty="0" smtClean="0"/>
              <a:t> </a:t>
            </a:r>
            <a:r>
              <a:rPr lang="pt-BR" dirty="0" smtClean="0"/>
              <a:t>= 1,354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475656" y="5589240"/>
            <a:ext cx="1640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crítico</a:t>
            </a:r>
            <a:r>
              <a:rPr lang="pt-BR" dirty="0" smtClean="0"/>
              <a:t> = - 2.000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EXEMPLO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0" y="719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(vi) Conclusão redigida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b="1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107504" y="1496973"/>
            <a:ext cx="88204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Para um nível de significância de 5%, </a:t>
            </a:r>
            <a:r>
              <a:rPr lang="pt-BR" sz="3200" b="1" dirty="0" smtClean="0"/>
              <a:t>não</a:t>
            </a:r>
            <a:r>
              <a:rPr lang="pt-BR" sz="3200" dirty="0" smtClean="0"/>
              <a:t> </a:t>
            </a:r>
            <a:r>
              <a:rPr lang="pt-BR" sz="3200" b="1" dirty="0" smtClean="0"/>
              <a:t>rejeitamos</a:t>
            </a:r>
            <a:r>
              <a:rPr lang="pt-BR" sz="3200" dirty="0" smtClean="0"/>
              <a:t> </a:t>
            </a:r>
            <a:r>
              <a:rPr lang="pt-BR" sz="3200" b="1" dirty="0" smtClean="0"/>
              <a:t>a H</a:t>
            </a:r>
            <a:r>
              <a:rPr lang="pt-BR" sz="3200" b="1" baseline="-25000" dirty="0" smtClean="0"/>
              <a:t>0</a:t>
            </a:r>
            <a:r>
              <a:rPr lang="pt-BR" sz="3200" dirty="0" smtClean="0"/>
              <a:t>, ou seja, os dados proporcionaram evidência para concluir que a média salarial de engenheiros na região Sudeste (média = R$ 51.910,00, erro padrão = R$ 2.738,30) é igual à média salarial de engenheiros na região Sul (média = 46.720,00, erro padrão = 2.683,84) (t</a:t>
            </a:r>
            <a:r>
              <a:rPr lang="pt-BR" sz="3200" baseline="-25000" dirty="0" smtClean="0"/>
              <a:t>(63)</a:t>
            </a:r>
            <a:r>
              <a:rPr lang="pt-BR" sz="3200" dirty="0" smtClean="0"/>
              <a:t> = 1,354; p &gt; 0,10). </a:t>
            </a:r>
            <a:endParaRPr lang="pt-BR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EXERCÍCIOS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7825" y="764704"/>
            <a:ext cx="717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ym typeface="Wingdings" pitchFamily="2" charset="2"/>
              </a:rPr>
              <a:t> Fazer sequência do Exercício 3</a:t>
            </a:r>
            <a:endParaRPr lang="pt-BR" sz="3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EXERCÍCIOS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7825" y="764704"/>
            <a:ext cx="5734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sz="3600" dirty="0" smtClean="0">
                <a:sym typeface="Wingdings" pitchFamily="2" charset="2"/>
              </a:rPr>
              <a:t> Fazer no R</a:t>
            </a:r>
          </a:p>
          <a:p>
            <a:pPr>
              <a:buFont typeface="Wingdings" pitchFamily="2" charset="2"/>
              <a:buChar char="à"/>
            </a:pPr>
            <a:endParaRPr lang="pt-BR" sz="3600" dirty="0" smtClean="0">
              <a:sym typeface="Wingdings" pitchFamily="2" charset="2"/>
            </a:endParaRPr>
          </a:p>
          <a:p>
            <a:r>
              <a:rPr lang="pt-BR" sz="3600" dirty="0" smtClean="0">
                <a:sym typeface="Wingdings" pitchFamily="2" charset="2"/>
              </a:rPr>
              <a:t>Abrir arquivo “</a:t>
            </a:r>
            <a:r>
              <a:rPr lang="pt-BR" sz="3600" dirty="0" err="1" smtClean="0">
                <a:sym typeface="Wingdings" pitchFamily="2" charset="2"/>
              </a:rPr>
              <a:t>teste_t</a:t>
            </a:r>
            <a:r>
              <a:rPr lang="pt-BR" sz="3600" dirty="0" smtClean="0">
                <a:sym typeface="Wingdings" pitchFamily="2" charset="2"/>
              </a:rPr>
              <a:t>.</a:t>
            </a:r>
            <a:r>
              <a:rPr lang="pt-BR" sz="3600" dirty="0" err="1" smtClean="0">
                <a:sym typeface="Wingdings" pitchFamily="2" charset="2"/>
              </a:rPr>
              <a:t>Rmd</a:t>
            </a:r>
            <a:r>
              <a:rPr lang="pt-BR" sz="3600" dirty="0" smtClean="0">
                <a:sym typeface="Wingdings" pitchFamily="2" charset="2"/>
              </a:rPr>
              <a:t>”</a:t>
            </a:r>
            <a:endParaRPr lang="pt-BR" sz="3600" dirty="0"/>
          </a:p>
        </p:txBody>
      </p:sp>
      <p:pic>
        <p:nvPicPr>
          <p:cNvPr id="4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68344" y="836712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5" y="5451301"/>
            <a:ext cx="8421687" cy="1362075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Comparação de Proporções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745" y="3951114"/>
            <a:ext cx="8421687" cy="1500187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Análise Bivariada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Image result for teste a/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36501"/>
            <a:ext cx="6840760" cy="3340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Testes </a:t>
            </a:r>
            <a:r>
              <a:rPr lang="pt-BR" dirty="0" err="1" smtClean="0"/>
              <a:t>não-paramétricos</a:t>
            </a:r>
            <a:endParaRPr lang="pt-BR" dirty="0" smtClean="0"/>
          </a:p>
          <a:p>
            <a:pPr lvl="1"/>
            <a:r>
              <a:rPr lang="pt-BR" dirty="0" smtClean="0"/>
              <a:t>Teste dos Sinais</a:t>
            </a:r>
          </a:p>
          <a:p>
            <a:pPr lvl="1"/>
            <a:r>
              <a:rPr lang="pt-BR" dirty="0" smtClean="0"/>
              <a:t>Teste </a:t>
            </a:r>
            <a:r>
              <a:rPr lang="pt-BR" dirty="0" err="1" smtClean="0"/>
              <a:t>Mann-Witney</a:t>
            </a:r>
            <a:endParaRPr lang="pt-BR" dirty="0" smtClean="0"/>
          </a:p>
          <a:p>
            <a:pPr lvl="1"/>
            <a:r>
              <a:rPr lang="pt-BR" dirty="0" smtClean="0"/>
              <a:t>Teste de </a:t>
            </a:r>
            <a:r>
              <a:rPr lang="pt-BR" dirty="0" err="1" smtClean="0"/>
              <a:t>Wilcoxon</a:t>
            </a:r>
            <a:endParaRPr lang="pt-BR" dirty="0" smtClean="0"/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8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 dirty="0">
                <a:latin typeface="Calibri" pitchFamily="34" charset="0"/>
              </a:rPr>
              <a:t>Parte </a:t>
            </a:r>
            <a:r>
              <a:rPr lang="pt-BR" altLang="pt-BR" sz="4000" b="1" dirty="0" smtClean="0">
                <a:latin typeface="Calibri" pitchFamily="34" charset="0"/>
              </a:rPr>
              <a:t>2</a:t>
            </a:r>
            <a:endParaRPr lang="pt-BR" alt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764704"/>
            <a:ext cx="936104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316738" y="764704"/>
            <a:ext cx="936104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316738" y="1844824"/>
            <a:ext cx="936104" cy="21602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9512" y="1196752"/>
            <a:ext cx="936104" cy="28083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452003" y="20608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 err="1" smtClean="0"/>
              <a:t>vs</a:t>
            </a:r>
            <a:endParaRPr lang="pt-BR" sz="2400" b="1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7504" y="447950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480/500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195736" y="440749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400/500</a:t>
            </a:r>
            <a:endParaRPr lang="pt-BR" sz="2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4005064"/>
            <a:ext cx="140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A</a:t>
            </a:r>
            <a:endParaRPr lang="pt-BR" sz="2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221726" y="400506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B</a:t>
            </a:r>
            <a:endParaRPr lang="pt-BR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00808"/>
            <a:ext cx="316835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4644008" y="3573016"/>
            <a:ext cx="36724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31840" y="51571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bicaudal</a:t>
            </a:r>
            <a:endParaRPr lang="pt-BR" dirty="0"/>
          </a:p>
        </p:txBody>
      </p:sp>
      <p:cxnSp>
        <p:nvCxnSpPr>
          <p:cNvPr id="21" name="Conector de seta reta 20"/>
          <p:cNvCxnSpPr>
            <a:stCxn id="19" idx="3"/>
          </p:cNvCxnSpPr>
          <p:nvPr/>
        </p:nvCxnSpPr>
        <p:spPr>
          <a:xfrm flipV="1">
            <a:off x="4175716" y="4509120"/>
            <a:ext cx="756324" cy="83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131840" y="55799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unicaudal</a:t>
            </a:r>
            <a:endParaRPr lang="pt-BR" dirty="0"/>
          </a:p>
        </p:txBody>
      </p:sp>
      <p:cxnSp>
        <p:nvCxnSpPr>
          <p:cNvPr id="24" name="Conector de seta reta 23"/>
          <p:cNvCxnSpPr>
            <a:stCxn id="23" idx="3"/>
          </p:cNvCxnSpPr>
          <p:nvPr/>
        </p:nvCxnSpPr>
        <p:spPr>
          <a:xfrm flipV="1">
            <a:off x="4303956" y="4941168"/>
            <a:ext cx="700092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3" idx="3"/>
          </p:cNvCxnSpPr>
          <p:nvPr/>
        </p:nvCxnSpPr>
        <p:spPr>
          <a:xfrm flipV="1">
            <a:off x="4303956" y="5445224"/>
            <a:ext cx="700092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229200"/>
            <a:ext cx="444199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34186"/>
            <a:ext cx="3816424" cy="132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204864"/>
            <a:ext cx="61912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sixsigmastudyguide.com/wp-content/uploads/2014/04/z-t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4275"/>
            <a:ext cx="9148234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2" descr="http://sixsigmastudyguide.com/wp-content/uploads/2014/04/z-tab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733" y="50801"/>
            <a:ext cx="8643056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2" descr="http://sixsigmastudyguide.com/wp-content/uploads/2014/04/z-tab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78" y="6210300"/>
            <a:ext cx="909743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CaixaDeTexto 8"/>
          <p:cNvSpPr txBox="1">
            <a:spLocks noChangeArrowheads="1"/>
          </p:cNvSpPr>
          <p:nvPr/>
        </p:nvSpPr>
        <p:spPr bwMode="auto">
          <a:xfrm>
            <a:off x="383822" y="571500"/>
            <a:ext cx="992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Tabela I</a:t>
            </a:r>
            <a:endParaRPr lang="en-US" altLang="pt-BR"/>
          </a:p>
        </p:txBody>
      </p:sp>
      <p:sp>
        <p:nvSpPr>
          <p:cNvPr id="60426" name="CaixaDeTexto 9"/>
          <p:cNvSpPr txBox="1">
            <a:spLocks noChangeArrowheads="1"/>
          </p:cNvSpPr>
          <p:nvPr/>
        </p:nvSpPr>
        <p:spPr bwMode="auto">
          <a:xfrm>
            <a:off x="4967112" y="558800"/>
            <a:ext cx="1056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Tabela II</a:t>
            </a:r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44016" y="908720"/>
            <a:ext cx="8676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prop.test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(x, n,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p = NULL,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alternative =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two.sided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“,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correct = TRUE)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51520" y="2321585"/>
            <a:ext cx="8532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: </a:t>
            </a:r>
            <a:r>
              <a:rPr lang="en-US" sz="2000" dirty="0" err="1" smtClean="0"/>
              <a:t>Vetor</a:t>
            </a:r>
            <a:r>
              <a:rPr lang="en-US" sz="2000" dirty="0" smtClean="0"/>
              <a:t> - </a:t>
            </a:r>
            <a:r>
              <a:rPr lang="en-US" sz="2000" dirty="0" err="1" smtClean="0"/>
              <a:t>Contagem</a:t>
            </a:r>
            <a:r>
              <a:rPr lang="en-US" sz="2000" dirty="0" smtClean="0"/>
              <a:t> do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sucessos</a:t>
            </a:r>
            <a:endParaRPr lang="en-US" sz="2000" dirty="0" smtClean="0"/>
          </a:p>
          <a:p>
            <a:r>
              <a:rPr lang="en-US" sz="2000" b="1" dirty="0" smtClean="0"/>
              <a:t>n</a:t>
            </a:r>
            <a:r>
              <a:rPr lang="en-US" sz="2000" dirty="0" smtClean="0"/>
              <a:t>: </a:t>
            </a:r>
            <a:r>
              <a:rPr lang="en-US" sz="2000" dirty="0" err="1" smtClean="0"/>
              <a:t>Vetor</a:t>
            </a:r>
            <a:r>
              <a:rPr lang="en-US" sz="2000" dirty="0" smtClean="0"/>
              <a:t> – </a:t>
            </a:r>
            <a:r>
              <a:rPr lang="en-US" sz="2000" dirty="0" err="1" smtClean="0"/>
              <a:t>Contagem</a:t>
            </a:r>
            <a:r>
              <a:rPr lang="en-US" sz="2000" dirty="0" smtClean="0"/>
              <a:t> do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tentativas</a:t>
            </a:r>
            <a:endParaRPr lang="en-US" sz="2000" dirty="0" smtClean="0"/>
          </a:p>
          <a:p>
            <a:r>
              <a:rPr lang="en-US" sz="2000" b="1" dirty="0" smtClean="0"/>
              <a:t>alternative</a:t>
            </a:r>
            <a:r>
              <a:rPr lang="en-US" sz="2000" dirty="0" smtClean="0"/>
              <a:t>: </a:t>
            </a:r>
            <a:r>
              <a:rPr lang="en-US" sz="2000" dirty="0" err="1" smtClean="0"/>
              <a:t>Caracter</a:t>
            </a:r>
            <a:r>
              <a:rPr lang="en-US" sz="2000" dirty="0" smtClean="0"/>
              <a:t> – </a:t>
            </a:r>
            <a:r>
              <a:rPr lang="en-US" sz="2000" dirty="0" err="1" smtClean="0"/>
              <a:t>especificando</a:t>
            </a:r>
            <a:r>
              <a:rPr lang="en-US" sz="2000" dirty="0" smtClean="0"/>
              <a:t> a </a:t>
            </a:r>
            <a:r>
              <a:rPr lang="en-US" sz="2000" dirty="0" err="1" smtClean="0"/>
              <a:t>hipótese</a:t>
            </a:r>
            <a:r>
              <a:rPr lang="en-US" sz="2000" dirty="0" smtClean="0"/>
              <a:t> </a:t>
            </a:r>
            <a:r>
              <a:rPr lang="en-US" sz="2000" dirty="0" err="1" smtClean="0"/>
              <a:t>alternativa</a:t>
            </a:r>
            <a:endParaRPr lang="en-US" sz="2000" dirty="0" smtClean="0"/>
          </a:p>
          <a:p>
            <a:r>
              <a:rPr lang="en-US" sz="2000" b="1" dirty="0" smtClean="0"/>
              <a:t>correct</a:t>
            </a:r>
            <a:r>
              <a:rPr lang="en-US" sz="2000" dirty="0" smtClean="0"/>
              <a:t>: </a:t>
            </a:r>
            <a:r>
              <a:rPr lang="en-US" sz="2000" dirty="0" err="1" smtClean="0"/>
              <a:t>Lógico</a:t>
            </a:r>
            <a:r>
              <a:rPr lang="en-US" sz="2000" dirty="0" smtClean="0"/>
              <a:t> – Se </a:t>
            </a:r>
            <a:r>
              <a:rPr lang="en-US" sz="2000" dirty="0" err="1" smtClean="0"/>
              <a:t>correção</a:t>
            </a:r>
            <a:r>
              <a:rPr lang="en-US" sz="2000" dirty="0" smtClean="0"/>
              <a:t> de Yates </a:t>
            </a:r>
            <a:r>
              <a:rPr lang="en-US" sz="2000" dirty="0" err="1" smtClean="0"/>
              <a:t>dve</a:t>
            </a:r>
            <a:r>
              <a:rPr lang="en-US" sz="2000" dirty="0" smtClean="0"/>
              <a:t> ser </a:t>
            </a:r>
            <a:r>
              <a:rPr lang="en-US" sz="2000" dirty="0" err="1" smtClean="0"/>
              <a:t>realizada</a:t>
            </a:r>
            <a:endParaRPr lang="en-US" sz="2000" dirty="0"/>
          </a:p>
        </p:txBody>
      </p:sp>
      <p:pic>
        <p:nvPicPr>
          <p:cNvPr id="11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1124744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5108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948264" y="2780928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2984" y="1466850"/>
            <a:ext cx="35052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755576" y="3702511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sz="2800" dirty="0" smtClean="0"/>
              <a:t> </a:t>
            </a:r>
            <a:r>
              <a:rPr lang="pt-BR" sz="2800" dirty="0" err="1" smtClean="0"/>
              <a:t>Z</a:t>
            </a:r>
            <a:r>
              <a:rPr lang="pt-BR" sz="2800" baseline="-25000" dirty="0" err="1" smtClean="0"/>
              <a:t>gc</a:t>
            </a:r>
            <a:r>
              <a:rPr lang="pt-BR" sz="2800" dirty="0" smtClean="0"/>
              <a:t>:  Valor de z relativo ao grau de confiança (95% = 1.96)</a:t>
            </a:r>
          </a:p>
          <a:p>
            <a:pPr>
              <a:buFont typeface="Wingdings" pitchFamily="2" charset="2"/>
              <a:buChar char="à"/>
            </a:pPr>
            <a:r>
              <a:rPr lang="pt-BR" sz="2800" dirty="0" smtClean="0"/>
              <a:t> e: erro absoluto (“para mais ou para </a:t>
            </a:r>
            <a:r>
              <a:rPr lang="pt-BR" sz="2800" dirty="0" err="1" smtClean="0"/>
              <a:t>meno</a:t>
            </a:r>
            <a:r>
              <a:rPr lang="pt-BR" sz="2800" dirty="0" smtClean="0"/>
              <a:t>”)</a:t>
            </a:r>
          </a:p>
          <a:p>
            <a:pPr>
              <a:buFont typeface="Wingdings" pitchFamily="2" charset="2"/>
              <a:buChar char="à"/>
            </a:pPr>
            <a:r>
              <a:rPr lang="pt-BR" sz="2800" dirty="0" smtClean="0"/>
              <a:t> p: probabilidade do evento</a:t>
            </a:r>
          </a:p>
          <a:p>
            <a:pPr>
              <a:buFont typeface="Wingdings" pitchFamily="2" charset="2"/>
              <a:buChar char="à"/>
            </a:pPr>
            <a:r>
              <a:rPr lang="pt-BR" sz="2800" dirty="0" smtClean="0"/>
              <a:t> q: probabilidade do não evento (1-p)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375" y="692696"/>
            <a:ext cx="3806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ym typeface="Wingdings" pitchFamily="2" charset="2"/>
              </a:rPr>
              <a:t> Tamanho amostral</a:t>
            </a:r>
            <a:endParaRPr lang="pt-BR" sz="2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CaixaDeTexto 26"/>
          <p:cNvSpPr txBox="1">
            <a:spLocks noChangeArrowheads="1"/>
          </p:cNvSpPr>
          <p:nvPr/>
        </p:nvSpPr>
        <p:spPr bwMode="auto">
          <a:xfrm>
            <a:off x="4318550" y="2514054"/>
            <a:ext cx="444358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>
                <a:solidFill>
                  <a:srgbClr val="0070C0"/>
                </a:solidFill>
              </a:rPr>
              <a:t>Interpretação prática</a:t>
            </a:r>
            <a:r>
              <a:rPr lang="pt-BR" altLang="pt-BR" sz="2400" b="1"/>
              <a:t>:</a:t>
            </a:r>
          </a:p>
          <a:p>
            <a:r>
              <a:rPr lang="pt-BR" altLang="pt-BR"/>
              <a:t>Nós estamos 100(1-</a:t>
            </a:r>
            <a:r>
              <a:rPr lang="el-GR" altLang="pt-BR"/>
              <a:t>α</a:t>
            </a:r>
            <a:r>
              <a:rPr lang="pt-BR" altLang="pt-BR"/>
              <a:t>)% confiantes que o intervalo de confiança contém o valor de </a:t>
            </a:r>
            <a:r>
              <a:rPr lang="el-GR" altLang="pt-BR"/>
              <a:t>μ</a:t>
            </a:r>
            <a:endParaRPr lang="en-US" altLang="pt-BR"/>
          </a:p>
        </p:txBody>
      </p:sp>
      <p:pic>
        <p:nvPicPr>
          <p:cNvPr id="4608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7050" y="2615655"/>
            <a:ext cx="3976511" cy="398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o explicativo retangular 29"/>
          <p:cNvSpPr/>
          <p:nvPr/>
        </p:nvSpPr>
        <p:spPr>
          <a:xfrm>
            <a:off x="611560" y="1484784"/>
            <a:ext cx="3528392" cy="1014983"/>
          </a:xfrm>
          <a:prstGeom prst="wedgeRectCallout">
            <a:avLst>
              <a:gd name="adj1" fmla="val -5259"/>
              <a:gd name="adj2" fmla="val 998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</a:rPr>
              <a:t>Tenho 95% de confiança que está entre 10% e 30%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3375" y="692696"/>
            <a:ext cx="3806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ym typeface="Wingdings" pitchFamily="2" charset="2"/>
              </a:rPr>
              <a:t> Tamanho amostral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3375" y="692696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ym typeface="Wingdings" pitchFamily="2" charset="2"/>
              </a:rPr>
              <a:t>EXERCÍCIO</a:t>
            </a:r>
            <a:endParaRPr lang="pt-BR" sz="2800" b="1" dirty="0"/>
          </a:p>
        </p:txBody>
      </p:sp>
      <p:sp>
        <p:nvSpPr>
          <p:cNvPr id="11" name="Retângulo 10"/>
          <p:cNvSpPr/>
          <p:nvPr/>
        </p:nvSpPr>
        <p:spPr>
          <a:xfrm>
            <a:off x="251520" y="126876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1. Os produtores de um programa de televisão pretendem modificá-lo se for assistido regularmente por menos de um quarto dos possuidores de televisão. Uma pesquisa encomendada a uma empresa especializada mostrou que, de 400 famílias entrevistadas, 80 assistem ao programa regularmente. Com base nos dados, qual deve ser a decisão dos produtores?</a:t>
            </a:r>
            <a:endParaRPr lang="pt-BR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90872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Temos uma população </a:t>
            </a:r>
            <a:r>
              <a:rPr lang="pt-BR" sz="2400" i="1" dirty="0" smtClean="0"/>
              <a:t>P e queremos verificar se ela segue uma distribuição </a:t>
            </a:r>
            <a:r>
              <a:rPr lang="pt-BR" sz="2400" dirty="0" smtClean="0"/>
              <a:t>especificada </a:t>
            </a:r>
            <a:r>
              <a:rPr lang="pt-BR" sz="2400" i="1" dirty="0" smtClean="0"/>
              <a:t>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, isto é, queremos testar a hipótese H0 : P = 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.</a:t>
            </a:r>
            <a:endParaRPr lang="pt-BR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2844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90872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Temos uma população </a:t>
            </a:r>
            <a:r>
              <a:rPr lang="pt-BR" sz="2400" i="1" dirty="0" smtClean="0"/>
              <a:t>P e queremos verificar se ela segue uma distribuição </a:t>
            </a:r>
            <a:r>
              <a:rPr lang="pt-BR" sz="2400" dirty="0" smtClean="0"/>
              <a:t>especificada </a:t>
            </a:r>
            <a:r>
              <a:rPr lang="pt-BR" sz="2400" i="1" dirty="0" smtClean="0"/>
              <a:t>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, isto é, queremos testar a hipótese H0 : P = 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.</a:t>
            </a:r>
            <a:endParaRPr lang="pt-BR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2844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431" y="3861048"/>
            <a:ext cx="87410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de cantos arredondados 10"/>
          <p:cNvSpPr/>
          <p:nvPr/>
        </p:nvSpPr>
        <p:spPr>
          <a:xfrm>
            <a:off x="323528" y="5013176"/>
            <a:ext cx="8640960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http://2.bp.blogspot.com/-11jqu00X9_U/T2lPg0dencI/AAAAAAAACLo/dfc4cO-su2k/s1600/Dado+3D+H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1916832"/>
            <a:ext cx="2463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60" y="5505251"/>
            <a:ext cx="7772400" cy="1362075"/>
          </a:xfrm>
        </p:spPr>
        <p:txBody>
          <a:bodyPr/>
          <a:lstStyle/>
          <a:p>
            <a:r>
              <a:rPr lang="pt-BR" dirty="0" smtClean="0"/>
              <a:t>Comparação de duas médias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960" y="4005064"/>
            <a:ext cx="7772400" cy="1500187"/>
          </a:xfrm>
        </p:spPr>
        <p:txBody>
          <a:bodyPr/>
          <a:lstStyle/>
          <a:p>
            <a:r>
              <a:rPr lang="pt-BR" dirty="0" smtClean="0"/>
              <a:t>Análise Bivariada</a:t>
            </a:r>
            <a:endParaRPr lang="pt-BR" dirty="0"/>
          </a:p>
        </p:txBody>
      </p:sp>
      <p:pic>
        <p:nvPicPr>
          <p:cNvPr id="4" name="Picture 2" descr="Image result for teste a/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09786"/>
            <a:ext cx="7724775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90872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Temos uma população </a:t>
            </a:r>
            <a:r>
              <a:rPr lang="pt-BR" sz="2400" i="1" dirty="0" smtClean="0"/>
              <a:t>P e queremos verificar se ela segue uma distribuição </a:t>
            </a:r>
            <a:r>
              <a:rPr lang="pt-BR" sz="2400" dirty="0" smtClean="0"/>
              <a:t>especificada </a:t>
            </a:r>
            <a:r>
              <a:rPr lang="pt-BR" sz="2400" i="1" dirty="0" smtClean="0"/>
              <a:t>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, isto é, queremos testar a hipótese H0 : P = 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.</a:t>
            </a:r>
            <a:endParaRPr lang="pt-BR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2844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431" y="3861048"/>
            <a:ext cx="87410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de cantos arredondados 10"/>
          <p:cNvSpPr/>
          <p:nvPr/>
        </p:nvSpPr>
        <p:spPr>
          <a:xfrm>
            <a:off x="2843808" y="5013176"/>
            <a:ext cx="5184576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http://2.bp.blogspot.com/-11jqu00X9_U/T2lPg0dencI/AAAAAAAACLo/dfc4cO-su2k/s1600/Dado+3D+H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1916832"/>
            <a:ext cx="2463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90872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Temos uma população </a:t>
            </a:r>
            <a:r>
              <a:rPr lang="pt-BR" sz="2400" i="1" dirty="0" smtClean="0"/>
              <a:t>P e queremos verificar se ela segue uma distribuição </a:t>
            </a:r>
            <a:r>
              <a:rPr lang="pt-BR" sz="2400" dirty="0" smtClean="0"/>
              <a:t>especificada </a:t>
            </a:r>
            <a:r>
              <a:rPr lang="pt-BR" sz="2400" i="1" dirty="0" smtClean="0"/>
              <a:t>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, isto é, queremos testar a hipótese H0 : P = 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.</a:t>
            </a:r>
            <a:endParaRPr lang="pt-BR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2844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431" y="3861048"/>
            <a:ext cx="87410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de cantos arredondados 10"/>
          <p:cNvSpPr/>
          <p:nvPr/>
        </p:nvSpPr>
        <p:spPr>
          <a:xfrm>
            <a:off x="2843808" y="5013176"/>
            <a:ext cx="5184576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4275" y="5611887"/>
            <a:ext cx="3794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1/6 </a:t>
            </a:r>
            <a:r>
              <a:rPr lang="pt-BR" sz="4400" dirty="0" smtClean="0">
                <a:sym typeface="Wingdings" pitchFamily="2" charset="2"/>
              </a:rPr>
              <a:t> </a:t>
            </a:r>
            <a:r>
              <a:rPr lang="pt-BR" sz="4400" i="1" dirty="0" smtClean="0">
                <a:sym typeface="Wingdings" pitchFamily="2" charset="2"/>
              </a:rPr>
              <a:t>n*</a:t>
            </a:r>
            <a:r>
              <a:rPr lang="pt-BR" sz="4400" i="1" baseline="-25000" dirty="0" err="1" smtClean="0">
                <a:sym typeface="Wingdings" pitchFamily="2" charset="2"/>
              </a:rPr>
              <a:t>ij</a:t>
            </a:r>
            <a:r>
              <a:rPr lang="pt-BR" sz="4400" dirty="0" smtClean="0">
                <a:sym typeface="Wingdings" pitchFamily="2" charset="2"/>
              </a:rPr>
              <a:t>/300 </a:t>
            </a:r>
            <a:endParaRPr lang="pt-BR" sz="4400" dirty="0"/>
          </a:p>
        </p:txBody>
      </p:sp>
      <p:pic>
        <p:nvPicPr>
          <p:cNvPr id="13" name="Picture 2" descr="http://2.bp.blogspot.com/-11jqu00X9_U/T2lPg0dencI/AAAAAAAACLo/dfc4cO-su2k/s1600/Dado+3D+H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1916832"/>
            <a:ext cx="2463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90872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Temos uma população </a:t>
            </a:r>
            <a:r>
              <a:rPr lang="pt-BR" sz="2400" i="1" dirty="0" smtClean="0"/>
              <a:t>P e queremos verificar se ela segue uma distribuição </a:t>
            </a:r>
            <a:r>
              <a:rPr lang="pt-BR" sz="2400" dirty="0" smtClean="0"/>
              <a:t>especificada </a:t>
            </a:r>
            <a:r>
              <a:rPr lang="pt-BR" sz="2400" i="1" dirty="0" smtClean="0"/>
              <a:t>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, isto é, queremos testar a hipótese H0 : P = P</a:t>
            </a:r>
            <a:r>
              <a:rPr lang="pt-BR" sz="2400" i="1" baseline="-25000" dirty="0" smtClean="0"/>
              <a:t>0</a:t>
            </a:r>
            <a:r>
              <a:rPr lang="pt-BR" sz="2400" i="1" dirty="0" smtClean="0"/>
              <a:t>.</a:t>
            </a:r>
            <a:endParaRPr lang="pt-BR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2844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431" y="3861048"/>
            <a:ext cx="87410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611560" y="5733256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Calcule o </a:t>
            </a:r>
            <a:r>
              <a:rPr lang="el-GR" sz="3600" dirty="0" smtClean="0">
                <a:latin typeface="Times New Roman"/>
                <a:cs typeface="Times New Roman"/>
              </a:rPr>
              <a:t>χ</a:t>
            </a:r>
            <a:r>
              <a:rPr lang="pt-BR" sz="3600" dirty="0" smtClean="0">
                <a:latin typeface="Times New Roman"/>
                <a:cs typeface="Times New Roman"/>
              </a:rPr>
              <a:t>²</a:t>
            </a:r>
            <a:endParaRPr lang="pt-BR" sz="3600" dirty="0"/>
          </a:p>
        </p:txBody>
      </p:sp>
      <p:pic>
        <p:nvPicPr>
          <p:cNvPr id="12" name="Picture 2" descr="http://2.bp.blogspot.com/-11jqu00X9_U/T2lPg0dencI/AAAAAAAACLo/dfc4cO-su2k/s1600/Dado+3D+H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1916832"/>
            <a:ext cx="2463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713" y="692696"/>
            <a:ext cx="334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/>
              <a:t>Hardy-Weinberg</a:t>
            </a:r>
            <a:endParaRPr lang="pt-BR" sz="3200" b="1" dirty="0"/>
          </a:p>
        </p:txBody>
      </p:sp>
      <p:pic>
        <p:nvPicPr>
          <p:cNvPr id="8397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6768752" cy="5306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713" y="692696"/>
            <a:ext cx="334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/>
              <a:t>Hardy-Weinberg</a:t>
            </a:r>
            <a:endParaRPr lang="pt-BR" sz="3200" b="1" dirty="0"/>
          </a:p>
        </p:txBody>
      </p:sp>
      <p:pic>
        <p:nvPicPr>
          <p:cNvPr id="28674" name="Picture 2" descr="Image result for Hardy-Weinbe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6192687" cy="51269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713" y="692696"/>
            <a:ext cx="334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/>
              <a:t>Hardy-Weinberg</a:t>
            </a:r>
            <a:endParaRPr lang="pt-BR" sz="3200" b="1" dirty="0"/>
          </a:p>
        </p:txBody>
      </p:sp>
      <p:pic>
        <p:nvPicPr>
          <p:cNvPr id="8499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632848" cy="4421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556792"/>
            <a:ext cx="859513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76713" y="692696"/>
            <a:ext cx="334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/>
              <a:t>Hardy-Weinberg</a:t>
            </a:r>
            <a:endParaRPr lang="pt-BR" sz="3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71800" y="3573016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3 frequências </a:t>
            </a:r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dirty="0" err="1" smtClean="0">
                <a:sym typeface="Wingdings" pitchFamily="2" charset="2"/>
              </a:rPr>
              <a:t>g.l.</a:t>
            </a:r>
            <a:r>
              <a:rPr lang="pt-BR" sz="2400" dirty="0" smtClean="0">
                <a:sym typeface="Wingdings" pitchFamily="2" charset="2"/>
              </a:rPr>
              <a:t> = 3-1</a:t>
            </a:r>
            <a:endParaRPr lang="pt-BR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sp>
        <p:nvSpPr>
          <p:cNvPr id="12" name="Retângulo 11"/>
          <p:cNvSpPr/>
          <p:nvPr/>
        </p:nvSpPr>
        <p:spPr>
          <a:xfrm>
            <a:off x="107504" y="1340768"/>
            <a:ext cx="8892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Determine se a população a seguir encontra-se em equilíbrio de </a:t>
            </a:r>
            <a:r>
              <a:rPr lang="pt-BR" sz="3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Hardy</a:t>
            </a:r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Weinberg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pt-BR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98 AA; </a:t>
            </a:r>
          </a:p>
          <a:p>
            <a:pPr lvl="0"/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50 </a:t>
            </a:r>
            <a:r>
              <a:rPr lang="pt-BR" sz="3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lvl="0"/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 </a:t>
            </a:r>
            <a:r>
              <a:rPr lang="pt-BR" sz="3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aa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pt-BR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 = 168</a:t>
            </a:r>
            <a:endParaRPr lang="pt-BR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51520" y="5517232"/>
            <a:ext cx="867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Considere </a:t>
            </a:r>
            <a:r>
              <a:rPr lang="pt-BR" sz="2800" i="1" dirty="0" err="1" smtClean="0"/>
              <a:t>Qui-Quadrado</a:t>
            </a:r>
            <a:r>
              <a:rPr lang="pt-BR" sz="2800" i="1" dirty="0" smtClean="0"/>
              <a:t> crítico </a:t>
            </a:r>
          </a:p>
          <a:p>
            <a:r>
              <a:rPr lang="pt-BR" sz="2800" i="1" dirty="0" smtClean="0"/>
              <a:t>(associado à probabilidade de 5%) = 5,99</a:t>
            </a:r>
            <a:endParaRPr lang="pt-BR" sz="2800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820738"/>
            <a:ext cx="8929479" cy="4768502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179512" y="908720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spaço Reservado para Conteúdo 1"/>
          <p:cNvSpPr txBox="1">
            <a:spLocks/>
          </p:cNvSpPr>
          <p:nvPr/>
        </p:nvSpPr>
        <p:spPr>
          <a:xfrm>
            <a:off x="179512" y="862806"/>
            <a:ext cx="8712968" cy="5302498"/>
          </a:xfrm>
          <a:prstGeom prst="rect">
            <a:avLst/>
          </a:prstGeom>
        </p:spPr>
        <p:txBody>
          <a:bodyPr/>
          <a:lstStyle/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“Teste” de Independência</a:t>
            </a: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11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 </a:t>
            </a:r>
            <a:r>
              <a:rPr kumimoji="0" lang="pt-BR" alt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P(A∩B) ≠ P (A)*P(B), </a:t>
            </a: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podemos considerar que existe dependência (ou associação) entre eventos.</a:t>
            </a: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000" b="1" i="1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 exemplo:</a:t>
            </a: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P(H – hipertensos) = 23% = 0.23</a:t>
            </a: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P(M – hipertensas) = 18% = 0.18</a:t>
            </a: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P(casais – hipertensos) = 7.2%</a:t>
            </a:r>
          </a:p>
          <a:p>
            <a:pPr marL="10953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pt-B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kumimoji="0" lang="pt-BR" altLang="pt-B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Podemos considerar associação ou dependência?</a:t>
            </a:r>
            <a:endParaRPr kumimoji="0" lang="pt-BR" alt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cxnSp>
        <p:nvCxnSpPr>
          <p:cNvPr id="12" name="Conector de seta reta 11"/>
          <p:cNvCxnSpPr>
            <a:stCxn id="3" idx="3"/>
          </p:cNvCxnSpPr>
          <p:nvPr/>
        </p:nvCxnSpPr>
        <p:spPr>
          <a:xfrm flipV="1">
            <a:off x="6464853" y="836712"/>
            <a:ext cx="2679147" cy="1480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361341" y="8994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215541" y="9087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1</a:t>
            </a:r>
            <a:endParaRPr 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9512" y="1268760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Realizou-se uma pesquisa com uma amostra de 400 frequentadores de um clube esportivo, sendo 150 mulheres e 250 homens, a fim de classificá-los de acordo com a modalidade esportiva preferida: vôlei, basquete ou tênis. Os dados coletados na pesquisa estão descritos na tabela a seguir: 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13037"/>
            <a:ext cx="838835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tângulo 14"/>
          <p:cNvSpPr/>
          <p:nvPr/>
        </p:nvSpPr>
        <p:spPr>
          <a:xfrm>
            <a:off x="395536" y="530120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Arial"/>
                <a:ea typeface="Times New Roman"/>
              </a:rPr>
              <a:t>a) </a:t>
            </a:r>
            <a:r>
              <a:rPr lang="pt-BR" sz="2400" dirty="0" smtClean="0">
                <a:latin typeface="Arial"/>
                <a:ea typeface="Times New Roman"/>
              </a:rPr>
              <a:t>Se uma pessoa é amostrada aleatoriamente, qual é a probabilidade desta pessoa ser uma mulher e praticar Vôlei?</a:t>
            </a:r>
            <a:endParaRPr lang="pt-BR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38835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6078" y="3779748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Construa uma tabela com as frequências esperadas entre modalidades e gênero</a:t>
            </a:r>
            <a:endParaRPr lang="pt-BR" b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79512" y="4221088"/>
          <a:ext cx="8712970" cy="2160240"/>
        </p:xfrm>
        <a:graphic>
          <a:graphicData uri="http://schemas.openxmlformats.org/drawingml/2006/table">
            <a:tbl>
              <a:tblPr/>
              <a:tblGrid>
                <a:gridCol w="1742594"/>
                <a:gridCol w="1742594"/>
                <a:gridCol w="1742594"/>
                <a:gridCol w="1742594"/>
                <a:gridCol w="1742594"/>
              </a:tblGrid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cap="all" dirty="0">
                          <a:latin typeface="Arial"/>
                          <a:ea typeface="Times New Roman"/>
                          <a:cs typeface="Times New Roman"/>
                        </a:rPr>
                        <a:t>Gênero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Vôlei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Basquete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Tênis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638175" algn="l"/>
                        </a:tabLs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Mulheres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150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Homens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250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115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175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110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400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38835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6078" y="3779748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Construa uma tabela com as frequências esperadas entre modalidades e gênero</a:t>
            </a:r>
            <a:endParaRPr lang="pt-BR" b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79512" y="4221088"/>
          <a:ext cx="8712970" cy="2160240"/>
        </p:xfrm>
        <a:graphic>
          <a:graphicData uri="http://schemas.openxmlformats.org/drawingml/2006/table">
            <a:tbl>
              <a:tblPr/>
              <a:tblGrid>
                <a:gridCol w="1742594"/>
                <a:gridCol w="1742594"/>
                <a:gridCol w="1742594"/>
                <a:gridCol w="1742594"/>
                <a:gridCol w="1742594"/>
              </a:tblGrid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cap="all" dirty="0">
                          <a:latin typeface="Arial"/>
                          <a:ea typeface="Times New Roman"/>
                          <a:cs typeface="Times New Roman"/>
                        </a:rPr>
                        <a:t>Gênero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Vôlei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Basquete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Tênis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638175" algn="l"/>
                        </a:tabLs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Mulheres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Pmulher</a:t>
                      </a:r>
                      <a:r>
                        <a:rPr lang="pt-BR" b="1" dirty="0" smtClean="0"/>
                        <a:t>*</a:t>
                      </a:r>
                      <a:r>
                        <a:rPr lang="pt-BR" b="1" dirty="0" err="1" smtClean="0"/>
                        <a:t>Volei</a:t>
                      </a:r>
                      <a:endParaRPr lang="pt-BR" b="1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Pmulher</a:t>
                      </a:r>
                      <a:r>
                        <a:rPr lang="pt-BR" b="1" dirty="0" smtClean="0"/>
                        <a:t>*</a:t>
                      </a:r>
                      <a:r>
                        <a:rPr lang="pt-BR" b="1" dirty="0" err="1" smtClean="0"/>
                        <a:t>basq</a:t>
                      </a:r>
                      <a:endParaRPr lang="pt-BR" b="1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Pmulher</a:t>
                      </a:r>
                      <a:r>
                        <a:rPr lang="pt-BR" b="1" dirty="0" smtClean="0"/>
                        <a:t>*</a:t>
                      </a:r>
                      <a:r>
                        <a:rPr lang="pt-BR" b="1" dirty="0" err="1" smtClean="0"/>
                        <a:t>tenis</a:t>
                      </a:r>
                      <a:endParaRPr lang="pt-BR" b="1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150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Homens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Phomem</a:t>
                      </a:r>
                      <a:r>
                        <a:rPr lang="pt-BR" b="1" dirty="0" smtClean="0"/>
                        <a:t>*</a:t>
                      </a:r>
                      <a:r>
                        <a:rPr lang="pt-BR" b="1" dirty="0" err="1" smtClean="0"/>
                        <a:t>Volei</a:t>
                      </a:r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Phomem</a:t>
                      </a:r>
                      <a:r>
                        <a:rPr lang="pt-BR" b="1" dirty="0" smtClean="0"/>
                        <a:t>*</a:t>
                      </a:r>
                      <a:r>
                        <a:rPr lang="pt-BR" b="1" dirty="0" err="1" smtClean="0"/>
                        <a:t>basq</a:t>
                      </a:r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Phomem</a:t>
                      </a:r>
                      <a:r>
                        <a:rPr lang="pt-BR" b="1" dirty="0" smtClean="0"/>
                        <a:t>*</a:t>
                      </a:r>
                      <a:r>
                        <a:rPr lang="pt-BR" b="1" dirty="0" err="1" smtClean="0"/>
                        <a:t>tenis</a:t>
                      </a:r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250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115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175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110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400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38835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6078" y="3779748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Construa uma tabela com as frequências esperadas entre modalidades e gênero</a:t>
            </a:r>
            <a:endParaRPr lang="pt-BR" b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79512" y="4221088"/>
          <a:ext cx="8712970" cy="2160240"/>
        </p:xfrm>
        <a:graphic>
          <a:graphicData uri="http://schemas.openxmlformats.org/drawingml/2006/table">
            <a:tbl>
              <a:tblPr/>
              <a:tblGrid>
                <a:gridCol w="1742594"/>
                <a:gridCol w="1742594"/>
                <a:gridCol w="1742594"/>
                <a:gridCol w="1742594"/>
                <a:gridCol w="1742594"/>
              </a:tblGrid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cap="all" dirty="0">
                          <a:latin typeface="Arial"/>
                          <a:ea typeface="Times New Roman"/>
                          <a:cs typeface="Times New Roman"/>
                        </a:rPr>
                        <a:t>Gênero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Vôlei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Basquete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Tênis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638175" algn="l"/>
                        </a:tabLs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Mulheres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(150/400)*115</a:t>
                      </a:r>
                      <a:endParaRPr lang="pt-BR" b="1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(150/400)*175</a:t>
                      </a:r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(150/400)*110</a:t>
                      </a:r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150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Homens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(250/400)*115</a:t>
                      </a:r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(250/400)*175</a:t>
                      </a:r>
                      <a:endParaRPr lang="pt-BR" dirty="0" smtClean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(250/400)*110</a:t>
                      </a:r>
                      <a:endParaRPr lang="pt-BR" dirty="0" smtClean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250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115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175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110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400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38835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6078" y="3779748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Construa uma tabela com as frequências esperadas entre modalidades e gênero</a:t>
            </a:r>
            <a:endParaRPr lang="pt-BR" b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79512" y="4221088"/>
          <a:ext cx="8712970" cy="2160240"/>
        </p:xfrm>
        <a:graphic>
          <a:graphicData uri="http://schemas.openxmlformats.org/drawingml/2006/table">
            <a:tbl>
              <a:tblPr/>
              <a:tblGrid>
                <a:gridCol w="1742594"/>
                <a:gridCol w="1742594"/>
                <a:gridCol w="1742594"/>
                <a:gridCol w="1742594"/>
                <a:gridCol w="1742594"/>
              </a:tblGrid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cap="all" dirty="0">
                          <a:latin typeface="Arial"/>
                          <a:ea typeface="Times New Roman"/>
                          <a:cs typeface="Times New Roman"/>
                        </a:rPr>
                        <a:t>Gênero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Vôlei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Basquete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Tênis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638175" algn="l"/>
                        </a:tabLs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Mulheres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150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Homens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109.375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250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cap="all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115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175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Times New Roman"/>
                          <a:cs typeface="Times New Roman"/>
                        </a:rPr>
                        <a:t>110</a:t>
                      </a:r>
                      <a:endParaRPr lang="pt-BR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Times New Roman"/>
                          <a:cs typeface="Times New Roman"/>
                        </a:rPr>
                        <a:t>400</a:t>
                      </a:r>
                      <a:endParaRPr lang="pt-BR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340768"/>
            <a:ext cx="7388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Calcule o valor do </a:t>
            </a:r>
            <a:r>
              <a:rPr lang="pt-BR" sz="2800" b="1" dirty="0" err="1" smtClean="0"/>
              <a:t>Qui-quadrado</a:t>
            </a:r>
            <a:r>
              <a:rPr lang="pt-BR" sz="2800" b="1" dirty="0" smtClean="0"/>
              <a:t>.</a:t>
            </a:r>
          </a:p>
          <a:p>
            <a:r>
              <a:rPr lang="pt-BR" sz="2800" b="1" dirty="0" smtClean="0"/>
              <a:t>Considere o </a:t>
            </a:r>
            <a:r>
              <a:rPr lang="pt-BR" sz="2800" b="1" dirty="0" err="1" smtClean="0"/>
              <a:t>g.l.</a:t>
            </a:r>
            <a:r>
              <a:rPr lang="pt-BR" sz="2800" b="1" dirty="0" smtClean="0"/>
              <a:t> =</a:t>
            </a:r>
            <a:r>
              <a:rPr lang="pt-BR" sz="2800" i="1" dirty="0" smtClean="0"/>
              <a:t> (linhas – 1)*(colunas – 1).</a:t>
            </a:r>
            <a:endParaRPr lang="pt-BR" sz="2800" b="1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56637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54" y="1412776"/>
            <a:ext cx="869221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008" y="821025"/>
            <a:ext cx="88924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Teste de Homogeneidade</a:t>
            </a:r>
          </a:p>
          <a:p>
            <a:r>
              <a:rPr lang="pt-BR" sz="2400" dirty="0" smtClean="0"/>
              <a:t>Verificar se uma variável aleatória se comporta de modo similar, ou homogêneo, em várias subpopulações. Em outras palavras, em um teste de </a:t>
            </a:r>
            <a:r>
              <a:rPr lang="pt-BR" sz="2400" dirty="0" err="1" smtClean="0"/>
              <a:t>Chi</a:t>
            </a:r>
            <a:r>
              <a:rPr lang="pt-BR" sz="2400" dirty="0" smtClean="0"/>
              <a:t> Quadrado de homogeneidade podemos testar a afirmação de que diferentes populações têm a mesma proporção de indivíduos com alguma característica. </a:t>
            </a:r>
          </a:p>
          <a:p>
            <a:endParaRPr lang="pt-BR" sz="2400" dirty="0" smtClean="0"/>
          </a:p>
          <a:p>
            <a:r>
              <a:rPr lang="pt-BR" sz="2400" b="1" dirty="0" smtClean="0"/>
              <a:t>Teste de Independência</a:t>
            </a:r>
            <a:endParaRPr lang="pt-BR" sz="2400" dirty="0" smtClean="0"/>
          </a:p>
          <a:p>
            <a:r>
              <a:rPr lang="pt-BR" sz="2400" dirty="0" smtClean="0"/>
              <a:t>O teste de </a:t>
            </a:r>
            <a:r>
              <a:rPr lang="pt-BR" sz="2400" dirty="0" err="1" smtClean="0"/>
              <a:t>Chi</a:t>
            </a:r>
            <a:r>
              <a:rPr lang="pt-BR" sz="2400" dirty="0" smtClean="0"/>
              <a:t> Quadrado de independência é semelhante ao teste de </a:t>
            </a:r>
            <a:r>
              <a:rPr lang="pt-BR" sz="2400" dirty="0" err="1" smtClean="0"/>
              <a:t>Chi</a:t>
            </a:r>
            <a:r>
              <a:rPr lang="pt-BR" sz="2400" dirty="0" smtClean="0"/>
              <a:t> Quadrado de aderência, mas considera uma “lei oriunda da própria tabela de dados experimentais” a fim de avaliar se há ou não dependência entre duas variáveis. Quanto maior a dependência entre as duas variáveis, maior será o valor de </a:t>
            </a:r>
            <a:r>
              <a:rPr lang="pt-BR" sz="2400" dirty="0" err="1" smtClean="0"/>
              <a:t>χ</a:t>
            </a:r>
            <a:r>
              <a:rPr lang="pt-BR" sz="2400" baseline="30000" dirty="0" err="1" smtClean="0"/>
              <a:t>2</a:t>
            </a:r>
            <a:r>
              <a:rPr lang="pt-BR" sz="2400" dirty="0" smtClean="0"/>
              <a:t>. Quando as duas variáveis são independentes, o valor de </a:t>
            </a:r>
            <a:r>
              <a:rPr lang="pt-BR" sz="2400" dirty="0" err="1" smtClean="0"/>
              <a:t>χ</a:t>
            </a:r>
            <a:r>
              <a:rPr lang="pt-BR" sz="2400" baseline="30000" dirty="0" err="1" smtClean="0"/>
              <a:t>2</a:t>
            </a:r>
            <a:r>
              <a:rPr lang="pt-BR" sz="2400" dirty="0" smtClean="0"/>
              <a:t> tende a zero</a:t>
            </a:r>
            <a:endParaRPr lang="pt-BR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008" y="821025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Diferenças</a:t>
            </a:r>
          </a:p>
          <a:p>
            <a:endParaRPr lang="pt-BR" sz="2400" dirty="0" smtClean="0"/>
          </a:p>
          <a:p>
            <a:r>
              <a:rPr lang="pt-BR" sz="2400" dirty="0" smtClean="0"/>
              <a:t>Teste de homogeneidade: selecionamos uma amostra de elementos de cada uma das </a:t>
            </a:r>
            <a:r>
              <a:rPr lang="pt-BR" sz="2400" b="1" i="1" dirty="0" smtClean="0"/>
              <a:t>r subpopulações e distribuímos os elementos de cada uma dessas amostras segundo x categorias. </a:t>
            </a:r>
          </a:p>
          <a:p>
            <a:endParaRPr lang="pt-BR" sz="2400" b="1" i="1" dirty="0" smtClean="0"/>
          </a:p>
          <a:p>
            <a:r>
              <a:rPr lang="pt-BR" sz="2400" dirty="0" smtClean="0"/>
              <a:t>Teste de independência: distribuímos uma amostra de </a:t>
            </a:r>
            <a:r>
              <a:rPr lang="pt-BR" sz="2400" b="1" dirty="0" smtClean="0"/>
              <a:t>N elementos de ”uma” população segundo as categorias da variável A e as categorias da variável B.</a:t>
            </a:r>
            <a:endParaRPr lang="pt-BR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713" y="69269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EXERCÍCIOS</a:t>
            </a:r>
            <a:endParaRPr lang="pt-BR" sz="3200" b="1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51" y="1628800"/>
            <a:ext cx="821878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60239" y="1604987"/>
            <a:ext cx="4355977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É possível transformar os dados?</a:t>
            </a:r>
          </a:p>
          <a:p>
            <a:pPr>
              <a:buFont typeface="Wingdings"/>
              <a:buChar char="à"/>
            </a:pPr>
            <a:r>
              <a:rPr lang="pt-BR" dirty="0" smtClean="0"/>
              <a:t>Transformação Box-Cox</a:t>
            </a:r>
          </a:p>
          <a:p>
            <a:pPr lvl="1"/>
            <a:r>
              <a:rPr lang="pt-BR" dirty="0" smtClean="0"/>
              <a:t>Y</a:t>
            </a:r>
            <a:r>
              <a:rPr lang="el-GR" baseline="30000" dirty="0" smtClean="0">
                <a:latin typeface="Times New Roman"/>
                <a:cs typeface="Times New Roman"/>
              </a:rPr>
              <a:t>λ</a:t>
            </a:r>
            <a:r>
              <a:rPr lang="pt-BR" dirty="0" smtClean="0">
                <a:latin typeface="Times New Roman"/>
                <a:cs typeface="Times New Roman"/>
              </a:rPr>
              <a:t>, sendo </a:t>
            </a:r>
            <a:r>
              <a:rPr lang="el-GR" dirty="0" smtClean="0">
                <a:latin typeface="Times New Roman"/>
                <a:cs typeface="Times New Roman"/>
              </a:rPr>
              <a:t>λ</a:t>
            </a:r>
            <a:r>
              <a:rPr lang="pt-BR" dirty="0" smtClean="0">
                <a:latin typeface="Times New Roman"/>
                <a:cs typeface="Times New Roman"/>
              </a:rPr>
              <a:t> {-2,-1, 1, 2 } e </a:t>
            </a:r>
            <a:r>
              <a:rPr lang="pt-BR" i="1" dirty="0" err="1" smtClean="0">
                <a:latin typeface="Times New Roman"/>
                <a:cs typeface="Times New Roman"/>
              </a:rPr>
              <a:t>log</a:t>
            </a:r>
            <a:r>
              <a:rPr lang="pt-BR" dirty="0" smtClean="0">
                <a:latin typeface="Times New Roman"/>
                <a:cs typeface="Times New Roman"/>
              </a:rPr>
              <a:t>(Y)</a:t>
            </a:r>
            <a:endParaRPr lang="pt-BR" dirty="0" smtClean="0"/>
          </a:p>
          <a:p>
            <a:pPr>
              <a:buFont typeface="Wingdings"/>
              <a:buChar char="à"/>
            </a:pPr>
            <a:r>
              <a:rPr lang="pt-BR" dirty="0" smtClean="0"/>
              <a:t>Quando, Como, Porque e Porque não: </a:t>
            </a:r>
            <a:r>
              <a:rPr lang="en-US" u="sng" dirty="0" smtClean="0">
                <a:hlinkClick r:id="rId2"/>
              </a:rPr>
              <a:t>http://support.sas.com/resources/papers/proceedings12/430-2012.pdf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Não</a:t>
            </a:r>
            <a:r>
              <a:rPr lang="en-US" dirty="0" smtClean="0">
                <a:sym typeface="Wingdings" pitchFamily="2" charset="2"/>
              </a:rPr>
              <a:t> use log </a:t>
            </a:r>
            <a:r>
              <a:rPr lang="en-US" dirty="0" err="1" smtClean="0">
                <a:sym typeface="Wingdings" pitchFamily="2" charset="2"/>
              </a:rPr>
              <a:t>em</a:t>
            </a:r>
            <a:r>
              <a:rPr lang="en-US" dirty="0" smtClean="0">
                <a:sym typeface="Wingdings" pitchFamily="2" charset="2"/>
              </a:rPr>
              <a:t> dados de </a:t>
            </a:r>
            <a:r>
              <a:rPr lang="en-US" dirty="0" err="1" smtClean="0">
                <a:sym typeface="Wingdings" pitchFamily="2" charset="2"/>
              </a:rPr>
              <a:t>contagem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u="sng" dirty="0" smtClean="0">
                <a:hlinkClick r:id="rId3"/>
              </a:rPr>
              <a:t>http://onlinelibrary.wiley.com/doi/10.1111/j.2041-210X.2010.00021.x/pdf</a:t>
            </a:r>
            <a:endParaRPr lang="pt-BR" dirty="0"/>
          </a:p>
        </p:txBody>
      </p:sp>
      <p:cxnSp>
        <p:nvCxnSpPr>
          <p:cNvPr id="12" name="Conector de seta reta 11"/>
          <p:cNvCxnSpPr>
            <a:stCxn id="3" idx="3"/>
          </p:cNvCxnSpPr>
          <p:nvPr/>
        </p:nvCxnSpPr>
        <p:spPr>
          <a:xfrm flipV="1">
            <a:off x="6464853" y="836712"/>
            <a:ext cx="2679147" cy="1480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3" idx="2"/>
            <a:endCxn id="4" idx="0"/>
          </p:cNvCxnSpPr>
          <p:nvPr/>
        </p:nvCxnSpPr>
        <p:spPr>
          <a:xfrm>
            <a:off x="4330295" y="1082353"/>
            <a:ext cx="7933" cy="52263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361341" y="8994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09013" y="11154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3577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PRESSUPOSTOS</a:t>
            </a:r>
            <a:endParaRPr lang="pt-BR" sz="3200" b="1" dirty="0"/>
          </a:p>
        </p:txBody>
      </p:sp>
      <p:sp>
        <p:nvSpPr>
          <p:cNvPr id="10" name="Retângulo 9"/>
          <p:cNvSpPr/>
          <p:nvPr/>
        </p:nvSpPr>
        <p:spPr>
          <a:xfrm>
            <a:off x="395536" y="1412776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1º Pelo menos 5 observações por </a:t>
            </a:r>
            <a:r>
              <a:rPr lang="pt-BR" sz="2800" dirty="0" err="1" smtClean="0"/>
              <a:t>casela</a:t>
            </a:r>
            <a:r>
              <a:rPr lang="pt-BR" sz="2800" dirty="0" smtClean="0"/>
              <a:t> </a:t>
            </a:r>
          </a:p>
          <a:p>
            <a:r>
              <a:rPr lang="pt-BR" sz="2800" dirty="0" smtClean="0"/>
              <a:t>2º Menos de 20% das </a:t>
            </a:r>
            <a:r>
              <a:rPr lang="pt-BR" sz="2800" dirty="0" err="1" smtClean="0"/>
              <a:t>caselas</a:t>
            </a:r>
            <a:r>
              <a:rPr lang="pt-BR" sz="2800" dirty="0" smtClean="0"/>
              <a:t> com ZERO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496" y="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1760" y="0"/>
            <a:ext cx="9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Teste Z</a:t>
            </a:r>
            <a:endParaRPr lang="pt-B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35896" y="-27384"/>
            <a:ext cx="144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aderência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8064" y="-15190"/>
            <a:ext cx="180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independência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64152" y="0"/>
            <a:ext cx="2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² para homogeneidade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13" y="692696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ALTERNATIVAS</a:t>
            </a:r>
            <a:endParaRPr lang="pt-BR" sz="3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1484784"/>
            <a:ext cx="81369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Teste Exato de Fisher</a:t>
            </a:r>
          </a:p>
          <a:p>
            <a:r>
              <a:rPr lang="pt-BR" sz="2400" i="1" dirty="0" smtClean="0">
                <a:sym typeface="Wingdings" pitchFamily="2" charset="2"/>
              </a:rPr>
              <a:t>Utiliza tabelas 2x2 e N total menor que 20 (aceita ZERO)</a:t>
            </a:r>
          </a:p>
          <a:p>
            <a:pPr>
              <a:buFont typeface="Wingdings"/>
              <a:buChar char="à"/>
            </a:pPr>
            <a:endParaRPr lang="pt-BR" sz="2800" dirty="0" smtClean="0"/>
          </a:p>
          <a:p>
            <a:pPr>
              <a:buFont typeface="Wingdings"/>
              <a:buChar char="à"/>
            </a:pPr>
            <a:endParaRPr lang="pt-BR" sz="2800" dirty="0" smtClean="0"/>
          </a:p>
          <a:p>
            <a:pPr>
              <a:buFont typeface="Wingdings"/>
              <a:buChar char="à"/>
            </a:pPr>
            <a:r>
              <a:rPr lang="pt-BR" sz="2800" dirty="0" smtClean="0"/>
              <a:t> Teste de </a:t>
            </a:r>
            <a:r>
              <a:rPr lang="pt-BR" sz="2800" dirty="0" err="1" smtClean="0"/>
              <a:t>McNemar</a:t>
            </a:r>
            <a:endParaRPr lang="pt-BR" sz="2800" dirty="0" smtClean="0"/>
          </a:p>
          <a:p>
            <a:r>
              <a:rPr lang="pt-BR" sz="2400" i="1" dirty="0" smtClean="0"/>
              <a:t>Quando existe medidas “antes” e “depois”. </a:t>
            </a:r>
            <a:endParaRPr lang="pt-BR" sz="2000" i="1" dirty="0" smtClean="0"/>
          </a:p>
          <a:p>
            <a:pPr>
              <a:buFont typeface="Wingdings"/>
              <a:buChar char="à"/>
            </a:pPr>
            <a:endParaRPr lang="pt-BR" sz="2800" dirty="0" smtClean="0"/>
          </a:p>
          <a:p>
            <a:pPr>
              <a:buFont typeface="Wingdings"/>
              <a:buChar char="à"/>
            </a:pPr>
            <a:endParaRPr lang="pt-BR" sz="2800" dirty="0" smtClean="0"/>
          </a:p>
          <a:p>
            <a:pPr>
              <a:buFont typeface="Wingdings"/>
              <a:buChar char="à"/>
            </a:pPr>
            <a:r>
              <a:rPr lang="pt-BR" sz="2800" dirty="0" smtClean="0"/>
              <a:t> Teste de </a:t>
            </a:r>
            <a:r>
              <a:rPr lang="pt-BR" sz="2800" dirty="0" err="1" smtClean="0"/>
              <a:t>Mantel-Haenszel</a:t>
            </a:r>
            <a:r>
              <a:rPr lang="pt-BR" sz="2800" dirty="0" smtClean="0"/>
              <a:t> </a:t>
            </a:r>
          </a:p>
          <a:p>
            <a:r>
              <a:rPr lang="pt-BR" sz="2400" i="1" dirty="0" smtClean="0"/>
              <a:t>Quando existe medidas com interferência de alguma variável associada: </a:t>
            </a:r>
            <a:r>
              <a:rPr lang="pt-BR" sz="2400" b="1" i="1" dirty="0" err="1" smtClean="0"/>
              <a:t>Confounding</a:t>
            </a:r>
            <a:endParaRPr lang="pt-BR" sz="24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dirty="0" err="1" smtClean="0"/>
              <a:t>não-paramétricos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800" dirty="0" smtClean="0"/>
              <a:t>(</a:t>
            </a:r>
            <a:r>
              <a:rPr lang="pt-BR" sz="2800" i="1" dirty="0" smtClean="0"/>
              <a:t>outros</a:t>
            </a:r>
            <a:r>
              <a:rPr lang="pt-BR" sz="2800" dirty="0" smtClean="0"/>
              <a:t>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Análise Bivariada</a:t>
            </a:r>
            <a:endParaRPr lang="pt-BR" dirty="0"/>
          </a:p>
        </p:txBody>
      </p:sp>
      <p:pic>
        <p:nvPicPr>
          <p:cNvPr id="5122" name="Picture 2" descr="Image result for normal paranormal distribution"/>
          <p:cNvPicPr>
            <a:picLocks noChangeAspect="1" noChangeArrowheads="1"/>
          </p:cNvPicPr>
          <p:nvPr/>
        </p:nvPicPr>
        <p:blipFill>
          <a:blip r:embed="rId2" cstate="print"/>
          <a:srcRect t="47934"/>
          <a:stretch>
            <a:fillRect/>
          </a:stretch>
        </p:blipFill>
        <p:spPr bwMode="auto">
          <a:xfrm>
            <a:off x="4211960" y="188640"/>
            <a:ext cx="4866955" cy="2160240"/>
          </a:xfrm>
          <a:prstGeom prst="rect">
            <a:avLst/>
          </a:prstGeom>
          <a:noFill/>
        </p:spPr>
      </p:pic>
      <p:pic>
        <p:nvPicPr>
          <p:cNvPr id="5" name="Picture 2" descr="Image result for normal paranormal distribution"/>
          <p:cNvPicPr>
            <a:picLocks noChangeAspect="1" noChangeArrowheads="1"/>
          </p:cNvPicPr>
          <p:nvPr/>
        </p:nvPicPr>
        <p:blipFill>
          <a:blip r:embed="rId2" cstate="print"/>
          <a:srcRect l="7398" r="8269" b="57272"/>
          <a:stretch>
            <a:fillRect/>
          </a:stretch>
        </p:blipFill>
        <p:spPr bwMode="auto">
          <a:xfrm>
            <a:off x="323528" y="692696"/>
            <a:ext cx="4104456" cy="1772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44624"/>
            <a:ext cx="731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Testes Paramétricos </a:t>
            </a:r>
            <a:r>
              <a:rPr lang="pt-BR" sz="2400" b="1" dirty="0" err="1" smtClean="0"/>
              <a:t>vs</a:t>
            </a:r>
            <a:r>
              <a:rPr lang="pt-BR" sz="2400" b="1" dirty="0" smtClean="0"/>
              <a:t> Testes </a:t>
            </a:r>
            <a:r>
              <a:rPr lang="pt-BR" sz="2400" b="1" dirty="0" err="1" smtClean="0"/>
              <a:t>não-paramétricos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9269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Testes Paramétricos:</a:t>
            </a:r>
          </a:p>
          <a:p>
            <a:pPr>
              <a:buFontTx/>
              <a:buChar char="-"/>
            </a:pPr>
            <a:r>
              <a:rPr lang="pt-BR" sz="2400" dirty="0" smtClean="0"/>
              <a:t>Baseiam-se em uma distribuição estatística subjacente dos dados</a:t>
            </a:r>
          </a:p>
          <a:p>
            <a:pPr>
              <a:buFontTx/>
              <a:buChar char="-"/>
            </a:pPr>
            <a:r>
              <a:rPr lang="pt-BR" sz="2400" dirty="0" smtClean="0"/>
              <a:t>Possuem maior poder estatístico do que os testes </a:t>
            </a:r>
            <a:r>
              <a:rPr lang="pt-BR" sz="2400" dirty="0" err="1" smtClean="0"/>
              <a:t>não-paramétricos</a:t>
            </a:r>
            <a:r>
              <a:rPr lang="pt-BR" sz="2400" dirty="0" smtClean="0"/>
              <a:t> (normalmente o p-valor de um teste paramétrico será menor do que o p-valor associado a um teste </a:t>
            </a:r>
            <a:r>
              <a:rPr lang="pt-BR" sz="2400" dirty="0" err="1" smtClean="0"/>
              <a:t>não-paramétrico</a:t>
            </a:r>
            <a:r>
              <a:rPr lang="pt-BR" sz="2400" dirty="0" smtClean="0"/>
              <a:t> associado)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Testes </a:t>
            </a:r>
            <a:r>
              <a:rPr lang="pt-BR" sz="2400" b="1" dirty="0" err="1" smtClean="0"/>
              <a:t>Não-Paramétricos</a:t>
            </a:r>
            <a:endParaRPr lang="pt-BR" sz="2400" b="1" dirty="0" smtClean="0"/>
          </a:p>
          <a:p>
            <a:pPr>
              <a:buFontTx/>
              <a:buChar char="-"/>
            </a:pPr>
            <a:r>
              <a:rPr lang="pt-BR" sz="2400" dirty="0" smtClean="0"/>
              <a:t>Não precisa seguir as condições paramétricas;</a:t>
            </a:r>
          </a:p>
          <a:p>
            <a:pPr>
              <a:buFontTx/>
              <a:buChar char="-"/>
            </a:pPr>
            <a:r>
              <a:rPr lang="pt-BR" sz="2400" dirty="0" smtClean="0"/>
              <a:t>São mais robustos (podem ser usados em uma grande gama de situações)</a:t>
            </a:r>
            <a:endParaRPr lang="pt-BR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2008" y="6237312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VER TAMBÉM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https://marcoarmello.wordpress.com/2012/05/17/qualteste/</a:t>
            </a:r>
            <a:endParaRPr lang="pt-BR" dirty="0" smtClean="0"/>
          </a:p>
        </p:txBody>
      </p:sp>
      <p:pic>
        <p:nvPicPr>
          <p:cNvPr id="1028" name="Picture 4" descr="Image result for qual teste estatÃ­stico us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6912768" cy="5242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2008" y="6237312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VER TAMBÉM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https://marcoarmello.wordpress.com/2012/05/17/qualteste/</a:t>
            </a:r>
            <a:endParaRPr lang="pt-BR" dirty="0" smtClean="0"/>
          </a:p>
        </p:txBody>
      </p:sp>
      <p:pic>
        <p:nvPicPr>
          <p:cNvPr id="1028" name="Picture 4" descr="Image result for qual teste estatÃ­stico us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6912768" cy="5242083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6444208" y="2636912"/>
            <a:ext cx="1152128" cy="28803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444208" y="2924944"/>
            <a:ext cx="1152128" cy="28803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16016" y="2492896"/>
            <a:ext cx="1152128" cy="28803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dos Sinais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620688"/>
            <a:ext cx="89644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err="1" smtClean="0"/>
              <a:t>Signal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test</a:t>
            </a:r>
            <a:endParaRPr lang="pt-BR" sz="2800" b="1" i="1" dirty="0" smtClean="0"/>
          </a:p>
          <a:p>
            <a:r>
              <a:rPr lang="pt-BR" sz="2400" dirty="0" smtClean="0"/>
              <a:t>Pode ser aplicado em três situações:</a:t>
            </a:r>
          </a:p>
          <a:p>
            <a:pPr marL="342900" indent="-342900">
              <a:buAutoNum type="alphaLcPeriod"/>
            </a:pPr>
            <a:r>
              <a:rPr lang="pt-BR" sz="2400" dirty="0" smtClean="0"/>
              <a:t>Na comparação dos resultados de amostras pareadas</a:t>
            </a:r>
          </a:p>
          <a:p>
            <a:pPr marL="342900" indent="-342900">
              <a:buAutoNum type="alphaLcPeriod"/>
            </a:pPr>
            <a:r>
              <a:rPr lang="pt-BR" sz="2400" dirty="0" smtClean="0"/>
              <a:t>Na comparação dos resultados de uma amostra com mediana de uma população</a:t>
            </a:r>
          </a:p>
          <a:p>
            <a:pPr marL="342900" indent="-342900">
              <a:buAutoNum type="alphaLcPeriod"/>
            </a:pPr>
            <a:r>
              <a:rPr lang="pt-BR" sz="2400" dirty="0" smtClean="0"/>
              <a:t>Na comparação de dados qualitativos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03648" y="3212976"/>
            <a:ext cx="595073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É fácil de usar</a:t>
            </a: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Praticamente não exige pressuposições</a:t>
            </a: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Tem baixo poder estatístico (p-valor tem valores altos)</a:t>
            </a: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Pouco utilizado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de </a:t>
            </a:r>
            <a:r>
              <a:rPr lang="pt-BR" b="1" dirty="0" err="1" smtClean="0"/>
              <a:t>Wilcoxon</a:t>
            </a:r>
            <a:endParaRPr lang="pt-BR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dos Sinais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620688"/>
            <a:ext cx="89644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err="1" smtClean="0"/>
              <a:t>Signal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test</a:t>
            </a:r>
            <a:endParaRPr lang="pt-BR" sz="2800" b="1" i="1" dirty="0" smtClean="0"/>
          </a:p>
          <a:p>
            <a:r>
              <a:rPr lang="pt-BR" sz="2400" dirty="0" smtClean="0"/>
              <a:t>1º Verifique quantas vezes “antes” é menor que “depois”</a:t>
            </a:r>
          </a:p>
          <a:p>
            <a:r>
              <a:rPr lang="pt-BR" sz="2400" dirty="0" smtClean="0"/>
              <a:t>Δ (depois – antes) &lt; 0 </a:t>
            </a:r>
            <a:r>
              <a:rPr lang="pt-BR" sz="2400" dirty="0" smtClean="0">
                <a:sym typeface="Wingdings" pitchFamily="2" charset="2"/>
              </a:rPr>
              <a:t> sinal negativo</a:t>
            </a:r>
          </a:p>
          <a:p>
            <a:r>
              <a:rPr lang="pt-BR" sz="2400" dirty="0" smtClean="0"/>
              <a:t>Δ (depois – antes) &gt; 0 </a:t>
            </a:r>
            <a:r>
              <a:rPr lang="pt-BR" sz="2400" dirty="0" smtClean="0">
                <a:sym typeface="Wingdings" pitchFamily="2" charset="2"/>
              </a:rPr>
              <a:t> sinal positivo</a:t>
            </a:r>
          </a:p>
          <a:p>
            <a:endParaRPr lang="pt-BR" sz="2400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23700" y="2676520"/>
          <a:ext cx="8840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545"/>
                <a:gridCol w="873443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Indivíduo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Nível máximo de concentração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355976" y="40050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de </a:t>
            </a:r>
            <a:r>
              <a:rPr lang="pt-BR" b="1" dirty="0" err="1" smtClean="0"/>
              <a:t>Wilcoxon</a:t>
            </a:r>
            <a:endParaRPr lang="pt-BR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dos Sinais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620688"/>
            <a:ext cx="89644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err="1" smtClean="0"/>
              <a:t>Signal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test</a:t>
            </a:r>
            <a:endParaRPr lang="pt-BR" sz="2800" b="1" i="1" dirty="0" smtClean="0"/>
          </a:p>
          <a:p>
            <a:r>
              <a:rPr lang="pt-BR" sz="2400" dirty="0" smtClean="0"/>
              <a:t>1º Verifique quantas vezes “antes” é menor que “depois”</a:t>
            </a:r>
          </a:p>
          <a:p>
            <a:r>
              <a:rPr lang="pt-BR" sz="2400" dirty="0" smtClean="0"/>
              <a:t>Δ (depois – antes) &lt; 0 </a:t>
            </a:r>
            <a:r>
              <a:rPr lang="pt-BR" sz="2400" dirty="0" smtClean="0">
                <a:sym typeface="Wingdings" pitchFamily="2" charset="2"/>
              </a:rPr>
              <a:t> sinal negativo</a:t>
            </a:r>
          </a:p>
          <a:p>
            <a:r>
              <a:rPr lang="pt-BR" sz="2400" dirty="0" smtClean="0"/>
              <a:t>Δ (depois – antes) &gt; 0 </a:t>
            </a:r>
            <a:r>
              <a:rPr lang="pt-BR" sz="2400" dirty="0" smtClean="0">
                <a:sym typeface="Wingdings" pitchFamily="2" charset="2"/>
              </a:rPr>
              <a:t> sinal positivo</a:t>
            </a:r>
          </a:p>
          <a:p>
            <a:endParaRPr lang="pt-BR" sz="2400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23700" y="2676520"/>
          <a:ext cx="8840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545"/>
                <a:gridCol w="873443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Indivíduo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Nível máximo de concentração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SINAL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355976" y="40050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4581128"/>
            <a:ext cx="928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 = 6</a:t>
            </a:r>
          </a:p>
          <a:p>
            <a:r>
              <a:rPr lang="pt-BR" sz="2400" dirty="0" smtClean="0"/>
              <a:t>N = 8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91680" y="4725144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 smtClean="0"/>
              <a:t>~Binomial</a:t>
            </a:r>
            <a:endParaRPr lang="pt-BR" sz="2800" b="1" dirty="0"/>
          </a:p>
        </p:txBody>
      </p:sp>
      <p:sp>
        <p:nvSpPr>
          <p:cNvPr id="14" name="Retângulo 13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de </a:t>
            </a:r>
            <a:r>
              <a:rPr lang="pt-BR" b="1" dirty="0" err="1" smtClean="0"/>
              <a:t>Wilcoxon</a:t>
            </a:r>
            <a:endParaRPr lang="pt-BR"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dos Sinais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620688"/>
            <a:ext cx="8964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err="1" smtClean="0"/>
              <a:t>Signal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test</a:t>
            </a:r>
            <a:endParaRPr lang="pt-BR" sz="2800" b="1" i="1" dirty="0" smtClean="0"/>
          </a:p>
          <a:p>
            <a:r>
              <a:rPr lang="pt-BR" sz="2400" dirty="0" smtClean="0"/>
              <a:t>2º Calcular as probabilidades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7544" y="1700808"/>
            <a:ext cx="928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 = 6</a:t>
            </a:r>
          </a:p>
          <a:p>
            <a:r>
              <a:rPr lang="pt-BR" sz="2400" dirty="0" smtClean="0"/>
              <a:t>N = 8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907704" y="1844824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 smtClean="0"/>
              <a:t>~Binomial</a:t>
            </a:r>
            <a:r>
              <a:rPr lang="pt-BR" sz="2800" b="1" dirty="0" smtClean="0"/>
              <a:t> (N, S)</a:t>
            </a:r>
            <a:endParaRPr lang="pt-BR" sz="2800" b="1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251520" y="2852936"/>
          <a:ext cx="823795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/>
                <a:gridCol w="795655"/>
                <a:gridCol w="869855"/>
                <a:gridCol w="785475"/>
                <a:gridCol w="785475"/>
                <a:gridCol w="785475"/>
                <a:gridCol w="785475"/>
                <a:gridCol w="785475"/>
                <a:gridCol w="898843"/>
                <a:gridCol w="785475"/>
              </a:tblGrid>
              <a:tr h="54006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S</a:t>
                      </a:r>
                      <a:r>
                        <a:rPr lang="pt-BR" sz="2000" baseline="0" dirty="0" smtClean="0"/>
                        <a:t> 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6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</a:t>
                      </a:r>
                      <a:endParaRPr lang="pt-BR" sz="20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P</a:t>
                      </a:r>
                      <a:r>
                        <a:rPr lang="pt-BR" sz="2000" baseline="0" dirty="0" smtClean="0"/>
                        <a:t> (X=S)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0.0039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0.03125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0.1094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0.2188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0.2734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0.2188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0.1094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0.03125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0.0039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94210" name="Equação" r:id="rId3" imgW="114120" imgH="215640" progId="Equation.3">
              <p:embed/>
            </p:oleObj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539552" y="4749130"/>
          <a:ext cx="6937375" cy="1200150"/>
        </p:xfrm>
        <a:graphic>
          <a:graphicData uri="http://schemas.openxmlformats.org/presentationml/2006/ole">
            <p:oleObj spid="_x0000_s94213" name="Equação" r:id="rId4" imgW="2527200" imgH="45720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de </a:t>
            </a:r>
            <a:r>
              <a:rPr lang="pt-BR" b="1" dirty="0" err="1" smtClean="0"/>
              <a:t>Wilcoxon</a:t>
            </a:r>
            <a:endParaRPr lang="pt-B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60239" y="1604987"/>
            <a:ext cx="43559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É possível transformar os dados?</a:t>
            </a:r>
          </a:p>
        </p:txBody>
      </p:sp>
      <p:cxnSp>
        <p:nvCxnSpPr>
          <p:cNvPr id="12" name="Conector de seta reta 11"/>
          <p:cNvCxnSpPr>
            <a:stCxn id="3" idx="3"/>
          </p:cNvCxnSpPr>
          <p:nvPr/>
        </p:nvCxnSpPr>
        <p:spPr>
          <a:xfrm flipV="1">
            <a:off x="6464853" y="836712"/>
            <a:ext cx="2679147" cy="1480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3" idx="2"/>
            <a:endCxn id="4" idx="0"/>
          </p:cNvCxnSpPr>
          <p:nvPr/>
        </p:nvCxnSpPr>
        <p:spPr>
          <a:xfrm>
            <a:off x="4330295" y="1082353"/>
            <a:ext cx="7933" cy="52263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361341" y="8994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09013" y="11154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6" name="Conector reto 15"/>
          <p:cNvCxnSpPr>
            <a:stCxn id="4" idx="1"/>
          </p:cNvCxnSpPr>
          <p:nvPr/>
        </p:nvCxnSpPr>
        <p:spPr>
          <a:xfrm flipH="1">
            <a:off x="755576" y="1805042"/>
            <a:ext cx="1404663" cy="397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55576" y="764704"/>
            <a:ext cx="147565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755576" y="764704"/>
            <a:ext cx="0" cy="1080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187624" y="13314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541" y="9087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1</a:t>
            </a:r>
            <a:endParaRPr lang="pt-B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dos Sinais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620688"/>
            <a:ext cx="89644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err="1" smtClean="0"/>
              <a:t>Signal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test</a:t>
            </a:r>
            <a:endParaRPr lang="pt-BR" sz="2800" b="1" i="1" dirty="0" smtClean="0"/>
          </a:p>
          <a:p>
            <a:r>
              <a:rPr lang="pt-BR" sz="2400" dirty="0" smtClean="0"/>
              <a:t>3º Estabelecer Hipóteses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4º Estabelecer </a:t>
            </a:r>
            <a:r>
              <a:rPr lang="el-GR" sz="2400" dirty="0" smtClean="0"/>
              <a:t>α</a:t>
            </a:r>
            <a:r>
              <a:rPr lang="pt-BR" sz="2400" dirty="0" smtClean="0"/>
              <a:t> (</a:t>
            </a:r>
            <a:r>
              <a:rPr lang="el-GR" sz="2400" dirty="0" smtClean="0"/>
              <a:t>α</a:t>
            </a:r>
            <a:r>
              <a:rPr lang="pt-BR" sz="2400" dirty="0" smtClean="0"/>
              <a:t> = 0.05)</a:t>
            </a:r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5º Calcular o p-valor: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6º Concluir</a:t>
            </a:r>
          </a:p>
          <a:p>
            <a:endParaRPr lang="pt-BR" sz="24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4355976" y="429309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79512" y="177281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H0: Δ(mediana) ≤ 0 </a:t>
            </a:r>
            <a:r>
              <a:rPr lang="pt-BR" dirty="0" smtClean="0"/>
              <a:t>(a mediana das diferenças é igual ou menor que zero)</a:t>
            </a:r>
            <a:endParaRPr lang="pt-BR" sz="2400" dirty="0" smtClean="0"/>
          </a:p>
          <a:p>
            <a:r>
              <a:rPr lang="pt-BR" sz="2400" dirty="0" smtClean="0"/>
              <a:t>H1: Δ(mediana) &gt; 0 </a:t>
            </a:r>
            <a:r>
              <a:rPr lang="pt-BR" dirty="0" smtClean="0"/>
              <a:t>(a mediana das diferenças é maior que zero)</a:t>
            </a:r>
            <a:endParaRPr lang="pt-BR" sz="2400" dirty="0" smtClean="0"/>
          </a:p>
          <a:p>
            <a:endParaRPr lang="pt-BR" sz="24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3861048"/>
          <a:ext cx="823795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/>
                <a:gridCol w="795655"/>
                <a:gridCol w="869855"/>
                <a:gridCol w="785475"/>
                <a:gridCol w="785475"/>
                <a:gridCol w="785475"/>
                <a:gridCol w="785475"/>
                <a:gridCol w="785475"/>
                <a:gridCol w="898843"/>
                <a:gridCol w="785475"/>
              </a:tblGrid>
              <a:tr h="54006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S</a:t>
                      </a:r>
                      <a:r>
                        <a:rPr lang="pt-BR" sz="2000" baseline="0" dirty="0" smtClean="0"/>
                        <a:t> 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6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</a:t>
                      </a:r>
                      <a:endParaRPr lang="pt-BR" sz="20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P</a:t>
                      </a:r>
                      <a:r>
                        <a:rPr lang="pt-BR" sz="2000" baseline="0" dirty="0" smtClean="0"/>
                        <a:t> (X=S)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0.0039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0.03125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0.1094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0.2188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0.2734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0.2188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0.1094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0.03125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0.0039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have direita 12"/>
          <p:cNvSpPr/>
          <p:nvPr/>
        </p:nvSpPr>
        <p:spPr>
          <a:xfrm rot="5400000">
            <a:off x="7020272" y="4005064"/>
            <a:ext cx="432048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42439" y="544522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p-valor = 0.0352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45710" y="6021288"/>
            <a:ext cx="771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Ou seja, </a:t>
            </a:r>
            <a:r>
              <a:rPr lang="pt-BR" b="1" dirty="0" smtClean="0"/>
              <a:t>rejeitamos</a:t>
            </a:r>
            <a:r>
              <a:rPr lang="pt-BR" dirty="0" smtClean="0"/>
              <a:t> a Hipótese Nula, pois p-valor é menor do que 5% (</a:t>
            </a:r>
            <a:r>
              <a:rPr lang="el-GR" dirty="0" smtClean="0"/>
              <a:t>α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de </a:t>
            </a:r>
            <a:r>
              <a:rPr lang="pt-BR" b="1" dirty="0" err="1" smtClean="0"/>
              <a:t>Wilcoxon</a:t>
            </a:r>
            <a:endParaRPr lang="pt-BR" b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de </a:t>
            </a:r>
            <a:r>
              <a:rPr lang="pt-BR" b="1" dirty="0" err="1" smtClean="0"/>
              <a:t>Wilcoxon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008" y="620688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err="1" smtClean="0"/>
              <a:t>Signal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test</a:t>
            </a:r>
            <a:endParaRPr lang="pt-BR" sz="2800" b="1" i="1" dirty="0" smtClean="0"/>
          </a:p>
        </p:txBody>
      </p:sp>
      <p:pic>
        <p:nvPicPr>
          <p:cNvPr id="16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96336" y="620688"/>
            <a:ext cx="1393704" cy="1080120"/>
          </a:xfrm>
          <a:prstGeom prst="rect">
            <a:avLst/>
          </a:prstGeom>
          <a:noFill/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132856"/>
            <a:ext cx="88683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9" name="Retângulo 8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de </a:t>
            </a:r>
            <a:r>
              <a:rPr lang="pt-BR" b="1" dirty="0" err="1" smtClean="0">
                <a:solidFill>
                  <a:schemeClr val="bg1"/>
                </a:solidFill>
              </a:rPr>
              <a:t>Wilcoxon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51520" y="827995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/>
              <a:t>Leva em consideração as grandezas das diferenças, assim como seus sinais.</a:t>
            </a:r>
          </a:p>
          <a:p>
            <a:endParaRPr lang="pt-BR" sz="2000" dirty="0" smtClean="0"/>
          </a:p>
          <a:p>
            <a:r>
              <a:rPr lang="pt-BR" sz="2000" b="1" dirty="0" smtClean="0"/>
              <a:t>Procedimento: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Selecionamos uma </a:t>
            </a:r>
            <a:r>
              <a:rPr lang="pt-BR" sz="2000" dirty="0" err="1" smtClean="0"/>
              <a:t>aa.</a:t>
            </a:r>
            <a:r>
              <a:rPr lang="pt-BR" sz="2000" dirty="0" smtClean="0"/>
              <a:t> de n pares de observações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Calculamos a diferença de cada um dos pares ignorando os sinais dessas diferenças, </a:t>
            </a:r>
          </a:p>
          <a:p>
            <a:pPr marL="627063" indent="-627063"/>
            <a:r>
              <a:rPr lang="pt-BR" sz="2000" dirty="0" smtClean="0"/>
              <a:t>	Ordenamos seus valores absolutos do menor até o maior obtendo os postos. Uma diferença = 0 não é ordenada; ela é eliminada da análise e o tamanho da amostra é reduzido de 1 para cada par eliminado. </a:t>
            </a:r>
          </a:p>
          <a:p>
            <a:pPr marL="342900" indent="-342900"/>
            <a:r>
              <a:rPr lang="pt-BR" sz="2000" dirty="0" smtClean="0"/>
              <a:t>3. 	Se houver empate é atribuído um posto médio. </a:t>
            </a:r>
          </a:p>
          <a:p>
            <a:pPr marL="342900" indent="-342900"/>
            <a:r>
              <a:rPr lang="pt-BR" sz="2000" dirty="0" smtClean="0"/>
              <a:t>4.	Finalmente, atribuímos a cada posto ou um sinal de mais ou um sinal de menos dependendo do sinal da diferença</a:t>
            </a:r>
            <a:endParaRPr lang="pt-BR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9" name="Retângulo 8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de </a:t>
            </a:r>
            <a:r>
              <a:rPr lang="pt-BR" b="1" dirty="0" err="1" smtClean="0">
                <a:solidFill>
                  <a:schemeClr val="bg1"/>
                </a:solidFill>
              </a:rPr>
              <a:t>Wilcoxon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6732"/>
            <a:ext cx="6840760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0" y="40466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EXEMPLO</a:t>
            </a:r>
            <a:endParaRPr lang="pt-BR" sz="2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4941168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H0: Média das Diferenças = 0</a:t>
            </a:r>
          </a:p>
          <a:p>
            <a:r>
              <a:rPr lang="pt-BR" sz="2400" dirty="0" smtClean="0"/>
              <a:t>H1: Média das Diferenças </a:t>
            </a:r>
            <a:r>
              <a:rPr lang="pt-BR" sz="2400" dirty="0" smtClean="0">
                <a:latin typeface="Times New Roman"/>
                <a:cs typeface="Times New Roman"/>
              </a:rPr>
              <a:t>≠ </a:t>
            </a:r>
            <a:r>
              <a:rPr lang="pt-BR" sz="2400" dirty="0" smtClean="0"/>
              <a:t>0</a:t>
            </a:r>
            <a:endParaRPr lang="pt-BR"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9" name="Retângulo 8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de </a:t>
            </a:r>
            <a:r>
              <a:rPr lang="pt-BR" b="1" dirty="0" err="1" smtClean="0">
                <a:solidFill>
                  <a:schemeClr val="bg1"/>
                </a:solidFill>
              </a:rPr>
              <a:t>Wilcoxon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6732"/>
            <a:ext cx="6840760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0" y="40466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EXEMPLO</a:t>
            </a:r>
            <a:endParaRPr lang="pt-BR" sz="2400" b="1" dirty="0"/>
          </a:p>
        </p:txBody>
      </p:sp>
      <p:sp>
        <p:nvSpPr>
          <p:cNvPr id="10" name="Retângulo 9"/>
          <p:cNvSpPr/>
          <p:nvPr/>
        </p:nvSpPr>
        <p:spPr>
          <a:xfrm>
            <a:off x="611560" y="486916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Sejam </a:t>
            </a:r>
          </a:p>
          <a:p>
            <a:r>
              <a:rPr lang="pt-BR" sz="2400" dirty="0" smtClean="0"/>
              <a:t>T</a:t>
            </a:r>
            <a:r>
              <a:rPr lang="pt-BR" sz="2400" baseline="30000" dirty="0" smtClean="0"/>
              <a:t> +</a:t>
            </a:r>
            <a:r>
              <a:rPr lang="pt-BR" sz="2400" dirty="0" smtClean="0"/>
              <a:t> = soma dos postos positivos = 1 </a:t>
            </a:r>
          </a:p>
          <a:p>
            <a:r>
              <a:rPr lang="pt-BR" sz="2400" dirty="0" smtClean="0"/>
              <a:t>T </a:t>
            </a:r>
            <a:r>
              <a:rPr lang="pt-BR" sz="2400" baseline="30000" dirty="0" smtClean="0"/>
              <a:t>-</a:t>
            </a:r>
            <a:r>
              <a:rPr lang="pt-BR" sz="2400" dirty="0" smtClean="0"/>
              <a:t> = -(soma dos postos negativos) = 14</a:t>
            </a:r>
            <a:endParaRPr lang="pt-BR" sz="2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9" name="Retângulo 8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de </a:t>
            </a:r>
            <a:r>
              <a:rPr lang="pt-BR" b="1" dirty="0" err="1" smtClean="0">
                <a:solidFill>
                  <a:schemeClr val="bg1"/>
                </a:solidFill>
              </a:rPr>
              <a:t>Wilcoxon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0466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EXEMPLO</a:t>
            </a:r>
            <a:endParaRPr lang="pt-BR" sz="2400" b="1" dirty="0"/>
          </a:p>
        </p:txBody>
      </p:sp>
      <p:sp>
        <p:nvSpPr>
          <p:cNvPr id="10" name="Retângulo 9"/>
          <p:cNvSpPr/>
          <p:nvPr/>
        </p:nvSpPr>
        <p:spPr>
          <a:xfrm>
            <a:off x="1835696" y="40466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</a:t>
            </a:r>
            <a:r>
              <a:rPr lang="pt-BR" sz="2400" baseline="30000" dirty="0" smtClean="0"/>
              <a:t> +</a:t>
            </a:r>
            <a:r>
              <a:rPr lang="pt-BR" sz="2400" dirty="0" smtClean="0"/>
              <a:t> = soma dos postos positivos = 1 </a:t>
            </a:r>
          </a:p>
          <a:p>
            <a:r>
              <a:rPr lang="pt-BR" sz="2400" dirty="0" smtClean="0"/>
              <a:t>T </a:t>
            </a:r>
            <a:r>
              <a:rPr lang="pt-BR" sz="2400" baseline="30000" dirty="0" smtClean="0"/>
              <a:t>-</a:t>
            </a:r>
            <a:r>
              <a:rPr lang="pt-BR" sz="2400" dirty="0" smtClean="0"/>
              <a:t> = -(soma dos postos negativos) = 14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7504" y="1259468"/>
            <a:ext cx="862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Existem 2</a:t>
            </a:r>
            <a:r>
              <a:rPr lang="pt-BR" baseline="30000" dirty="0" smtClean="0"/>
              <a:t>5</a:t>
            </a:r>
            <a:r>
              <a:rPr lang="pt-BR" dirty="0" smtClean="0"/>
              <a:t> = 32 combinações possíveis destes 5 postos, todas elas Equiprováveis</a:t>
            </a:r>
            <a:endParaRPr lang="pt-BR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 l="25731" t="26203" r="24460" b="1938"/>
          <a:stretch>
            <a:fillRect/>
          </a:stretch>
        </p:blipFill>
        <p:spPr bwMode="auto">
          <a:xfrm>
            <a:off x="1259632" y="1718410"/>
            <a:ext cx="6192688" cy="502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5" name="Retângulo 4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de </a:t>
            </a:r>
            <a:r>
              <a:rPr lang="pt-BR" b="1" dirty="0" err="1" smtClean="0">
                <a:solidFill>
                  <a:schemeClr val="bg1"/>
                </a:solidFill>
              </a:rPr>
              <a:t>Wilcoxon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0466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EXEMPLO</a:t>
            </a:r>
            <a:endParaRPr lang="pt-BR" sz="2400" b="1" dirty="0"/>
          </a:p>
        </p:txBody>
      </p:sp>
      <p:sp>
        <p:nvSpPr>
          <p:cNvPr id="7" name="Retângulo 6"/>
          <p:cNvSpPr/>
          <p:nvPr/>
        </p:nvSpPr>
        <p:spPr>
          <a:xfrm>
            <a:off x="1835696" y="40466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</a:t>
            </a:r>
            <a:r>
              <a:rPr lang="pt-BR" sz="2400" baseline="30000" dirty="0" smtClean="0"/>
              <a:t> +</a:t>
            </a:r>
            <a:r>
              <a:rPr lang="pt-BR" sz="2400" dirty="0" smtClean="0"/>
              <a:t> = soma dos postos positivos = 1 </a:t>
            </a:r>
          </a:p>
          <a:p>
            <a:r>
              <a:rPr lang="pt-BR" sz="2400" dirty="0" smtClean="0"/>
              <a:t>T </a:t>
            </a:r>
            <a:r>
              <a:rPr lang="pt-BR" sz="2400" baseline="30000" dirty="0" smtClean="0"/>
              <a:t>-</a:t>
            </a:r>
            <a:r>
              <a:rPr lang="pt-BR" sz="2400" dirty="0" smtClean="0"/>
              <a:t> = -(soma dos postos negativos) = 14</a:t>
            </a:r>
            <a:endParaRPr lang="pt-BR" sz="2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0" y="4127480"/>
          <a:ext cx="9143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0"/>
                <a:gridCol w="464204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23528" y="148478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Podemos testar a hipótese para T+ ou para T-</a:t>
            </a:r>
          </a:p>
          <a:p>
            <a:r>
              <a:rPr lang="pt-BR" sz="2400" dirty="0" smtClean="0">
                <a:sym typeface="Wingdings" pitchFamily="2" charset="2"/>
              </a:rPr>
              <a:t>Podemos rejeitar a Hipótese Nula se:</a:t>
            </a:r>
          </a:p>
          <a:p>
            <a:pPr>
              <a:buFontTx/>
              <a:buChar char="-"/>
            </a:pPr>
            <a:r>
              <a:rPr lang="pt-BR" sz="2400" dirty="0" smtClean="0">
                <a:sym typeface="Wingdings" pitchFamily="2" charset="2"/>
              </a:rPr>
              <a:t>T+ for pequeno</a:t>
            </a:r>
          </a:p>
          <a:p>
            <a:pPr>
              <a:buFontTx/>
              <a:buChar char="-"/>
            </a:pPr>
            <a:r>
              <a:rPr lang="pt-BR" sz="2400" dirty="0" smtClean="0">
                <a:sym typeface="Wingdings" pitchFamily="2" charset="2"/>
              </a:rPr>
              <a:t>T- for grande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Em geral utiliza-se a menor soma.</a:t>
            </a:r>
            <a:endParaRPr lang="pt-BR" sz="2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5" name="Retângulo 4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de </a:t>
            </a:r>
            <a:r>
              <a:rPr lang="pt-BR" b="1" dirty="0" err="1" smtClean="0">
                <a:solidFill>
                  <a:schemeClr val="bg1"/>
                </a:solidFill>
              </a:rPr>
              <a:t>Wilcoxon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0466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EXEMPLO</a:t>
            </a:r>
            <a:endParaRPr lang="pt-BR" sz="2400" b="1" dirty="0"/>
          </a:p>
        </p:txBody>
      </p:sp>
      <p:sp>
        <p:nvSpPr>
          <p:cNvPr id="7" name="Retângulo 6"/>
          <p:cNvSpPr/>
          <p:nvPr/>
        </p:nvSpPr>
        <p:spPr>
          <a:xfrm>
            <a:off x="1835696" y="40466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</a:t>
            </a:r>
            <a:r>
              <a:rPr lang="pt-BR" sz="2400" baseline="30000" dirty="0" smtClean="0"/>
              <a:t> +</a:t>
            </a:r>
            <a:r>
              <a:rPr lang="pt-BR" sz="2400" dirty="0" smtClean="0"/>
              <a:t> = soma dos postos positivos = 1 </a:t>
            </a:r>
          </a:p>
          <a:p>
            <a:r>
              <a:rPr lang="pt-BR" sz="2400" dirty="0" smtClean="0"/>
              <a:t>T </a:t>
            </a:r>
            <a:r>
              <a:rPr lang="pt-BR" sz="2400" baseline="30000" dirty="0" smtClean="0"/>
              <a:t>-</a:t>
            </a:r>
            <a:r>
              <a:rPr lang="pt-BR" sz="2400" dirty="0" smtClean="0"/>
              <a:t> = -(soma dos postos negativos) = 14</a:t>
            </a:r>
            <a:endParaRPr lang="pt-BR" sz="2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0" y="4127480"/>
          <a:ext cx="9143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0"/>
                <a:gridCol w="464204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2/32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2/32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1/32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23528" y="148478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Calcular o p-valor.</a:t>
            </a:r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Usar as probabilidades até o valor de T</a:t>
            </a:r>
            <a:r>
              <a:rPr lang="pt-BR" sz="2400" baseline="30000" dirty="0" smtClean="0">
                <a:sym typeface="Wingdings" pitchFamily="2" charset="2"/>
              </a:rPr>
              <a:t>±</a:t>
            </a:r>
          </a:p>
          <a:p>
            <a:r>
              <a:rPr lang="pt-BR" sz="2400" dirty="0" smtClean="0"/>
              <a:t> Por exemplo: </a:t>
            </a:r>
          </a:p>
          <a:p>
            <a:r>
              <a:rPr lang="pt-BR" sz="2400" dirty="0" smtClean="0">
                <a:sym typeface="Wingdings" pitchFamily="2" charset="2"/>
              </a:rPr>
              <a:t>	 </a:t>
            </a:r>
            <a:r>
              <a:rPr lang="pt-BR" sz="2400" dirty="0" smtClean="0"/>
              <a:t>se for T </a:t>
            </a:r>
            <a:r>
              <a:rPr lang="pt-BR" sz="2400" baseline="30000" dirty="0" smtClean="0">
                <a:sym typeface="Wingdings" pitchFamily="2" charset="2"/>
              </a:rPr>
              <a:t>± </a:t>
            </a:r>
            <a:r>
              <a:rPr lang="pt-BR" sz="2400" dirty="0" smtClean="0"/>
              <a:t>= 2, conte até a T</a:t>
            </a:r>
            <a:r>
              <a:rPr lang="pt-BR" sz="2400" baseline="30000" dirty="0" smtClean="0">
                <a:sym typeface="Wingdings" pitchFamily="2" charset="2"/>
              </a:rPr>
              <a:t> ±</a:t>
            </a:r>
            <a:r>
              <a:rPr lang="pt-BR" sz="2400" dirty="0" smtClean="0"/>
              <a:t> = 1</a:t>
            </a:r>
          </a:p>
          <a:p>
            <a:r>
              <a:rPr lang="pt-BR" sz="2400" dirty="0" smtClean="0">
                <a:sym typeface="Wingdings" pitchFamily="2" charset="2"/>
              </a:rPr>
              <a:t>	 </a:t>
            </a:r>
            <a:r>
              <a:rPr lang="pt-BR" sz="2400" dirty="0" smtClean="0"/>
              <a:t>se for T </a:t>
            </a:r>
            <a:r>
              <a:rPr lang="pt-BR" sz="2400" baseline="30000" dirty="0" smtClean="0">
                <a:sym typeface="Wingdings" pitchFamily="2" charset="2"/>
              </a:rPr>
              <a:t>± </a:t>
            </a:r>
            <a:r>
              <a:rPr lang="pt-BR" sz="2400" dirty="0" smtClean="0"/>
              <a:t>= 5, conte até a T</a:t>
            </a:r>
            <a:r>
              <a:rPr lang="pt-BR" sz="2400" baseline="30000" dirty="0" smtClean="0">
                <a:sym typeface="Wingdings" pitchFamily="2" charset="2"/>
              </a:rPr>
              <a:t> ±</a:t>
            </a:r>
            <a:r>
              <a:rPr lang="pt-BR" sz="2400" dirty="0" smtClean="0"/>
              <a:t> = 4...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67736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Teste </a:t>
            </a:r>
            <a:r>
              <a:rPr lang="pt-BR" b="1" dirty="0" err="1" smtClean="0"/>
              <a:t>Mann-Witney</a:t>
            </a:r>
            <a:endParaRPr lang="pt-BR" b="1" dirty="0" smtClean="0"/>
          </a:p>
        </p:txBody>
      </p:sp>
      <p:sp>
        <p:nvSpPr>
          <p:cNvPr id="5" name="Retângulo 4"/>
          <p:cNvSpPr/>
          <p:nvPr/>
        </p:nvSpPr>
        <p:spPr>
          <a:xfrm>
            <a:off x="2915816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de </a:t>
            </a:r>
            <a:r>
              <a:rPr lang="pt-BR" b="1" dirty="0" err="1" smtClean="0">
                <a:solidFill>
                  <a:schemeClr val="bg1"/>
                </a:solidFill>
              </a:rPr>
              <a:t>Wilcoxon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0466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EXEMPLO</a:t>
            </a:r>
            <a:endParaRPr lang="pt-BR" sz="2400" b="1" dirty="0"/>
          </a:p>
        </p:txBody>
      </p:sp>
      <p:sp>
        <p:nvSpPr>
          <p:cNvPr id="7" name="Retângulo 6"/>
          <p:cNvSpPr/>
          <p:nvPr/>
        </p:nvSpPr>
        <p:spPr>
          <a:xfrm>
            <a:off x="1835696" y="40466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T</a:t>
            </a:r>
            <a:r>
              <a:rPr lang="pt-BR" sz="2400" baseline="30000" dirty="0" smtClean="0"/>
              <a:t> +</a:t>
            </a:r>
            <a:r>
              <a:rPr lang="pt-BR" sz="2400" dirty="0" smtClean="0"/>
              <a:t> = soma dos postos positivos = 1 </a:t>
            </a:r>
          </a:p>
          <a:p>
            <a:r>
              <a:rPr lang="pt-BR" sz="2400" dirty="0" smtClean="0"/>
              <a:t>T </a:t>
            </a:r>
            <a:r>
              <a:rPr lang="pt-BR" sz="2400" baseline="30000" dirty="0" smtClean="0"/>
              <a:t>-</a:t>
            </a:r>
            <a:r>
              <a:rPr lang="pt-BR" sz="2400" dirty="0" smtClean="0"/>
              <a:t> = -(soma dos postos negativos) = 14</a:t>
            </a:r>
            <a:endParaRPr lang="pt-BR" sz="2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0" y="4127480"/>
          <a:ext cx="9143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0"/>
                <a:gridCol w="464204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2/32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2/32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1/32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1/32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23528" y="148478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Conclusão</a:t>
            </a:r>
            <a:endParaRPr lang="pt-BR" sz="2400" dirty="0"/>
          </a:p>
        </p:txBody>
      </p:sp>
      <p:sp>
        <p:nvSpPr>
          <p:cNvPr id="10" name="Chave direita 9"/>
          <p:cNvSpPr/>
          <p:nvPr/>
        </p:nvSpPr>
        <p:spPr>
          <a:xfrm rot="5400000">
            <a:off x="647564" y="5337212"/>
            <a:ext cx="43204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23528" y="579597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p-valor </a:t>
            </a:r>
            <a:r>
              <a:rPr lang="pt-BR" dirty="0" smtClean="0"/>
              <a:t>= 1/32 = </a:t>
            </a:r>
            <a:r>
              <a:rPr lang="pt-BR" b="1" dirty="0" smtClean="0"/>
              <a:t>0,03125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3059832" y="59492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44008" y="573325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Rejeitamos H0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31640" y="2132856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H0: Média das Diferenças = 0</a:t>
            </a:r>
          </a:p>
          <a:p>
            <a:r>
              <a:rPr lang="pt-BR" sz="2400" dirty="0" smtClean="0"/>
              <a:t>H1: Média das Diferenças </a:t>
            </a:r>
            <a:r>
              <a:rPr lang="pt-BR" sz="2400" dirty="0" smtClean="0">
                <a:latin typeface="Times New Roman"/>
                <a:cs typeface="Times New Roman"/>
              </a:rPr>
              <a:t>≠ </a:t>
            </a:r>
            <a:r>
              <a:rPr lang="pt-BR" sz="2400" dirty="0" smtClean="0"/>
              <a:t>0</a:t>
            </a:r>
            <a:endParaRPr lang="pt-BR" sz="24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2240" y="3533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</a:t>
            </a:r>
            <a:r>
              <a:rPr lang="pt-BR" b="1" dirty="0" err="1" smtClean="0">
                <a:solidFill>
                  <a:schemeClr val="bg1"/>
                </a:solidFill>
              </a:rPr>
              <a:t>Mann-Witney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3808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de </a:t>
            </a:r>
            <a:r>
              <a:rPr lang="pt-BR" b="1" dirty="0" err="1" smtClean="0">
                <a:solidFill>
                  <a:srgbClr val="FFC000"/>
                </a:solidFill>
              </a:rPr>
              <a:t>Wilcoxon</a:t>
            </a:r>
            <a:endParaRPr lang="pt-BR" b="1" dirty="0">
              <a:solidFill>
                <a:srgbClr val="FFC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008" y="620688"/>
            <a:ext cx="87484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É usado para testar se duas amostras independentes foram retiradas de populações com médias iguais. </a:t>
            </a:r>
          </a:p>
          <a:p>
            <a:endParaRPr lang="pt-BR" sz="2400" dirty="0" smtClean="0"/>
          </a:p>
          <a:p>
            <a:pPr>
              <a:buFont typeface="Wingdings"/>
              <a:buChar char="à"/>
            </a:pPr>
            <a:r>
              <a:rPr lang="pt-BR" sz="2400" dirty="0" smtClean="0"/>
              <a:t>Alternativa para o teste t de </a:t>
            </a:r>
            <a:r>
              <a:rPr lang="pt-BR" sz="2400" dirty="0" err="1" smtClean="0"/>
              <a:t>Student</a:t>
            </a:r>
            <a:r>
              <a:rPr lang="pt-BR" sz="2400" dirty="0" smtClean="0"/>
              <a:t> para amostras independentes quando seus pressupostos não forem contemplados (distribuição normal, N suficiente) </a:t>
            </a:r>
          </a:p>
          <a:p>
            <a:pPr>
              <a:buFont typeface="Wingdings"/>
              <a:buChar char="à"/>
            </a:pPr>
            <a:endParaRPr lang="pt-BR" sz="2400" dirty="0" smtClean="0"/>
          </a:p>
          <a:p>
            <a:pPr>
              <a:buFont typeface="Wingdings"/>
              <a:buChar char="à"/>
            </a:pPr>
            <a:r>
              <a:rPr lang="pt-BR" sz="2400" dirty="0" smtClean="0"/>
              <a:t>A única exigência do teste de Mann-Whitney é a de que as observações sejam medidas em escala </a:t>
            </a:r>
            <a:r>
              <a:rPr lang="pt-BR" sz="2400" b="1" dirty="0" smtClean="0"/>
              <a:t>ordinal</a:t>
            </a:r>
            <a:r>
              <a:rPr lang="pt-BR" sz="2400" dirty="0" smtClean="0"/>
              <a:t> ou </a:t>
            </a:r>
            <a:r>
              <a:rPr lang="pt-BR" sz="2400" b="1" dirty="0" smtClean="0"/>
              <a:t>numérica</a:t>
            </a:r>
            <a:r>
              <a:rPr lang="pt-BR" sz="2400" dirty="0" smtClean="0"/>
              <a:t>. </a:t>
            </a:r>
            <a:endParaRPr lang="pt-BR" sz="2400" dirty="0" smtClean="0"/>
          </a:p>
          <a:p>
            <a:pPr>
              <a:buFont typeface="Wingdings"/>
              <a:buChar char="à"/>
            </a:pPr>
            <a:endParaRPr lang="pt-BR" sz="2400" dirty="0" smtClean="0"/>
          </a:p>
          <a:p>
            <a:r>
              <a:rPr lang="pt-BR" sz="2400" b="1" dirty="0" smtClean="0"/>
              <a:t>Também chamado de </a:t>
            </a:r>
            <a:r>
              <a:rPr lang="pt-BR" sz="2400" b="1" dirty="0" err="1" smtClean="0"/>
              <a:t>Wilcoxon-Mann-Whitney</a:t>
            </a:r>
            <a:r>
              <a:rPr lang="pt-BR" sz="2400" b="1" dirty="0" smtClean="0"/>
              <a:t> ou Teste U</a:t>
            </a:r>
            <a:endParaRPr lang="pt-BR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0"/>
            <a:ext cx="792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Objetivo: Comparar </a:t>
            </a:r>
            <a:r>
              <a:rPr lang="pt-BR" sz="2800" b="1" dirty="0" smtClean="0"/>
              <a:t>DUAS</a:t>
            </a:r>
            <a:r>
              <a:rPr lang="pt-BR" sz="2800" dirty="0" smtClean="0"/>
              <a:t> populações/amostras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620688"/>
            <a:ext cx="42691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Segue distribuição Normal?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60239" y="1604987"/>
            <a:ext cx="43559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É possível transformar os dados?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3728" y="5157192"/>
            <a:ext cx="43924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TESTES NÃO-PARAMÉTRICOS</a:t>
            </a:r>
            <a:endParaRPr lang="pt-BR" sz="2000" b="1" dirty="0"/>
          </a:p>
        </p:txBody>
      </p:sp>
      <p:cxnSp>
        <p:nvCxnSpPr>
          <p:cNvPr id="12" name="Conector de seta reta 11"/>
          <p:cNvCxnSpPr>
            <a:stCxn id="3" idx="3"/>
          </p:cNvCxnSpPr>
          <p:nvPr/>
        </p:nvCxnSpPr>
        <p:spPr>
          <a:xfrm flipV="1">
            <a:off x="6464853" y="836712"/>
            <a:ext cx="2679147" cy="1480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3" idx="2"/>
            <a:endCxn id="4" idx="0"/>
          </p:cNvCxnSpPr>
          <p:nvPr/>
        </p:nvCxnSpPr>
        <p:spPr>
          <a:xfrm>
            <a:off x="4330295" y="1082353"/>
            <a:ext cx="7933" cy="52263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361341" y="8994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09013" y="11154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4" idx="2"/>
            <a:endCxn id="5" idx="0"/>
          </p:cNvCxnSpPr>
          <p:nvPr/>
        </p:nvCxnSpPr>
        <p:spPr>
          <a:xfrm flipH="1">
            <a:off x="4319972" y="2005097"/>
            <a:ext cx="18256" cy="315209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427984" y="43651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6516216" y="5373216"/>
            <a:ext cx="2627784" cy="1481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412704" y="54359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755576" y="1805042"/>
            <a:ext cx="1404663" cy="397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755576" y="764704"/>
            <a:ext cx="147565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55576" y="764704"/>
            <a:ext cx="0" cy="1080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187624" y="13314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4F81BD"/>
                </a:solidFill>
              </a:rPr>
              <a:t>SIM</a:t>
            </a:r>
            <a:endParaRPr lang="pt-BR" b="1" dirty="0">
              <a:solidFill>
                <a:srgbClr val="4F81BD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215541" y="49411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2</a:t>
            </a:r>
            <a:endParaRPr lang="pt-BR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2240" y="3533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</a:t>
            </a:r>
            <a:r>
              <a:rPr lang="pt-BR" b="1" dirty="0" err="1" smtClean="0">
                <a:solidFill>
                  <a:schemeClr val="bg1"/>
                </a:solidFill>
              </a:rPr>
              <a:t>Mann-Witney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3808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de </a:t>
            </a:r>
            <a:r>
              <a:rPr lang="pt-BR" b="1" dirty="0" err="1" smtClean="0">
                <a:solidFill>
                  <a:srgbClr val="FFC000"/>
                </a:solidFill>
              </a:rPr>
              <a:t>Wilcoxon</a:t>
            </a:r>
            <a:endParaRPr lang="pt-BR" b="1" dirty="0">
              <a:solidFill>
                <a:srgbClr val="FFC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75656" y="167561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Tratamento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Tratamento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Tratamento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Tratamento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0470" y="404664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EXEMPLO</a:t>
            </a:r>
            <a:endParaRPr lang="pt-BR" sz="3200" b="1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2240" y="3533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</a:t>
            </a:r>
            <a:r>
              <a:rPr lang="pt-BR" b="1" dirty="0" err="1" smtClean="0">
                <a:solidFill>
                  <a:schemeClr val="bg1"/>
                </a:solidFill>
              </a:rPr>
              <a:t>Mann-Witney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3808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de </a:t>
            </a:r>
            <a:r>
              <a:rPr lang="pt-BR" b="1" dirty="0" err="1" smtClean="0">
                <a:solidFill>
                  <a:srgbClr val="FFC000"/>
                </a:solidFill>
              </a:rPr>
              <a:t>Wilcoxon</a:t>
            </a:r>
            <a:endParaRPr lang="pt-BR" b="1" dirty="0">
              <a:solidFill>
                <a:srgbClr val="FFC00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91680" y="1772819"/>
          <a:ext cx="5616624" cy="3168349"/>
        </p:xfrm>
        <a:graphic>
          <a:graphicData uri="http://schemas.openxmlformats.org/drawingml/2006/table">
            <a:tbl>
              <a:tblPr/>
              <a:tblGrid>
                <a:gridCol w="2808312"/>
                <a:gridCol w="2808312"/>
              </a:tblGrid>
              <a:tr h="40624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Valor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Grupo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667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Tratamento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CONTROLE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Tratamento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Tratamento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Tratamento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0470" y="404664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EXEMPLO</a:t>
            </a:r>
            <a:endParaRPr lang="pt-BR" sz="3200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2240" y="3533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</a:t>
            </a:r>
            <a:r>
              <a:rPr lang="pt-BR" b="1" dirty="0" err="1" smtClean="0">
                <a:solidFill>
                  <a:schemeClr val="bg1"/>
                </a:solidFill>
              </a:rPr>
              <a:t>Mann-Witney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3808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de </a:t>
            </a:r>
            <a:r>
              <a:rPr lang="pt-BR" b="1" dirty="0" err="1" smtClean="0">
                <a:solidFill>
                  <a:srgbClr val="FFC000"/>
                </a:solidFill>
              </a:rPr>
              <a:t>Wilcoxon</a:t>
            </a:r>
            <a:endParaRPr lang="pt-BR" b="1" dirty="0">
              <a:solidFill>
                <a:srgbClr val="FFC00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91680" y="1772819"/>
          <a:ext cx="5616624" cy="3168349"/>
        </p:xfrm>
        <a:graphic>
          <a:graphicData uri="http://schemas.openxmlformats.org/drawingml/2006/table">
            <a:tbl>
              <a:tblPr/>
              <a:tblGrid>
                <a:gridCol w="1872208"/>
                <a:gridCol w="2376264"/>
                <a:gridCol w="1368152"/>
              </a:tblGrid>
              <a:tr h="40624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Valor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Grupo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ranking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667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Tratamento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Tratamento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Tratamento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Tratamento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39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750177" y="5157192"/>
            <a:ext cx="541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Grupo A</a:t>
            </a:r>
            <a:r>
              <a:rPr lang="pt-BR" sz="2000" dirty="0" smtClean="0"/>
              <a:t>: o primeiro que aparece: Tratamento</a:t>
            </a:r>
          </a:p>
          <a:p>
            <a:r>
              <a:rPr lang="pt-BR" sz="2000" b="1" dirty="0" smtClean="0"/>
              <a:t>Grupo B</a:t>
            </a:r>
            <a:r>
              <a:rPr lang="pt-BR" sz="2000" dirty="0" smtClean="0"/>
              <a:t>: CONTROLE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0470" y="404664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EXEMPLO</a:t>
            </a:r>
            <a:endParaRPr lang="pt-BR" sz="3200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2240" y="3533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</a:t>
            </a:r>
            <a:r>
              <a:rPr lang="pt-BR" b="1" dirty="0" err="1" smtClean="0">
                <a:solidFill>
                  <a:schemeClr val="bg1"/>
                </a:solidFill>
              </a:rPr>
              <a:t>Mann-Witney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3808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de </a:t>
            </a:r>
            <a:r>
              <a:rPr lang="pt-BR" b="1" dirty="0" err="1" smtClean="0">
                <a:solidFill>
                  <a:srgbClr val="FFC000"/>
                </a:solidFill>
              </a:rPr>
              <a:t>Wilcoxon</a:t>
            </a:r>
            <a:endParaRPr lang="pt-BR" b="1" dirty="0">
              <a:solidFill>
                <a:srgbClr val="FFC000"/>
              </a:solidFill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402" name="Equação" r:id="rId3" imgW="114120" imgH="215640" progId="Equation.3">
              <p:embed/>
            </p:oleObj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323529" y="870752"/>
          <a:ext cx="3384376" cy="1046080"/>
        </p:xfrm>
        <a:graphic>
          <a:graphicData uri="http://schemas.openxmlformats.org/presentationml/2006/ole">
            <p:oleObj spid="_x0000_s102403" name="Equação" r:id="rId4" imgW="1396800" imgH="431640" progId="Equation.3">
              <p:embed/>
            </p:oleObj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79512" y="3637556"/>
          <a:ext cx="4032448" cy="1015580"/>
        </p:xfrm>
        <a:graphic>
          <a:graphicData uri="http://schemas.openxmlformats.org/presentationml/2006/ole">
            <p:oleObj spid="_x0000_s102404" name="Equação" r:id="rId5" imgW="1714320" imgH="43164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51520" y="4797152"/>
            <a:ext cx="835292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3600" b="1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000" dirty="0" smtClean="0"/>
              <a:t>: Número de elementos do Grupo A</a:t>
            </a:r>
          </a:p>
          <a:p>
            <a:r>
              <a:rPr lang="pt-BR" sz="36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3600" b="1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dirty="0" smtClean="0"/>
              <a:t>: Número de elementos do Grupo B</a:t>
            </a:r>
          </a:p>
          <a:p>
            <a:r>
              <a:rPr lang="pt-BR" sz="36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sz="2000" dirty="0" smtClean="0"/>
              <a:t>: Soma dos valores da ordem que os elementos do grupo A ficaram</a:t>
            </a:r>
            <a:endParaRPr lang="pt-BR" sz="20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2240" y="3533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</a:t>
            </a:r>
            <a:r>
              <a:rPr lang="pt-BR" b="1" dirty="0" err="1" smtClean="0">
                <a:solidFill>
                  <a:schemeClr val="bg1"/>
                </a:solidFill>
              </a:rPr>
              <a:t>Mann-Witney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3808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de </a:t>
            </a:r>
            <a:r>
              <a:rPr lang="pt-BR" b="1" dirty="0" err="1" smtClean="0">
                <a:solidFill>
                  <a:srgbClr val="FFC000"/>
                </a:solidFill>
              </a:rPr>
              <a:t>Wilcoxon</a:t>
            </a:r>
            <a:endParaRPr lang="pt-BR" b="1" dirty="0">
              <a:solidFill>
                <a:srgbClr val="FFC000"/>
              </a:solidFill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10946" name="Equação" r:id="rId3" imgW="114120" imgH="215640" progId="Equation.3">
              <p:embed/>
            </p:oleObj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323529" y="870752"/>
          <a:ext cx="3384376" cy="1046080"/>
        </p:xfrm>
        <a:graphic>
          <a:graphicData uri="http://schemas.openxmlformats.org/presentationml/2006/ole">
            <p:oleObj spid="_x0000_s210947" name="Equação" r:id="rId4" imgW="1396800" imgH="431640" progId="Equation.3">
              <p:embed/>
            </p:oleObj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79512" y="3637556"/>
          <a:ext cx="4032448" cy="1015580"/>
        </p:xfrm>
        <a:graphic>
          <a:graphicData uri="http://schemas.openxmlformats.org/presentationml/2006/ole">
            <p:oleObj spid="_x0000_s210948" name="Equação" r:id="rId5" imgW="1714320" imgH="431640" progId="Equation.3">
              <p:embed/>
            </p:oleObj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3203848" y="1700808"/>
          <a:ext cx="5688632" cy="1747904"/>
        </p:xfrm>
        <a:graphic>
          <a:graphicData uri="http://schemas.openxmlformats.org/presentationml/2006/ole">
            <p:oleObj spid="_x0000_s210949" name="Equação" r:id="rId6" imgW="2273040" imgH="69840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51520" y="4797152"/>
            <a:ext cx="835292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3600" b="1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000" dirty="0" smtClean="0"/>
              <a:t>: Número de elementos do Grupo A</a:t>
            </a:r>
          </a:p>
          <a:p>
            <a:r>
              <a:rPr lang="pt-BR" sz="36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3600" b="1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dirty="0" smtClean="0"/>
              <a:t>: Número de elementos do Grupo B</a:t>
            </a:r>
          </a:p>
          <a:p>
            <a:r>
              <a:rPr lang="pt-BR" sz="36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sz="2000" dirty="0" smtClean="0"/>
              <a:t>: Soma dos valores da ordem que os elementos do grupo A ficaram</a:t>
            </a:r>
            <a:endParaRPr lang="pt-BR" sz="2000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6516216" y="3501008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588224" y="1196752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3779912" y="1196752"/>
            <a:ext cx="2808312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283968" y="4149080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dos Sinais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32240" y="3533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Teste </a:t>
            </a:r>
            <a:r>
              <a:rPr lang="pt-BR" b="1" dirty="0" err="1" smtClean="0">
                <a:solidFill>
                  <a:schemeClr val="bg1"/>
                </a:solidFill>
              </a:rPr>
              <a:t>Mann-Witney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3808" y="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C000"/>
                </a:solidFill>
              </a:rPr>
              <a:t>Teste de </a:t>
            </a:r>
            <a:r>
              <a:rPr lang="pt-BR" b="1" dirty="0" err="1" smtClean="0">
                <a:solidFill>
                  <a:srgbClr val="FFC000"/>
                </a:solidFill>
              </a:rPr>
              <a:t>Wilcoxon</a:t>
            </a:r>
            <a:endParaRPr lang="pt-BR" b="1" dirty="0">
              <a:solidFill>
                <a:srgbClr val="FFC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470" y="404664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EXEMPLO</a:t>
            </a:r>
            <a:endParaRPr lang="pt-BR" sz="3200" b="1" dirty="0"/>
          </a:p>
        </p:txBody>
      </p:sp>
      <p:graphicFrame>
        <p:nvGraphicFramePr>
          <p:cNvPr id="105473" name="Object 5"/>
          <p:cNvGraphicFramePr>
            <a:graphicFrameLocks noChangeAspect="1"/>
          </p:cNvGraphicFramePr>
          <p:nvPr/>
        </p:nvGraphicFramePr>
        <p:xfrm>
          <a:off x="5384507" y="1988840"/>
          <a:ext cx="3579981" cy="1099765"/>
        </p:xfrm>
        <a:graphic>
          <a:graphicData uri="http://schemas.openxmlformats.org/presentationml/2006/ole">
            <p:oleObj spid="_x0000_s105473" name="Equação" r:id="rId3" imgW="2273040" imgH="698400" progId="Equation.3">
              <p:embed/>
            </p:oleObj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23528" y="1124744"/>
          <a:ext cx="4824536" cy="2880321"/>
        </p:xfrm>
        <a:graphic>
          <a:graphicData uri="http://schemas.openxmlformats.org/drawingml/2006/table">
            <a:tbl>
              <a:tblPr/>
              <a:tblGrid>
                <a:gridCol w="1608179"/>
                <a:gridCol w="2041150"/>
                <a:gridCol w="1175207"/>
              </a:tblGrid>
              <a:tr h="369318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Valor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Grupo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ranking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24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Tratamento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2654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CONTROLE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12654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Tratamento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12654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Tratamento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2654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Tratamento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2654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12654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2654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51520" y="4797152"/>
            <a:ext cx="835292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6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sz="36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/>
              <a:t>= |13-0.5|-0.5*4*(4+4+1) / RAIZ((4*4*(4+4+1))/12)</a:t>
            </a:r>
          </a:p>
          <a:p>
            <a:r>
              <a:rPr lang="pt-BR" sz="2000" dirty="0" smtClean="0"/>
              <a:t> </a:t>
            </a:r>
            <a:r>
              <a:rPr lang="pt-BR" sz="36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36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sz="36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/>
              <a:t>= - 1.588</a:t>
            </a:r>
          </a:p>
          <a:p>
            <a:endParaRPr lang="pt-BR" sz="8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000" dirty="0" smtClean="0">
                <a:sym typeface="Wingdings" pitchFamily="2" charset="2"/>
              </a:rPr>
              <a:t>Se for </a:t>
            </a:r>
            <a:r>
              <a:rPr lang="pt-BR" sz="2000" dirty="0" err="1" smtClean="0">
                <a:sym typeface="Wingdings" pitchFamily="2" charset="2"/>
              </a:rPr>
              <a:t>unicaudal</a:t>
            </a:r>
            <a:r>
              <a:rPr lang="pt-BR" sz="2000" dirty="0" smtClean="0">
                <a:sym typeface="Wingdings" pitchFamily="2" charset="2"/>
              </a:rPr>
              <a:t>, ver valor na tabela, </a:t>
            </a:r>
          </a:p>
          <a:p>
            <a:pPr>
              <a:buFont typeface="Wingdings"/>
              <a:buChar char="à"/>
            </a:pPr>
            <a:r>
              <a:rPr lang="pt-BR" sz="2000" dirty="0" smtClean="0">
                <a:sym typeface="Wingdings" pitchFamily="2" charset="2"/>
              </a:rPr>
              <a:t>caso contrário p-valor = 2*p-tabela</a:t>
            </a:r>
            <a:endParaRPr lang="pt-BR" sz="2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INDIVIDUAL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Análise Bivariada – Estatística Aplicada</a:t>
            </a:r>
            <a:endParaRPr lang="pt-BR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300712"/>
            <a:ext cx="84176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Use a folha </a:t>
            </a:r>
            <a:r>
              <a:rPr lang="pt-BR" sz="3600" dirty="0" err="1" smtClean="0"/>
              <a:t>sulfite</a:t>
            </a:r>
            <a:r>
              <a:rPr lang="pt-BR" sz="3600" dirty="0" smtClean="0"/>
              <a:t> </a:t>
            </a:r>
            <a:r>
              <a:rPr lang="pt-BR" sz="3600" dirty="0" smtClean="0"/>
              <a:t>e responda </a:t>
            </a:r>
            <a:r>
              <a:rPr lang="pt-BR" sz="3600" b="1" i="1" dirty="0" smtClean="0"/>
              <a:t>a caneta:</a:t>
            </a:r>
          </a:p>
          <a:p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/>
              <a:t>As questões (na ordem):</a:t>
            </a:r>
          </a:p>
          <a:p>
            <a:pPr lvl="1">
              <a:buFontTx/>
              <a:buChar char="-"/>
            </a:pPr>
            <a:r>
              <a:rPr lang="pt-BR" sz="3600" dirty="0" smtClean="0"/>
              <a:t> Lista teste-t</a:t>
            </a:r>
          </a:p>
          <a:p>
            <a:pPr lvl="2">
              <a:buFontTx/>
              <a:buChar char="-"/>
            </a:pPr>
            <a:r>
              <a:rPr lang="pt-BR" sz="2400" dirty="0" smtClean="0"/>
              <a:t> Exercício 1</a:t>
            </a:r>
          </a:p>
          <a:p>
            <a:pPr lvl="2">
              <a:buFontTx/>
              <a:buChar char="-"/>
            </a:pPr>
            <a:r>
              <a:rPr lang="pt-BR" sz="2400" dirty="0" smtClean="0"/>
              <a:t> Exercício 2</a:t>
            </a:r>
          </a:p>
          <a:p>
            <a:pPr lvl="2">
              <a:buFontTx/>
              <a:buChar char="-"/>
            </a:pPr>
            <a:r>
              <a:rPr lang="pt-BR" sz="2400" dirty="0" smtClean="0"/>
              <a:t> </a:t>
            </a:r>
            <a:r>
              <a:rPr lang="pt-BR" sz="2400" dirty="0" smtClean="0"/>
              <a:t>Exercício 2 (teste t pareado)</a:t>
            </a:r>
            <a:endParaRPr lang="pt-BR" sz="3600" dirty="0" smtClean="0"/>
          </a:p>
          <a:p>
            <a:pPr lvl="1">
              <a:buFontTx/>
              <a:buChar char="-"/>
            </a:pPr>
            <a:r>
              <a:rPr lang="pt-BR" sz="3600" dirty="0" smtClean="0"/>
              <a:t> Lista </a:t>
            </a:r>
            <a:r>
              <a:rPr lang="pt-BR" sz="3600" dirty="0" err="1" smtClean="0"/>
              <a:t>Qui-Quadrado</a:t>
            </a:r>
            <a:endParaRPr lang="pt-BR" sz="3600" dirty="0" smtClean="0"/>
          </a:p>
          <a:p>
            <a:pPr lvl="2">
              <a:buFontTx/>
              <a:buChar char="-"/>
            </a:pPr>
            <a:r>
              <a:rPr lang="pt-BR" sz="2400" dirty="0" smtClean="0"/>
              <a:t> </a:t>
            </a:r>
            <a:r>
              <a:rPr lang="pt-BR" sz="2400" dirty="0" smtClean="0"/>
              <a:t>Exercício 2 (Acidentes na semana)</a:t>
            </a:r>
            <a:endParaRPr lang="pt-BR" sz="2400" dirty="0" smtClean="0"/>
          </a:p>
          <a:p>
            <a:pPr lvl="2">
              <a:buFontTx/>
              <a:buChar char="-"/>
            </a:pPr>
            <a:r>
              <a:rPr lang="pt-BR" sz="2400" dirty="0" smtClean="0"/>
              <a:t> Exercício </a:t>
            </a:r>
            <a:r>
              <a:rPr lang="pt-BR" sz="2400" dirty="0" smtClean="0"/>
              <a:t>3 (</a:t>
            </a:r>
            <a:r>
              <a:rPr lang="pt-BR" sz="2400" dirty="0" err="1" smtClean="0"/>
              <a:t>Prozac</a:t>
            </a:r>
            <a:r>
              <a:rPr lang="pt-BR" sz="2400" dirty="0" smtClean="0"/>
              <a:t>)</a:t>
            </a:r>
          </a:p>
          <a:p>
            <a:pPr lvl="2">
              <a:buFontTx/>
              <a:buChar char="-"/>
            </a:pPr>
            <a:r>
              <a:rPr lang="pt-BR" sz="2400" dirty="0" smtClean="0"/>
              <a:t> Exercício 4 (Três Patetas)</a:t>
            </a:r>
          </a:p>
          <a:p>
            <a:pPr lvl="2"/>
            <a:endParaRPr lang="pt-BR" sz="3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4438</Words>
  <Application>Microsoft Office PowerPoint</Application>
  <PresentationFormat>Apresentação na tela (4:3)</PresentationFormat>
  <Paragraphs>1769</Paragraphs>
  <Slides>97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97</vt:i4>
      </vt:variant>
    </vt:vector>
  </HeadingPairs>
  <TitlesOfParts>
    <vt:vector size="99" baseType="lpstr">
      <vt:lpstr>Tema do Office</vt:lpstr>
      <vt:lpstr>Equação</vt:lpstr>
      <vt:lpstr>Inferência Estatística II Análise Bivariada</vt:lpstr>
      <vt:lpstr>Conteúdo</vt:lpstr>
      <vt:lpstr>Conteúdo</vt:lpstr>
      <vt:lpstr>Conteúdo</vt:lpstr>
      <vt:lpstr>Comparação de duas médias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Comparação de Proporções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Testes não-paramétricos (outros)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AVALIAÇÃO INDIVIDUAL</vt:lpstr>
      <vt:lpstr>Slide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Multivariada V Análise Multivariada de Variância e Covariância</dc:title>
  <dc:creator>Usuário do Windows</dc:creator>
  <cp:lastModifiedBy>Usuário do Windows</cp:lastModifiedBy>
  <cp:revision>552</cp:revision>
  <dcterms:created xsi:type="dcterms:W3CDTF">2018-01-24T11:05:40Z</dcterms:created>
  <dcterms:modified xsi:type="dcterms:W3CDTF">2018-04-14T09:11:37Z</dcterms:modified>
</cp:coreProperties>
</file>