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8A79D-9E58-D250-2A37-2157042600A2}" v="1101" dt="2023-01-18T11:25:43.643"/>
    <p1510:client id="{5D666090-BFEC-4A94-8BD4-20F28E660FC7}" v="377" dt="2023-01-17T17:41:21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notesMaster" Target="notesMasters/notesMaster1.xml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heme" Target="theme/theme1.xml" Id="rId17" /><Relationship Type="http://schemas.openxmlformats.org/officeDocument/2006/relationships/slide" Target="slides/slide1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handoutMaster" Target="handoutMasters/handoutMaster1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BC8483F-E317-4530-9C06-6070C38FD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FDD496-B493-4557-8240-41B871FD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B065-001A-45AD-9AE2-CB6DB1535F7B}" type="datetime1">
              <a:rPr lang="de-DE" smtClean="0"/>
              <a:t>18.01.2023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40DE06-7BCE-4831-89AB-3C98994675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33A88-7412-4582-9EB4-1363D76E4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1EA3E-4EF4-4C0B-8C16-501B6C205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72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0B3B-B6FA-4639-A524-44920D1BB35C}" type="datetime1">
              <a:rPr lang="de-DE" smtClean="0"/>
              <a:pPr/>
              <a:t>18.01.2023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F9CF2-8587-4BA8-8E31-9B06A0473A6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967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F9CF2-8587-4BA8-8E31-9B06A0473A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D4F3A-B59A-4E22-A4F2-82E5E2A191D4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E61277-E01C-4600-9781-6951355E7DB7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4DCBA-B718-44A5-98F9-5055B9BF53DA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95660-3D62-4F8C-AA8C-67E5EC693DFE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feld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78F9E-EB8C-4397-AE73-FB20E46834B7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4B387-F214-48A7-888C-A642437DA834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D2DC03-C112-4F16-8D33-D5266E45724E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F894B8-D3D8-45DF-91A3-01E05502E569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5AB6A-057C-4B68-BE14-4C1BC9555F37}" type="datetime1">
              <a:rPr lang="de-DE" noProof="0" smtClean="0"/>
              <a:t>18.01.2023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4645A-9F17-4CB5-A560-4A980B20232A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44B20-0168-4126-A23F-A056BBC5610F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A429E-1CA1-4BF5-93F5-F87B6F23DF17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D6FA7-87A6-430A-B069-89C7F0814A79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28ADF8-F34A-4A79-82C0-B1F6C031104C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459B01-5FAD-49F4-A716-45116251BD3B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7F2ED-5305-43FA-A15C-EBEF41157DF5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D01A9-3A62-4301-83CD-041804034CAC}" type="datetime1">
              <a:rPr lang="de-DE" noProof="0" smtClean="0"/>
              <a:t>18.01.2023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B6187C5B-C076-4BED-B720-24566B6ADBCE}" type="datetime1">
              <a:rPr lang="de-DE" noProof="0" smtClean="0"/>
              <a:t>18.01.2023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P-1611/sor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sorting/bubble-sort/visualize/" TargetMode="External"/><Relationship Id="rId2" Type="http://schemas.openxmlformats.org/officeDocument/2006/relationships/hyperlink" Target="https://en.wikipedia.org/wiki/Sorting_algorithm#St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MId4dq6p44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P-1611/sorting/blob/main/Informatik-Klausurersatz-Dokumentation.pdf" TargetMode="External"/><Relationship Id="rId2" Type="http://schemas.openxmlformats.org/officeDocument/2006/relationships/hyperlink" Target="https://github.com/F-P-1611/sorting/blob/main/src/MoD_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Der bubblesort 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760124" y="6403109"/>
            <a:ext cx="8689976" cy="1371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/>
              <a:t>Infomaterial klausurersatz | Informatik q1 | Francis pennoyer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7C69664-CB7B-9DC7-DE31-8BCFF9A8F4A5}"/>
              </a:ext>
            </a:extLst>
          </p:cNvPr>
          <p:cNvSpPr txBox="1"/>
          <p:nvPr/>
        </p:nvSpPr>
        <p:spPr>
          <a:xfrm>
            <a:off x="8178754" y="6211669"/>
            <a:ext cx="38504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de-DE" i="1" dirty="0"/>
              <a:t>Link zum GitHub-Repository</a:t>
            </a:r>
          </a:p>
          <a:p>
            <a:pPr algn="l"/>
            <a:r>
              <a:rPr lang="de-DE" i="1" dirty="0">
                <a:hlinkClick r:id="rId3"/>
              </a:rPr>
              <a:t>https://github.com/F-P-1611/sorting.git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ABE1F-CAEB-9ED9-9631-2E77EACD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in ein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programm</a:t>
            </a:r>
            <a:r>
              <a:rPr lang="de-DE" dirty="0"/>
              <a:t> - </a:t>
            </a:r>
            <a:r>
              <a:rPr lang="de-DE" dirty="0" err="1"/>
              <a:t>tauschbeispiel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594DF-C9A3-B257-EFCB-6B08EF4CF4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467398" cy="36460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              [ 3, 1, 4, ...] (soll von klein nach groß geordnet sein) </a:t>
            </a:r>
            <a:endParaRPr lang="de-DE" dirty="0"/>
          </a:p>
          <a:p>
            <a:pPr marL="0" indent="0">
              <a:buClr>
                <a:srgbClr val="000000"/>
              </a:buClr>
              <a:buNone/>
            </a:pPr>
            <a:r>
              <a:rPr lang="de-DE" dirty="0">
                <a:ea typeface="+mn-lt"/>
                <a:cs typeface="+mn-lt"/>
              </a:rPr>
              <a:t>                ^  ^ </a:t>
            </a:r>
          </a:p>
          <a:p>
            <a:pPr marL="0" indent="0">
              <a:buNone/>
            </a:pPr>
            <a:r>
              <a:rPr lang="de-DE" i="1" dirty="0">
                <a:ea typeface="+mn-lt"/>
                <a:cs typeface="+mn-lt"/>
              </a:rPr>
              <a:t>Variable</a:t>
            </a:r>
            <a:r>
              <a:rPr lang="de-DE" dirty="0">
                <a:ea typeface="+mn-lt"/>
                <a:cs typeface="+mn-lt"/>
              </a:rPr>
              <a:t>  j   k   </a:t>
            </a:r>
            <a:endParaRPr lang="de-DE"/>
          </a:p>
          <a:p>
            <a:pPr marL="0" indent="0">
              <a:buClr>
                <a:srgbClr val="000000"/>
              </a:buClr>
              <a:buNone/>
            </a:pPr>
            <a:r>
              <a:rPr lang="de-DE" dirty="0">
                <a:ea typeface="+mn-lt"/>
                <a:cs typeface="+mn-lt"/>
              </a:rPr>
              <a:t>(j) = 3; (k) = 1; –&gt; 1 in </a:t>
            </a:r>
            <a:r>
              <a:rPr lang="de-DE" dirty="0" err="1">
                <a:ea typeface="+mn-lt"/>
                <a:cs typeface="+mn-lt"/>
              </a:rPr>
              <a:t>tempVar</a:t>
            </a:r>
            <a:r>
              <a:rPr lang="de-DE" dirty="0">
                <a:ea typeface="+mn-lt"/>
                <a:cs typeface="+mn-lt"/>
              </a:rPr>
              <a:t>  –&gt; 3 in (k) –&gt; (j) und (k) haben Wert 3,</a:t>
            </a:r>
            <a:endParaRPr lang="de-DE" dirty="0"/>
          </a:p>
          <a:p>
            <a:pPr marL="0" indent="0">
              <a:buClr>
                <a:srgbClr val="000000"/>
              </a:buClr>
              <a:buNone/>
            </a:pPr>
            <a:r>
              <a:rPr lang="de-DE" dirty="0">
                <a:ea typeface="+mn-lt"/>
                <a:cs typeface="+mn-lt"/>
              </a:rPr>
              <a:t>woraus folgt:  [ 3, 3, 4, ...] </a:t>
            </a:r>
            <a:endParaRPr lang="de-DE" dirty="0"/>
          </a:p>
          <a:p>
            <a:pPr marL="0" indent="0">
              <a:buClr>
                <a:srgbClr val="000000"/>
              </a:buClr>
              <a:buNone/>
            </a:pPr>
            <a:r>
              <a:rPr lang="de-DE" dirty="0">
                <a:ea typeface="+mn-lt"/>
                <a:cs typeface="+mn-lt"/>
              </a:rPr>
              <a:t>–&gt; </a:t>
            </a:r>
            <a:r>
              <a:rPr lang="de-DE" dirty="0" err="1">
                <a:ea typeface="+mn-lt"/>
                <a:cs typeface="+mn-lt"/>
              </a:rPr>
              <a:t>tempVar</a:t>
            </a:r>
            <a:r>
              <a:rPr lang="de-DE" dirty="0">
                <a:ea typeface="+mn-lt"/>
                <a:cs typeface="+mn-lt"/>
              </a:rPr>
              <a:t> in (j)</a:t>
            </a:r>
            <a:endParaRPr lang="de-DE" dirty="0"/>
          </a:p>
          <a:p>
            <a:pPr marL="0" indent="0">
              <a:buClr>
                <a:srgbClr val="000000"/>
              </a:buClr>
              <a:buNone/>
            </a:pPr>
            <a:r>
              <a:rPr lang="de-DE" dirty="0">
                <a:ea typeface="+mn-lt"/>
                <a:cs typeface="+mn-lt"/>
              </a:rPr>
              <a:t>               [1, 3, 4, ...] </a:t>
            </a:r>
            <a:endParaRPr lang="de-DE"/>
          </a:p>
          <a:p>
            <a:pPr marL="0" indent="0">
              <a:buClr>
                <a:srgbClr val="000000"/>
              </a:buClr>
              <a:buNone/>
            </a:pPr>
            <a:r>
              <a:rPr lang="de-DE" dirty="0">
                <a:ea typeface="+mn-lt"/>
                <a:cs typeface="+mn-lt"/>
              </a:rPr>
              <a:t>                ^  ^  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i="1" dirty="0">
                <a:ea typeface="+mn-lt"/>
                <a:cs typeface="+mn-lt"/>
              </a:rPr>
              <a:t>Variable  </a:t>
            </a:r>
            <a:r>
              <a:rPr lang="de-DE" dirty="0">
                <a:ea typeface="+mn-lt"/>
                <a:cs typeface="+mn-lt"/>
              </a:rPr>
              <a:t>j   k          –&gt;  j = 1; k = 3;  –&gt; [1, 3, 4, ...] – Tausch abgeschlossen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15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B7FBD-216D-02FF-C369-90F2C1C7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in ein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BA021-3F36-EB54-0E9B-0D8CD04315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Um </a:t>
            </a:r>
            <a:r>
              <a:rPr lang="de-DE" dirty="0" err="1"/>
              <a:t>anzahl</a:t>
            </a:r>
            <a:r>
              <a:rPr lang="de-DE" dirty="0"/>
              <a:t> der vergleiche ausgeben zu lassen, zählervariable deklarieren und bei jedem durchlauf der nebenschleife um 1 erhöhen</a:t>
            </a:r>
          </a:p>
          <a:p>
            <a:pPr>
              <a:buClr>
                <a:srgbClr val="000000"/>
              </a:buClr>
            </a:pPr>
            <a:r>
              <a:rPr lang="de-DE" dirty="0"/>
              <a:t>Um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verschiebungen</a:t>
            </a:r>
            <a:r>
              <a:rPr lang="de-DE" dirty="0"/>
              <a:t> / </a:t>
            </a:r>
            <a:r>
              <a:rPr lang="de-DE" dirty="0" err="1"/>
              <a:t>swaps</a:t>
            </a:r>
            <a:r>
              <a:rPr lang="de-DE" dirty="0"/>
              <a:t> ausgeben zu lassen, zählervariable deklarieren und bei jedem durchlauf des </a:t>
            </a:r>
            <a:r>
              <a:rPr lang="de-DE" dirty="0" err="1"/>
              <a:t>tausches</a:t>
            </a:r>
            <a:r>
              <a:rPr lang="de-DE" dirty="0"/>
              <a:t> um 1 erhöhen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endParaRPr lang="de-DE" dirty="0"/>
          </a:p>
          <a:p>
            <a:pPr>
              <a:buClr>
                <a:srgbClr val="000000"/>
              </a:buClr>
            </a:pPr>
            <a:endParaRPr lang="de-DE" dirty="0"/>
          </a:p>
          <a:p>
            <a:pPr marL="0" indent="0">
              <a:buClr>
                <a:srgbClr val="000000"/>
              </a:buClr>
              <a:buNone/>
            </a:pPr>
            <a:r>
              <a:rPr lang="de-DE" i="1" dirty="0"/>
              <a:t>Bitte </a:t>
            </a:r>
            <a:r>
              <a:rPr lang="de-DE" i="1" dirty="0" err="1"/>
              <a:t>dokumentation</a:t>
            </a:r>
            <a:r>
              <a:rPr lang="de-DE" i="1" dirty="0"/>
              <a:t> und code beachten!</a:t>
            </a:r>
          </a:p>
          <a:p>
            <a:pPr>
              <a:buClr>
                <a:srgbClr val="000000"/>
              </a:buClr>
            </a:pPr>
            <a:endParaRPr lang="de-DE" dirty="0"/>
          </a:p>
          <a:p>
            <a:pPr marL="0" indent="0">
              <a:buClr>
                <a:srgbClr val="000000"/>
              </a:buClr>
              <a:buNone/>
            </a:pPr>
            <a:endParaRPr lang="de-DE" dirty="0"/>
          </a:p>
          <a:p>
            <a:pPr>
              <a:buClr>
                <a:srgbClr val="00000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8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1BEC0-4E8B-9B48-05BD-64C0D989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89E3A-C4B2-23FD-7095-D08369C5F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Allgemeines zum </a:t>
            </a:r>
            <a:r>
              <a:rPr lang="de-DE" dirty="0" err="1"/>
              <a:t>bubblesort</a:t>
            </a:r>
            <a:r>
              <a:rPr lang="de-DE" dirty="0"/>
              <a:t> Algorithmus</a:t>
            </a:r>
          </a:p>
          <a:p>
            <a:r>
              <a:rPr lang="de-DE" dirty="0"/>
              <a:t>Best-, </a:t>
            </a:r>
            <a:r>
              <a:rPr lang="de-DE" dirty="0" err="1"/>
              <a:t>Worst</a:t>
            </a:r>
            <a:r>
              <a:rPr lang="de-DE" dirty="0"/>
              <a:t>- und average case</a:t>
            </a:r>
          </a:p>
          <a:p>
            <a:pPr>
              <a:buClr>
                <a:srgbClr val="000000"/>
              </a:buClr>
            </a:pPr>
            <a:r>
              <a:rPr lang="de-DE" dirty="0"/>
              <a:t>Vor- und Nachteile von </a:t>
            </a:r>
            <a:r>
              <a:rPr lang="de-DE" dirty="0" err="1"/>
              <a:t>bubblesort</a:t>
            </a:r>
            <a:endParaRPr lang="de-DE" dirty="0"/>
          </a:p>
          <a:p>
            <a:pPr>
              <a:buClr>
                <a:srgbClr val="000000"/>
              </a:buClr>
            </a:pPr>
            <a:r>
              <a:rPr lang="de-DE" dirty="0"/>
              <a:t>Implementation in ein Java Programm + Beispiel</a:t>
            </a:r>
          </a:p>
          <a:p>
            <a:pPr>
              <a:buClr>
                <a:srgbClr val="00000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7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29EC0-B5D7-3CB0-BC80-B971EDF1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30" y="618517"/>
            <a:ext cx="10364451" cy="1596177"/>
          </a:xfrm>
        </p:spPr>
        <p:txBody>
          <a:bodyPr/>
          <a:lstStyle/>
          <a:p>
            <a:r>
              <a:rPr lang="de-DE" dirty="0"/>
              <a:t>Allgemeines zum </a:t>
            </a:r>
            <a:r>
              <a:rPr lang="de-DE" dirty="0" err="1"/>
              <a:t>bubblesort</a:t>
            </a:r>
            <a:r>
              <a:rPr lang="de-DE" dirty="0"/>
              <a:t> </a:t>
            </a:r>
            <a:r>
              <a:rPr lang="de-DE" dirty="0" err="1"/>
              <a:t>algorithmus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F4B9D-20E3-B3FB-7CEA-9CC8FBD37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622" y="2214694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de-DE" dirty="0"/>
              <a:t>Stabiler </a:t>
            </a:r>
            <a:r>
              <a:rPr lang="de-DE" dirty="0" err="1"/>
              <a:t>sortieralgorithmus</a:t>
            </a:r>
            <a:r>
              <a:rPr lang="de-DE" dirty="0"/>
              <a:t>, der zwei benachbarte werte vergleicht</a:t>
            </a:r>
          </a:p>
          <a:p>
            <a:pPr marL="457200" lvl="1" indent="0">
              <a:buNone/>
            </a:pPr>
            <a:r>
              <a:rPr lang="de-DE" sz="1700" i="1" dirty="0"/>
              <a:t>*Stabil bedeutet, dass zwei gleiche werte in der gleichen Reihenfolge ausgegeben werden, wie sie eingegeben wurden, wenn sie dem </a:t>
            </a:r>
            <a:r>
              <a:rPr lang="de-DE" sz="1700" i="1" dirty="0" err="1"/>
              <a:t>sortierkriterium</a:t>
            </a:r>
            <a:r>
              <a:rPr lang="de-DE" sz="1700" i="1" dirty="0"/>
              <a:t> gegenüber gleich sind - </a:t>
            </a:r>
            <a:r>
              <a:rPr lang="de-DE" sz="1700" i="1" dirty="0" err="1">
                <a:hlinkClick r:id="rId2"/>
              </a:rPr>
              <a:t>Wikipeadiaartikel</a:t>
            </a:r>
            <a:r>
              <a:rPr lang="de-DE" sz="1700" i="1" dirty="0">
                <a:hlinkClick r:id="rId2"/>
              </a:rPr>
              <a:t> dazu</a:t>
            </a:r>
            <a:endParaRPr lang="de-DE" sz="1700" i="1" dirty="0"/>
          </a:p>
          <a:p>
            <a:r>
              <a:rPr lang="de-DE" dirty="0"/>
              <a:t>Je nach </a:t>
            </a:r>
            <a:r>
              <a:rPr lang="de-DE" dirty="0" err="1"/>
              <a:t>sortierkriterium</a:t>
            </a:r>
            <a:r>
              <a:rPr lang="de-DE" dirty="0"/>
              <a:t> wird nach dem vergleich ggf. getauscht</a:t>
            </a:r>
          </a:p>
          <a:p>
            <a:r>
              <a:rPr lang="de-DE" dirty="0"/>
              <a:t>Die nächsten benachbarten werte werden verglichen </a:t>
            </a:r>
          </a:p>
          <a:p>
            <a:pPr marL="0" indent="0">
              <a:buNone/>
            </a:pPr>
            <a:r>
              <a:rPr lang="de-DE" dirty="0"/>
              <a:t>	Dadurch rückt der grösste wert an seine </a:t>
            </a:r>
            <a:r>
              <a:rPr lang="de-DE" dirty="0" err="1"/>
              <a:t>position</a:t>
            </a:r>
            <a:r>
              <a:rPr lang="de-DE" dirty="0"/>
              <a:t>, </a:t>
            </a:r>
            <a:r>
              <a:rPr lang="de-DE" i="1" dirty="0"/>
              <a:t>Wie </a:t>
            </a:r>
            <a:r>
              <a:rPr lang="de-DE" sz="1900" i="1" dirty="0"/>
              <a:t>eine blase im </a:t>
            </a:r>
            <a:r>
              <a:rPr lang="de-DE" sz="1900" i="1" dirty="0" err="1"/>
              <a:t>wasser</a:t>
            </a:r>
            <a:r>
              <a:rPr lang="de-DE" sz="1900" i="1" dirty="0"/>
              <a:t> 	nach und nach aufsteigt – daher der name und das </a:t>
            </a:r>
            <a:r>
              <a:rPr lang="de-DE" sz="1900" i="1" dirty="0" err="1"/>
              <a:t>ppp-Template</a:t>
            </a:r>
            <a:endParaRPr lang="de-DE" sz="1900" i="1" dirty="0"/>
          </a:p>
          <a:p>
            <a:pPr marL="0" indent="0">
              <a:buNone/>
            </a:pPr>
            <a:r>
              <a:rPr lang="de-DE" sz="1900" i="1" dirty="0">
                <a:hlinkClick r:id="rId3"/>
              </a:rPr>
              <a:t>Hier klicken für Visualisierung bei </a:t>
            </a:r>
            <a:r>
              <a:rPr lang="de-DE" sz="1900" i="1" dirty="0" err="1">
                <a:hlinkClick r:id="rId3"/>
              </a:rPr>
              <a:t>hackerearth.com</a:t>
            </a:r>
            <a:endParaRPr lang="de-DE" sz="1900" i="1" dirty="0"/>
          </a:p>
        </p:txBody>
      </p:sp>
      <p:pic>
        <p:nvPicPr>
          <p:cNvPr id="5" name="Grafik 5" descr="Pfeil nach rechts mit einfarbiger Füllung">
            <a:extLst>
              <a:ext uri="{FF2B5EF4-FFF2-40B4-BE49-F238E27FC236}">
                <a16:creationId xmlns:a16="http://schemas.microsoft.com/office/drawing/2014/main" id="{53D29B7E-F5A2-93CA-63F7-9B163B9AA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91331" y="4351249"/>
            <a:ext cx="375221" cy="3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4C89-5574-9D03-4C1F-50DB0114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zum </a:t>
            </a:r>
            <a:r>
              <a:rPr lang="de-DE" dirty="0" err="1"/>
              <a:t>bubblesort</a:t>
            </a:r>
            <a:r>
              <a:rPr lang="de-DE" dirty="0"/>
              <a:t> </a:t>
            </a:r>
            <a:r>
              <a:rPr lang="de-DE" dirty="0" err="1"/>
              <a:t>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9432-AF34-C74E-2E3F-9385EB834F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 der folgenden </a:t>
            </a:r>
            <a:r>
              <a:rPr lang="de-DE" dirty="0" err="1"/>
              <a:t>bubblephase</a:t>
            </a:r>
            <a:r>
              <a:rPr lang="de-DE" dirty="0"/>
              <a:t> Wird das array um 1 kleiner, da der wert aus der letzten </a:t>
            </a:r>
            <a:r>
              <a:rPr lang="de-DE" dirty="0" err="1"/>
              <a:t>bubblephase</a:t>
            </a:r>
            <a:r>
              <a:rPr lang="de-DE" dirty="0"/>
              <a:t>, der sich nun an der richtigen </a:t>
            </a:r>
            <a:r>
              <a:rPr lang="de-DE" dirty="0" err="1"/>
              <a:t>position</a:t>
            </a:r>
            <a:r>
              <a:rPr lang="de-DE" dirty="0"/>
              <a:t> befindet, nicht mehr beachtet </a:t>
            </a:r>
            <a:r>
              <a:rPr lang="de-DE" i="1" dirty="0"/>
              <a:t>(s. Visualisierung </a:t>
            </a:r>
            <a:r>
              <a:rPr lang="de-DE" i="1" dirty="0" err="1"/>
              <a:t>hackerearth.com</a:t>
            </a:r>
            <a:r>
              <a:rPr lang="de-DE" i="1" dirty="0"/>
              <a:t>)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sz="1800" i="1" dirty="0"/>
              <a:t>	*Eine </a:t>
            </a:r>
            <a:r>
              <a:rPr lang="de-DE" sz="1800" i="1" dirty="0" err="1"/>
              <a:t>bubblephase</a:t>
            </a:r>
            <a:r>
              <a:rPr lang="de-DE" sz="1800" i="1" dirty="0"/>
              <a:t> meint einen durchlauf, in dem alle benachbarten </a:t>
            </a:r>
            <a:r>
              <a:rPr lang="de-DE" sz="1800" i="1" dirty="0" err="1"/>
              <a:t>elemente</a:t>
            </a:r>
            <a:r>
              <a:rPr lang="de-DE" sz="1800" i="1" dirty="0"/>
              <a:t> des  	</a:t>
            </a:r>
            <a:r>
              <a:rPr lang="de-DE" sz="1800" i="1" dirty="0" err="1"/>
              <a:t>arrays</a:t>
            </a:r>
            <a:r>
              <a:rPr lang="de-DE" sz="1800" i="1" dirty="0"/>
              <a:t> einmal verglichen wurden und der </a:t>
            </a:r>
            <a:r>
              <a:rPr lang="de-DE" sz="1800" i="1" dirty="0" err="1"/>
              <a:t>nächstgrösste</a:t>
            </a:r>
            <a:r>
              <a:rPr lang="de-DE" sz="1800" i="1" dirty="0"/>
              <a:t> wert an seine </a:t>
            </a:r>
            <a:r>
              <a:rPr lang="de-DE" sz="1800" i="1" dirty="0" err="1"/>
              <a:t>position</a:t>
            </a:r>
            <a:r>
              <a:rPr lang="de-DE" sz="1800" i="1" dirty="0"/>
              <a:t> 	aufgerückt ist — das array ist nach einer bestimmten </a:t>
            </a:r>
            <a:r>
              <a:rPr lang="de-DE" sz="1800" i="1" dirty="0" err="1"/>
              <a:t>anzahl</a:t>
            </a:r>
            <a:r>
              <a:rPr lang="de-DE" sz="1800" i="1" dirty="0"/>
              <a:t> an </a:t>
            </a:r>
            <a:r>
              <a:rPr lang="de-DE" sz="1800" i="1" dirty="0" err="1"/>
              <a:t>bubblephasen</a:t>
            </a:r>
            <a:r>
              <a:rPr lang="de-DE" sz="1800" i="1" dirty="0"/>
              <a:t> 	sortiert </a:t>
            </a:r>
          </a:p>
          <a:p>
            <a:pPr marL="0" indent="0">
              <a:buNone/>
            </a:pPr>
            <a:r>
              <a:rPr lang="de-DE" sz="1800" i="1" dirty="0"/>
              <a:t>	Die Anzahl der </a:t>
            </a:r>
            <a:r>
              <a:rPr lang="de-DE" sz="1800" i="1" dirty="0" err="1"/>
              <a:t>bubblephasen</a:t>
            </a:r>
            <a:r>
              <a:rPr lang="de-DE" sz="1800" i="1" dirty="0"/>
              <a:t> hängt vom array ab</a:t>
            </a:r>
          </a:p>
          <a:p>
            <a:pPr marL="0" indent="0">
              <a:buNone/>
            </a:pPr>
            <a:endParaRPr lang="de-DE" sz="1800" i="1" dirty="0"/>
          </a:p>
          <a:p>
            <a:pPr marL="0" indent="0">
              <a:buNone/>
            </a:pPr>
            <a:endParaRPr lang="de-DE" sz="1800" i="1" dirty="0"/>
          </a:p>
        </p:txBody>
      </p:sp>
      <p:pic>
        <p:nvPicPr>
          <p:cNvPr id="5" name="Grafik 5" descr="Pfeil nach rechts mit einfarbiger Füllung">
            <a:extLst>
              <a:ext uri="{FF2B5EF4-FFF2-40B4-BE49-F238E27FC236}">
                <a16:creationId xmlns:a16="http://schemas.microsoft.com/office/drawing/2014/main" id="{2599CBFE-B720-8085-7CDE-C56166E75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55985" y="5068300"/>
            <a:ext cx="375221" cy="3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FC3BA-49EC-48EE-DDDC-CDAFACE7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Best-, </a:t>
            </a:r>
            <a:r>
              <a:rPr lang="de-DE" dirty="0" err="1"/>
              <a:t>worst</a:t>
            </a:r>
            <a:r>
              <a:rPr lang="de-DE" dirty="0"/>
              <a:t>- und average-case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5FF3B-B054-951C-7661-ECECD8110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de-DE" b="1" dirty="0"/>
              <a:t>Best Case: </a:t>
            </a:r>
            <a:r>
              <a:rPr lang="de-DE" dirty="0"/>
              <a:t>Das array liegt bereits sortiert vor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i="1" dirty="0"/>
              <a:t>eine </a:t>
            </a:r>
            <a:r>
              <a:rPr lang="de-DE" i="1" dirty="0" err="1"/>
              <a:t>bubblephase</a:t>
            </a:r>
            <a:r>
              <a:rPr lang="de-DE" i="1" dirty="0"/>
              <a:t> in der nur verglichen wird, gibt es trotzdem </a:t>
            </a:r>
            <a:endParaRPr lang="de-DE" b="1" i="1" dirty="0"/>
          </a:p>
          <a:p>
            <a:pPr lvl="1"/>
            <a:r>
              <a:rPr lang="de-DE" b="1" i="1" dirty="0"/>
              <a:t> </a:t>
            </a:r>
            <a:r>
              <a:rPr lang="de-DE" i="1" dirty="0"/>
              <a:t>Die </a:t>
            </a:r>
            <a:r>
              <a:rPr lang="de-DE" i="1" dirty="0" err="1"/>
              <a:t>anzahl</a:t>
            </a:r>
            <a:r>
              <a:rPr lang="de-DE" i="1" dirty="0"/>
              <a:t> der vergleiche wird daher durch n-1 beschrieben, wobei n die länge des </a:t>
            </a:r>
            <a:r>
              <a:rPr lang="de-DE" i="1" dirty="0" err="1"/>
              <a:t>arrays</a:t>
            </a:r>
            <a:r>
              <a:rPr lang="de-DE" i="1" dirty="0"/>
              <a:t> beschreibt</a:t>
            </a:r>
          </a:p>
          <a:p>
            <a:r>
              <a:rPr lang="de-DE" b="1" dirty="0" err="1"/>
              <a:t>Worst</a:t>
            </a:r>
            <a:r>
              <a:rPr lang="de-DE" b="1" dirty="0"/>
              <a:t> case: </a:t>
            </a:r>
            <a:r>
              <a:rPr lang="de-DE" dirty="0"/>
              <a:t>Das Array liegt genau dem </a:t>
            </a:r>
            <a:r>
              <a:rPr lang="de-DE" dirty="0" err="1"/>
              <a:t>sortierkriterium</a:t>
            </a:r>
            <a:r>
              <a:rPr lang="de-DE" dirty="0"/>
              <a:t> entgegen geordnet vor</a:t>
            </a:r>
          </a:p>
          <a:p>
            <a:pPr lvl="1"/>
            <a:r>
              <a:rPr lang="de-DE" dirty="0"/>
              <a:t>Anzahl vergleiche wird beschrieben durch (n*(n-1))/2</a:t>
            </a:r>
          </a:p>
          <a:p>
            <a:pPr lvl="1"/>
            <a:endParaRPr lang="de-DE" dirty="0"/>
          </a:p>
          <a:p>
            <a:r>
              <a:rPr lang="de-DE" b="1" dirty="0"/>
              <a:t>Average case: </a:t>
            </a:r>
            <a:r>
              <a:rPr lang="de-DE" dirty="0"/>
              <a:t>Durchschnittliche </a:t>
            </a:r>
            <a:r>
              <a:rPr lang="de-DE" dirty="0" err="1"/>
              <a:t>anordnung</a:t>
            </a:r>
            <a:r>
              <a:rPr lang="de-DE" dirty="0"/>
              <a:t> eines unsortiert generierten </a:t>
            </a:r>
            <a:r>
              <a:rPr lang="de-DE" dirty="0" err="1"/>
              <a:t>arrays</a:t>
            </a:r>
            <a:endParaRPr lang="de-DE" dirty="0"/>
          </a:p>
          <a:p>
            <a:pPr lvl="1"/>
            <a:r>
              <a:rPr lang="de-DE" dirty="0"/>
              <a:t>Anzahl vergleiche wird beschrieben durch (N*(N-1))/2</a:t>
            </a:r>
          </a:p>
        </p:txBody>
      </p:sp>
      <p:pic>
        <p:nvPicPr>
          <p:cNvPr id="5" name="Grafik 5" descr="Pfeil nach rechts mit einfarbiger Füllung">
            <a:extLst>
              <a:ext uri="{FF2B5EF4-FFF2-40B4-BE49-F238E27FC236}">
                <a16:creationId xmlns:a16="http://schemas.microsoft.com/office/drawing/2014/main" id="{A7EA09AC-C19A-A787-AF5C-F7B7B079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51867" y="2870762"/>
            <a:ext cx="477824" cy="4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A1BF9-12E9-6402-A575-398EF17A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Best-, </a:t>
            </a:r>
            <a:r>
              <a:rPr lang="de-DE" dirty="0" err="1"/>
              <a:t>Worst</a:t>
            </a:r>
            <a:r>
              <a:rPr lang="de-DE" dirty="0"/>
              <a:t>- und average-case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52D0869-78BF-A603-98BD-15AACA6D14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1795" y="1863811"/>
            <a:ext cx="7184046" cy="4692406"/>
          </a:xfrm>
        </p:spPr>
      </p:pic>
    </p:spTree>
    <p:extLst>
      <p:ext uri="{BB962C8B-B14F-4D97-AF65-F5344CB8AC3E}">
        <p14:creationId xmlns:p14="http://schemas.microsoft.com/office/powerpoint/2010/main" val="20581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1D802-23A9-A13A-FBC6-03D42BE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</a:t>
            </a:r>
            <a:r>
              <a:rPr lang="de-DE" dirty="0" err="1"/>
              <a:t>nachteile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66EDD8-B35E-945F-F46B-389BA3F5D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A72C3-1EE6-34A8-9164-6FE05E2FCA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b="1"/>
          </a:p>
          <a:p>
            <a:r>
              <a:rPr lang="de-DE" dirty="0"/>
              <a:t>Leicht zu erklären und in code zu implementieren</a:t>
            </a:r>
          </a:p>
          <a:p>
            <a:r>
              <a:rPr lang="de-DE" dirty="0"/>
              <a:t>Einfach darzustellen</a:t>
            </a:r>
          </a:p>
          <a:p>
            <a:pPr>
              <a:buClr>
                <a:srgbClr val="000000"/>
              </a:buClr>
            </a:pPr>
            <a:r>
              <a:rPr lang="de-DE" dirty="0"/>
              <a:t>Zuverlässig zum </a:t>
            </a:r>
            <a:r>
              <a:rPr lang="de-DE" dirty="0" err="1"/>
              <a:t>überpfrüfen</a:t>
            </a:r>
            <a:r>
              <a:rPr lang="de-DE" dirty="0"/>
              <a:t> von bereits sortierten </a:t>
            </a:r>
            <a:r>
              <a:rPr lang="de-DE" dirty="0" err="1"/>
              <a:t>strukturen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3D9DFF-5ADF-397F-D12C-3FFD621B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b="1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B4161F-FCCD-212E-2468-1FE778980A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3733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b="1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de-DE" dirty="0">
                <a:ea typeface="+mn-lt"/>
                <a:cs typeface="+mn-lt"/>
              </a:rPr>
              <a:t>ZEITKOMPLEXITÄT (INEFFIZIENT) – </a:t>
            </a:r>
            <a:r>
              <a:rPr lang="de-DE" dirty="0" err="1">
                <a:ea typeface="+mn-lt"/>
                <a:cs typeface="+mn-lt"/>
              </a:rPr>
              <a:t>laufzeit</a:t>
            </a:r>
            <a:r>
              <a:rPr lang="de-DE" dirty="0">
                <a:ea typeface="+mn-lt"/>
                <a:cs typeface="+mn-lt"/>
              </a:rPr>
              <a:t>: o(n</a:t>
            </a:r>
            <a:r>
              <a:rPr lang="de-DE" baseline="30000" dirty="0">
                <a:ea typeface="+mn-lt"/>
                <a:cs typeface="+mn-lt"/>
              </a:rPr>
              <a:t>2</a:t>
            </a:r>
            <a:r>
              <a:rPr lang="de-DE" dirty="0">
                <a:ea typeface="+mn-lt"/>
                <a:cs typeface="+mn-lt"/>
              </a:rPr>
              <a:t>)          Viele Schritte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dirty="0"/>
              <a:t>           Andere </a:t>
            </a:r>
            <a:r>
              <a:rPr lang="de-DE" dirty="0" err="1"/>
              <a:t>sortieralgorithmen</a:t>
            </a:r>
            <a:r>
              <a:rPr lang="de-DE" dirty="0"/>
              <a:t> </a:t>
            </a:r>
            <a:r>
              <a:rPr lang="de-DE" dirty="0" err="1"/>
              <a:t>weden</a:t>
            </a:r>
            <a:r>
              <a:rPr lang="de-DE" dirty="0"/>
              <a:t> meist vorgezogen, da sie schneller und effizienter sind </a:t>
            </a:r>
            <a:r>
              <a:rPr lang="de-DE" sz="1200" i="1" dirty="0">
                <a:hlinkClick r:id="rId2"/>
              </a:rPr>
              <a:t>https://www.youtube.com/watch?v=jMId4dq6p44</a:t>
            </a:r>
            <a:endParaRPr lang="de-DE" sz="1200" i="1">
              <a:ea typeface="+mn-lt"/>
              <a:cs typeface="+mn-lt"/>
            </a:endParaRPr>
          </a:p>
          <a:p>
            <a:pPr marL="0" indent="0">
              <a:buClr>
                <a:srgbClr val="000000"/>
              </a:buClr>
              <a:buNone/>
            </a:pPr>
            <a:endParaRPr lang="de-DE" dirty="0"/>
          </a:p>
          <a:p>
            <a:pPr>
              <a:buClr>
                <a:srgbClr val="000000"/>
              </a:buClr>
            </a:pPr>
            <a:endParaRPr lang="de-DE" dirty="0"/>
          </a:p>
        </p:txBody>
      </p:sp>
      <p:pic>
        <p:nvPicPr>
          <p:cNvPr id="8" name="Grafik 5" descr="Pfeil nach rechts mit einfarbiger Füllung">
            <a:extLst>
              <a:ext uri="{FF2B5EF4-FFF2-40B4-BE49-F238E27FC236}">
                <a16:creationId xmlns:a16="http://schemas.microsoft.com/office/drawing/2014/main" id="{CEB79E49-DEF0-DB21-A89C-2991D2AAB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205412" y="3938717"/>
            <a:ext cx="477824" cy="477824"/>
          </a:xfrm>
          <a:prstGeom prst="rect">
            <a:avLst/>
          </a:prstGeom>
        </p:spPr>
      </p:pic>
      <p:pic>
        <p:nvPicPr>
          <p:cNvPr id="9" name="Grafik 5" descr="Pfeil nach rechts mit einfarbiger Füllung">
            <a:extLst>
              <a:ext uri="{FF2B5EF4-FFF2-40B4-BE49-F238E27FC236}">
                <a16:creationId xmlns:a16="http://schemas.microsoft.com/office/drawing/2014/main" id="{7E55E390-9A28-C789-98B6-E737D0F4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6437639" y="4475580"/>
            <a:ext cx="477824" cy="4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57590-52DA-F0BF-A5A0-B3813279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7391"/>
            <a:ext cx="10364451" cy="1596177"/>
          </a:xfrm>
        </p:spPr>
        <p:txBody>
          <a:bodyPr/>
          <a:lstStyle/>
          <a:p>
            <a:r>
              <a:rPr lang="de-DE" dirty="0"/>
              <a:t> Implementation in ein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programm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A8C0F-96F0-CC67-BE63-57E4BDED7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91206" y="2306171"/>
            <a:ext cx="2880578" cy="34678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1600" dirty="0"/>
              <a:t>Link zum </a:t>
            </a:r>
            <a:r>
              <a:rPr lang="de-DE" sz="1600" dirty="0" err="1"/>
              <a:t>sourcecode</a:t>
            </a:r>
            <a:r>
              <a:rPr lang="de-DE" sz="1600" dirty="0"/>
              <a:t> im </a:t>
            </a:r>
            <a:r>
              <a:rPr lang="de-DE" sz="1600" dirty="0" err="1"/>
              <a:t>repo</a:t>
            </a:r>
            <a:r>
              <a:rPr lang="de-DE" sz="1600" dirty="0"/>
              <a:t>: </a:t>
            </a:r>
            <a:r>
              <a:rPr lang="de-DE" sz="1600" i="1" dirty="0">
                <a:hlinkClick r:id="rId2"/>
              </a:rPr>
              <a:t>https://github.com/F-P-1611/sorting/blob/main/src/MoD_sort.java</a:t>
            </a:r>
          </a:p>
          <a:p>
            <a:pPr>
              <a:buClr>
                <a:srgbClr val="000000"/>
              </a:buClr>
            </a:pPr>
            <a:r>
              <a:rPr lang="de-DE" sz="1600" dirty="0"/>
              <a:t>Link zur </a:t>
            </a:r>
            <a:r>
              <a:rPr lang="de-DE" sz="1600" dirty="0" err="1"/>
              <a:t>dokumentation</a:t>
            </a:r>
            <a:r>
              <a:rPr lang="de-DE" sz="1600" dirty="0"/>
              <a:t>: </a:t>
            </a:r>
            <a:r>
              <a:rPr lang="de-DE" sz="1600" i="1" dirty="0">
                <a:hlinkClick r:id="rId3"/>
              </a:rPr>
              <a:t>https://github.com/F-P-1611/sorting/blob/main/Informatik-Klausurersatz-Dokumentation.pdf</a:t>
            </a:r>
            <a:endParaRPr lang="de-DE" sz="1600" i="1">
              <a:ea typeface="+mn-lt"/>
              <a:cs typeface="+mn-lt"/>
            </a:endParaRPr>
          </a:p>
          <a:p>
            <a:pPr marL="0" indent="0">
              <a:buClr>
                <a:srgbClr val="000000"/>
              </a:buClr>
              <a:buNone/>
            </a:pPr>
            <a:endParaRPr lang="de-DE" sz="1600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9CB13F-D7B0-812D-BAC2-98D31521F9C3}"/>
              </a:ext>
            </a:extLst>
          </p:cNvPr>
          <p:cNvSpPr txBox="1"/>
          <p:nvPr/>
        </p:nvSpPr>
        <p:spPr>
          <a:xfrm>
            <a:off x="3394363" y="293254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9B826027-61A3-82EC-D7DC-60FE866BD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1" y="1609505"/>
            <a:ext cx="8777908" cy="51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219E0-BD11-B0E9-5310-A153DC36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in ein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91868-9A94-9375-F82F-CCCFD75AB0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2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Verschachteln von </a:t>
            </a:r>
            <a:r>
              <a:rPr lang="de-DE" dirty="0" err="1"/>
              <a:t>for</a:t>
            </a:r>
            <a:r>
              <a:rPr lang="de-DE" dirty="0"/>
              <a:t>-schleifen:</a:t>
            </a:r>
          </a:p>
          <a:p>
            <a:pPr lvl="1">
              <a:buClr>
                <a:srgbClr val="000000"/>
              </a:buClr>
            </a:pPr>
            <a:r>
              <a:rPr lang="de-DE" dirty="0"/>
              <a:t>Die hauptschleife bestimmt die Länge des </a:t>
            </a:r>
            <a:r>
              <a:rPr lang="de-DE" dirty="0" err="1"/>
              <a:t>arrays</a:t>
            </a:r>
            <a:r>
              <a:rPr lang="de-DE" dirty="0"/>
              <a:t> (da </a:t>
            </a:r>
            <a:r>
              <a:rPr lang="de-DE" dirty="0" err="1"/>
              <a:t>schliesslich</a:t>
            </a:r>
            <a:r>
              <a:rPr lang="de-DE" dirty="0"/>
              <a:t> nach jeder </a:t>
            </a:r>
            <a:r>
              <a:rPr lang="de-DE" dirty="0" err="1"/>
              <a:t>bubblephase</a:t>
            </a:r>
            <a:r>
              <a:rPr lang="de-DE" dirty="0"/>
              <a:t> das </a:t>
            </a:r>
            <a:r>
              <a:rPr lang="de-DE" dirty="0" err="1"/>
              <a:t>array</a:t>
            </a:r>
            <a:r>
              <a:rPr lang="de-DE" dirty="0"/>
              <a:t> um 1 verkürzt wird, da der </a:t>
            </a:r>
            <a:r>
              <a:rPr lang="de-DE" dirty="0" err="1"/>
              <a:t>grösste</a:t>
            </a:r>
            <a:r>
              <a:rPr lang="de-DE" dirty="0"/>
              <a:t> wert zuvor an seine </a:t>
            </a:r>
            <a:r>
              <a:rPr lang="de-DE" dirty="0" err="1"/>
              <a:t>position</a:t>
            </a:r>
            <a:r>
              <a:rPr lang="de-DE" dirty="0"/>
              <a:t> gerückt ist)</a:t>
            </a:r>
          </a:p>
          <a:p>
            <a:pPr lvl="1">
              <a:buClr>
                <a:srgbClr val="000000"/>
              </a:buClr>
            </a:pPr>
            <a:endParaRPr lang="de-DE" dirty="0"/>
          </a:p>
          <a:p>
            <a:pPr lvl="1">
              <a:buClr>
                <a:srgbClr val="000000"/>
              </a:buClr>
            </a:pPr>
            <a:r>
              <a:rPr lang="de-DE" dirty="0"/>
              <a:t>Die nebenschleife sorgt für das aufrücken "des </a:t>
            </a:r>
            <a:r>
              <a:rPr lang="de-DE" dirty="0" err="1"/>
              <a:t>zeigers</a:t>
            </a:r>
            <a:r>
              <a:rPr lang="de-DE" dirty="0"/>
              <a:t>"</a:t>
            </a:r>
          </a:p>
          <a:p>
            <a:pPr marL="914400" lvl="2" indent="0">
              <a:buClr>
                <a:srgbClr val="000000"/>
              </a:buClr>
              <a:buNone/>
            </a:pPr>
            <a:r>
              <a:rPr lang="de-DE" i="1" dirty="0"/>
              <a:t>Der "</a:t>
            </a:r>
            <a:r>
              <a:rPr lang="de-DE" i="1" dirty="0" err="1"/>
              <a:t>zeiger</a:t>
            </a:r>
            <a:r>
              <a:rPr lang="de-DE" i="1" dirty="0"/>
              <a:t>" ist in diesem Fall die variable, die die indexstellen beinhaltet (j und j+1)</a:t>
            </a:r>
          </a:p>
          <a:p>
            <a:pPr marL="285750" lvl="2" indent="-285750">
              <a:buClr>
                <a:srgbClr val="000000"/>
              </a:buClr>
            </a:pPr>
            <a:r>
              <a:rPr lang="de-DE" sz="2000" dirty="0"/>
              <a:t>Das </a:t>
            </a:r>
            <a:r>
              <a:rPr lang="de-DE" sz="2000" dirty="0" err="1"/>
              <a:t>if</a:t>
            </a:r>
            <a:r>
              <a:rPr lang="de-DE" sz="2000" dirty="0"/>
              <a:t>-statement prüft die beiden benachbarten Werte auf das sortierkriterium</a:t>
            </a:r>
            <a:endParaRPr lang="de-DE" sz="2000" i="1" dirty="0"/>
          </a:p>
          <a:p>
            <a:pPr marL="742950" lvl="3" indent="-285750">
              <a:buClr>
                <a:srgbClr val="000000"/>
              </a:buClr>
            </a:pPr>
            <a:r>
              <a:rPr lang="de-DE" sz="1800" dirty="0"/>
              <a:t>Im fall, dass das </a:t>
            </a:r>
            <a:r>
              <a:rPr lang="de-DE" sz="1800" dirty="0" err="1"/>
              <a:t>sortierkriterium</a:t>
            </a:r>
            <a:r>
              <a:rPr lang="de-DE" sz="1800" dirty="0"/>
              <a:t> verletzt wird, tausch einleiten:</a:t>
            </a:r>
          </a:p>
          <a:p>
            <a:pPr marL="457200" lvl="3" indent="0">
              <a:buClr>
                <a:srgbClr val="000000"/>
              </a:buClr>
              <a:buNone/>
            </a:pPr>
            <a:r>
              <a:rPr lang="de-DE" i="1" dirty="0"/>
              <a:t>(nächste </a:t>
            </a:r>
            <a:r>
              <a:rPr lang="de-DE" i="1" dirty="0" err="1"/>
              <a:t>folie</a:t>
            </a:r>
            <a:r>
              <a:rPr lang="de-DE" i="1" dirty="0"/>
              <a:t>: </a:t>
            </a:r>
            <a:r>
              <a:rPr lang="de-DE" i="1" dirty="0" err="1"/>
              <a:t>tauschbeispiel</a:t>
            </a:r>
            <a:r>
              <a:rPr lang="de-DE" i="1" dirty="0"/>
              <a:t>) – siehe auch in </a:t>
            </a:r>
            <a:r>
              <a:rPr lang="de-DE" i="1" dirty="0" err="1"/>
              <a:t>dokumentation</a:t>
            </a:r>
            <a:endParaRPr lang="de-DE" dirty="0" err="1"/>
          </a:p>
          <a:p>
            <a:pPr lvl="2">
              <a:buClr>
                <a:srgbClr val="00000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283827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Breitbild</PresentationFormat>
  <Paragraphs>1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Tropfen</vt:lpstr>
      <vt:lpstr>Der bubblesort Algorithmus</vt:lpstr>
      <vt:lpstr>Inhalt</vt:lpstr>
      <vt:lpstr>Allgemeines zum bubblesort algorithmus</vt:lpstr>
      <vt:lpstr>Allgemeines zum bubblesort algorithmus</vt:lpstr>
      <vt:lpstr>Best-, worst- und average-case </vt:lpstr>
      <vt:lpstr>Best-, Worst- und average-case </vt:lpstr>
      <vt:lpstr>Vor- und nachteile</vt:lpstr>
      <vt:lpstr> Implementation in ein java programm</vt:lpstr>
      <vt:lpstr>Implementation in ein java programm</vt:lpstr>
      <vt:lpstr>Implementation in ein java programm - tauschbeispiel</vt:lpstr>
      <vt:lpstr>Implementation in ein java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Francis Pennoyer</cp:lastModifiedBy>
  <cp:revision>258</cp:revision>
  <dcterms:created xsi:type="dcterms:W3CDTF">2023-01-16T18:22:03Z</dcterms:created>
  <dcterms:modified xsi:type="dcterms:W3CDTF">2023-01-18T11:25:51Z</dcterms:modified>
</cp:coreProperties>
</file>