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 id="2147483657" r:id="rId2"/>
    <p:sldMasterId id="2147483654" r:id="rId3"/>
    <p:sldMasterId id="2147483735" r:id="rId4"/>
  </p:sldMasterIdLst>
  <p:notesMasterIdLst>
    <p:notesMasterId r:id="rId19"/>
  </p:notesMasterIdLst>
  <p:sldIdLst>
    <p:sldId id="498" r:id="rId5"/>
    <p:sldId id="494" r:id="rId6"/>
    <p:sldId id="362" r:id="rId7"/>
    <p:sldId id="416" r:id="rId8"/>
    <p:sldId id="501" r:id="rId9"/>
    <p:sldId id="495" r:id="rId10"/>
    <p:sldId id="502" r:id="rId11"/>
    <p:sldId id="504" r:id="rId12"/>
    <p:sldId id="503" r:id="rId13"/>
    <p:sldId id="507" r:id="rId14"/>
    <p:sldId id="505" r:id="rId15"/>
    <p:sldId id="506" r:id="rId16"/>
    <p:sldId id="496" r:id="rId17"/>
    <p:sldId id="49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F23E49D3-1809-488B-B63D-2F8C6E568566}">
          <p14:sldIdLst>
            <p14:sldId id="498"/>
          </p14:sldIdLst>
        </p14:section>
        <p14:section name="Il progetto" id="{F8BC5024-5405-4E1A-85EF-8BCF328BBF7C}">
          <p14:sldIdLst>
            <p14:sldId id="494"/>
            <p14:sldId id="362"/>
          </p14:sldIdLst>
        </p14:section>
        <p14:section name="Funzionalità" id="{FF85371E-4B1F-4017-B21A-78410701F63B}">
          <p14:sldIdLst>
            <p14:sldId id="416"/>
            <p14:sldId id="501"/>
          </p14:sldIdLst>
        </p14:section>
        <p14:section name="Impatto nel mondo" id="{81D4E1DF-FE52-474D-A28E-1337D0FB8949}">
          <p14:sldIdLst>
            <p14:sldId id="495"/>
            <p14:sldId id="502"/>
          </p14:sldIdLst>
        </p14:section>
        <p14:section name="Caratteristiche" id="{20F9B1AA-F4D2-459B-A038-756A78F77656}">
          <p14:sldIdLst>
            <p14:sldId id="504"/>
            <p14:sldId id="503"/>
            <p14:sldId id="507"/>
            <p14:sldId id="505"/>
            <p14:sldId id="506"/>
          </p14:sldIdLst>
        </p14:section>
        <p14:section name="Chi siamo" id="{F1D85023-AAF0-41DB-912D-02F8051505BA}">
          <p14:sldIdLst>
            <p14:sldId id="496"/>
            <p14:sldId id="493"/>
          </p14:sldIdLst>
        </p14:section>
      </p14:sectionLst>
    </p:ex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00"/>
    <a:srgbClr val="FF6200"/>
    <a:srgbClr val="FF0F00"/>
    <a:srgbClr val="F5F5F5"/>
    <a:srgbClr val="E55100"/>
    <a:srgbClr val="858585"/>
    <a:srgbClr val="455A64"/>
    <a:srgbClr val="A03900"/>
    <a:srgbClr val="A63A01"/>
    <a:srgbClr val="FF4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B8699C-DFA2-4F8B-AD6C-6DBC6D9771FE}" v="57" dt="2019-05-15T07:08:42.696"/>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Stile medio 3 - Color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8" autoAdjust="0"/>
    <p:restoredTop sz="95226" autoAdjust="0"/>
  </p:normalViewPr>
  <p:slideViewPr>
    <p:cSldViewPr snapToGrid="0" showGuides="1">
      <p:cViewPr varScale="1">
        <p:scale>
          <a:sx n="82" d="100"/>
          <a:sy n="82" d="100"/>
        </p:scale>
        <p:origin x="667" y="48"/>
      </p:cViewPr>
      <p:guideLst>
        <p:guide pos="288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E2D55-D778-AF4A-8B1C-E3ACFFEFA0CD}" type="datetimeFigureOut">
              <a:rPr lang="en-US" smtClean="0"/>
              <a:t>2/20/2020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503B6-F4CD-DE49-AB30-479371E8558D}" type="slidenum">
              <a:rPr lang="en-US" smtClean="0"/>
              <a:t>‹N›</a:t>
            </a:fld>
            <a:endParaRPr lang="en-US"/>
          </a:p>
        </p:txBody>
      </p:sp>
    </p:spTree>
    <p:extLst>
      <p:ext uri="{BB962C8B-B14F-4D97-AF65-F5344CB8AC3E}">
        <p14:creationId xmlns:p14="http://schemas.microsoft.com/office/powerpoint/2010/main" val="82738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4</a:t>
            </a:fld>
            <a:endParaRPr lang="en-US"/>
          </a:p>
        </p:txBody>
      </p:sp>
    </p:spTree>
    <p:extLst>
      <p:ext uri="{BB962C8B-B14F-4D97-AF65-F5344CB8AC3E}">
        <p14:creationId xmlns:p14="http://schemas.microsoft.com/office/powerpoint/2010/main" val="1577418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50503B6-F4CD-DE49-AB30-479371E8558D}" type="slidenum">
              <a:rPr lang="en-US" smtClean="0"/>
              <a:t>7</a:t>
            </a:fld>
            <a:endParaRPr lang="en-US"/>
          </a:p>
        </p:txBody>
      </p:sp>
    </p:spTree>
    <p:extLst>
      <p:ext uri="{BB962C8B-B14F-4D97-AF65-F5344CB8AC3E}">
        <p14:creationId xmlns:p14="http://schemas.microsoft.com/office/powerpoint/2010/main" val="425441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50503B6-F4CD-DE49-AB30-479371E8558D}" type="slidenum">
              <a:rPr lang="en-US" smtClean="0"/>
              <a:t>9</a:t>
            </a:fld>
            <a:endParaRPr lang="en-US"/>
          </a:p>
        </p:txBody>
      </p:sp>
    </p:spTree>
    <p:extLst>
      <p:ext uri="{BB962C8B-B14F-4D97-AF65-F5344CB8AC3E}">
        <p14:creationId xmlns:p14="http://schemas.microsoft.com/office/powerpoint/2010/main" val="163826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Bug di Chrome: su alcuni formati di video non è possibile effettuare il </a:t>
            </a:r>
            <a:r>
              <a:rPr lang="it-IT" dirty="0" err="1"/>
              <a:t>seeking</a:t>
            </a:r>
            <a:endParaRPr lang="it-IT" dirty="0"/>
          </a:p>
          <a:p>
            <a:r>
              <a:rPr lang="it-IT" dirty="0"/>
              <a:t>2. Bug di </a:t>
            </a:r>
            <a:r>
              <a:rPr lang="it-IT" dirty="0" err="1"/>
              <a:t>Chromium</a:t>
            </a:r>
            <a:r>
              <a:rPr lang="it-IT" dirty="0"/>
              <a:t>: il formato </a:t>
            </a:r>
            <a:r>
              <a:rPr lang="it-IT" dirty="0" err="1"/>
              <a:t>WebM</a:t>
            </a:r>
            <a:r>
              <a:rPr lang="it-IT" dirty="0"/>
              <a:t> è registrato ma non sono memorizzati i suoi metadati</a:t>
            </a:r>
          </a:p>
          <a:p>
            <a:r>
              <a:rPr lang="it-IT" dirty="0"/>
              <a:t>3. I permessi di amministrazione servono a creare </a:t>
            </a:r>
            <a:r>
              <a:rPr lang="it-IT" dirty="0" err="1"/>
              <a:t>socket</a:t>
            </a:r>
            <a:r>
              <a:rPr lang="it-IT" dirty="0"/>
              <a:t> per eseguire l’analisi in un’istanza di Chrome lato server</a:t>
            </a:r>
          </a:p>
        </p:txBody>
      </p:sp>
      <p:sp>
        <p:nvSpPr>
          <p:cNvPr id="4" name="Segnaposto numero diapositiva 3"/>
          <p:cNvSpPr>
            <a:spLocks noGrp="1"/>
          </p:cNvSpPr>
          <p:nvPr>
            <p:ph type="sldNum" sz="quarter" idx="5"/>
          </p:nvPr>
        </p:nvSpPr>
        <p:spPr/>
        <p:txBody>
          <a:bodyPr/>
          <a:lstStyle/>
          <a:p>
            <a:fld id="{250503B6-F4CD-DE49-AB30-479371E8558D}" type="slidenum">
              <a:rPr lang="en-US" smtClean="0"/>
              <a:t>12</a:t>
            </a:fld>
            <a:endParaRPr lang="en-US"/>
          </a:p>
        </p:txBody>
      </p:sp>
    </p:spTree>
    <p:extLst>
      <p:ext uri="{BB962C8B-B14F-4D97-AF65-F5344CB8AC3E}">
        <p14:creationId xmlns:p14="http://schemas.microsoft.com/office/powerpoint/2010/main" val="188844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4865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6" name="Freeform 19">
            <a:extLst>
              <a:ext uri="{FF2B5EF4-FFF2-40B4-BE49-F238E27FC236}">
                <a16:creationId xmlns:a16="http://schemas.microsoft.com/office/drawing/2014/main" id="{9727D886-2F99-445C-BEA2-F284CDC3B096}"/>
              </a:ext>
            </a:extLst>
          </p:cNvPr>
          <p:cNvSpPr/>
          <p:nvPr userDrawn="1"/>
        </p:nvSpPr>
        <p:spPr>
          <a:xfrm>
            <a:off x="5898941" y="0"/>
            <a:ext cx="3245059" cy="6858000"/>
          </a:xfrm>
          <a:custGeom>
            <a:avLst/>
            <a:gdLst>
              <a:gd name="connsiteX0" fmla="*/ 0 w 4659793"/>
              <a:gd name="connsiteY0" fmla="*/ 0 h 6858000"/>
              <a:gd name="connsiteX1" fmla="*/ 4659793 w 4659793"/>
              <a:gd name="connsiteY1" fmla="*/ 0 h 6858000"/>
              <a:gd name="connsiteX2" fmla="*/ 4659793 w 4659793"/>
              <a:gd name="connsiteY2" fmla="*/ 6858000 h 6858000"/>
              <a:gd name="connsiteX3" fmla="*/ 0 w 46597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59793" h="6858000">
                <a:moveTo>
                  <a:pt x="0" y="0"/>
                </a:moveTo>
                <a:lnTo>
                  <a:pt x="4659793" y="0"/>
                </a:lnTo>
                <a:lnTo>
                  <a:pt x="4659793" y="6858000"/>
                </a:lnTo>
                <a:lnTo>
                  <a:pt x="0" y="6858000"/>
                </a:lnTo>
                <a:close/>
              </a:path>
            </a:pathLst>
          </a:custGeom>
          <a:solidFill>
            <a:schemeClr val="accent5">
              <a:lumMod val="60000"/>
              <a:lumOff val="40000"/>
            </a:schemeClr>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Freeform 21">
            <a:extLst>
              <a:ext uri="{FF2B5EF4-FFF2-40B4-BE49-F238E27FC236}">
                <a16:creationId xmlns:a16="http://schemas.microsoft.com/office/drawing/2014/main" id="{D8E4F709-CCA0-4C72-AA67-B206802A1951}"/>
              </a:ext>
            </a:extLst>
          </p:cNvPr>
          <p:cNvSpPr/>
          <p:nvPr userDrawn="1"/>
        </p:nvSpPr>
        <p:spPr>
          <a:xfrm>
            <a:off x="4876747" y="0"/>
            <a:ext cx="4267254" cy="6858000"/>
          </a:xfrm>
          <a:custGeom>
            <a:avLst/>
            <a:gdLst>
              <a:gd name="connsiteX0" fmla="*/ 0 w 6127631"/>
              <a:gd name="connsiteY0" fmla="*/ 0 h 6858000"/>
              <a:gd name="connsiteX1" fmla="*/ 5042155 w 6127631"/>
              <a:gd name="connsiteY1" fmla="*/ 0 h 6858000"/>
              <a:gd name="connsiteX2" fmla="*/ 6127631 w 6127631"/>
              <a:gd name="connsiteY2" fmla="*/ 1625159 h 6858000"/>
              <a:gd name="connsiteX3" fmla="*/ 6127631 w 6127631"/>
              <a:gd name="connsiteY3" fmla="*/ 5232842 h 6858000"/>
              <a:gd name="connsiteX4" fmla="*/ 5042155 w 6127631"/>
              <a:gd name="connsiteY4" fmla="*/ 6858000 h 6858000"/>
              <a:gd name="connsiteX5" fmla="*/ 0 w 612763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7631" h="6858000">
                <a:moveTo>
                  <a:pt x="0" y="0"/>
                </a:moveTo>
                <a:lnTo>
                  <a:pt x="5042155" y="0"/>
                </a:lnTo>
                <a:lnTo>
                  <a:pt x="6127631" y="1625159"/>
                </a:lnTo>
                <a:lnTo>
                  <a:pt x="6127631" y="5232842"/>
                </a:lnTo>
                <a:lnTo>
                  <a:pt x="5042155" y="6858000"/>
                </a:lnTo>
                <a:lnTo>
                  <a:pt x="0" y="6858000"/>
                </a:lnTo>
                <a:close/>
              </a:path>
            </a:pathLst>
          </a:custGeom>
          <a:solidFill>
            <a:schemeClr val="accent5"/>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Pentagon 13">
            <a:extLst>
              <a:ext uri="{FF2B5EF4-FFF2-40B4-BE49-F238E27FC236}">
                <a16:creationId xmlns:a16="http://schemas.microsoft.com/office/drawing/2014/main" id="{96E53B15-D8E9-421A-9771-10B0CD1D0E13}"/>
              </a:ext>
            </a:extLst>
          </p:cNvPr>
          <p:cNvSpPr/>
          <p:nvPr userDrawn="1"/>
        </p:nvSpPr>
        <p:spPr>
          <a:xfrm>
            <a:off x="3165704" y="0"/>
            <a:ext cx="5106287" cy="6858000"/>
          </a:xfrm>
          <a:prstGeom prst="homePlate">
            <a:avLst>
              <a:gd name="adj" fmla="val 33396"/>
            </a:avLst>
          </a:prstGeom>
          <a:solidFill>
            <a:schemeClr val="accent4"/>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Pentagon 14">
            <a:extLst>
              <a:ext uri="{FF2B5EF4-FFF2-40B4-BE49-F238E27FC236}">
                <a16:creationId xmlns:a16="http://schemas.microsoft.com/office/drawing/2014/main" id="{1771B418-6CB3-4741-B374-542442ABA050}"/>
              </a:ext>
            </a:extLst>
          </p:cNvPr>
          <p:cNvSpPr/>
          <p:nvPr userDrawn="1"/>
        </p:nvSpPr>
        <p:spPr>
          <a:xfrm>
            <a:off x="1840777" y="0"/>
            <a:ext cx="5106287" cy="6858000"/>
          </a:xfrm>
          <a:prstGeom prst="homePlate">
            <a:avLst>
              <a:gd name="adj" fmla="val 33396"/>
            </a:avLst>
          </a:prstGeom>
          <a:solidFill>
            <a:schemeClr val="accent2"/>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Pentagon 12">
            <a:extLst>
              <a:ext uri="{FF2B5EF4-FFF2-40B4-BE49-F238E27FC236}">
                <a16:creationId xmlns:a16="http://schemas.microsoft.com/office/drawing/2014/main" id="{8BD57649-63D9-4469-8FFC-11B972D9319E}"/>
              </a:ext>
            </a:extLst>
          </p:cNvPr>
          <p:cNvSpPr/>
          <p:nvPr userDrawn="1"/>
        </p:nvSpPr>
        <p:spPr>
          <a:xfrm>
            <a:off x="866728" y="-10160"/>
            <a:ext cx="5106287" cy="6858000"/>
          </a:xfrm>
          <a:prstGeom prst="homePlate">
            <a:avLst>
              <a:gd name="adj" fmla="val 33396"/>
            </a:avLst>
          </a:prstGeom>
          <a:solidFill>
            <a:srgbClr val="E55100"/>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Pentagon 11">
            <a:extLst>
              <a:ext uri="{FF2B5EF4-FFF2-40B4-BE49-F238E27FC236}">
                <a16:creationId xmlns:a16="http://schemas.microsoft.com/office/drawing/2014/main" id="{DADD795C-4AB5-4017-9185-944641D2E3C5}"/>
              </a:ext>
            </a:extLst>
          </p:cNvPr>
          <p:cNvSpPr/>
          <p:nvPr userDrawn="1"/>
        </p:nvSpPr>
        <p:spPr>
          <a:xfrm>
            <a:off x="620875" y="0"/>
            <a:ext cx="5106287" cy="6858000"/>
          </a:xfrm>
          <a:prstGeom prst="homePlate">
            <a:avLst>
              <a:gd name="adj" fmla="val 33396"/>
            </a:avLst>
          </a:prstGeom>
          <a:solidFill>
            <a:schemeClr val="tx2"/>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Pentagon 1">
            <a:extLst>
              <a:ext uri="{FF2B5EF4-FFF2-40B4-BE49-F238E27FC236}">
                <a16:creationId xmlns:a16="http://schemas.microsoft.com/office/drawing/2014/main" id="{A000BBB1-AD31-40BD-A519-3A7D0241C102}"/>
              </a:ext>
            </a:extLst>
          </p:cNvPr>
          <p:cNvSpPr/>
          <p:nvPr userDrawn="1"/>
        </p:nvSpPr>
        <p:spPr>
          <a:xfrm>
            <a:off x="-1" y="0"/>
            <a:ext cx="5106287" cy="6858000"/>
          </a:xfrm>
          <a:prstGeom prst="homePlate">
            <a:avLst>
              <a:gd name="adj" fmla="val 33396"/>
            </a:avLst>
          </a:prstGeom>
          <a:solidFill>
            <a:schemeClr val="accent2"/>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itolo 15">
            <a:extLst>
              <a:ext uri="{FF2B5EF4-FFF2-40B4-BE49-F238E27FC236}">
                <a16:creationId xmlns:a16="http://schemas.microsoft.com/office/drawing/2014/main" id="{1A303C0C-C655-43D5-94DC-4FE0A1F23D94}"/>
              </a:ext>
            </a:extLst>
          </p:cNvPr>
          <p:cNvSpPr>
            <a:spLocks noGrp="1"/>
          </p:cNvSpPr>
          <p:nvPr>
            <p:ph type="title" hasCustomPrompt="1"/>
          </p:nvPr>
        </p:nvSpPr>
        <p:spPr>
          <a:xfrm>
            <a:off x="628650" y="3168995"/>
            <a:ext cx="3943350" cy="520010"/>
          </a:xfrm>
          <a:prstGeom prst="rect">
            <a:avLst/>
          </a:prstGeom>
        </p:spPr>
        <p:txBody>
          <a:bodyPr/>
          <a:lstStyle>
            <a:lvl1pPr>
              <a:defRPr lang="it-IT" sz="3000" u="none" kern="1200" dirty="0">
                <a:solidFill>
                  <a:schemeClr val="bg1"/>
                </a:solidFill>
                <a:latin typeface="Roboto Light" charset="0"/>
                <a:ea typeface="Roboto Light" charset="0"/>
                <a:cs typeface="Roboto Light" charset="0"/>
              </a:defRPr>
            </a:lvl1pPr>
          </a:lstStyle>
          <a:p>
            <a:r>
              <a:rPr lang="it-IT" dirty="0"/>
              <a:t>Titolo sezione</a:t>
            </a:r>
          </a:p>
        </p:txBody>
      </p:sp>
    </p:spTree>
    <p:extLst>
      <p:ext uri="{BB962C8B-B14F-4D97-AF65-F5344CB8AC3E}">
        <p14:creationId xmlns:p14="http://schemas.microsoft.com/office/powerpoint/2010/main" val="20599939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spc="120" dirty="0">
                <a:solidFill>
                  <a:schemeClr val="bg1"/>
                </a:solidFill>
                <a:latin typeface="Noto Sans" charset="0"/>
                <a:ea typeface="Noto Sans" charset="0"/>
                <a:cs typeface="Noto Sans" charset="0"/>
              </a:rPr>
              <a:t>IL PROGETTO</a:t>
            </a:r>
          </a:p>
        </p:txBody>
      </p:sp>
      <p:cxnSp>
        <p:nvCxnSpPr>
          <p:cNvPr id="6" name="Straight Connector 5"/>
          <p:cNvCxnSpPr/>
          <p:nvPr userDrawn="1"/>
        </p:nvCxnSpPr>
        <p:spPr>
          <a:xfrm>
            <a:off x="395206" y="1602414"/>
            <a:ext cx="138246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GLI OBIETTIVI</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GLI UTENTI</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40756779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Section 2">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IL PROGETTO</a:t>
            </a:r>
          </a:p>
        </p:txBody>
      </p:sp>
      <p:cxnSp>
        <p:nvCxnSpPr>
          <p:cNvPr id="6" name="Straight Connector 5"/>
          <p:cNvCxnSpPr/>
          <p:nvPr userDrawn="1"/>
        </p:nvCxnSpPr>
        <p:spPr>
          <a:xfrm>
            <a:off x="1951793" y="1602414"/>
            <a:ext cx="138246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bg1"/>
                </a:solidFill>
                <a:latin typeface="Noto Sans" charset="0"/>
                <a:ea typeface="Noto Sans" charset="0"/>
                <a:cs typeface="Noto Sans" charset="0"/>
              </a:rPr>
              <a:t>GLI OBIETTIVI</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750" spc="120" dirty="0">
                <a:solidFill>
                  <a:schemeClr val="accent3">
                    <a:lumMod val="60000"/>
                    <a:lumOff val="40000"/>
                  </a:schemeClr>
                </a:solidFill>
                <a:latin typeface="Noto Sans" charset="0"/>
                <a:ea typeface="Noto Sans" charset="0"/>
                <a:cs typeface="Noto Sans" charset="0"/>
              </a:rPr>
              <a:t>GLI UTENTI</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400611480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ection 4">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IL PROGETTO</a:t>
            </a:r>
          </a:p>
        </p:txBody>
      </p:sp>
      <p:cxnSp>
        <p:nvCxnSpPr>
          <p:cNvPr id="6" name="Straight Connector 5"/>
          <p:cNvCxnSpPr/>
          <p:nvPr userDrawn="1"/>
        </p:nvCxnSpPr>
        <p:spPr>
          <a:xfrm>
            <a:off x="4922087" y="1602414"/>
            <a:ext cx="138246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GLI </a:t>
            </a:r>
            <a:r>
              <a:rPr lang="en-US" sz="750" spc="120" dirty="0">
                <a:solidFill>
                  <a:srgbClr val="858585"/>
                </a:solidFill>
                <a:latin typeface="Noto Sans" charset="0"/>
                <a:ea typeface="Noto Sans" charset="0"/>
                <a:cs typeface="Noto Sans" charset="0"/>
              </a:rPr>
              <a:t>OBIETTIVI</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rgbClr val="858585"/>
                </a:solidFill>
                <a:latin typeface="Noto Sans" charset="0"/>
                <a:ea typeface="Noto Sans" charset="0"/>
                <a:cs typeface="Noto Sans" charset="0"/>
              </a:rPr>
              <a:t>GLI UTENTI</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bg1"/>
                </a:solidFill>
                <a:latin typeface="Noto Sans" charset="0"/>
                <a:ea typeface="Noto Sans" charset="0"/>
                <a:cs typeface="Noto Sans" charset="0"/>
              </a:rPr>
              <a:t>CHI SIAMO</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218823145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60033556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26061289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764DE79-268F-4C1A-8933-263129D2AF90}" type="datetimeFigureOut">
              <a:rPr lang="en-US" dirty="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8798471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40661445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36232588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49738385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spc="120" dirty="0">
                <a:solidFill>
                  <a:schemeClr val="bg1"/>
                </a:solidFill>
                <a:latin typeface="Noto Sans" charset="0"/>
                <a:ea typeface="Noto Sans" charset="0"/>
                <a:cs typeface="Noto Sans" charset="0"/>
              </a:rPr>
              <a:t>IL PROGETTO</a:t>
            </a:r>
          </a:p>
        </p:txBody>
      </p:sp>
      <p:cxnSp>
        <p:nvCxnSpPr>
          <p:cNvPr id="6" name="Straight Connector 5"/>
          <p:cNvCxnSpPr/>
          <p:nvPr userDrawn="1"/>
        </p:nvCxnSpPr>
        <p:spPr>
          <a:xfrm>
            <a:off x="395206" y="1602414"/>
            <a:ext cx="1382460" cy="0"/>
          </a:xfrm>
          <a:prstGeom prst="line">
            <a:avLst/>
          </a:prstGeom>
          <a:ln w="57150">
            <a:solidFill>
              <a:srgbClr val="FF98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FUNZIONALITÀ</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IMPATTO</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CARATTERISTICHE</a:t>
            </a:r>
          </a:p>
        </p:txBody>
      </p:sp>
      <p:sp>
        <p:nvSpPr>
          <p:cNvPr id="15" name="Slide Number Placeholder 5">
            <a:extLst>
              <a:ext uri="{FF2B5EF4-FFF2-40B4-BE49-F238E27FC236}">
                <a16:creationId xmlns:a16="http://schemas.microsoft.com/office/drawing/2014/main" id="{BA825570-205B-4C5D-AD20-8612126D53DD}"/>
              </a:ext>
            </a:extLst>
          </p:cNvPr>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
        <p:nvSpPr>
          <p:cNvPr id="16" name="TextBox 13">
            <a:extLst>
              <a:ext uri="{FF2B5EF4-FFF2-40B4-BE49-F238E27FC236}">
                <a16:creationId xmlns:a16="http://schemas.microsoft.com/office/drawing/2014/main" id="{63E59B12-3351-4644-8817-618AA4629B34}"/>
              </a:ext>
            </a:extLst>
          </p:cNvPr>
          <p:cNvSpPr txBox="1"/>
          <p:nvPr userDrawn="1"/>
        </p:nvSpPr>
        <p:spPr>
          <a:xfrm>
            <a:off x="6406483"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Tree>
    <p:extLst>
      <p:ext uri="{BB962C8B-B14F-4D97-AF65-F5344CB8AC3E}">
        <p14:creationId xmlns:p14="http://schemas.microsoft.com/office/powerpoint/2010/main" val="4299917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11801322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764DE79-268F-4C1A-8933-263129D2AF90}" type="datetimeFigureOut">
              <a:rPr lang="en-US" dirty="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55997215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764DE79-268F-4C1A-8933-263129D2AF90}" type="datetimeFigureOut">
              <a:rPr lang="en-US" dirty="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67156190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966753538"/>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87229422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62885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kern="1200" spc="120" dirty="0">
                <a:solidFill>
                  <a:schemeClr val="accent3">
                    <a:lumMod val="60000"/>
                    <a:lumOff val="40000"/>
                  </a:schemeClr>
                </a:solidFill>
                <a:latin typeface="Noto Sans" charset="0"/>
                <a:ea typeface="Noto Sans" charset="0"/>
                <a:cs typeface="Noto Sans" charset="0"/>
              </a:rPr>
              <a:t>IL</a:t>
            </a:r>
            <a:r>
              <a:rPr lang="en-US" sz="750" spc="120" dirty="0">
                <a:solidFill>
                  <a:schemeClr val="bg1"/>
                </a:solidFill>
                <a:latin typeface="Noto Sans" charset="0"/>
                <a:ea typeface="Noto Sans" charset="0"/>
                <a:cs typeface="Noto Sans" charset="0"/>
              </a:rPr>
              <a:t> </a:t>
            </a:r>
            <a:r>
              <a:rPr lang="en-US" sz="750" kern="1200" spc="120" dirty="0">
                <a:solidFill>
                  <a:schemeClr val="accent3">
                    <a:lumMod val="60000"/>
                    <a:lumOff val="40000"/>
                  </a:schemeClr>
                </a:solidFill>
                <a:latin typeface="Noto Sans" charset="0"/>
                <a:ea typeface="Noto Sans" charset="0"/>
                <a:cs typeface="Noto Sans" charset="0"/>
              </a:rPr>
              <a:t>PROGETTO</a:t>
            </a:r>
          </a:p>
        </p:txBody>
      </p:sp>
      <p:cxnSp>
        <p:nvCxnSpPr>
          <p:cNvPr id="6" name="Straight Connector 5"/>
          <p:cNvCxnSpPr/>
          <p:nvPr userDrawn="1"/>
        </p:nvCxnSpPr>
        <p:spPr>
          <a:xfrm>
            <a:off x="1953295" y="1601490"/>
            <a:ext cx="1382460" cy="0"/>
          </a:xfrm>
          <a:prstGeom prst="line">
            <a:avLst/>
          </a:prstGeom>
          <a:ln w="57150">
            <a:solidFill>
              <a:srgbClr val="FF98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kern="1200" spc="120" dirty="0">
                <a:solidFill>
                  <a:schemeClr val="bg1"/>
                </a:solidFill>
                <a:latin typeface="Noto Sans" charset="0"/>
                <a:ea typeface="Noto Sans" charset="0"/>
                <a:cs typeface="Noto Sans" charset="0"/>
              </a:rPr>
              <a:t>FUNZIONALITÀ</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IMPATTO</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CARATTERISTICHE</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
        <p:nvSpPr>
          <p:cNvPr id="11" name="TextBox 13">
            <a:extLst>
              <a:ext uri="{FF2B5EF4-FFF2-40B4-BE49-F238E27FC236}">
                <a16:creationId xmlns:a16="http://schemas.microsoft.com/office/drawing/2014/main" id="{702506CE-6571-409D-9E60-33E52E3B6B12}"/>
              </a:ext>
            </a:extLst>
          </p:cNvPr>
          <p:cNvSpPr txBox="1"/>
          <p:nvPr userDrawn="1"/>
        </p:nvSpPr>
        <p:spPr>
          <a:xfrm>
            <a:off x="6406483"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Tree>
    <p:extLst>
      <p:ext uri="{BB962C8B-B14F-4D97-AF65-F5344CB8AC3E}">
        <p14:creationId xmlns:p14="http://schemas.microsoft.com/office/powerpoint/2010/main" val="203008052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kern="1200" spc="120" dirty="0">
                <a:solidFill>
                  <a:schemeClr val="accent3">
                    <a:lumMod val="60000"/>
                    <a:lumOff val="40000"/>
                  </a:schemeClr>
                </a:solidFill>
                <a:latin typeface="Noto Sans" charset="0"/>
                <a:ea typeface="Noto Sans" charset="0"/>
                <a:cs typeface="Noto Sans" charset="0"/>
              </a:rPr>
              <a:t>IL</a:t>
            </a:r>
            <a:r>
              <a:rPr lang="en-US" sz="750" spc="120" dirty="0">
                <a:solidFill>
                  <a:schemeClr val="bg1"/>
                </a:solidFill>
                <a:latin typeface="Noto Sans" charset="0"/>
                <a:ea typeface="Noto Sans" charset="0"/>
                <a:cs typeface="Noto Sans" charset="0"/>
              </a:rPr>
              <a:t> </a:t>
            </a:r>
            <a:r>
              <a:rPr lang="en-US" sz="750" kern="1200" spc="120" dirty="0">
                <a:solidFill>
                  <a:schemeClr val="accent3">
                    <a:lumMod val="60000"/>
                    <a:lumOff val="40000"/>
                  </a:schemeClr>
                </a:solidFill>
                <a:latin typeface="Noto Sans" charset="0"/>
                <a:ea typeface="Noto Sans" charset="0"/>
                <a:cs typeface="Noto Sans" charset="0"/>
              </a:rPr>
              <a:t>PROGETTO</a:t>
            </a:r>
          </a:p>
        </p:txBody>
      </p:sp>
      <p:cxnSp>
        <p:nvCxnSpPr>
          <p:cNvPr id="6" name="Straight Connector 5"/>
          <p:cNvCxnSpPr/>
          <p:nvPr userDrawn="1"/>
        </p:nvCxnSpPr>
        <p:spPr>
          <a:xfrm>
            <a:off x="3437691" y="1602414"/>
            <a:ext cx="1382460" cy="0"/>
          </a:xfrm>
          <a:prstGeom prst="line">
            <a:avLst/>
          </a:prstGeom>
          <a:ln w="57150">
            <a:solidFill>
              <a:srgbClr val="FF98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FUNZIONALITÀ</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kern="1200" spc="120" dirty="0">
                <a:solidFill>
                  <a:schemeClr val="bg1"/>
                </a:solidFill>
                <a:latin typeface="Noto Sans" charset="0"/>
                <a:ea typeface="Noto Sans" charset="0"/>
                <a:cs typeface="Noto Sans" charset="0"/>
              </a:rPr>
              <a:t>IMPATTO</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CARATTERISTICHE</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
        <p:nvSpPr>
          <p:cNvPr id="9" name="TextBox 13">
            <a:extLst>
              <a:ext uri="{FF2B5EF4-FFF2-40B4-BE49-F238E27FC236}">
                <a16:creationId xmlns:a16="http://schemas.microsoft.com/office/drawing/2014/main" id="{C908FFFA-9242-4898-82D2-7AC25FA6D8EB}"/>
              </a:ext>
            </a:extLst>
          </p:cNvPr>
          <p:cNvSpPr txBox="1"/>
          <p:nvPr userDrawn="1"/>
        </p:nvSpPr>
        <p:spPr>
          <a:xfrm>
            <a:off x="6406483"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Tree>
    <p:extLst>
      <p:ext uri="{BB962C8B-B14F-4D97-AF65-F5344CB8AC3E}">
        <p14:creationId xmlns:p14="http://schemas.microsoft.com/office/powerpoint/2010/main" val="70585096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kern="1200" spc="120" dirty="0">
                <a:solidFill>
                  <a:schemeClr val="accent3">
                    <a:lumMod val="60000"/>
                    <a:lumOff val="40000"/>
                  </a:schemeClr>
                </a:solidFill>
                <a:latin typeface="Noto Sans" charset="0"/>
                <a:ea typeface="Noto Sans" charset="0"/>
                <a:cs typeface="Noto Sans" charset="0"/>
              </a:rPr>
              <a:t>IL</a:t>
            </a:r>
            <a:r>
              <a:rPr lang="en-US" sz="750" spc="120" dirty="0">
                <a:solidFill>
                  <a:schemeClr val="bg1"/>
                </a:solidFill>
                <a:latin typeface="Noto Sans" charset="0"/>
                <a:ea typeface="Noto Sans" charset="0"/>
                <a:cs typeface="Noto Sans" charset="0"/>
              </a:rPr>
              <a:t> </a:t>
            </a:r>
            <a:r>
              <a:rPr lang="en-US" sz="750" kern="1200" spc="120" dirty="0">
                <a:solidFill>
                  <a:schemeClr val="accent3">
                    <a:lumMod val="60000"/>
                    <a:lumOff val="40000"/>
                  </a:schemeClr>
                </a:solidFill>
                <a:latin typeface="Noto Sans" charset="0"/>
                <a:ea typeface="Noto Sans" charset="0"/>
                <a:cs typeface="Noto Sans" charset="0"/>
              </a:rPr>
              <a:t>PROGETTO</a:t>
            </a:r>
          </a:p>
        </p:txBody>
      </p:sp>
      <p:cxnSp>
        <p:nvCxnSpPr>
          <p:cNvPr id="6" name="Straight Connector 5"/>
          <p:cNvCxnSpPr/>
          <p:nvPr userDrawn="1"/>
        </p:nvCxnSpPr>
        <p:spPr>
          <a:xfrm>
            <a:off x="4922087" y="1602414"/>
            <a:ext cx="1382460" cy="0"/>
          </a:xfrm>
          <a:prstGeom prst="line">
            <a:avLst/>
          </a:prstGeom>
          <a:ln w="57150">
            <a:solidFill>
              <a:srgbClr val="FF98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FUNZIONALITÀ</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IMPATTO</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kern="1200" spc="120" dirty="0">
                <a:solidFill>
                  <a:schemeClr val="bg1"/>
                </a:solidFill>
                <a:latin typeface="Noto Sans" charset="0"/>
                <a:ea typeface="Noto Sans" charset="0"/>
                <a:cs typeface="Noto Sans" charset="0"/>
              </a:rPr>
              <a:t>CARATTERISTICHE</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
        <p:nvSpPr>
          <p:cNvPr id="11" name="TextBox 13">
            <a:extLst>
              <a:ext uri="{FF2B5EF4-FFF2-40B4-BE49-F238E27FC236}">
                <a16:creationId xmlns:a16="http://schemas.microsoft.com/office/drawing/2014/main" id="{CDE64059-2274-4789-A1BC-6B66A9A89DD5}"/>
              </a:ext>
            </a:extLst>
          </p:cNvPr>
          <p:cNvSpPr txBox="1"/>
          <p:nvPr userDrawn="1"/>
        </p:nvSpPr>
        <p:spPr>
          <a:xfrm>
            <a:off x="6406483"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Tree>
    <p:extLst>
      <p:ext uri="{BB962C8B-B14F-4D97-AF65-F5344CB8AC3E}">
        <p14:creationId xmlns:p14="http://schemas.microsoft.com/office/powerpoint/2010/main" val="183911213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kern="1200" spc="120" dirty="0">
                <a:solidFill>
                  <a:schemeClr val="accent3">
                    <a:lumMod val="60000"/>
                    <a:lumOff val="40000"/>
                  </a:schemeClr>
                </a:solidFill>
                <a:latin typeface="Noto Sans" charset="0"/>
                <a:ea typeface="Noto Sans" charset="0"/>
                <a:cs typeface="Noto Sans" charset="0"/>
              </a:rPr>
              <a:t>IL</a:t>
            </a:r>
            <a:r>
              <a:rPr lang="en-US" sz="750" spc="120" dirty="0">
                <a:solidFill>
                  <a:schemeClr val="bg1"/>
                </a:solidFill>
                <a:latin typeface="Noto Sans" charset="0"/>
                <a:ea typeface="Noto Sans" charset="0"/>
                <a:cs typeface="Noto Sans" charset="0"/>
              </a:rPr>
              <a:t> </a:t>
            </a:r>
            <a:r>
              <a:rPr lang="en-US" sz="750" kern="1200" spc="120" dirty="0">
                <a:solidFill>
                  <a:schemeClr val="accent3">
                    <a:lumMod val="60000"/>
                    <a:lumOff val="40000"/>
                  </a:schemeClr>
                </a:solidFill>
                <a:latin typeface="Noto Sans" charset="0"/>
                <a:ea typeface="Noto Sans" charset="0"/>
                <a:cs typeface="Noto Sans" charset="0"/>
              </a:rPr>
              <a:t>PROGETTO</a:t>
            </a:r>
          </a:p>
        </p:txBody>
      </p: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FUNZIONALITÀ</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IMPATTO</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CARATTERISTICHE</a:t>
            </a:r>
            <a:endParaRPr lang="en-US" sz="750" kern="1200" spc="120" dirty="0">
              <a:solidFill>
                <a:schemeClr val="bg1"/>
              </a:solidFill>
              <a:latin typeface="Noto Sans" charset="0"/>
              <a:ea typeface="Noto Sans" charset="0"/>
              <a:cs typeface="Noto Sans" charset="0"/>
            </a:endParaRP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cxnSp>
        <p:nvCxnSpPr>
          <p:cNvPr id="15" name="Straight Connector 5">
            <a:extLst>
              <a:ext uri="{FF2B5EF4-FFF2-40B4-BE49-F238E27FC236}">
                <a16:creationId xmlns:a16="http://schemas.microsoft.com/office/drawing/2014/main" id="{A217A15A-4C1F-44C9-B487-B941E220AE5F}"/>
              </a:ext>
            </a:extLst>
          </p:cNvPr>
          <p:cNvCxnSpPr/>
          <p:nvPr userDrawn="1"/>
        </p:nvCxnSpPr>
        <p:spPr>
          <a:xfrm>
            <a:off x="6406483" y="1602414"/>
            <a:ext cx="1382460" cy="0"/>
          </a:xfrm>
          <a:prstGeom prst="line">
            <a:avLst/>
          </a:prstGeom>
          <a:ln w="57150">
            <a:solidFill>
              <a:srgbClr val="FF9800"/>
            </a:solidFill>
          </a:ln>
        </p:spPr>
        <p:style>
          <a:lnRef idx="1">
            <a:schemeClr val="accent1"/>
          </a:lnRef>
          <a:fillRef idx="0">
            <a:schemeClr val="accent1"/>
          </a:fillRef>
          <a:effectRef idx="0">
            <a:schemeClr val="accent1"/>
          </a:effectRef>
          <a:fontRef idx="minor">
            <a:schemeClr val="tx1"/>
          </a:fontRef>
        </p:style>
      </p:cxnSp>
      <p:sp>
        <p:nvSpPr>
          <p:cNvPr id="16" name="TextBox 13">
            <a:extLst>
              <a:ext uri="{FF2B5EF4-FFF2-40B4-BE49-F238E27FC236}">
                <a16:creationId xmlns:a16="http://schemas.microsoft.com/office/drawing/2014/main" id="{0F56AEF4-F8A2-4D81-A143-B04C125D3E6C}"/>
              </a:ext>
            </a:extLst>
          </p:cNvPr>
          <p:cNvSpPr txBox="1"/>
          <p:nvPr userDrawn="1"/>
        </p:nvSpPr>
        <p:spPr>
          <a:xfrm>
            <a:off x="6406483" y="1232614"/>
            <a:ext cx="1382460" cy="207749"/>
          </a:xfrm>
          <a:prstGeom prst="rect">
            <a:avLst/>
          </a:prstGeom>
          <a:noFill/>
        </p:spPr>
        <p:txBody>
          <a:bodyPr wrap="square" rtlCol="0">
            <a:spAutoFit/>
          </a:bodyPr>
          <a:lstStyle/>
          <a:p>
            <a:pPr algn="ctr"/>
            <a:r>
              <a:rPr lang="en-US" sz="750" kern="1200" spc="120" dirty="0">
                <a:solidFill>
                  <a:schemeClr val="bg1"/>
                </a:solidFill>
                <a:latin typeface="Noto Sans" charset="0"/>
                <a:ea typeface="Noto Sans" charset="0"/>
                <a:cs typeface="Noto Sans" charset="0"/>
              </a:rPr>
              <a:t>CHI</a:t>
            </a:r>
            <a:r>
              <a:rPr lang="en-US" sz="750" spc="120" dirty="0">
                <a:solidFill>
                  <a:schemeClr val="accent3">
                    <a:lumMod val="60000"/>
                    <a:lumOff val="40000"/>
                  </a:schemeClr>
                </a:solidFill>
                <a:latin typeface="Noto Sans" charset="0"/>
                <a:ea typeface="Noto Sans" charset="0"/>
                <a:cs typeface="Noto Sans" charset="0"/>
              </a:rPr>
              <a:t> </a:t>
            </a:r>
            <a:r>
              <a:rPr lang="en-US" sz="750" kern="1200" spc="120" dirty="0">
                <a:solidFill>
                  <a:schemeClr val="bg1"/>
                </a:solidFill>
                <a:latin typeface="Noto Sans" charset="0"/>
                <a:ea typeface="Noto Sans" charset="0"/>
                <a:cs typeface="Noto Sans" charset="0"/>
              </a:rPr>
              <a:t>SIAMO</a:t>
            </a:r>
          </a:p>
        </p:txBody>
      </p:sp>
    </p:spTree>
    <p:extLst>
      <p:ext uri="{BB962C8B-B14F-4D97-AF65-F5344CB8AC3E}">
        <p14:creationId xmlns:p14="http://schemas.microsoft.com/office/powerpoint/2010/main" val="2020638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23757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Freeform 19">
            <a:extLst>
              <a:ext uri="{FF2B5EF4-FFF2-40B4-BE49-F238E27FC236}">
                <a16:creationId xmlns:a16="http://schemas.microsoft.com/office/drawing/2014/main" id="{9727D886-2F99-445C-BEA2-F284CDC3B096}"/>
              </a:ext>
            </a:extLst>
          </p:cNvPr>
          <p:cNvSpPr/>
          <p:nvPr userDrawn="1"/>
        </p:nvSpPr>
        <p:spPr>
          <a:xfrm>
            <a:off x="5898941" y="0"/>
            <a:ext cx="3245059" cy="6858000"/>
          </a:xfrm>
          <a:custGeom>
            <a:avLst/>
            <a:gdLst>
              <a:gd name="connsiteX0" fmla="*/ 0 w 4659793"/>
              <a:gd name="connsiteY0" fmla="*/ 0 h 6858000"/>
              <a:gd name="connsiteX1" fmla="*/ 4659793 w 4659793"/>
              <a:gd name="connsiteY1" fmla="*/ 0 h 6858000"/>
              <a:gd name="connsiteX2" fmla="*/ 4659793 w 4659793"/>
              <a:gd name="connsiteY2" fmla="*/ 6858000 h 6858000"/>
              <a:gd name="connsiteX3" fmla="*/ 0 w 46597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59793" h="6858000">
                <a:moveTo>
                  <a:pt x="0" y="0"/>
                </a:moveTo>
                <a:lnTo>
                  <a:pt x="4659793" y="0"/>
                </a:lnTo>
                <a:lnTo>
                  <a:pt x="4659793" y="6858000"/>
                </a:lnTo>
                <a:lnTo>
                  <a:pt x="0" y="6858000"/>
                </a:lnTo>
                <a:close/>
              </a:path>
            </a:pathLst>
          </a:custGeom>
          <a:solidFill>
            <a:schemeClr val="tx1"/>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Freeform 21">
            <a:extLst>
              <a:ext uri="{FF2B5EF4-FFF2-40B4-BE49-F238E27FC236}">
                <a16:creationId xmlns:a16="http://schemas.microsoft.com/office/drawing/2014/main" id="{D8E4F709-CCA0-4C72-AA67-B206802A1951}"/>
              </a:ext>
            </a:extLst>
          </p:cNvPr>
          <p:cNvSpPr/>
          <p:nvPr userDrawn="1"/>
        </p:nvSpPr>
        <p:spPr>
          <a:xfrm>
            <a:off x="4876747" y="0"/>
            <a:ext cx="4267254" cy="6858000"/>
          </a:xfrm>
          <a:custGeom>
            <a:avLst/>
            <a:gdLst>
              <a:gd name="connsiteX0" fmla="*/ 0 w 6127631"/>
              <a:gd name="connsiteY0" fmla="*/ 0 h 6858000"/>
              <a:gd name="connsiteX1" fmla="*/ 5042155 w 6127631"/>
              <a:gd name="connsiteY1" fmla="*/ 0 h 6858000"/>
              <a:gd name="connsiteX2" fmla="*/ 6127631 w 6127631"/>
              <a:gd name="connsiteY2" fmla="*/ 1625159 h 6858000"/>
              <a:gd name="connsiteX3" fmla="*/ 6127631 w 6127631"/>
              <a:gd name="connsiteY3" fmla="*/ 5232842 h 6858000"/>
              <a:gd name="connsiteX4" fmla="*/ 5042155 w 6127631"/>
              <a:gd name="connsiteY4" fmla="*/ 6858000 h 6858000"/>
              <a:gd name="connsiteX5" fmla="*/ 0 w 612763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7631" h="6858000">
                <a:moveTo>
                  <a:pt x="0" y="0"/>
                </a:moveTo>
                <a:lnTo>
                  <a:pt x="5042155" y="0"/>
                </a:lnTo>
                <a:lnTo>
                  <a:pt x="6127631" y="1625159"/>
                </a:lnTo>
                <a:lnTo>
                  <a:pt x="6127631" y="5232842"/>
                </a:lnTo>
                <a:lnTo>
                  <a:pt x="5042155" y="6858000"/>
                </a:lnTo>
                <a:lnTo>
                  <a:pt x="0" y="6858000"/>
                </a:lnTo>
                <a:close/>
              </a:path>
            </a:pathLst>
          </a:custGeom>
          <a:solidFill>
            <a:schemeClr val="accent5"/>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Pentagon 13">
            <a:extLst>
              <a:ext uri="{FF2B5EF4-FFF2-40B4-BE49-F238E27FC236}">
                <a16:creationId xmlns:a16="http://schemas.microsoft.com/office/drawing/2014/main" id="{96E53B15-D8E9-421A-9771-10B0CD1D0E13}"/>
              </a:ext>
            </a:extLst>
          </p:cNvPr>
          <p:cNvSpPr/>
          <p:nvPr userDrawn="1"/>
        </p:nvSpPr>
        <p:spPr>
          <a:xfrm>
            <a:off x="3165704" y="0"/>
            <a:ext cx="5106287" cy="6858000"/>
          </a:xfrm>
          <a:prstGeom prst="homePlate">
            <a:avLst>
              <a:gd name="adj" fmla="val 33396"/>
            </a:avLst>
          </a:prstGeom>
          <a:solidFill>
            <a:schemeClr val="accent4"/>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Pentagon 14">
            <a:extLst>
              <a:ext uri="{FF2B5EF4-FFF2-40B4-BE49-F238E27FC236}">
                <a16:creationId xmlns:a16="http://schemas.microsoft.com/office/drawing/2014/main" id="{1771B418-6CB3-4741-B374-542442ABA050}"/>
              </a:ext>
            </a:extLst>
          </p:cNvPr>
          <p:cNvSpPr/>
          <p:nvPr userDrawn="1"/>
        </p:nvSpPr>
        <p:spPr>
          <a:xfrm>
            <a:off x="1840777" y="0"/>
            <a:ext cx="5106287" cy="6858000"/>
          </a:xfrm>
          <a:prstGeom prst="homePlate">
            <a:avLst>
              <a:gd name="adj" fmla="val 33396"/>
            </a:avLst>
          </a:prstGeom>
          <a:solidFill>
            <a:schemeClr val="accent2"/>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Pentagon 12">
            <a:extLst>
              <a:ext uri="{FF2B5EF4-FFF2-40B4-BE49-F238E27FC236}">
                <a16:creationId xmlns:a16="http://schemas.microsoft.com/office/drawing/2014/main" id="{8BD57649-63D9-4469-8FFC-11B972D9319E}"/>
              </a:ext>
            </a:extLst>
          </p:cNvPr>
          <p:cNvSpPr/>
          <p:nvPr userDrawn="1"/>
        </p:nvSpPr>
        <p:spPr>
          <a:xfrm>
            <a:off x="872009" y="0"/>
            <a:ext cx="5106287" cy="6858000"/>
          </a:xfrm>
          <a:prstGeom prst="homePlate">
            <a:avLst>
              <a:gd name="adj" fmla="val 33396"/>
            </a:avLst>
          </a:prstGeom>
          <a:solidFill>
            <a:srgbClr val="FF9800"/>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Pentagon 11">
            <a:extLst>
              <a:ext uri="{FF2B5EF4-FFF2-40B4-BE49-F238E27FC236}">
                <a16:creationId xmlns:a16="http://schemas.microsoft.com/office/drawing/2014/main" id="{DADD795C-4AB5-4017-9185-944641D2E3C5}"/>
              </a:ext>
            </a:extLst>
          </p:cNvPr>
          <p:cNvSpPr/>
          <p:nvPr userDrawn="1"/>
        </p:nvSpPr>
        <p:spPr>
          <a:xfrm>
            <a:off x="620875" y="0"/>
            <a:ext cx="5106287" cy="6858000"/>
          </a:xfrm>
          <a:prstGeom prst="homePlate">
            <a:avLst>
              <a:gd name="adj" fmla="val 33396"/>
            </a:avLst>
          </a:prstGeom>
          <a:solidFill>
            <a:schemeClr val="tx1">
              <a:lumMod val="95000"/>
              <a:lumOff val="5000"/>
            </a:schemeClr>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Pentagon 1">
            <a:extLst>
              <a:ext uri="{FF2B5EF4-FFF2-40B4-BE49-F238E27FC236}">
                <a16:creationId xmlns:a16="http://schemas.microsoft.com/office/drawing/2014/main" id="{A000BBB1-AD31-40BD-A519-3A7D0241C102}"/>
              </a:ext>
            </a:extLst>
          </p:cNvPr>
          <p:cNvSpPr/>
          <p:nvPr userDrawn="1"/>
        </p:nvSpPr>
        <p:spPr>
          <a:xfrm>
            <a:off x="-1" y="0"/>
            <a:ext cx="5106287" cy="6858000"/>
          </a:xfrm>
          <a:prstGeom prst="homePlate">
            <a:avLst>
              <a:gd name="adj" fmla="val 33396"/>
            </a:avLst>
          </a:prstGeom>
          <a:solidFill>
            <a:schemeClr val="accent2"/>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itolo 15">
            <a:extLst>
              <a:ext uri="{FF2B5EF4-FFF2-40B4-BE49-F238E27FC236}">
                <a16:creationId xmlns:a16="http://schemas.microsoft.com/office/drawing/2014/main" id="{1A303C0C-C655-43D5-94DC-4FE0A1F23D94}"/>
              </a:ext>
            </a:extLst>
          </p:cNvPr>
          <p:cNvSpPr>
            <a:spLocks noGrp="1"/>
          </p:cNvSpPr>
          <p:nvPr>
            <p:ph type="title" hasCustomPrompt="1"/>
          </p:nvPr>
        </p:nvSpPr>
        <p:spPr>
          <a:xfrm>
            <a:off x="628650" y="3168995"/>
            <a:ext cx="3943350" cy="520010"/>
          </a:xfrm>
          <a:prstGeom prst="rect">
            <a:avLst/>
          </a:prstGeom>
        </p:spPr>
        <p:txBody>
          <a:bodyPr/>
          <a:lstStyle>
            <a:lvl1pPr>
              <a:defRPr lang="it-IT" sz="3000" u="none" kern="1200" dirty="0">
                <a:solidFill>
                  <a:schemeClr val="bg1"/>
                </a:solidFill>
                <a:latin typeface="Roboto Light" charset="0"/>
                <a:ea typeface="Roboto Light" charset="0"/>
                <a:cs typeface="Roboto Light" charset="0"/>
              </a:defRPr>
            </a:lvl1pPr>
          </a:lstStyle>
          <a:p>
            <a:r>
              <a:rPr lang="it-IT" dirty="0"/>
              <a:t>Titolo sezione</a:t>
            </a:r>
          </a:p>
        </p:txBody>
      </p:sp>
    </p:spTree>
    <p:extLst>
      <p:ext uri="{BB962C8B-B14F-4D97-AF65-F5344CB8AC3E}">
        <p14:creationId xmlns:p14="http://schemas.microsoft.com/office/powerpoint/2010/main" val="37571950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8367715" y="6225725"/>
            <a:ext cx="416028" cy="365125"/>
          </a:xfrm>
          <a:prstGeom prst="rect">
            <a:avLst/>
          </a:prstGeom>
        </p:spPr>
        <p:txBody>
          <a:bodyPr anchor="ctr"/>
          <a:lstStyle>
            <a:lvl1pPr algn="r">
              <a:defRPr sz="900" b="0" i="0">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6957487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4.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75482"/>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374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userDrawn="1"/>
        </p:nvSpPr>
        <p:spPr>
          <a:xfrm>
            <a:off x="0" y="374696"/>
            <a:ext cx="9144000" cy="1201231"/>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p:cNvSpPr txBox="1"/>
          <p:nvPr userDrawn="1"/>
        </p:nvSpPr>
        <p:spPr>
          <a:xfrm>
            <a:off x="395133" y="56548"/>
            <a:ext cx="3810505" cy="230832"/>
          </a:xfrm>
          <a:prstGeom prst="rect">
            <a:avLst/>
          </a:prstGeom>
          <a:noFill/>
        </p:spPr>
        <p:txBody>
          <a:bodyPr wrap="square" rtlCol="0">
            <a:spAutoFit/>
          </a:bodyPr>
          <a:lstStyle/>
          <a:p>
            <a:r>
              <a:rPr lang="en-US" sz="900" b="0" i="0" dirty="0">
                <a:solidFill>
                  <a:schemeClr val="accent3">
                    <a:lumMod val="40000"/>
                    <a:lumOff val="60000"/>
                  </a:schemeClr>
                </a:solidFill>
                <a:latin typeface="Roboto Light" charset="0"/>
                <a:ea typeface="Roboto Light" charset="0"/>
                <a:cs typeface="Roboto Light" charset="0"/>
              </a:rPr>
              <a:t>FSC – </a:t>
            </a:r>
            <a:r>
              <a:rPr lang="en-US" sz="900" b="0" i="1" dirty="0">
                <a:solidFill>
                  <a:schemeClr val="accent3">
                    <a:lumMod val="40000"/>
                    <a:lumOff val="60000"/>
                  </a:schemeClr>
                </a:solidFill>
                <a:latin typeface="Roboto Light" charset="0"/>
                <a:ea typeface="Roboto Light" charset="0"/>
                <a:cs typeface="Roboto Light" charset="0"/>
              </a:rPr>
              <a:t>Five Students of Computer Science</a:t>
            </a:r>
          </a:p>
        </p:txBody>
      </p:sp>
      <p:sp>
        <p:nvSpPr>
          <p:cNvPr id="13" name="TextBox 12"/>
          <p:cNvSpPr txBox="1"/>
          <p:nvPr userDrawn="1"/>
        </p:nvSpPr>
        <p:spPr>
          <a:xfrm>
            <a:off x="4893708" y="56548"/>
            <a:ext cx="3810505" cy="230832"/>
          </a:xfrm>
          <a:prstGeom prst="rect">
            <a:avLst/>
          </a:prstGeom>
          <a:noFill/>
        </p:spPr>
        <p:txBody>
          <a:bodyPr wrap="square" rtlCol="0">
            <a:spAutoFit/>
          </a:bodyPr>
          <a:lstStyle/>
          <a:p>
            <a:pPr algn="r"/>
            <a:r>
              <a:rPr lang="en-US" sz="900" b="0" i="0" dirty="0">
                <a:solidFill>
                  <a:schemeClr val="accent3">
                    <a:lumMod val="40000"/>
                    <a:lumOff val="60000"/>
                  </a:schemeClr>
                </a:solidFill>
                <a:latin typeface="Roboto Light" charset="0"/>
                <a:ea typeface="Roboto Light" charset="0"/>
                <a:cs typeface="Roboto Light" charset="0"/>
              </a:rPr>
              <a:t>Copyright © 2019, FSC</a:t>
            </a:r>
          </a:p>
        </p:txBody>
      </p:sp>
      <p:sp>
        <p:nvSpPr>
          <p:cNvPr id="16" name="Oval 9">
            <a:extLst>
              <a:ext uri="{FF2B5EF4-FFF2-40B4-BE49-F238E27FC236}">
                <a16:creationId xmlns:a16="http://schemas.microsoft.com/office/drawing/2014/main" id="{A608F606-3975-4DC2-840D-E0804A9A1600}"/>
              </a:ext>
            </a:extLst>
          </p:cNvPr>
          <p:cNvSpPr/>
          <p:nvPr userDrawn="1"/>
        </p:nvSpPr>
        <p:spPr>
          <a:xfrm>
            <a:off x="8137303" y="1205133"/>
            <a:ext cx="647900" cy="647894"/>
          </a:xfrm>
          <a:prstGeom prst="ellipse">
            <a:avLst/>
          </a:prstGeom>
          <a:solidFill>
            <a:srgbClr val="FF9800"/>
          </a:solidFill>
          <a:ln>
            <a:noFill/>
          </a:ln>
          <a:effectLst>
            <a:outerShdw blurRad="50800" dist="254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272312086"/>
      </p:ext>
    </p:extLst>
  </p:cSld>
  <p:clrMap bg1="lt1" tx1="dk1" bg2="lt2" tx2="dk2" accent1="accent1" accent2="accent2" accent3="accent3" accent4="accent4" accent5="accent5" accent6="accent6" hlink="hlink" folHlink="folHlink"/>
  <p:sldLayoutIdLst>
    <p:sldLayoutId id="2147483660" r:id="rId1"/>
    <p:sldLayoutId id="2147483781" r:id="rId2"/>
    <p:sldLayoutId id="2147483782" r:id="rId3"/>
    <p:sldLayoutId id="2147483783" r:id="rId4"/>
    <p:sldLayoutId id="2147483784" r:id="rId5"/>
    <p:sldLayoutId id="2147483732" r:id="rId6"/>
    <p:sldLayoutId id="2147483776" r:id="rId7"/>
  </p:sldLayoutIdLst>
  <p:hf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2"/>
            <a:ext cx="9144000" cy="541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 name="Group 6"/>
          <p:cNvGrpSpPr/>
          <p:nvPr userDrawn="1"/>
        </p:nvGrpSpPr>
        <p:grpSpPr>
          <a:xfrm>
            <a:off x="8167082" y="554720"/>
            <a:ext cx="468513" cy="566964"/>
            <a:chOff x="1585912" y="819150"/>
            <a:chExt cx="5143500" cy="4668265"/>
          </a:xfrm>
        </p:grpSpPr>
        <p:sp>
          <p:nvSpPr>
            <p:cNvPr id="8" name="Diamond 7"/>
            <p:cNvSpPr/>
            <p:nvPr/>
          </p:nvSpPr>
          <p:spPr>
            <a:xfrm>
              <a:off x="1585912" y="2687065"/>
              <a:ext cx="5143500" cy="2800350"/>
            </a:xfrm>
            <a:prstGeom prst="diamond">
              <a:avLst/>
            </a:prstGeom>
            <a:solidFill>
              <a:schemeClr val="accent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9"/>
            <p:cNvSpPr/>
            <p:nvPr/>
          </p:nvSpPr>
          <p:spPr>
            <a:xfrm>
              <a:off x="2243137" y="2687065"/>
              <a:ext cx="3829050" cy="2084704"/>
            </a:xfrm>
            <a:custGeom>
              <a:avLst/>
              <a:gdLst>
                <a:gd name="connsiteX0" fmla="*/ 1884609 w 3769219"/>
                <a:gd name="connsiteY0" fmla="*/ 0 h 2052130"/>
                <a:gd name="connsiteX1" fmla="*/ 3769219 w 3769219"/>
                <a:gd name="connsiteY1" fmla="*/ 1026065 h 2052130"/>
                <a:gd name="connsiteX2" fmla="*/ 1884609 w 3769219"/>
                <a:gd name="connsiteY2" fmla="*/ 2052130 h 2052130"/>
                <a:gd name="connsiteX3" fmla="*/ 0 w 3769219"/>
                <a:gd name="connsiteY3" fmla="*/ 1026065 h 2052130"/>
              </a:gdLst>
              <a:ahLst/>
              <a:cxnLst>
                <a:cxn ang="0">
                  <a:pos x="connsiteX0" y="connsiteY0"/>
                </a:cxn>
                <a:cxn ang="0">
                  <a:pos x="connsiteX1" y="connsiteY1"/>
                </a:cxn>
                <a:cxn ang="0">
                  <a:pos x="connsiteX2" y="connsiteY2"/>
                </a:cxn>
                <a:cxn ang="0">
                  <a:pos x="connsiteX3" y="connsiteY3"/>
                </a:cxn>
              </a:cxnLst>
              <a:rect l="l" t="t" r="r" b="b"/>
              <a:pathLst>
                <a:path w="3769219" h="2052130">
                  <a:moveTo>
                    <a:pt x="1884609" y="0"/>
                  </a:moveTo>
                  <a:lnTo>
                    <a:pt x="3769219" y="1026065"/>
                  </a:lnTo>
                  <a:lnTo>
                    <a:pt x="1884609" y="2052130"/>
                  </a:lnTo>
                  <a:lnTo>
                    <a:pt x="0" y="1026065"/>
                  </a:lnTo>
                  <a:close/>
                </a:path>
              </a:pathLst>
            </a:custGeom>
            <a:solidFill>
              <a:schemeClr val="tx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Diamond 10"/>
            <p:cNvSpPr/>
            <p:nvPr/>
          </p:nvSpPr>
          <p:spPr>
            <a:xfrm>
              <a:off x="1585912" y="1753108"/>
              <a:ext cx="5143500" cy="2800350"/>
            </a:xfrm>
            <a:prstGeom prst="diamond">
              <a:avLst/>
            </a:prstGeom>
            <a:solidFill>
              <a:schemeClr val="accent5"/>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1"/>
            <p:cNvSpPr/>
            <p:nvPr/>
          </p:nvSpPr>
          <p:spPr>
            <a:xfrm>
              <a:off x="2243137" y="1753108"/>
              <a:ext cx="3829050" cy="2084704"/>
            </a:xfrm>
            <a:custGeom>
              <a:avLst/>
              <a:gdLst>
                <a:gd name="connsiteX0" fmla="*/ 1884609 w 3769219"/>
                <a:gd name="connsiteY0" fmla="*/ 0 h 2052130"/>
                <a:gd name="connsiteX1" fmla="*/ 3769219 w 3769219"/>
                <a:gd name="connsiteY1" fmla="*/ 1026065 h 2052130"/>
                <a:gd name="connsiteX2" fmla="*/ 1884609 w 3769219"/>
                <a:gd name="connsiteY2" fmla="*/ 2052130 h 2052130"/>
                <a:gd name="connsiteX3" fmla="*/ 0 w 3769219"/>
                <a:gd name="connsiteY3" fmla="*/ 1026065 h 2052130"/>
              </a:gdLst>
              <a:ahLst/>
              <a:cxnLst>
                <a:cxn ang="0">
                  <a:pos x="connsiteX0" y="connsiteY0"/>
                </a:cxn>
                <a:cxn ang="0">
                  <a:pos x="connsiteX1" y="connsiteY1"/>
                </a:cxn>
                <a:cxn ang="0">
                  <a:pos x="connsiteX2" y="connsiteY2"/>
                </a:cxn>
                <a:cxn ang="0">
                  <a:pos x="connsiteX3" y="connsiteY3"/>
                </a:cxn>
              </a:cxnLst>
              <a:rect l="l" t="t" r="r" b="b"/>
              <a:pathLst>
                <a:path w="3769219" h="2052130">
                  <a:moveTo>
                    <a:pt x="1884609" y="0"/>
                  </a:moveTo>
                  <a:lnTo>
                    <a:pt x="3769219" y="1026065"/>
                  </a:lnTo>
                  <a:lnTo>
                    <a:pt x="1884609" y="2052130"/>
                  </a:lnTo>
                  <a:lnTo>
                    <a:pt x="0" y="1026065"/>
                  </a:lnTo>
                  <a:close/>
                </a:path>
              </a:pathLst>
            </a:custGeom>
            <a:solidFill>
              <a:schemeClr val="accent4"/>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Diamond 12"/>
            <p:cNvSpPr/>
            <p:nvPr/>
          </p:nvSpPr>
          <p:spPr>
            <a:xfrm>
              <a:off x="1585912" y="819150"/>
              <a:ext cx="5143500" cy="2800350"/>
            </a:xfrm>
            <a:prstGeom prst="diamond">
              <a:avLst/>
            </a:pr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 name="Slide Number Placeholder 5"/>
          <p:cNvSpPr>
            <a:spLocks noGrp="1"/>
          </p:cNvSpPr>
          <p:nvPr>
            <p:ph type="sldNum" sz="quarter" idx="4"/>
          </p:nvPr>
        </p:nvSpPr>
        <p:spPr>
          <a:xfrm>
            <a:off x="8367715" y="6225725"/>
            <a:ext cx="416028" cy="365125"/>
          </a:xfrm>
          <a:prstGeom prst="rect">
            <a:avLst/>
          </a:prstGeom>
        </p:spPr>
        <p:txBody>
          <a:bodyPr anchor="ctr"/>
          <a:lstStyle>
            <a:lvl1pPr algn="r">
              <a:defRPr sz="900" b="0" i="0">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2086963638"/>
      </p:ext>
    </p:extLst>
  </p:cSld>
  <p:clrMap bg1="lt1" tx1="dk1" bg2="lt2" tx2="dk2" accent1="accent1" accent2="accent2" accent3="accent3" accent4="accent4" accent5="accent5" accent6="accent6" hlink="hlink" folHlink="folHlink"/>
  <p:sldLayoutIdLst>
    <p:sldLayoutId id="2147483678" r:id="rId1"/>
    <p:sldLayoutId id="2147483777" r:id="rId2"/>
    <p:sldLayoutId id="2147483778" r:id="rId3"/>
    <p:sldLayoutId id="2147483779" r:id="rId4"/>
    <p:sldLayoutId id="2147483780" r:id="rId5"/>
  </p:sldLayoutIdLst>
  <p:hf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2/20/2020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extLst>
      <p:ext uri="{BB962C8B-B14F-4D97-AF65-F5344CB8AC3E}">
        <p14:creationId xmlns:p14="http://schemas.microsoft.com/office/powerpoint/2010/main" val="273889116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5.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12C4475F-4E4F-4B59-B930-4C9D3AB39E98}"/>
              </a:ext>
            </a:extLst>
          </p:cNvPr>
          <p:cNvSpPr txBox="1"/>
          <p:nvPr/>
        </p:nvSpPr>
        <p:spPr>
          <a:xfrm>
            <a:off x="1801585" y="3428999"/>
            <a:ext cx="5540829" cy="646331"/>
          </a:xfrm>
          <a:prstGeom prst="rect">
            <a:avLst/>
          </a:prstGeom>
          <a:noFill/>
        </p:spPr>
        <p:txBody>
          <a:bodyPr wrap="square" rtlCol="0">
            <a:spAutoFit/>
          </a:bodyPr>
          <a:lstStyle/>
          <a:p>
            <a:pPr algn="ctr"/>
            <a:endParaRPr lang="it-IT" dirty="0"/>
          </a:p>
          <a:p>
            <a:endParaRPr lang="it-IT" dirty="0"/>
          </a:p>
        </p:txBody>
      </p:sp>
      <p:grpSp>
        <p:nvGrpSpPr>
          <p:cNvPr id="9" name="Gruppo 8">
            <a:extLst>
              <a:ext uri="{FF2B5EF4-FFF2-40B4-BE49-F238E27FC236}">
                <a16:creationId xmlns:a16="http://schemas.microsoft.com/office/drawing/2014/main" id="{8AA42A68-7E32-45CA-A29A-C1B3126AFFED}"/>
              </a:ext>
            </a:extLst>
          </p:cNvPr>
          <p:cNvGrpSpPr/>
          <p:nvPr/>
        </p:nvGrpSpPr>
        <p:grpSpPr>
          <a:xfrm>
            <a:off x="1894113" y="1423827"/>
            <a:ext cx="5355771" cy="4010344"/>
            <a:chOff x="1894113" y="984190"/>
            <a:chExt cx="5355771" cy="4010344"/>
          </a:xfrm>
        </p:grpSpPr>
        <p:pic>
          <p:nvPicPr>
            <p:cNvPr id="3" name="Immagine 2">
              <a:extLst>
                <a:ext uri="{FF2B5EF4-FFF2-40B4-BE49-F238E27FC236}">
                  <a16:creationId xmlns:a16="http://schemas.microsoft.com/office/drawing/2014/main" id="{DDBD743D-B24F-4643-A65D-6312DFF111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6282" y="984190"/>
              <a:ext cx="2906891" cy="2805542"/>
            </a:xfrm>
            <a:prstGeom prst="rect">
              <a:avLst/>
            </a:prstGeom>
            <a:effectLst>
              <a:outerShdw blurRad="254000" sx="112000" sy="112000" algn="ctr" rotWithShape="0">
                <a:prstClr val="black">
                  <a:alpha val="40000"/>
                </a:prstClr>
              </a:outerShdw>
              <a:reflection stA="45000" endPos="2000" dist="50800" dir="5400000" sy="-100000" algn="bl" rotWithShape="0"/>
            </a:effectLst>
          </p:spPr>
        </p:pic>
        <p:sp>
          <p:nvSpPr>
            <p:cNvPr id="6" name="CasellaDiTesto 5">
              <a:extLst>
                <a:ext uri="{FF2B5EF4-FFF2-40B4-BE49-F238E27FC236}">
                  <a16:creationId xmlns:a16="http://schemas.microsoft.com/office/drawing/2014/main" id="{D208F4A0-144A-4D2C-8FBF-B005CB53D7F7}"/>
                </a:ext>
              </a:extLst>
            </p:cNvPr>
            <p:cNvSpPr txBox="1"/>
            <p:nvPr/>
          </p:nvSpPr>
          <p:spPr>
            <a:xfrm>
              <a:off x="1894113" y="4532869"/>
              <a:ext cx="5355771" cy="461665"/>
            </a:xfrm>
            <a:prstGeom prst="rect">
              <a:avLst/>
            </a:prstGeom>
            <a:noFill/>
            <a:ln>
              <a:noFill/>
            </a:ln>
          </p:spPr>
          <p:txBody>
            <a:bodyPr wrap="square" rtlCol="0">
              <a:spAutoFit/>
            </a:bodyPr>
            <a:lstStyle/>
            <a:p>
              <a:pPr algn="ctr"/>
              <a:r>
                <a:rPr lang="it-IT" sz="2400" dirty="0">
                  <a:solidFill>
                    <a:schemeClr val="bg1"/>
                  </a:solidFill>
                  <a:latin typeface="Raleway" panose="020B0503030101060003"/>
                </a:rPr>
                <a:t>La mente che governa le emozioni</a:t>
              </a:r>
            </a:p>
          </p:txBody>
        </p:sp>
        <p:pic>
          <p:nvPicPr>
            <p:cNvPr id="8" name="Elemento grafico 7">
              <a:extLst>
                <a:ext uri="{FF2B5EF4-FFF2-40B4-BE49-F238E27FC236}">
                  <a16:creationId xmlns:a16="http://schemas.microsoft.com/office/drawing/2014/main" id="{552998E1-E963-401F-876A-A492C84E48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1967" y="3956691"/>
              <a:ext cx="4940061" cy="506031"/>
            </a:xfrm>
            <a:prstGeom prst="rect">
              <a:avLst/>
            </a:prstGeom>
          </p:spPr>
        </p:pic>
      </p:grpSp>
    </p:spTree>
    <p:extLst>
      <p:ext uri="{BB962C8B-B14F-4D97-AF65-F5344CB8AC3E}">
        <p14:creationId xmlns:p14="http://schemas.microsoft.com/office/powerpoint/2010/main" val="360144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C875C3B-F22C-4344-9DC1-A939398E9463}"/>
              </a:ext>
            </a:extLst>
          </p:cNvPr>
          <p:cNvSpPr>
            <a:spLocks noGrp="1"/>
          </p:cNvSpPr>
          <p:nvPr>
            <p:ph type="title"/>
          </p:nvPr>
        </p:nvSpPr>
        <p:spPr/>
        <p:txBody>
          <a:bodyPr/>
          <a:lstStyle/>
          <a:p>
            <a:r>
              <a:rPr lang="it-IT" dirty="0">
                <a:latin typeface="Raleway" panose="020B0503030101060003" pitchFamily="34" charset="0"/>
              </a:rPr>
              <a:t>Classi «formattatori» di report</a:t>
            </a:r>
          </a:p>
        </p:txBody>
      </p:sp>
      <p:sp>
        <p:nvSpPr>
          <p:cNvPr id="3" name="Segnaposto numero diapositiva 2">
            <a:extLst>
              <a:ext uri="{FF2B5EF4-FFF2-40B4-BE49-F238E27FC236}">
                <a16:creationId xmlns:a16="http://schemas.microsoft.com/office/drawing/2014/main" id="{F95D5DB9-37AE-4E1C-A00F-B3A31DFEC6CC}"/>
              </a:ext>
            </a:extLst>
          </p:cNvPr>
          <p:cNvSpPr>
            <a:spLocks noGrp="1"/>
          </p:cNvSpPr>
          <p:nvPr>
            <p:ph type="sldNum" sz="quarter" idx="4"/>
          </p:nvPr>
        </p:nvSpPr>
        <p:spPr/>
        <p:txBody>
          <a:bodyPr/>
          <a:lstStyle/>
          <a:p>
            <a:fld id="{936C95AE-7298-45E1-9514-94AFF5BED89B}" type="slidenum">
              <a:rPr lang="en-US" smtClean="0"/>
              <a:pPr/>
              <a:t>10</a:t>
            </a:fld>
            <a:endParaRPr lang="en-US" dirty="0"/>
          </a:p>
        </p:txBody>
      </p:sp>
      <p:sp>
        <p:nvSpPr>
          <p:cNvPr id="6" name="Titolo 1">
            <a:extLst>
              <a:ext uri="{FF2B5EF4-FFF2-40B4-BE49-F238E27FC236}">
                <a16:creationId xmlns:a16="http://schemas.microsoft.com/office/drawing/2014/main" id="{BA907758-C83D-447A-8484-FE6423F0D184}"/>
              </a:ext>
            </a:extLst>
          </p:cNvPr>
          <p:cNvSpPr txBox="1">
            <a:spLocks/>
          </p:cNvSpPr>
          <p:nvPr/>
        </p:nvSpPr>
        <p:spPr>
          <a:xfrm>
            <a:off x="395206" y="573317"/>
            <a:ext cx="8422816" cy="431020"/>
          </a:xfrm>
          <a:prstGeom prst="rect">
            <a:avLst/>
          </a:prstGeom>
        </p:spPr>
        <p:txBody>
          <a:bodyPr/>
          <a:lstStyle>
            <a:lvl1pPr algn="l" defTabSz="685783" rtl="0" eaLnBrk="1" latinLnBrk="0" hangingPunct="1">
              <a:lnSpc>
                <a:spcPct val="90000"/>
              </a:lnSpc>
              <a:spcBef>
                <a:spcPct val="0"/>
              </a:spcBef>
              <a:buNone/>
              <a:defRPr sz="3300" kern="1200">
                <a:solidFill>
                  <a:schemeClr val="tx1"/>
                </a:solidFill>
                <a:latin typeface="+mj-lt"/>
                <a:ea typeface="+mj-ea"/>
                <a:cs typeface="+mj-cs"/>
              </a:defRPr>
            </a:lvl1pPr>
          </a:lstStyle>
          <a:p>
            <a:endParaRPr lang="it-IT" sz="1800" dirty="0">
              <a:solidFill>
                <a:schemeClr val="bg1"/>
              </a:solidFill>
              <a:latin typeface="Raleway" panose="020B0503030101060003"/>
            </a:endParaRPr>
          </a:p>
        </p:txBody>
      </p:sp>
      <p:sp>
        <p:nvSpPr>
          <p:cNvPr id="10" name="TextBox 37">
            <a:extLst>
              <a:ext uri="{FF2B5EF4-FFF2-40B4-BE49-F238E27FC236}">
                <a16:creationId xmlns:a16="http://schemas.microsoft.com/office/drawing/2014/main" id="{A34D80F8-41EC-4682-96CA-208B2F0320E8}"/>
              </a:ext>
            </a:extLst>
          </p:cNvPr>
          <p:cNvSpPr txBox="1"/>
          <p:nvPr/>
        </p:nvSpPr>
        <p:spPr>
          <a:xfrm>
            <a:off x="4664252" y="2490905"/>
            <a:ext cx="3796998" cy="2462213"/>
          </a:xfrm>
          <a:prstGeom prst="rect">
            <a:avLst/>
          </a:prstGeom>
          <a:noFill/>
        </p:spPr>
        <p:txBody>
          <a:bodyPr wrap="square" rtlCol="0">
            <a:spAutoFit/>
          </a:bodyPr>
          <a:lstStyle/>
          <a:p>
            <a:r>
              <a:rPr lang="it-IT" sz="1400" dirty="0">
                <a:solidFill>
                  <a:schemeClr val="bg1">
                    <a:lumMod val="65000"/>
                  </a:schemeClr>
                </a:solidFill>
                <a:latin typeface="Raleway"/>
                <a:ea typeface="Roboto Light" charset="0"/>
                <a:cs typeface="Roboto Light" charset="0"/>
              </a:rPr>
              <a:t>La progettazione di un’intera classe (di classi) di «formattatori» di report («Report </a:t>
            </a:r>
            <a:r>
              <a:rPr lang="it-IT" sz="1400" dirty="0" err="1">
                <a:solidFill>
                  <a:schemeClr val="bg1">
                    <a:lumMod val="65000"/>
                  </a:schemeClr>
                </a:solidFill>
                <a:latin typeface="Raleway"/>
                <a:ea typeface="Roboto Light" charset="0"/>
                <a:cs typeface="Roboto Light" charset="0"/>
              </a:rPr>
              <a:t>Formatters</a:t>
            </a:r>
            <a:r>
              <a:rPr lang="it-IT" sz="1400" dirty="0">
                <a:solidFill>
                  <a:schemeClr val="bg1">
                    <a:lumMod val="65000"/>
                  </a:schemeClr>
                </a:solidFill>
                <a:latin typeface="Raleway"/>
                <a:ea typeface="Roboto Light" charset="0"/>
                <a:cs typeface="Roboto Light" charset="0"/>
              </a:rPr>
              <a:t>») consente la definizione e l’utilizzo di un numero di formattatori indefinito, pur mantenendo unificate le loro interfacce.</a:t>
            </a:r>
          </a:p>
          <a:p>
            <a:endParaRPr lang="it-IT" sz="1400" dirty="0">
              <a:solidFill>
                <a:schemeClr val="bg1">
                  <a:lumMod val="65000"/>
                </a:schemeClr>
              </a:solidFill>
              <a:latin typeface="Raleway"/>
              <a:ea typeface="Roboto Light" charset="0"/>
              <a:cs typeface="Roboto Light" charset="0"/>
            </a:endParaRPr>
          </a:p>
          <a:p>
            <a:r>
              <a:rPr lang="it-IT" sz="1400" dirty="0">
                <a:solidFill>
                  <a:schemeClr val="bg1">
                    <a:lumMod val="65000"/>
                  </a:schemeClr>
                </a:solidFill>
                <a:latin typeface="Raleway"/>
                <a:ea typeface="Roboto Light" charset="0"/>
                <a:cs typeface="Roboto Light" charset="0"/>
              </a:rPr>
              <a:t>Questo consente di introdurre, in </a:t>
            </a:r>
            <a:r>
              <a:rPr lang="it-IT" sz="1400" i="1" dirty="0">
                <a:solidFill>
                  <a:schemeClr val="bg1">
                    <a:lumMod val="65000"/>
                  </a:schemeClr>
                </a:solidFill>
                <a:latin typeface="Raleway"/>
                <a:ea typeface="Roboto Light" charset="0"/>
                <a:cs typeface="Roboto Light" charset="0"/>
              </a:rPr>
              <a:t>futuri miglioramenti </a:t>
            </a:r>
            <a:r>
              <a:rPr lang="it-IT" sz="1400" dirty="0">
                <a:solidFill>
                  <a:schemeClr val="bg1">
                    <a:lumMod val="65000"/>
                  </a:schemeClr>
                </a:solidFill>
                <a:latin typeface="Raleway"/>
                <a:ea typeface="Roboto Light" charset="0"/>
                <a:cs typeface="Roboto Light" charset="0"/>
              </a:rPr>
              <a:t>una classe </a:t>
            </a:r>
            <a:r>
              <a:rPr lang="it-IT" sz="1400" dirty="0" err="1">
                <a:solidFill>
                  <a:schemeClr val="bg1">
                    <a:lumMod val="65000"/>
                  </a:schemeClr>
                </a:solidFill>
                <a:latin typeface="Raleway"/>
                <a:ea typeface="Roboto Light" charset="0"/>
                <a:cs typeface="Roboto Light" charset="0"/>
              </a:rPr>
              <a:t>façade</a:t>
            </a:r>
            <a:r>
              <a:rPr lang="it-IT" sz="1400" dirty="0">
                <a:solidFill>
                  <a:schemeClr val="bg1">
                    <a:lumMod val="65000"/>
                  </a:schemeClr>
                </a:solidFill>
                <a:latin typeface="Raleway"/>
                <a:ea typeface="Roboto Light" charset="0"/>
                <a:cs typeface="Roboto Light" charset="0"/>
              </a:rPr>
              <a:t> che unifichi ulteriormente l’accesso alla generazione dei report nei vari formati.</a:t>
            </a:r>
            <a:endParaRPr lang="it-IT" sz="1400" i="1" dirty="0">
              <a:solidFill>
                <a:schemeClr val="bg1">
                  <a:lumMod val="65000"/>
                </a:schemeClr>
              </a:solidFill>
              <a:latin typeface="Raleway"/>
              <a:ea typeface="Roboto Light" charset="0"/>
              <a:cs typeface="Roboto Light" charset="0"/>
            </a:endParaRPr>
          </a:p>
        </p:txBody>
      </p:sp>
      <p:graphicFrame>
        <p:nvGraphicFramePr>
          <p:cNvPr id="11" name="Tabella 11">
            <a:extLst>
              <a:ext uri="{FF2B5EF4-FFF2-40B4-BE49-F238E27FC236}">
                <a16:creationId xmlns:a16="http://schemas.microsoft.com/office/drawing/2014/main" id="{7B809F25-34AC-4BF5-8AF9-1905EC4D5A26}"/>
              </a:ext>
            </a:extLst>
          </p:cNvPr>
          <p:cNvGraphicFramePr>
            <a:graphicFrameLocks noGrp="1"/>
          </p:cNvGraphicFramePr>
          <p:nvPr>
            <p:extLst>
              <p:ext uri="{D42A27DB-BD31-4B8C-83A1-F6EECF244321}">
                <p14:modId xmlns:p14="http://schemas.microsoft.com/office/powerpoint/2010/main" val="755639994"/>
              </p:ext>
            </p:extLst>
          </p:nvPr>
        </p:nvGraphicFramePr>
        <p:xfrm>
          <a:off x="787092" y="2502438"/>
          <a:ext cx="3316823" cy="2450680"/>
        </p:xfrm>
        <a:graphic>
          <a:graphicData uri="http://schemas.openxmlformats.org/drawingml/2006/table">
            <a:tbl>
              <a:tblPr firstRow="1" bandRow="1">
                <a:tableStyleId>{2A488322-F2BA-4B5B-9748-0D474271808F}</a:tableStyleId>
              </a:tblPr>
              <a:tblGrid>
                <a:gridCol w="3316823">
                  <a:extLst>
                    <a:ext uri="{9D8B030D-6E8A-4147-A177-3AD203B41FA5}">
                      <a16:colId xmlns:a16="http://schemas.microsoft.com/office/drawing/2014/main" val="2962093592"/>
                    </a:ext>
                  </a:extLst>
                </a:gridCol>
              </a:tblGrid>
              <a:tr h="312154">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it-IT" i="1" dirty="0" err="1">
                          <a:latin typeface="Raleway" panose="020B0503030101060003" pitchFamily="34" charset="0"/>
                        </a:rPr>
                        <a:t>ReportFormatter</a:t>
                      </a:r>
                      <a:endParaRPr lang="it-IT" sz="1350" b="0" i="1" kern="1200" dirty="0">
                        <a:solidFill>
                          <a:schemeClr val="lt1"/>
                        </a:solidFill>
                        <a:effectLst/>
                        <a:latin typeface="Raleway" panose="020B0503030101060003" pitchFamily="34" charset="0"/>
                        <a:ea typeface="+mn-ea"/>
                        <a:cs typeface="+mn-cs"/>
                      </a:endParaRPr>
                    </a:p>
                  </a:txBody>
                  <a:tcPr>
                    <a:solidFill>
                      <a:srgbClr val="FF9800"/>
                    </a:solidFill>
                  </a:tcPr>
                </a:tc>
                <a:extLst>
                  <a:ext uri="{0D108BD9-81ED-4DB2-BD59-A6C34878D82A}">
                    <a16:rowId xmlns:a16="http://schemas.microsoft.com/office/drawing/2014/main" val="2077286832"/>
                  </a:ext>
                </a:extLst>
              </a:tr>
              <a:tr h="384661">
                <a:tc>
                  <a:txBody>
                    <a:bodyPr/>
                    <a:lstStyle/>
                    <a:p>
                      <a:r>
                        <a:rPr lang="it-IT" dirty="0"/>
                        <a:t># </a:t>
                      </a:r>
                      <a:r>
                        <a:rPr lang="it-IT" dirty="0" err="1"/>
                        <a:t>title</a:t>
                      </a:r>
                      <a:r>
                        <a:rPr lang="it-IT" dirty="0"/>
                        <a:t> : </a:t>
                      </a:r>
                      <a:r>
                        <a:rPr lang="it-IT" dirty="0" err="1"/>
                        <a:t>String</a:t>
                      </a:r>
                      <a:endParaRPr lang="it-IT" dirty="0"/>
                    </a:p>
                    <a:p>
                      <a:r>
                        <a:rPr lang="it-IT" dirty="0"/>
                        <a:t># report : array</a:t>
                      </a:r>
                    </a:p>
                  </a:txBody>
                  <a:tcPr/>
                </a:tc>
                <a:extLst>
                  <a:ext uri="{0D108BD9-81ED-4DB2-BD59-A6C34878D82A}">
                    <a16:rowId xmlns:a16="http://schemas.microsoft.com/office/drawing/2014/main" val="4019197409"/>
                  </a:ext>
                </a:extLst>
              </a:tr>
              <a:tr h="1635606">
                <a:tc>
                  <a:txBody>
                    <a:bodyPr/>
                    <a:lstStyle/>
                    <a:p>
                      <a:r>
                        <a:rPr lang="it-IT" dirty="0"/>
                        <a:t>+ </a:t>
                      </a:r>
                      <a:r>
                        <a:rPr lang="it-IT" dirty="0" err="1"/>
                        <a:t>ReportFormatter</a:t>
                      </a:r>
                      <a:r>
                        <a:rPr lang="it-IT" dirty="0"/>
                        <a:t>(</a:t>
                      </a:r>
                      <a:r>
                        <a:rPr lang="it-IT" dirty="0" err="1"/>
                        <a:t>title</a:t>
                      </a:r>
                      <a:r>
                        <a:rPr lang="it-IT" dirty="0"/>
                        <a:t> : </a:t>
                      </a:r>
                      <a:r>
                        <a:rPr lang="it-IT" dirty="0" err="1"/>
                        <a:t>String</a:t>
                      </a:r>
                      <a:r>
                        <a:rPr lang="it-IT" dirty="0"/>
                        <a:t>, report : mixed)</a:t>
                      </a:r>
                    </a:p>
                    <a:p>
                      <a:r>
                        <a:rPr lang="it-IT" i="1" dirty="0"/>
                        <a:t>+ </a:t>
                      </a:r>
                      <a:r>
                        <a:rPr lang="it-IT" i="1" dirty="0" err="1"/>
                        <a:t>getFileAsBinaryOutput</a:t>
                      </a:r>
                      <a:r>
                        <a:rPr lang="it-IT" i="1" dirty="0"/>
                        <a:t>() : </a:t>
                      </a:r>
                      <a:r>
                        <a:rPr lang="it-IT" i="1" dirty="0" err="1"/>
                        <a:t>void</a:t>
                      </a:r>
                      <a:endParaRPr lang="it-IT" i="1" dirty="0"/>
                    </a:p>
                    <a:p>
                      <a:r>
                        <a:rPr lang="it-IT" i="1" dirty="0"/>
                        <a:t>+ </a:t>
                      </a:r>
                      <a:r>
                        <a:rPr lang="it-IT" i="1" dirty="0" err="1"/>
                        <a:t>generateDefault</a:t>
                      </a:r>
                      <a:r>
                        <a:rPr lang="it-IT" i="1" dirty="0"/>
                        <a:t>() : </a:t>
                      </a:r>
                      <a:r>
                        <a:rPr lang="it-IT" i="1" dirty="0" err="1"/>
                        <a:t>ReportFormatter</a:t>
                      </a:r>
                      <a:endParaRPr lang="it-IT" i="1" dirty="0"/>
                    </a:p>
                    <a:p>
                      <a:r>
                        <a:rPr lang="it-IT" dirty="0"/>
                        <a:t># </a:t>
                      </a:r>
                      <a:r>
                        <a:rPr lang="it-IT" dirty="0" err="1"/>
                        <a:t>getFileBaseName</a:t>
                      </a:r>
                      <a:r>
                        <a:rPr lang="it-IT" dirty="0"/>
                        <a:t>() : </a:t>
                      </a:r>
                      <a:r>
                        <a:rPr lang="it-IT" dirty="0" err="1"/>
                        <a:t>string</a:t>
                      </a:r>
                      <a:endParaRPr lang="it-IT" dirty="0"/>
                    </a:p>
                    <a:p>
                      <a:r>
                        <a:rPr lang="it-IT" i="1" dirty="0"/>
                        <a:t>+ </a:t>
                      </a:r>
                      <a:r>
                        <a:rPr lang="it-IT" i="1" dirty="0" err="1"/>
                        <a:t>getFileName</a:t>
                      </a:r>
                      <a:r>
                        <a:rPr lang="it-IT" i="1" dirty="0"/>
                        <a:t>() : </a:t>
                      </a:r>
                      <a:r>
                        <a:rPr lang="it-IT" i="1" dirty="0" err="1"/>
                        <a:t>string</a:t>
                      </a:r>
                      <a:endParaRPr lang="it-IT" i="1" dirty="0"/>
                    </a:p>
                  </a:txBody>
                  <a:tcPr/>
                </a:tc>
                <a:extLst>
                  <a:ext uri="{0D108BD9-81ED-4DB2-BD59-A6C34878D82A}">
                    <a16:rowId xmlns:a16="http://schemas.microsoft.com/office/drawing/2014/main" val="1133712720"/>
                  </a:ext>
                </a:extLst>
              </a:tr>
            </a:tbl>
          </a:graphicData>
        </a:graphic>
      </p:graphicFrame>
    </p:spTree>
    <p:extLst>
      <p:ext uri="{BB962C8B-B14F-4D97-AF65-F5344CB8AC3E}">
        <p14:creationId xmlns:p14="http://schemas.microsoft.com/office/powerpoint/2010/main" val="193158377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3CF70F-5974-4D3E-8AE0-71F230BC77E3}"/>
              </a:ext>
            </a:extLst>
          </p:cNvPr>
          <p:cNvSpPr>
            <a:spLocks noGrp="1"/>
          </p:cNvSpPr>
          <p:nvPr>
            <p:ph type="title"/>
          </p:nvPr>
        </p:nvSpPr>
        <p:spPr>
          <a:xfrm>
            <a:off x="628650" y="2948723"/>
            <a:ext cx="3943350" cy="960553"/>
          </a:xfrm>
        </p:spPr>
        <p:txBody>
          <a:bodyPr/>
          <a:lstStyle/>
          <a:p>
            <a:r>
              <a:rPr lang="it-IT" dirty="0"/>
              <a:t>Difficoltà dell’implementazione</a:t>
            </a:r>
          </a:p>
        </p:txBody>
      </p:sp>
    </p:spTree>
    <p:extLst>
      <p:ext uri="{BB962C8B-B14F-4D97-AF65-F5344CB8AC3E}">
        <p14:creationId xmlns:p14="http://schemas.microsoft.com/office/powerpoint/2010/main" val="3357744861"/>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5BE07B-C050-4557-92B0-55DADC6BD977}"/>
              </a:ext>
            </a:extLst>
          </p:cNvPr>
          <p:cNvSpPr>
            <a:spLocks noGrp="1"/>
          </p:cNvSpPr>
          <p:nvPr>
            <p:ph type="title"/>
          </p:nvPr>
        </p:nvSpPr>
        <p:spPr/>
        <p:txBody>
          <a:bodyPr/>
          <a:lstStyle/>
          <a:p>
            <a:r>
              <a:rPr lang="it-IT" dirty="0">
                <a:latin typeface="Raleway" panose="020B0503030101060003" pitchFamily="34" charset="0"/>
              </a:rPr>
              <a:t>Difficoltà di implementazione</a:t>
            </a:r>
          </a:p>
        </p:txBody>
      </p:sp>
      <p:sp>
        <p:nvSpPr>
          <p:cNvPr id="3" name="Segnaposto numero diapositiva 2">
            <a:extLst>
              <a:ext uri="{FF2B5EF4-FFF2-40B4-BE49-F238E27FC236}">
                <a16:creationId xmlns:a16="http://schemas.microsoft.com/office/drawing/2014/main" id="{F95D5DB9-37AE-4E1C-A00F-B3A31DFEC6CC}"/>
              </a:ext>
            </a:extLst>
          </p:cNvPr>
          <p:cNvSpPr>
            <a:spLocks noGrp="1"/>
          </p:cNvSpPr>
          <p:nvPr>
            <p:ph type="sldNum" sz="quarter" idx="4"/>
          </p:nvPr>
        </p:nvSpPr>
        <p:spPr/>
        <p:txBody>
          <a:bodyPr/>
          <a:lstStyle/>
          <a:p>
            <a:fld id="{936C95AE-7298-45E1-9514-94AFF5BED89B}" type="slidenum">
              <a:rPr lang="en-US" smtClean="0"/>
              <a:pPr/>
              <a:t>12</a:t>
            </a:fld>
            <a:endParaRPr lang="en-US" dirty="0"/>
          </a:p>
        </p:txBody>
      </p:sp>
      <p:sp>
        <p:nvSpPr>
          <p:cNvPr id="6" name="Titolo 1">
            <a:extLst>
              <a:ext uri="{FF2B5EF4-FFF2-40B4-BE49-F238E27FC236}">
                <a16:creationId xmlns:a16="http://schemas.microsoft.com/office/drawing/2014/main" id="{BA907758-C83D-447A-8484-FE6423F0D184}"/>
              </a:ext>
            </a:extLst>
          </p:cNvPr>
          <p:cNvSpPr txBox="1">
            <a:spLocks/>
          </p:cNvSpPr>
          <p:nvPr/>
        </p:nvSpPr>
        <p:spPr>
          <a:xfrm>
            <a:off x="395206" y="573317"/>
            <a:ext cx="8422816" cy="431020"/>
          </a:xfrm>
          <a:prstGeom prst="rect">
            <a:avLst/>
          </a:prstGeom>
        </p:spPr>
        <p:txBody>
          <a:bodyPr/>
          <a:lstStyle>
            <a:lvl1pPr algn="l" defTabSz="685783" rtl="0" eaLnBrk="1" latinLnBrk="0" hangingPunct="1">
              <a:lnSpc>
                <a:spcPct val="90000"/>
              </a:lnSpc>
              <a:spcBef>
                <a:spcPct val="0"/>
              </a:spcBef>
              <a:buNone/>
              <a:defRPr sz="3300" kern="1200">
                <a:solidFill>
                  <a:schemeClr val="tx1"/>
                </a:solidFill>
                <a:latin typeface="+mj-lt"/>
                <a:ea typeface="+mj-ea"/>
                <a:cs typeface="+mj-cs"/>
              </a:defRPr>
            </a:lvl1pPr>
          </a:lstStyle>
          <a:p>
            <a:endParaRPr lang="it-IT" sz="1800" dirty="0">
              <a:solidFill>
                <a:schemeClr val="bg1"/>
              </a:solidFill>
              <a:latin typeface="Raleway" panose="020B0503030101060003"/>
            </a:endParaRPr>
          </a:p>
        </p:txBody>
      </p:sp>
      <p:sp>
        <p:nvSpPr>
          <p:cNvPr id="14" name="Rectangle 5">
            <a:extLst>
              <a:ext uri="{FF2B5EF4-FFF2-40B4-BE49-F238E27FC236}">
                <a16:creationId xmlns:a16="http://schemas.microsoft.com/office/drawing/2014/main" id="{22326694-008E-42AE-9E2F-E5E756C4831C}"/>
              </a:ext>
            </a:extLst>
          </p:cNvPr>
          <p:cNvSpPr/>
          <p:nvPr/>
        </p:nvSpPr>
        <p:spPr>
          <a:xfrm>
            <a:off x="912659" y="3269793"/>
            <a:ext cx="7387910" cy="2065822"/>
          </a:xfrm>
          <a:prstGeom prst="rect">
            <a:avLst/>
          </a:prstGeom>
        </p:spPr>
        <p:txBody>
          <a:bodyPr wrap="square">
            <a:spAutoFit/>
          </a:bodyPr>
          <a:lstStyle/>
          <a:p>
            <a:pPr marL="342900" indent="-342900">
              <a:lnSpc>
                <a:spcPct val="120000"/>
              </a:lnSpc>
              <a:buFont typeface="+mj-lt"/>
              <a:buAutoNum type="arabicPeriod" startAt="2"/>
            </a:pPr>
            <a:r>
              <a:rPr lang="it-IT" sz="1350" dirty="0">
                <a:solidFill>
                  <a:schemeClr val="bg1">
                    <a:lumMod val="65000"/>
                  </a:schemeClr>
                </a:solidFill>
                <a:latin typeface="Raleway"/>
                <a:ea typeface="Roboto Light" charset="0"/>
                <a:cs typeface="Roboto Light" charset="0"/>
              </a:rPr>
              <a:t>A causa di alcuni bug di Chrome non tutti i formati di video (supportati) funzionano a dovere.</a:t>
            </a:r>
          </a:p>
          <a:p>
            <a:pPr marL="342900" indent="-342900">
              <a:lnSpc>
                <a:spcPct val="120000"/>
              </a:lnSpc>
              <a:buFont typeface="+mj-lt"/>
              <a:buAutoNum type="arabicPeriod" startAt="2"/>
            </a:pPr>
            <a:r>
              <a:rPr lang="it-IT" sz="1350" dirty="0">
                <a:solidFill>
                  <a:schemeClr val="bg1">
                    <a:lumMod val="65000"/>
                  </a:schemeClr>
                </a:solidFill>
                <a:latin typeface="Raleway"/>
                <a:ea typeface="Roboto Light" charset="0"/>
                <a:cs typeface="Roboto Light" charset="0"/>
              </a:rPr>
              <a:t>A causa di alcuni bug di </a:t>
            </a:r>
            <a:r>
              <a:rPr lang="it-IT" sz="1350" dirty="0" err="1">
                <a:solidFill>
                  <a:schemeClr val="bg1">
                    <a:lumMod val="65000"/>
                  </a:schemeClr>
                </a:solidFill>
                <a:latin typeface="Raleway"/>
                <a:ea typeface="Roboto Light" charset="0"/>
                <a:cs typeface="Roboto Light" charset="0"/>
              </a:rPr>
              <a:t>Chromium</a:t>
            </a:r>
            <a:r>
              <a:rPr lang="it-IT" sz="1350" dirty="0">
                <a:solidFill>
                  <a:schemeClr val="bg1">
                    <a:lumMod val="65000"/>
                  </a:schemeClr>
                </a:solidFill>
                <a:latin typeface="Raleway"/>
                <a:ea typeface="Roboto Light" charset="0"/>
                <a:cs typeface="Roboto Light" charset="0"/>
              </a:rPr>
              <a:t> è stato necessario affidarsi a librerie esterne per la registrazione di video </a:t>
            </a:r>
            <a:r>
              <a:rPr lang="it-IT" sz="1350" i="1" dirty="0">
                <a:solidFill>
                  <a:schemeClr val="bg1">
                    <a:lumMod val="65000"/>
                  </a:schemeClr>
                </a:solidFill>
                <a:latin typeface="Raleway"/>
                <a:ea typeface="Roboto Light" charset="0"/>
                <a:cs typeface="Roboto Light" charset="0"/>
              </a:rPr>
              <a:t>real-time</a:t>
            </a:r>
            <a:r>
              <a:rPr lang="it-IT" sz="1350" dirty="0">
                <a:solidFill>
                  <a:schemeClr val="bg1">
                    <a:lumMod val="65000"/>
                  </a:schemeClr>
                </a:solidFill>
                <a:latin typeface="Raleway"/>
                <a:ea typeface="Roboto Light" charset="0"/>
                <a:cs typeface="Roboto Light" charset="0"/>
              </a:rPr>
              <a:t>.</a:t>
            </a:r>
          </a:p>
          <a:p>
            <a:pPr marL="342900" indent="-342900">
              <a:lnSpc>
                <a:spcPct val="120000"/>
              </a:lnSpc>
              <a:buFont typeface="+mj-lt"/>
              <a:buAutoNum type="arabicPeriod" startAt="2"/>
            </a:pPr>
            <a:r>
              <a:rPr lang="it-IT" sz="1350" dirty="0">
                <a:solidFill>
                  <a:schemeClr val="bg1">
                    <a:lumMod val="65000"/>
                  </a:schemeClr>
                </a:solidFill>
                <a:latin typeface="Raleway"/>
                <a:ea typeface="Roboto Light" charset="0"/>
                <a:cs typeface="Roboto Light" charset="0"/>
              </a:rPr>
              <a:t>A causa di problemi con le autorizzazioni di amministratore in ambiente 'Windows' non è stato possibile effettuare l'analisi lato server.</a:t>
            </a:r>
          </a:p>
          <a:p>
            <a:pPr marL="342900" indent="-342900">
              <a:lnSpc>
                <a:spcPct val="120000"/>
              </a:lnSpc>
              <a:buFont typeface="+mj-lt"/>
              <a:buAutoNum type="arabicPeriod" startAt="2"/>
            </a:pPr>
            <a:r>
              <a:rPr lang="it-IT" sz="1350" dirty="0">
                <a:solidFill>
                  <a:schemeClr val="bg1">
                    <a:lumMod val="65000"/>
                  </a:schemeClr>
                </a:solidFill>
                <a:latin typeface="Raleway"/>
                <a:ea typeface="Roboto Light" charset="0"/>
                <a:cs typeface="Roboto Light" charset="0"/>
              </a:rPr>
              <a:t>A causa di problemi con le autorizzazioni di amministratore in ambiente 'Windows' non è estato possibile utilizzare librerie di conversione video (FFMPEG).</a:t>
            </a:r>
          </a:p>
        </p:txBody>
      </p:sp>
      <p:sp>
        <p:nvSpPr>
          <p:cNvPr id="9" name="Rectangle 5">
            <a:extLst>
              <a:ext uri="{FF2B5EF4-FFF2-40B4-BE49-F238E27FC236}">
                <a16:creationId xmlns:a16="http://schemas.microsoft.com/office/drawing/2014/main" id="{0B0200D2-985A-4831-A088-DAB8DD3A1E65}"/>
              </a:ext>
            </a:extLst>
          </p:cNvPr>
          <p:cNvSpPr/>
          <p:nvPr/>
        </p:nvSpPr>
        <p:spPr>
          <a:xfrm>
            <a:off x="912659" y="2619759"/>
            <a:ext cx="7387910" cy="396840"/>
          </a:xfrm>
          <a:prstGeom prst="rect">
            <a:avLst/>
          </a:prstGeom>
        </p:spPr>
        <p:txBody>
          <a:bodyPr wrap="square">
            <a:spAutoFit/>
          </a:bodyPr>
          <a:lstStyle/>
          <a:p>
            <a:pPr marL="342900" indent="-342900">
              <a:lnSpc>
                <a:spcPct val="120000"/>
              </a:lnSpc>
              <a:buFont typeface="+mj-lt"/>
              <a:buAutoNum type="arabicPeriod"/>
            </a:pPr>
            <a:r>
              <a:rPr lang="it-IT" dirty="0">
                <a:solidFill>
                  <a:schemeClr val="bg1">
                    <a:lumMod val="65000"/>
                  </a:schemeClr>
                </a:solidFill>
                <a:latin typeface="Raleway"/>
                <a:ea typeface="Roboto Light" charset="0"/>
                <a:cs typeface="Roboto Light" charset="0"/>
              </a:rPr>
              <a:t>Documentazione </a:t>
            </a:r>
            <a:r>
              <a:rPr lang="it-IT" dirty="0" err="1">
                <a:solidFill>
                  <a:schemeClr val="bg1">
                    <a:lumMod val="65000"/>
                  </a:schemeClr>
                </a:solidFill>
                <a:latin typeface="Raleway"/>
                <a:ea typeface="Roboto Light" charset="0"/>
                <a:cs typeface="Roboto Light" charset="0"/>
              </a:rPr>
              <a:t>dell’engine</a:t>
            </a:r>
            <a:r>
              <a:rPr lang="it-IT" dirty="0">
                <a:solidFill>
                  <a:schemeClr val="bg1">
                    <a:lumMod val="65000"/>
                  </a:schemeClr>
                </a:solidFill>
                <a:latin typeface="Raleway"/>
                <a:ea typeface="Roboto Light" charset="0"/>
                <a:cs typeface="Roboto Light" charset="0"/>
              </a:rPr>
              <a:t> di AI </a:t>
            </a:r>
            <a:r>
              <a:rPr lang="it-IT" dirty="0" err="1">
                <a:solidFill>
                  <a:schemeClr val="bg1">
                    <a:lumMod val="65000"/>
                  </a:schemeClr>
                </a:solidFill>
                <a:latin typeface="Raleway"/>
                <a:ea typeface="Roboto Light" charset="0"/>
                <a:cs typeface="Roboto Light" charset="0"/>
              </a:rPr>
              <a:t>closed</a:t>
            </a:r>
            <a:r>
              <a:rPr lang="it-IT" dirty="0">
                <a:solidFill>
                  <a:schemeClr val="bg1">
                    <a:lumMod val="65000"/>
                  </a:schemeClr>
                </a:solidFill>
                <a:latin typeface="Raleway"/>
                <a:ea typeface="Roboto Light" charset="0"/>
                <a:cs typeface="Roboto Light" charset="0"/>
              </a:rPr>
              <a:t>-source (a pagamento)</a:t>
            </a:r>
          </a:p>
        </p:txBody>
      </p:sp>
    </p:spTree>
    <p:extLst>
      <p:ext uri="{BB962C8B-B14F-4D97-AF65-F5344CB8AC3E}">
        <p14:creationId xmlns:p14="http://schemas.microsoft.com/office/powerpoint/2010/main" val="2901987578"/>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A3425F-3989-434F-A102-94D7CFA49E57}"/>
              </a:ext>
            </a:extLst>
          </p:cNvPr>
          <p:cNvSpPr>
            <a:spLocks noGrp="1"/>
          </p:cNvSpPr>
          <p:nvPr>
            <p:ph type="title"/>
          </p:nvPr>
        </p:nvSpPr>
        <p:spPr/>
        <p:txBody>
          <a:bodyPr/>
          <a:lstStyle/>
          <a:p>
            <a:r>
              <a:rPr lang="it-IT" dirty="0">
                <a:latin typeface="Raleway"/>
              </a:rPr>
              <a:t>Chi siamo</a:t>
            </a:r>
          </a:p>
        </p:txBody>
      </p:sp>
    </p:spTree>
    <p:extLst>
      <p:ext uri="{BB962C8B-B14F-4D97-AF65-F5344CB8AC3E}">
        <p14:creationId xmlns:p14="http://schemas.microsoft.com/office/powerpoint/2010/main" val="419381055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2DF261-053E-4D28-A1AC-BD940F4617E8}"/>
              </a:ext>
            </a:extLst>
          </p:cNvPr>
          <p:cNvSpPr>
            <a:spLocks noGrp="1"/>
          </p:cNvSpPr>
          <p:nvPr>
            <p:ph type="title"/>
          </p:nvPr>
        </p:nvSpPr>
        <p:spPr/>
        <p:txBody>
          <a:bodyPr/>
          <a:lstStyle/>
          <a:p>
            <a:r>
              <a:rPr lang="it-IT" dirty="0">
                <a:latin typeface="Raleway" panose="020B0503030101060003"/>
              </a:rPr>
              <a:t>Il Team FSC</a:t>
            </a:r>
          </a:p>
        </p:txBody>
      </p:sp>
      <p:sp>
        <p:nvSpPr>
          <p:cNvPr id="3" name="Segnaposto numero diapositiva 2">
            <a:extLst>
              <a:ext uri="{FF2B5EF4-FFF2-40B4-BE49-F238E27FC236}">
                <a16:creationId xmlns:a16="http://schemas.microsoft.com/office/drawing/2014/main" id="{E7C1323F-B1F4-4B27-90FF-D0AF886CDE55}"/>
              </a:ext>
            </a:extLst>
          </p:cNvPr>
          <p:cNvSpPr>
            <a:spLocks noGrp="1"/>
          </p:cNvSpPr>
          <p:nvPr>
            <p:ph type="sldNum" sz="quarter" idx="4"/>
          </p:nvPr>
        </p:nvSpPr>
        <p:spPr/>
        <p:txBody>
          <a:bodyPr/>
          <a:lstStyle/>
          <a:p>
            <a:r>
              <a:rPr lang="en-US" dirty="0"/>
              <a:t>9</a:t>
            </a:r>
          </a:p>
        </p:txBody>
      </p:sp>
      <p:sp>
        <p:nvSpPr>
          <p:cNvPr id="4" name="Rectangle 2">
            <a:extLst>
              <a:ext uri="{FF2B5EF4-FFF2-40B4-BE49-F238E27FC236}">
                <a16:creationId xmlns:a16="http://schemas.microsoft.com/office/drawing/2014/main" id="{42B1A487-697F-4FC7-AE53-13317E41CEB6}"/>
              </a:ext>
            </a:extLst>
          </p:cNvPr>
          <p:cNvSpPr/>
          <p:nvPr/>
        </p:nvSpPr>
        <p:spPr>
          <a:xfrm>
            <a:off x="395206" y="2565022"/>
            <a:ext cx="1540500" cy="2541494"/>
          </a:xfrm>
          <a:prstGeom prst="rect">
            <a:avLst/>
          </a:prstGeom>
          <a:solidFill>
            <a:schemeClr val="bg1"/>
          </a:solidFill>
          <a:ln>
            <a:noFill/>
          </a:ln>
          <a:effectLst>
            <a:outerShdw blurRad="139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12">
            <a:extLst>
              <a:ext uri="{FF2B5EF4-FFF2-40B4-BE49-F238E27FC236}">
                <a16:creationId xmlns:a16="http://schemas.microsoft.com/office/drawing/2014/main" id="{F0AADCC1-6F31-4C2F-81A6-C1E9BBEC26DA}"/>
              </a:ext>
            </a:extLst>
          </p:cNvPr>
          <p:cNvSpPr/>
          <p:nvPr/>
        </p:nvSpPr>
        <p:spPr>
          <a:xfrm>
            <a:off x="3801750" y="2565024"/>
            <a:ext cx="1540500" cy="2541494"/>
          </a:xfrm>
          <a:prstGeom prst="rect">
            <a:avLst/>
          </a:prstGeom>
          <a:solidFill>
            <a:schemeClr val="bg1"/>
          </a:solidFill>
          <a:ln>
            <a:noFill/>
          </a:ln>
          <a:effectLst>
            <a:outerShdw blurRad="139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28">
            <a:extLst>
              <a:ext uri="{FF2B5EF4-FFF2-40B4-BE49-F238E27FC236}">
                <a16:creationId xmlns:a16="http://schemas.microsoft.com/office/drawing/2014/main" id="{611749A0-C3F3-494B-9881-71BECE529B00}"/>
              </a:ext>
            </a:extLst>
          </p:cNvPr>
          <p:cNvSpPr/>
          <p:nvPr/>
        </p:nvSpPr>
        <p:spPr>
          <a:xfrm>
            <a:off x="395205" y="3902535"/>
            <a:ext cx="1540500" cy="624595"/>
          </a:xfrm>
          <a:prstGeom prst="rect">
            <a:avLst/>
          </a:prstGeom>
        </p:spPr>
        <p:txBody>
          <a:bodyPr wrap="square">
            <a:spAutoFit/>
          </a:bodyPr>
          <a:lstStyle/>
          <a:p>
            <a:pPr algn="ctr">
              <a:lnSpc>
                <a:spcPct val="120000"/>
              </a:lnSpc>
            </a:pPr>
            <a:r>
              <a:rPr lang="en-US" sz="1500" dirty="0">
                <a:solidFill>
                  <a:schemeClr val="accent6"/>
                </a:solidFill>
                <a:latin typeface="Montserrat" panose="00000500000000000000" pitchFamily="2" charset="0"/>
                <a:ea typeface="Roboto Light" charset="0"/>
                <a:cs typeface="Roboto Light" charset="0"/>
              </a:rPr>
              <a:t>Alessandro</a:t>
            </a:r>
          </a:p>
          <a:p>
            <a:pPr algn="ctr">
              <a:lnSpc>
                <a:spcPct val="120000"/>
              </a:lnSpc>
            </a:pPr>
            <a:r>
              <a:rPr lang="en-US" sz="1500" dirty="0" err="1">
                <a:solidFill>
                  <a:schemeClr val="accent6"/>
                </a:solidFill>
                <a:latin typeface="Montserrat" panose="00000500000000000000" pitchFamily="2" charset="0"/>
                <a:ea typeface="Roboto Light" charset="0"/>
                <a:cs typeface="Roboto Light" charset="0"/>
              </a:rPr>
              <a:t>Annese</a:t>
            </a:r>
            <a:endParaRPr lang="en-US" sz="1350" dirty="0">
              <a:solidFill>
                <a:schemeClr val="accent6"/>
              </a:solidFill>
              <a:latin typeface="Montserrat" panose="00000500000000000000" pitchFamily="2" charset="0"/>
              <a:ea typeface="Roboto Light" charset="0"/>
              <a:cs typeface="Roboto Light" charset="0"/>
            </a:endParaRPr>
          </a:p>
        </p:txBody>
      </p:sp>
      <p:sp>
        <p:nvSpPr>
          <p:cNvPr id="18" name="Rectangle 2">
            <a:extLst>
              <a:ext uri="{FF2B5EF4-FFF2-40B4-BE49-F238E27FC236}">
                <a16:creationId xmlns:a16="http://schemas.microsoft.com/office/drawing/2014/main" id="{89BF5F6C-E3C5-415E-AC31-0B68F5B90E9A}"/>
              </a:ext>
            </a:extLst>
          </p:cNvPr>
          <p:cNvSpPr/>
          <p:nvPr/>
        </p:nvSpPr>
        <p:spPr>
          <a:xfrm>
            <a:off x="5505023" y="2565024"/>
            <a:ext cx="1540500" cy="2541494"/>
          </a:xfrm>
          <a:prstGeom prst="rect">
            <a:avLst/>
          </a:prstGeom>
          <a:solidFill>
            <a:schemeClr val="bg1"/>
          </a:solidFill>
          <a:ln>
            <a:noFill/>
          </a:ln>
          <a:effectLst>
            <a:outerShdw blurRad="139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2">
            <a:extLst>
              <a:ext uri="{FF2B5EF4-FFF2-40B4-BE49-F238E27FC236}">
                <a16:creationId xmlns:a16="http://schemas.microsoft.com/office/drawing/2014/main" id="{7E97C24A-5B1F-489E-91CB-DCCAEC3F7237}"/>
              </a:ext>
            </a:extLst>
          </p:cNvPr>
          <p:cNvSpPr/>
          <p:nvPr/>
        </p:nvSpPr>
        <p:spPr>
          <a:xfrm>
            <a:off x="2098478" y="2565024"/>
            <a:ext cx="1540500" cy="2541494"/>
          </a:xfrm>
          <a:prstGeom prst="rect">
            <a:avLst/>
          </a:prstGeom>
          <a:solidFill>
            <a:schemeClr val="bg1"/>
          </a:solidFill>
          <a:ln>
            <a:noFill/>
          </a:ln>
          <a:effectLst>
            <a:outerShdw blurRad="139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2">
            <a:extLst>
              <a:ext uri="{FF2B5EF4-FFF2-40B4-BE49-F238E27FC236}">
                <a16:creationId xmlns:a16="http://schemas.microsoft.com/office/drawing/2014/main" id="{CBC38233-871C-4E2B-ABB3-5904CAE8202C}"/>
              </a:ext>
            </a:extLst>
          </p:cNvPr>
          <p:cNvSpPr/>
          <p:nvPr/>
        </p:nvSpPr>
        <p:spPr>
          <a:xfrm>
            <a:off x="7192736" y="2565028"/>
            <a:ext cx="1540500" cy="2541494"/>
          </a:xfrm>
          <a:prstGeom prst="rect">
            <a:avLst/>
          </a:prstGeom>
          <a:solidFill>
            <a:schemeClr val="bg1"/>
          </a:solidFill>
          <a:ln>
            <a:noFill/>
          </a:ln>
          <a:effectLst>
            <a:outerShdw blurRad="139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33" name="Immagine 32">
            <a:extLst>
              <a:ext uri="{FF2B5EF4-FFF2-40B4-BE49-F238E27FC236}">
                <a16:creationId xmlns:a16="http://schemas.microsoft.com/office/drawing/2014/main" id="{5FC15C3E-CA8A-4F45-B884-A9C064F2BC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856" y="2700316"/>
            <a:ext cx="1037201" cy="103892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5" name="Immagine 34">
            <a:extLst>
              <a:ext uri="{FF2B5EF4-FFF2-40B4-BE49-F238E27FC236}">
                <a16:creationId xmlns:a16="http://schemas.microsoft.com/office/drawing/2014/main" id="{2D2EFAD8-F5C4-450D-A6B9-41F3DD467B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3403" y="2700318"/>
            <a:ext cx="1037201" cy="103892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7" name="Immagine 36">
            <a:extLst>
              <a:ext uri="{FF2B5EF4-FFF2-40B4-BE49-F238E27FC236}">
                <a16:creationId xmlns:a16="http://schemas.microsoft.com/office/drawing/2014/main" id="{629D4347-0DC0-41E6-8CBB-DC3655DC1D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0131" y="2700318"/>
            <a:ext cx="1037201" cy="103892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9" name="Immagine 38">
            <a:extLst>
              <a:ext uri="{FF2B5EF4-FFF2-40B4-BE49-F238E27FC236}">
                <a16:creationId xmlns:a16="http://schemas.microsoft.com/office/drawing/2014/main" id="{359FD9F9-5743-486D-9407-29310A461B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56674" y="2703370"/>
            <a:ext cx="1037201" cy="103892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41" name="Immagine 40">
            <a:extLst>
              <a:ext uri="{FF2B5EF4-FFF2-40B4-BE49-F238E27FC236}">
                <a16:creationId xmlns:a16="http://schemas.microsoft.com/office/drawing/2014/main" id="{776F6FD2-C513-48D0-A602-4DDEA649C2A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44389" y="2700318"/>
            <a:ext cx="1037201" cy="103892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42" name="Rectangle 28">
            <a:extLst>
              <a:ext uri="{FF2B5EF4-FFF2-40B4-BE49-F238E27FC236}">
                <a16:creationId xmlns:a16="http://schemas.microsoft.com/office/drawing/2014/main" id="{5FCC59EF-09D0-4247-A3EB-891920091530}"/>
              </a:ext>
            </a:extLst>
          </p:cNvPr>
          <p:cNvSpPr/>
          <p:nvPr/>
        </p:nvSpPr>
        <p:spPr>
          <a:xfrm>
            <a:off x="2098478" y="3902535"/>
            <a:ext cx="1540500" cy="624595"/>
          </a:xfrm>
          <a:prstGeom prst="rect">
            <a:avLst/>
          </a:prstGeom>
        </p:spPr>
        <p:txBody>
          <a:bodyPr wrap="square">
            <a:spAutoFit/>
          </a:bodyPr>
          <a:lstStyle/>
          <a:p>
            <a:pPr algn="ctr">
              <a:lnSpc>
                <a:spcPct val="120000"/>
              </a:lnSpc>
            </a:pPr>
            <a:r>
              <a:rPr lang="en-US" sz="1500" dirty="0">
                <a:solidFill>
                  <a:schemeClr val="accent6"/>
                </a:solidFill>
                <a:latin typeface="Montserrat" panose="00000500000000000000" pitchFamily="2" charset="0"/>
                <a:ea typeface="Roboto Light" charset="0"/>
                <a:cs typeface="Roboto Light" charset="0"/>
              </a:rPr>
              <a:t>Davide</a:t>
            </a:r>
          </a:p>
          <a:p>
            <a:pPr algn="ctr">
              <a:lnSpc>
                <a:spcPct val="120000"/>
              </a:lnSpc>
            </a:pPr>
            <a:r>
              <a:rPr lang="en-US" sz="1500" dirty="0">
                <a:solidFill>
                  <a:schemeClr val="accent6"/>
                </a:solidFill>
                <a:latin typeface="Montserrat" panose="00000500000000000000" pitchFamily="2" charset="0"/>
                <a:ea typeface="Roboto Light" charset="0"/>
                <a:cs typeface="Roboto Light" charset="0"/>
              </a:rPr>
              <a:t>De Salvo</a:t>
            </a:r>
            <a:endParaRPr lang="en-US" sz="1350" dirty="0">
              <a:solidFill>
                <a:schemeClr val="accent6"/>
              </a:solidFill>
              <a:latin typeface="Montserrat" panose="00000500000000000000" pitchFamily="2" charset="0"/>
              <a:ea typeface="Roboto Light" charset="0"/>
              <a:cs typeface="Roboto Light" charset="0"/>
            </a:endParaRPr>
          </a:p>
        </p:txBody>
      </p:sp>
      <p:sp>
        <p:nvSpPr>
          <p:cNvPr id="44" name="Rectangle 28">
            <a:extLst>
              <a:ext uri="{FF2B5EF4-FFF2-40B4-BE49-F238E27FC236}">
                <a16:creationId xmlns:a16="http://schemas.microsoft.com/office/drawing/2014/main" id="{4BFB4411-2777-400C-850D-12E12A670B0E}"/>
              </a:ext>
            </a:extLst>
          </p:cNvPr>
          <p:cNvSpPr/>
          <p:nvPr/>
        </p:nvSpPr>
        <p:spPr>
          <a:xfrm>
            <a:off x="3801750" y="3902535"/>
            <a:ext cx="1540500" cy="624595"/>
          </a:xfrm>
          <a:prstGeom prst="rect">
            <a:avLst/>
          </a:prstGeom>
        </p:spPr>
        <p:txBody>
          <a:bodyPr wrap="square">
            <a:spAutoFit/>
          </a:bodyPr>
          <a:lstStyle/>
          <a:p>
            <a:pPr algn="ctr">
              <a:lnSpc>
                <a:spcPct val="120000"/>
              </a:lnSpc>
            </a:pPr>
            <a:r>
              <a:rPr lang="en-US" sz="1500" dirty="0">
                <a:solidFill>
                  <a:schemeClr val="accent6"/>
                </a:solidFill>
                <a:latin typeface="Montserrat" panose="00000500000000000000" pitchFamily="2" charset="0"/>
                <a:ea typeface="Roboto Light" charset="0"/>
                <a:cs typeface="Roboto Light" charset="0"/>
              </a:rPr>
              <a:t>Andrea</a:t>
            </a:r>
          </a:p>
          <a:p>
            <a:pPr algn="ctr">
              <a:lnSpc>
                <a:spcPct val="120000"/>
              </a:lnSpc>
            </a:pPr>
            <a:r>
              <a:rPr lang="en-US" sz="1500" dirty="0">
                <a:solidFill>
                  <a:schemeClr val="accent6"/>
                </a:solidFill>
                <a:latin typeface="Montserrat" panose="00000500000000000000" pitchFamily="2" charset="0"/>
                <a:ea typeface="Roboto Light" charset="0"/>
                <a:cs typeface="Roboto Light" charset="0"/>
              </a:rPr>
              <a:t>Esposito</a:t>
            </a:r>
            <a:endParaRPr lang="en-US" sz="1350" dirty="0">
              <a:solidFill>
                <a:schemeClr val="accent6"/>
              </a:solidFill>
              <a:latin typeface="Montserrat" panose="00000500000000000000" pitchFamily="2" charset="0"/>
              <a:ea typeface="Roboto Light" charset="0"/>
              <a:cs typeface="Roboto Light" charset="0"/>
            </a:endParaRPr>
          </a:p>
        </p:txBody>
      </p:sp>
      <p:sp>
        <p:nvSpPr>
          <p:cNvPr id="45" name="Rectangle 28">
            <a:extLst>
              <a:ext uri="{FF2B5EF4-FFF2-40B4-BE49-F238E27FC236}">
                <a16:creationId xmlns:a16="http://schemas.microsoft.com/office/drawing/2014/main" id="{2DF076A8-C0D5-4665-A57C-73F7C675EB7A}"/>
              </a:ext>
            </a:extLst>
          </p:cNvPr>
          <p:cNvSpPr/>
          <p:nvPr/>
        </p:nvSpPr>
        <p:spPr>
          <a:xfrm>
            <a:off x="5497243" y="3902535"/>
            <a:ext cx="1540500" cy="624595"/>
          </a:xfrm>
          <a:prstGeom prst="rect">
            <a:avLst/>
          </a:prstGeom>
        </p:spPr>
        <p:txBody>
          <a:bodyPr wrap="square">
            <a:spAutoFit/>
          </a:bodyPr>
          <a:lstStyle/>
          <a:p>
            <a:pPr algn="ctr">
              <a:lnSpc>
                <a:spcPct val="120000"/>
              </a:lnSpc>
            </a:pPr>
            <a:r>
              <a:rPr lang="en-US" sz="1500" dirty="0">
                <a:solidFill>
                  <a:schemeClr val="accent6"/>
                </a:solidFill>
                <a:latin typeface="Montserrat" panose="00000500000000000000" pitchFamily="2" charset="0"/>
                <a:ea typeface="Roboto Light" charset="0"/>
                <a:cs typeface="Roboto Light" charset="0"/>
              </a:rPr>
              <a:t>Graziano</a:t>
            </a:r>
          </a:p>
          <a:p>
            <a:pPr algn="ctr">
              <a:lnSpc>
                <a:spcPct val="120000"/>
              </a:lnSpc>
            </a:pPr>
            <a:r>
              <a:rPr lang="en-US" sz="1500" dirty="0" err="1">
                <a:solidFill>
                  <a:schemeClr val="accent6"/>
                </a:solidFill>
                <a:latin typeface="Montserrat" panose="00000500000000000000" pitchFamily="2" charset="0"/>
                <a:ea typeface="Roboto Light" charset="0"/>
                <a:cs typeface="Roboto Light" charset="0"/>
              </a:rPr>
              <a:t>Montanaro</a:t>
            </a:r>
            <a:endParaRPr lang="en-US" sz="1350" dirty="0">
              <a:solidFill>
                <a:schemeClr val="accent6"/>
              </a:solidFill>
              <a:latin typeface="Montserrat" panose="00000500000000000000" pitchFamily="2" charset="0"/>
              <a:ea typeface="Roboto Light" charset="0"/>
              <a:cs typeface="Roboto Light" charset="0"/>
            </a:endParaRPr>
          </a:p>
        </p:txBody>
      </p:sp>
      <p:sp>
        <p:nvSpPr>
          <p:cNvPr id="46" name="Rectangle 28">
            <a:extLst>
              <a:ext uri="{FF2B5EF4-FFF2-40B4-BE49-F238E27FC236}">
                <a16:creationId xmlns:a16="http://schemas.microsoft.com/office/drawing/2014/main" id="{B1E7A6F8-E339-4961-81CF-141AFB8FAD5F}"/>
              </a:ext>
            </a:extLst>
          </p:cNvPr>
          <p:cNvSpPr/>
          <p:nvPr/>
        </p:nvSpPr>
        <p:spPr>
          <a:xfrm>
            <a:off x="7192736" y="3902535"/>
            <a:ext cx="1540500" cy="624595"/>
          </a:xfrm>
          <a:prstGeom prst="rect">
            <a:avLst/>
          </a:prstGeom>
        </p:spPr>
        <p:txBody>
          <a:bodyPr wrap="square">
            <a:spAutoFit/>
          </a:bodyPr>
          <a:lstStyle/>
          <a:p>
            <a:pPr algn="ctr">
              <a:lnSpc>
                <a:spcPct val="120000"/>
              </a:lnSpc>
            </a:pPr>
            <a:r>
              <a:rPr lang="en-US" sz="1500" dirty="0">
                <a:solidFill>
                  <a:schemeClr val="accent6"/>
                </a:solidFill>
                <a:latin typeface="Montserrat" panose="00000500000000000000" pitchFamily="2" charset="0"/>
                <a:ea typeface="Roboto Light" charset="0"/>
                <a:cs typeface="Roboto Light" charset="0"/>
              </a:rPr>
              <a:t>Regina</a:t>
            </a:r>
          </a:p>
          <a:p>
            <a:pPr algn="ctr">
              <a:lnSpc>
                <a:spcPct val="120000"/>
              </a:lnSpc>
            </a:pPr>
            <a:r>
              <a:rPr lang="en-US" sz="1500" dirty="0" err="1">
                <a:solidFill>
                  <a:schemeClr val="accent6"/>
                </a:solidFill>
                <a:latin typeface="Montserrat" panose="00000500000000000000" pitchFamily="2" charset="0"/>
                <a:ea typeface="Roboto Light" charset="0"/>
                <a:cs typeface="Roboto Light" charset="0"/>
              </a:rPr>
              <a:t>Zaccaria</a:t>
            </a:r>
            <a:endParaRPr lang="en-US" sz="1350" dirty="0">
              <a:solidFill>
                <a:schemeClr val="accent6"/>
              </a:solidFill>
              <a:latin typeface="Montserrat" panose="00000500000000000000" pitchFamily="2" charset="0"/>
              <a:ea typeface="Roboto Light" charset="0"/>
              <a:cs typeface="Roboto Light" charset="0"/>
            </a:endParaRPr>
          </a:p>
        </p:txBody>
      </p:sp>
      <p:sp>
        <p:nvSpPr>
          <p:cNvPr id="47" name="Rectangle 28">
            <a:extLst>
              <a:ext uri="{FF2B5EF4-FFF2-40B4-BE49-F238E27FC236}">
                <a16:creationId xmlns:a16="http://schemas.microsoft.com/office/drawing/2014/main" id="{4D3A9444-AE49-47AA-8B5B-1C24DF737A44}"/>
              </a:ext>
            </a:extLst>
          </p:cNvPr>
          <p:cNvSpPr/>
          <p:nvPr/>
        </p:nvSpPr>
        <p:spPr>
          <a:xfrm>
            <a:off x="403367" y="4653651"/>
            <a:ext cx="1540500" cy="293863"/>
          </a:xfrm>
          <a:prstGeom prst="rect">
            <a:avLst/>
          </a:prstGeom>
        </p:spPr>
        <p:txBody>
          <a:bodyPr wrap="square">
            <a:spAutoFit/>
          </a:bodyPr>
          <a:lstStyle/>
          <a:p>
            <a:pPr algn="ctr">
              <a:lnSpc>
                <a:spcPct val="120000"/>
              </a:lnSpc>
            </a:pPr>
            <a:r>
              <a:rPr lang="en-US" sz="1200" i="1" dirty="0">
                <a:latin typeface="Raleway" panose="020B0503030101060003" pitchFamily="34" charset="0"/>
                <a:ea typeface="Roboto Light" charset="0"/>
                <a:cs typeface="Roboto Light" charset="0"/>
              </a:rPr>
              <a:t>Project Manager</a:t>
            </a:r>
            <a:endParaRPr lang="en-US" sz="1050" i="1" dirty="0">
              <a:latin typeface="Raleway" panose="020B0503030101060003" pitchFamily="34" charset="0"/>
              <a:ea typeface="Roboto Light" charset="0"/>
              <a:cs typeface="Roboto Light" charset="0"/>
            </a:endParaRPr>
          </a:p>
        </p:txBody>
      </p:sp>
      <p:sp>
        <p:nvSpPr>
          <p:cNvPr id="48" name="Rectangle 28">
            <a:extLst>
              <a:ext uri="{FF2B5EF4-FFF2-40B4-BE49-F238E27FC236}">
                <a16:creationId xmlns:a16="http://schemas.microsoft.com/office/drawing/2014/main" id="{24681527-2037-407A-8AAC-9775D53AC061}"/>
              </a:ext>
            </a:extLst>
          </p:cNvPr>
          <p:cNvSpPr/>
          <p:nvPr/>
        </p:nvSpPr>
        <p:spPr>
          <a:xfrm>
            <a:off x="2106639" y="4653651"/>
            <a:ext cx="1540500" cy="293863"/>
          </a:xfrm>
          <a:prstGeom prst="rect">
            <a:avLst/>
          </a:prstGeom>
        </p:spPr>
        <p:txBody>
          <a:bodyPr wrap="square">
            <a:spAutoFit/>
          </a:bodyPr>
          <a:lstStyle/>
          <a:p>
            <a:pPr algn="ctr">
              <a:lnSpc>
                <a:spcPct val="120000"/>
              </a:lnSpc>
            </a:pPr>
            <a:r>
              <a:rPr lang="en-US" sz="1200" i="1" dirty="0">
                <a:latin typeface="Raleway" panose="020B0503030101060003" pitchFamily="34" charset="0"/>
                <a:ea typeface="Roboto Light" charset="0"/>
                <a:cs typeface="Roboto Light" charset="0"/>
              </a:rPr>
              <a:t>Developer</a:t>
            </a:r>
            <a:endParaRPr lang="en-US" sz="1050" i="1" dirty="0">
              <a:latin typeface="Raleway" panose="020B0503030101060003" pitchFamily="34" charset="0"/>
              <a:ea typeface="Roboto Light" charset="0"/>
              <a:cs typeface="Roboto Light" charset="0"/>
            </a:endParaRPr>
          </a:p>
        </p:txBody>
      </p:sp>
      <p:sp>
        <p:nvSpPr>
          <p:cNvPr id="49" name="Rectangle 28">
            <a:extLst>
              <a:ext uri="{FF2B5EF4-FFF2-40B4-BE49-F238E27FC236}">
                <a16:creationId xmlns:a16="http://schemas.microsoft.com/office/drawing/2014/main" id="{A49404CA-4F97-4F92-9869-50C38FE6B41A}"/>
              </a:ext>
            </a:extLst>
          </p:cNvPr>
          <p:cNvSpPr/>
          <p:nvPr/>
        </p:nvSpPr>
        <p:spPr>
          <a:xfrm>
            <a:off x="3809912" y="4653651"/>
            <a:ext cx="1540500" cy="293863"/>
          </a:xfrm>
          <a:prstGeom prst="rect">
            <a:avLst/>
          </a:prstGeom>
        </p:spPr>
        <p:txBody>
          <a:bodyPr wrap="square">
            <a:spAutoFit/>
          </a:bodyPr>
          <a:lstStyle/>
          <a:p>
            <a:pPr algn="ctr">
              <a:lnSpc>
                <a:spcPct val="120000"/>
              </a:lnSpc>
            </a:pPr>
            <a:r>
              <a:rPr lang="en-US" sz="1200" i="1" dirty="0">
                <a:latin typeface="Raleway" panose="020B0503030101060003" pitchFamily="34" charset="0"/>
                <a:ea typeface="Roboto Light" charset="0"/>
                <a:cs typeface="Roboto Light" charset="0"/>
              </a:rPr>
              <a:t>Developer</a:t>
            </a:r>
            <a:endParaRPr lang="en-US" sz="1050" i="1" dirty="0">
              <a:latin typeface="Raleway" panose="020B0503030101060003" pitchFamily="34" charset="0"/>
              <a:ea typeface="Roboto Light" charset="0"/>
              <a:cs typeface="Roboto Light" charset="0"/>
            </a:endParaRPr>
          </a:p>
        </p:txBody>
      </p:sp>
      <p:sp>
        <p:nvSpPr>
          <p:cNvPr id="50" name="Rectangle 28">
            <a:extLst>
              <a:ext uri="{FF2B5EF4-FFF2-40B4-BE49-F238E27FC236}">
                <a16:creationId xmlns:a16="http://schemas.microsoft.com/office/drawing/2014/main" id="{9BF74A36-0A77-4E12-9F7A-72151A8EB19A}"/>
              </a:ext>
            </a:extLst>
          </p:cNvPr>
          <p:cNvSpPr/>
          <p:nvPr/>
        </p:nvSpPr>
        <p:spPr>
          <a:xfrm>
            <a:off x="5505404" y="4653651"/>
            <a:ext cx="1540500" cy="295337"/>
          </a:xfrm>
          <a:prstGeom prst="rect">
            <a:avLst/>
          </a:prstGeom>
        </p:spPr>
        <p:txBody>
          <a:bodyPr wrap="square">
            <a:spAutoFit/>
          </a:bodyPr>
          <a:lstStyle/>
          <a:p>
            <a:pPr algn="ctr">
              <a:lnSpc>
                <a:spcPct val="120000"/>
              </a:lnSpc>
            </a:pPr>
            <a:r>
              <a:rPr lang="en-US" sz="1200" i="1" dirty="0">
                <a:latin typeface="Raleway" panose="020B0503030101060003" pitchFamily="34" charset="0"/>
                <a:ea typeface="Roboto Light" charset="0"/>
                <a:cs typeface="Roboto Light" charset="0"/>
              </a:rPr>
              <a:t>Developer</a:t>
            </a:r>
            <a:endParaRPr lang="en-US" sz="1050" i="1" dirty="0">
              <a:latin typeface="Raleway" panose="020B0503030101060003" pitchFamily="34" charset="0"/>
              <a:ea typeface="Roboto Light" charset="0"/>
              <a:cs typeface="Roboto Light" charset="0"/>
            </a:endParaRPr>
          </a:p>
        </p:txBody>
      </p:sp>
      <p:sp>
        <p:nvSpPr>
          <p:cNvPr id="51" name="Rectangle 28">
            <a:extLst>
              <a:ext uri="{FF2B5EF4-FFF2-40B4-BE49-F238E27FC236}">
                <a16:creationId xmlns:a16="http://schemas.microsoft.com/office/drawing/2014/main" id="{6D6B0DB4-5D6B-4616-9D2A-1EAD5B2A2A49}"/>
              </a:ext>
            </a:extLst>
          </p:cNvPr>
          <p:cNvSpPr/>
          <p:nvPr/>
        </p:nvSpPr>
        <p:spPr>
          <a:xfrm>
            <a:off x="7200898" y="4653651"/>
            <a:ext cx="1540500" cy="295337"/>
          </a:xfrm>
          <a:prstGeom prst="rect">
            <a:avLst/>
          </a:prstGeom>
        </p:spPr>
        <p:txBody>
          <a:bodyPr wrap="square">
            <a:spAutoFit/>
          </a:bodyPr>
          <a:lstStyle/>
          <a:p>
            <a:pPr algn="ctr">
              <a:lnSpc>
                <a:spcPct val="120000"/>
              </a:lnSpc>
            </a:pPr>
            <a:r>
              <a:rPr lang="en-US" sz="1200" i="1" dirty="0">
                <a:latin typeface="Raleway" panose="020B0503030101060003" pitchFamily="34" charset="0"/>
                <a:ea typeface="Roboto Light" charset="0"/>
                <a:cs typeface="Roboto Light" charset="0"/>
              </a:rPr>
              <a:t>Copywriter</a:t>
            </a:r>
            <a:endParaRPr lang="en-US" sz="1050" i="1" dirty="0">
              <a:latin typeface="Raleway" panose="020B0503030101060003" pitchFamily="34" charset="0"/>
              <a:ea typeface="Roboto Light" charset="0"/>
              <a:cs typeface="Roboto Light" charset="0"/>
            </a:endParaRPr>
          </a:p>
        </p:txBody>
      </p:sp>
      <p:sp>
        <p:nvSpPr>
          <p:cNvPr id="6" name="CasellaDiTesto 5">
            <a:extLst>
              <a:ext uri="{FF2B5EF4-FFF2-40B4-BE49-F238E27FC236}">
                <a16:creationId xmlns:a16="http://schemas.microsoft.com/office/drawing/2014/main" id="{648985C6-0553-4744-9E85-7A3A8EE608AA}"/>
              </a:ext>
            </a:extLst>
          </p:cNvPr>
          <p:cNvSpPr txBox="1"/>
          <p:nvPr/>
        </p:nvSpPr>
        <p:spPr>
          <a:xfrm>
            <a:off x="3209614" y="6197600"/>
            <a:ext cx="2794000" cy="369332"/>
          </a:xfrm>
          <a:prstGeom prst="rect">
            <a:avLst/>
          </a:prstGeom>
          <a:noFill/>
        </p:spPr>
        <p:txBody>
          <a:bodyPr wrap="square" rtlCol="0">
            <a:spAutoFit/>
          </a:bodyPr>
          <a:lstStyle/>
          <a:p>
            <a:pPr algn="ctr"/>
            <a:r>
              <a:rPr lang="it-IT" i="1" dirty="0">
                <a:solidFill>
                  <a:schemeClr val="bg1">
                    <a:lumMod val="65000"/>
                  </a:schemeClr>
                </a:solidFill>
                <a:latin typeface="Raleway" panose="020B0503030101060003"/>
              </a:rPr>
              <a:t>— Per </a:t>
            </a:r>
            <a:r>
              <a:rPr lang="it-IT" i="1" dirty="0" err="1">
                <a:solidFill>
                  <a:schemeClr val="bg1">
                    <a:lumMod val="65000"/>
                  </a:schemeClr>
                </a:solidFill>
                <a:latin typeface="Raleway" panose="020B0503030101060003"/>
              </a:rPr>
              <a:t>aspera</a:t>
            </a:r>
            <a:r>
              <a:rPr lang="it-IT" i="1" dirty="0">
                <a:solidFill>
                  <a:schemeClr val="bg1">
                    <a:lumMod val="65000"/>
                  </a:schemeClr>
                </a:solidFill>
                <a:latin typeface="Raleway" panose="020B0503030101060003"/>
              </a:rPr>
              <a:t> a laude! —</a:t>
            </a:r>
          </a:p>
        </p:txBody>
      </p:sp>
    </p:spTree>
    <p:extLst>
      <p:ext uri="{BB962C8B-B14F-4D97-AF65-F5344CB8AC3E}">
        <p14:creationId xmlns:p14="http://schemas.microsoft.com/office/powerpoint/2010/main" val="284388352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39FFA-5418-47A3-90A5-706B8B60C954}"/>
              </a:ext>
            </a:extLst>
          </p:cNvPr>
          <p:cNvSpPr>
            <a:spLocks noGrp="1"/>
          </p:cNvSpPr>
          <p:nvPr>
            <p:ph type="title"/>
          </p:nvPr>
        </p:nvSpPr>
        <p:spPr/>
        <p:txBody>
          <a:bodyPr/>
          <a:lstStyle/>
          <a:p>
            <a:r>
              <a:rPr lang="it-IT" dirty="0">
                <a:latin typeface="Raleway" panose="020B0503030101060003"/>
              </a:rPr>
              <a:t>Il progetto</a:t>
            </a:r>
          </a:p>
        </p:txBody>
      </p:sp>
    </p:spTree>
    <p:extLst>
      <p:ext uri="{BB962C8B-B14F-4D97-AF65-F5344CB8AC3E}">
        <p14:creationId xmlns:p14="http://schemas.microsoft.com/office/powerpoint/2010/main" val="35257119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Raleway"/>
              </a:rPr>
              <a:t>Emotionally</a:t>
            </a:r>
          </a:p>
        </p:txBody>
      </p:sp>
      <p:sp>
        <p:nvSpPr>
          <p:cNvPr id="4" name="Slide Number Placeholder 3"/>
          <p:cNvSpPr>
            <a:spLocks noGrp="1"/>
          </p:cNvSpPr>
          <p:nvPr>
            <p:ph type="sldNum" sz="quarter" idx="4"/>
          </p:nvPr>
        </p:nvSpPr>
        <p:spPr>
          <a:xfrm>
            <a:off x="8204822" y="1336488"/>
            <a:ext cx="543972" cy="365125"/>
          </a:xfrm>
        </p:spPr>
        <p:txBody>
          <a:bodyPr/>
          <a:lstStyle/>
          <a:p>
            <a:r>
              <a:rPr lang="en-US" dirty="0">
                <a:latin typeface="Roboto" panose="02000000000000000000" pitchFamily="2" charset="0"/>
                <a:ea typeface="Roboto" panose="02000000000000000000" pitchFamily="2" charset="0"/>
              </a:rPr>
              <a:t>3</a:t>
            </a:r>
          </a:p>
        </p:txBody>
      </p:sp>
      <p:sp>
        <p:nvSpPr>
          <p:cNvPr id="38" name="TextBox 37"/>
          <p:cNvSpPr txBox="1"/>
          <p:nvPr/>
        </p:nvSpPr>
        <p:spPr>
          <a:xfrm>
            <a:off x="5045622" y="2635896"/>
            <a:ext cx="3796998" cy="2677656"/>
          </a:xfrm>
          <a:prstGeom prst="rect">
            <a:avLst/>
          </a:prstGeom>
          <a:noFill/>
        </p:spPr>
        <p:txBody>
          <a:bodyPr wrap="square" rtlCol="0">
            <a:spAutoFit/>
          </a:bodyPr>
          <a:lstStyle/>
          <a:p>
            <a:r>
              <a:rPr lang="it-IT" sz="1200" dirty="0" err="1">
                <a:solidFill>
                  <a:schemeClr val="bg1">
                    <a:lumMod val="65000"/>
                  </a:schemeClr>
                </a:solidFill>
                <a:latin typeface="Raleway"/>
                <a:ea typeface="Roboto Light" charset="0"/>
                <a:cs typeface="Roboto Light" charset="0"/>
              </a:rPr>
              <a:t>Emotionally</a:t>
            </a:r>
            <a:r>
              <a:rPr lang="it-IT" sz="1200" dirty="0">
                <a:solidFill>
                  <a:schemeClr val="bg1">
                    <a:lumMod val="65000"/>
                  </a:schemeClr>
                </a:solidFill>
                <a:latin typeface="Raleway"/>
                <a:ea typeface="Roboto Light" charset="0"/>
                <a:cs typeface="Roboto Light" charset="0"/>
              </a:rPr>
              <a:t> è stato creato come progetto di "Programmazione per il web". </a:t>
            </a:r>
            <a:r>
              <a:rPr lang="it-IT" sz="1200" dirty="0" err="1">
                <a:solidFill>
                  <a:schemeClr val="bg1">
                    <a:lumMod val="65000"/>
                  </a:schemeClr>
                </a:solidFill>
                <a:latin typeface="Raleway"/>
                <a:ea typeface="Roboto Light" charset="0"/>
                <a:cs typeface="Roboto Light" charset="0"/>
              </a:rPr>
              <a:t>Emotionally</a:t>
            </a:r>
            <a:r>
              <a:rPr lang="it-IT" sz="1200" dirty="0">
                <a:solidFill>
                  <a:schemeClr val="bg1">
                    <a:lumMod val="65000"/>
                  </a:schemeClr>
                </a:solidFill>
                <a:latin typeface="Raleway"/>
                <a:ea typeface="Roboto Light" charset="0"/>
                <a:cs typeface="Roboto Light" charset="0"/>
              </a:rPr>
              <a:t> è un sistema in grado di rilevare e analizzare le emozioni grazie alle API basate sul cloud di </a:t>
            </a:r>
            <a:r>
              <a:rPr lang="it-IT" sz="1200" dirty="0" err="1">
                <a:solidFill>
                  <a:schemeClr val="bg1">
                    <a:lumMod val="65000"/>
                  </a:schemeClr>
                </a:solidFill>
                <a:latin typeface="Raleway"/>
                <a:ea typeface="Roboto Light" charset="0"/>
                <a:cs typeface="Roboto Light" charset="0"/>
              </a:rPr>
              <a:t>Affectiva</a:t>
            </a:r>
            <a:r>
              <a:rPr lang="it-IT" sz="1200" dirty="0">
                <a:solidFill>
                  <a:schemeClr val="bg1">
                    <a:lumMod val="65000"/>
                  </a:schemeClr>
                </a:solidFill>
                <a:latin typeface="Raleway"/>
                <a:ea typeface="Roboto Light" charset="0"/>
                <a:cs typeface="Roboto Light" charset="0"/>
              </a:rPr>
              <a:t>.</a:t>
            </a:r>
          </a:p>
          <a:p>
            <a:endParaRPr lang="it-IT" sz="1200" dirty="0">
              <a:solidFill>
                <a:schemeClr val="bg1">
                  <a:lumMod val="65000"/>
                </a:schemeClr>
              </a:solidFill>
              <a:latin typeface="Raleway"/>
              <a:ea typeface="Roboto Light" charset="0"/>
              <a:cs typeface="Roboto Light" charset="0"/>
            </a:endParaRPr>
          </a:p>
          <a:p>
            <a:r>
              <a:rPr lang="it-IT" sz="1200" dirty="0">
                <a:solidFill>
                  <a:schemeClr val="bg1">
                    <a:lumMod val="65000"/>
                  </a:schemeClr>
                </a:solidFill>
                <a:latin typeface="Raleway"/>
                <a:ea typeface="Roboto Light" charset="0"/>
                <a:cs typeface="Roboto Light" charset="0"/>
              </a:rPr>
              <a:t>Il progetto è stato creato con il framework PHP Laravel, mentre le interfacce di analisi sono in JS.</a:t>
            </a:r>
          </a:p>
          <a:p>
            <a:endParaRPr lang="it-IT" sz="1200" dirty="0">
              <a:solidFill>
                <a:schemeClr val="bg1">
                  <a:lumMod val="65000"/>
                </a:schemeClr>
              </a:solidFill>
              <a:latin typeface="Raleway"/>
              <a:ea typeface="Roboto Light" charset="0"/>
              <a:cs typeface="Roboto Light" charset="0"/>
            </a:endParaRPr>
          </a:p>
          <a:p>
            <a:r>
              <a:rPr lang="it-IT" sz="1200" dirty="0">
                <a:solidFill>
                  <a:schemeClr val="bg1">
                    <a:lumMod val="65000"/>
                  </a:schemeClr>
                </a:solidFill>
                <a:latin typeface="Raleway"/>
                <a:ea typeface="Roboto Light" charset="0"/>
                <a:cs typeface="Roboto Light" charset="0"/>
              </a:rPr>
              <a:t>Il titolo “</a:t>
            </a:r>
            <a:r>
              <a:rPr lang="it-IT" sz="1200" dirty="0" err="1">
                <a:solidFill>
                  <a:schemeClr val="bg1">
                    <a:lumMod val="65000"/>
                  </a:schemeClr>
                </a:solidFill>
                <a:latin typeface="Raleway"/>
                <a:ea typeface="Roboto Light" charset="0"/>
                <a:cs typeface="Roboto Light" charset="0"/>
              </a:rPr>
              <a:t>Emotionally</a:t>
            </a:r>
            <a:r>
              <a:rPr lang="it-IT" sz="1200" dirty="0">
                <a:solidFill>
                  <a:schemeClr val="bg1">
                    <a:lumMod val="65000"/>
                  </a:schemeClr>
                </a:solidFill>
                <a:latin typeface="Raleway"/>
                <a:ea typeface="Roboto Light" charset="0"/>
                <a:cs typeface="Roboto Light" charset="0"/>
              </a:rPr>
              <a:t>”, in italiano “Emozionalmente”, deriva dalla condensazione delle due parole “emozione”, che rappresenta l’oggetto dell’analisi, e “mente”, per rappresentare che i significati che generano le emozioni sono solo frutto della nostra mente.</a:t>
            </a:r>
          </a:p>
        </p:txBody>
      </p:sp>
      <p:pic>
        <p:nvPicPr>
          <p:cNvPr id="2" name="Immagine 1">
            <a:extLst>
              <a:ext uri="{FF2B5EF4-FFF2-40B4-BE49-F238E27FC236}">
                <a16:creationId xmlns:a16="http://schemas.microsoft.com/office/drawing/2014/main" id="{DC9CFEC8-6870-440B-B6D1-3532755F4072}"/>
              </a:ext>
            </a:extLst>
          </p:cNvPr>
          <p:cNvPicPr>
            <a:picLocks noChangeAspect="1"/>
          </p:cNvPicPr>
          <p:nvPr/>
        </p:nvPicPr>
        <p:blipFill rotWithShape="1">
          <a:blip r:embed="rId2"/>
          <a:srcRect l="76" t="12345" r="-148" b="10600"/>
          <a:stretch/>
        </p:blipFill>
        <p:spPr>
          <a:xfrm>
            <a:off x="161026" y="2930614"/>
            <a:ext cx="4821335" cy="2088220"/>
          </a:xfrm>
          <a:prstGeom prst="rect">
            <a:avLst/>
          </a:prstGeom>
        </p:spPr>
      </p:pic>
      <p:sp>
        <p:nvSpPr>
          <p:cNvPr id="7" name="Segnaposto numero diapositiva 2">
            <a:extLst>
              <a:ext uri="{FF2B5EF4-FFF2-40B4-BE49-F238E27FC236}">
                <a16:creationId xmlns:a16="http://schemas.microsoft.com/office/drawing/2014/main" id="{18BE00D7-F219-4DEA-9DEE-CD81DB6EED1C}"/>
              </a:ext>
            </a:extLst>
          </p:cNvPr>
          <p:cNvSpPr txBox="1">
            <a:spLocks/>
          </p:cNvSpPr>
          <p:nvPr/>
        </p:nvSpPr>
        <p:spPr>
          <a:xfrm>
            <a:off x="8189264" y="1346525"/>
            <a:ext cx="543972" cy="365125"/>
          </a:xfrm>
          <a:prstGeom prst="rect">
            <a:avLst/>
          </a:prstGeom>
        </p:spPr>
        <p:txBody>
          <a:bodyPr anchor="ctr"/>
          <a:lstStyle>
            <a:defPPr>
              <a:defRPr lang="en-US"/>
            </a:defPPr>
            <a:lvl1pPr marL="0" algn="ctr" defTabSz="914400" rtl="0" eaLnBrk="1" latinLnBrk="0" hangingPunct="1">
              <a:defRPr sz="1200" b="0" i="0" kern="1200">
                <a:solidFill>
                  <a:schemeClr val="bg1"/>
                </a:solidFill>
                <a:latin typeface="Roboto Light" charset="0"/>
                <a:ea typeface="Roboto Light" charset="0"/>
                <a:cs typeface="Roboto Light"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a:t>
            </a:r>
          </a:p>
        </p:txBody>
      </p:sp>
    </p:spTree>
    <p:extLst>
      <p:ext uri="{BB962C8B-B14F-4D97-AF65-F5344CB8AC3E}">
        <p14:creationId xmlns:p14="http://schemas.microsoft.com/office/powerpoint/2010/main" val="2070707654"/>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04EBCA1C-86CB-431C-874B-99DC940A8E0A}"/>
              </a:ext>
            </a:extLst>
          </p:cNvPr>
          <p:cNvSpPr>
            <a:spLocks noGrp="1"/>
          </p:cNvSpPr>
          <p:nvPr>
            <p:ph type="title"/>
          </p:nvPr>
        </p:nvSpPr>
        <p:spPr/>
        <p:txBody>
          <a:bodyPr/>
          <a:lstStyle/>
          <a:p>
            <a:r>
              <a:rPr lang="it-IT" dirty="0">
                <a:latin typeface="Raleway" panose="020B0503030101060003"/>
              </a:rPr>
              <a:t>Funzionalità</a:t>
            </a:r>
          </a:p>
        </p:txBody>
      </p:sp>
    </p:spTree>
    <p:extLst>
      <p:ext uri="{BB962C8B-B14F-4D97-AF65-F5344CB8AC3E}">
        <p14:creationId xmlns:p14="http://schemas.microsoft.com/office/powerpoint/2010/main" val="143853794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D577CB1E-0A7F-4772-97DF-B5010DB28D63}"/>
              </a:ext>
            </a:extLst>
          </p:cNvPr>
          <p:cNvSpPr>
            <a:spLocks noGrp="1"/>
          </p:cNvSpPr>
          <p:nvPr>
            <p:ph type="title"/>
          </p:nvPr>
        </p:nvSpPr>
        <p:spPr/>
        <p:txBody>
          <a:bodyPr/>
          <a:lstStyle/>
          <a:p>
            <a:r>
              <a:rPr lang="it-IT" dirty="0">
                <a:latin typeface="Raleway"/>
              </a:rPr>
              <a:t>Funzionalità</a:t>
            </a:r>
          </a:p>
        </p:txBody>
      </p:sp>
      <p:sp>
        <p:nvSpPr>
          <p:cNvPr id="3" name="Segnaposto numero diapositiva 2">
            <a:extLst>
              <a:ext uri="{FF2B5EF4-FFF2-40B4-BE49-F238E27FC236}">
                <a16:creationId xmlns:a16="http://schemas.microsoft.com/office/drawing/2014/main" id="{6CACDA90-D185-472B-92C6-32D2D05A3B2A}"/>
              </a:ext>
            </a:extLst>
          </p:cNvPr>
          <p:cNvSpPr>
            <a:spLocks noGrp="1"/>
          </p:cNvSpPr>
          <p:nvPr>
            <p:ph type="sldNum" sz="quarter" idx="4"/>
          </p:nvPr>
        </p:nvSpPr>
        <p:spPr/>
        <p:txBody>
          <a:bodyPr/>
          <a:lstStyle/>
          <a:p>
            <a:r>
              <a:rPr lang="en-US" dirty="0"/>
              <a:t>5</a:t>
            </a:r>
          </a:p>
        </p:txBody>
      </p:sp>
      <p:sp>
        <p:nvSpPr>
          <p:cNvPr id="20" name="Rectangle 2">
            <a:extLst>
              <a:ext uri="{FF2B5EF4-FFF2-40B4-BE49-F238E27FC236}">
                <a16:creationId xmlns:a16="http://schemas.microsoft.com/office/drawing/2014/main" id="{ECEF51F9-C2F7-445A-8292-F2FE51EA9FF2}"/>
              </a:ext>
            </a:extLst>
          </p:cNvPr>
          <p:cNvSpPr/>
          <p:nvPr/>
        </p:nvSpPr>
        <p:spPr>
          <a:xfrm>
            <a:off x="344319" y="2244930"/>
            <a:ext cx="2684171" cy="3505814"/>
          </a:xfrm>
          <a:prstGeom prst="rect">
            <a:avLst/>
          </a:prstGeom>
          <a:solidFill>
            <a:schemeClr val="bg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12">
            <a:extLst>
              <a:ext uri="{FF2B5EF4-FFF2-40B4-BE49-F238E27FC236}">
                <a16:creationId xmlns:a16="http://schemas.microsoft.com/office/drawing/2014/main" id="{F7EF142A-54CD-452F-8F9A-644A9CF2F2D3}"/>
              </a:ext>
            </a:extLst>
          </p:cNvPr>
          <p:cNvSpPr/>
          <p:nvPr/>
        </p:nvSpPr>
        <p:spPr>
          <a:xfrm>
            <a:off x="3200966" y="2224812"/>
            <a:ext cx="2684171" cy="3513671"/>
          </a:xfrm>
          <a:prstGeom prst="rect">
            <a:avLst/>
          </a:prstGeom>
          <a:solidFill>
            <a:schemeClr val="bg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13">
            <a:extLst>
              <a:ext uri="{FF2B5EF4-FFF2-40B4-BE49-F238E27FC236}">
                <a16:creationId xmlns:a16="http://schemas.microsoft.com/office/drawing/2014/main" id="{257DE891-A0E7-43AB-9F52-3AC0B5A5BD7C}"/>
              </a:ext>
            </a:extLst>
          </p:cNvPr>
          <p:cNvSpPr/>
          <p:nvPr/>
        </p:nvSpPr>
        <p:spPr>
          <a:xfrm>
            <a:off x="6049065" y="2232669"/>
            <a:ext cx="2684171" cy="3505814"/>
          </a:xfrm>
          <a:prstGeom prst="rect">
            <a:avLst/>
          </a:prstGeom>
          <a:solidFill>
            <a:schemeClr val="bg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4">
            <a:extLst>
              <a:ext uri="{FF2B5EF4-FFF2-40B4-BE49-F238E27FC236}">
                <a16:creationId xmlns:a16="http://schemas.microsoft.com/office/drawing/2014/main" id="{D62F5C1A-A716-4305-9383-B5F43A0A5F63}"/>
              </a:ext>
            </a:extLst>
          </p:cNvPr>
          <p:cNvSpPr/>
          <p:nvPr/>
        </p:nvSpPr>
        <p:spPr>
          <a:xfrm>
            <a:off x="1360913" y="5426665"/>
            <a:ext cx="656915" cy="656915"/>
          </a:xfrm>
          <a:prstGeom prst="ellipse">
            <a:avLst/>
          </a:prstGeom>
          <a:solidFill>
            <a:schemeClr val="accent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Oval 23">
            <a:extLst>
              <a:ext uri="{FF2B5EF4-FFF2-40B4-BE49-F238E27FC236}">
                <a16:creationId xmlns:a16="http://schemas.microsoft.com/office/drawing/2014/main" id="{BDA74509-F59F-407B-BBD7-5CEB2A61791F}"/>
              </a:ext>
            </a:extLst>
          </p:cNvPr>
          <p:cNvSpPr/>
          <p:nvPr/>
        </p:nvSpPr>
        <p:spPr>
          <a:xfrm>
            <a:off x="4210320" y="5426665"/>
            <a:ext cx="656915" cy="656915"/>
          </a:xfrm>
          <a:prstGeom prst="ellipse">
            <a:avLst/>
          </a:prstGeom>
          <a:solidFill>
            <a:schemeClr val="accent3"/>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Oval 24">
            <a:extLst>
              <a:ext uri="{FF2B5EF4-FFF2-40B4-BE49-F238E27FC236}">
                <a16:creationId xmlns:a16="http://schemas.microsoft.com/office/drawing/2014/main" id="{1307C7E7-70AF-41B9-A83B-92B3F194DBF2}"/>
              </a:ext>
            </a:extLst>
          </p:cNvPr>
          <p:cNvSpPr/>
          <p:nvPr/>
        </p:nvSpPr>
        <p:spPr>
          <a:xfrm>
            <a:off x="7058419" y="5426665"/>
            <a:ext cx="656915" cy="656915"/>
          </a:xfrm>
          <a:prstGeom prst="ellipse">
            <a:avLst/>
          </a:prstGeom>
          <a:solidFill>
            <a:schemeClr val="accent5"/>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5">
            <a:extLst>
              <a:ext uri="{FF2B5EF4-FFF2-40B4-BE49-F238E27FC236}">
                <a16:creationId xmlns:a16="http://schemas.microsoft.com/office/drawing/2014/main" id="{0F97AA7F-8D05-4194-B971-902A77849356}"/>
              </a:ext>
            </a:extLst>
          </p:cNvPr>
          <p:cNvSpPr/>
          <p:nvPr/>
        </p:nvSpPr>
        <p:spPr>
          <a:xfrm>
            <a:off x="535542" y="3375415"/>
            <a:ext cx="2307656" cy="1568506"/>
          </a:xfrm>
          <a:prstGeom prst="rect">
            <a:avLst/>
          </a:prstGeom>
        </p:spPr>
        <p:txBody>
          <a:bodyPr wrap="square">
            <a:spAutoFit/>
          </a:bodyPr>
          <a:lstStyle/>
          <a:p>
            <a:pPr algn="ctr">
              <a:lnSpc>
                <a:spcPct val="120000"/>
              </a:lnSpc>
            </a:pPr>
            <a:r>
              <a:rPr lang="it-IT" sz="1350" dirty="0" err="1">
                <a:solidFill>
                  <a:schemeClr val="bg1">
                    <a:lumMod val="65000"/>
                  </a:schemeClr>
                </a:solidFill>
                <a:latin typeface="Raleway"/>
                <a:ea typeface="Roboto Light" charset="0"/>
                <a:cs typeface="Roboto Light" charset="0"/>
              </a:rPr>
              <a:t>Emotionally</a:t>
            </a:r>
            <a:r>
              <a:rPr lang="it-IT" sz="1350" dirty="0">
                <a:solidFill>
                  <a:schemeClr val="bg1">
                    <a:lumMod val="65000"/>
                  </a:schemeClr>
                </a:solidFill>
                <a:latin typeface="Raleway"/>
                <a:ea typeface="Roboto Light" charset="0"/>
                <a:cs typeface="Roboto Light" charset="0"/>
              </a:rPr>
              <a:t> permette di effettuare l’analisi delle emozioni dei video caricati all’interno della nostra piattaforma o dei video registrati in tempo reale.</a:t>
            </a:r>
            <a:endParaRPr lang="en-US" sz="1350" dirty="0">
              <a:solidFill>
                <a:schemeClr val="bg1">
                  <a:lumMod val="65000"/>
                </a:schemeClr>
              </a:solidFill>
              <a:latin typeface="Raleway"/>
              <a:ea typeface="Roboto Light" charset="0"/>
              <a:cs typeface="Roboto Light" charset="0"/>
            </a:endParaRPr>
          </a:p>
        </p:txBody>
      </p:sp>
      <p:sp>
        <p:nvSpPr>
          <p:cNvPr id="27" name="Rectangle 28">
            <a:extLst>
              <a:ext uri="{FF2B5EF4-FFF2-40B4-BE49-F238E27FC236}">
                <a16:creationId xmlns:a16="http://schemas.microsoft.com/office/drawing/2014/main" id="{0C96F995-4607-4377-899F-FC5D2BFE748C}"/>
              </a:ext>
            </a:extLst>
          </p:cNvPr>
          <p:cNvSpPr/>
          <p:nvPr/>
        </p:nvSpPr>
        <p:spPr>
          <a:xfrm>
            <a:off x="535542" y="2354310"/>
            <a:ext cx="2307656" cy="837345"/>
          </a:xfrm>
          <a:prstGeom prst="rect">
            <a:avLst/>
          </a:prstGeom>
        </p:spPr>
        <p:txBody>
          <a:bodyPr wrap="square">
            <a:spAutoFit/>
          </a:bodyPr>
          <a:lstStyle/>
          <a:p>
            <a:pPr algn="ctr">
              <a:lnSpc>
                <a:spcPct val="120000"/>
              </a:lnSpc>
            </a:pPr>
            <a:r>
              <a:rPr lang="en-US" sz="2100" dirty="0" err="1">
                <a:latin typeface="Raleway"/>
                <a:ea typeface="Roboto Light" charset="0"/>
                <a:cs typeface="Roboto Light" charset="0"/>
              </a:rPr>
              <a:t>Analisi</a:t>
            </a:r>
            <a:r>
              <a:rPr lang="en-US" sz="2100" dirty="0">
                <a:latin typeface="Raleway"/>
                <a:ea typeface="Roboto Light" charset="0"/>
                <a:cs typeface="Roboto Light" charset="0"/>
              </a:rPr>
              <a:t> </a:t>
            </a:r>
            <a:r>
              <a:rPr lang="en-US" sz="2100" dirty="0" err="1">
                <a:latin typeface="Raleway"/>
                <a:ea typeface="Roboto Light" charset="0"/>
                <a:cs typeface="Roboto Light" charset="0"/>
              </a:rPr>
              <a:t>delle</a:t>
            </a:r>
            <a:r>
              <a:rPr lang="en-US" sz="2100" dirty="0">
                <a:latin typeface="Raleway"/>
                <a:ea typeface="Roboto Light" charset="0"/>
                <a:cs typeface="Roboto Light" charset="0"/>
              </a:rPr>
              <a:t> </a:t>
            </a:r>
            <a:r>
              <a:rPr lang="en-US" sz="2100" dirty="0" err="1">
                <a:latin typeface="Raleway"/>
                <a:ea typeface="Roboto Light" charset="0"/>
                <a:cs typeface="Roboto Light" charset="0"/>
              </a:rPr>
              <a:t>emozioni</a:t>
            </a:r>
            <a:endParaRPr lang="en-US" dirty="0">
              <a:latin typeface="Raleway"/>
              <a:ea typeface="Roboto Light" charset="0"/>
              <a:cs typeface="Roboto Light" charset="0"/>
            </a:endParaRPr>
          </a:p>
        </p:txBody>
      </p:sp>
      <p:sp>
        <p:nvSpPr>
          <p:cNvPr id="28" name="Rectangle 29">
            <a:extLst>
              <a:ext uri="{FF2B5EF4-FFF2-40B4-BE49-F238E27FC236}">
                <a16:creationId xmlns:a16="http://schemas.microsoft.com/office/drawing/2014/main" id="{0A94CDFA-898E-4F04-92BB-D8C48A12B7DD}"/>
              </a:ext>
            </a:extLst>
          </p:cNvPr>
          <p:cNvSpPr/>
          <p:nvPr/>
        </p:nvSpPr>
        <p:spPr>
          <a:xfrm>
            <a:off x="3384949" y="3372361"/>
            <a:ext cx="2307656" cy="1817805"/>
          </a:xfrm>
          <a:prstGeom prst="rect">
            <a:avLst/>
          </a:prstGeom>
        </p:spPr>
        <p:txBody>
          <a:bodyPr wrap="square">
            <a:spAutoFit/>
          </a:bodyPr>
          <a:lstStyle/>
          <a:p>
            <a:pPr algn="ctr">
              <a:lnSpc>
                <a:spcPct val="120000"/>
              </a:lnSpc>
            </a:pPr>
            <a:r>
              <a:rPr lang="it-IT" sz="1350" dirty="0" err="1">
                <a:solidFill>
                  <a:schemeClr val="bg1">
                    <a:lumMod val="65000"/>
                  </a:schemeClr>
                </a:solidFill>
                <a:latin typeface="Raleway"/>
                <a:ea typeface="Roboto Light" charset="0"/>
                <a:cs typeface="Roboto Light" charset="0"/>
              </a:rPr>
              <a:t>Emotionally</a:t>
            </a:r>
            <a:r>
              <a:rPr lang="it-IT" sz="1350" dirty="0">
                <a:solidFill>
                  <a:schemeClr val="bg1">
                    <a:lumMod val="65000"/>
                  </a:schemeClr>
                </a:solidFill>
                <a:latin typeface="Raleway"/>
                <a:ea typeface="Roboto Light" charset="0"/>
                <a:cs typeface="Roboto Light" charset="0"/>
              </a:rPr>
              <a:t>  permette di gestire i progetti e condividerli con altri membri del gruppo di lavoro e permette di gestire i permessi dei progetti condivisi.</a:t>
            </a:r>
            <a:endParaRPr lang="en-US" sz="1350" dirty="0">
              <a:solidFill>
                <a:schemeClr val="bg1">
                  <a:lumMod val="65000"/>
                </a:schemeClr>
              </a:solidFill>
              <a:latin typeface="Raleway"/>
              <a:ea typeface="Roboto Light" charset="0"/>
              <a:cs typeface="Roboto Light" charset="0"/>
            </a:endParaRPr>
          </a:p>
        </p:txBody>
      </p:sp>
      <p:sp>
        <p:nvSpPr>
          <p:cNvPr id="29" name="Rectangle 30">
            <a:extLst>
              <a:ext uri="{FF2B5EF4-FFF2-40B4-BE49-F238E27FC236}">
                <a16:creationId xmlns:a16="http://schemas.microsoft.com/office/drawing/2014/main" id="{35ABBB12-ABA3-4456-ABA5-FDAB7D6C7B1F}"/>
              </a:ext>
            </a:extLst>
          </p:cNvPr>
          <p:cNvSpPr/>
          <p:nvPr/>
        </p:nvSpPr>
        <p:spPr>
          <a:xfrm>
            <a:off x="3389223" y="2380325"/>
            <a:ext cx="2307656" cy="837345"/>
          </a:xfrm>
          <a:prstGeom prst="rect">
            <a:avLst/>
          </a:prstGeom>
        </p:spPr>
        <p:txBody>
          <a:bodyPr wrap="square">
            <a:spAutoFit/>
          </a:bodyPr>
          <a:lstStyle/>
          <a:p>
            <a:pPr algn="ctr">
              <a:lnSpc>
                <a:spcPct val="120000"/>
              </a:lnSpc>
            </a:pPr>
            <a:r>
              <a:rPr lang="en-US" sz="2100" dirty="0" err="1">
                <a:latin typeface="Raleway"/>
                <a:ea typeface="Roboto Light" charset="0"/>
                <a:cs typeface="Roboto Light" charset="0"/>
              </a:rPr>
              <a:t>Gestione</a:t>
            </a:r>
            <a:r>
              <a:rPr lang="en-US" sz="2100" dirty="0">
                <a:latin typeface="Raleway"/>
                <a:ea typeface="Roboto Light" charset="0"/>
                <a:cs typeface="Roboto Light" charset="0"/>
              </a:rPr>
              <a:t> </a:t>
            </a:r>
            <a:r>
              <a:rPr lang="en-US" sz="2100" dirty="0" err="1">
                <a:latin typeface="Raleway"/>
                <a:ea typeface="Roboto Light" charset="0"/>
                <a:cs typeface="Roboto Light" charset="0"/>
              </a:rPr>
              <a:t>dei</a:t>
            </a:r>
            <a:r>
              <a:rPr lang="en-US" sz="2100" dirty="0">
                <a:latin typeface="Raleway"/>
                <a:ea typeface="Roboto Light" charset="0"/>
                <a:cs typeface="Roboto Light" charset="0"/>
              </a:rPr>
              <a:t> </a:t>
            </a:r>
            <a:r>
              <a:rPr lang="en-US" sz="2100" dirty="0" err="1">
                <a:latin typeface="Raleway"/>
                <a:ea typeface="Roboto Light" charset="0"/>
                <a:cs typeface="Roboto Light" charset="0"/>
              </a:rPr>
              <a:t>progetti</a:t>
            </a:r>
            <a:endParaRPr lang="en-US" dirty="0">
              <a:latin typeface="Raleway"/>
              <a:ea typeface="Roboto Light" charset="0"/>
              <a:cs typeface="Roboto Light" charset="0"/>
            </a:endParaRPr>
          </a:p>
        </p:txBody>
      </p:sp>
      <p:sp>
        <p:nvSpPr>
          <p:cNvPr id="30" name="Rectangle 31">
            <a:extLst>
              <a:ext uri="{FF2B5EF4-FFF2-40B4-BE49-F238E27FC236}">
                <a16:creationId xmlns:a16="http://schemas.microsoft.com/office/drawing/2014/main" id="{A46524A1-B7AB-4A01-B206-F24526C23DB4}"/>
              </a:ext>
            </a:extLst>
          </p:cNvPr>
          <p:cNvSpPr/>
          <p:nvPr/>
        </p:nvSpPr>
        <p:spPr>
          <a:xfrm>
            <a:off x="6237322" y="3343524"/>
            <a:ext cx="2307656" cy="2063770"/>
          </a:xfrm>
          <a:prstGeom prst="rect">
            <a:avLst/>
          </a:prstGeom>
        </p:spPr>
        <p:txBody>
          <a:bodyPr wrap="square">
            <a:spAutoFit/>
          </a:bodyPr>
          <a:lstStyle/>
          <a:p>
            <a:pPr algn="ctr">
              <a:lnSpc>
                <a:spcPct val="120000"/>
              </a:lnSpc>
            </a:pPr>
            <a:r>
              <a:rPr lang="it-IT" sz="1350" dirty="0">
                <a:solidFill>
                  <a:schemeClr val="bg1">
                    <a:lumMod val="65000"/>
                  </a:schemeClr>
                </a:solidFill>
                <a:latin typeface="Raleway"/>
                <a:ea typeface="Roboto Light" charset="0"/>
                <a:cs typeface="Roboto Light" charset="0"/>
              </a:rPr>
              <a:t>I risultati di queste analisi sono mostrati attraverso  grafici di facile consultazione. Il sistema permette inoltre di esportare queste analisi in vari formati (HTML, PDF, Excel).</a:t>
            </a:r>
            <a:endParaRPr lang="en-US" sz="1350" dirty="0">
              <a:solidFill>
                <a:schemeClr val="bg1">
                  <a:lumMod val="65000"/>
                </a:schemeClr>
              </a:solidFill>
              <a:latin typeface="Raleway"/>
              <a:ea typeface="Roboto Light" charset="0"/>
              <a:cs typeface="Roboto Light" charset="0"/>
            </a:endParaRPr>
          </a:p>
        </p:txBody>
      </p:sp>
      <p:sp>
        <p:nvSpPr>
          <p:cNvPr id="31" name="Rectangle 32">
            <a:extLst>
              <a:ext uri="{FF2B5EF4-FFF2-40B4-BE49-F238E27FC236}">
                <a16:creationId xmlns:a16="http://schemas.microsoft.com/office/drawing/2014/main" id="{1B250984-8053-45A0-8D18-30464BE033EB}"/>
              </a:ext>
            </a:extLst>
          </p:cNvPr>
          <p:cNvSpPr/>
          <p:nvPr/>
        </p:nvSpPr>
        <p:spPr>
          <a:xfrm>
            <a:off x="6237322" y="2417651"/>
            <a:ext cx="2307656" cy="837345"/>
          </a:xfrm>
          <a:prstGeom prst="rect">
            <a:avLst/>
          </a:prstGeom>
        </p:spPr>
        <p:txBody>
          <a:bodyPr wrap="square">
            <a:spAutoFit/>
          </a:bodyPr>
          <a:lstStyle/>
          <a:p>
            <a:pPr algn="ctr">
              <a:lnSpc>
                <a:spcPct val="120000"/>
              </a:lnSpc>
            </a:pPr>
            <a:r>
              <a:rPr lang="it-IT" sz="2100" dirty="0">
                <a:latin typeface="Raleway"/>
                <a:ea typeface="Roboto Light" charset="0"/>
                <a:cs typeface="Roboto Light" charset="0"/>
              </a:rPr>
              <a:t>Esportazione dei grafici</a:t>
            </a:r>
            <a:endParaRPr lang="en-US" dirty="0">
              <a:latin typeface="Raleway"/>
              <a:ea typeface="Roboto Light" charset="0"/>
              <a:cs typeface="Roboto Light" charset="0"/>
            </a:endParaRPr>
          </a:p>
        </p:txBody>
      </p:sp>
      <p:pic>
        <p:nvPicPr>
          <p:cNvPr id="36" name="Elemento grafico 35" descr="Faccia sorridente senza riempimento">
            <a:extLst>
              <a:ext uri="{FF2B5EF4-FFF2-40B4-BE49-F238E27FC236}">
                <a16:creationId xmlns:a16="http://schemas.microsoft.com/office/drawing/2014/main" id="{121685CD-E53E-43C6-95D9-6BBE7AF532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95603" y="5478764"/>
            <a:ext cx="581602" cy="563572"/>
          </a:xfrm>
          <a:prstGeom prst="rect">
            <a:avLst/>
          </a:prstGeom>
        </p:spPr>
      </p:pic>
      <p:pic>
        <p:nvPicPr>
          <p:cNvPr id="42" name="Elemento grafico 41" descr="Cartella">
            <a:extLst>
              <a:ext uri="{FF2B5EF4-FFF2-40B4-BE49-F238E27FC236}">
                <a16:creationId xmlns:a16="http://schemas.microsoft.com/office/drawing/2014/main" id="{1A7EFD38-8CCF-49E0-9658-BE5E32823A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95628" y="5533037"/>
            <a:ext cx="486298" cy="466529"/>
          </a:xfrm>
          <a:prstGeom prst="rect">
            <a:avLst/>
          </a:prstGeom>
        </p:spPr>
      </p:pic>
      <p:pic>
        <p:nvPicPr>
          <p:cNvPr id="44" name="Elemento grafico 43" descr="Grafico a barre">
            <a:extLst>
              <a:ext uri="{FF2B5EF4-FFF2-40B4-BE49-F238E27FC236}">
                <a16:creationId xmlns:a16="http://schemas.microsoft.com/office/drawing/2014/main" id="{DA0769AE-8FA7-42EE-8092-BD20E179CB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50222" y="5537701"/>
            <a:ext cx="473307" cy="457200"/>
          </a:xfrm>
          <a:prstGeom prst="rect">
            <a:avLst/>
          </a:prstGeom>
        </p:spPr>
      </p:pic>
    </p:spTree>
    <p:extLst>
      <p:ext uri="{BB962C8B-B14F-4D97-AF65-F5344CB8AC3E}">
        <p14:creationId xmlns:p14="http://schemas.microsoft.com/office/powerpoint/2010/main" val="192097623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2EADC77-394E-4192-B4F4-3C62BE1B14CF}"/>
              </a:ext>
            </a:extLst>
          </p:cNvPr>
          <p:cNvSpPr>
            <a:spLocks noGrp="1"/>
          </p:cNvSpPr>
          <p:nvPr>
            <p:ph type="title"/>
          </p:nvPr>
        </p:nvSpPr>
        <p:spPr>
          <a:xfrm>
            <a:off x="628650" y="3168995"/>
            <a:ext cx="4456534" cy="520010"/>
          </a:xfrm>
        </p:spPr>
        <p:txBody>
          <a:bodyPr/>
          <a:lstStyle/>
          <a:p>
            <a:r>
              <a:rPr lang="it-IT" dirty="0">
                <a:latin typeface="Raleway"/>
              </a:rPr>
              <a:t>Impatto nel mondo</a:t>
            </a:r>
          </a:p>
        </p:txBody>
      </p:sp>
    </p:spTree>
    <p:extLst>
      <p:ext uri="{BB962C8B-B14F-4D97-AF65-F5344CB8AC3E}">
        <p14:creationId xmlns:p14="http://schemas.microsoft.com/office/powerpoint/2010/main" val="192636871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Raleway" panose="020B0503030101060003" pitchFamily="34" charset="0"/>
              </a:rPr>
              <a:t>Impatto</a:t>
            </a:r>
            <a:r>
              <a:rPr lang="en-US" dirty="0">
                <a:latin typeface="Raleway" panose="020B0503030101060003" pitchFamily="34" charset="0"/>
              </a:rPr>
              <a:t> </a:t>
            </a:r>
            <a:r>
              <a:rPr lang="en-US" dirty="0" err="1">
                <a:latin typeface="Raleway" panose="020B0503030101060003" pitchFamily="34" charset="0"/>
              </a:rPr>
              <a:t>nel</a:t>
            </a:r>
            <a:r>
              <a:rPr lang="en-US" dirty="0">
                <a:latin typeface="Raleway" panose="020B0503030101060003" pitchFamily="34" charset="0"/>
              </a:rPr>
              <a:t> mondo</a:t>
            </a:r>
          </a:p>
        </p:txBody>
      </p:sp>
      <p:sp>
        <p:nvSpPr>
          <p:cNvPr id="3" name="Slide Number Placeholder 2"/>
          <p:cNvSpPr>
            <a:spLocks noGrp="1"/>
          </p:cNvSpPr>
          <p:nvPr>
            <p:ph type="sldNum" sz="quarter" idx="4"/>
          </p:nvPr>
        </p:nvSpPr>
        <p:spPr/>
        <p:txBody>
          <a:bodyPr/>
          <a:lstStyle/>
          <a:p>
            <a:r>
              <a:rPr lang="en-US" dirty="0"/>
              <a:t>7</a:t>
            </a:r>
          </a:p>
        </p:txBody>
      </p:sp>
      <p:pic>
        <p:nvPicPr>
          <p:cNvPr id="5" name="Immagine 4" descr="Immagine che contiene tavolo, monitor, blu, sedendo&#10;&#10;Descrizione generata automaticamente">
            <a:extLst>
              <a:ext uri="{FF2B5EF4-FFF2-40B4-BE49-F238E27FC236}">
                <a16:creationId xmlns:a16="http://schemas.microsoft.com/office/drawing/2014/main" id="{71A0A064-63AB-41B1-8622-7EABC759F3E6}"/>
              </a:ext>
            </a:extLst>
          </p:cNvPr>
          <p:cNvPicPr>
            <a:picLocks noChangeAspect="1"/>
          </p:cNvPicPr>
          <p:nvPr/>
        </p:nvPicPr>
        <p:blipFill rotWithShape="1">
          <a:blip r:embed="rId3">
            <a:extLst>
              <a:ext uri="{28A0092B-C50C-407E-A947-70E740481C1C}">
                <a14:useLocalDpi xmlns:a14="http://schemas.microsoft.com/office/drawing/2010/main" val="0"/>
              </a:ext>
            </a:extLst>
          </a:blip>
          <a:srcRect b="8476"/>
          <a:stretch/>
        </p:blipFill>
        <p:spPr>
          <a:xfrm>
            <a:off x="787092" y="1915885"/>
            <a:ext cx="3316823" cy="4474029"/>
          </a:xfrm>
          <a:prstGeom prst="rect">
            <a:avLst/>
          </a:prstGeom>
        </p:spPr>
      </p:pic>
      <p:sp>
        <p:nvSpPr>
          <p:cNvPr id="21" name="TextBox 37">
            <a:extLst>
              <a:ext uri="{FF2B5EF4-FFF2-40B4-BE49-F238E27FC236}">
                <a16:creationId xmlns:a16="http://schemas.microsoft.com/office/drawing/2014/main" id="{F090414D-043E-4817-81A9-994E777FAA42}"/>
              </a:ext>
            </a:extLst>
          </p:cNvPr>
          <p:cNvSpPr txBox="1"/>
          <p:nvPr/>
        </p:nvSpPr>
        <p:spPr>
          <a:xfrm>
            <a:off x="4664252" y="2490905"/>
            <a:ext cx="3796998" cy="3323987"/>
          </a:xfrm>
          <a:prstGeom prst="rect">
            <a:avLst/>
          </a:prstGeom>
          <a:noFill/>
        </p:spPr>
        <p:txBody>
          <a:bodyPr wrap="square" rtlCol="0">
            <a:spAutoFit/>
          </a:bodyPr>
          <a:lstStyle/>
          <a:p>
            <a:r>
              <a:rPr lang="it-IT" sz="1400" dirty="0">
                <a:solidFill>
                  <a:schemeClr val="bg1">
                    <a:lumMod val="65000"/>
                  </a:schemeClr>
                </a:solidFill>
                <a:latin typeface="Raleway"/>
                <a:ea typeface="Roboto Light" charset="0"/>
                <a:cs typeface="Roboto Light" charset="0"/>
              </a:rPr>
              <a:t>Questo sistema può avere un elevato impatto nel mondo.</a:t>
            </a:r>
          </a:p>
          <a:p>
            <a:r>
              <a:rPr lang="it-IT" sz="1400" dirty="0">
                <a:solidFill>
                  <a:schemeClr val="bg1">
                    <a:lumMod val="65000"/>
                  </a:schemeClr>
                </a:solidFill>
                <a:latin typeface="Raleway"/>
                <a:ea typeface="Roboto Light" charset="0"/>
                <a:cs typeface="Roboto Light" charset="0"/>
              </a:rPr>
              <a:t>Le emozioni sono importanti dato che incidono direttamente sul nostro comportamento e sul nostro pensiero.</a:t>
            </a:r>
          </a:p>
          <a:p>
            <a:r>
              <a:rPr lang="it-IT" sz="1400" dirty="0">
                <a:solidFill>
                  <a:schemeClr val="bg1">
                    <a:lumMod val="65000"/>
                  </a:schemeClr>
                </a:solidFill>
                <a:latin typeface="Raleway"/>
                <a:ea typeface="Roboto Light" charset="0"/>
                <a:cs typeface="Roboto Light" charset="0"/>
              </a:rPr>
              <a:t>Proprio per questo l’applicazione web può aiutare le persone ad aumentare l’intelligenza emotiva, cioè l’abilità umana di percepire, comprendere e regolare le emozioni proprie e di chi ci circonda. </a:t>
            </a:r>
          </a:p>
          <a:p>
            <a:r>
              <a:rPr lang="it-IT" sz="1400" dirty="0">
                <a:solidFill>
                  <a:schemeClr val="bg1">
                    <a:lumMod val="65000"/>
                  </a:schemeClr>
                </a:solidFill>
                <a:latin typeface="Raleway"/>
                <a:ea typeface="Roboto Light" charset="0"/>
                <a:cs typeface="Roboto Light" charset="0"/>
              </a:rPr>
              <a:t>Inoltre, in particolare, può essere usato nel settore della pubblicità, in quanto, attraverso il sistema, è possibile studiare le emozioni di uno spettatore alla vista di una pubblicità. </a:t>
            </a:r>
          </a:p>
        </p:txBody>
      </p:sp>
    </p:spTree>
    <p:extLst>
      <p:ext uri="{BB962C8B-B14F-4D97-AF65-F5344CB8AC3E}">
        <p14:creationId xmlns:p14="http://schemas.microsoft.com/office/powerpoint/2010/main" val="81866255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A3425F-3989-434F-A102-94D7CFA49E57}"/>
              </a:ext>
            </a:extLst>
          </p:cNvPr>
          <p:cNvSpPr>
            <a:spLocks noGrp="1"/>
          </p:cNvSpPr>
          <p:nvPr>
            <p:ph type="title"/>
          </p:nvPr>
        </p:nvSpPr>
        <p:spPr>
          <a:xfrm>
            <a:off x="510663" y="2904478"/>
            <a:ext cx="3943350" cy="1049044"/>
          </a:xfrm>
        </p:spPr>
        <p:txBody>
          <a:bodyPr/>
          <a:lstStyle/>
          <a:p>
            <a:r>
              <a:rPr lang="it-IT" dirty="0">
                <a:latin typeface="Raleway"/>
              </a:rPr>
              <a:t>Caratteristiche salienti della progettazione</a:t>
            </a:r>
          </a:p>
        </p:txBody>
      </p:sp>
    </p:spTree>
    <p:extLst>
      <p:ext uri="{BB962C8B-B14F-4D97-AF65-F5344CB8AC3E}">
        <p14:creationId xmlns:p14="http://schemas.microsoft.com/office/powerpoint/2010/main" val="73229818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C875C3B-F22C-4344-9DC1-A939398E9463}"/>
              </a:ext>
            </a:extLst>
          </p:cNvPr>
          <p:cNvSpPr>
            <a:spLocks noGrp="1"/>
          </p:cNvSpPr>
          <p:nvPr>
            <p:ph type="title"/>
          </p:nvPr>
        </p:nvSpPr>
        <p:spPr/>
        <p:txBody>
          <a:bodyPr/>
          <a:lstStyle/>
          <a:p>
            <a:r>
              <a:rPr lang="it-IT" dirty="0">
                <a:latin typeface="Raleway" panose="020B0503030101060003" pitchFamily="34" charset="0"/>
              </a:rPr>
              <a:t>Oggetto </a:t>
            </a:r>
            <a:r>
              <a:rPr lang="it-IT" dirty="0" err="1">
                <a:latin typeface="Raleway" panose="020B0503030101060003" pitchFamily="34" charset="0"/>
              </a:rPr>
              <a:t>façade</a:t>
            </a:r>
            <a:r>
              <a:rPr lang="it-IT" dirty="0">
                <a:latin typeface="Raleway" panose="020B0503030101060003" pitchFamily="34" charset="0"/>
              </a:rPr>
              <a:t> per la gestione delle analisi</a:t>
            </a:r>
          </a:p>
        </p:txBody>
      </p:sp>
      <p:sp>
        <p:nvSpPr>
          <p:cNvPr id="3" name="Segnaposto numero diapositiva 2">
            <a:extLst>
              <a:ext uri="{FF2B5EF4-FFF2-40B4-BE49-F238E27FC236}">
                <a16:creationId xmlns:a16="http://schemas.microsoft.com/office/drawing/2014/main" id="{F95D5DB9-37AE-4E1C-A00F-B3A31DFEC6CC}"/>
              </a:ext>
            </a:extLst>
          </p:cNvPr>
          <p:cNvSpPr>
            <a:spLocks noGrp="1"/>
          </p:cNvSpPr>
          <p:nvPr>
            <p:ph type="sldNum" sz="quarter" idx="4"/>
          </p:nvPr>
        </p:nvSpPr>
        <p:spPr/>
        <p:txBody>
          <a:bodyPr/>
          <a:lstStyle/>
          <a:p>
            <a:fld id="{936C95AE-7298-45E1-9514-94AFF5BED89B}" type="slidenum">
              <a:rPr lang="en-US" smtClean="0"/>
              <a:pPr/>
              <a:t>9</a:t>
            </a:fld>
            <a:endParaRPr lang="en-US" dirty="0"/>
          </a:p>
        </p:txBody>
      </p:sp>
      <p:sp>
        <p:nvSpPr>
          <p:cNvPr id="6" name="Titolo 1">
            <a:extLst>
              <a:ext uri="{FF2B5EF4-FFF2-40B4-BE49-F238E27FC236}">
                <a16:creationId xmlns:a16="http://schemas.microsoft.com/office/drawing/2014/main" id="{BA907758-C83D-447A-8484-FE6423F0D184}"/>
              </a:ext>
            </a:extLst>
          </p:cNvPr>
          <p:cNvSpPr txBox="1">
            <a:spLocks/>
          </p:cNvSpPr>
          <p:nvPr/>
        </p:nvSpPr>
        <p:spPr>
          <a:xfrm>
            <a:off x="395206" y="573317"/>
            <a:ext cx="8422816" cy="431020"/>
          </a:xfrm>
          <a:prstGeom prst="rect">
            <a:avLst/>
          </a:prstGeom>
        </p:spPr>
        <p:txBody>
          <a:bodyPr/>
          <a:lstStyle>
            <a:lvl1pPr algn="l" defTabSz="685783" rtl="0" eaLnBrk="1" latinLnBrk="0" hangingPunct="1">
              <a:lnSpc>
                <a:spcPct val="90000"/>
              </a:lnSpc>
              <a:spcBef>
                <a:spcPct val="0"/>
              </a:spcBef>
              <a:buNone/>
              <a:defRPr sz="3300" kern="1200">
                <a:solidFill>
                  <a:schemeClr val="tx1"/>
                </a:solidFill>
                <a:latin typeface="+mj-lt"/>
                <a:ea typeface="+mj-ea"/>
                <a:cs typeface="+mj-cs"/>
              </a:defRPr>
            </a:lvl1pPr>
          </a:lstStyle>
          <a:p>
            <a:endParaRPr lang="it-IT" sz="1800" dirty="0">
              <a:solidFill>
                <a:schemeClr val="bg1"/>
              </a:solidFill>
              <a:latin typeface="Raleway" panose="020B0503030101060003"/>
            </a:endParaRPr>
          </a:p>
        </p:txBody>
      </p:sp>
      <p:sp>
        <p:nvSpPr>
          <p:cNvPr id="19" name="TextBox 37">
            <a:extLst>
              <a:ext uri="{FF2B5EF4-FFF2-40B4-BE49-F238E27FC236}">
                <a16:creationId xmlns:a16="http://schemas.microsoft.com/office/drawing/2014/main" id="{21E36742-719E-44B2-A053-6696AE06980A}"/>
              </a:ext>
            </a:extLst>
          </p:cNvPr>
          <p:cNvSpPr txBox="1"/>
          <p:nvPr/>
        </p:nvSpPr>
        <p:spPr>
          <a:xfrm>
            <a:off x="4664252" y="2490905"/>
            <a:ext cx="3796998" cy="2246769"/>
          </a:xfrm>
          <a:prstGeom prst="rect">
            <a:avLst/>
          </a:prstGeom>
          <a:noFill/>
        </p:spPr>
        <p:txBody>
          <a:bodyPr wrap="square" rtlCol="0">
            <a:spAutoFit/>
          </a:bodyPr>
          <a:lstStyle/>
          <a:p>
            <a:r>
              <a:rPr lang="it-IT" sz="1400" dirty="0">
                <a:solidFill>
                  <a:schemeClr val="bg1">
                    <a:lumMod val="65000"/>
                  </a:schemeClr>
                </a:solidFill>
                <a:latin typeface="Raleway"/>
                <a:ea typeface="Roboto Light" charset="0"/>
                <a:cs typeface="Roboto Light" charset="0"/>
              </a:rPr>
              <a:t>Si è progettato una classe </a:t>
            </a:r>
            <a:r>
              <a:rPr lang="it-IT" sz="1400" dirty="0" err="1">
                <a:solidFill>
                  <a:schemeClr val="bg1">
                    <a:lumMod val="65000"/>
                  </a:schemeClr>
                </a:solidFill>
                <a:latin typeface="Raleway"/>
                <a:ea typeface="Roboto Light" charset="0"/>
                <a:cs typeface="Roboto Light" charset="0"/>
              </a:rPr>
              <a:t>façade</a:t>
            </a:r>
            <a:r>
              <a:rPr lang="it-IT" sz="1400" dirty="0">
                <a:solidFill>
                  <a:schemeClr val="bg1">
                    <a:lumMod val="65000"/>
                  </a:schemeClr>
                </a:solidFill>
                <a:latin typeface="Raleway"/>
                <a:ea typeface="Roboto Light" charset="0"/>
                <a:cs typeface="Roboto Light" charset="0"/>
              </a:rPr>
              <a:t> che semplifica drasticamente l’interfacciamento al motore di intelligenza artificiale.</a:t>
            </a:r>
          </a:p>
          <a:p>
            <a:endParaRPr lang="it-IT" sz="1400" dirty="0">
              <a:solidFill>
                <a:schemeClr val="bg1">
                  <a:lumMod val="65000"/>
                </a:schemeClr>
              </a:solidFill>
              <a:latin typeface="Raleway"/>
              <a:ea typeface="Roboto Light" charset="0"/>
              <a:cs typeface="Roboto Light" charset="0"/>
            </a:endParaRPr>
          </a:p>
          <a:p>
            <a:r>
              <a:rPr lang="it-IT" sz="1400" dirty="0">
                <a:solidFill>
                  <a:schemeClr val="bg1">
                    <a:lumMod val="65000"/>
                  </a:schemeClr>
                </a:solidFill>
                <a:latin typeface="Raleway"/>
                <a:ea typeface="Roboto Light" charset="0"/>
                <a:cs typeface="Roboto Light" charset="0"/>
              </a:rPr>
              <a:t>Questa classe introduce inoltre una indipendenza dalle API usate per l’analisi dei video tale da permettere di modificare l’intera componente di analisi senza apportare la benché minima modifica in altre porzioni del sistema.</a:t>
            </a:r>
          </a:p>
        </p:txBody>
      </p:sp>
      <p:graphicFrame>
        <p:nvGraphicFramePr>
          <p:cNvPr id="11" name="Tabella 11">
            <a:extLst>
              <a:ext uri="{FF2B5EF4-FFF2-40B4-BE49-F238E27FC236}">
                <a16:creationId xmlns:a16="http://schemas.microsoft.com/office/drawing/2014/main" id="{FF382478-B1BA-4DF2-A792-F7FDCC6C7E51}"/>
              </a:ext>
            </a:extLst>
          </p:cNvPr>
          <p:cNvGraphicFramePr>
            <a:graphicFrameLocks noGrp="1"/>
          </p:cNvGraphicFramePr>
          <p:nvPr>
            <p:extLst>
              <p:ext uri="{D42A27DB-BD31-4B8C-83A1-F6EECF244321}">
                <p14:modId xmlns:p14="http://schemas.microsoft.com/office/powerpoint/2010/main" val="2990224573"/>
              </p:ext>
            </p:extLst>
          </p:nvPr>
        </p:nvGraphicFramePr>
        <p:xfrm>
          <a:off x="787092" y="2136941"/>
          <a:ext cx="3316823" cy="2954695"/>
        </p:xfrm>
        <a:graphic>
          <a:graphicData uri="http://schemas.openxmlformats.org/drawingml/2006/table">
            <a:tbl>
              <a:tblPr firstRow="1" bandRow="1">
                <a:tableStyleId>{2A488322-F2BA-4B5B-9748-0D474271808F}</a:tableStyleId>
              </a:tblPr>
              <a:tblGrid>
                <a:gridCol w="3316823">
                  <a:extLst>
                    <a:ext uri="{9D8B030D-6E8A-4147-A177-3AD203B41FA5}">
                      <a16:colId xmlns:a16="http://schemas.microsoft.com/office/drawing/2014/main" val="2962093592"/>
                    </a:ext>
                  </a:extLst>
                </a:gridCol>
              </a:tblGrid>
              <a:tr h="408122">
                <a:tc>
                  <a:txBody>
                    <a:bodyPr/>
                    <a:lstStyle/>
                    <a:p>
                      <a:pPr algn="ctr"/>
                      <a:r>
                        <a:rPr lang="it-IT" dirty="0" err="1">
                          <a:latin typeface="Raleway" panose="020B0503030101060003" pitchFamily="34" charset="0"/>
                        </a:rPr>
                        <a:t>EmotionAnalysis</a:t>
                      </a:r>
                      <a:endParaRPr lang="it-IT" dirty="0">
                        <a:latin typeface="Raleway" panose="020B0503030101060003" pitchFamily="34" charset="0"/>
                      </a:endParaRPr>
                    </a:p>
                  </a:txBody>
                  <a:tcPr>
                    <a:solidFill>
                      <a:srgbClr val="FF9800"/>
                    </a:solidFill>
                  </a:tcPr>
                </a:tc>
                <a:extLst>
                  <a:ext uri="{0D108BD9-81ED-4DB2-BD59-A6C34878D82A}">
                    <a16:rowId xmlns:a16="http://schemas.microsoft.com/office/drawing/2014/main" val="2077286832"/>
                  </a:ext>
                </a:extLst>
              </a:tr>
              <a:tr h="408122">
                <a:tc>
                  <a:txBody>
                    <a:bodyPr/>
                    <a:lstStyle/>
                    <a:p>
                      <a:r>
                        <a:rPr lang="it-IT" u="sng" dirty="0"/>
                        <a:t>+ </a:t>
                      </a:r>
                      <a:r>
                        <a:rPr lang="it-IT" u="sng" dirty="0" err="1"/>
                        <a:t>FaceMode</a:t>
                      </a:r>
                      <a:r>
                        <a:rPr lang="it-IT" u="sng" dirty="0"/>
                        <a:t> : </a:t>
                      </a:r>
                      <a:r>
                        <a:rPr lang="it-IT" u="sng" dirty="0" err="1"/>
                        <a:t>enum</a:t>
                      </a:r>
                      <a:endParaRPr lang="it-IT" u="sng" dirty="0">
                        <a:latin typeface="Raleway" panose="020B0503030101060003" pitchFamily="34" charset="0"/>
                      </a:endParaRPr>
                    </a:p>
                  </a:txBody>
                  <a:tcPr/>
                </a:tc>
                <a:extLst>
                  <a:ext uri="{0D108BD9-81ED-4DB2-BD59-A6C34878D82A}">
                    <a16:rowId xmlns:a16="http://schemas.microsoft.com/office/drawing/2014/main" val="4019197409"/>
                  </a:ext>
                </a:extLst>
              </a:tr>
              <a:tr h="2138451">
                <a:tc>
                  <a:txBody>
                    <a:bodyPr/>
                    <a:lstStyle/>
                    <a:p>
                      <a:r>
                        <a:rPr lang="it-IT" u="sng" dirty="0"/>
                        <a:t>+ </a:t>
                      </a:r>
                      <a:r>
                        <a:rPr lang="it-IT" u="sng" dirty="0" err="1"/>
                        <a:t>getDefaultConfiguration</a:t>
                      </a:r>
                      <a:r>
                        <a:rPr lang="it-IT" u="sng" dirty="0"/>
                        <a:t>() : Object</a:t>
                      </a:r>
                    </a:p>
                    <a:p>
                      <a:r>
                        <a:rPr lang="it-IT" u="sng" dirty="0"/>
                        <a:t>+ </a:t>
                      </a:r>
                      <a:r>
                        <a:rPr lang="it-IT" u="sng" dirty="0" err="1"/>
                        <a:t>analyzeVideo</a:t>
                      </a:r>
                      <a:r>
                        <a:rPr lang="it-IT" u="sng" dirty="0"/>
                        <a:t>(</a:t>
                      </a:r>
                      <a:r>
                        <a:rPr lang="it-IT" u="sng" dirty="0" err="1"/>
                        <a:t>filename</a:t>
                      </a:r>
                      <a:r>
                        <a:rPr lang="it-IT" u="sng" dirty="0"/>
                        <a:t> : </a:t>
                      </a:r>
                      <a:r>
                        <a:rPr lang="it-IT" u="sng" dirty="0" err="1"/>
                        <a:t>String</a:t>
                      </a:r>
                      <a:r>
                        <a:rPr lang="it-IT" u="sng" dirty="0"/>
                        <a:t>, </a:t>
                      </a:r>
                      <a:r>
                        <a:rPr lang="it-IT" u="sng" dirty="0" err="1"/>
                        <a:t>callback</a:t>
                      </a:r>
                      <a:r>
                        <a:rPr lang="it-IT" u="sng" dirty="0"/>
                        <a:t> : </a:t>
                      </a:r>
                      <a:r>
                        <a:rPr lang="it-IT" u="sng" dirty="0" err="1"/>
                        <a:t>Callback</a:t>
                      </a:r>
                      <a:r>
                        <a:rPr lang="it-IT" u="sng" dirty="0"/>
                        <a:t>, options: Object) : </a:t>
                      </a:r>
                      <a:r>
                        <a:rPr lang="it-IT" u="sng" dirty="0" err="1"/>
                        <a:t>void</a:t>
                      </a:r>
                      <a:endParaRPr lang="it-IT" u="sng" dirty="0"/>
                    </a:p>
                    <a:p>
                      <a:r>
                        <a:rPr lang="it-IT" u="sng" dirty="0"/>
                        <a:t>+ </a:t>
                      </a:r>
                      <a:r>
                        <a:rPr lang="it-IT" u="sng" dirty="0" err="1"/>
                        <a:t>analyzeCamera</a:t>
                      </a:r>
                      <a:r>
                        <a:rPr lang="it-IT" u="sng" dirty="0"/>
                        <a:t>(</a:t>
                      </a:r>
                      <a:r>
                        <a:rPr lang="it-IT" u="sng" dirty="0" err="1"/>
                        <a:t>callback</a:t>
                      </a:r>
                      <a:r>
                        <a:rPr lang="it-IT" u="sng" dirty="0"/>
                        <a:t> : </a:t>
                      </a:r>
                      <a:r>
                        <a:rPr lang="it-IT" u="sng" dirty="0" err="1"/>
                        <a:t>Callback</a:t>
                      </a:r>
                      <a:r>
                        <a:rPr lang="it-IT" u="sng" dirty="0"/>
                        <a:t>, options : Object) : Object</a:t>
                      </a:r>
                    </a:p>
                    <a:p>
                      <a:r>
                        <a:rPr lang="it-IT" u="sng" dirty="0"/>
                        <a:t>+ </a:t>
                      </a:r>
                      <a:r>
                        <a:rPr lang="it-IT" u="sng" dirty="0" err="1"/>
                        <a:t>average</a:t>
                      </a:r>
                      <a:r>
                        <a:rPr lang="it-IT" u="sng" dirty="0"/>
                        <a:t>(reports : Object) : Object</a:t>
                      </a:r>
                    </a:p>
                    <a:p>
                      <a:r>
                        <a:rPr lang="it-IT" u="sng" dirty="0"/>
                        <a:t>+ </a:t>
                      </a:r>
                      <a:r>
                        <a:rPr lang="it-IT" u="sng" dirty="0" err="1"/>
                        <a:t>getEmotionValues</a:t>
                      </a:r>
                      <a:r>
                        <a:rPr lang="it-IT" u="sng" dirty="0"/>
                        <a:t>(report : Object | Object[]) : Object | Object[]</a:t>
                      </a:r>
                      <a:endParaRPr lang="it-IT" u="sng" dirty="0">
                        <a:latin typeface="Raleway" panose="020B0503030101060003" pitchFamily="34" charset="0"/>
                      </a:endParaRPr>
                    </a:p>
                  </a:txBody>
                  <a:tcPr/>
                </a:tc>
                <a:extLst>
                  <a:ext uri="{0D108BD9-81ED-4DB2-BD59-A6C34878D82A}">
                    <a16:rowId xmlns:a16="http://schemas.microsoft.com/office/drawing/2014/main" val="1133712720"/>
                  </a:ext>
                </a:extLst>
              </a:tr>
            </a:tbl>
          </a:graphicData>
        </a:graphic>
      </p:graphicFrame>
    </p:spTree>
    <p:extLst>
      <p:ext uri="{BB962C8B-B14F-4D97-AF65-F5344CB8AC3E}">
        <p14:creationId xmlns:p14="http://schemas.microsoft.com/office/powerpoint/2010/main" val="2985701101"/>
      </p:ext>
    </p:extLst>
  </p:cSld>
  <p:clrMapOvr>
    <a:masterClrMapping/>
  </p:clrMapOvr>
  <p:transition spd="slow">
    <p:push/>
  </p:transition>
</p:sld>
</file>

<file path=ppt/theme/theme1.xml><?xml version="1.0" encoding="utf-8"?>
<a:theme xmlns:a="http://schemas.openxmlformats.org/drawingml/2006/main" name="Blank">
  <a:themeElements>
    <a:clrScheme name="Custom 2">
      <a:dk1>
        <a:srgbClr val="000000"/>
      </a:dk1>
      <a:lt1>
        <a:srgbClr val="FFFFFF"/>
      </a:lt1>
      <a:dk2>
        <a:srgbClr val="263238"/>
      </a:dk2>
      <a:lt2>
        <a:srgbClr val="ECEFF1"/>
      </a:lt2>
      <a:accent1>
        <a:srgbClr val="37474F"/>
      </a:accent1>
      <a:accent2>
        <a:srgbClr val="455A64"/>
      </a:accent2>
      <a:accent3>
        <a:srgbClr val="546E7A"/>
      </a:accent3>
      <a:accent4>
        <a:srgbClr val="607D8B"/>
      </a:accent4>
      <a:accent5>
        <a:srgbClr val="78909C"/>
      </a:accent5>
      <a:accent6>
        <a:srgbClr val="00E676"/>
      </a:accent6>
      <a:hlink>
        <a:srgbClr val="546E7A"/>
      </a:hlink>
      <a:folHlink>
        <a:srgbClr val="37474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effectLst>
          <a:outerShdw blurRad="50800" dist="25400" dir="5400000" algn="t" rotWithShape="0">
            <a:prstClr val="black">
              <a:alpha val="30000"/>
            </a:prstClr>
          </a:outerShdw>
          <a:softEdge rad="0"/>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sic with Circle">
  <a:themeElements>
    <a:clrScheme name="Personalizzato 1">
      <a:dk1>
        <a:srgbClr val="000000"/>
      </a:dk1>
      <a:lt1>
        <a:srgbClr val="FFFFFF"/>
      </a:lt1>
      <a:dk2>
        <a:srgbClr val="263238"/>
      </a:dk2>
      <a:lt2>
        <a:srgbClr val="ECEFF1"/>
      </a:lt2>
      <a:accent1>
        <a:srgbClr val="333333"/>
      </a:accent1>
      <a:accent2>
        <a:srgbClr val="333333"/>
      </a:accent2>
      <a:accent3>
        <a:srgbClr val="333333"/>
      </a:accent3>
      <a:accent4>
        <a:srgbClr val="333333"/>
      </a:accent4>
      <a:accent5>
        <a:srgbClr val="333333"/>
      </a:accent5>
      <a:accent6>
        <a:srgbClr val="E55100"/>
      </a:accent6>
      <a:hlink>
        <a:srgbClr val="546E7A"/>
      </a:hlink>
      <a:folHlink>
        <a:srgbClr val="37474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eaderline">
  <a:themeElements>
    <a:clrScheme name="Custom 2">
      <a:dk1>
        <a:srgbClr val="000000"/>
      </a:dk1>
      <a:lt1>
        <a:srgbClr val="FFFFFF"/>
      </a:lt1>
      <a:dk2>
        <a:srgbClr val="263238"/>
      </a:dk2>
      <a:lt2>
        <a:srgbClr val="ECEFF1"/>
      </a:lt2>
      <a:accent1>
        <a:srgbClr val="37474F"/>
      </a:accent1>
      <a:accent2>
        <a:srgbClr val="455A64"/>
      </a:accent2>
      <a:accent3>
        <a:srgbClr val="546E7A"/>
      </a:accent3>
      <a:accent4>
        <a:srgbClr val="607D8B"/>
      </a:accent4>
      <a:accent5>
        <a:srgbClr val="78909C"/>
      </a:accent5>
      <a:accent6>
        <a:srgbClr val="00E676"/>
      </a:accent6>
      <a:hlink>
        <a:srgbClr val="546E7A"/>
      </a:hlink>
      <a:folHlink>
        <a:srgbClr val="37474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effectLst>
          <a:outerShdw blurRad="50800" dist="25400" dir="5400000" algn="t" rotWithShape="0">
            <a:prstClr val="black">
              <a:alpha val="30000"/>
            </a:prstClr>
          </a:outerShdw>
          <a:softEdge rad="0"/>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Blank">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44826</TotalTime>
  <Words>722</Words>
  <Application>Microsoft Office PowerPoint</Application>
  <PresentationFormat>Presentazione su schermo (4:3)</PresentationFormat>
  <Paragraphs>86</Paragraphs>
  <Slides>14</Slides>
  <Notes>4</Notes>
  <HiddenSlides>0</HiddenSlides>
  <MMClips>0</MMClips>
  <ScaleCrop>false</ScaleCrop>
  <HeadingPairs>
    <vt:vector size="6" baseType="variant">
      <vt:variant>
        <vt:lpstr>Caratteri utilizzati</vt:lpstr>
      </vt:variant>
      <vt:variant>
        <vt:i4>9</vt:i4>
      </vt:variant>
      <vt:variant>
        <vt:lpstr>Tema</vt:lpstr>
      </vt:variant>
      <vt:variant>
        <vt:i4>4</vt:i4>
      </vt:variant>
      <vt:variant>
        <vt:lpstr>Titoli diapositive</vt:lpstr>
      </vt:variant>
      <vt:variant>
        <vt:i4>14</vt:i4>
      </vt:variant>
    </vt:vector>
  </HeadingPairs>
  <TitlesOfParts>
    <vt:vector size="27" baseType="lpstr">
      <vt:lpstr>Arial</vt:lpstr>
      <vt:lpstr>Calibri</vt:lpstr>
      <vt:lpstr>Calibri Light</vt:lpstr>
      <vt:lpstr>Montserrat</vt:lpstr>
      <vt:lpstr>Noto Sans</vt:lpstr>
      <vt:lpstr>Raleway</vt:lpstr>
      <vt:lpstr>Roboto</vt:lpstr>
      <vt:lpstr>Roboto Light</vt:lpstr>
      <vt:lpstr>Roboto Medium</vt:lpstr>
      <vt:lpstr>Blank</vt:lpstr>
      <vt:lpstr>Basic with Circle</vt:lpstr>
      <vt:lpstr>Headerline</vt:lpstr>
      <vt:lpstr>1_Blank</vt:lpstr>
      <vt:lpstr>Presentazione standard di PowerPoint</vt:lpstr>
      <vt:lpstr>Il progetto</vt:lpstr>
      <vt:lpstr>Emotionally</vt:lpstr>
      <vt:lpstr>Funzionalità</vt:lpstr>
      <vt:lpstr>Funzionalità</vt:lpstr>
      <vt:lpstr>Impatto nel mondo</vt:lpstr>
      <vt:lpstr>Impatto nel mondo</vt:lpstr>
      <vt:lpstr>Caratteristiche salienti della progettazione</vt:lpstr>
      <vt:lpstr>Oggetto façade per la gestione delle analisi</vt:lpstr>
      <vt:lpstr>Classi «formattatori» di report</vt:lpstr>
      <vt:lpstr>Difficoltà dell’implementazione</vt:lpstr>
      <vt:lpstr>Difficoltà di implementazione</vt:lpstr>
      <vt:lpstr>Chi siamo</vt:lpstr>
      <vt:lpstr>Il Team FSC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Emotionally - Presentazione</dc:title>
  <dc:creator>Andrea Esposito;Davide De Salvo</dc:creator>
  <cp:keywords>fsc, emotionally, ai, sentiment, analysis, emotion</cp:keywords>
  <cp:lastModifiedBy>Andrea Esposito</cp:lastModifiedBy>
  <cp:revision>649</cp:revision>
  <dcterms:created xsi:type="dcterms:W3CDTF">2015-05-30T00:46:15Z</dcterms:created>
  <dcterms:modified xsi:type="dcterms:W3CDTF">2020-02-20T20:41:42Z</dcterms:modified>
</cp:coreProperties>
</file>