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  <p:sldMasterId id="2147483735" r:id="rId4"/>
  </p:sldMasterIdLst>
  <p:notesMasterIdLst>
    <p:notesMasterId r:id="rId14"/>
  </p:notesMasterIdLst>
  <p:sldIdLst>
    <p:sldId id="498" r:id="rId5"/>
    <p:sldId id="494" r:id="rId6"/>
    <p:sldId id="362" r:id="rId7"/>
    <p:sldId id="416" r:id="rId8"/>
    <p:sldId id="501" r:id="rId9"/>
    <p:sldId id="495" r:id="rId10"/>
    <p:sldId id="502" r:id="rId11"/>
    <p:sldId id="496" r:id="rId12"/>
    <p:sldId id="49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23E49D3-1809-488B-B63D-2F8C6E568566}">
          <p14:sldIdLst>
            <p14:sldId id="498"/>
            <p14:sldId id="494"/>
            <p14:sldId id="362"/>
            <p14:sldId id="416"/>
            <p14:sldId id="501"/>
            <p14:sldId id="495"/>
            <p14:sldId id="502"/>
            <p14:sldId id="496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0"/>
    <a:srgbClr val="FF9800"/>
    <a:srgbClr val="FF0F00"/>
    <a:srgbClr val="F5F5F5"/>
    <a:srgbClr val="E55100"/>
    <a:srgbClr val="858585"/>
    <a:srgbClr val="455A64"/>
    <a:srgbClr val="A03900"/>
    <a:srgbClr val="A63A01"/>
    <a:srgbClr val="F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8699C-DFA2-4F8B-AD6C-6DBC6D9771FE}" v="57" dt="2019-05-15T07:08:42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8" autoAdjust="0"/>
    <p:restoredTop sz="95232" autoAdjust="0"/>
  </p:normalViewPr>
  <p:slideViewPr>
    <p:cSldViewPr snapToGrid="0" showGuides="1">
      <p:cViewPr varScale="1">
        <p:scale>
          <a:sx n="78" d="100"/>
          <a:sy n="78" d="100"/>
        </p:scale>
        <p:origin x="1416" y="67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1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72009" y="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FF6200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3757195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66728" y="-1016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E55100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205999396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7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</a:t>
            </a:r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3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3556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289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471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4453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FUNZIONALITÀ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IMPATTO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591" y="3128020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588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8385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1322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7215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190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3538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94229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62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kern="120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</a:t>
            </a:r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sz="750" kern="120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3295" y="1601490"/>
            <a:ext cx="1382460" cy="0"/>
          </a:xfrm>
          <a:prstGeom prst="line">
            <a:avLst/>
          </a:prstGeom>
          <a:ln w="57150"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kern="120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FUNZIONALITÀ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IMPATTO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0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kern="120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</a:t>
            </a:r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sz="750" kern="120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437691" y="1602414"/>
            <a:ext cx="1382460" cy="0"/>
          </a:xfrm>
          <a:prstGeom prst="line">
            <a:avLst/>
          </a:prstGeom>
          <a:ln w="57150"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FUNZIONALITÀ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kern="120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IMPATTO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50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kern="120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</a:t>
            </a:r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sz="750" kern="120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FUNZIONALITÀ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IMPATTO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kern="120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</a:t>
            </a: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sz="750" kern="120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12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437691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19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</a:t>
            </a:r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0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6"/>
            <a:ext cx="9144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95133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FSC – </a:t>
            </a:r>
            <a:r>
              <a:rPr lang="en-US" sz="900" b="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Five Students of Computer Science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3708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Copyright © 2019, FSC</a:t>
            </a: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A608F606-3975-4DC2-840D-E0804A9A1600}"/>
              </a:ext>
            </a:extLst>
          </p:cNvPr>
          <p:cNvSpPr/>
          <p:nvPr userDrawn="1"/>
        </p:nvSpPr>
        <p:spPr>
          <a:xfrm>
            <a:off x="8137303" y="1205133"/>
            <a:ext cx="647900" cy="647894"/>
          </a:xfrm>
          <a:prstGeom prst="ellipse">
            <a:avLst/>
          </a:prstGeom>
          <a:solidFill>
            <a:srgbClr val="FF6200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81" r:id="rId2"/>
    <p:sldLayoutId id="2147483782" r:id="rId3"/>
    <p:sldLayoutId id="2147483783" r:id="rId4"/>
    <p:sldLayoutId id="2147483726" r:id="rId5"/>
    <p:sldLayoutId id="2147483733" r:id="rId6"/>
    <p:sldLayoutId id="2147483734" r:id="rId7"/>
    <p:sldLayoutId id="2147483732" r:id="rId8"/>
    <p:sldLayoutId id="2147483776" r:id="rId9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9144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67082" y="554720"/>
            <a:ext cx="468513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77" r:id="rId2"/>
    <p:sldLayoutId id="2147483778" r:id="rId3"/>
    <p:sldLayoutId id="2147483779" r:id="rId4"/>
    <p:sldLayoutId id="2147483780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9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C4475F-4E4F-4B59-B930-4C9D3AB39E98}"/>
              </a:ext>
            </a:extLst>
          </p:cNvPr>
          <p:cNvSpPr txBox="1"/>
          <p:nvPr/>
        </p:nvSpPr>
        <p:spPr>
          <a:xfrm>
            <a:off x="1801585" y="3428999"/>
            <a:ext cx="554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dirty="0"/>
          </a:p>
          <a:p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AA42A68-7E32-45CA-A29A-C1B3126AFFED}"/>
              </a:ext>
            </a:extLst>
          </p:cNvPr>
          <p:cNvGrpSpPr/>
          <p:nvPr/>
        </p:nvGrpSpPr>
        <p:grpSpPr>
          <a:xfrm>
            <a:off x="1894115" y="1400507"/>
            <a:ext cx="5355771" cy="3758418"/>
            <a:chOff x="1894113" y="1236116"/>
            <a:chExt cx="5355771" cy="3758418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DDBD743D-B24F-4643-A65D-6312DFF11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282" y="1236116"/>
              <a:ext cx="2906891" cy="2805542"/>
            </a:xfrm>
            <a:prstGeom prst="rect">
              <a:avLst/>
            </a:prstGeom>
            <a:effectLst>
              <a:reflection stA="45000" endPos="2000" dist="50800" dir="5400000" sy="-100000" algn="bl" rotWithShape="0"/>
            </a:effectLst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208F4A0-144A-4D2C-8FBF-B005CB53D7F7}"/>
                </a:ext>
              </a:extLst>
            </p:cNvPr>
            <p:cNvSpPr txBox="1"/>
            <p:nvPr/>
          </p:nvSpPr>
          <p:spPr>
            <a:xfrm>
              <a:off x="1894113" y="4532869"/>
              <a:ext cx="53557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dirty="0">
                  <a:solidFill>
                    <a:schemeClr val="bg1"/>
                  </a:solidFill>
                  <a:latin typeface="Raleway" panose="020B0503030101060003"/>
                </a:rPr>
                <a:t>La mente che governa le emozioni</a:t>
              </a:r>
            </a:p>
          </p:txBody>
        </p:sp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552998E1-E963-401F-876A-A492C84E4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01967" y="3956691"/>
              <a:ext cx="4940061" cy="506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144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39FFA-5418-47A3-90A5-706B8B60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" panose="020B0503030101060003"/>
              </a:rPr>
              <a:t>Il progetto</a:t>
            </a:r>
          </a:p>
        </p:txBody>
      </p:sp>
    </p:spTree>
    <p:extLst>
      <p:ext uri="{BB962C8B-B14F-4D97-AF65-F5344CB8AC3E}">
        <p14:creationId xmlns:p14="http://schemas.microsoft.com/office/powerpoint/2010/main" val="35257119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"/>
              </a:rPr>
              <a:t>Emotionally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45622" y="2635896"/>
            <a:ext cx="37969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Emotionally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 è stato creato come progetto di "Programmazione per il web". </a:t>
            </a:r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Emotionally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 è un sistema in grado di rilevare e analizzare le emozioni grazie alle API basate sul cloud di </a:t>
            </a:r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Affectiva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.</a:t>
            </a:r>
          </a:p>
          <a:p>
            <a:endParaRPr lang="it-IT" sz="1200" dirty="0">
              <a:solidFill>
                <a:schemeClr val="bg1">
                  <a:lumMod val="65000"/>
                </a:schemeClr>
              </a:solidFill>
              <a:latin typeface="Raleway"/>
              <a:ea typeface="Roboto Light" charset="0"/>
              <a:cs typeface="Roboto Light" charset="0"/>
            </a:endParaRPr>
          </a:p>
          <a:p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Il progetto è stato creato con il framework PHP </a:t>
            </a:r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Laravel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.</a:t>
            </a:r>
          </a:p>
          <a:p>
            <a:endParaRPr lang="it-IT" sz="1200" dirty="0">
              <a:solidFill>
                <a:schemeClr val="bg1">
                  <a:lumMod val="65000"/>
                </a:schemeClr>
              </a:solidFill>
              <a:latin typeface="Raleway"/>
              <a:ea typeface="Roboto Light" charset="0"/>
              <a:cs typeface="Roboto Light" charset="0"/>
            </a:endParaRPr>
          </a:p>
          <a:p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Il titolo “</a:t>
            </a:r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Emotionally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”, in italiano “Emozionalmente”, deriva dalla condensazione delle due parole “emozione”, che rappresenta l’oggetto dell’analisi, e “mente”, per rappresentare che i significati che generano le emozioni sono solo frutto della nostra mente.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C9CFEC8-6870-440B-B6D1-3532755F4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" t="12345" r="-148" b="10600"/>
          <a:stretch/>
        </p:blipFill>
        <p:spPr>
          <a:xfrm>
            <a:off x="161026" y="2930614"/>
            <a:ext cx="4821335" cy="2088220"/>
          </a:xfrm>
          <a:prstGeom prst="rect">
            <a:avLst/>
          </a:prstGeom>
        </p:spPr>
      </p:pic>
      <p:sp>
        <p:nvSpPr>
          <p:cNvPr id="7" name="Segnaposto numero diapositiva 2">
            <a:extLst>
              <a:ext uri="{FF2B5EF4-FFF2-40B4-BE49-F238E27FC236}">
                <a16:creationId xmlns:a16="http://schemas.microsoft.com/office/drawing/2014/main" id="{18BE00D7-F219-4DEA-9DEE-CD81DB6EED1C}"/>
              </a:ext>
            </a:extLst>
          </p:cNvPr>
          <p:cNvSpPr txBox="1">
            <a:spLocks/>
          </p:cNvSpPr>
          <p:nvPr/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4EBCA1C-86CB-431C-874B-99DC940A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" panose="020B0503030101060003"/>
              </a:rPr>
              <a:t>Funzionalità</a:t>
            </a: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577CB1E-0A7F-4772-97DF-B5010DB2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"/>
              </a:rPr>
              <a:t>Funzionalità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CACDA90-D185-472B-92C6-32D2D05A3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ECEF51F9-C2F7-445A-8292-F2FE51EA9FF2}"/>
              </a:ext>
            </a:extLst>
          </p:cNvPr>
          <p:cNvSpPr/>
          <p:nvPr/>
        </p:nvSpPr>
        <p:spPr>
          <a:xfrm>
            <a:off x="344319" y="2244930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F7EF142A-54CD-452F-8F9A-644A9CF2F2D3}"/>
              </a:ext>
            </a:extLst>
          </p:cNvPr>
          <p:cNvSpPr/>
          <p:nvPr/>
        </p:nvSpPr>
        <p:spPr>
          <a:xfrm>
            <a:off x="3200966" y="2224812"/>
            <a:ext cx="2684171" cy="35136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57DE891-A0E7-43AB-9F52-3AC0B5A5BD7C}"/>
              </a:ext>
            </a:extLst>
          </p:cNvPr>
          <p:cNvSpPr/>
          <p:nvPr/>
        </p:nvSpPr>
        <p:spPr>
          <a:xfrm>
            <a:off x="6049065" y="2232669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D62F5C1A-A716-4305-9383-B5F43A0A5F63}"/>
              </a:ext>
            </a:extLst>
          </p:cNvPr>
          <p:cNvSpPr/>
          <p:nvPr/>
        </p:nvSpPr>
        <p:spPr>
          <a:xfrm>
            <a:off x="1360913" y="5426665"/>
            <a:ext cx="656915" cy="6569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A74509-F59F-407B-BBD7-5CEB2A61791F}"/>
              </a:ext>
            </a:extLst>
          </p:cNvPr>
          <p:cNvSpPr/>
          <p:nvPr/>
        </p:nvSpPr>
        <p:spPr>
          <a:xfrm>
            <a:off x="4210320" y="5426665"/>
            <a:ext cx="656915" cy="6569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07C7E7-70AF-41B9-A83B-92B3F194DBF2}"/>
              </a:ext>
            </a:extLst>
          </p:cNvPr>
          <p:cNvSpPr/>
          <p:nvPr/>
        </p:nvSpPr>
        <p:spPr>
          <a:xfrm>
            <a:off x="7058419" y="5426665"/>
            <a:ext cx="656915" cy="65691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0F97AA7F-8D05-4194-B971-902A77849356}"/>
              </a:ext>
            </a:extLst>
          </p:cNvPr>
          <p:cNvSpPr/>
          <p:nvPr/>
        </p:nvSpPr>
        <p:spPr>
          <a:xfrm>
            <a:off x="535542" y="3375415"/>
            <a:ext cx="2307656" cy="1568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135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Emotionally</a:t>
            </a:r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 permette di effettuare l’analisi delle emozioni dei video caricati all’interno della nostra piattaforma o dei video registrati in tempo reale.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Raleway"/>
              <a:ea typeface="Roboto Light" charset="0"/>
              <a:cs typeface="Roboto Light" charset="0"/>
            </a:endParaRP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0C96F995-4607-4377-899F-FC5D2BFE748C}"/>
              </a:ext>
            </a:extLst>
          </p:cNvPr>
          <p:cNvSpPr/>
          <p:nvPr/>
        </p:nvSpPr>
        <p:spPr>
          <a:xfrm>
            <a:off x="535542" y="2354310"/>
            <a:ext cx="2307656" cy="83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aleway"/>
                <a:ea typeface="Roboto Light" charset="0"/>
                <a:cs typeface="Roboto Light" charset="0"/>
              </a:rPr>
              <a:t>Analisi</a:t>
            </a:r>
            <a:r>
              <a:rPr lang="en-US" sz="2100" dirty="0">
                <a:latin typeface="Raleway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aleway"/>
                <a:ea typeface="Roboto Light" charset="0"/>
                <a:cs typeface="Roboto Light" charset="0"/>
              </a:rPr>
              <a:t>delle</a:t>
            </a:r>
            <a:r>
              <a:rPr lang="en-US" sz="2100" dirty="0">
                <a:latin typeface="Raleway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aleway"/>
                <a:ea typeface="Roboto Light" charset="0"/>
                <a:cs typeface="Roboto Light" charset="0"/>
              </a:rPr>
              <a:t>emozioni</a:t>
            </a:r>
            <a:endParaRPr lang="en-US" dirty="0">
              <a:latin typeface="Raleway"/>
              <a:ea typeface="Roboto Light" charset="0"/>
              <a:cs typeface="Roboto Light" charset="0"/>
            </a:endParaRPr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0A94CDFA-898E-4F04-92BB-D8C48A12B7DD}"/>
              </a:ext>
            </a:extLst>
          </p:cNvPr>
          <p:cNvSpPr/>
          <p:nvPr/>
        </p:nvSpPr>
        <p:spPr>
          <a:xfrm>
            <a:off x="3384949" y="3372361"/>
            <a:ext cx="2307656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135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Emotionally</a:t>
            </a:r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  permette di gestire i progetti e condividerli con altri membri del gruppo di lavoro e permette di gestire i permessi dei progetti condivisi.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Raleway"/>
              <a:ea typeface="Roboto Light" charset="0"/>
              <a:cs typeface="Roboto Light" charset="0"/>
            </a:endParaRPr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35ABBB12-ABA3-4456-ABA5-FDAB7D6C7B1F}"/>
              </a:ext>
            </a:extLst>
          </p:cNvPr>
          <p:cNvSpPr/>
          <p:nvPr/>
        </p:nvSpPr>
        <p:spPr>
          <a:xfrm>
            <a:off x="3389223" y="2380325"/>
            <a:ext cx="2307656" cy="83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aleway"/>
                <a:ea typeface="Roboto Light" charset="0"/>
                <a:cs typeface="Roboto Light" charset="0"/>
              </a:rPr>
              <a:t>Gestione</a:t>
            </a:r>
            <a:r>
              <a:rPr lang="en-US" sz="2100" dirty="0">
                <a:latin typeface="Raleway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aleway"/>
                <a:ea typeface="Roboto Light" charset="0"/>
                <a:cs typeface="Roboto Light" charset="0"/>
              </a:rPr>
              <a:t>dei</a:t>
            </a:r>
            <a:r>
              <a:rPr lang="en-US" sz="2100" dirty="0">
                <a:latin typeface="Raleway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aleway"/>
                <a:ea typeface="Roboto Light" charset="0"/>
                <a:cs typeface="Roboto Light" charset="0"/>
              </a:rPr>
              <a:t>progetti</a:t>
            </a:r>
            <a:endParaRPr lang="en-US" dirty="0">
              <a:latin typeface="Raleway"/>
              <a:ea typeface="Roboto Light" charset="0"/>
              <a:cs typeface="Roboto Light" charset="0"/>
            </a:endParaRPr>
          </a:p>
        </p:txBody>
      </p:sp>
      <p:sp>
        <p:nvSpPr>
          <p:cNvPr id="30" name="Rectangle 31">
            <a:extLst>
              <a:ext uri="{FF2B5EF4-FFF2-40B4-BE49-F238E27FC236}">
                <a16:creationId xmlns:a16="http://schemas.microsoft.com/office/drawing/2014/main" id="{A46524A1-B7AB-4A01-B206-F24526C23DB4}"/>
              </a:ext>
            </a:extLst>
          </p:cNvPr>
          <p:cNvSpPr/>
          <p:nvPr/>
        </p:nvSpPr>
        <p:spPr>
          <a:xfrm>
            <a:off x="6237322" y="3343524"/>
            <a:ext cx="2307656" cy="206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I risultati di queste analisi sono mostrati attraverso  grafici di facile consultazione. Il sistema permette inoltre di esportare queste analisi in vari formati (HTML, PDF, Excel).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Raleway"/>
              <a:ea typeface="Roboto Light" charset="0"/>
              <a:cs typeface="Roboto Light" charset="0"/>
            </a:endParaRP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1B250984-8053-45A0-8D18-30464BE033EB}"/>
              </a:ext>
            </a:extLst>
          </p:cNvPr>
          <p:cNvSpPr/>
          <p:nvPr/>
        </p:nvSpPr>
        <p:spPr>
          <a:xfrm>
            <a:off x="6237322" y="2417651"/>
            <a:ext cx="2307656" cy="83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2100" dirty="0">
                <a:latin typeface="Raleway"/>
                <a:ea typeface="Roboto Light" charset="0"/>
                <a:cs typeface="Roboto Light" charset="0"/>
              </a:rPr>
              <a:t>Esportazione dei grafici</a:t>
            </a:r>
            <a:endParaRPr lang="en-US" dirty="0">
              <a:latin typeface="Raleway"/>
              <a:ea typeface="Roboto Light" charset="0"/>
              <a:cs typeface="Roboto Light" charset="0"/>
            </a:endParaRPr>
          </a:p>
        </p:txBody>
      </p:sp>
      <p:pic>
        <p:nvPicPr>
          <p:cNvPr id="36" name="Elemento grafico 35" descr="Faccia sorridente senza riempimento">
            <a:extLst>
              <a:ext uri="{FF2B5EF4-FFF2-40B4-BE49-F238E27FC236}">
                <a16:creationId xmlns:a16="http://schemas.microsoft.com/office/drawing/2014/main" id="{121685CD-E53E-43C6-95D9-6BBE7AF53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603" y="5478764"/>
            <a:ext cx="581602" cy="563572"/>
          </a:xfrm>
          <a:prstGeom prst="rect">
            <a:avLst/>
          </a:prstGeom>
        </p:spPr>
      </p:pic>
      <p:pic>
        <p:nvPicPr>
          <p:cNvPr id="42" name="Elemento grafico 41" descr="Cartella">
            <a:extLst>
              <a:ext uri="{FF2B5EF4-FFF2-40B4-BE49-F238E27FC236}">
                <a16:creationId xmlns:a16="http://schemas.microsoft.com/office/drawing/2014/main" id="{1A7EFD38-8CCF-49E0-9658-BE5E32823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5628" y="5533037"/>
            <a:ext cx="486298" cy="466529"/>
          </a:xfrm>
          <a:prstGeom prst="rect">
            <a:avLst/>
          </a:prstGeom>
        </p:spPr>
      </p:pic>
      <p:pic>
        <p:nvPicPr>
          <p:cNvPr id="44" name="Elemento grafico 43" descr="Grafico a barre">
            <a:extLst>
              <a:ext uri="{FF2B5EF4-FFF2-40B4-BE49-F238E27FC236}">
                <a16:creationId xmlns:a16="http://schemas.microsoft.com/office/drawing/2014/main" id="{DA0769AE-8FA7-42EE-8092-BD20E179C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0222" y="5537701"/>
            <a:ext cx="4733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7623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68995"/>
            <a:ext cx="4456534" cy="520010"/>
          </a:xfrm>
        </p:spPr>
        <p:txBody>
          <a:bodyPr/>
          <a:lstStyle/>
          <a:p>
            <a:r>
              <a:rPr lang="it-IT" dirty="0">
                <a:latin typeface="Raleway"/>
              </a:rPr>
              <a:t>Impatto nel mondo</a:t>
            </a:r>
          </a:p>
        </p:txBody>
      </p:sp>
    </p:spTree>
    <p:extLst>
      <p:ext uri="{BB962C8B-B14F-4D97-AF65-F5344CB8AC3E}">
        <p14:creationId xmlns:p14="http://schemas.microsoft.com/office/powerpoint/2010/main" val="192636871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aleway"/>
              </a:rPr>
              <a:t>Impatto</a:t>
            </a:r>
            <a:r>
              <a:rPr lang="en-US" dirty="0">
                <a:latin typeface="Raleway"/>
              </a:rPr>
              <a:t> </a:t>
            </a:r>
            <a:r>
              <a:rPr lang="en-US" dirty="0" err="1">
                <a:latin typeface="Raleway"/>
              </a:rPr>
              <a:t>nel</a:t>
            </a:r>
            <a:r>
              <a:rPr lang="en-US" dirty="0">
                <a:latin typeface="Raleway"/>
              </a:rPr>
              <a:t> mondo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5" name="Immagine 4" descr="Immagine che contiene tavolo, monitor, blu, sedendo&#10;&#10;Descrizione generata automaticamente">
            <a:extLst>
              <a:ext uri="{FF2B5EF4-FFF2-40B4-BE49-F238E27FC236}">
                <a16:creationId xmlns:a16="http://schemas.microsoft.com/office/drawing/2014/main" id="{71A0A064-63AB-41B1-8622-7EABC759F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6"/>
          <a:stretch/>
        </p:blipFill>
        <p:spPr>
          <a:xfrm>
            <a:off x="787092" y="1915885"/>
            <a:ext cx="3316823" cy="4474029"/>
          </a:xfrm>
          <a:prstGeom prst="rect">
            <a:avLst/>
          </a:prstGeom>
        </p:spPr>
      </p:pic>
      <p:sp>
        <p:nvSpPr>
          <p:cNvPr id="21" name="TextBox 37">
            <a:extLst>
              <a:ext uri="{FF2B5EF4-FFF2-40B4-BE49-F238E27FC236}">
                <a16:creationId xmlns:a16="http://schemas.microsoft.com/office/drawing/2014/main" id="{F090414D-043E-4817-81A9-994E777FAA42}"/>
              </a:ext>
            </a:extLst>
          </p:cNvPr>
          <p:cNvSpPr txBox="1"/>
          <p:nvPr/>
        </p:nvSpPr>
        <p:spPr>
          <a:xfrm>
            <a:off x="4664252" y="2490905"/>
            <a:ext cx="37969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Questo sistema può avere un elevato impatto nel mondo.</a:t>
            </a:r>
          </a:p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Le emozioni sono importanti dato che incidono direttamente sul nostro comportamento e sul nostro pensiero.</a:t>
            </a:r>
          </a:p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Proprio per questo l’applicazione web può aiutare le persone ad aumentare l’intelligenza emotiva, cioè l’abilità umana di percepire, comprendere e regolare le emozioni proprie e di chi ci circonda. </a:t>
            </a:r>
          </a:p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Inoltre, in particolare, può essere usato nel settore della pubblicità, in quanto, attraverso il sistema, è possibile studiare le emozioni di uno spettatore alla vista di una pubblicità. </a:t>
            </a:r>
          </a:p>
        </p:txBody>
      </p:sp>
    </p:spTree>
    <p:extLst>
      <p:ext uri="{BB962C8B-B14F-4D97-AF65-F5344CB8AC3E}">
        <p14:creationId xmlns:p14="http://schemas.microsoft.com/office/powerpoint/2010/main" val="81866255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3425F-3989-434F-A102-94D7CFA4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"/>
              </a:rPr>
              <a:t>Chi siamo</a:t>
            </a:r>
          </a:p>
        </p:txBody>
      </p:sp>
    </p:spTree>
    <p:extLst>
      <p:ext uri="{BB962C8B-B14F-4D97-AF65-F5344CB8AC3E}">
        <p14:creationId xmlns:p14="http://schemas.microsoft.com/office/powerpoint/2010/main" val="419381055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DF261-053E-4D28-A1AC-BD940F46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" panose="020B0503030101060003"/>
              </a:rPr>
              <a:t>Il Team FSC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7C1323F-B1F4-4B27-90FF-D0AF886C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B1A487-697F-4FC7-AE53-13317E41CEB6}"/>
              </a:ext>
            </a:extLst>
          </p:cNvPr>
          <p:cNvSpPr/>
          <p:nvPr/>
        </p:nvSpPr>
        <p:spPr>
          <a:xfrm>
            <a:off x="395206" y="2565022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0AADCC1-6F31-4C2F-81A6-C1E9BBEC26DA}"/>
              </a:ext>
            </a:extLst>
          </p:cNvPr>
          <p:cNvSpPr/>
          <p:nvPr/>
        </p:nvSpPr>
        <p:spPr>
          <a:xfrm>
            <a:off x="3801750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611749A0-C3F3-494B-9881-71BECE529B00}"/>
              </a:ext>
            </a:extLst>
          </p:cNvPr>
          <p:cNvSpPr/>
          <p:nvPr/>
        </p:nvSpPr>
        <p:spPr>
          <a:xfrm>
            <a:off x="395205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Alessandro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Annese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9BF5F6C-E3C5-415E-AC31-0B68F5B90E9A}"/>
              </a:ext>
            </a:extLst>
          </p:cNvPr>
          <p:cNvSpPr/>
          <p:nvPr/>
        </p:nvSpPr>
        <p:spPr>
          <a:xfrm>
            <a:off x="5505023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E97C24A-5B1F-489E-91CB-DCCAEC3F7237}"/>
              </a:ext>
            </a:extLst>
          </p:cNvPr>
          <p:cNvSpPr/>
          <p:nvPr/>
        </p:nvSpPr>
        <p:spPr>
          <a:xfrm>
            <a:off x="2098478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BC38233-871C-4E2B-ABB3-5904CAE8202C}"/>
              </a:ext>
            </a:extLst>
          </p:cNvPr>
          <p:cNvSpPr/>
          <p:nvPr/>
        </p:nvSpPr>
        <p:spPr>
          <a:xfrm>
            <a:off x="7192736" y="2565028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5FC15C3E-CA8A-4F45-B884-A9C064F2B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6" y="2700316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2D2EFAD8-F5C4-450D-A6B9-41F3DD467B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03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629D4347-0DC0-41E6-8CBB-DC3655DC1D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31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359FD9F9-5743-486D-9407-29310A461B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74" y="2703370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776F6FD2-C513-48D0-A602-4DDEA649C2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89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2" name="Rectangle 28">
            <a:extLst>
              <a:ext uri="{FF2B5EF4-FFF2-40B4-BE49-F238E27FC236}">
                <a16:creationId xmlns:a16="http://schemas.microsoft.com/office/drawing/2014/main" id="{5FCC59EF-09D0-4247-A3EB-891920091530}"/>
              </a:ext>
            </a:extLst>
          </p:cNvPr>
          <p:cNvSpPr/>
          <p:nvPr/>
        </p:nvSpPr>
        <p:spPr>
          <a:xfrm>
            <a:off x="2098478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Davide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De Salvo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4BFB4411-2777-400C-850D-12E12A670B0E}"/>
              </a:ext>
            </a:extLst>
          </p:cNvPr>
          <p:cNvSpPr/>
          <p:nvPr/>
        </p:nvSpPr>
        <p:spPr>
          <a:xfrm>
            <a:off x="3801750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Andrea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Esposito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2DF076A8-C0D5-4665-A57C-73F7C675EB7A}"/>
              </a:ext>
            </a:extLst>
          </p:cNvPr>
          <p:cNvSpPr/>
          <p:nvPr/>
        </p:nvSpPr>
        <p:spPr>
          <a:xfrm>
            <a:off x="5497243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Graziano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Montanaro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1E7A6F8-E339-4961-81CF-141AFB8FAD5F}"/>
              </a:ext>
            </a:extLst>
          </p:cNvPr>
          <p:cNvSpPr/>
          <p:nvPr/>
        </p:nvSpPr>
        <p:spPr>
          <a:xfrm>
            <a:off x="7192736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Regina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Zaccaria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4D3A9444-AE49-47AA-8B5B-1C24DF737A44}"/>
              </a:ext>
            </a:extLst>
          </p:cNvPr>
          <p:cNvSpPr/>
          <p:nvPr/>
        </p:nvSpPr>
        <p:spPr>
          <a:xfrm>
            <a:off x="403367" y="4653651"/>
            <a:ext cx="1540500" cy="29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Project Manager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24681527-2037-407A-8AAC-9775D53AC061}"/>
              </a:ext>
            </a:extLst>
          </p:cNvPr>
          <p:cNvSpPr/>
          <p:nvPr/>
        </p:nvSpPr>
        <p:spPr>
          <a:xfrm>
            <a:off x="2106639" y="4653651"/>
            <a:ext cx="1540500" cy="29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Developer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A49404CA-4F97-4F92-9869-50C38FE6B41A}"/>
              </a:ext>
            </a:extLst>
          </p:cNvPr>
          <p:cNvSpPr/>
          <p:nvPr/>
        </p:nvSpPr>
        <p:spPr>
          <a:xfrm>
            <a:off x="3809912" y="4653651"/>
            <a:ext cx="1540500" cy="29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Developer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9BF74A36-0A77-4E12-9F7A-72151A8EB19A}"/>
              </a:ext>
            </a:extLst>
          </p:cNvPr>
          <p:cNvSpPr/>
          <p:nvPr/>
        </p:nvSpPr>
        <p:spPr>
          <a:xfrm>
            <a:off x="5505404" y="4653651"/>
            <a:ext cx="1540500" cy="2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Developer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51" name="Rectangle 28">
            <a:extLst>
              <a:ext uri="{FF2B5EF4-FFF2-40B4-BE49-F238E27FC236}">
                <a16:creationId xmlns:a16="http://schemas.microsoft.com/office/drawing/2014/main" id="{6D6B0DB4-5D6B-4616-9D2A-1EAD5B2A2A49}"/>
              </a:ext>
            </a:extLst>
          </p:cNvPr>
          <p:cNvSpPr/>
          <p:nvPr/>
        </p:nvSpPr>
        <p:spPr>
          <a:xfrm>
            <a:off x="7200898" y="4653651"/>
            <a:ext cx="1540500" cy="2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Copywriter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8985C6-0553-4744-9E85-7A3A8EE608AA}"/>
              </a:ext>
            </a:extLst>
          </p:cNvPr>
          <p:cNvSpPr txBox="1"/>
          <p:nvPr/>
        </p:nvSpPr>
        <p:spPr>
          <a:xfrm>
            <a:off x="3209614" y="619760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bg1">
                    <a:lumMod val="65000"/>
                  </a:schemeClr>
                </a:solidFill>
                <a:latin typeface="Raleway" panose="020B0503030101060003"/>
              </a:rPr>
              <a:t>— Per </a:t>
            </a:r>
            <a:r>
              <a:rPr lang="it-IT" i="1" dirty="0" err="1">
                <a:solidFill>
                  <a:schemeClr val="bg1">
                    <a:lumMod val="65000"/>
                  </a:schemeClr>
                </a:solidFill>
                <a:latin typeface="Raleway" panose="020B0503030101060003"/>
              </a:rPr>
              <a:t>aspera</a:t>
            </a:r>
            <a:r>
              <a:rPr lang="it-IT" i="1" dirty="0">
                <a:solidFill>
                  <a:schemeClr val="bg1">
                    <a:lumMod val="65000"/>
                  </a:schemeClr>
                </a:solidFill>
                <a:latin typeface="Raleway" panose="020B0503030101060003"/>
              </a:rPr>
              <a:t> a laude! —</a:t>
            </a:r>
          </a:p>
        </p:txBody>
      </p:sp>
    </p:spTree>
    <p:extLst>
      <p:ext uri="{BB962C8B-B14F-4D97-AF65-F5344CB8AC3E}">
        <p14:creationId xmlns:p14="http://schemas.microsoft.com/office/powerpoint/2010/main" val="284388352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Personalizzato 1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33333"/>
      </a:accent1>
      <a:accent2>
        <a:srgbClr val="333333"/>
      </a:accent2>
      <a:accent3>
        <a:srgbClr val="333333"/>
      </a:accent3>
      <a:accent4>
        <a:srgbClr val="333333"/>
      </a:accent4>
      <a:accent5>
        <a:srgbClr val="333333"/>
      </a:accent5>
      <a:accent6>
        <a:srgbClr val="E55100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lank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44752</TotalTime>
  <Words>321</Words>
  <Application>Microsoft Office PowerPoint</Application>
  <PresentationFormat>Presentazione su schermo (4:3)</PresentationFormat>
  <Paragraphs>47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9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Noto Sans</vt:lpstr>
      <vt:lpstr>Raleway</vt:lpstr>
      <vt:lpstr>Roboto</vt:lpstr>
      <vt:lpstr>Roboto Light</vt:lpstr>
      <vt:lpstr>Roboto Medium</vt:lpstr>
      <vt:lpstr>Blank</vt:lpstr>
      <vt:lpstr>Basic with Circle</vt:lpstr>
      <vt:lpstr>Headerline</vt:lpstr>
      <vt:lpstr>1_Blank</vt:lpstr>
      <vt:lpstr>Presentazione standard di PowerPoint</vt:lpstr>
      <vt:lpstr>Il progetto</vt:lpstr>
      <vt:lpstr>Emotionally</vt:lpstr>
      <vt:lpstr>Funzionalità</vt:lpstr>
      <vt:lpstr>Funzionalità</vt:lpstr>
      <vt:lpstr>Impatto nel mondo</vt:lpstr>
      <vt:lpstr>Impatto nel mondo</vt:lpstr>
      <vt:lpstr>Chi siamo</vt:lpstr>
      <vt:lpstr>Il Team FSC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Davide De Salvo</cp:lastModifiedBy>
  <cp:revision>634</cp:revision>
  <dcterms:created xsi:type="dcterms:W3CDTF">2015-05-30T00:46:15Z</dcterms:created>
  <dcterms:modified xsi:type="dcterms:W3CDTF">2020-02-20T14:22:54Z</dcterms:modified>
</cp:coreProperties>
</file>