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  <p:sldMasterId id="2147483657" r:id="rId2"/>
    <p:sldMasterId id="2147483654" r:id="rId3"/>
    <p:sldMasterId id="2147483735" r:id="rId4"/>
  </p:sldMasterIdLst>
  <p:notesMasterIdLst>
    <p:notesMasterId r:id="rId18"/>
  </p:notesMasterIdLst>
  <p:sldIdLst>
    <p:sldId id="498" r:id="rId5"/>
    <p:sldId id="494" r:id="rId6"/>
    <p:sldId id="362" r:id="rId7"/>
    <p:sldId id="416" r:id="rId8"/>
    <p:sldId id="501" r:id="rId9"/>
    <p:sldId id="495" r:id="rId10"/>
    <p:sldId id="502" r:id="rId11"/>
    <p:sldId id="496" r:id="rId12"/>
    <p:sldId id="493" r:id="rId13"/>
    <p:sldId id="504" r:id="rId14"/>
    <p:sldId id="503" r:id="rId15"/>
    <p:sldId id="505" r:id="rId16"/>
    <p:sldId id="50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zione predefinita" id="{F23E49D3-1809-488B-B63D-2F8C6E568566}">
          <p14:sldIdLst>
            <p14:sldId id="498"/>
            <p14:sldId id="494"/>
            <p14:sldId id="362"/>
            <p14:sldId id="416"/>
            <p14:sldId id="501"/>
            <p14:sldId id="495"/>
            <p14:sldId id="502"/>
            <p14:sldId id="496"/>
            <p14:sldId id="493"/>
            <p14:sldId id="504"/>
            <p14:sldId id="503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200"/>
    <a:srgbClr val="FF9800"/>
    <a:srgbClr val="FF0F00"/>
    <a:srgbClr val="F5F5F5"/>
    <a:srgbClr val="E55100"/>
    <a:srgbClr val="858585"/>
    <a:srgbClr val="455A64"/>
    <a:srgbClr val="A03900"/>
    <a:srgbClr val="A63A01"/>
    <a:srgbClr val="FF4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8699C-DFA2-4F8B-AD6C-6DBC6D9771FE}" v="57" dt="2019-05-15T07:08:42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8" autoAdjust="0"/>
    <p:restoredTop sz="95232" autoAdjust="0"/>
  </p:normalViewPr>
  <p:slideViewPr>
    <p:cSldViewPr snapToGrid="0" showGuides="1">
      <p:cViewPr varScale="1">
        <p:scale>
          <a:sx n="78" d="100"/>
          <a:sy n="78" d="100"/>
        </p:scale>
        <p:origin x="1416" y="62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3E2D55-D778-AF4A-8B1C-E3ACFFEFA0CD}" type="datetimeFigureOut">
              <a:rPr lang="en-US" smtClean="0"/>
              <a:t>2/20/2020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Click to edit Master text styles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503B6-F4CD-DE49-AB30-479371E8558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85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18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503B6-F4CD-DE49-AB30-479371E8558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16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486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72009" y="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FF62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375719505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748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9">
            <a:extLst>
              <a:ext uri="{FF2B5EF4-FFF2-40B4-BE49-F238E27FC236}">
                <a16:creationId xmlns:a16="http://schemas.microsoft.com/office/drawing/2014/main" id="{9727D886-2F99-445C-BEA2-F284CDC3B096}"/>
              </a:ext>
            </a:extLst>
          </p:cNvPr>
          <p:cNvSpPr/>
          <p:nvPr userDrawn="1"/>
        </p:nvSpPr>
        <p:spPr>
          <a:xfrm>
            <a:off x="5898941" y="0"/>
            <a:ext cx="3245059" cy="6858000"/>
          </a:xfrm>
          <a:custGeom>
            <a:avLst/>
            <a:gdLst>
              <a:gd name="connsiteX0" fmla="*/ 0 w 4659793"/>
              <a:gd name="connsiteY0" fmla="*/ 0 h 6858000"/>
              <a:gd name="connsiteX1" fmla="*/ 4659793 w 4659793"/>
              <a:gd name="connsiteY1" fmla="*/ 0 h 6858000"/>
              <a:gd name="connsiteX2" fmla="*/ 4659793 w 4659793"/>
              <a:gd name="connsiteY2" fmla="*/ 6858000 h 6858000"/>
              <a:gd name="connsiteX3" fmla="*/ 0 w 465979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59793" h="6858000">
                <a:moveTo>
                  <a:pt x="0" y="0"/>
                </a:moveTo>
                <a:lnTo>
                  <a:pt x="4659793" y="0"/>
                </a:lnTo>
                <a:lnTo>
                  <a:pt x="465979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Freeform 21">
            <a:extLst>
              <a:ext uri="{FF2B5EF4-FFF2-40B4-BE49-F238E27FC236}">
                <a16:creationId xmlns:a16="http://schemas.microsoft.com/office/drawing/2014/main" id="{D8E4F709-CCA0-4C72-AA67-B206802A1951}"/>
              </a:ext>
            </a:extLst>
          </p:cNvPr>
          <p:cNvSpPr/>
          <p:nvPr userDrawn="1"/>
        </p:nvSpPr>
        <p:spPr>
          <a:xfrm>
            <a:off x="4876747" y="0"/>
            <a:ext cx="4267254" cy="6858000"/>
          </a:xfrm>
          <a:custGeom>
            <a:avLst/>
            <a:gdLst>
              <a:gd name="connsiteX0" fmla="*/ 0 w 6127631"/>
              <a:gd name="connsiteY0" fmla="*/ 0 h 6858000"/>
              <a:gd name="connsiteX1" fmla="*/ 5042155 w 6127631"/>
              <a:gd name="connsiteY1" fmla="*/ 0 h 6858000"/>
              <a:gd name="connsiteX2" fmla="*/ 6127631 w 6127631"/>
              <a:gd name="connsiteY2" fmla="*/ 1625159 h 6858000"/>
              <a:gd name="connsiteX3" fmla="*/ 6127631 w 6127631"/>
              <a:gd name="connsiteY3" fmla="*/ 5232842 h 6858000"/>
              <a:gd name="connsiteX4" fmla="*/ 5042155 w 6127631"/>
              <a:gd name="connsiteY4" fmla="*/ 6858000 h 6858000"/>
              <a:gd name="connsiteX5" fmla="*/ 0 w 6127631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27631" h="6858000">
                <a:moveTo>
                  <a:pt x="0" y="0"/>
                </a:moveTo>
                <a:lnTo>
                  <a:pt x="5042155" y="0"/>
                </a:lnTo>
                <a:lnTo>
                  <a:pt x="6127631" y="1625159"/>
                </a:lnTo>
                <a:lnTo>
                  <a:pt x="6127631" y="5232842"/>
                </a:lnTo>
                <a:lnTo>
                  <a:pt x="504215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Pentagon 13">
            <a:extLst>
              <a:ext uri="{FF2B5EF4-FFF2-40B4-BE49-F238E27FC236}">
                <a16:creationId xmlns:a16="http://schemas.microsoft.com/office/drawing/2014/main" id="{96E53B15-D8E9-421A-9771-10B0CD1D0E13}"/>
              </a:ext>
            </a:extLst>
          </p:cNvPr>
          <p:cNvSpPr/>
          <p:nvPr userDrawn="1"/>
        </p:nvSpPr>
        <p:spPr>
          <a:xfrm>
            <a:off x="3165704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4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Pentagon 14">
            <a:extLst>
              <a:ext uri="{FF2B5EF4-FFF2-40B4-BE49-F238E27FC236}">
                <a16:creationId xmlns:a16="http://schemas.microsoft.com/office/drawing/2014/main" id="{1771B418-6CB3-4741-B374-542442ABA050}"/>
              </a:ext>
            </a:extLst>
          </p:cNvPr>
          <p:cNvSpPr/>
          <p:nvPr userDrawn="1"/>
        </p:nvSpPr>
        <p:spPr>
          <a:xfrm>
            <a:off x="1840777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Pentagon 12">
            <a:extLst>
              <a:ext uri="{FF2B5EF4-FFF2-40B4-BE49-F238E27FC236}">
                <a16:creationId xmlns:a16="http://schemas.microsoft.com/office/drawing/2014/main" id="{8BD57649-63D9-4469-8FFC-11B972D9319E}"/>
              </a:ext>
            </a:extLst>
          </p:cNvPr>
          <p:cNvSpPr/>
          <p:nvPr userDrawn="1"/>
        </p:nvSpPr>
        <p:spPr>
          <a:xfrm>
            <a:off x="866728" y="-10160"/>
            <a:ext cx="5106287" cy="6858000"/>
          </a:xfrm>
          <a:prstGeom prst="homePlate">
            <a:avLst>
              <a:gd name="adj" fmla="val 33396"/>
            </a:avLst>
          </a:prstGeom>
          <a:solidFill>
            <a:srgbClr val="E55100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Pentagon 11">
            <a:extLst>
              <a:ext uri="{FF2B5EF4-FFF2-40B4-BE49-F238E27FC236}">
                <a16:creationId xmlns:a16="http://schemas.microsoft.com/office/drawing/2014/main" id="{DADD795C-4AB5-4017-9185-944641D2E3C5}"/>
              </a:ext>
            </a:extLst>
          </p:cNvPr>
          <p:cNvSpPr/>
          <p:nvPr userDrawn="1"/>
        </p:nvSpPr>
        <p:spPr>
          <a:xfrm>
            <a:off x="620875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tx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Pentagon 1">
            <a:extLst>
              <a:ext uri="{FF2B5EF4-FFF2-40B4-BE49-F238E27FC236}">
                <a16:creationId xmlns:a16="http://schemas.microsoft.com/office/drawing/2014/main" id="{A000BBB1-AD31-40BD-A519-3A7D0241C102}"/>
              </a:ext>
            </a:extLst>
          </p:cNvPr>
          <p:cNvSpPr/>
          <p:nvPr userDrawn="1"/>
        </p:nvSpPr>
        <p:spPr>
          <a:xfrm>
            <a:off x="-1" y="0"/>
            <a:ext cx="5106287" cy="6858000"/>
          </a:xfrm>
          <a:prstGeom prst="homePlate">
            <a:avLst>
              <a:gd name="adj" fmla="val 33396"/>
            </a:avLst>
          </a:prstGeom>
          <a:solidFill>
            <a:schemeClr val="accent2"/>
          </a:solidFill>
          <a:ln>
            <a:noFill/>
          </a:ln>
          <a:effectLst>
            <a:outerShdw blurRad="50800" dist="25400" algn="t" rotWithShape="0">
              <a:prstClr val="black">
                <a:alpha val="30000"/>
              </a:prst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itolo 15">
            <a:extLst>
              <a:ext uri="{FF2B5EF4-FFF2-40B4-BE49-F238E27FC236}">
                <a16:creationId xmlns:a16="http://schemas.microsoft.com/office/drawing/2014/main" id="{1A303C0C-C655-43D5-94DC-4FE0A1F23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168995"/>
            <a:ext cx="3943350" cy="520010"/>
          </a:xfrm>
          <a:prstGeom prst="rect">
            <a:avLst/>
          </a:prstGeom>
        </p:spPr>
        <p:txBody>
          <a:bodyPr/>
          <a:lstStyle>
            <a:lvl1pPr>
              <a:defRPr lang="it-IT" sz="3000" u="none" kern="1200" dirty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r>
              <a:rPr lang="it-IT" dirty="0"/>
              <a:t>Titolo sezione</a:t>
            </a:r>
          </a:p>
        </p:txBody>
      </p:sp>
    </p:spTree>
    <p:extLst>
      <p:ext uri="{BB962C8B-B14F-4D97-AF65-F5344CB8AC3E}">
        <p14:creationId xmlns:p14="http://schemas.microsoft.com/office/powerpoint/2010/main" val="205999396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677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1148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GLI UTENTI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231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556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2897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8471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144530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95206" y="1602414"/>
            <a:ext cx="1382460" cy="0"/>
          </a:xfrm>
          <a:prstGeom prst="line">
            <a:avLst/>
          </a:prstGeom>
          <a:ln w="5715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67591" y="3128020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991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325882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83854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13222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972152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6190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53538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294229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7628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</a:t>
            </a:r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3295" y="1601490"/>
            <a:ext cx="1382460" cy="0"/>
          </a:xfrm>
          <a:prstGeom prst="line">
            <a:avLst/>
          </a:prstGeom>
          <a:ln w="5715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080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</a:t>
            </a:r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509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Section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</a:t>
            </a:r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rgbClr val="FF6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FUNZIONALITÀ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IMPATTO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</a:t>
            </a: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 </a:t>
            </a:r>
            <a:r>
              <a:rPr lang="en-US" sz="750" kern="120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1121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951793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7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752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3437691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919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ectio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>
              <a:defRPr sz="1800" b="0" i="0">
                <a:solidFill>
                  <a:schemeClr val="bg1"/>
                </a:solidFill>
                <a:latin typeface="Roboto Medium" charset="0"/>
                <a:ea typeface="Roboto Medium" charset="0"/>
                <a:cs typeface="Roboto Medium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95206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IL PROGETTO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922087" y="1602414"/>
            <a:ext cx="1382460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 userDrawn="1"/>
        </p:nvSpPr>
        <p:spPr>
          <a:xfrm>
            <a:off x="1953295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accent3">
                    <a:lumMod val="60000"/>
                    <a:lumOff val="40000"/>
                  </a:schemeClr>
                </a:solidFill>
                <a:latin typeface="Noto Sans" charset="0"/>
                <a:ea typeface="Noto Sans" charset="0"/>
                <a:cs typeface="Noto Sans" charset="0"/>
              </a:rPr>
              <a:t>GLI </a:t>
            </a:r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OBIETTIVI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3437691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rgbClr val="858585"/>
                </a:solidFill>
                <a:latin typeface="Noto Sans" charset="0"/>
                <a:ea typeface="Noto Sans" charset="0"/>
                <a:cs typeface="Noto Sans" charset="0"/>
              </a:rPr>
              <a:t>MIGLIORAMENTI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4922087" y="1232614"/>
            <a:ext cx="138246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50" spc="120" dirty="0">
                <a:solidFill>
                  <a:schemeClr val="bg1"/>
                </a:solidFill>
                <a:latin typeface="Noto Sans" charset="0"/>
                <a:ea typeface="Noto Sans" charset="0"/>
                <a:cs typeface="Noto Sans" charset="0"/>
              </a:rPr>
              <a:t>CHI SIAMO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00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52375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7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374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 userDrawn="1"/>
        </p:nvSpPr>
        <p:spPr>
          <a:xfrm>
            <a:off x="0" y="374696"/>
            <a:ext cx="9144000" cy="1201231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95133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FSC – </a:t>
            </a:r>
            <a:r>
              <a:rPr lang="en-US" sz="900" b="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Five Students of Computer Science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4893708" y="56548"/>
            <a:ext cx="38105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0" i="0" dirty="0">
                <a:solidFill>
                  <a:schemeClr val="accent3">
                    <a:lumMod val="40000"/>
                    <a:lumOff val="60000"/>
                  </a:schemeClr>
                </a:solidFill>
                <a:latin typeface="Roboto Light" charset="0"/>
                <a:ea typeface="Roboto Light" charset="0"/>
                <a:cs typeface="Roboto Light" charset="0"/>
              </a:rPr>
              <a:t>Copyright © 2019, FSC</a:t>
            </a:r>
          </a:p>
        </p:txBody>
      </p:sp>
      <p:sp>
        <p:nvSpPr>
          <p:cNvPr id="16" name="Oval 9">
            <a:extLst>
              <a:ext uri="{FF2B5EF4-FFF2-40B4-BE49-F238E27FC236}">
                <a16:creationId xmlns:a16="http://schemas.microsoft.com/office/drawing/2014/main" id="{A608F606-3975-4DC2-840D-E0804A9A1600}"/>
              </a:ext>
            </a:extLst>
          </p:cNvPr>
          <p:cNvSpPr/>
          <p:nvPr userDrawn="1"/>
        </p:nvSpPr>
        <p:spPr>
          <a:xfrm>
            <a:off x="8137303" y="1205133"/>
            <a:ext cx="647900" cy="647894"/>
          </a:xfrm>
          <a:prstGeom prst="ellipse">
            <a:avLst/>
          </a:prstGeom>
          <a:solidFill>
            <a:srgbClr val="FF6200"/>
          </a:solidFill>
          <a:ln>
            <a:noFill/>
          </a:ln>
          <a:effectLst>
            <a:outerShdw blurRad="50800" dist="254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 b="0" i="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12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81" r:id="rId2"/>
    <p:sldLayoutId id="2147483782" r:id="rId3"/>
    <p:sldLayoutId id="2147483783" r:id="rId4"/>
    <p:sldLayoutId id="2147483726" r:id="rId5"/>
    <p:sldLayoutId id="2147483733" r:id="rId6"/>
    <p:sldLayoutId id="2147483734" r:id="rId7"/>
    <p:sldLayoutId id="2147483732" r:id="rId8"/>
    <p:sldLayoutId id="2147483776" r:id="rId9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2"/>
            <a:ext cx="9144000" cy="541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8167082" y="554720"/>
            <a:ext cx="468513" cy="566964"/>
            <a:chOff x="1585912" y="819150"/>
            <a:chExt cx="5143500" cy="4668265"/>
          </a:xfrm>
        </p:grpSpPr>
        <p:sp>
          <p:nvSpPr>
            <p:cNvPr id="8" name="Diamond 7"/>
            <p:cNvSpPr/>
            <p:nvPr/>
          </p:nvSpPr>
          <p:spPr>
            <a:xfrm>
              <a:off x="1585912" y="2687065"/>
              <a:ext cx="5143500" cy="280035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243137" y="2687065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Diamond 10"/>
            <p:cNvSpPr/>
            <p:nvPr/>
          </p:nvSpPr>
          <p:spPr>
            <a:xfrm>
              <a:off x="1585912" y="1753108"/>
              <a:ext cx="5143500" cy="2800350"/>
            </a:xfrm>
            <a:prstGeom prst="diamond">
              <a:avLst/>
            </a:prstGeom>
            <a:solidFill>
              <a:schemeClr val="accent5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2243137" y="1753108"/>
              <a:ext cx="3829050" cy="2084704"/>
            </a:xfrm>
            <a:custGeom>
              <a:avLst/>
              <a:gdLst>
                <a:gd name="connsiteX0" fmla="*/ 1884609 w 3769219"/>
                <a:gd name="connsiteY0" fmla="*/ 0 h 2052130"/>
                <a:gd name="connsiteX1" fmla="*/ 3769219 w 3769219"/>
                <a:gd name="connsiteY1" fmla="*/ 1026065 h 2052130"/>
                <a:gd name="connsiteX2" fmla="*/ 1884609 w 3769219"/>
                <a:gd name="connsiteY2" fmla="*/ 2052130 h 2052130"/>
                <a:gd name="connsiteX3" fmla="*/ 0 w 3769219"/>
                <a:gd name="connsiteY3" fmla="*/ 1026065 h 205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9219" h="2052130">
                  <a:moveTo>
                    <a:pt x="1884609" y="0"/>
                  </a:moveTo>
                  <a:lnTo>
                    <a:pt x="3769219" y="1026065"/>
                  </a:lnTo>
                  <a:lnTo>
                    <a:pt x="1884609" y="2052130"/>
                  </a:lnTo>
                  <a:lnTo>
                    <a:pt x="0" y="102606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Diamond 12"/>
            <p:cNvSpPr/>
            <p:nvPr/>
          </p:nvSpPr>
          <p:spPr>
            <a:xfrm>
              <a:off x="1585912" y="819150"/>
              <a:ext cx="5143500" cy="2800350"/>
            </a:xfrm>
            <a:prstGeom prst="diamond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25400" dir="5400000" algn="t" rotWithShape="0">
                <a:prstClr val="black">
                  <a:alpha val="30000"/>
                </a:prstClr>
              </a:outerShd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67715" y="6225725"/>
            <a:ext cx="416028" cy="365125"/>
          </a:xfrm>
          <a:prstGeom prst="rect">
            <a:avLst/>
          </a:prstGeom>
        </p:spPr>
        <p:txBody>
          <a:bodyPr anchor="ctr"/>
          <a:lstStyle>
            <a:lvl1pPr algn="r">
              <a:defRPr sz="900" b="0" i="0">
                <a:latin typeface="Roboto Light" charset="0"/>
                <a:ea typeface="Roboto Light" charset="0"/>
                <a:cs typeface="Roboto Light" charset="0"/>
              </a:defRPr>
            </a:lvl1pPr>
          </a:lstStyle>
          <a:p>
            <a:fld id="{936C95AE-7298-45E1-9514-94AFF5BED89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963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777" r:id="rId2"/>
    <p:sldLayoutId id="2147483778" r:id="rId3"/>
    <p:sldLayoutId id="2147483779" r:id="rId4"/>
    <p:sldLayoutId id="2147483780" r:id="rId5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89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62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12C4475F-4E4F-4B59-B930-4C9D3AB39E98}"/>
              </a:ext>
            </a:extLst>
          </p:cNvPr>
          <p:cNvSpPr txBox="1"/>
          <p:nvPr/>
        </p:nvSpPr>
        <p:spPr>
          <a:xfrm>
            <a:off x="1801585" y="3428999"/>
            <a:ext cx="5540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it-IT" dirty="0"/>
          </a:p>
          <a:p>
            <a:endParaRPr lang="it-IT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AA42A68-7E32-45CA-A29A-C1B3126AFFED}"/>
              </a:ext>
            </a:extLst>
          </p:cNvPr>
          <p:cNvGrpSpPr/>
          <p:nvPr/>
        </p:nvGrpSpPr>
        <p:grpSpPr>
          <a:xfrm>
            <a:off x="1894115" y="1400507"/>
            <a:ext cx="5355771" cy="3758418"/>
            <a:chOff x="1894113" y="1236116"/>
            <a:chExt cx="5355771" cy="3758418"/>
          </a:xfrm>
        </p:grpSpPr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DDBD743D-B24F-4643-A65D-6312DFF111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86282" y="1236116"/>
              <a:ext cx="2906891" cy="2805542"/>
            </a:xfrm>
            <a:prstGeom prst="rect">
              <a:avLst/>
            </a:prstGeom>
            <a:effectLst>
              <a:reflection stA="45000" endPos="2000" dist="50800" dir="5400000" sy="-100000" algn="bl" rotWithShape="0"/>
            </a:effectLst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208F4A0-144A-4D2C-8FBF-B005CB53D7F7}"/>
                </a:ext>
              </a:extLst>
            </p:cNvPr>
            <p:cNvSpPr txBox="1"/>
            <p:nvPr/>
          </p:nvSpPr>
          <p:spPr>
            <a:xfrm>
              <a:off x="1894113" y="4532869"/>
              <a:ext cx="535577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2400" dirty="0">
                  <a:solidFill>
                    <a:schemeClr val="bg1"/>
                  </a:solidFill>
                  <a:latin typeface="Raleway" panose="020B0503030101060003"/>
                </a:rPr>
                <a:t>La mente che governa le emozioni</a:t>
              </a:r>
            </a:p>
          </p:txBody>
        </p:sp>
        <p:pic>
          <p:nvPicPr>
            <p:cNvPr id="8" name="Elemento grafico 7">
              <a:extLst>
                <a:ext uri="{FF2B5EF4-FFF2-40B4-BE49-F238E27FC236}">
                  <a16:creationId xmlns:a16="http://schemas.microsoft.com/office/drawing/2014/main" id="{552998E1-E963-401F-876A-A492C84E4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01967" y="3956691"/>
              <a:ext cx="4940061" cy="5060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1442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3425F-3989-434F-A102-94D7CFA4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663" y="2904478"/>
            <a:ext cx="3943350" cy="1049044"/>
          </a:xfrm>
        </p:spPr>
        <p:txBody>
          <a:bodyPr/>
          <a:lstStyle/>
          <a:p>
            <a:r>
              <a:rPr lang="it-IT" dirty="0">
                <a:latin typeface="Raleway"/>
              </a:rPr>
              <a:t>Punti salienti della progettazione</a:t>
            </a:r>
          </a:p>
        </p:txBody>
      </p:sp>
    </p:spTree>
    <p:extLst>
      <p:ext uri="{BB962C8B-B14F-4D97-AF65-F5344CB8AC3E}">
        <p14:creationId xmlns:p14="http://schemas.microsoft.com/office/powerpoint/2010/main" val="732298181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5D5DB9-37AE-4E1C-A00F-B3A31DFEC6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8120" y="1365864"/>
            <a:ext cx="542925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A907758-C83D-447A-8484-FE6423F0D184}"/>
              </a:ext>
            </a:extLst>
          </p:cNvPr>
          <p:cNvSpPr txBox="1">
            <a:spLocks/>
          </p:cNvSpPr>
          <p:nvPr/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1800" dirty="0">
              <a:solidFill>
                <a:schemeClr val="bg1"/>
              </a:solidFill>
              <a:latin typeface="Raleway" panose="020B0503030101060003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46B6B31-4631-480D-A34E-693FCF8E0DAA}"/>
              </a:ext>
            </a:extLst>
          </p:cNvPr>
          <p:cNvSpPr/>
          <p:nvPr/>
        </p:nvSpPr>
        <p:spPr>
          <a:xfrm>
            <a:off x="325978" y="604161"/>
            <a:ext cx="3783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/>
              </a:rPr>
              <a:t>Punti salienti della progettazione</a:t>
            </a:r>
            <a:endParaRPr lang="it-IT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D29386-6466-4893-A1D2-975A0379397A}"/>
              </a:ext>
            </a:extLst>
          </p:cNvPr>
          <p:cNvSpPr/>
          <p:nvPr/>
        </p:nvSpPr>
        <p:spPr>
          <a:xfrm>
            <a:off x="1553687" y="237274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2362FDF-C9BE-439A-A5C3-B78166562F4A}"/>
              </a:ext>
            </a:extLst>
          </p:cNvPr>
          <p:cNvSpPr/>
          <p:nvPr/>
        </p:nvSpPr>
        <p:spPr>
          <a:xfrm>
            <a:off x="4410333" y="2364892"/>
            <a:ext cx="2684171" cy="3513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50"/>
              <a:t> Progettazione di formattatori di report</a:t>
            </a:r>
            <a:endParaRPr lang="en-US" sz="135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2326694-008E-42AE-9E2F-E5E756C4831C}"/>
              </a:ext>
            </a:extLst>
          </p:cNvPr>
          <p:cNvSpPr/>
          <p:nvPr/>
        </p:nvSpPr>
        <p:spPr>
          <a:xfrm>
            <a:off x="1741944" y="3556819"/>
            <a:ext cx="2307656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Progettazione di questo oggetto </a:t>
            </a:r>
            <a:r>
              <a:rPr lang="it-IT" sz="135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Facade</a:t>
            </a: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.</a:t>
            </a:r>
          </a:p>
          <a:p>
            <a:pPr algn="ctr">
              <a:lnSpc>
                <a:spcPct val="120000"/>
              </a:lnSpc>
            </a:pP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Questo fornisce delle interfacce molto semplificate e permette di variare </a:t>
            </a:r>
            <a:r>
              <a:rPr lang="it-IT" sz="135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l'engine</a:t>
            </a: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di AI senza apportare modifiche altrove nel codice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663D9C09-8331-4E4B-A1D2-4BC116C372AA}"/>
              </a:ext>
            </a:extLst>
          </p:cNvPr>
          <p:cNvSpPr/>
          <p:nvPr/>
        </p:nvSpPr>
        <p:spPr>
          <a:xfrm>
            <a:off x="1744910" y="2482129"/>
            <a:ext cx="2307656" cy="122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2100" dirty="0">
                <a:latin typeface="Raleway"/>
                <a:ea typeface="Roboto Light" charset="0"/>
                <a:cs typeface="Roboto Light" charset="0"/>
              </a:rPr>
              <a:t>Oggetto </a:t>
            </a:r>
            <a:r>
              <a:rPr lang="it-IT" sz="2100" dirty="0" err="1">
                <a:latin typeface="Raleway"/>
                <a:ea typeface="Roboto Light" charset="0"/>
                <a:cs typeface="Roboto Light" charset="0"/>
              </a:rPr>
              <a:t>Facade</a:t>
            </a:r>
            <a:r>
              <a:rPr lang="it-IT" sz="2100" dirty="0">
                <a:latin typeface="Raleway"/>
                <a:ea typeface="Roboto Light" charset="0"/>
                <a:cs typeface="Roboto Light" charset="0"/>
              </a:rPr>
              <a:t> che gestisce le analisi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B21E842A-8659-4AAA-A4EF-1EA70C12D051}"/>
              </a:ext>
            </a:extLst>
          </p:cNvPr>
          <p:cNvSpPr/>
          <p:nvPr/>
        </p:nvSpPr>
        <p:spPr>
          <a:xfrm>
            <a:off x="4598591" y="3728735"/>
            <a:ext cx="2307656" cy="1316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Questo permette di includere nel futuro altri formati scaricabili, pur mantenendo unificate le loro interfacce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17" name="Rectangle 30">
            <a:extLst>
              <a:ext uri="{FF2B5EF4-FFF2-40B4-BE49-F238E27FC236}">
                <a16:creationId xmlns:a16="http://schemas.microsoft.com/office/drawing/2014/main" id="{7218314B-FB18-4B9C-89DE-ECDFF0B0C6F9}"/>
              </a:ext>
            </a:extLst>
          </p:cNvPr>
          <p:cNvSpPr/>
          <p:nvPr/>
        </p:nvSpPr>
        <p:spPr>
          <a:xfrm>
            <a:off x="4598591" y="2508144"/>
            <a:ext cx="2307656" cy="122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2100" dirty="0">
                <a:latin typeface="Raleway"/>
                <a:ea typeface="Roboto Light" charset="0"/>
                <a:cs typeface="Roboto Light" charset="0"/>
              </a:rPr>
              <a:t>Progettazione di formattatori di report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01101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3CF70F-5974-4D3E-8AE0-71F230BC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48723"/>
            <a:ext cx="3943350" cy="960553"/>
          </a:xfrm>
        </p:spPr>
        <p:txBody>
          <a:bodyPr/>
          <a:lstStyle/>
          <a:p>
            <a:r>
              <a:rPr lang="it-IT" dirty="0"/>
              <a:t>Punti salienti della realizzazione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57744861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95D5DB9-37AE-4E1C-A00F-B3A31DFEC6C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188120" y="1365864"/>
            <a:ext cx="542925" cy="365125"/>
          </a:xfrm>
        </p:spPr>
        <p:txBody>
          <a:bodyPr/>
          <a:lstStyle/>
          <a:p>
            <a:fld id="{936C95AE-7298-45E1-9514-94AFF5BED89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A907758-C83D-447A-8484-FE6423F0D184}"/>
              </a:ext>
            </a:extLst>
          </p:cNvPr>
          <p:cNvSpPr txBox="1">
            <a:spLocks/>
          </p:cNvSpPr>
          <p:nvPr/>
        </p:nvSpPr>
        <p:spPr>
          <a:xfrm>
            <a:off x="395206" y="573317"/>
            <a:ext cx="8422816" cy="431020"/>
          </a:xfrm>
          <a:prstGeom prst="rect">
            <a:avLst/>
          </a:prstGeom>
        </p:spPr>
        <p:txBody>
          <a:bodyPr/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it-IT" sz="1800" dirty="0">
              <a:solidFill>
                <a:schemeClr val="bg1"/>
              </a:solidFill>
              <a:latin typeface="Raleway" panose="020B0503030101060003"/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46B6B31-4631-480D-A34E-693FCF8E0DAA}"/>
              </a:ext>
            </a:extLst>
          </p:cNvPr>
          <p:cNvSpPr/>
          <p:nvPr/>
        </p:nvSpPr>
        <p:spPr>
          <a:xfrm>
            <a:off x="325978" y="604161"/>
            <a:ext cx="37240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Raleway"/>
              </a:rPr>
              <a:t>Punti salienti della realizzazione</a:t>
            </a:r>
            <a:endParaRPr lang="it-IT" dirty="0">
              <a:solidFill>
                <a:schemeClr val="bg1"/>
              </a:solidFill>
              <a:latin typeface="Raleway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6D29386-6466-4893-A1D2-975A0379397A}"/>
              </a:ext>
            </a:extLst>
          </p:cNvPr>
          <p:cNvSpPr/>
          <p:nvPr/>
        </p:nvSpPr>
        <p:spPr>
          <a:xfrm>
            <a:off x="1524000" y="2274426"/>
            <a:ext cx="5938683" cy="2936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22326694-008E-42AE-9E2F-E5E756C4831C}"/>
              </a:ext>
            </a:extLst>
          </p:cNvPr>
          <p:cNvSpPr/>
          <p:nvPr/>
        </p:nvSpPr>
        <p:spPr>
          <a:xfrm>
            <a:off x="1603474" y="2961883"/>
            <a:ext cx="5779734" cy="2064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- A causa di alcuni bug di </a:t>
            </a:r>
            <a:r>
              <a:rPr lang="it-IT" sz="135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chrome</a:t>
            </a: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non tutti i video funzionano a dovere.</a:t>
            </a:r>
          </a:p>
          <a:p>
            <a:pPr>
              <a:lnSpc>
                <a:spcPct val="120000"/>
              </a:lnSpc>
            </a:pP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- A causa di alcuni bug di </a:t>
            </a:r>
            <a:r>
              <a:rPr lang="it-IT" sz="135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chromium</a:t>
            </a: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è stato necessario affidarsi a librerie esterne per la registrazione di video.</a:t>
            </a:r>
          </a:p>
          <a:p>
            <a:pPr>
              <a:lnSpc>
                <a:spcPct val="120000"/>
              </a:lnSpc>
            </a:pP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- A causa di problemi con le autorizzazioni di amministratore in ambiente 'Windows' non è stato possibile effettuare l'analisi lato server. - A causa di problemi con le autorizzazioni di amministratore in ambiente 'Windows' non è estato possibile utilizzare librerie di conversione video (FFMPEG).</a:t>
            </a: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663D9C09-8331-4E4B-A1D2-4BC116C372AA}"/>
              </a:ext>
            </a:extLst>
          </p:cNvPr>
          <p:cNvSpPr/>
          <p:nvPr/>
        </p:nvSpPr>
        <p:spPr>
          <a:xfrm>
            <a:off x="2907731" y="2395658"/>
            <a:ext cx="3171219" cy="4449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2100" dirty="0">
                <a:latin typeface="Raleway"/>
                <a:ea typeface="Roboto Light" charset="0"/>
                <a:cs typeface="Roboto Light" charset="0"/>
              </a:rPr>
              <a:t>Difficoltà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987578"/>
      </p:ext>
    </p:extLst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39FFA-5418-47A3-90A5-706B8B60C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 panose="020B0503030101060003"/>
              </a:rPr>
              <a:t>Il progetto</a:t>
            </a:r>
          </a:p>
        </p:txBody>
      </p:sp>
    </p:spTree>
    <p:extLst>
      <p:ext uri="{BB962C8B-B14F-4D97-AF65-F5344CB8AC3E}">
        <p14:creationId xmlns:p14="http://schemas.microsoft.com/office/powerpoint/2010/main" val="352571190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Raleway"/>
              </a:rPr>
              <a:t>Emotionally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045622" y="2635896"/>
            <a:ext cx="379699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è stato creato come progetto di "Programmazione per il web".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è un sistema in grado di rilevare e analizzare le emozioni grazie alle API basate sul cloud di 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Affectiva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.</a:t>
            </a:r>
          </a:p>
          <a:p>
            <a:endParaRPr lang="it-IT" sz="120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  <a:p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Il progetto è stato creato con il framework PHP Laravel, mentre le interfacce di analisi sono in JS.</a:t>
            </a:r>
          </a:p>
          <a:p>
            <a:endParaRPr lang="it-IT" sz="120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  <a:p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Il titolo “</a:t>
            </a:r>
            <a:r>
              <a:rPr lang="it-IT" sz="120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2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”, in italiano “Emozionalmente”, deriva dalla condensazione delle due parole “emozione”, che rappresenta l’oggetto dell’analisi, e “mente”, per rappresentare che i significati che generano le emozioni sono solo frutto della nostra mente.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C9CFEC8-6870-440B-B6D1-3532755F40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" t="12345" r="-148" b="10600"/>
          <a:stretch/>
        </p:blipFill>
        <p:spPr>
          <a:xfrm>
            <a:off x="161026" y="2930614"/>
            <a:ext cx="4821335" cy="2088220"/>
          </a:xfrm>
          <a:prstGeom prst="rect">
            <a:avLst/>
          </a:prstGeom>
        </p:spPr>
      </p:pic>
      <p:sp>
        <p:nvSpPr>
          <p:cNvPr id="7" name="Segnaposto numero diapositiva 2">
            <a:extLst>
              <a:ext uri="{FF2B5EF4-FFF2-40B4-BE49-F238E27FC236}">
                <a16:creationId xmlns:a16="http://schemas.microsoft.com/office/drawing/2014/main" id="{18BE00D7-F219-4DEA-9DEE-CD81DB6EED1C}"/>
              </a:ext>
            </a:extLst>
          </p:cNvPr>
          <p:cNvSpPr txBox="1">
            <a:spLocks/>
          </p:cNvSpPr>
          <p:nvPr/>
        </p:nvSpPr>
        <p:spPr>
          <a:xfrm>
            <a:off x="8189264" y="1346525"/>
            <a:ext cx="543972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bg1"/>
                </a:solidFill>
                <a:latin typeface="Roboto Light" charset="0"/>
                <a:ea typeface="Roboto Light" charset="0"/>
                <a:cs typeface="Roboto Light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70707654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04EBCA1C-86CB-431C-874B-99DC940A8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 panose="020B0503030101060003"/>
              </a:rPr>
              <a:t>Funzionalità</a:t>
            </a:r>
          </a:p>
        </p:txBody>
      </p:sp>
    </p:spTree>
    <p:extLst>
      <p:ext uri="{BB962C8B-B14F-4D97-AF65-F5344CB8AC3E}">
        <p14:creationId xmlns:p14="http://schemas.microsoft.com/office/powerpoint/2010/main" val="1438537945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D577CB1E-0A7F-4772-97DF-B5010DB2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/>
              </a:rPr>
              <a:t>Funzionalità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CACDA90-D185-472B-92C6-32D2D05A3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ECEF51F9-C2F7-445A-8292-F2FE51EA9FF2}"/>
              </a:ext>
            </a:extLst>
          </p:cNvPr>
          <p:cNvSpPr/>
          <p:nvPr/>
        </p:nvSpPr>
        <p:spPr>
          <a:xfrm>
            <a:off x="344319" y="2244930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F7EF142A-54CD-452F-8F9A-644A9CF2F2D3}"/>
              </a:ext>
            </a:extLst>
          </p:cNvPr>
          <p:cNvSpPr/>
          <p:nvPr/>
        </p:nvSpPr>
        <p:spPr>
          <a:xfrm>
            <a:off x="3200966" y="2224812"/>
            <a:ext cx="2684171" cy="35136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257DE891-A0E7-43AB-9F52-3AC0B5A5BD7C}"/>
              </a:ext>
            </a:extLst>
          </p:cNvPr>
          <p:cNvSpPr/>
          <p:nvPr/>
        </p:nvSpPr>
        <p:spPr>
          <a:xfrm>
            <a:off x="6049065" y="2232669"/>
            <a:ext cx="2684171" cy="350581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Oval 4">
            <a:extLst>
              <a:ext uri="{FF2B5EF4-FFF2-40B4-BE49-F238E27FC236}">
                <a16:creationId xmlns:a16="http://schemas.microsoft.com/office/drawing/2014/main" id="{D62F5C1A-A716-4305-9383-B5F43A0A5F63}"/>
              </a:ext>
            </a:extLst>
          </p:cNvPr>
          <p:cNvSpPr/>
          <p:nvPr/>
        </p:nvSpPr>
        <p:spPr>
          <a:xfrm>
            <a:off x="1360913" y="5426665"/>
            <a:ext cx="656915" cy="656915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DA74509-F59F-407B-BBD7-5CEB2A61791F}"/>
              </a:ext>
            </a:extLst>
          </p:cNvPr>
          <p:cNvSpPr/>
          <p:nvPr/>
        </p:nvSpPr>
        <p:spPr>
          <a:xfrm>
            <a:off x="4210320" y="5426665"/>
            <a:ext cx="656915" cy="656915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07C7E7-70AF-41B9-A83B-92B3F194DBF2}"/>
              </a:ext>
            </a:extLst>
          </p:cNvPr>
          <p:cNvSpPr/>
          <p:nvPr/>
        </p:nvSpPr>
        <p:spPr>
          <a:xfrm>
            <a:off x="7058419" y="5426665"/>
            <a:ext cx="656915" cy="656915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>
            <a:outerShdw blurRad="38100" dist="127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0F97AA7F-8D05-4194-B971-902A77849356}"/>
              </a:ext>
            </a:extLst>
          </p:cNvPr>
          <p:cNvSpPr/>
          <p:nvPr/>
        </p:nvSpPr>
        <p:spPr>
          <a:xfrm>
            <a:off x="535542" y="3375415"/>
            <a:ext cx="2307656" cy="1568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135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permette di effettuare l’analisi delle emozioni dei video caricati all’interno della nostra piattaforma o dei video registrati in tempo reale.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27" name="Rectangle 28">
            <a:extLst>
              <a:ext uri="{FF2B5EF4-FFF2-40B4-BE49-F238E27FC236}">
                <a16:creationId xmlns:a16="http://schemas.microsoft.com/office/drawing/2014/main" id="{0C96F995-4607-4377-899F-FC5D2BFE748C}"/>
              </a:ext>
            </a:extLst>
          </p:cNvPr>
          <p:cNvSpPr/>
          <p:nvPr/>
        </p:nvSpPr>
        <p:spPr>
          <a:xfrm>
            <a:off x="535542" y="2354310"/>
            <a:ext cx="2307656" cy="83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Analisi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delle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emozioni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0A94CDFA-898E-4F04-92BB-D8C48A12B7DD}"/>
              </a:ext>
            </a:extLst>
          </p:cNvPr>
          <p:cNvSpPr/>
          <p:nvPr/>
        </p:nvSpPr>
        <p:spPr>
          <a:xfrm>
            <a:off x="3384949" y="3372361"/>
            <a:ext cx="2307656" cy="1817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1350" dirty="0" err="1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Emotionally</a:t>
            </a: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  permette di gestire i progetti e condividerli con altri membri del gruppo di lavoro e permette di gestire i permessi dei progetti condivisi.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29" name="Rectangle 30">
            <a:extLst>
              <a:ext uri="{FF2B5EF4-FFF2-40B4-BE49-F238E27FC236}">
                <a16:creationId xmlns:a16="http://schemas.microsoft.com/office/drawing/2014/main" id="{35ABBB12-ABA3-4456-ABA5-FDAB7D6C7B1F}"/>
              </a:ext>
            </a:extLst>
          </p:cNvPr>
          <p:cNvSpPr/>
          <p:nvPr/>
        </p:nvSpPr>
        <p:spPr>
          <a:xfrm>
            <a:off x="3389223" y="2380325"/>
            <a:ext cx="2307656" cy="83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Gestione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dei</a:t>
            </a:r>
            <a:r>
              <a:rPr lang="en-US" sz="2100" dirty="0">
                <a:latin typeface="Raleway"/>
                <a:ea typeface="Roboto Light" charset="0"/>
                <a:cs typeface="Roboto Light" charset="0"/>
              </a:rPr>
              <a:t> </a:t>
            </a:r>
            <a:r>
              <a:rPr lang="en-US" sz="2100" dirty="0" err="1">
                <a:latin typeface="Raleway"/>
                <a:ea typeface="Roboto Light" charset="0"/>
                <a:cs typeface="Roboto Light" charset="0"/>
              </a:rPr>
              <a:t>progetti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30" name="Rectangle 31">
            <a:extLst>
              <a:ext uri="{FF2B5EF4-FFF2-40B4-BE49-F238E27FC236}">
                <a16:creationId xmlns:a16="http://schemas.microsoft.com/office/drawing/2014/main" id="{A46524A1-B7AB-4A01-B206-F24526C23DB4}"/>
              </a:ext>
            </a:extLst>
          </p:cNvPr>
          <p:cNvSpPr/>
          <p:nvPr/>
        </p:nvSpPr>
        <p:spPr>
          <a:xfrm>
            <a:off x="6237322" y="3343524"/>
            <a:ext cx="2307656" cy="2063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135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 risultati di queste analisi sono mostrati attraverso  grafici di facile consultazione. Il sistema permette inoltre di esportare queste analisi in vari formati (HTML, PDF, Excel).</a:t>
            </a:r>
            <a:endParaRPr lang="en-US" sz="1350" dirty="0">
              <a:solidFill>
                <a:schemeClr val="bg1">
                  <a:lumMod val="65000"/>
                </a:schemeClr>
              </a:solidFill>
              <a:latin typeface="Raleway"/>
              <a:ea typeface="Roboto Light" charset="0"/>
              <a:cs typeface="Roboto Light" charset="0"/>
            </a:endParaRPr>
          </a:p>
        </p:txBody>
      </p:sp>
      <p:sp>
        <p:nvSpPr>
          <p:cNvPr id="31" name="Rectangle 32">
            <a:extLst>
              <a:ext uri="{FF2B5EF4-FFF2-40B4-BE49-F238E27FC236}">
                <a16:creationId xmlns:a16="http://schemas.microsoft.com/office/drawing/2014/main" id="{1B250984-8053-45A0-8D18-30464BE033EB}"/>
              </a:ext>
            </a:extLst>
          </p:cNvPr>
          <p:cNvSpPr/>
          <p:nvPr/>
        </p:nvSpPr>
        <p:spPr>
          <a:xfrm>
            <a:off x="6237322" y="2417651"/>
            <a:ext cx="2307656" cy="8373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it-IT" sz="2100" dirty="0">
                <a:latin typeface="Raleway"/>
                <a:ea typeface="Roboto Light" charset="0"/>
                <a:cs typeface="Roboto Light" charset="0"/>
              </a:rPr>
              <a:t>Esportazione dei grafici</a:t>
            </a:r>
            <a:endParaRPr lang="en-US" dirty="0">
              <a:latin typeface="Raleway"/>
              <a:ea typeface="Roboto Light" charset="0"/>
              <a:cs typeface="Roboto Light" charset="0"/>
            </a:endParaRPr>
          </a:p>
        </p:txBody>
      </p:sp>
      <p:pic>
        <p:nvPicPr>
          <p:cNvPr id="36" name="Elemento grafico 35" descr="Faccia sorridente senza riempimento">
            <a:extLst>
              <a:ext uri="{FF2B5EF4-FFF2-40B4-BE49-F238E27FC236}">
                <a16:creationId xmlns:a16="http://schemas.microsoft.com/office/drawing/2014/main" id="{121685CD-E53E-43C6-95D9-6BBE7AF53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5603" y="5478764"/>
            <a:ext cx="581602" cy="563572"/>
          </a:xfrm>
          <a:prstGeom prst="rect">
            <a:avLst/>
          </a:prstGeom>
        </p:spPr>
      </p:pic>
      <p:pic>
        <p:nvPicPr>
          <p:cNvPr id="42" name="Elemento grafico 41" descr="Cartella">
            <a:extLst>
              <a:ext uri="{FF2B5EF4-FFF2-40B4-BE49-F238E27FC236}">
                <a16:creationId xmlns:a16="http://schemas.microsoft.com/office/drawing/2014/main" id="{1A7EFD38-8CCF-49E0-9658-BE5E32823A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5628" y="5533037"/>
            <a:ext cx="486298" cy="466529"/>
          </a:xfrm>
          <a:prstGeom prst="rect">
            <a:avLst/>
          </a:prstGeom>
        </p:spPr>
      </p:pic>
      <p:pic>
        <p:nvPicPr>
          <p:cNvPr id="44" name="Elemento grafico 43" descr="Grafico a barre">
            <a:extLst>
              <a:ext uri="{FF2B5EF4-FFF2-40B4-BE49-F238E27FC236}">
                <a16:creationId xmlns:a16="http://schemas.microsoft.com/office/drawing/2014/main" id="{DA0769AE-8FA7-42EE-8092-BD20E179CB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0222" y="5537701"/>
            <a:ext cx="473307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976232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2EADC77-394E-4192-B4F4-3C62BE1B1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168995"/>
            <a:ext cx="4456534" cy="520010"/>
          </a:xfrm>
        </p:spPr>
        <p:txBody>
          <a:bodyPr/>
          <a:lstStyle/>
          <a:p>
            <a:r>
              <a:rPr lang="it-IT" dirty="0">
                <a:latin typeface="Raleway"/>
              </a:rPr>
              <a:t>Impatto nel mondo</a:t>
            </a:r>
          </a:p>
        </p:txBody>
      </p:sp>
    </p:spTree>
    <p:extLst>
      <p:ext uri="{BB962C8B-B14F-4D97-AF65-F5344CB8AC3E}">
        <p14:creationId xmlns:p14="http://schemas.microsoft.com/office/powerpoint/2010/main" val="1926368716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Raleway"/>
              </a:rPr>
              <a:t>Impatto</a:t>
            </a:r>
            <a:r>
              <a:rPr lang="en-US" dirty="0">
                <a:latin typeface="Raleway"/>
              </a:rPr>
              <a:t> </a:t>
            </a:r>
            <a:r>
              <a:rPr lang="en-US" dirty="0" err="1">
                <a:latin typeface="Raleway"/>
              </a:rPr>
              <a:t>nel</a:t>
            </a:r>
            <a:r>
              <a:rPr lang="en-US" dirty="0">
                <a:latin typeface="Raleway"/>
              </a:rPr>
              <a:t> mondo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5" name="Immagine 4" descr="Immagine che contiene tavolo, monitor, blu, sedendo&#10;&#10;Descrizione generata automaticamente">
            <a:extLst>
              <a:ext uri="{FF2B5EF4-FFF2-40B4-BE49-F238E27FC236}">
                <a16:creationId xmlns:a16="http://schemas.microsoft.com/office/drawing/2014/main" id="{71A0A064-63AB-41B1-8622-7EABC759F3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6"/>
          <a:stretch/>
        </p:blipFill>
        <p:spPr>
          <a:xfrm>
            <a:off x="787092" y="1915885"/>
            <a:ext cx="3316823" cy="4474029"/>
          </a:xfrm>
          <a:prstGeom prst="rect">
            <a:avLst/>
          </a:prstGeom>
        </p:spPr>
      </p:pic>
      <p:sp>
        <p:nvSpPr>
          <p:cNvPr id="21" name="TextBox 37">
            <a:extLst>
              <a:ext uri="{FF2B5EF4-FFF2-40B4-BE49-F238E27FC236}">
                <a16:creationId xmlns:a16="http://schemas.microsoft.com/office/drawing/2014/main" id="{F090414D-043E-4817-81A9-994E777FAA42}"/>
              </a:ext>
            </a:extLst>
          </p:cNvPr>
          <p:cNvSpPr txBox="1"/>
          <p:nvPr/>
        </p:nvSpPr>
        <p:spPr>
          <a:xfrm>
            <a:off x="4664252" y="2490905"/>
            <a:ext cx="379699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Questo sistema può avere un elevato impatto nel mondo.</a:t>
            </a:r>
          </a:p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Le emozioni sono importanti dato che incidono direttamente sul nostro comportamento e sul nostro pensiero.</a:t>
            </a:r>
          </a:p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Proprio per questo l’applicazione web può aiutare le persone ad aumentare l’intelligenza emotiva, cioè l’abilità umana di percepire, comprendere e regolare le emozioni proprie e di chi ci circonda. </a:t>
            </a:r>
          </a:p>
          <a:p>
            <a:r>
              <a:rPr lang="it-IT" sz="1400" dirty="0">
                <a:solidFill>
                  <a:schemeClr val="bg1">
                    <a:lumMod val="65000"/>
                  </a:schemeClr>
                </a:solidFill>
                <a:latin typeface="Raleway"/>
                <a:ea typeface="Roboto Light" charset="0"/>
                <a:cs typeface="Roboto Light" charset="0"/>
              </a:rPr>
              <a:t>Inoltre, in particolare, può essere usato nel settore della pubblicità, in quanto, attraverso il sistema, è possibile studiare le emozioni di uno spettatore alla vista di una pubblicità. </a:t>
            </a:r>
          </a:p>
        </p:txBody>
      </p:sp>
    </p:spTree>
    <p:extLst>
      <p:ext uri="{BB962C8B-B14F-4D97-AF65-F5344CB8AC3E}">
        <p14:creationId xmlns:p14="http://schemas.microsoft.com/office/powerpoint/2010/main" val="818662556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A3425F-3989-434F-A102-94D7CFA4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/>
              </a:rPr>
              <a:t>Chi siamo</a:t>
            </a:r>
          </a:p>
        </p:txBody>
      </p:sp>
    </p:spTree>
    <p:extLst>
      <p:ext uri="{BB962C8B-B14F-4D97-AF65-F5344CB8AC3E}">
        <p14:creationId xmlns:p14="http://schemas.microsoft.com/office/powerpoint/2010/main" val="4193810557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2DF261-053E-4D28-A1AC-BD940F46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Raleway" panose="020B0503030101060003"/>
              </a:rPr>
              <a:t>Il Team FSC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7C1323F-B1F4-4B27-90FF-D0AF886CD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B1A487-697F-4FC7-AE53-13317E41CEB6}"/>
              </a:ext>
            </a:extLst>
          </p:cNvPr>
          <p:cNvSpPr/>
          <p:nvPr/>
        </p:nvSpPr>
        <p:spPr>
          <a:xfrm>
            <a:off x="395206" y="2565022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0AADCC1-6F31-4C2F-81A6-C1E9BBEC26DA}"/>
              </a:ext>
            </a:extLst>
          </p:cNvPr>
          <p:cNvSpPr/>
          <p:nvPr/>
        </p:nvSpPr>
        <p:spPr>
          <a:xfrm>
            <a:off x="3801750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611749A0-C3F3-494B-9881-71BECE529B00}"/>
              </a:ext>
            </a:extLst>
          </p:cNvPr>
          <p:cNvSpPr/>
          <p:nvPr/>
        </p:nvSpPr>
        <p:spPr>
          <a:xfrm>
            <a:off x="395205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Alessandro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Annese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89BF5F6C-E3C5-415E-AC31-0B68F5B90E9A}"/>
              </a:ext>
            </a:extLst>
          </p:cNvPr>
          <p:cNvSpPr/>
          <p:nvPr/>
        </p:nvSpPr>
        <p:spPr>
          <a:xfrm>
            <a:off x="5505023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7E97C24A-5B1F-489E-91CB-DCCAEC3F7237}"/>
              </a:ext>
            </a:extLst>
          </p:cNvPr>
          <p:cNvSpPr/>
          <p:nvPr/>
        </p:nvSpPr>
        <p:spPr>
          <a:xfrm>
            <a:off x="2098478" y="2565024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BC38233-871C-4E2B-ABB3-5904CAE8202C}"/>
              </a:ext>
            </a:extLst>
          </p:cNvPr>
          <p:cNvSpPr/>
          <p:nvPr/>
        </p:nvSpPr>
        <p:spPr>
          <a:xfrm>
            <a:off x="7192736" y="2565028"/>
            <a:ext cx="1540500" cy="25414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sx="102000" sy="102000" algn="ctr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5FC15C3E-CA8A-4F45-B884-A9C064F2BC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56" y="2700316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2D2EFAD8-F5C4-450D-A6B9-41F3DD467B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403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629D4347-0DC0-41E6-8CBB-DC3655DC1D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131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359FD9F9-5743-486D-9407-29310A461B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674" y="2703370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1" name="Immagine 40">
            <a:extLst>
              <a:ext uri="{FF2B5EF4-FFF2-40B4-BE49-F238E27FC236}">
                <a16:creationId xmlns:a16="http://schemas.microsoft.com/office/drawing/2014/main" id="{776F6FD2-C513-48D0-A602-4DDEA649C2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389" y="2700318"/>
            <a:ext cx="1037201" cy="103892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2" name="Rectangle 28">
            <a:extLst>
              <a:ext uri="{FF2B5EF4-FFF2-40B4-BE49-F238E27FC236}">
                <a16:creationId xmlns:a16="http://schemas.microsoft.com/office/drawing/2014/main" id="{5FCC59EF-09D0-4247-A3EB-891920091530}"/>
              </a:ext>
            </a:extLst>
          </p:cNvPr>
          <p:cNvSpPr/>
          <p:nvPr/>
        </p:nvSpPr>
        <p:spPr>
          <a:xfrm>
            <a:off x="2098478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Davide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De Salvo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4BFB4411-2777-400C-850D-12E12A670B0E}"/>
              </a:ext>
            </a:extLst>
          </p:cNvPr>
          <p:cNvSpPr/>
          <p:nvPr/>
        </p:nvSpPr>
        <p:spPr>
          <a:xfrm>
            <a:off x="3801750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Andrea</a:t>
            </a:r>
          </a:p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Esposito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5" name="Rectangle 28">
            <a:extLst>
              <a:ext uri="{FF2B5EF4-FFF2-40B4-BE49-F238E27FC236}">
                <a16:creationId xmlns:a16="http://schemas.microsoft.com/office/drawing/2014/main" id="{2DF076A8-C0D5-4665-A57C-73F7C675EB7A}"/>
              </a:ext>
            </a:extLst>
          </p:cNvPr>
          <p:cNvSpPr/>
          <p:nvPr/>
        </p:nvSpPr>
        <p:spPr>
          <a:xfrm>
            <a:off x="5497243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Graziano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Montanaro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B1E7A6F8-E339-4961-81CF-141AFB8FAD5F}"/>
              </a:ext>
            </a:extLst>
          </p:cNvPr>
          <p:cNvSpPr/>
          <p:nvPr/>
        </p:nvSpPr>
        <p:spPr>
          <a:xfrm>
            <a:off x="7192736" y="3902535"/>
            <a:ext cx="1540500" cy="624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500" dirty="0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Regina</a:t>
            </a:r>
          </a:p>
          <a:p>
            <a:pPr algn="ctr">
              <a:lnSpc>
                <a:spcPct val="120000"/>
              </a:lnSpc>
            </a:pPr>
            <a:r>
              <a:rPr lang="en-US" sz="1500" dirty="0" err="1">
                <a:solidFill>
                  <a:schemeClr val="accent6"/>
                </a:solidFill>
                <a:latin typeface="Montserrat" panose="00000500000000000000" pitchFamily="2" charset="0"/>
                <a:ea typeface="Roboto Light" charset="0"/>
                <a:cs typeface="Roboto Light" charset="0"/>
              </a:rPr>
              <a:t>Zaccaria</a:t>
            </a:r>
            <a:endParaRPr lang="en-US" sz="1350" dirty="0">
              <a:solidFill>
                <a:schemeClr val="accent6"/>
              </a:solidFill>
              <a:latin typeface="Montserrat" panose="00000500000000000000" pitchFamily="2" charset="0"/>
              <a:ea typeface="Roboto Light" charset="0"/>
              <a:cs typeface="Roboto Light" charset="0"/>
            </a:endParaRPr>
          </a:p>
        </p:txBody>
      </p:sp>
      <p:sp>
        <p:nvSpPr>
          <p:cNvPr id="47" name="Rectangle 28">
            <a:extLst>
              <a:ext uri="{FF2B5EF4-FFF2-40B4-BE49-F238E27FC236}">
                <a16:creationId xmlns:a16="http://schemas.microsoft.com/office/drawing/2014/main" id="{4D3A9444-AE49-47AA-8B5B-1C24DF737A44}"/>
              </a:ext>
            </a:extLst>
          </p:cNvPr>
          <p:cNvSpPr/>
          <p:nvPr/>
        </p:nvSpPr>
        <p:spPr>
          <a:xfrm>
            <a:off x="403367" y="4653651"/>
            <a:ext cx="1540500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Project Manager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48" name="Rectangle 28">
            <a:extLst>
              <a:ext uri="{FF2B5EF4-FFF2-40B4-BE49-F238E27FC236}">
                <a16:creationId xmlns:a16="http://schemas.microsoft.com/office/drawing/2014/main" id="{24681527-2037-407A-8AAC-9775D53AC061}"/>
              </a:ext>
            </a:extLst>
          </p:cNvPr>
          <p:cNvSpPr/>
          <p:nvPr/>
        </p:nvSpPr>
        <p:spPr>
          <a:xfrm>
            <a:off x="2106639" y="4653651"/>
            <a:ext cx="1540500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Developer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A49404CA-4F97-4F92-9869-50C38FE6B41A}"/>
              </a:ext>
            </a:extLst>
          </p:cNvPr>
          <p:cNvSpPr/>
          <p:nvPr/>
        </p:nvSpPr>
        <p:spPr>
          <a:xfrm>
            <a:off x="3809912" y="4653651"/>
            <a:ext cx="1540500" cy="293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Developer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50" name="Rectangle 28">
            <a:extLst>
              <a:ext uri="{FF2B5EF4-FFF2-40B4-BE49-F238E27FC236}">
                <a16:creationId xmlns:a16="http://schemas.microsoft.com/office/drawing/2014/main" id="{9BF74A36-0A77-4E12-9F7A-72151A8EB19A}"/>
              </a:ext>
            </a:extLst>
          </p:cNvPr>
          <p:cNvSpPr/>
          <p:nvPr/>
        </p:nvSpPr>
        <p:spPr>
          <a:xfrm>
            <a:off x="5505404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Developer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51" name="Rectangle 28">
            <a:extLst>
              <a:ext uri="{FF2B5EF4-FFF2-40B4-BE49-F238E27FC236}">
                <a16:creationId xmlns:a16="http://schemas.microsoft.com/office/drawing/2014/main" id="{6D6B0DB4-5D6B-4616-9D2A-1EAD5B2A2A49}"/>
              </a:ext>
            </a:extLst>
          </p:cNvPr>
          <p:cNvSpPr/>
          <p:nvPr/>
        </p:nvSpPr>
        <p:spPr>
          <a:xfrm>
            <a:off x="7200898" y="4653651"/>
            <a:ext cx="1540500" cy="2953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200" i="1" dirty="0">
                <a:latin typeface="Raleway" panose="020B0503030101060003" pitchFamily="34" charset="0"/>
                <a:ea typeface="Roboto Light" charset="0"/>
                <a:cs typeface="Roboto Light" charset="0"/>
              </a:rPr>
              <a:t>Copywriter</a:t>
            </a:r>
            <a:endParaRPr lang="en-US" sz="1050" i="1" dirty="0">
              <a:latin typeface="Raleway" panose="020B0503030101060003" pitchFamily="34" charset="0"/>
              <a:ea typeface="Roboto Light" charset="0"/>
              <a:cs typeface="Roboto Light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48985C6-0553-4744-9E85-7A3A8EE608AA}"/>
              </a:ext>
            </a:extLst>
          </p:cNvPr>
          <p:cNvSpPr txBox="1"/>
          <p:nvPr/>
        </p:nvSpPr>
        <p:spPr>
          <a:xfrm>
            <a:off x="3209614" y="6197600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i="1" dirty="0">
                <a:solidFill>
                  <a:schemeClr val="bg1">
                    <a:lumMod val="65000"/>
                  </a:schemeClr>
                </a:solidFill>
                <a:latin typeface="Raleway" panose="020B0503030101060003"/>
              </a:rPr>
              <a:t>— Per </a:t>
            </a:r>
            <a:r>
              <a:rPr lang="it-IT" i="1" dirty="0" err="1">
                <a:solidFill>
                  <a:schemeClr val="bg1">
                    <a:lumMod val="65000"/>
                  </a:schemeClr>
                </a:solidFill>
                <a:latin typeface="Raleway" panose="020B0503030101060003"/>
              </a:rPr>
              <a:t>aspera</a:t>
            </a:r>
            <a:r>
              <a:rPr lang="it-IT" i="1" dirty="0">
                <a:solidFill>
                  <a:schemeClr val="bg1">
                    <a:lumMod val="65000"/>
                  </a:schemeClr>
                </a:solidFill>
                <a:latin typeface="Raleway" panose="020B0503030101060003"/>
              </a:rPr>
              <a:t> a laude! —</a:t>
            </a:r>
          </a:p>
        </p:txBody>
      </p:sp>
    </p:spTree>
    <p:extLst>
      <p:ext uri="{BB962C8B-B14F-4D97-AF65-F5344CB8AC3E}">
        <p14:creationId xmlns:p14="http://schemas.microsoft.com/office/powerpoint/2010/main" val="2843883521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Blank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sic with Circle">
  <a:themeElements>
    <a:clrScheme name="Personalizzato 1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33333"/>
      </a:accent1>
      <a:accent2>
        <a:srgbClr val="333333"/>
      </a:accent2>
      <a:accent3>
        <a:srgbClr val="333333"/>
      </a:accent3>
      <a:accent4>
        <a:srgbClr val="333333"/>
      </a:accent4>
      <a:accent5>
        <a:srgbClr val="333333"/>
      </a:accent5>
      <a:accent6>
        <a:srgbClr val="E55100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Headerline">
  <a:themeElements>
    <a:clrScheme name="Custom 2">
      <a:dk1>
        <a:srgbClr val="000000"/>
      </a:dk1>
      <a:lt1>
        <a:srgbClr val="FFFFFF"/>
      </a:lt1>
      <a:dk2>
        <a:srgbClr val="263238"/>
      </a:dk2>
      <a:lt2>
        <a:srgbClr val="ECEFF1"/>
      </a:lt2>
      <a:accent1>
        <a:srgbClr val="37474F"/>
      </a:accent1>
      <a:accent2>
        <a:srgbClr val="455A64"/>
      </a:accent2>
      <a:accent3>
        <a:srgbClr val="546E7A"/>
      </a:accent3>
      <a:accent4>
        <a:srgbClr val="607D8B"/>
      </a:accent4>
      <a:accent5>
        <a:srgbClr val="78909C"/>
      </a:accent5>
      <a:accent6>
        <a:srgbClr val="00E676"/>
      </a:accent6>
      <a:hlink>
        <a:srgbClr val="546E7A"/>
      </a:hlink>
      <a:folHlink>
        <a:srgbClr val="37474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blurRad="50800" dist="25400" dir="5400000" algn="t" rotWithShape="0">
            <a:prstClr val="black">
              <a:alpha val="30000"/>
            </a:prstClr>
          </a:outerShdw>
          <a:softEdge rad="0"/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44778</TotalTime>
  <Words>494</Words>
  <Application>Microsoft Office PowerPoint</Application>
  <PresentationFormat>Presentazione su schermo (4:3)</PresentationFormat>
  <Paragraphs>63</Paragraphs>
  <Slides>13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4</vt:i4>
      </vt:variant>
      <vt:variant>
        <vt:lpstr>Titoli diapositive</vt:lpstr>
      </vt:variant>
      <vt:variant>
        <vt:i4>13</vt:i4>
      </vt:variant>
    </vt:vector>
  </HeadingPairs>
  <TitlesOfParts>
    <vt:vector size="26" baseType="lpstr">
      <vt:lpstr>Arial</vt:lpstr>
      <vt:lpstr>Calibri</vt:lpstr>
      <vt:lpstr>Calibri Light</vt:lpstr>
      <vt:lpstr>Montserrat</vt:lpstr>
      <vt:lpstr>Noto Sans</vt:lpstr>
      <vt:lpstr>Raleway</vt:lpstr>
      <vt:lpstr>Roboto</vt:lpstr>
      <vt:lpstr>Roboto Light</vt:lpstr>
      <vt:lpstr>Roboto Medium</vt:lpstr>
      <vt:lpstr>Blank</vt:lpstr>
      <vt:lpstr>Basic with Circle</vt:lpstr>
      <vt:lpstr>Headerline</vt:lpstr>
      <vt:lpstr>1_Blank</vt:lpstr>
      <vt:lpstr>Presentazione standard di PowerPoint</vt:lpstr>
      <vt:lpstr>Il progetto</vt:lpstr>
      <vt:lpstr>Emotionally</vt:lpstr>
      <vt:lpstr>Funzionalità</vt:lpstr>
      <vt:lpstr>Funzionalità</vt:lpstr>
      <vt:lpstr>Impatto nel mondo</vt:lpstr>
      <vt:lpstr>Impatto nel mondo</vt:lpstr>
      <vt:lpstr>Chi siamo</vt:lpstr>
      <vt:lpstr>Il Team FSC</vt:lpstr>
      <vt:lpstr>Punti salienti della progettazione</vt:lpstr>
      <vt:lpstr>Presentazione standard di PowerPoint</vt:lpstr>
      <vt:lpstr>Punti salienti della realizzazione 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Ergün Kayis</dc:creator>
  <cp:lastModifiedBy>Davide De Salvo</cp:lastModifiedBy>
  <cp:revision>638</cp:revision>
  <dcterms:created xsi:type="dcterms:W3CDTF">2015-05-30T00:46:15Z</dcterms:created>
  <dcterms:modified xsi:type="dcterms:W3CDTF">2020-02-20T15:14:33Z</dcterms:modified>
</cp:coreProperties>
</file>