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5" r:id="rId4"/>
    <p:sldId id="258" r:id="rId5"/>
    <p:sldId id="257" r:id="rId6"/>
    <p:sldId id="262" r:id="rId7"/>
    <p:sldId id="259" r:id="rId8"/>
    <p:sldId id="260" r:id="rId9"/>
    <p:sldId id="261" r:id="rId10"/>
    <p:sldId id="264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66F5F4B-5332-45BE-BC33-BC972C7FA490}">
          <p14:sldIdLst>
            <p14:sldId id="256"/>
            <p14:sldId id="263"/>
            <p14:sldId id="265"/>
          </p14:sldIdLst>
        </p14:section>
        <p14:section name="features" id="{1D2AF02A-E3BA-40B8-8871-90F75998E27E}">
          <p14:sldIdLst>
            <p14:sldId id="258"/>
            <p14:sldId id="257"/>
            <p14:sldId id="262"/>
            <p14:sldId id="259"/>
            <p14:sldId id="260"/>
            <p14:sldId id="261"/>
            <p14:sldId id="264"/>
          </p14:sldIdLst>
        </p14:section>
        <p14:section name="pro e contro" id="{8BE68D01-E326-46A4-8358-FA6E9C897680}">
          <p14:sldIdLst>
            <p14:sldId id="267"/>
            <p14:sldId id="268"/>
          </p14:sldIdLst>
        </p14:section>
        <p14:section name="ending" id="{189CF518-7892-4291-B411-E614E04393D2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D06"/>
    <a:srgbClr val="E73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CC58F1-54ED-4D39-8117-8967325096E1}" type="doc">
      <dgm:prSet loTypeId="urn:microsoft.com/office/officeart/2008/layout/PictureStrips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it-IT"/>
        </a:p>
      </dgm:t>
    </dgm:pt>
    <dgm:pt modelId="{319A48FF-1CCB-4A55-A2C0-5BE064353B87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2000" b="0" dirty="0">
              <a:latin typeface="+mj-lt"/>
            </a:rPr>
            <a:t>Best Open Source Solution 2014</a:t>
          </a:r>
        </a:p>
      </dgm:t>
    </dgm:pt>
    <dgm:pt modelId="{0282E164-A048-409E-BAB3-6B90408E9F38}" type="parTrans" cxnId="{70CC217C-2D32-46B8-A972-829C2D20E774}">
      <dgm:prSet/>
      <dgm:spPr/>
      <dgm:t>
        <a:bodyPr/>
        <a:lstStyle/>
        <a:p>
          <a:endParaRPr lang="it-IT"/>
        </a:p>
      </dgm:t>
    </dgm:pt>
    <dgm:pt modelId="{FE29E828-4AE1-4FA4-BD65-55FE35EDD4A5}" type="sibTrans" cxnId="{70CC217C-2D32-46B8-A972-829C2D20E774}">
      <dgm:prSet/>
      <dgm:spPr/>
      <dgm:t>
        <a:bodyPr/>
        <a:lstStyle/>
        <a:p>
          <a:endParaRPr lang="it-IT"/>
        </a:p>
      </dgm:t>
    </dgm:pt>
    <dgm:pt modelId="{7D232A80-D9F9-43B5-9DFF-A5482098017A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1800" b="0" i="1" dirty="0" err="1"/>
            <a:t>Elearning</a:t>
          </a:r>
          <a:r>
            <a:rPr lang="en-US" sz="1800" b="0" i="1" dirty="0"/>
            <a:t> Magazine</a:t>
          </a:r>
          <a:br>
            <a:rPr lang="en-US" sz="1800" dirty="0"/>
          </a:br>
          <a:r>
            <a:rPr lang="en-US" sz="1800" b="0" i="0" dirty="0"/>
            <a:t>Best of </a:t>
          </a:r>
          <a:r>
            <a:rPr lang="en-US" sz="1800" b="0" i="0" dirty="0" err="1"/>
            <a:t>Elearning</a:t>
          </a:r>
          <a:r>
            <a:rPr lang="en-US" sz="1800" b="0" i="0" dirty="0"/>
            <a:t> Awards 2014</a:t>
          </a:r>
          <a:endParaRPr lang="it-IT" sz="1800" dirty="0"/>
        </a:p>
      </dgm:t>
    </dgm:pt>
    <dgm:pt modelId="{DE78A170-C842-4B76-B143-6C125D905E0D}" type="parTrans" cxnId="{88AF6CF7-F2FB-454A-A236-AE973FEB8442}">
      <dgm:prSet/>
      <dgm:spPr/>
      <dgm:t>
        <a:bodyPr/>
        <a:lstStyle/>
        <a:p>
          <a:endParaRPr lang="it-IT"/>
        </a:p>
      </dgm:t>
    </dgm:pt>
    <dgm:pt modelId="{54D07779-D97B-4ED7-9F0F-C0E73563DB30}" type="sibTrans" cxnId="{88AF6CF7-F2FB-454A-A236-AE973FEB8442}">
      <dgm:prSet/>
      <dgm:spPr/>
      <dgm:t>
        <a:bodyPr/>
        <a:lstStyle/>
        <a:p>
          <a:endParaRPr lang="it-IT"/>
        </a:p>
      </dgm:t>
    </dgm:pt>
    <dgm:pt modelId="{1E4067EA-6D24-46B5-B2AA-C0E3378E38D9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it-IT" sz="2000" dirty="0">
              <a:latin typeface="+mj-lt"/>
            </a:rPr>
            <a:t>Best LMS 2015</a:t>
          </a:r>
        </a:p>
      </dgm:t>
    </dgm:pt>
    <dgm:pt modelId="{8CA1FEFE-6278-45AA-92F7-866A0C90A97F}" type="parTrans" cxnId="{95ED63D5-0C60-4C41-89E3-5D047DFCD0ED}">
      <dgm:prSet/>
      <dgm:spPr/>
      <dgm:t>
        <a:bodyPr/>
        <a:lstStyle/>
        <a:p>
          <a:endParaRPr lang="it-IT"/>
        </a:p>
      </dgm:t>
    </dgm:pt>
    <dgm:pt modelId="{F03D344A-169F-40F4-898B-B4B93482031E}" type="sibTrans" cxnId="{95ED63D5-0C60-4C41-89E3-5D047DFCD0ED}">
      <dgm:prSet/>
      <dgm:spPr/>
      <dgm:t>
        <a:bodyPr/>
        <a:lstStyle/>
        <a:p>
          <a:endParaRPr lang="it-IT"/>
        </a:p>
      </dgm:t>
    </dgm:pt>
    <dgm:pt modelId="{E6A8008C-BC28-42A5-8DAD-66D6E85D1DC5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1800" b="0" i="1" dirty="0" err="1"/>
            <a:t>Elearning</a:t>
          </a:r>
          <a:r>
            <a:rPr lang="en-US" sz="1800" b="0" i="1" dirty="0"/>
            <a:t> Magazine</a:t>
          </a:r>
          <a:br>
            <a:rPr lang="en-US" sz="1800" dirty="0"/>
          </a:br>
          <a:r>
            <a:rPr lang="en-US" sz="1800" b="0" i="0" dirty="0"/>
            <a:t>Best of </a:t>
          </a:r>
          <a:r>
            <a:rPr lang="en-US" sz="1800" b="0" i="0" dirty="0" err="1"/>
            <a:t>Elearning</a:t>
          </a:r>
          <a:r>
            <a:rPr lang="en-US" sz="1800" b="0" i="0" dirty="0"/>
            <a:t> Awards 2015</a:t>
          </a:r>
          <a:endParaRPr lang="it-IT" sz="1800" dirty="0"/>
        </a:p>
      </dgm:t>
    </dgm:pt>
    <dgm:pt modelId="{CE566C4A-69AE-4DDE-A440-44126D663504}" type="parTrans" cxnId="{63F98027-4F01-43EA-860D-2F7FAB4C8F31}">
      <dgm:prSet/>
      <dgm:spPr/>
      <dgm:t>
        <a:bodyPr/>
        <a:lstStyle/>
        <a:p>
          <a:endParaRPr lang="it-IT"/>
        </a:p>
      </dgm:t>
    </dgm:pt>
    <dgm:pt modelId="{A82BE689-C975-494D-8F56-83E303BAE0DC}" type="sibTrans" cxnId="{63F98027-4F01-43EA-860D-2F7FAB4C8F31}">
      <dgm:prSet/>
      <dgm:spPr/>
      <dgm:t>
        <a:bodyPr/>
        <a:lstStyle/>
        <a:p>
          <a:endParaRPr lang="it-IT"/>
        </a:p>
      </dgm:t>
    </dgm:pt>
    <dgm:pt modelId="{CA040A4E-F612-4DC0-97B6-04275E18CEEF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2000" dirty="0">
              <a:latin typeface="+mj-lt"/>
            </a:rPr>
            <a:t>Best Open Source Solution 2018</a:t>
          </a:r>
        </a:p>
      </dgm:t>
    </dgm:pt>
    <dgm:pt modelId="{04248CCA-632C-4C40-8F7A-9467CBD89595}" type="parTrans" cxnId="{2F497076-0116-4B06-A2C2-5683F3D4A07E}">
      <dgm:prSet/>
      <dgm:spPr/>
      <dgm:t>
        <a:bodyPr/>
        <a:lstStyle/>
        <a:p>
          <a:endParaRPr lang="it-IT"/>
        </a:p>
      </dgm:t>
    </dgm:pt>
    <dgm:pt modelId="{C5212DFE-3DE0-4C8F-B828-7586184E775E}" type="sibTrans" cxnId="{2F497076-0116-4B06-A2C2-5683F3D4A07E}">
      <dgm:prSet/>
      <dgm:spPr/>
      <dgm:t>
        <a:bodyPr/>
        <a:lstStyle/>
        <a:p>
          <a:endParaRPr lang="it-IT"/>
        </a:p>
      </dgm:t>
    </dgm:pt>
    <dgm:pt modelId="{774A95D8-B586-4951-BA25-3BA6F000EC55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1800" b="0" i="1" dirty="0" err="1"/>
            <a:t>Elearning</a:t>
          </a:r>
          <a:r>
            <a:rPr lang="en-US" sz="1800" b="0" i="1" dirty="0"/>
            <a:t> Magazine</a:t>
          </a:r>
          <a:br>
            <a:rPr lang="en-US" sz="1800" dirty="0"/>
          </a:br>
          <a:r>
            <a:rPr lang="en-US" sz="1800" b="0" i="0" dirty="0"/>
            <a:t>Best of </a:t>
          </a:r>
          <a:r>
            <a:rPr lang="en-US" sz="1800" b="0" i="0" dirty="0" err="1"/>
            <a:t>Elearning</a:t>
          </a:r>
          <a:r>
            <a:rPr lang="en-US" sz="1800" b="0" i="0" dirty="0"/>
            <a:t> Awards 2018</a:t>
          </a:r>
          <a:endParaRPr lang="it-IT" sz="1800" dirty="0"/>
        </a:p>
      </dgm:t>
    </dgm:pt>
    <dgm:pt modelId="{A9E082BD-D54F-4E80-9A53-C2C8C57C65E1}" type="parTrans" cxnId="{AB3B1004-5477-4C91-8822-3958AE01ACED}">
      <dgm:prSet/>
      <dgm:spPr/>
      <dgm:t>
        <a:bodyPr/>
        <a:lstStyle/>
        <a:p>
          <a:endParaRPr lang="it-IT"/>
        </a:p>
      </dgm:t>
    </dgm:pt>
    <dgm:pt modelId="{9A7F4E0D-D8B5-4EFC-AA2F-93024CC8C0B2}" type="sibTrans" cxnId="{AB3B1004-5477-4C91-8822-3958AE01ACED}">
      <dgm:prSet/>
      <dgm:spPr/>
      <dgm:t>
        <a:bodyPr/>
        <a:lstStyle/>
        <a:p>
          <a:endParaRPr lang="it-IT"/>
        </a:p>
      </dgm:t>
    </dgm:pt>
    <dgm:pt modelId="{60809360-D44F-4936-8F93-FCAD8F2BB925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it-IT" sz="2000" dirty="0">
              <a:latin typeface="+mj-lt"/>
            </a:rPr>
            <a:t>2nd Best</a:t>
          </a:r>
        </a:p>
      </dgm:t>
    </dgm:pt>
    <dgm:pt modelId="{104AE8D5-665D-4EBB-B11A-4EBB9163C85C}" type="parTrans" cxnId="{5FCE75D5-A0C2-4909-9596-BC0879E5184B}">
      <dgm:prSet/>
      <dgm:spPr/>
      <dgm:t>
        <a:bodyPr/>
        <a:lstStyle/>
        <a:p>
          <a:endParaRPr lang="it-IT"/>
        </a:p>
      </dgm:t>
    </dgm:pt>
    <dgm:pt modelId="{C9BD5238-E695-4169-81B1-B8E38997A17C}" type="sibTrans" cxnId="{5FCE75D5-A0C2-4909-9596-BC0879E5184B}">
      <dgm:prSet/>
      <dgm:spPr/>
      <dgm:t>
        <a:bodyPr/>
        <a:lstStyle/>
        <a:p>
          <a:endParaRPr lang="it-IT"/>
        </a:p>
      </dgm:t>
    </dgm:pt>
    <dgm:pt modelId="{C8A1A255-DA1A-4786-AF74-84BBC3DC2227}">
      <dgm:prSet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1800" b="0" i="1" dirty="0" err="1"/>
            <a:t>Elearning</a:t>
          </a:r>
          <a:r>
            <a:rPr lang="en-US" sz="1800" b="0" i="1" dirty="0"/>
            <a:t> 24/7</a:t>
          </a:r>
          <a:br>
            <a:rPr lang="en-US" sz="1800" dirty="0"/>
          </a:br>
          <a:r>
            <a:rPr lang="en-US" sz="1800" b="0" i="0" dirty="0"/>
            <a:t>Top 8 Open Source LMSs 2014</a:t>
          </a:r>
          <a:endParaRPr lang="it-IT" sz="1800" dirty="0"/>
        </a:p>
      </dgm:t>
    </dgm:pt>
    <dgm:pt modelId="{742E9D7D-5F70-4A04-AEB6-869DA9BDC676}" type="parTrans" cxnId="{1AFC4F24-71EF-4D63-9524-ABDB34ED6D26}">
      <dgm:prSet/>
      <dgm:spPr/>
      <dgm:t>
        <a:bodyPr/>
        <a:lstStyle/>
        <a:p>
          <a:endParaRPr lang="it-IT"/>
        </a:p>
      </dgm:t>
    </dgm:pt>
    <dgm:pt modelId="{0DCD52FA-F0C6-48E0-A921-41EA479ED114}" type="sibTrans" cxnId="{1AFC4F24-71EF-4D63-9524-ABDB34ED6D26}">
      <dgm:prSet/>
      <dgm:spPr/>
      <dgm:t>
        <a:bodyPr/>
        <a:lstStyle/>
        <a:p>
          <a:endParaRPr lang="it-IT"/>
        </a:p>
      </dgm:t>
    </dgm:pt>
    <dgm:pt modelId="{7D95BC1C-5D02-43C0-A2AB-21D1C4B8B90B}" type="pres">
      <dgm:prSet presAssocID="{52CC58F1-54ED-4D39-8117-8967325096E1}" presName="Name0" presStyleCnt="0">
        <dgm:presLayoutVars>
          <dgm:dir/>
          <dgm:resizeHandles val="exact"/>
        </dgm:presLayoutVars>
      </dgm:prSet>
      <dgm:spPr/>
    </dgm:pt>
    <dgm:pt modelId="{25A38B63-1278-4C73-A1AF-19DDC615DE99}" type="pres">
      <dgm:prSet presAssocID="{319A48FF-1CCB-4A55-A2C0-5BE064353B87}" presName="composite" presStyleCnt="0"/>
      <dgm:spPr/>
    </dgm:pt>
    <dgm:pt modelId="{5A1F76A8-8736-46DC-AAF0-6E489D6799EC}" type="pres">
      <dgm:prSet presAssocID="{319A48FF-1CCB-4A55-A2C0-5BE064353B87}" presName="rect1" presStyleLbl="trAlignAcc1" presStyleIdx="0" presStyleCnt="4">
        <dgm:presLayoutVars>
          <dgm:bulletEnabled val="1"/>
        </dgm:presLayoutVars>
      </dgm:prSet>
      <dgm:spPr/>
    </dgm:pt>
    <dgm:pt modelId="{B9D476EC-EACE-451A-B180-8A2189ACBF50}" type="pres">
      <dgm:prSet presAssocID="{319A48FF-1CCB-4A55-A2C0-5BE064353B87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CA1D6422-0A4D-4766-9ACE-8E822F2D6230}" type="pres">
      <dgm:prSet presAssocID="{FE29E828-4AE1-4FA4-BD65-55FE35EDD4A5}" presName="sibTrans" presStyleCnt="0"/>
      <dgm:spPr/>
    </dgm:pt>
    <dgm:pt modelId="{BEB67D98-12A5-4FDA-92F7-CC971F3D5192}" type="pres">
      <dgm:prSet presAssocID="{60809360-D44F-4936-8F93-FCAD8F2BB925}" presName="composite" presStyleCnt="0"/>
      <dgm:spPr/>
    </dgm:pt>
    <dgm:pt modelId="{231D0279-4F7A-449F-83DB-722B4F44877C}" type="pres">
      <dgm:prSet presAssocID="{60809360-D44F-4936-8F93-FCAD8F2BB925}" presName="rect1" presStyleLbl="trAlignAcc1" presStyleIdx="1" presStyleCnt="4">
        <dgm:presLayoutVars>
          <dgm:bulletEnabled val="1"/>
        </dgm:presLayoutVars>
      </dgm:prSet>
      <dgm:spPr/>
    </dgm:pt>
    <dgm:pt modelId="{DC00F076-A87D-4787-ADD8-11698CAC2E41}" type="pres">
      <dgm:prSet presAssocID="{60809360-D44F-4936-8F93-FCAD8F2BB925}" presName="rect2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Stella"/>
        </a:ext>
      </dgm:extLst>
    </dgm:pt>
    <dgm:pt modelId="{9D49BD7E-4013-4744-AC0D-36BDB5332715}" type="pres">
      <dgm:prSet presAssocID="{C9BD5238-E695-4169-81B1-B8E38997A17C}" presName="sibTrans" presStyleCnt="0"/>
      <dgm:spPr/>
    </dgm:pt>
    <dgm:pt modelId="{61AF9BB6-8FCC-4A89-8500-C6FEAAA519F6}" type="pres">
      <dgm:prSet presAssocID="{1E4067EA-6D24-46B5-B2AA-C0E3378E38D9}" presName="composite" presStyleCnt="0"/>
      <dgm:spPr/>
    </dgm:pt>
    <dgm:pt modelId="{DA093315-A5D4-4767-9903-C50D85A3C1C6}" type="pres">
      <dgm:prSet presAssocID="{1E4067EA-6D24-46B5-B2AA-C0E3378E38D9}" presName="rect1" presStyleLbl="trAlignAcc1" presStyleIdx="2" presStyleCnt="4">
        <dgm:presLayoutVars>
          <dgm:bulletEnabled val="1"/>
        </dgm:presLayoutVars>
      </dgm:prSet>
      <dgm:spPr/>
    </dgm:pt>
    <dgm:pt modelId="{2EC459B8-B2AF-453B-BB81-A37FDBF1C2EA}" type="pres">
      <dgm:prSet presAssocID="{1E4067EA-6D24-46B5-B2AA-C0E3378E38D9}" presName="rect2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59DC2301-A880-4B51-B700-AC56A67BEE18}" type="pres">
      <dgm:prSet presAssocID="{F03D344A-169F-40F4-898B-B4B93482031E}" presName="sibTrans" presStyleCnt="0"/>
      <dgm:spPr/>
    </dgm:pt>
    <dgm:pt modelId="{13FA24B5-4B51-4BC6-95C5-781473C7BCFE}" type="pres">
      <dgm:prSet presAssocID="{CA040A4E-F612-4DC0-97B6-04275E18CEEF}" presName="composite" presStyleCnt="0"/>
      <dgm:spPr/>
    </dgm:pt>
    <dgm:pt modelId="{8A83AE1E-78B2-4A84-8035-1B47BF548BD8}" type="pres">
      <dgm:prSet presAssocID="{CA040A4E-F612-4DC0-97B6-04275E18CEEF}" presName="rect1" presStyleLbl="trAlignAcc1" presStyleIdx="3" presStyleCnt="4">
        <dgm:presLayoutVars>
          <dgm:bulletEnabled val="1"/>
        </dgm:presLayoutVars>
      </dgm:prSet>
      <dgm:spPr/>
    </dgm:pt>
    <dgm:pt modelId="{F44E00A5-1EE2-4E37-9924-83696E8E2639}" type="pres">
      <dgm:prSet presAssocID="{CA040A4E-F612-4DC0-97B6-04275E18CEEF}" presName="rect2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</dgm:ptLst>
  <dgm:cxnLst>
    <dgm:cxn modelId="{38B1B200-ED9C-4A74-9932-7A1F8DA56DD2}" type="presOf" srcId="{CA040A4E-F612-4DC0-97B6-04275E18CEEF}" destId="{8A83AE1E-78B2-4A84-8035-1B47BF548BD8}" srcOrd="0" destOrd="0" presId="urn:microsoft.com/office/officeart/2008/layout/PictureStrips"/>
    <dgm:cxn modelId="{AB3B1004-5477-4C91-8822-3958AE01ACED}" srcId="{CA040A4E-F612-4DC0-97B6-04275E18CEEF}" destId="{774A95D8-B586-4951-BA25-3BA6F000EC55}" srcOrd="0" destOrd="0" parTransId="{A9E082BD-D54F-4E80-9A53-C2C8C57C65E1}" sibTransId="{9A7F4E0D-D8B5-4EFC-AA2F-93024CC8C0B2}"/>
    <dgm:cxn modelId="{629C9E06-BF04-49B4-8692-9BA9065425BE}" type="presOf" srcId="{7D232A80-D9F9-43B5-9DFF-A5482098017A}" destId="{5A1F76A8-8736-46DC-AAF0-6E489D6799EC}" srcOrd="0" destOrd="1" presId="urn:microsoft.com/office/officeart/2008/layout/PictureStrips"/>
    <dgm:cxn modelId="{8C9CBB12-CC29-4288-B683-BD14063D0EA8}" type="presOf" srcId="{774A95D8-B586-4951-BA25-3BA6F000EC55}" destId="{8A83AE1E-78B2-4A84-8035-1B47BF548BD8}" srcOrd="0" destOrd="1" presId="urn:microsoft.com/office/officeart/2008/layout/PictureStrips"/>
    <dgm:cxn modelId="{1AFC4F24-71EF-4D63-9524-ABDB34ED6D26}" srcId="{60809360-D44F-4936-8F93-FCAD8F2BB925}" destId="{C8A1A255-DA1A-4786-AF74-84BBC3DC2227}" srcOrd="0" destOrd="0" parTransId="{742E9D7D-5F70-4A04-AEB6-869DA9BDC676}" sibTransId="{0DCD52FA-F0C6-48E0-A921-41EA479ED114}"/>
    <dgm:cxn modelId="{63F98027-4F01-43EA-860D-2F7FAB4C8F31}" srcId="{1E4067EA-6D24-46B5-B2AA-C0E3378E38D9}" destId="{E6A8008C-BC28-42A5-8DAD-66D6E85D1DC5}" srcOrd="0" destOrd="0" parTransId="{CE566C4A-69AE-4DDE-A440-44126D663504}" sibTransId="{A82BE689-C975-494D-8F56-83E303BAE0DC}"/>
    <dgm:cxn modelId="{E5E86461-44A0-47AC-A9EB-3551F808DA05}" type="presOf" srcId="{C8A1A255-DA1A-4786-AF74-84BBC3DC2227}" destId="{231D0279-4F7A-449F-83DB-722B4F44877C}" srcOrd="0" destOrd="1" presId="urn:microsoft.com/office/officeart/2008/layout/PictureStrips"/>
    <dgm:cxn modelId="{DDFFD264-B769-4898-8D16-BB64A9743AC8}" type="presOf" srcId="{52CC58F1-54ED-4D39-8117-8967325096E1}" destId="{7D95BC1C-5D02-43C0-A2AB-21D1C4B8B90B}" srcOrd="0" destOrd="0" presId="urn:microsoft.com/office/officeart/2008/layout/PictureStrips"/>
    <dgm:cxn modelId="{0C15BC52-D2B4-4310-BD3B-56DD94C9528C}" type="presOf" srcId="{1E4067EA-6D24-46B5-B2AA-C0E3378E38D9}" destId="{DA093315-A5D4-4767-9903-C50D85A3C1C6}" srcOrd="0" destOrd="0" presId="urn:microsoft.com/office/officeart/2008/layout/PictureStrips"/>
    <dgm:cxn modelId="{6DA9C355-7A9C-45D3-A7CB-C1ABA44FBC82}" type="presOf" srcId="{E6A8008C-BC28-42A5-8DAD-66D6E85D1DC5}" destId="{DA093315-A5D4-4767-9903-C50D85A3C1C6}" srcOrd="0" destOrd="1" presId="urn:microsoft.com/office/officeart/2008/layout/PictureStrips"/>
    <dgm:cxn modelId="{2F497076-0116-4B06-A2C2-5683F3D4A07E}" srcId="{52CC58F1-54ED-4D39-8117-8967325096E1}" destId="{CA040A4E-F612-4DC0-97B6-04275E18CEEF}" srcOrd="3" destOrd="0" parTransId="{04248CCA-632C-4C40-8F7A-9467CBD89595}" sibTransId="{C5212DFE-3DE0-4C8F-B828-7586184E775E}"/>
    <dgm:cxn modelId="{70CC217C-2D32-46B8-A972-829C2D20E774}" srcId="{52CC58F1-54ED-4D39-8117-8967325096E1}" destId="{319A48FF-1CCB-4A55-A2C0-5BE064353B87}" srcOrd="0" destOrd="0" parTransId="{0282E164-A048-409E-BAB3-6B90408E9F38}" sibTransId="{FE29E828-4AE1-4FA4-BD65-55FE35EDD4A5}"/>
    <dgm:cxn modelId="{BEA71E81-14B0-4CCD-A0C8-4D014CCDDA55}" type="presOf" srcId="{319A48FF-1CCB-4A55-A2C0-5BE064353B87}" destId="{5A1F76A8-8736-46DC-AAF0-6E489D6799EC}" srcOrd="0" destOrd="0" presId="urn:microsoft.com/office/officeart/2008/layout/PictureStrips"/>
    <dgm:cxn modelId="{439F16CA-04E1-4DEE-839C-E9F346FC123D}" type="presOf" srcId="{60809360-D44F-4936-8F93-FCAD8F2BB925}" destId="{231D0279-4F7A-449F-83DB-722B4F44877C}" srcOrd="0" destOrd="0" presId="urn:microsoft.com/office/officeart/2008/layout/PictureStrips"/>
    <dgm:cxn modelId="{95ED63D5-0C60-4C41-89E3-5D047DFCD0ED}" srcId="{52CC58F1-54ED-4D39-8117-8967325096E1}" destId="{1E4067EA-6D24-46B5-B2AA-C0E3378E38D9}" srcOrd="2" destOrd="0" parTransId="{8CA1FEFE-6278-45AA-92F7-866A0C90A97F}" sibTransId="{F03D344A-169F-40F4-898B-B4B93482031E}"/>
    <dgm:cxn modelId="{5FCE75D5-A0C2-4909-9596-BC0879E5184B}" srcId="{52CC58F1-54ED-4D39-8117-8967325096E1}" destId="{60809360-D44F-4936-8F93-FCAD8F2BB925}" srcOrd="1" destOrd="0" parTransId="{104AE8D5-665D-4EBB-B11A-4EBB9163C85C}" sibTransId="{C9BD5238-E695-4169-81B1-B8E38997A17C}"/>
    <dgm:cxn modelId="{88AF6CF7-F2FB-454A-A236-AE973FEB8442}" srcId="{319A48FF-1CCB-4A55-A2C0-5BE064353B87}" destId="{7D232A80-D9F9-43B5-9DFF-A5482098017A}" srcOrd="0" destOrd="0" parTransId="{DE78A170-C842-4B76-B143-6C125D905E0D}" sibTransId="{54D07779-D97B-4ED7-9F0F-C0E73563DB30}"/>
    <dgm:cxn modelId="{7D2F05D8-E75F-4EC8-8519-B2647A2FEA0A}" type="presParOf" srcId="{7D95BC1C-5D02-43C0-A2AB-21D1C4B8B90B}" destId="{25A38B63-1278-4C73-A1AF-19DDC615DE99}" srcOrd="0" destOrd="0" presId="urn:microsoft.com/office/officeart/2008/layout/PictureStrips"/>
    <dgm:cxn modelId="{227F7416-3237-45AC-A578-1701C7770365}" type="presParOf" srcId="{25A38B63-1278-4C73-A1AF-19DDC615DE99}" destId="{5A1F76A8-8736-46DC-AAF0-6E489D6799EC}" srcOrd="0" destOrd="0" presId="urn:microsoft.com/office/officeart/2008/layout/PictureStrips"/>
    <dgm:cxn modelId="{3D773A7F-6C66-4652-85BF-C1CD37E68538}" type="presParOf" srcId="{25A38B63-1278-4C73-A1AF-19DDC615DE99}" destId="{B9D476EC-EACE-451A-B180-8A2189ACBF50}" srcOrd="1" destOrd="0" presId="urn:microsoft.com/office/officeart/2008/layout/PictureStrips"/>
    <dgm:cxn modelId="{BA7766E6-8522-4730-BA88-E5EA75CA7B05}" type="presParOf" srcId="{7D95BC1C-5D02-43C0-A2AB-21D1C4B8B90B}" destId="{CA1D6422-0A4D-4766-9ACE-8E822F2D6230}" srcOrd="1" destOrd="0" presId="urn:microsoft.com/office/officeart/2008/layout/PictureStrips"/>
    <dgm:cxn modelId="{4F4AE4D2-7616-4C77-B251-0D6942B10114}" type="presParOf" srcId="{7D95BC1C-5D02-43C0-A2AB-21D1C4B8B90B}" destId="{BEB67D98-12A5-4FDA-92F7-CC971F3D5192}" srcOrd="2" destOrd="0" presId="urn:microsoft.com/office/officeart/2008/layout/PictureStrips"/>
    <dgm:cxn modelId="{68691DFF-6665-4CA2-83FD-A18E45C7B716}" type="presParOf" srcId="{BEB67D98-12A5-4FDA-92F7-CC971F3D5192}" destId="{231D0279-4F7A-449F-83DB-722B4F44877C}" srcOrd="0" destOrd="0" presId="urn:microsoft.com/office/officeart/2008/layout/PictureStrips"/>
    <dgm:cxn modelId="{F0CE00CB-3BD5-4E50-AD64-55285D530356}" type="presParOf" srcId="{BEB67D98-12A5-4FDA-92F7-CC971F3D5192}" destId="{DC00F076-A87D-4787-ADD8-11698CAC2E41}" srcOrd="1" destOrd="0" presId="urn:microsoft.com/office/officeart/2008/layout/PictureStrips"/>
    <dgm:cxn modelId="{BF4BFF02-D4DC-4109-B4EB-1504A844079B}" type="presParOf" srcId="{7D95BC1C-5D02-43C0-A2AB-21D1C4B8B90B}" destId="{9D49BD7E-4013-4744-AC0D-36BDB5332715}" srcOrd="3" destOrd="0" presId="urn:microsoft.com/office/officeart/2008/layout/PictureStrips"/>
    <dgm:cxn modelId="{57187D09-8D73-4464-9378-8DC67870AF47}" type="presParOf" srcId="{7D95BC1C-5D02-43C0-A2AB-21D1C4B8B90B}" destId="{61AF9BB6-8FCC-4A89-8500-C6FEAAA519F6}" srcOrd="4" destOrd="0" presId="urn:microsoft.com/office/officeart/2008/layout/PictureStrips"/>
    <dgm:cxn modelId="{8D4D0781-00BA-411A-90C8-7078FBB8AC59}" type="presParOf" srcId="{61AF9BB6-8FCC-4A89-8500-C6FEAAA519F6}" destId="{DA093315-A5D4-4767-9903-C50D85A3C1C6}" srcOrd="0" destOrd="0" presId="urn:microsoft.com/office/officeart/2008/layout/PictureStrips"/>
    <dgm:cxn modelId="{E29DF88A-F42D-4311-B002-3EC6E864357F}" type="presParOf" srcId="{61AF9BB6-8FCC-4A89-8500-C6FEAAA519F6}" destId="{2EC459B8-B2AF-453B-BB81-A37FDBF1C2EA}" srcOrd="1" destOrd="0" presId="urn:microsoft.com/office/officeart/2008/layout/PictureStrips"/>
    <dgm:cxn modelId="{F353FD54-965F-446C-83D8-CE6DFDDC0DF0}" type="presParOf" srcId="{7D95BC1C-5D02-43C0-A2AB-21D1C4B8B90B}" destId="{59DC2301-A880-4B51-B700-AC56A67BEE18}" srcOrd="5" destOrd="0" presId="urn:microsoft.com/office/officeart/2008/layout/PictureStrips"/>
    <dgm:cxn modelId="{D16753B7-A457-4B5C-825B-288FC1C068DD}" type="presParOf" srcId="{7D95BC1C-5D02-43C0-A2AB-21D1C4B8B90B}" destId="{13FA24B5-4B51-4BC6-95C5-781473C7BCFE}" srcOrd="6" destOrd="0" presId="urn:microsoft.com/office/officeart/2008/layout/PictureStrips"/>
    <dgm:cxn modelId="{63196C02-7764-4E08-8AE3-C81917FE84A5}" type="presParOf" srcId="{13FA24B5-4B51-4BC6-95C5-781473C7BCFE}" destId="{8A83AE1E-78B2-4A84-8035-1B47BF548BD8}" srcOrd="0" destOrd="0" presId="urn:microsoft.com/office/officeart/2008/layout/PictureStrips"/>
    <dgm:cxn modelId="{D1E520E6-49CB-4193-A6C0-2134BA4AB728}" type="presParOf" srcId="{13FA24B5-4B51-4BC6-95C5-781473C7BCFE}" destId="{F44E00A5-1EE2-4E37-9924-83696E8E263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F76A8-8736-46DC-AAF0-6E489D6799EC}">
      <dsp:nvSpPr>
        <dsp:cNvPr id="0" name=""/>
        <dsp:cNvSpPr/>
      </dsp:nvSpPr>
      <dsp:spPr>
        <a:xfrm>
          <a:off x="207272" y="542268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E73E1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+mj-lt"/>
            </a:rPr>
            <a:t>Best Open Source Solution 2014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kern="1200" dirty="0" err="1"/>
            <a:t>Elearning</a:t>
          </a:r>
          <a:r>
            <a:rPr lang="en-US" sz="1800" b="0" i="1" kern="1200" dirty="0"/>
            <a:t> Magazine</a:t>
          </a:r>
          <a:br>
            <a:rPr lang="en-US" sz="1800" kern="1200" dirty="0"/>
          </a:br>
          <a:r>
            <a:rPr lang="en-US" sz="1800" b="0" i="0" kern="1200" dirty="0"/>
            <a:t>Best of </a:t>
          </a:r>
          <a:r>
            <a:rPr lang="en-US" sz="1800" b="0" i="0" kern="1200" dirty="0" err="1"/>
            <a:t>Elearning</a:t>
          </a:r>
          <a:r>
            <a:rPr lang="en-US" sz="1800" b="0" i="0" kern="1200" dirty="0"/>
            <a:t> Awards 2014</a:t>
          </a:r>
          <a:endParaRPr lang="it-IT" sz="1800" kern="1200" dirty="0"/>
        </a:p>
      </dsp:txBody>
      <dsp:txXfrm>
        <a:off x="207272" y="542268"/>
        <a:ext cx="4943975" cy="1544992"/>
      </dsp:txXfrm>
    </dsp:sp>
    <dsp:sp modelId="{B9D476EC-EACE-451A-B180-8A2189ACBF50}">
      <dsp:nvSpPr>
        <dsp:cNvPr id="0" name=""/>
        <dsp:cNvSpPr/>
      </dsp:nvSpPr>
      <dsp:spPr>
        <a:xfrm>
          <a:off x="1273" y="319103"/>
          <a:ext cx="1081494" cy="1622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D0279-4F7A-449F-83DB-722B4F44877C}">
      <dsp:nvSpPr>
        <dsp:cNvPr id="0" name=""/>
        <dsp:cNvSpPr/>
      </dsp:nvSpPr>
      <dsp:spPr>
        <a:xfrm>
          <a:off x="5570351" y="542268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E73E1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+mj-lt"/>
            </a:rPr>
            <a:t>2nd Best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kern="1200" dirty="0" err="1"/>
            <a:t>Elearning</a:t>
          </a:r>
          <a:r>
            <a:rPr lang="en-US" sz="1800" b="0" i="1" kern="1200" dirty="0"/>
            <a:t> 24/7</a:t>
          </a:r>
          <a:br>
            <a:rPr lang="en-US" sz="1800" kern="1200" dirty="0"/>
          </a:br>
          <a:r>
            <a:rPr lang="en-US" sz="1800" b="0" i="0" kern="1200" dirty="0"/>
            <a:t>Top 8 Open Source LMSs 2014</a:t>
          </a:r>
          <a:endParaRPr lang="it-IT" sz="1800" kern="1200" dirty="0"/>
        </a:p>
      </dsp:txBody>
      <dsp:txXfrm>
        <a:off x="5570351" y="542268"/>
        <a:ext cx="4943975" cy="1544992"/>
      </dsp:txXfrm>
    </dsp:sp>
    <dsp:sp modelId="{DC00F076-A87D-4787-ADD8-11698CAC2E41}">
      <dsp:nvSpPr>
        <dsp:cNvPr id="0" name=""/>
        <dsp:cNvSpPr/>
      </dsp:nvSpPr>
      <dsp:spPr>
        <a:xfrm>
          <a:off x="5364352" y="319103"/>
          <a:ext cx="1081494" cy="16222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93315-A5D4-4767-9903-C50D85A3C1C6}">
      <dsp:nvSpPr>
        <dsp:cNvPr id="0" name=""/>
        <dsp:cNvSpPr/>
      </dsp:nvSpPr>
      <dsp:spPr>
        <a:xfrm>
          <a:off x="207272" y="2487242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E73E1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+mj-lt"/>
            </a:rPr>
            <a:t>Best LMS 2015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kern="1200" dirty="0" err="1"/>
            <a:t>Elearning</a:t>
          </a:r>
          <a:r>
            <a:rPr lang="en-US" sz="1800" b="0" i="1" kern="1200" dirty="0"/>
            <a:t> Magazine</a:t>
          </a:r>
          <a:br>
            <a:rPr lang="en-US" sz="1800" kern="1200" dirty="0"/>
          </a:br>
          <a:r>
            <a:rPr lang="en-US" sz="1800" b="0" i="0" kern="1200" dirty="0"/>
            <a:t>Best of </a:t>
          </a:r>
          <a:r>
            <a:rPr lang="en-US" sz="1800" b="0" i="0" kern="1200" dirty="0" err="1"/>
            <a:t>Elearning</a:t>
          </a:r>
          <a:r>
            <a:rPr lang="en-US" sz="1800" b="0" i="0" kern="1200" dirty="0"/>
            <a:t> Awards 2015</a:t>
          </a:r>
          <a:endParaRPr lang="it-IT" sz="1800" kern="1200" dirty="0"/>
        </a:p>
      </dsp:txBody>
      <dsp:txXfrm>
        <a:off x="207272" y="2487242"/>
        <a:ext cx="4943975" cy="1544992"/>
      </dsp:txXfrm>
    </dsp:sp>
    <dsp:sp modelId="{2EC459B8-B2AF-453B-BB81-A37FDBF1C2EA}">
      <dsp:nvSpPr>
        <dsp:cNvPr id="0" name=""/>
        <dsp:cNvSpPr/>
      </dsp:nvSpPr>
      <dsp:spPr>
        <a:xfrm>
          <a:off x="1273" y="2264076"/>
          <a:ext cx="1081494" cy="1622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3AE1E-78B2-4A84-8035-1B47BF548BD8}">
      <dsp:nvSpPr>
        <dsp:cNvPr id="0" name=""/>
        <dsp:cNvSpPr/>
      </dsp:nvSpPr>
      <dsp:spPr>
        <a:xfrm>
          <a:off x="5570351" y="2487242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E73E1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Best Open Source Solution 2018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kern="1200" dirty="0" err="1"/>
            <a:t>Elearning</a:t>
          </a:r>
          <a:r>
            <a:rPr lang="en-US" sz="1800" b="0" i="1" kern="1200" dirty="0"/>
            <a:t> Magazine</a:t>
          </a:r>
          <a:br>
            <a:rPr lang="en-US" sz="1800" kern="1200" dirty="0"/>
          </a:br>
          <a:r>
            <a:rPr lang="en-US" sz="1800" b="0" i="0" kern="1200" dirty="0"/>
            <a:t>Best of </a:t>
          </a:r>
          <a:r>
            <a:rPr lang="en-US" sz="1800" b="0" i="0" kern="1200" dirty="0" err="1"/>
            <a:t>Elearning</a:t>
          </a:r>
          <a:r>
            <a:rPr lang="en-US" sz="1800" b="0" i="0" kern="1200" dirty="0"/>
            <a:t> Awards 2018</a:t>
          </a:r>
          <a:endParaRPr lang="it-IT" sz="1800" kern="1200" dirty="0"/>
        </a:p>
      </dsp:txBody>
      <dsp:txXfrm>
        <a:off x="5570351" y="2487242"/>
        <a:ext cx="4943975" cy="1544992"/>
      </dsp:txXfrm>
    </dsp:sp>
    <dsp:sp modelId="{F44E00A5-1EE2-4E37-9924-83696E8E2639}">
      <dsp:nvSpPr>
        <dsp:cNvPr id="0" name=""/>
        <dsp:cNvSpPr/>
      </dsp:nvSpPr>
      <dsp:spPr>
        <a:xfrm>
          <a:off x="5364352" y="2264076"/>
          <a:ext cx="1081494" cy="1622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B8DF0-478F-4123-9874-AB2D4E0CBA23}" type="datetimeFigureOut">
              <a:rPr lang="it-IT" smtClean="0"/>
              <a:t>21/04/2020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BBD54-2D33-4098-BE14-CA0FD2D527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72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gradFill>
          <a:gsLst>
            <a:gs pos="32000">
              <a:srgbClr val="E73E1B"/>
            </a:gs>
            <a:gs pos="100000">
              <a:srgbClr val="EB6D0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DADBF4-239A-4F3F-A76D-CCE5170C9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C41659-ACF5-479F-9E17-F52C729E1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0EFBA6D2-1481-4E44-89F5-DF1F7317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91440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46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7DAEEF-6009-4183-83EA-D1689951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35FDD1-E502-4B8E-B24A-C0C74E2EA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4F3753-75ED-4D47-8E9B-5D0C8AAC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A3DA-4DB5-4998-8FF6-FCA8960EF406}" type="datetime1">
              <a:rPr lang="it-IT" smtClean="0"/>
              <a:t>21/04/2020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093451-17D5-4106-AE69-AC036779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0C9B8A-B5B4-45D1-BE4B-71B23E6A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73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8375265-D9AF-4DA5-91DF-AE241CD40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3328C6-3925-45ED-B418-AD08878C5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73C65E-FC1F-4FD0-8124-69999480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CE6D-DD66-4455-8A1A-EC53E3B3DFC6}" type="datetime1">
              <a:rPr lang="it-IT" smtClean="0"/>
              <a:t>21/04/2020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F450A4-5028-4EC9-9A20-F8E514CB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4BE999-FE84-421F-9FC4-BFC8AECC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25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FE8C1C56-1155-4FFD-A93A-24000BEE89BA}"/>
              </a:ext>
            </a:extLst>
          </p:cNvPr>
          <p:cNvGrpSpPr/>
          <p:nvPr userDrawn="1"/>
        </p:nvGrpSpPr>
        <p:grpSpPr>
          <a:xfrm>
            <a:off x="474307" y="6093857"/>
            <a:ext cx="3256065" cy="586069"/>
            <a:chOff x="3647903" y="482698"/>
            <a:chExt cx="5335429" cy="960340"/>
          </a:xfrm>
        </p:grpSpPr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E64ACE5B-C49B-4B31-8F2A-8A342490CB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647903" y="482698"/>
              <a:ext cx="960340" cy="960340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101D4882-A0FD-4308-90BC-C614A613F3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084" y="482698"/>
              <a:ext cx="3722248" cy="96034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E811DA33-75FE-4A57-B768-C1F47916F9D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51278" y="482698"/>
              <a:ext cx="0" cy="9603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ttangolo con un angolo ritagliato 7">
            <a:extLst>
              <a:ext uri="{FF2B5EF4-FFF2-40B4-BE49-F238E27FC236}">
                <a16:creationId xmlns:a16="http://schemas.microsoft.com/office/drawing/2014/main" id="{875E6502-A6C0-4246-A906-C0AFD474194B}"/>
              </a:ext>
            </a:extLst>
          </p:cNvPr>
          <p:cNvSpPr/>
          <p:nvPr userDrawn="1"/>
        </p:nvSpPr>
        <p:spPr>
          <a:xfrm flipH="1">
            <a:off x="8257590" y="6311900"/>
            <a:ext cx="3934410" cy="546100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32000">
                <a:srgbClr val="E73E1B"/>
              </a:gs>
              <a:gs pos="100000">
                <a:srgbClr val="EB6D0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3ECC01-8409-49E9-B0A9-43B955DD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DBF634-AB28-4F1E-A898-9DCBFCA1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0CDD56-F41E-4D19-A714-D3BCD757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8705" y="641183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C3D760-08D2-49DA-A977-00CF77DDCA1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Rettangolo con un angolo ritagliato 6">
            <a:extLst>
              <a:ext uri="{FF2B5EF4-FFF2-40B4-BE49-F238E27FC236}">
                <a16:creationId xmlns:a16="http://schemas.microsoft.com/office/drawing/2014/main" id="{E378E363-CEEA-4915-BAC1-7112B1D6DFCB}"/>
              </a:ext>
            </a:extLst>
          </p:cNvPr>
          <p:cNvSpPr/>
          <p:nvPr userDrawn="1"/>
        </p:nvSpPr>
        <p:spPr>
          <a:xfrm flipV="1">
            <a:off x="0" y="-1"/>
            <a:ext cx="9750490" cy="1690687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32000">
                <a:srgbClr val="E73E1B"/>
              </a:gs>
              <a:gs pos="100000">
                <a:srgbClr val="EB6D0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8CA331-37F9-4A36-A414-42CCFDA9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7" y="136525"/>
            <a:ext cx="824048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016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gradFill>
          <a:gsLst>
            <a:gs pos="32000">
              <a:srgbClr val="E73E1B"/>
            </a:gs>
            <a:gs pos="100000">
              <a:srgbClr val="EB6D0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7E89F5-66FA-4056-B1A7-B893FD69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 cap="small" baseline="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8FD944-8791-4170-B16C-C08EB344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CC3551-DED3-4732-8C47-7ABD9C05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8E6211-74C8-40CC-B7DD-D5D0A5CD663C}" type="datetime1">
              <a:rPr lang="it-IT" smtClean="0"/>
              <a:pPr/>
              <a:t>21/04/2020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FA448D-48D1-45EB-A01B-591B32A7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473" y="6356350"/>
            <a:ext cx="6295054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BFF638-C537-478C-B020-725A9763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C3D760-08D2-49DA-A977-00CF77DDCA1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3ADCCED-8D42-4478-BC66-83215BB4F704}"/>
              </a:ext>
            </a:extLst>
          </p:cNvPr>
          <p:cNvGrpSpPr/>
          <p:nvPr userDrawn="1"/>
        </p:nvGrpSpPr>
        <p:grpSpPr>
          <a:xfrm>
            <a:off x="4467809" y="475315"/>
            <a:ext cx="3256381" cy="586069"/>
            <a:chOff x="3647903" y="482698"/>
            <a:chExt cx="5335947" cy="960340"/>
          </a:xfrm>
        </p:grpSpPr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FF4251FF-960E-4766-89C8-5BD993AE47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47903" y="482698"/>
              <a:ext cx="960340" cy="960340"/>
            </a:xfrm>
            <a:prstGeom prst="rect">
              <a:avLst/>
            </a:prstGeom>
          </p:spPr>
        </p:pic>
        <p:pic>
          <p:nvPicPr>
            <p:cNvPr id="9" name="Immagine 8" descr="Immagine che contiene disegnando, luce&#10;&#10;Descrizione generata automaticamente">
              <a:extLst>
                <a:ext uri="{FF2B5EF4-FFF2-40B4-BE49-F238E27FC236}">
                  <a16:creationId xmlns:a16="http://schemas.microsoft.com/office/drawing/2014/main" id="{88D363C4-1ED7-4347-B5E1-8EBAC995B8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566" y="482698"/>
              <a:ext cx="3723284" cy="960340"/>
            </a:xfrm>
            <a:prstGeom prst="rect">
              <a:avLst/>
            </a:prstGeom>
          </p:spPr>
        </p:pic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059847AF-1B76-47B9-9AC3-4A5D9FC272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51278" y="482698"/>
              <a:ext cx="0" cy="96034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966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4C64AB-7963-4616-9C4A-7523A5E85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E07EBA-D721-4871-AD18-D31246904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EC18EC-E18A-44EB-BB20-CADDB40E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Rettangolo con un angolo ritagliato 7">
            <a:extLst>
              <a:ext uri="{FF2B5EF4-FFF2-40B4-BE49-F238E27FC236}">
                <a16:creationId xmlns:a16="http://schemas.microsoft.com/office/drawing/2014/main" id="{A25CC225-C573-46C9-A378-6FEFED63EFC4}"/>
              </a:ext>
            </a:extLst>
          </p:cNvPr>
          <p:cNvSpPr/>
          <p:nvPr userDrawn="1"/>
        </p:nvSpPr>
        <p:spPr>
          <a:xfrm flipV="1">
            <a:off x="0" y="-1"/>
            <a:ext cx="9750490" cy="1690687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32000">
                <a:srgbClr val="E73E1B"/>
              </a:gs>
              <a:gs pos="100000">
                <a:srgbClr val="EB6D0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5EA7CE91-D3DA-422C-A4A0-F38ED800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7" y="136525"/>
            <a:ext cx="824048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0" name="Rettangolo con un angolo ritagliato 9">
            <a:extLst>
              <a:ext uri="{FF2B5EF4-FFF2-40B4-BE49-F238E27FC236}">
                <a16:creationId xmlns:a16="http://schemas.microsoft.com/office/drawing/2014/main" id="{1C148640-0A00-420F-9C6D-BCE6A26789CC}"/>
              </a:ext>
            </a:extLst>
          </p:cNvPr>
          <p:cNvSpPr/>
          <p:nvPr userDrawn="1"/>
        </p:nvSpPr>
        <p:spPr>
          <a:xfrm flipH="1">
            <a:off x="8257590" y="6311900"/>
            <a:ext cx="3934410" cy="546100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32000">
                <a:srgbClr val="E73E1B"/>
              </a:gs>
              <a:gs pos="100000">
                <a:srgbClr val="EB6D0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A2896848-E832-41E5-A579-5C158090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8705" y="641183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C3D760-08D2-49DA-A977-00CF77DDCA1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6BB80EB-DE31-4D39-83B7-960528E322A5}"/>
              </a:ext>
            </a:extLst>
          </p:cNvPr>
          <p:cNvGrpSpPr/>
          <p:nvPr userDrawn="1"/>
        </p:nvGrpSpPr>
        <p:grpSpPr>
          <a:xfrm>
            <a:off x="474307" y="6093857"/>
            <a:ext cx="3256065" cy="586069"/>
            <a:chOff x="3647903" y="482698"/>
            <a:chExt cx="5335429" cy="960340"/>
          </a:xfrm>
        </p:grpSpPr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5820377B-3FF9-465E-8A29-D052355E0A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647903" y="482698"/>
              <a:ext cx="960340" cy="960340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95EB2305-0BC8-425B-BF8E-92FB6E2966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084" y="482698"/>
              <a:ext cx="3722248" cy="96034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444F7F33-4190-4E44-839F-B57201397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51278" y="482698"/>
              <a:ext cx="0" cy="9603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92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7DEE3-7E55-4A7A-84A2-F5750810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F046AE-8C7B-4A10-801D-081381B40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69DC70-D2D9-4DEB-9D0C-CDD8E020B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D56B7D4-E138-4804-902F-7EB45779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5EE98AC-F73C-4DC8-81BF-C1D066B44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A49EA12-E25A-4056-96BF-A99B1D0D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843B-9113-4BB1-A770-F41AD1904C86}" type="datetime1">
              <a:rPr lang="it-IT" smtClean="0"/>
              <a:t>21/04/2020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63B428B-A615-49B5-B322-49716932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98AA84F-DA07-45C2-AB40-59CE12B9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398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D8D88B-F304-4D18-A385-8F05A2BE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751EFBC-9C0C-4E84-8794-551AF3D7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E0C1-E4D7-47EC-AC14-19A668587A5D}" type="datetime1">
              <a:rPr lang="it-IT" smtClean="0"/>
              <a:t>21/04/2020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A773724-E669-4AA6-A08E-C5EE5E63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372B00-BF8B-410A-A3FC-BFAAA2F2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454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32D6812-4BDA-416B-9D5A-B795AD3A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D765-880B-45C1-A7A3-7DE14D0C097B}" type="datetime1">
              <a:rPr lang="it-IT" smtClean="0"/>
              <a:t>21/04/2020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AD6C3D-6D53-4984-BA9A-E6D68D46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922048-56E1-43AE-B9FF-4B04DC1A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91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F6B32-104D-4FB4-BB3F-15D1D576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9C110-C30F-4641-9D71-788776AD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276405-ED0F-414C-ADEA-8438B2F59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980449-120D-4FCE-937E-1873812B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42A4-E75A-4258-BED8-A33FABE79560}" type="datetime1">
              <a:rPr lang="it-IT" smtClean="0"/>
              <a:t>21/04/2020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599ED5-9E54-406E-94B3-D5B9C246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E5003F-5F62-4BC3-869E-A29F2DE5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24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40C64-36BF-4B56-A6D8-6857306F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983A2C-BB68-4FBB-B15F-4723255E9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8EF36C-22D6-4A6F-A469-0D136706F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A2C9FA-FE6E-4F47-A5F9-C3F32F3D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69AF-A6CC-45B3-9168-41A79CCBA483}" type="datetime1">
              <a:rPr lang="it-IT" smtClean="0"/>
              <a:t>21/04/2020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605D79-C57B-4C76-B5E3-75501212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C96AA4-D9E4-4D01-8AD1-2E247139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447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2A00370-A0AD-422B-A2B3-A6EF75B9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DEEB8C-F2FA-499A-B673-80B4CD10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8FF435-0505-46CF-8508-9271E48A0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E54C-5C0F-419D-AF5D-2E994CAB941F}" type="datetime1">
              <a:rPr lang="it-IT" smtClean="0"/>
              <a:t>21/04/2020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DED2EC-166A-48F3-9958-15DB5CA2A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3FF20A-6C9D-4AFD-A58F-A2754B268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48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ormalm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000">
              <a:srgbClr val="E73E1B"/>
            </a:gs>
            <a:gs pos="100000">
              <a:srgbClr val="EB6D0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>
            <a:extLst>
              <a:ext uri="{FF2B5EF4-FFF2-40B4-BE49-F238E27FC236}">
                <a16:creationId xmlns:a16="http://schemas.microsoft.com/office/drawing/2014/main" id="{F30A5C2B-E824-48F6-8766-F68EC13FF7EA}"/>
              </a:ext>
            </a:extLst>
          </p:cNvPr>
          <p:cNvGrpSpPr/>
          <p:nvPr/>
        </p:nvGrpSpPr>
        <p:grpSpPr>
          <a:xfrm>
            <a:off x="2355425" y="2446736"/>
            <a:ext cx="7481148" cy="2054639"/>
            <a:chOff x="2355425" y="2446736"/>
            <a:chExt cx="7481148" cy="2054639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413335E-003B-4F0A-BFD6-8D60382E4F87}"/>
                </a:ext>
              </a:extLst>
            </p:cNvPr>
            <p:cNvSpPr txBox="1"/>
            <p:nvPr/>
          </p:nvSpPr>
          <p:spPr>
            <a:xfrm>
              <a:off x="3042920" y="4132043"/>
              <a:ext cx="6106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 err="1">
                  <a:solidFill>
                    <a:schemeClr val="bg1"/>
                  </a:solidFill>
                  <a:latin typeface="+mj-lt"/>
                </a:rPr>
                <a:t>Presented</a:t>
              </a:r>
              <a:r>
                <a:rPr lang="it-IT" dirty="0">
                  <a:solidFill>
                    <a:schemeClr val="bg1"/>
                  </a:solidFill>
                  <a:latin typeface="+mj-lt"/>
                </a:rPr>
                <a:t> by “FSC – </a:t>
              </a:r>
              <a:r>
                <a:rPr lang="it-IT" dirty="0" err="1">
                  <a:solidFill>
                    <a:schemeClr val="bg1"/>
                  </a:solidFill>
                  <a:latin typeface="+mj-lt"/>
                </a:rPr>
                <a:t>Five</a:t>
              </a:r>
              <a:r>
                <a:rPr lang="it-IT" dirty="0">
                  <a:solidFill>
                    <a:schemeClr val="bg1"/>
                  </a:solidFill>
                  <a:latin typeface="+mj-lt"/>
                </a:rPr>
                <a:t> Students of Computer Science”</a:t>
              </a:r>
            </a:p>
          </p:txBody>
        </p: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7E891B10-4F83-4F30-ADB6-9166CF15068D}"/>
                </a:ext>
              </a:extLst>
            </p:cNvPr>
            <p:cNvGrpSpPr/>
            <p:nvPr/>
          </p:nvGrpSpPr>
          <p:grpSpPr>
            <a:xfrm>
              <a:off x="2355425" y="2446736"/>
              <a:ext cx="7481148" cy="1346424"/>
              <a:chOff x="3647903" y="482698"/>
              <a:chExt cx="5335947" cy="960340"/>
            </a:xfrm>
          </p:grpSpPr>
          <p:pic>
            <p:nvPicPr>
              <p:cNvPr id="12" name="Elemento grafico 11">
                <a:extLst>
                  <a:ext uri="{FF2B5EF4-FFF2-40B4-BE49-F238E27FC236}">
                    <a16:creationId xmlns:a16="http://schemas.microsoft.com/office/drawing/2014/main" id="{C8705F38-3166-4C98-80B3-D089D5CF243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7903" y="482698"/>
                <a:ext cx="960340" cy="960340"/>
              </a:xfrm>
              <a:prstGeom prst="rect">
                <a:avLst/>
              </a:prstGeom>
            </p:spPr>
          </p:pic>
          <p:pic>
            <p:nvPicPr>
              <p:cNvPr id="13" name="Immagine 12" descr="Immagine che contiene disegnando, luce&#10;&#10;Descrizione generata automaticamente">
                <a:extLst>
                  <a:ext uri="{FF2B5EF4-FFF2-40B4-BE49-F238E27FC236}">
                    <a16:creationId xmlns:a16="http://schemas.microsoft.com/office/drawing/2014/main" id="{181B557B-F9B4-4C13-8B49-EF48183EC58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0566" y="482698"/>
                <a:ext cx="3723284" cy="960340"/>
              </a:xfrm>
              <a:prstGeom prst="rect">
                <a:avLst/>
              </a:prstGeom>
            </p:spPr>
          </p:pic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8905A149-52AF-4171-86C5-070CCC37706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851278" y="482698"/>
                <a:ext cx="0" cy="9603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Segnaposto piè di pagina 16">
            <a:extLst>
              <a:ext uri="{FF2B5EF4-FFF2-40B4-BE49-F238E27FC236}">
                <a16:creationId xmlns:a16="http://schemas.microsoft.com/office/drawing/2014/main" id="{24E9B1FC-DCE2-47E8-ACD6-147BD38D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1641" y="6356350"/>
            <a:ext cx="9728718" cy="365125"/>
          </a:xfrm>
        </p:spPr>
        <p:txBody>
          <a:bodyPr/>
          <a:lstStyle/>
          <a:p>
            <a:r>
              <a:rPr lang="it-IT" sz="1000" dirty="0"/>
              <a:t>Copyright © 2020 FSC. Tutti i diritti sono riservati. </a:t>
            </a:r>
          </a:p>
          <a:p>
            <a:r>
              <a:rPr lang="it-IT" sz="1000" dirty="0"/>
              <a:t>“</a:t>
            </a:r>
            <a:r>
              <a:rPr lang="it-IT" sz="1000" dirty="0" err="1"/>
              <a:t>forma.lms</a:t>
            </a:r>
            <a:r>
              <a:rPr lang="it-IT" sz="1000" dirty="0"/>
              <a:t>” è un marchio registrato di “</a:t>
            </a:r>
            <a:r>
              <a:rPr lang="it-IT" sz="1000" dirty="0" err="1"/>
              <a:t>forma.association</a:t>
            </a:r>
            <a:r>
              <a:rPr lang="it-IT" sz="1000" dirty="0"/>
              <a:t>”. Il team FSC non è affiliato in alcun modo a </a:t>
            </a:r>
            <a:r>
              <a:rPr lang="it-IT" sz="1000" dirty="0" err="1"/>
              <a:t>forma.association</a:t>
            </a:r>
            <a:r>
              <a:rPr lang="it-IT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641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BONUS: Installazione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L’installazione di </a:t>
            </a:r>
            <a:r>
              <a:rPr lang="it-IT" dirty="0" err="1"/>
              <a:t>FormaLMS</a:t>
            </a:r>
            <a:r>
              <a:rPr lang="it-IT" dirty="0"/>
              <a:t> è relativamente semplice</a:t>
            </a:r>
          </a:p>
          <a:p>
            <a:r>
              <a:rPr lang="it-IT" dirty="0"/>
              <a:t>Scaricato l’installer, basta caricarlo sul proprio server ed estrarre l’archivio</a:t>
            </a:r>
          </a:p>
          <a:p>
            <a:r>
              <a:rPr lang="it-IT" dirty="0"/>
              <a:t>L’installazione sarà completamente automatica</a:t>
            </a:r>
          </a:p>
        </p:txBody>
      </p:sp>
    </p:spTree>
    <p:extLst>
      <p:ext uri="{BB962C8B-B14F-4D97-AF65-F5344CB8AC3E}">
        <p14:creationId xmlns:p14="http://schemas.microsoft.com/office/powerpoint/2010/main" val="1312639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89365-DFC3-450A-B89D-9B8CF238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Pro e i Contro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13732D-0306-446A-9C7C-871C326FF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Scegliere </a:t>
            </a:r>
            <a:r>
              <a:rPr lang="it-IT" dirty="0" err="1"/>
              <a:t>forma.lms</a:t>
            </a:r>
            <a:r>
              <a:rPr lang="it-IT" dirty="0"/>
              <a:t> in modo responsabile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931DD0-4596-4CCF-BC5B-BC374122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4311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4C2EDDB-CA08-4519-9A2B-398D2B0D43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Estensibilità</a:t>
            </a:r>
            <a:r>
              <a:rPr lang="en-US" dirty="0"/>
              <a:t> e </a:t>
            </a:r>
            <a:r>
              <a:rPr lang="en-US" dirty="0" err="1"/>
              <a:t>personalizzabilità</a:t>
            </a:r>
            <a:r>
              <a:rPr lang="en-US" dirty="0"/>
              <a:t> del </a:t>
            </a:r>
            <a:r>
              <a:rPr lang="en-US" dirty="0" err="1"/>
              <a:t>sistema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automatica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,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ruoli</a:t>
            </a:r>
            <a:r>
              <a:rPr lang="en-US" dirty="0"/>
              <a:t> e </a:t>
            </a:r>
            <a:r>
              <a:rPr lang="en-US" dirty="0" err="1"/>
              <a:t>dei</a:t>
            </a:r>
            <a:r>
              <a:rPr lang="en-US" dirty="0"/>
              <a:t> report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Webinar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E-commerce integrato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Alta </a:t>
            </a:r>
            <a:r>
              <a:rPr lang="it-IT" dirty="0" err="1"/>
              <a:t>personalizzabilità</a:t>
            </a:r>
            <a:r>
              <a:rPr lang="it-IT" dirty="0"/>
              <a:t> dei corsi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Possibilità di comunicazione (forum e messaggi)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C3E448-0821-4E0F-9E09-0C12DFAAAF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×"/>
            </a:pPr>
            <a:r>
              <a:rPr lang="en-US" dirty="0" err="1"/>
              <a:t>Assenza</a:t>
            </a:r>
            <a:r>
              <a:rPr lang="en-US" dirty="0"/>
              <a:t> di </a:t>
            </a:r>
            <a:r>
              <a:rPr lang="en-US" dirty="0" err="1"/>
              <a:t>documentazione</a:t>
            </a:r>
            <a:r>
              <a:rPr lang="en-US" dirty="0"/>
              <a:t> (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i="1" dirty="0"/>
              <a:t>free</a:t>
            </a:r>
            <a:r>
              <a:rPr lang="en-US" dirty="0"/>
              <a:t>)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dirty="0" err="1"/>
              <a:t>Assenza</a:t>
            </a:r>
            <a:r>
              <a:rPr lang="en-US" dirty="0"/>
              <a:t> di </a:t>
            </a:r>
            <a:r>
              <a:rPr lang="en-US" dirty="0" err="1"/>
              <a:t>supporto</a:t>
            </a:r>
            <a:r>
              <a:rPr lang="en-US" dirty="0"/>
              <a:t> (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i="1" dirty="0"/>
              <a:t>free</a:t>
            </a:r>
            <a:r>
              <a:rPr lang="en-US" dirty="0"/>
              <a:t>)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dirty="0" err="1"/>
              <a:t>Installazione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prerequisiti</a:t>
            </a:r>
            <a:r>
              <a:rPr lang="en-US" dirty="0"/>
              <a:t> “a </a:t>
            </a:r>
            <a:r>
              <a:rPr lang="en-US" dirty="0" err="1"/>
              <a:t>tentativi</a:t>
            </a:r>
            <a:r>
              <a:rPr lang="en-US" dirty="0"/>
              <a:t>” a causa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mancanza</a:t>
            </a:r>
            <a:r>
              <a:rPr lang="en-US" dirty="0"/>
              <a:t> di </a:t>
            </a:r>
            <a:r>
              <a:rPr lang="en-US" dirty="0" err="1"/>
              <a:t>documentazione</a:t>
            </a:r>
            <a:endParaRPr lang="en-US" dirty="0"/>
          </a:p>
          <a:p>
            <a:pPr>
              <a:buFont typeface="Calibri" panose="020F0502020204030204" pitchFamily="34" charset="0"/>
              <a:buChar char="×"/>
            </a:pP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E0A0F84-03BA-4E14-9E10-FC4FD173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 e </a:t>
            </a:r>
            <a:r>
              <a:rPr lang="en-US" dirty="0" err="1"/>
              <a:t>Contro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145C644-8761-4D58-B49F-A9CBF08D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902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74D29-2CB1-43BA-9CBF-15B5DC4B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Grazie Per l’Attenzione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A951D2-B1BB-4935-8FD7-839F9815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5290" y="6356350"/>
            <a:ext cx="7321420" cy="365125"/>
          </a:xfrm>
        </p:spPr>
        <p:txBody>
          <a:bodyPr/>
          <a:lstStyle/>
          <a:p>
            <a:r>
              <a:rPr lang="it-IT" sz="1000" dirty="0"/>
              <a:t>Tutte le informazioni mostrate sono tratte dal sito ufficiale di forma (www.formalms.org) o da test condotti dal team FSC.</a:t>
            </a:r>
          </a:p>
        </p:txBody>
      </p:sp>
    </p:spTree>
    <p:extLst>
      <p:ext uri="{BB962C8B-B14F-4D97-AF65-F5344CB8AC3E}">
        <p14:creationId xmlns:p14="http://schemas.microsoft.com/office/powerpoint/2010/main" val="1736195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FD4C5985-FA22-4971-971B-6B930FF0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forma.lms</a:t>
            </a:r>
            <a:r>
              <a:rPr lang="it-IT" dirty="0"/>
              <a:t> è un LMS open-source italiano</a:t>
            </a:r>
          </a:p>
          <a:p>
            <a:r>
              <a:rPr lang="it-IT" dirty="0"/>
              <a:t>“Forma” è l’inizio della parola “formazione” e la fine della parola “piattaforma”</a:t>
            </a:r>
          </a:p>
          <a:p>
            <a:r>
              <a:rPr lang="it-IT" dirty="0"/>
              <a:t>Maggiori informazioni sul sito web </a:t>
            </a:r>
            <a:r>
              <a:rPr lang="it-IT" dirty="0">
                <a:hlinkClick r:id="rId2"/>
              </a:rPr>
              <a:t>www.formalms.org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C57C14C-3272-45D7-997C-79D44076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E7A3578-630F-4103-811F-94173F15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po’ di </a:t>
            </a:r>
            <a:r>
              <a:rPr lang="it-IT" dirty="0" err="1"/>
              <a:t>backstory</a:t>
            </a:r>
            <a:r>
              <a:rPr lang="it-IT" dirty="0"/>
              <a:t>…</a:t>
            </a:r>
          </a:p>
        </p:txBody>
      </p:sp>
      <p:pic>
        <p:nvPicPr>
          <p:cNvPr id="6" name="Immagine 5" descr="Immagine che contiene segnale, cibo, via, disegnando&#10;&#10;Descrizione generata automaticamente">
            <a:extLst>
              <a:ext uri="{FF2B5EF4-FFF2-40B4-BE49-F238E27FC236}">
                <a16:creationId xmlns:a16="http://schemas.microsoft.com/office/drawing/2014/main" id="{DD2D463E-63BA-4C41-86F6-587A55D87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65" y="3969768"/>
            <a:ext cx="6008469" cy="154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58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CFE3A528-3660-4957-B19A-E99D63887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8326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C57C14C-3272-45D7-997C-79D44076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E7A3578-630F-4103-811F-94173F15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 Un po’ di </a:t>
            </a:r>
            <a:r>
              <a:rPr lang="it-IT" dirty="0" err="1"/>
              <a:t>backstory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9960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89365-DFC3-450A-B89D-9B8CF238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Features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13732D-0306-446A-9C7C-871C326FF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Perché scegliere </a:t>
            </a:r>
            <a:r>
              <a:rPr lang="it-IT" dirty="0" err="1"/>
              <a:t>forma.lms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931DD0-4596-4CCF-BC5B-BC374122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100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responsive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6589" y="2416630"/>
            <a:ext cx="5544232" cy="316932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 template di default sono responsive, consentendo una migliore UX e un look-and-</a:t>
            </a:r>
            <a:r>
              <a:rPr lang="it-IT" dirty="0" err="1"/>
              <a:t>feel</a:t>
            </a:r>
            <a:r>
              <a:rPr lang="it-IT" dirty="0"/>
              <a:t> moderno</a:t>
            </a:r>
          </a:p>
        </p:txBody>
      </p:sp>
    </p:spTree>
    <p:extLst>
      <p:ext uri="{BB962C8B-B14F-4D97-AF65-F5344CB8AC3E}">
        <p14:creationId xmlns:p14="http://schemas.microsoft.com/office/powerpoint/2010/main" val="2433241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flessibile degli utenti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Suddividi gli utenti per gruppi e ruoli</a:t>
            </a:r>
          </a:p>
          <a:p>
            <a:r>
              <a:rPr lang="it-IT" dirty="0"/>
              <a:t>Gestisci i permessi di diversi utenti con pochi click</a:t>
            </a:r>
          </a:p>
          <a:p>
            <a:r>
              <a:rPr lang="it-IT" dirty="0"/>
              <a:t>Mappa i ruoli della tua organizzazione e controlla le abilità degli utenti</a:t>
            </a:r>
          </a:p>
        </p:txBody>
      </p:sp>
    </p:spTree>
    <p:extLst>
      <p:ext uri="{BB962C8B-B14F-4D97-AF65-F5344CB8AC3E}">
        <p14:creationId xmlns:p14="http://schemas.microsoft.com/office/powerpoint/2010/main" val="2545346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Generazione dei certificati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Generazione e gestione automatica di certificati a partire da template personalizzabili</a:t>
            </a:r>
          </a:p>
        </p:txBody>
      </p:sp>
    </p:spTree>
    <p:extLst>
      <p:ext uri="{BB962C8B-B14F-4D97-AF65-F5344CB8AC3E}">
        <p14:creationId xmlns:p14="http://schemas.microsoft.com/office/powerpoint/2010/main" val="1983761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E-commerce integrato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Gestione automatica dei corsi a pagamento</a:t>
            </a:r>
          </a:p>
          <a:p>
            <a:r>
              <a:rPr lang="it-IT" dirty="0"/>
              <a:t>Guadagna dai tuoi corsi!</a:t>
            </a:r>
          </a:p>
        </p:txBody>
      </p:sp>
    </p:spTree>
    <p:extLst>
      <p:ext uri="{BB962C8B-B14F-4D97-AF65-F5344CB8AC3E}">
        <p14:creationId xmlns:p14="http://schemas.microsoft.com/office/powerpoint/2010/main" val="85503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Estensibilità mediante plugins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Estendere le funzioni della piattaforma è semplicissimo (quanto un drag-and-drop)</a:t>
            </a:r>
          </a:p>
          <a:p>
            <a:r>
              <a:rPr lang="it-IT" dirty="0"/>
              <a:t>Carica un plugin preesistente o uno creato ad-hoc</a:t>
            </a:r>
          </a:p>
        </p:txBody>
      </p:sp>
    </p:spTree>
    <p:extLst>
      <p:ext uri="{BB962C8B-B14F-4D97-AF65-F5344CB8AC3E}">
        <p14:creationId xmlns:p14="http://schemas.microsoft.com/office/powerpoint/2010/main" val="1667112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2">
      <a:majorFont>
        <a:latin typeface="Ubuntu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366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Ubuntu</vt:lpstr>
      <vt:lpstr>Wingdings</vt:lpstr>
      <vt:lpstr>Tema di Office</vt:lpstr>
      <vt:lpstr>Presentazione standard di PowerPoint</vt:lpstr>
      <vt:lpstr>Un po’ di backstory…</vt:lpstr>
      <vt:lpstr>… Un po’ di backstory</vt:lpstr>
      <vt:lpstr>Le Features</vt:lpstr>
      <vt:lpstr>Layout responsive</vt:lpstr>
      <vt:lpstr>Gestione flessibile degli utenti</vt:lpstr>
      <vt:lpstr>Generazione dei certificati</vt:lpstr>
      <vt:lpstr>E-commerce integrato</vt:lpstr>
      <vt:lpstr>Estensibilità mediante plugins</vt:lpstr>
      <vt:lpstr>BONUS: Installazione</vt:lpstr>
      <vt:lpstr>I Pro e i Contro</vt:lpstr>
      <vt:lpstr>Pro e Contro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Esposito</dc:creator>
  <cp:lastModifiedBy>Andrea Esposito</cp:lastModifiedBy>
  <cp:revision>29</cp:revision>
  <dcterms:created xsi:type="dcterms:W3CDTF">2020-03-21T09:27:46Z</dcterms:created>
  <dcterms:modified xsi:type="dcterms:W3CDTF">2020-04-21T14:42:16Z</dcterms:modified>
</cp:coreProperties>
</file>