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6240" y="6196680"/>
            <a:ext cx="11592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fld id="{B46B479A-5C85-4CDF-99EE-B6DDDA34499E}" type="slidenum">
              <a:rPr b="1" lang="en-US" sz="1600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" name="CustomShape 2"/>
          <p:cNvSpPr/>
          <p:nvPr/>
        </p:nvSpPr>
        <p:spPr>
          <a:xfrm>
            <a:off x="0" y="0"/>
            <a:ext cx="9143280" cy="2312280"/>
          </a:xfrm>
          <a:prstGeom prst="rect">
            <a:avLst/>
          </a:prstGeom>
          <a:gradFill>
            <a:gsLst>
              <a:gs pos="0">
                <a:srgbClr val="113c78"/>
              </a:gs>
              <a:gs pos="100000">
                <a:srgbClr val="154d9c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6240" y="6196680"/>
            <a:ext cx="11592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fld id="{C7C791E1-E9FF-4B78-BBB0-6485C757D11A}" type="slidenum">
              <a:rPr b="1" lang="en-US" sz="1600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1029600" y="6213600"/>
            <a:ext cx="444888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>
              <a:lnSpc>
                <a:spcPct val="100000"/>
              </a:lnSpc>
            </a:pPr>
            <a:r>
              <a:rPr b="1" lang="en-US" sz="900" strike="noStrike">
                <a:solidFill>
                  <a:srgbClr val="00549f"/>
                </a:solidFill>
                <a:latin typeface="Arial"/>
                <a:ea typeface="DejaVu Sans"/>
              </a:rPr>
              <a:t>Visual Computing Institute </a:t>
            </a:r>
            <a:r>
              <a:rPr lang="en-US" sz="900" strike="noStrike">
                <a:solidFill>
                  <a:srgbClr val="00549f"/>
                </a:solidFill>
                <a:latin typeface="Arial"/>
                <a:ea typeface="DejaVu Sans"/>
              </a:rPr>
              <a:t>| Prof. Dr. Leif Kobbelt</a:t>
            </a:r>
            <a:endParaRPr/>
          </a:p>
          <a:p>
            <a:pPr>
              <a:lnSpc>
                <a:spcPct val="100000"/>
              </a:lnSpc>
            </a:pPr>
            <a:r>
              <a:rPr lang="en-US" sz="900" strike="noStrike">
                <a:solidFill>
                  <a:srgbClr val="00549f"/>
                </a:solidFill>
                <a:latin typeface="Arial"/>
                <a:ea typeface="DejaVu Sans"/>
              </a:rPr>
              <a:t>Computer Graphics and Multimedia</a:t>
            </a:r>
            <a:endParaRPr/>
          </a:p>
          <a:p>
            <a:pPr>
              <a:lnSpc>
                <a:spcPct val="100000"/>
              </a:lnSpc>
            </a:pPr>
            <a:r>
              <a:rPr lang="en-US" sz="900" strike="noStrike">
                <a:solidFill>
                  <a:srgbClr val="00549f"/>
                </a:solidFill>
                <a:latin typeface="Arial"/>
                <a:ea typeface="DejaVu Sans"/>
              </a:rPr>
              <a:t>Game Programming – Seminar Presentation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6240" y="6196680"/>
            <a:ext cx="11592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fld id="{DCF4DDF6-4C5B-4F86-95B8-E4B56E9228DE}" type="slidenum">
              <a:rPr b="1" lang="en-US" sz="1600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1029600" y="6213600"/>
            <a:ext cx="444888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>
              <a:lnSpc>
                <a:spcPct val="100000"/>
              </a:lnSpc>
            </a:pPr>
            <a:r>
              <a:rPr b="1" lang="en-US" sz="900" strike="noStrike">
                <a:solidFill>
                  <a:srgbClr val="00549f"/>
                </a:solidFill>
                <a:latin typeface="Arial"/>
                <a:ea typeface="DejaVu Sans"/>
              </a:rPr>
              <a:t>Visual Computing Institute </a:t>
            </a:r>
            <a:r>
              <a:rPr lang="en-US" sz="900" strike="noStrike">
                <a:solidFill>
                  <a:srgbClr val="00549f"/>
                </a:solidFill>
                <a:latin typeface="Arial"/>
                <a:ea typeface="DejaVu Sans"/>
              </a:rPr>
              <a:t>| Prof. Dr. Leif Kobbelt</a:t>
            </a:r>
            <a:endParaRPr/>
          </a:p>
          <a:p>
            <a:pPr>
              <a:lnSpc>
                <a:spcPct val="100000"/>
              </a:lnSpc>
            </a:pPr>
            <a:r>
              <a:rPr lang="en-US" sz="900" strike="noStrike">
                <a:solidFill>
                  <a:srgbClr val="00549f"/>
                </a:solidFill>
                <a:latin typeface="Arial"/>
                <a:ea typeface="DejaVu Sans"/>
              </a:rPr>
              <a:t>Computer Graphics and Multimedia</a:t>
            </a:r>
            <a:endParaRPr/>
          </a:p>
          <a:p>
            <a:pPr>
              <a:lnSpc>
                <a:spcPct val="100000"/>
              </a:lnSpc>
            </a:pPr>
            <a:r>
              <a:rPr lang="en-US" sz="900" strike="noStrike">
                <a:solidFill>
                  <a:srgbClr val="00549f"/>
                </a:solidFill>
                <a:latin typeface="Arial"/>
                <a:ea typeface="DejaVu Sans"/>
              </a:rPr>
              <a:t>Game Programming – Seminar Presentation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88000" y="2487600"/>
            <a:ext cx="85672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3200" strike="noStrike">
                <a:latin typeface="Arial"/>
              </a:rPr>
              <a:t>Raceflections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288000" y="2980800"/>
            <a:ext cx="8567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000" strike="noStrike">
                <a:latin typeface="Arial"/>
              </a:rPr>
              <a:t>Karsten Ansteeg, Bastian Jonas, Florian Wehling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39640" y="365040"/>
            <a:ext cx="83527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400" strike="noStrike">
                <a:latin typeface="Arial"/>
              </a:rPr>
              <a:t>Planned Features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39640" y="1125360"/>
            <a:ext cx="8352720" cy="47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trike="noStrike">
                <a:latin typeface="Arial"/>
              </a:rPr>
              <a:t>Main feature: Real-time dynamic reflections (car, maybe wet road)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trike="noStrike">
                <a:latin typeface="Arial"/>
              </a:rPr>
              <a:t>Deferred Rendering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trike="noStrike">
                <a:latin typeface="Arial"/>
              </a:rPr>
              <a:t>Normal Mapping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trike="noStrike">
                <a:latin typeface="Arial"/>
              </a:rPr>
              <a:t>Shadow Mapping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trike="noStrike">
                <a:latin typeface="Arial"/>
              </a:rPr>
              <a:t>Post Processing Effects (Motion Blur, FXAA, …)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trike="noStrike">
                <a:latin typeface="Arial"/>
              </a:rPr>
              <a:t>Physics simulation using the Bullet Physics Engine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39640" y="365040"/>
            <a:ext cx="83527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400" strike="noStrike">
                <a:latin typeface="Arial"/>
              </a:rPr>
              <a:t>Real-Time Dynamic Reflections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539640" y="1125360"/>
            <a:ext cx="8352720" cy="47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39640" y="365040"/>
            <a:ext cx="83527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400" strike="noStrike">
                <a:latin typeface="Arial"/>
              </a:rPr>
              <a:t>Deferred Rendering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39640" y="1125360"/>
            <a:ext cx="8352720" cy="47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TextShape 3"/>
          <p:cNvSpPr txBox="1"/>
          <p:nvPr/>
        </p:nvSpPr>
        <p:spPr>
          <a:xfrm>
            <a:off x="457200" y="1280160"/>
            <a:ext cx="8229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First pass: Render lighting information into buffer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Second pass: Render textured quat using buffer to calculate final color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39640" y="365040"/>
            <a:ext cx="83527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400" strike="noStrike">
                <a:latin typeface="Arial"/>
              </a:rPr>
              <a:t>Normal Mapping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39640" y="1125360"/>
            <a:ext cx="8352720" cy="47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39640" y="365040"/>
            <a:ext cx="83527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400" strike="noStrike">
                <a:latin typeface="Arial"/>
              </a:rPr>
              <a:t>Shadow Mapping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539640" y="1125360"/>
            <a:ext cx="8352720" cy="47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39640" y="365040"/>
            <a:ext cx="83527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400" strike="noStrike">
                <a:latin typeface="Arial"/>
              </a:rPr>
              <a:t>Post Processing Effects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539640" y="1125360"/>
            <a:ext cx="8352720" cy="47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39640" y="365040"/>
            <a:ext cx="83527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400" strike="noStrike">
                <a:latin typeface="Arial"/>
              </a:rPr>
              <a:t>Physics Simulation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539640" y="1125360"/>
            <a:ext cx="8352720" cy="47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39640" y="365040"/>
            <a:ext cx="83527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400" strike="noStrike">
                <a:latin typeface="Arial"/>
              </a:rPr>
              <a:t>Raceflections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539640" y="1125360"/>
            <a:ext cx="8352720" cy="47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trike="noStrike">
                <a:latin typeface="Arial"/>
              </a:rPr>
              <a:t>Thank you for you attention!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