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59" r:id="rId9"/>
    <p:sldId id="266" r:id="rId10"/>
    <p:sldId id="261" r:id="rId11"/>
    <p:sldId id="262" r:id="rId12"/>
    <p:sldId id="264" r:id="rId13"/>
    <p:sldId id="263" r:id="rId14"/>
    <p:sldId id="265" r:id="rId15"/>
    <p:sldId id="267" r:id="rId16"/>
    <p:sldId id="268"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D7634-ACBD-43A9-A45B-7AB943D25851}" v="14" dt="2023-04-14T15:22:30.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ara e Vittoria Acampora" userId="4fa47602173540c2" providerId="LiveId" clId="{8B6D7634-ACBD-43A9-A45B-7AB943D25851}"/>
    <pc:docChg chg="undo custSel addSld modSld">
      <pc:chgData name="Chiara e Vittoria Acampora" userId="4fa47602173540c2" providerId="LiveId" clId="{8B6D7634-ACBD-43A9-A45B-7AB943D25851}" dt="2023-04-14T16:40:42.794" v="108" actId="1076"/>
      <pc:docMkLst>
        <pc:docMk/>
      </pc:docMkLst>
      <pc:sldChg chg="modSp mod">
        <pc:chgData name="Chiara e Vittoria Acampora" userId="4fa47602173540c2" providerId="LiveId" clId="{8B6D7634-ACBD-43A9-A45B-7AB943D25851}" dt="2023-04-14T15:21:47.521" v="77"/>
        <pc:sldMkLst>
          <pc:docMk/>
          <pc:sldMk cId="3179181029" sldId="257"/>
        </pc:sldMkLst>
        <pc:spChg chg="mod">
          <ac:chgData name="Chiara e Vittoria Acampora" userId="4fa47602173540c2" providerId="LiveId" clId="{8B6D7634-ACBD-43A9-A45B-7AB943D25851}" dt="2023-04-14T15:21:47.521" v="77"/>
          <ac:spMkLst>
            <pc:docMk/>
            <pc:sldMk cId="3179181029" sldId="257"/>
            <ac:spMk id="2" creationId="{0478D476-B37A-89FB-648B-F4F935FAE093}"/>
          </ac:spMkLst>
        </pc:spChg>
        <pc:spChg chg="mod">
          <ac:chgData name="Chiara e Vittoria Acampora" userId="4fa47602173540c2" providerId="LiveId" clId="{8B6D7634-ACBD-43A9-A45B-7AB943D25851}" dt="2023-04-14T15:17:09.941" v="60" actId="14100"/>
          <ac:spMkLst>
            <pc:docMk/>
            <pc:sldMk cId="3179181029" sldId="257"/>
            <ac:spMk id="3" creationId="{66B23238-7A80-B65C-95AF-1430CBAF2819}"/>
          </ac:spMkLst>
        </pc:spChg>
      </pc:sldChg>
      <pc:sldChg chg="modSp mod">
        <pc:chgData name="Chiara e Vittoria Acampora" userId="4fa47602173540c2" providerId="LiveId" clId="{8B6D7634-ACBD-43A9-A45B-7AB943D25851}" dt="2023-04-14T15:20:08.410" v="64" actId="115"/>
        <pc:sldMkLst>
          <pc:docMk/>
          <pc:sldMk cId="221693149" sldId="258"/>
        </pc:sldMkLst>
        <pc:spChg chg="mod">
          <ac:chgData name="Chiara e Vittoria Acampora" userId="4fa47602173540c2" providerId="LiveId" clId="{8B6D7634-ACBD-43A9-A45B-7AB943D25851}" dt="2023-04-14T15:20:08.410" v="64" actId="115"/>
          <ac:spMkLst>
            <pc:docMk/>
            <pc:sldMk cId="221693149" sldId="258"/>
            <ac:spMk id="7" creationId="{EB1518D5-701C-4EBD-B9D3-87C32425D830}"/>
          </ac:spMkLst>
        </pc:spChg>
      </pc:sldChg>
      <pc:sldChg chg="modSp">
        <pc:chgData name="Chiara e Vittoria Acampora" userId="4fa47602173540c2" providerId="LiveId" clId="{8B6D7634-ACBD-43A9-A45B-7AB943D25851}" dt="2023-04-14T15:21:58.654" v="79"/>
        <pc:sldMkLst>
          <pc:docMk/>
          <pc:sldMk cId="1294153274" sldId="259"/>
        </pc:sldMkLst>
        <pc:spChg chg="mod">
          <ac:chgData name="Chiara e Vittoria Acampora" userId="4fa47602173540c2" providerId="LiveId" clId="{8B6D7634-ACBD-43A9-A45B-7AB943D25851}" dt="2023-04-14T15:21:58.654" v="79"/>
          <ac:spMkLst>
            <pc:docMk/>
            <pc:sldMk cId="1294153274" sldId="259"/>
            <ac:spMk id="2" creationId="{EC654EF2-F1C3-E7B4-686D-75916A388B67}"/>
          </ac:spMkLst>
        </pc:spChg>
      </pc:sldChg>
      <pc:sldChg chg="modSp">
        <pc:chgData name="Chiara e Vittoria Acampora" userId="4fa47602173540c2" providerId="LiveId" clId="{8B6D7634-ACBD-43A9-A45B-7AB943D25851}" dt="2023-04-14T15:21:54.821" v="78"/>
        <pc:sldMkLst>
          <pc:docMk/>
          <pc:sldMk cId="53542692" sldId="260"/>
        </pc:sldMkLst>
        <pc:spChg chg="mod">
          <ac:chgData name="Chiara e Vittoria Acampora" userId="4fa47602173540c2" providerId="LiveId" clId="{8B6D7634-ACBD-43A9-A45B-7AB943D25851}" dt="2023-04-14T15:21:54.821" v="78"/>
          <ac:spMkLst>
            <pc:docMk/>
            <pc:sldMk cId="53542692" sldId="260"/>
            <ac:spMk id="2" creationId="{0478D476-B37A-89FB-648B-F4F935FAE093}"/>
          </ac:spMkLst>
        </pc:spChg>
      </pc:sldChg>
      <pc:sldChg chg="modSp">
        <pc:chgData name="Chiara e Vittoria Acampora" userId="4fa47602173540c2" providerId="LiveId" clId="{8B6D7634-ACBD-43A9-A45B-7AB943D25851}" dt="2023-04-14T15:22:10.801" v="81"/>
        <pc:sldMkLst>
          <pc:docMk/>
          <pc:sldMk cId="3860139281" sldId="261"/>
        </pc:sldMkLst>
        <pc:spChg chg="mod">
          <ac:chgData name="Chiara e Vittoria Acampora" userId="4fa47602173540c2" providerId="LiveId" clId="{8B6D7634-ACBD-43A9-A45B-7AB943D25851}" dt="2023-04-14T15:22:10.801" v="81"/>
          <ac:spMkLst>
            <pc:docMk/>
            <pc:sldMk cId="3860139281" sldId="261"/>
            <ac:spMk id="2" creationId="{0478D476-B37A-89FB-648B-F4F935FAE093}"/>
          </ac:spMkLst>
        </pc:spChg>
      </pc:sldChg>
      <pc:sldChg chg="delSp modSp mod">
        <pc:chgData name="Chiara e Vittoria Acampora" userId="4fa47602173540c2" providerId="LiveId" clId="{8B6D7634-ACBD-43A9-A45B-7AB943D25851}" dt="2023-04-14T15:22:15.382" v="82"/>
        <pc:sldMkLst>
          <pc:docMk/>
          <pc:sldMk cId="2061345462" sldId="262"/>
        </pc:sldMkLst>
        <pc:spChg chg="mod">
          <ac:chgData name="Chiara e Vittoria Acampora" userId="4fa47602173540c2" providerId="LiveId" clId="{8B6D7634-ACBD-43A9-A45B-7AB943D25851}" dt="2023-04-14T15:22:15.382" v="82"/>
          <ac:spMkLst>
            <pc:docMk/>
            <pc:sldMk cId="2061345462" sldId="262"/>
            <ac:spMk id="2" creationId="{0478D476-B37A-89FB-648B-F4F935FAE093}"/>
          </ac:spMkLst>
        </pc:spChg>
        <pc:spChg chg="del">
          <ac:chgData name="Chiara e Vittoria Acampora" userId="4fa47602173540c2" providerId="LiveId" clId="{8B6D7634-ACBD-43A9-A45B-7AB943D25851}" dt="2023-04-14T15:21:00.977" v="72" actId="478"/>
          <ac:spMkLst>
            <pc:docMk/>
            <pc:sldMk cId="2061345462" sldId="262"/>
            <ac:spMk id="3" creationId="{66B23238-7A80-B65C-95AF-1430CBAF2819}"/>
          </ac:spMkLst>
        </pc:spChg>
        <pc:spChg chg="mod">
          <ac:chgData name="Chiara e Vittoria Acampora" userId="4fa47602173540c2" providerId="LiveId" clId="{8B6D7634-ACBD-43A9-A45B-7AB943D25851}" dt="2023-04-14T15:20:57.775" v="71" actId="5793"/>
          <ac:spMkLst>
            <pc:docMk/>
            <pc:sldMk cId="2061345462" sldId="262"/>
            <ac:spMk id="5" creationId="{F0E1E2DA-22C7-6F91-196F-BF18279A0A9A}"/>
          </ac:spMkLst>
        </pc:spChg>
      </pc:sldChg>
      <pc:sldChg chg="modSp">
        <pc:chgData name="Chiara e Vittoria Acampora" userId="4fa47602173540c2" providerId="LiveId" clId="{8B6D7634-ACBD-43A9-A45B-7AB943D25851}" dt="2023-04-14T15:22:25.153" v="84"/>
        <pc:sldMkLst>
          <pc:docMk/>
          <pc:sldMk cId="2282446820" sldId="263"/>
        </pc:sldMkLst>
        <pc:spChg chg="mod">
          <ac:chgData name="Chiara e Vittoria Acampora" userId="4fa47602173540c2" providerId="LiveId" clId="{8B6D7634-ACBD-43A9-A45B-7AB943D25851}" dt="2023-04-14T15:22:25.153" v="84"/>
          <ac:spMkLst>
            <pc:docMk/>
            <pc:sldMk cId="2282446820" sldId="263"/>
            <ac:spMk id="2" creationId="{0478D476-B37A-89FB-648B-F4F935FAE093}"/>
          </ac:spMkLst>
        </pc:spChg>
        <pc:spChg chg="mod">
          <ac:chgData name="Chiara e Vittoria Acampora" userId="4fa47602173540c2" providerId="LiveId" clId="{8B6D7634-ACBD-43A9-A45B-7AB943D25851}" dt="2023-04-14T15:21:19.339" v="73"/>
          <ac:spMkLst>
            <pc:docMk/>
            <pc:sldMk cId="2282446820" sldId="263"/>
            <ac:spMk id="7" creationId="{266C8A94-C632-1B90-AF62-8F49B6D8553F}"/>
          </ac:spMkLst>
        </pc:spChg>
      </pc:sldChg>
      <pc:sldChg chg="modSp">
        <pc:chgData name="Chiara e Vittoria Acampora" userId="4fa47602173540c2" providerId="LiveId" clId="{8B6D7634-ACBD-43A9-A45B-7AB943D25851}" dt="2023-04-14T15:22:19.770" v="83"/>
        <pc:sldMkLst>
          <pc:docMk/>
          <pc:sldMk cId="3384276711" sldId="264"/>
        </pc:sldMkLst>
        <pc:spChg chg="mod">
          <ac:chgData name="Chiara e Vittoria Acampora" userId="4fa47602173540c2" providerId="LiveId" clId="{8B6D7634-ACBD-43A9-A45B-7AB943D25851}" dt="2023-04-14T15:22:19.770" v="83"/>
          <ac:spMkLst>
            <pc:docMk/>
            <pc:sldMk cId="3384276711" sldId="264"/>
            <ac:spMk id="2" creationId="{BABF6510-17A2-0E0B-75EC-39D7059B492E}"/>
          </ac:spMkLst>
        </pc:spChg>
      </pc:sldChg>
      <pc:sldChg chg="modSp">
        <pc:chgData name="Chiara e Vittoria Acampora" userId="4fa47602173540c2" providerId="LiveId" clId="{8B6D7634-ACBD-43A9-A45B-7AB943D25851}" dt="2023-04-14T15:21:33.321" v="75"/>
        <pc:sldMkLst>
          <pc:docMk/>
          <pc:sldMk cId="1999283241" sldId="265"/>
        </pc:sldMkLst>
        <pc:spChg chg="mod">
          <ac:chgData name="Chiara e Vittoria Acampora" userId="4fa47602173540c2" providerId="LiveId" clId="{8B6D7634-ACBD-43A9-A45B-7AB943D25851}" dt="2023-04-14T15:21:33.321" v="75"/>
          <ac:spMkLst>
            <pc:docMk/>
            <pc:sldMk cId="1999283241" sldId="265"/>
            <ac:spMk id="3" creationId="{744FAC08-01F4-C840-1D96-D113D274EB18}"/>
          </ac:spMkLst>
        </pc:spChg>
      </pc:sldChg>
      <pc:sldChg chg="modSp mod">
        <pc:chgData name="Chiara e Vittoria Acampora" userId="4fa47602173540c2" providerId="LiveId" clId="{8B6D7634-ACBD-43A9-A45B-7AB943D25851}" dt="2023-04-14T15:22:06.189" v="80"/>
        <pc:sldMkLst>
          <pc:docMk/>
          <pc:sldMk cId="2240241826" sldId="266"/>
        </pc:sldMkLst>
        <pc:spChg chg="mod">
          <ac:chgData name="Chiara e Vittoria Acampora" userId="4fa47602173540c2" providerId="LiveId" clId="{8B6D7634-ACBD-43A9-A45B-7AB943D25851}" dt="2023-04-14T15:22:06.189" v="80"/>
          <ac:spMkLst>
            <pc:docMk/>
            <pc:sldMk cId="2240241826" sldId="266"/>
            <ac:spMk id="2" creationId="{EC654EF2-F1C3-E7B4-686D-75916A388B67}"/>
          </ac:spMkLst>
        </pc:spChg>
        <pc:spChg chg="mod">
          <ac:chgData name="Chiara e Vittoria Acampora" userId="4fa47602173540c2" providerId="LiveId" clId="{8B6D7634-ACBD-43A9-A45B-7AB943D25851}" dt="2023-04-14T15:20:39.049" v="69" actId="14100"/>
          <ac:spMkLst>
            <pc:docMk/>
            <pc:sldMk cId="2240241826" sldId="266"/>
            <ac:spMk id="3" creationId="{6ED5FFEA-BC27-8372-3868-6CF1B3392574}"/>
          </ac:spMkLst>
        </pc:spChg>
        <pc:picChg chg="mod">
          <ac:chgData name="Chiara e Vittoria Acampora" userId="4fa47602173540c2" providerId="LiveId" clId="{8B6D7634-ACBD-43A9-A45B-7AB943D25851}" dt="2023-04-14T15:12:06.833" v="50" actId="14100"/>
          <ac:picMkLst>
            <pc:docMk/>
            <pc:sldMk cId="2240241826" sldId="266"/>
            <ac:picMk id="6" creationId="{5B37A8AD-B357-2926-8DA0-79FE44EB01D5}"/>
          </ac:picMkLst>
        </pc:picChg>
      </pc:sldChg>
      <pc:sldChg chg="modSp mod">
        <pc:chgData name="Chiara e Vittoria Acampora" userId="4fa47602173540c2" providerId="LiveId" clId="{8B6D7634-ACBD-43A9-A45B-7AB943D25851}" dt="2023-04-14T15:22:30.573" v="85"/>
        <pc:sldMkLst>
          <pc:docMk/>
          <pc:sldMk cId="2101422329" sldId="267"/>
        </pc:sldMkLst>
        <pc:spChg chg="mod">
          <ac:chgData name="Chiara e Vittoria Acampora" userId="4fa47602173540c2" providerId="LiveId" clId="{8B6D7634-ACBD-43A9-A45B-7AB943D25851}" dt="2023-04-14T15:22:30.573" v="85"/>
          <ac:spMkLst>
            <pc:docMk/>
            <pc:sldMk cId="2101422329" sldId="267"/>
            <ac:spMk id="2" creationId="{A6661C84-21D5-B456-4D86-979A2DF9480D}"/>
          </ac:spMkLst>
        </pc:spChg>
        <pc:spChg chg="mod">
          <ac:chgData name="Chiara e Vittoria Acampora" userId="4fa47602173540c2" providerId="LiveId" clId="{8B6D7634-ACBD-43A9-A45B-7AB943D25851}" dt="2023-04-14T15:21:40.293" v="76" actId="403"/>
          <ac:spMkLst>
            <pc:docMk/>
            <pc:sldMk cId="2101422329" sldId="267"/>
            <ac:spMk id="3" creationId="{1D0B07DC-3F29-E79C-C537-78F0D4354F17}"/>
          </ac:spMkLst>
        </pc:spChg>
      </pc:sldChg>
      <pc:sldChg chg="addSp delSp modSp new mod setBg">
        <pc:chgData name="Chiara e Vittoria Acampora" userId="4fa47602173540c2" providerId="LiveId" clId="{8B6D7634-ACBD-43A9-A45B-7AB943D25851}" dt="2023-04-14T16:40:42.794" v="108" actId="1076"/>
        <pc:sldMkLst>
          <pc:docMk/>
          <pc:sldMk cId="874740561" sldId="268"/>
        </pc:sldMkLst>
        <pc:spChg chg="del mod">
          <ac:chgData name="Chiara e Vittoria Acampora" userId="4fa47602173540c2" providerId="LiveId" clId="{8B6D7634-ACBD-43A9-A45B-7AB943D25851}" dt="2023-04-14T16:40:04.131" v="101" actId="478"/>
          <ac:spMkLst>
            <pc:docMk/>
            <pc:sldMk cId="874740561" sldId="268"/>
            <ac:spMk id="2" creationId="{8C69FFBA-03F8-D31B-3C37-9599FFE6E102}"/>
          </ac:spMkLst>
        </pc:spChg>
        <pc:spChg chg="del">
          <ac:chgData name="Chiara e Vittoria Acampora" userId="4fa47602173540c2" providerId="LiveId" clId="{8B6D7634-ACBD-43A9-A45B-7AB943D25851}" dt="2023-04-14T16:37:47.202" v="87" actId="22"/>
          <ac:spMkLst>
            <pc:docMk/>
            <pc:sldMk cId="874740561" sldId="268"/>
            <ac:spMk id="3" creationId="{4F091910-8B0D-72AF-404D-F984837AE39B}"/>
          </ac:spMkLst>
        </pc:spChg>
        <pc:spChg chg="add del">
          <ac:chgData name="Chiara e Vittoria Acampora" userId="4fa47602173540c2" providerId="LiveId" clId="{8B6D7634-ACBD-43A9-A45B-7AB943D25851}" dt="2023-04-14T16:40:07.121" v="102" actId="478"/>
          <ac:spMkLst>
            <pc:docMk/>
            <pc:sldMk cId="874740561" sldId="268"/>
            <ac:spMk id="13" creationId="{13099949-64CD-A3A8-B970-10605CDB9299}"/>
          </ac:spMkLst>
        </pc:spChg>
        <pc:spChg chg="add del">
          <ac:chgData name="Chiara e Vittoria Acampora" userId="4fa47602173540c2" providerId="LiveId" clId="{8B6D7634-ACBD-43A9-A45B-7AB943D25851}" dt="2023-04-14T16:40:28.875" v="105" actId="26606"/>
          <ac:spMkLst>
            <pc:docMk/>
            <pc:sldMk cId="874740561" sldId="268"/>
            <ac:spMk id="16" creationId="{2A0FD627-D6DF-4ED8-8AFA-C1A9B57AFDD0}"/>
          </ac:spMkLst>
        </pc:spChg>
        <pc:spChg chg="add del">
          <ac:chgData name="Chiara e Vittoria Acampora" userId="4fa47602173540c2" providerId="LiveId" clId="{8B6D7634-ACBD-43A9-A45B-7AB943D25851}" dt="2023-04-14T16:40:28.875" v="105" actId="26606"/>
          <ac:spMkLst>
            <pc:docMk/>
            <pc:sldMk cId="874740561" sldId="268"/>
            <ac:spMk id="18" creationId="{D5FD594F-1A69-4F1D-A5C2-A199AB639EB8}"/>
          </ac:spMkLst>
        </pc:spChg>
        <pc:spChg chg="add del">
          <ac:chgData name="Chiara e Vittoria Acampora" userId="4fa47602173540c2" providerId="LiveId" clId="{8B6D7634-ACBD-43A9-A45B-7AB943D25851}" dt="2023-04-14T16:40:28.875" v="105" actId="26606"/>
          <ac:spMkLst>
            <pc:docMk/>
            <pc:sldMk cId="874740561" sldId="268"/>
            <ac:spMk id="20" creationId="{CE6D8360-2DE7-4E5F-8612-6BBFB5654311}"/>
          </ac:spMkLst>
        </pc:spChg>
        <pc:spChg chg="add del">
          <ac:chgData name="Chiara e Vittoria Acampora" userId="4fa47602173540c2" providerId="LiveId" clId="{8B6D7634-ACBD-43A9-A45B-7AB943D25851}" dt="2023-04-14T16:40:28.860" v="104" actId="26606"/>
          <ac:spMkLst>
            <pc:docMk/>
            <pc:sldMk cId="874740561" sldId="268"/>
            <ac:spMk id="25" creationId="{C96C8BAF-68F3-4B78-B238-35DF5D86560D}"/>
          </ac:spMkLst>
        </pc:spChg>
        <pc:spChg chg="add">
          <ac:chgData name="Chiara e Vittoria Acampora" userId="4fa47602173540c2" providerId="LiveId" clId="{8B6D7634-ACBD-43A9-A45B-7AB943D25851}" dt="2023-04-14T16:40:28.875" v="105" actId="26606"/>
          <ac:spMkLst>
            <pc:docMk/>
            <pc:sldMk cId="874740561" sldId="268"/>
            <ac:spMk id="39" creationId="{94E1CBB2-207D-4AB2-9FE1-BB3DFB5F50D8}"/>
          </ac:spMkLst>
        </pc:spChg>
        <pc:spChg chg="add">
          <ac:chgData name="Chiara e Vittoria Acampora" userId="4fa47602173540c2" providerId="LiveId" clId="{8B6D7634-ACBD-43A9-A45B-7AB943D25851}" dt="2023-04-14T16:40:28.875" v="105" actId="26606"/>
          <ac:spMkLst>
            <pc:docMk/>
            <pc:sldMk cId="874740561" sldId="268"/>
            <ac:spMk id="40" creationId="{7B7C8768-C0E6-4BF8-9262-74D645629035}"/>
          </ac:spMkLst>
        </pc:spChg>
        <pc:spChg chg="add">
          <ac:chgData name="Chiara e Vittoria Acampora" userId="4fa47602173540c2" providerId="LiveId" clId="{8B6D7634-ACBD-43A9-A45B-7AB943D25851}" dt="2023-04-14T16:40:28.875" v="105" actId="26606"/>
          <ac:spMkLst>
            <pc:docMk/>
            <pc:sldMk cId="874740561" sldId="268"/>
            <ac:spMk id="41" creationId="{B063FAF9-ACC5-4257-A431-AB2FCFD5CE27}"/>
          </ac:spMkLst>
        </pc:spChg>
        <pc:spChg chg="add">
          <ac:chgData name="Chiara e Vittoria Acampora" userId="4fa47602173540c2" providerId="LiveId" clId="{8B6D7634-ACBD-43A9-A45B-7AB943D25851}" dt="2023-04-14T16:40:28.875" v="105" actId="26606"/>
          <ac:spMkLst>
            <pc:docMk/>
            <pc:sldMk cId="874740561" sldId="268"/>
            <ac:spMk id="42" creationId="{B3842A57-5543-489A-8D76-ECB59F25A14B}"/>
          </ac:spMkLst>
        </pc:spChg>
        <pc:spChg chg="add">
          <ac:chgData name="Chiara e Vittoria Acampora" userId="4fa47602173540c2" providerId="LiveId" clId="{8B6D7634-ACBD-43A9-A45B-7AB943D25851}" dt="2023-04-14T16:40:28.875" v="105" actId="26606"/>
          <ac:spMkLst>
            <pc:docMk/>
            <pc:sldMk cId="874740561" sldId="268"/>
            <ac:spMk id="43" creationId="{6B5AB787-5A1E-418D-8980-5F3361C65541}"/>
          </ac:spMkLst>
        </pc:spChg>
        <pc:grpChg chg="add del">
          <ac:chgData name="Chiara e Vittoria Acampora" userId="4fa47602173540c2" providerId="LiveId" clId="{8B6D7634-ACBD-43A9-A45B-7AB943D25851}" dt="2023-04-14T16:40:28.860" v="104" actId="26606"/>
          <ac:grpSpMkLst>
            <pc:docMk/>
            <pc:sldMk cId="874740561" sldId="268"/>
            <ac:grpSpMk id="27" creationId="{4F4CD6D0-5A87-4BA2-A13A-0E40511C3CFA}"/>
          </ac:grpSpMkLst>
        </pc:grpChg>
        <pc:grpChg chg="add del">
          <ac:chgData name="Chiara e Vittoria Acampora" userId="4fa47602173540c2" providerId="LiveId" clId="{8B6D7634-ACBD-43A9-A45B-7AB943D25851}" dt="2023-04-14T16:40:28.860" v="104" actId="26606"/>
          <ac:grpSpMkLst>
            <pc:docMk/>
            <pc:sldMk cId="874740561" sldId="268"/>
            <ac:grpSpMk id="31" creationId="{E9537076-EF48-4F72-9164-FD8260D550AC}"/>
          </ac:grpSpMkLst>
        </pc:grpChg>
        <pc:grpChg chg="add del">
          <ac:chgData name="Chiara e Vittoria Acampora" userId="4fa47602173540c2" providerId="LiveId" clId="{8B6D7634-ACBD-43A9-A45B-7AB943D25851}" dt="2023-04-14T16:40:28.860" v="104" actId="26606"/>
          <ac:grpSpMkLst>
            <pc:docMk/>
            <pc:sldMk cId="874740561" sldId="268"/>
            <ac:grpSpMk id="35" creationId="{6EFC3492-86BD-4D75-B5B4-C2DBFE0BD106}"/>
          </ac:grpSpMkLst>
        </pc:grpChg>
        <pc:picChg chg="add mod ord">
          <ac:chgData name="Chiara e Vittoria Acampora" userId="4fa47602173540c2" providerId="LiveId" clId="{8B6D7634-ACBD-43A9-A45B-7AB943D25851}" dt="2023-04-14T16:40:35.963" v="106" actId="14100"/>
          <ac:picMkLst>
            <pc:docMk/>
            <pc:sldMk cId="874740561" sldId="268"/>
            <ac:picMk id="5" creationId="{274DFD10-9402-7B99-6783-C8B5878F37EB}"/>
          </ac:picMkLst>
        </pc:picChg>
        <pc:picChg chg="add mod ord">
          <ac:chgData name="Chiara e Vittoria Acampora" userId="4fa47602173540c2" providerId="LiveId" clId="{8B6D7634-ACBD-43A9-A45B-7AB943D25851}" dt="2023-04-14T16:40:28.875" v="105" actId="26606"/>
          <ac:picMkLst>
            <pc:docMk/>
            <pc:sldMk cId="874740561" sldId="268"/>
            <ac:picMk id="7" creationId="{7FB78004-63C9-F294-3D42-DFE97CD8721A}"/>
          </ac:picMkLst>
        </pc:picChg>
        <pc:picChg chg="add mod ord">
          <ac:chgData name="Chiara e Vittoria Acampora" userId="4fa47602173540c2" providerId="LiveId" clId="{8B6D7634-ACBD-43A9-A45B-7AB943D25851}" dt="2023-04-14T16:40:42.794" v="108" actId="1076"/>
          <ac:picMkLst>
            <pc:docMk/>
            <pc:sldMk cId="874740561" sldId="268"/>
            <ac:picMk id="9" creationId="{87EE5C94-3A62-165E-A54B-A3CC7258BF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45817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92402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4672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82411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3887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74703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0760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8274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7646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09886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90254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79219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382545798"/>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017106-7634-33A2-9671-698964DA323C}"/>
              </a:ext>
            </a:extLst>
          </p:cNvPr>
          <p:cNvPicPr>
            <a:picLocks noChangeAspect="1"/>
          </p:cNvPicPr>
          <p:nvPr/>
        </p:nvPicPr>
        <p:blipFill rotWithShape="1">
          <a:blip r:embed="rId2"/>
          <a:srcRect t="25000"/>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olo 1">
            <a:extLst>
              <a:ext uri="{FF2B5EF4-FFF2-40B4-BE49-F238E27FC236}">
                <a16:creationId xmlns:a16="http://schemas.microsoft.com/office/drawing/2014/main" id="{B128C0AC-0980-500E-D242-FE34CFF386BD}"/>
              </a:ext>
            </a:extLst>
          </p:cNvPr>
          <p:cNvSpPr>
            <a:spLocks noGrp="1"/>
          </p:cNvSpPr>
          <p:nvPr>
            <p:ph type="ctrTitle"/>
          </p:nvPr>
        </p:nvSpPr>
        <p:spPr>
          <a:xfrm>
            <a:off x="6041080" y="3272213"/>
            <a:ext cx="5257800" cy="1701570"/>
          </a:xfrm>
        </p:spPr>
        <p:txBody>
          <a:bodyPr anchor="b">
            <a:normAutofit/>
          </a:bodyPr>
          <a:lstStyle/>
          <a:p>
            <a:r>
              <a:rPr lang="it-IT" sz="4400" b="1" i="1" dirty="0"/>
              <a:t>EMOTION DETECTION</a:t>
            </a:r>
          </a:p>
        </p:txBody>
      </p:sp>
      <p:sp>
        <p:nvSpPr>
          <p:cNvPr id="3" name="Sottotitolo 2">
            <a:extLst>
              <a:ext uri="{FF2B5EF4-FFF2-40B4-BE49-F238E27FC236}">
                <a16:creationId xmlns:a16="http://schemas.microsoft.com/office/drawing/2014/main" id="{ACEFA142-0E6C-6056-45D5-F890804480DA}"/>
              </a:ext>
            </a:extLst>
          </p:cNvPr>
          <p:cNvSpPr>
            <a:spLocks noGrp="1"/>
          </p:cNvSpPr>
          <p:nvPr>
            <p:ph type="subTitle" idx="1"/>
          </p:nvPr>
        </p:nvSpPr>
        <p:spPr>
          <a:xfrm>
            <a:off x="6096000" y="5592499"/>
            <a:ext cx="5147960" cy="646785"/>
          </a:xfrm>
        </p:spPr>
        <p:txBody>
          <a:bodyPr>
            <a:normAutofit fontScale="85000" lnSpcReduction="20000"/>
          </a:bodyPr>
          <a:lstStyle/>
          <a:p>
            <a:r>
              <a:rPr lang="it-IT" sz="2000" dirty="0"/>
              <a:t>Francesco </a:t>
            </a:r>
            <a:r>
              <a:rPr lang="it-IT" sz="2000" dirty="0" err="1"/>
              <a:t>ZIngariello</a:t>
            </a:r>
            <a:endParaRPr lang="it-IT" sz="2000" dirty="0"/>
          </a:p>
          <a:p>
            <a:r>
              <a:rPr lang="it-IT" sz="2000" dirty="0"/>
              <a:t>Vittoria Acampora</a:t>
            </a:r>
          </a:p>
        </p:txBody>
      </p:sp>
    </p:spTree>
    <p:extLst>
      <p:ext uri="{BB962C8B-B14F-4D97-AF65-F5344CB8AC3E}">
        <p14:creationId xmlns:p14="http://schemas.microsoft.com/office/powerpoint/2010/main" val="191474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8D476-B37A-89FB-648B-F4F935FAE093}"/>
              </a:ext>
            </a:extLst>
          </p:cNvPr>
          <p:cNvSpPr>
            <a:spLocks noGrp="1"/>
          </p:cNvSpPr>
          <p:nvPr>
            <p:ph type="title"/>
          </p:nvPr>
        </p:nvSpPr>
        <p:spPr>
          <a:xfrm>
            <a:off x="704387" y="2126579"/>
            <a:ext cx="3888526" cy="1800526"/>
          </a:xfrm>
        </p:spPr>
        <p:txBody>
          <a:bodyPr vert="horz" lIns="91440" tIns="45720" rIns="91440" bIns="45720" rtlCol="0" anchor="ctr">
            <a:normAutofit/>
          </a:bodyPr>
          <a:lstStyle/>
          <a:p>
            <a:r>
              <a:rPr lang="en-US" i="1" dirty="0">
                <a:effectLst>
                  <a:outerShdw blurRad="38100" dist="38100" dir="2700000" algn="tl">
                    <a:srgbClr val="000000">
                      <a:alpha val="43137"/>
                    </a:srgbClr>
                  </a:outerShdw>
                </a:effectLst>
              </a:rPr>
              <a:t>CLASSIFIER COMPARISON</a:t>
            </a:r>
          </a:p>
        </p:txBody>
      </p:sp>
      <p:sp>
        <p:nvSpPr>
          <p:cNvPr id="5" name="CasellaDiTesto 4">
            <a:extLst>
              <a:ext uri="{FF2B5EF4-FFF2-40B4-BE49-F238E27FC236}">
                <a16:creationId xmlns:a16="http://schemas.microsoft.com/office/drawing/2014/main" id="{F0E1E2DA-22C7-6F91-196F-BF18279A0A9A}"/>
              </a:ext>
            </a:extLst>
          </p:cNvPr>
          <p:cNvSpPr txBox="1"/>
          <p:nvPr/>
        </p:nvSpPr>
        <p:spPr>
          <a:xfrm>
            <a:off x="6492945" y="989453"/>
            <a:ext cx="4123016" cy="458615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l"/>
            <a:endParaRPr lang="en-US" sz="2000" b="0" i="0" dirty="0">
              <a:effectLst/>
              <a:latin typeface="-apple-system"/>
            </a:endParaRPr>
          </a:p>
        </p:txBody>
      </p:sp>
      <p:sp>
        <p:nvSpPr>
          <p:cNvPr id="4" name="CasellaDiTesto 3">
            <a:extLst>
              <a:ext uri="{FF2B5EF4-FFF2-40B4-BE49-F238E27FC236}">
                <a16:creationId xmlns:a16="http://schemas.microsoft.com/office/drawing/2014/main" id="{7F73C375-9CBA-197D-66A8-02B452554C5D}"/>
              </a:ext>
            </a:extLst>
          </p:cNvPr>
          <p:cNvSpPr txBox="1"/>
          <p:nvPr/>
        </p:nvSpPr>
        <p:spPr>
          <a:xfrm>
            <a:off x="6094476" y="555657"/>
            <a:ext cx="4845269" cy="461665"/>
          </a:xfrm>
          <a:prstGeom prst="rect">
            <a:avLst/>
          </a:prstGeom>
          <a:noFill/>
        </p:spPr>
        <p:txBody>
          <a:bodyPr wrap="square" lIns="91440" tIns="45720" rIns="91440" bIns="45720" rtlCol="0" anchor="t">
            <a:spAutoFit/>
          </a:bodyPr>
          <a:lstStyle/>
          <a:p>
            <a:endParaRPr lang="en-US" sz="2400">
              <a:latin typeface="-apple-system"/>
            </a:endParaRPr>
          </a:p>
        </p:txBody>
      </p:sp>
      <p:sp>
        <p:nvSpPr>
          <p:cNvPr id="3" name="CasellaDiTesto 2">
            <a:extLst>
              <a:ext uri="{FF2B5EF4-FFF2-40B4-BE49-F238E27FC236}">
                <a16:creationId xmlns:a16="http://schemas.microsoft.com/office/drawing/2014/main" id="{66B23238-7A80-B65C-95AF-1430CBAF2819}"/>
              </a:ext>
            </a:extLst>
          </p:cNvPr>
          <p:cNvSpPr txBox="1"/>
          <p:nvPr/>
        </p:nvSpPr>
        <p:spPr>
          <a:xfrm>
            <a:off x="5746315" y="266178"/>
            <a:ext cx="6169068"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it-IT">
              <a:latin typeface="-apple-system"/>
              <a:ea typeface="-apple-system"/>
              <a:cs typeface="-apple-system"/>
            </a:endParaRPr>
          </a:p>
          <a:p>
            <a:pPr>
              <a:spcAft>
                <a:spcPts val="600"/>
              </a:spcAft>
            </a:pPr>
            <a:endParaRPr lang="it-IT">
              <a:latin typeface="-apple-system"/>
            </a:endParaRPr>
          </a:p>
        </p:txBody>
      </p:sp>
      <p:sp>
        <p:nvSpPr>
          <p:cNvPr id="7" name="CasellaDiTesto 6">
            <a:extLst>
              <a:ext uri="{FF2B5EF4-FFF2-40B4-BE49-F238E27FC236}">
                <a16:creationId xmlns:a16="http://schemas.microsoft.com/office/drawing/2014/main" id="{266C8A94-C632-1B90-AF62-8F49B6D8553F}"/>
              </a:ext>
            </a:extLst>
          </p:cNvPr>
          <p:cNvSpPr txBox="1"/>
          <p:nvPr/>
        </p:nvSpPr>
        <p:spPr>
          <a:xfrm>
            <a:off x="4694663" y="555657"/>
            <a:ext cx="7045150" cy="5632311"/>
          </a:xfrm>
          <a:prstGeom prst="rect">
            <a:avLst/>
          </a:prstGeom>
          <a:noFill/>
        </p:spPr>
        <p:txBody>
          <a:bodyPr wrap="square">
            <a:spAutoFit/>
          </a:bodyPr>
          <a:lstStyle/>
          <a:p>
            <a:r>
              <a:rPr lang="en-US" b="0" i="0" dirty="0">
                <a:effectLst/>
              </a:rPr>
              <a:t>We will train </a:t>
            </a:r>
            <a:r>
              <a:rPr lang="en-US" dirty="0"/>
              <a:t>different</a:t>
            </a:r>
            <a:r>
              <a:rPr lang="en-US" b="0" i="0" dirty="0">
                <a:effectLst/>
              </a:rPr>
              <a:t> classification model such as SVM, Random Forest and KNN, and try to predict if some comments contain a specified sentiment. So, we will have different binaries model. This choice is due to the low number of data and samples for each class.</a:t>
            </a:r>
          </a:p>
          <a:p>
            <a:r>
              <a:rPr lang="en-US" dirty="0"/>
              <a:t>Let’s see for the emotion </a:t>
            </a:r>
            <a:r>
              <a:rPr lang="en-US" i="1" dirty="0">
                <a:effectLst>
                  <a:outerShdw blurRad="38100" dist="38100" dir="2700000" algn="tl">
                    <a:srgbClr val="000000">
                      <a:alpha val="43137"/>
                    </a:srgbClr>
                  </a:outerShdw>
                </a:effectLst>
              </a:rPr>
              <a:t>‘anger’:</a:t>
            </a:r>
          </a:p>
          <a:p>
            <a:endParaRPr lang="en-US" dirty="0"/>
          </a:p>
          <a:p>
            <a:endParaRPr lang="it-IT" dirty="0"/>
          </a:p>
          <a:p>
            <a:r>
              <a:rPr lang="it-IT" dirty="0"/>
              <a:t>SVM</a:t>
            </a:r>
            <a:r>
              <a:rPr lang="it-IT" dirty="0">
                <a:sym typeface="Wingdings" panose="05000000000000000000" pitchFamily="2" charset="2"/>
              </a:rPr>
              <a:t></a:t>
            </a:r>
            <a:endParaRPr lang="it-IT" dirty="0"/>
          </a:p>
          <a:p>
            <a:endParaRPr lang="en-US" dirty="0"/>
          </a:p>
          <a:p>
            <a:endParaRPr lang="en-US" dirty="0"/>
          </a:p>
          <a:p>
            <a:endParaRPr lang="en-US" dirty="0"/>
          </a:p>
          <a:p>
            <a:endParaRPr lang="en-US" dirty="0"/>
          </a:p>
          <a:p>
            <a:r>
              <a:rPr lang="en-US" dirty="0"/>
              <a:t>RANDOM FOREST </a:t>
            </a:r>
            <a:r>
              <a:rPr lang="en-US" dirty="0">
                <a:sym typeface="Wingdings" panose="05000000000000000000" pitchFamily="2" charset="2"/>
              </a:rPr>
              <a:t> </a:t>
            </a:r>
            <a:endParaRPr lang="en-US" dirty="0"/>
          </a:p>
          <a:p>
            <a:endParaRPr lang="en-US" dirty="0"/>
          </a:p>
          <a:p>
            <a:endParaRPr lang="en-US" dirty="0"/>
          </a:p>
          <a:p>
            <a:endParaRPr lang="en-US" dirty="0"/>
          </a:p>
          <a:p>
            <a:endParaRPr lang="it-IT" dirty="0"/>
          </a:p>
          <a:p>
            <a:r>
              <a:rPr lang="it-IT" dirty="0"/>
              <a:t>KNN</a:t>
            </a:r>
            <a:r>
              <a:rPr lang="it-IT" dirty="0">
                <a:sym typeface="Wingdings" panose="05000000000000000000" pitchFamily="2" charset="2"/>
              </a:rPr>
              <a:t> </a:t>
            </a:r>
            <a:endParaRPr lang="it-IT" dirty="0"/>
          </a:p>
          <a:p>
            <a:endParaRPr lang="it-IT" dirty="0"/>
          </a:p>
        </p:txBody>
      </p:sp>
      <p:pic>
        <p:nvPicPr>
          <p:cNvPr id="11" name="Immagine 10">
            <a:extLst>
              <a:ext uri="{FF2B5EF4-FFF2-40B4-BE49-F238E27FC236}">
                <a16:creationId xmlns:a16="http://schemas.microsoft.com/office/drawing/2014/main" id="{7A68FC23-6498-F4B5-3837-7C4FC255ABB5}"/>
              </a:ext>
            </a:extLst>
          </p:cNvPr>
          <p:cNvPicPr>
            <a:picLocks noChangeAspect="1"/>
          </p:cNvPicPr>
          <p:nvPr/>
        </p:nvPicPr>
        <p:blipFill>
          <a:blip r:embed="rId2"/>
          <a:stretch>
            <a:fillRect/>
          </a:stretch>
        </p:blipFill>
        <p:spPr>
          <a:xfrm>
            <a:off x="7225954" y="3955114"/>
            <a:ext cx="3105469" cy="826085"/>
          </a:xfrm>
          <a:prstGeom prst="rect">
            <a:avLst/>
          </a:prstGeom>
          <a:ln>
            <a:noFill/>
          </a:ln>
          <a:effectLst>
            <a:outerShdw blurRad="292100" dist="139700" dir="2700000" algn="tl" rotWithShape="0">
              <a:srgbClr val="333333">
                <a:alpha val="65000"/>
              </a:srgbClr>
            </a:outerShdw>
          </a:effectLst>
        </p:spPr>
      </p:pic>
      <p:pic>
        <p:nvPicPr>
          <p:cNvPr id="15" name="Immagine 14">
            <a:extLst>
              <a:ext uri="{FF2B5EF4-FFF2-40B4-BE49-F238E27FC236}">
                <a16:creationId xmlns:a16="http://schemas.microsoft.com/office/drawing/2014/main" id="{6723A35C-47B3-3842-0F5A-AA628206B0EA}"/>
              </a:ext>
            </a:extLst>
          </p:cNvPr>
          <p:cNvPicPr>
            <a:picLocks noChangeAspect="1"/>
          </p:cNvPicPr>
          <p:nvPr/>
        </p:nvPicPr>
        <p:blipFill>
          <a:blip r:embed="rId3"/>
          <a:stretch>
            <a:fillRect/>
          </a:stretch>
        </p:blipFill>
        <p:spPr>
          <a:xfrm>
            <a:off x="5979536" y="2591689"/>
            <a:ext cx="3105470" cy="810122"/>
          </a:xfrm>
          <a:prstGeom prst="rect">
            <a:avLst/>
          </a:prstGeom>
          <a:ln>
            <a:noFill/>
          </a:ln>
          <a:effectLst>
            <a:outerShdw blurRad="292100" dist="139700" dir="2700000" algn="tl" rotWithShape="0">
              <a:srgbClr val="333333">
                <a:alpha val="65000"/>
              </a:srgbClr>
            </a:outerShdw>
          </a:effectLst>
        </p:spPr>
      </p:pic>
      <p:pic>
        <p:nvPicPr>
          <p:cNvPr id="17" name="Immagine 16">
            <a:extLst>
              <a:ext uri="{FF2B5EF4-FFF2-40B4-BE49-F238E27FC236}">
                <a16:creationId xmlns:a16="http://schemas.microsoft.com/office/drawing/2014/main" id="{56560137-83E9-4675-E9EE-E0A7B79ECA7A}"/>
              </a:ext>
            </a:extLst>
          </p:cNvPr>
          <p:cNvPicPr>
            <a:picLocks noChangeAspect="1"/>
          </p:cNvPicPr>
          <p:nvPr/>
        </p:nvPicPr>
        <p:blipFill>
          <a:blip r:embed="rId4"/>
          <a:stretch>
            <a:fillRect/>
          </a:stretch>
        </p:blipFill>
        <p:spPr>
          <a:xfrm>
            <a:off x="6243691" y="5358821"/>
            <a:ext cx="3220236" cy="980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244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44FAC08-01F4-C840-1D96-D113D274EB18}"/>
              </a:ext>
            </a:extLst>
          </p:cNvPr>
          <p:cNvSpPr>
            <a:spLocks noGrp="1"/>
          </p:cNvSpPr>
          <p:nvPr>
            <p:ph idx="1"/>
          </p:nvPr>
        </p:nvSpPr>
        <p:spPr>
          <a:xfrm>
            <a:off x="838199" y="442453"/>
            <a:ext cx="10513741" cy="5715000"/>
          </a:xfrm>
        </p:spPr>
        <p:txBody>
          <a:bodyPr>
            <a:normAutofit/>
          </a:bodyPr>
          <a:lstStyle/>
          <a:p>
            <a:r>
              <a:rPr lang="it-IT" sz="2000" dirty="0"/>
              <a:t>For the </a:t>
            </a:r>
            <a:r>
              <a:rPr lang="it-IT" sz="2000" dirty="0" err="1"/>
              <a:t>emotion</a:t>
            </a:r>
            <a:r>
              <a:rPr lang="it-IT" sz="2000" dirty="0"/>
              <a:t> </a:t>
            </a:r>
            <a:r>
              <a:rPr lang="it-IT" sz="2000" i="1" dirty="0">
                <a:effectLst>
                  <a:outerShdw blurRad="38100" dist="38100" dir="2700000" algn="tl">
                    <a:srgbClr val="000000">
                      <a:alpha val="43137"/>
                    </a:srgbClr>
                  </a:outerShdw>
                </a:effectLst>
              </a:rPr>
              <a:t>‘love’:</a:t>
            </a:r>
          </a:p>
          <a:p>
            <a:pPr marL="0" indent="0">
              <a:buNone/>
            </a:pPr>
            <a:endParaRPr lang="it-IT" sz="2000" dirty="0"/>
          </a:p>
          <a:p>
            <a:pPr marL="0" indent="0">
              <a:buNone/>
            </a:pPr>
            <a:r>
              <a:rPr lang="it-IT" sz="2000" dirty="0"/>
              <a:t>SVM</a:t>
            </a:r>
            <a:r>
              <a:rPr lang="it-IT" sz="2000" dirty="0">
                <a:sym typeface="Wingdings" panose="05000000000000000000" pitchFamily="2" charset="2"/>
              </a:rPr>
              <a:t> </a:t>
            </a:r>
          </a:p>
          <a:p>
            <a:pPr marL="0" indent="0">
              <a:buNone/>
            </a:pPr>
            <a:endParaRPr lang="it-IT" sz="2000" dirty="0">
              <a:sym typeface="Wingdings" panose="05000000000000000000" pitchFamily="2" charset="2"/>
            </a:endParaRPr>
          </a:p>
          <a:p>
            <a:pPr marL="0" indent="0">
              <a:buNone/>
            </a:pPr>
            <a:r>
              <a:rPr lang="it-IT" sz="2000" dirty="0">
                <a:sym typeface="Wingdings" panose="05000000000000000000" pitchFamily="2" charset="2"/>
              </a:rPr>
              <a:t>RANDOM FOREST </a:t>
            </a:r>
          </a:p>
          <a:p>
            <a:pPr marL="0" indent="0">
              <a:buNone/>
            </a:pPr>
            <a:endParaRPr lang="it-IT" sz="2000" dirty="0">
              <a:sym typeface="Wingdings" panose="05000000000000000000" pitchFamily="2" charset="2"/>
            </a:endParaRPr>
          </a:p>
          <a:p>
            <a:pPr marL="0" indent="0">
              <a:buNone/>
            </a:pPr>
            <a:endParaRPr lang="it-IT" sz="2000" dirty="0">
              <a:sym typeface="Wingdings" panose="05000000000000000000" pitchFamily="2" charset="2"/>
            </a:endParaRPr>
          </a:p>
          <a:p>
            <a:r>
              <a:rPr lang="it-IT" sz="2000" dirty="0"/>
              <a:t>For the </a:t>
            </a:r>
            <a:r>
              <a:rPr lang="it-IT" sz="2000" dirty="0" err="1"/>
              <a:t>emotion</a:t>
            </a:r>
            <a:r>
              <a:rPr lang="it-IT" sz="2000" dirty="0"/>
              <a:t> </a:t>
            </a:r>
            <a:r>
              <a:rPr lang="it-IT" sz="2000" i="1" dirty="0">
                <a:effectLst>
                  <a:outerShdw blurRad="38100" dist="38100" dir="2700000" algn="tl">
                    <a:srgbClr val="000000">
                      <a:alpha val="43137"/>
                    </a:srgbClr>
                  </a:outerShdw>
                </a:effectLst>
              </a:rPr>
              <a:t>‘</a:t>
            </a:r>
            <a:r>
              <a:rPr lang="it-IT" sz="2000" i="1" dirty="0" err="1">
                <a:effectLst>
                  <a:outerShdw blurRad="38100" dist="38100" dir="2700000" algn="tl">
                    <a:srgbClr val="000000">
                      <a:alpha val="43137"/>
                    </a:srgbClr>
                  </a:outerShdw>
                </a:effectLst>
              </a:rPr>
              <a:t>sadness</a:t>
            </a:r>
            <a:r>
              <a:rPr lang="it-IT" sz="2000" i="1" dirty="0">
                <a:effectLst>
                  <a:outerShdw blurRad="38100" dist="38100" dir="2700000" algn="tl">
                    <a:srgbClr val="000000">
                      <a:alpha val="43137"/>
                    </a:srgbClr>
                  </a:outerShdw>
                </a:effectLst>
              </a:rPr>
              <a:t>’:</a:t>
            </a:r>
          </a:p>
          <a:p>
            <a:endParaRPr lang="it-IT" sz="2000" dirty="0"/>
          </a:p>
          <a:p>
            <a:pPr marL="0" indent="0">
              <a:buNone/>
            </a:pPr>
            <a:r>
              <a:rPr lang="it-IT" sz="2000" dirty="0"/>
              <a:t>SVM</a:t>
            </a:r>
            <a:r>
              <a:rPr lang="it-IT" sz="2000" dirty="0">
                <a:sym typeface="Wingdings" panose="05000000000000000000" pitchFamily="2" charset="2"/>
              </a:rPr>
              <a:t>  </a:t>
            </a:r>
            <a:endParaRPr lang="it-IT" sz="2000" dirty="0"/>
          </a:p>
          <a:p>
            <a:pPr marL="0" indent="0">
              <a:buNone/>
            </a:pPr>
            <a:endParaRPr lang="it-IT" sz="2400" dirty="0">
              <a:sym typeface="Wingdings" panose="05000000000000000000" pitchFamily="2" charset="2"/>
            </a:endParaRPr>
          </a:p>
          <a:p>
            <a:pPr marL="0" indent="0">
              <a:buNone/>
            </a:pPr>
            <a:r>
              <a:rPr lang="it-IT" sz="2000" dirty="0">
                <a:sym typeface="Wingdings" panose="05000000000000000000" pitchFamily="2" charset="2"/>
              </a:rPr>
              <a:t>RANDOM FOREST </a:t>
            </a:r>
          </a:p>
        </p:txBody>
      </p:sp>
      <p:pic>
        <p:nvPicPr>
          <p:cNvPr id="5" name="Immagine 4">
            <a:extLst>
              <a:ext uri="{FF2B5EF4-FFF2-40B4-BE49-F238E27FC236}">
                <a16:creationId xmlns:a16="http://schemas.microsoft.com/office/drawing/2014/main" id="{470B163C-2ED6-9E5F-3B14-A88580B9F76A}"/>
              </a:ext>
            </a:extLst>
          </p:cNvPr>
          <p:cNvPicPr>
            <a:picLocks noChangeAspect="1"/>
          </p:cNvPicPr>
          <p:nvPr/>
        </p:nvPicPr>
        <p:blipFill>
          <a:blip r:embed="rId2"/>
          <a:stretch>
            <a:fillRect/>
          </a:stretch>
        </p:blipFill>
        <p:spPr>
          <a:xfrm>
            <a:off x="2206718" y="1009664"/>
            <a:ext cx="3158019" cy="842139"/>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873FECEE-1993-A73C-9973-2E7A46CFE4C1}"/>
              </a:ext>
            </a:extLst>
          </p:cNvPr>
          <p:cNvPicPr>
            <a:picLocks noChangeAspect="1"/>
          </p:cNvPicPr>
          <p:nvPr/>
        </p:nvPicPr>
        <p:blipFill>
          <a:blip r:embed="rId3"/>
          <a:stretch>
            <a:fillRect/>
          </a:stretch>
        </p:blipFill>
        <p:spPr>
          <a:xfrm>
            <a:off x="3678524" y="2200641"/>
            <a:ext cx="3002495" cy="981426"/>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93562A7E-BED8-DAE5-AB53-EBE3A5EA34D1}"/>
              </a:ext>
            </a:extLst>
          </p:cNvPr>
          <p:cNvPicPr>
            <a:picLocks noChangeAspect="1"/>
          </p:cNvPicPr>
          <p:nvPr/>
        </p:nvPicPr>
        <p:blipFill>
          <a:blip r:embed="rId4"/>
          <a:stretch>
            <a:fillRect/>
          </a:stretch>
        </p:blipFill>
        <p:spPr>
          <a:xfrm>
            <a:off x="2581998" y="4075583"/>
            <a:ext cx="3031701" cy="842139"/>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1EFA6BB9-561F-6CEB-E622-C527E5E713B5}"/>
              </a:ext>
            </a:extLst>
          </p:cNvPr>
          <p:cNvPicPr>
            <a:picLocks noChangeAspect="1"/>
          </p:cNvPicPr>
          <p:nvPr/>
        </p:nvPicPr>
        <p:blipFill>
          <a:blip r:embed="rId5"/>
          <a:stretch>
            <a:fillRect/>
          </a:stretch>
        </p:blipFill>
        <p:spPr>
          <a:xfrm>
            <a:off x="3495687" y="5365493"/>
            <a:ext cx="3221384" cy="842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928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rgbClr val="AAA180">
              <a:alpha val="15000"/>
            </a:srgbClr>
          </a:solidFill>
          <a:ln w="32707" cap="flat">
            <a:noFill/>
            <a:prstDash val="solid"/>
            <a:miter/>
          </a:ln>
        </p:spPr>
        <p:txBody>
          <a:bodyPr wrap="square" rtlCol="0" anchor="ctr">
            <a:noAutofit/>
          </a:bodyPr>
          <a:lstStyle/>
          <a:p>
            <a:endParaRPr lang="en-US">
              <a:solidFill>
                <a:schemeClr val="tx1"/>
              </a:solidFill>
            </a:endParaRPr>
          </a:p>
        </p:txBody>
      </p:sp>
      <p:sp>
        <p:nvSpPr>
          <p:cNvPr id="2" name="Titolo 1">
            <a:extLst>
              <a:ext uri="{FF2B5EF4-FFF2-40B4-BE49-F238E27FC236}">
                <a16:creationId xmlns:a16="http://schemas.microsoft.com/office/drawing/2014/main" id="{A6661C84-21D5-B456-4D86-979A2DF9480D}"/>
              </a:ext>
            </a:extLst>
          </p:cNvPr>
          <p:cNvSpPr>
            <a:spLocks noGrp="1"/>
          </p:cNvSpPr>
          <p:nvPr>
            <p:ph type="title"/>
          </p:nvPr>
        </p:nvSpPr>
        <p:spPr>
          <a:xfrm>
            <a:off x="804090" y="2237440"/>
            <a:ext cx="4482111" cy="3527214"/>
          </a:xfrm>
        </p:spPr>
        <p:txBody>
          <a:bodyPr anchor="t">
            <a:normAutofit/>
          </a:bodyPr>
          <a:lstStyle/>
          <a:p>
            <a:r>
              <a:rPr lang="it-IT" dirty="0">
                <a:effectLst>
                  <a:outerShdw blurRad="38100" dist="38100" dir="2700000" algn="tl">
                    <a:srgbClr val="000000">
                      <a:alpha val="43137"/>
                    </a:srgbClr>
                  </a:outerShdw>
                </a:effectLst>
              </a:rPr>
              <a:t>CONCLUSIONS</a:t>
            </a:r>
          </a:p>
        </p:txBody>
      </p:sp>
      <p:sp>
        <p:nvSpPr>
          <p:cNvPr id="3" name="Segnaposto contenuto 2">
            <a:extLst>
              <a:ext uri="{FF2B5EF4-FFF2-40B4-BE49-F238E27FC236}">
                <a16:creationId xmlns:a16="http://schemas.microsoft.com/office/drawing/2014/main" id="{1D0B07DC-3F29-E79C-C537-78F0D4354F17}"/>
              </a:ext>
            </a:extLst>
          </p:cNvPr>
          <p:cNvSpPr>
            <a:spLocks noGrp="1"/>
          </p:cNvSpPr>
          <p:nvPr>
            <p:ph idx="1"/>
          </p:nvPr>
        </p:nvSpPr>
        <p:spPr>
          <a:xfrm>
            <a:off x="5312453" y="1100220"/>
            <a:ext cx="6250859" cy="3527214"/>
          </a:xfrm>
        </p:spPr>
        <p:txBody>
          <a:bodyPr anchor="t">
            <a:normAutofit/>
          </a:bodyPr>
          <a:lstStyle/>
          <a:p>
            <a:r>
              <a:rPr lang="en-US" sz="2000" b="0" i="0" dirty="0">
                <a:effectLst/>
              </a:rPr>
              <a:t>For our study case, we think it's important to consider the single precision and recall score for each class, more than the single accuracy value, thus we used classification reports to evaluate each run of cross validation. We could use macro averages for comparing models. Generally, the SVM perform better. The Random Forest sometimes has good scores too and KNN does not perform well as the previous ones</a:t>
            </a:r>
            <a:endParaRPr lang="it-IT" sz="3200" dirty="0"/>
          </a:p>
        </p:txBody>
      </p:sp>
      <p:sp>
        <p:nvSpPr>
          <p:cNvPr id="12" name="Freeform: Shape 11">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rgbClr val="AAA180">
              <a:alpha val="1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210142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87EE5C94-3A62-165E-A54B-A3CC7258BF18}"/>
              </a:ext>
            </a:extLst>
          </p:cNvPr>
          <p:cNvPicPr>
            <a:picLocks noChangeAspect="1"/>
          </p:cNvPicPr>
          <p:nvPr/>
        </p:nvPicPr>
        <p:blipFill>
          <a:blip r:embed="rId2"/>
          <a:stretch>
            <a:fillRect/>
          </a:stretch>
        </p:blipFill>
        <p:spPr>
          <a:xfrm>
            <a:off x="254813" y="18462"/>
            <a:ext cx="3693770" cy="2780186"/>
          </a:xfrm>
          <a:prstGeom prst="rect">
            <a:avLst/>
          </a:prstGeom>
        </p:spPr>
      </p:pic>
      <p:sp>
        <p:nvSpPr>
          <p:cNvPr id="39" name="Rectangle 24">
            <a:extLst>
              <a:ext uri="{FF2B5EF4-FFF2-40B4-BE49-F238E27FC236}">
                <a16:creationId xmlns:a16="http://schemas.microsoft.com/office/drawing/2014/main" id="{94E1CBB2-207D-4AB2-9FE1-BB3DFB5F5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8347" y="-1"/>
            <a:ext cx="2981737" cy="2590799"/>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7FB78004-63C9-F294-3D42-DFE97CD8721A}"/>
              </a:ext>
            </a:extLst>
          </p:cNvPr>
          <p:cNvPicPr>
            <a:picLocks noChangeAspect="1"/>
          </p:cNvPicPr>
          <p:nvPr/>
        </p:nvPicPr>
        <p:blipFill>
          <a:blip r:embed="rId3"/>
          <a:stretch>
            <a:fillRect/>
          </a:stretch>
        </p:blipFill>
        <p:spPr>
          <a:xfrm>
            <a:off x="3581399" y="3135336"/>
            <a:ext cx="4128685" cy="3127478"/>
          </a:xfrm>
          <a:prstGeom prst="rect">
            <a:avLst/>
          </a:prstGeom>
        </p:spPr>
      </p:pic>
      <p:pic>
        <p:nvPicPr>
          <p:cNvPr id="5" name="Segnaposto contenuto 4">
            <a:extLst>
              <a:ext uri="{FF2B5EF4-FFF2-40B4-BE49-F238E27FC236}">
                <a16:creationId xmlns:a16="http://schemas.microsoft.com/office/drawing/2014/main" id="{274DFD10-9402-7B99-6783-C8B5878F37EB}"/>
              </a:ext>
            </a:extLst>
          </p:cNvPr>
          <p:cNvPicPr>
            <a:picLocks noChangeAspect="1"/>
          </p:cNvPicPr>
          <p:nvPr/>
        </p:nvPicPr>
        <p:blipFill>
          <a:blip r:embed="rId4"/>
          <a:stretch>
            <a:fillRect/>
          </a:stretch>
        </p:blipFill>
        <p:spPr>
          <a:xfrm>
            <a:off x="8175686" y="1063957"/>
            <a:ext cx="3687185" cy="2811477"/>
          </a:xfrm>
          <a:prstGeom prst="rect">
            <a:avLst/>
          </a:prstGeom>
        </p:spPr>
      </p:pic>
      <p:sp>
        <p:nvSpPr>
          <p:cNvPr id="40" name="Rectangle 26">
            <a:extLst>
              <a:ext uri="{FF2B5EF4-FFF2-40B4-BE49-F238E27FC236}">
                <a16:creationId xmlns:a16="http://schemas.microsoft.com/office/drawing/2014/main" id="{7B7C8768-C0E6-4BF8-9262-74D645629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97165"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id="{B063FAF9-ACC5-4257-A431-AB2FCFD5C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2928"/>
            <a:ext cx="79552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B3842A57-5543-489A-8D76-ECB59F25A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6496"/>
            <a:ext cx="3380433" cy="385150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6B5AB787-5A1E-418D-8980-5F3361C6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5760" y="4508919"/>
            <a:ext cx="420624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74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AAA180">
              <a:alpha val="20000"/>
            </a:srgbClr>
          </a:solidFill>
          <a:ln w="32707"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0478D476-B37A-89FB-648B-F4F935FAE093}"/>
              </a:ext>
            </a:extLst>
          </p:cNvPr>
          <p:cNvSpPr>
            <a:spLocks noGrp="1"/>
          </p:cNvSpPr>
          <p:nvPr>
            <p:ph type="title"/>
          </p:nvPr>
        </p:nvSpPr>
        <p:spPr>
          <a:xfrm>
            <a:off x="614259" y="1370317"/>
            <a:ext cx="3513812" cy="2613020"/>
          </a:xfrm>
        </p:spPr>
        <p:txBody>
          <a:bodyPr>
            <a:normAutofit/>
          </a:bodyPr>
          <a:lstStyle/>
          <a:p>
            <a:r>
              <a:rPr lang="it-IT" dirty="0">
                <a:effectLst>
                  <a:outerShdw blurRad="38100" dist="38100" dir="2700000" algn="tl">
                    <a:srgbClr val="000000">
                      <a:alpha val="43137"/>
                    </a:srgbClr>
                  </a:outerShdw>
                </a:effectLst>
              </a:rPr>
              <a:t>DATASET</a:t>
            </a:r>
          </a:p>
        </p:txBody>
      </p:sp>
      <p:sp>
        <p:nvSpPr>
          <p:cNvPr id="4" name="CasellaDiTesto 3">
            <a:extLst>
              <a:ext uri="{FF2B5EF4-FFF2-40B4-BE49-F238E27FC236}">
                <a16:creationId xmlns:a16="http://schemas.microsoft.com/office/drawing/2014/main" id="{7F73C375-9CBA-197D-66A8-02B452554C5D}"/>
              </a:ext>
            </a:extLst>
          </p:cNvPr>
          <p:cNvSpPr txBox="1"/>
          <p:nvPr/>
        </p:nvSpPr>
        <p:spPr>
          <a:xfrm>
            <a:off x="6094476" y="555657"/>
            <a:ext cx="4845269" cy="461665"/>
          </a:xfrm>
          <a:prstGeom prst="rect">
            <a:avLst/>
          </a:prstGeom>
          <a:noFill/>
        </p:spPr>
        <p:txBody>
          <a:bodyPr wrap="square" lIns="91440" tIns="45720" rIns="91440" bIns="45720" rtlCol="0" anchor="t">
            <a:spAutoFit/>
          </a:bodyPr>
          <a:lstStyle/>
          <a:p>
            <a:endParaRPr lang="en-US" sz="2400">
              <a:latin typeface="-apple-system"/>
            </a:endParaRPr>
          </a:p>
        </p:txBody>
      </p:sp>
      <p:sp>
        <p:nvSpPr>
          <p:cNvPr id="3" name="CasellaDiTesto 2">
            <a:extLst>
              <a:ext uri="{FF2B5EF4-FFF2-40B4-BE49-F238E27FC236}">
                <a16:creationId xmlns:a16="http://schemas.microsoft.com/office/drawing/2014/main" id="{66B23238-7A80-B65C-95AF-1430CBAF2819}"/>
              </a:ext>
            </a:extLst>
          </p:cNvPr>
          <p:cNvSpPr txBox="1"/>
          <p:nvPr/>
        </p:nvSpPr>
        <p:spPr>
          <a:xfrm>
            <a:off x="5511706" y="266177"/>
            <a:ext cx="657614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sz="2000" dirty="0">
              <a:ea typeface="-apple-system"/>
              <a:cs typeface="-apple-system"/>
            </a:endParaRPr>
          </a:p>
          <a:p>
            <a:r>
              <a:rPr lang="it-IT" dirty="0" err="1">
                <a:ea typeface="-apple-system"/>
                <a:cs typeface="-apple-system"/>
              </a:rPr>
              <a:t>We</a:t>
            </a:r>
            <a:r>
              <a:rPr lang="it-IT" dirty="0">
                <a:ea typeface="-apple-system"/>
                <a:cs typeface="-apple-system"/>
              </a:rPr>
              <a:t> are </a:t>
            </a:r>
            <a:r>
              <a:rPr lang="it-IT" dirty="0" err="1">
                <a:ea typeface="-apple-system"/>
                <a:cs typeface="-apple-system"/>
              </a:rPr>
              <a:t>going</a:t>
            </a:r>
            <a:r>
              <a:rPr lang="it-IT" dirty="0">
                <a:ea typeface="-apple-system"/>
                <a:cs typeface="-apple-system"/>
              </a:rPr>
              <a:t> to </a:t>
            </a:r>
            <a:r>
              <a:rPr lang="it-IT" dirty="0" err="1">
                <a:ea typeface="-apple-system"/>
                <a:cs typeface="-apple-system"/>
              </a:rPr>
              <a:t>analyze</a:t>
            </a:r>
            <a:r>
              <a:rPr lang="it-IT" dirty="0">
                <a:ea typeface="-apple-system"/>
                <a:cs typeface="-apple-system"/>
              </a:rPr>
              <a:t> </a:t>
            </a:r>
            <a:r>
              <a:rPr lang="it-IT" dirty="0" err="1">
                <a:ea typeface="-apple-system"/>
                <a:cs typeface="-apple-system"/>
              </a:rPr>
              <a:t>comments</a:t>
            </a:r>
            <a:r>
              <a:rPr lang="it-IT" dirty="0">
                <a:ea typeface="-apple-system"/>
                <a:cs typeface="-apple-system"/>
              </a:rPr>
              <a:t> </a:t>
            </a:r>
            <a:r>
              <a:rPr lang="it-IT" dirty="0" err="1">
                <a:ea typeface="-apple-system"/>
                <a:cs typeface="-apple-system"/>
              </a:rPr>
              <a:t>collected</a:t>
            </a:r>
            <a:r>
              <a:rPr lang="it-IT" dirty="0">
                <a:ea typeface="-apple-system"/>
                <a:cs typeface="-apple-system"/>
              </a:rPr>
              <a:t> from </a:t>
            </a:r>
            <a:r>
              <a:rPr lang="it-IT" dirty="0" err="1">
                <a:ea typeface="-apple-system"/>
                <a:cs typeface="-apple-system"/>
              </a:rPr>
              <a:t>StackOverflow</a:t>
            </a:r>
            <a:r>
              <a:rPr lang="it-IT" dirty="0">
                <a:ea typeface="-apple-system"/>
                <a:cs typeface="-apple-system"/>
              </a:rPr>
              <a:t> in </a:t>
            </a:r>
            <a:r>
              <a:rPr lang="it-IT" dirty="0" err="1">
                <a:ea typeface="-apple-system"/>
                <a:cs typeface="-apple-system"/>
              </a:rPr>
              <a:t>order</a:t>
            </a:r>
            <a:r>
              <a:rPr lang="it-IT" dirty="0">
                <a:ea typeface="-apple-system"/>
                <a:cs typeface="-apple-system"/>
              </a:rPr>
              <a:t> to create an </a:t>
            </a:r>
            <a:r>
              <a:rPr lang="it-IT" dirty="0" err="1">
                <a:ea typeface="-apple-system"/>
                <a:cs typeface="-apple-system"/>
              </a:rPr>
              <a:t>ameotion</a:t>
            </a:r>
            <a:r>
              <a:rPr lang="it-IT" dirty="0">
                <a:ea typeface="-apple-system"/>
                <a:cs typeface="-apple-system"/>
              </a:rPr>
              <a:t> </a:t>
            </a:r>
            <a:r>
              <a:rPr lang="it-IT" dirty="0" err="1">
                <a:ea typeface="-apple-system"/>
                <a:cs typeface="-apple-system"/>
              </a:rPr>
              <a:t>classifier</a:t>
            </a:r>
            <a:r>
              <a:rPr lang="it-IT" dirty="0">
                <a:ea typeface="-apple-system"/>
                <a:cs typeface="-apple-system"/>
              </a:rPr>
              <a:t> .</a:t>
            </a:r>
            <a:endParaRPr lang="it-IT" dirty="0"/>
          </a:p>
          <a:p>
            <a:endParaRPr lang="it-IT" dirty="0">
              <a:ea typeface="-apple-system"/>
              <a:cs typeface="-apple-system"/>
            </a:endParaRPr>
          </a:p>
          <a:p>
            <a:r>
              <a:rPr lang="it-IT" dirty="0">
                <a:ea typeface="-apple-system"/>
                <a:cs typeface="-apple-system"/>
              </a:rPr>
              <a:t>From the Emotions_GoldStandard_andAnnotation.xlsx. </a:t>
            </a:r>
            <a:r>
              <a:rPr lang="it-IT" dirty="0" err="1">
                <a:ea typeface="-apple-system"/>
                <a:cs typeface="-apple-system"/>
              </a:rPr>
              <a:t>we</a:t>
            </a:r>
            <a:r>
              <a:rPr lang="it-IT" dirty="0">
                <a:ea typeface="-apple-system"/>
                <a:cs typeface="-apple-system"/>
              </a:rPr>
              <a:t> </a:t>
            </a:r>
            <a:r>
              <a:rPr lang="it-IT" dirty="0" err="1">
                <a:ea typeface="-apple-system"/>
                <a:cs typeface="-apple-system"/>
              </a:rPr>
              <a:t>extracted</a:t>
            </a:r>
            <a:r>
              <a:rPr lang="it-IT" dirty="0">
                <a:ea typeface="-apple-system"/>
                <a:cs typeface="-apple-system"/>
              </a:rPr>
              <a:t> a .csv file for </a:t>
            </a:r>
            <a:r>
              <a:rPr lang="it-IT" dirty="0" err="1">
                <a:ea typeface="-apple-system"/>
                <a:cs typeface="-apple-system"/>
              </a:rPr>
              <a:t>each</a:t>
            </a:r>
            <a:r>
              <a:rPr lang="it-IT" dirty="0">
                <a:ea typeface="-apple-system"/>
                <a:cs typeface="-apple-system"/>
              </a:rPr>
              <a:t> </a:t>
            </a:r>
            <a:r>
              <a:rPr lang="it-IT" dirty="0" err="1">
                <a:ea typeface="-apple-system"/>
                <a:cs typeface="-apple-system"/>
              </a:rPr>
              <a:t>emotion</a:t>
            </a:r>
            <a:r>
              <a:rPr lang="it-IT" dirty="0">
                <a:ea typeface="-apple-system"/>
                <a:cs typeface="-apple-system"/>
              </a:rPr>
              <a:t> </a:t>
            </a:r>
            <a:r>
              <a:rPr lang="it-IT" dirty="0" err="1">
                <a:ea typeface="-apple-system"/>
                <a:cs typeface="-apple-system"/>
              </a:rPr>
              <a:t>that</a:t>
            </a:r>
            <a:r>
              <a:rPr lang="it-IT" dirty="0">
                <a:ea typeface="-apple-system"/>
                <a:cs typeface="-apple-system"/>
              </a:rPr>
              <a:t> </a:t>
            </a:r>
            <a:r>
              <a:rPr lang="it-IT" dirty="0" err="1">
                <a:ea typeface="-apple-system"/>
                <a:cs typeface="-apple-system"/>
              </a:rPr>
              <a:t>we</a:t>
            </a:r>
            <a:r>
              <a:rPr lang="it-IT" dirty="0">
                <a:ea typeface="-apple-system"/>
                <a:cs typeface="-apple-system"/>
              </a:rPr>
              <a:t> </a:t>
            </a:r>
            <a:r>
              <a:rPr lang="it-IT" dirty="0" err="1">
                <a:ea typeface="-apple-system"/>
                <a:cs typeface="-apple-system"/>
              </a:rPr>
              <a:t>want</a:t>
            </a:r>
            <a:r>
              <a:rPr lang="it-IT" dirty="0">
                <a:ea typeface="-apple-system"/>
                <a:cs typeface="-apple-system"/>
              </a:rPr>
              <a:t> to </a:t>
            </a:r>
            <a:r>
              <a:rPr lang="it-IT" dirty="0" err="1">
                <a:ea typeface="-apple-system"/>
                <a:cs typeface="-apple-system"/>
              </a:rPr>
              <a:t>detect</a:t>
            </a:r>
            <a:r>
              <a:rPr lang="it-IT" dirty="0">
                <a:ea typeface="-apple-system"/>
                <a:cs typeface="-apple-system"/>
              </a:rPr>
              <a:t>: anger, </a:t>
            </a:r>
            <a:r>
              <a:rPr lang="it-IT" dirty="0" err="1">
                <a:ea typeface="-apple-system"/>
                <a:cs typeface="-apple-system"/>
              </a:rPr>
              <a:t>fear</a:t>
            </a:r>
            <a:r>
              <a:rPr lang="it-IT" dirty="0">
                <a:ea typeface="-apple-system"/>
                <a:cs typeface="-apple-system"/>
              </a:rPr>
              <a:t>, </a:t>
            </a:r>
            <a:r>
              <a:rPr lang="it-IT" dirty="0" err="1">
                <a:ea typeface="-apple-system"/>
                <a:cs typeface="-apple-system"/>
              </a:rPr>
              <a:t>joy</a:t>
            </a:r>
            <a:r>
              <a:rPr lang="it-IT" dirty="0">
                <a:ea typeface="-apple-system"/>
                <a:cs typeface="-apple-system"/>
              </a:rPr>
              <a:t>, love, </a:t>
            </a:r>
            <a:r>
              <a:rPr lang="it-IT" dirty="0" err="1">
                <a:ea typeface="-apple-system"/>
                <a:cs typeface="-apple-system"/>
              </a:rPr>
              <a:t>sadness</a:t>
            </a:r>
            <a:r>
              <a:rPr lang="it-IT" dirty="0">
                <a:ea typeface="-apple-system"/>
                <a:cs typeface="-apple-system"/>
              </a:rPr>
              <a:t>, </a:t>
            </a:r>
            <a:r>
              <a:rPr lang="it-IT" dirty="0" err="1">
                <a:ea typeface="-apple-system"/>
                <a:cs typeface="-apple-system"/>
              </a:rPr>
              <a:t>surprise</a:t>
            </a:r>
            <a:r>
              <a:rPr lang="it-IT" dirty="0">
                <a:ea typeface="-apple-system"/>
                <a:cs typeface="-apple-system"/>
              </a:rPr>
              <a:t>.</a:t>
            </a:r>
          </a:p>
          <a:p>
            <a:endParaRPr lang="it-IT" dirty="0">
              <a:ea typeface="+mn-lt"/>
              <a:cs typeface="+mn-lt"/>
            </a:endParaRPr>
          </a:p>
          <a:p>
            <a:r>
              <a:rPr lang="it-IT" dirty="0" err="1">
                <a:highlight>
                  <a:srgbClr val="FFFFFF"/>
                </a:highlight>
                <a:ea typeface="+mn-lt"/>
                <a:cs typeface="+mn-lt"/>
              </a:rPr>
              <a:t>We</a:t>
            </a:r>
            <a:r>
              <a:rPr lang="it-IT" dirty="0">
                <a:highlight>
                  <a:srgbClr val="FFFFFF"/>
                </a:highlight>
                <a:ea typeface="+mn-lt"/>
                <a:cs typeface="+mn-lt"/>
              </a:rPr>
              <a:t> </a:t>
            </a:r>
            <a:r>
              <a:rPr lang="it-IT" dirty="0" err="1">
                <a:highlight>
                  <a:srgbClr val="FFFFFF"/>
                </a:highlight>
                <a:ea typeface="+mn-lt"/>
                <a:cs typeface="+mn-lt"/>
              </a:rPr>
              <a:t>have</a:t>
            </a:r>
            <a:r>
              <a:rPr lang="it-IT" dirty="0">
                <a:highlight>
                  <a:srgbClr val="FFFFFF"/>
                </a:highlight>
                <a:ea typeface="+mn-lt"/>
                <a:cs typeface="+mn-lt"/>
              </a:rPr>
              <a:t> the </a:t>
            </a:r>
            <a:r>
              <a:rPr lang="it-IT" dirty="0" err="1">
                <a:highlight>
                  <a:srgbClr val="FFFFFF"/>
                </a:highlight>
                <a:ea typeface="+mn-lt"/>
                <a:cs typeface="+mn-lt"/>
              </a:rPr>
              <a:t>same</a:t>
            </a:r>
            <a:r>
              <a:rPr lang="it-IT" dirty="0">
                <a:highlight>
                  <a:srgbClr val="FFFFFF"/>
                </a:highlight>
                <a:ea typeface="+mn-lt"/>
                <a:cs typeface="+mn-lt"/>
              </a:rPr>
              <a:t> </a:t>
            </a:r>
            <a:r>
              <a:rPr lang="it-IT" dirty="0" err="1">
                <a:highlight>
                  <a:srgbClr val="FFFFFF"/>
                </a:highlight>
                <a:ea typeface="+mn-lt"/>
                <a:cs typeface="+mn-lt"/>
              </a:rPr>
              <a:t>sentences</a:t>
            </a:r>
            <a:r>
              <a:rPr lang="it-IT" dirty="0">
                <a:highlight>
                  <a:srgbClr val="FFFFFF"/>
                </a:highlight>
                <a:ea typeface="+mn-lt"/>
                <a:cs typeface="+mn-lt"/>
              </a:rPr>
              <a:t> over the 6 csv files. In </a:t>
            </a:r>
            <a:r>
              <a:rPr lang="it-IT" dirty="0" err="1">
                <a:highlight>
                  <a:srgbClr val="FFFFFF"/>
                </a:highlight>
                <a:ea typeface="+mn-lt"/>
                <a:cs typeface="+mn-lt"/>
              </a:rPr>
              <a:t>each</a:t>
            </a:r>
            <a:r>
              <a:rPr lang="it-IT" dirty="0">
                <a:highlight>
                  <a:srgbClr val="FFFFFF"/>
                </a:highlight>
                <a:ea typeface="+mn-lt"/>
                <a:cs typeface="+mn-lt"/>
              </a:rPr>
              <a:t> of </a:t>
            </a:r>
            <a:r>
              <a:rPr lang="it-IT" dirty="0" err="1">
                <a:highlight>
                  <a:srgbClr val="FFFFFF"/>
                </a:highlight>
                <a:ea typeface="+mn-lt"/>
                <a:cs typeface="+mn-lt"/>
              </a:rPr>
              <a:t>them</a:t>
            </a:r>
            <a:r>
              <a:rPr lang="it-IT" dirty="0">
                <a:highlight>
                  <a:srgbClr val="FFFFFF"/>
                </a:highlight>
                <a:ea typeface="+mn-lt"/>
                <a:cs typeface="+mn-lt"/>
              </a:rPr>
              <a:t>, in the label </a:t>
            </a:r>
            <a:r>
              <a:rPr lang="it-IT" dirty="0" err="1">
                <a:highlight>
                  <a:srgbClr val="FFFFFF"/>
                </a:highlight>
                <a:ea typeface="+mn-lt"/>
                <a:cs typeface="+mn-lt"/>
              </a:rPr>
              <a:t>column</a:t>
            </a:r>
            <a:r>
              <a:rPr lang="it-IT" dirty="0">
                <a:highlight>
                  <a:srgbClr val="FFFFFF"/>
                </a:highlight>
                <a:ea typeface="+mn-lt"/>
                <a:cs typeface="+mn-lt"/>
              </a:rPr>
              <a:t>, </a:t>
            </a:r>
            <a:r>
              <a:rPr lang="it-IT" dirty="0" err="1">
                <a:highlight>
                  <a:srgbClr val="FFFFFF"/>
                </a:highlight>
                <a:ea typeface="+mn-lt"/>
                <a:cs typeface="+mn-lt"/>
              </a:rPr>
              <a:t>we</a:t>
            </a:r>
            <a:r>
              <a:rPr lang="it-IT" dirty="0">
                <a:highlight>
                  <a:srgbClr val="FFFFFF"/>
                </a:highlight>
                <a:ea typeface="+mn-lt"/>
                <a:cs typeface="+mn-lt"/>
              </a:rPr>
              <a:t> </a:t>
            </a:r>
            <a:r>
              <a:rPr lang="it-IT" dirty="0" err="1">
                <a:highlight>
                  <a:srgbClr val="FFFFFF"/>
                </a:highlight>
                <a:ea typeface="+mn-lt"/>
                <a:cs typeface="+mn-lt"/>
              </a:rPr>
              <a:t>have</a:t>
            </a:r>
            <a:r>
              <a:rPr lang="it-IT" dirty="0">
                <a:highlight>
                  <a:srgbClr val="FFFFFF"/>
                </a:highlight>
                <a:ea typeface="+mn-lt"/>
                <a:cs typeface="+mn-lt"/>
              </a:rPr>
              <a:t> the name of </a:t>
            </a:r>
            <a:r>
              <a:rPr lang="it-IT" dirty="0" err="1">
                <a:highlight>
                  <a:srgbClr val="FFFFFF"/>
                </a:highlight>
                <a:ea typeface="+mn-lt"/>
                <a:cs typeface="+mn-lt"/>
              </a:rPr>
              <a:t>emotion</a:t>
            </a:r>
            <a:r>
              <a:rPr lang="it-IT" dirty="0">
                <a:highlight>
                  <a:srgbClr val="FFFFFF"/>
                </a:highlight>
                <a:ea typeface="+mn-lt"/>
                <a:cs typeface="+mn-lt"/>
              </a:rPr>
              <a:t> </a:t>
            </a:r>
            <a:r>
              <a:rPr lang="it-IT" dirty="0" err="1">
                <a:highlight>
                  <a:srgbClr val="FFFFFF"/>
                </a:highlight>
                <a:ea typeface="+mn-lt"/>
                <a:cs typeface="+mn-lt"/>
              </a:rPr>
              <a:t>if</a:t>
            </a:r>
            <a:r>
              <a:rPr lang="it-IT" dirty="0">
                <a:highlight>
                  <a:srgbClr val="FFFFFF"/>
                </a:highlight>
                <a:ea typeface="+mn-lt"/>
                <a:cs typeface="+mn-lt"/>
              </a:rPr>
              <a:t> </a:t>
            </a:r>
            <a:r>
              <a:rPr lang="it-IT" dirty="0" err="1">
                <a:highlight>
                  <a:srgbClr val="FFFFFF"/>
                </a:highlight>
                <a:ea typeface="+mn-lt"/>
                <a:cs typeface="+mn-lt"/>
              </a:rPr>
              <a:t>it</a:t>
            </a:r>
            <a:r>
              <a:rPr lang="it-IT" dirty="0">
                <a:highlight>
                  <a:srgbClr val="FFFFFF"/>
                </a:highlight>
                <a:ea typeface="+mn-lt"/>
                <a:cs typeface="+mn-lt"/>
              </a:rPr>
              <a:t> </a:t>
            </a:r>
            <a:r>
              <a:rPr lang="it-IT" dirty="0" err="1">
                <a:highlight>
                  <a:srgbClr val="FFFFFF"/>
                </a:highlight>
                <a:ea typeface="+mn-lt"/>
                <a:cs typeface="+mn-lt"/>
              </a:rPr>
              <a:t>is</a:t>
            </a:r>
            <a:r>
              <a:rPr lang="it-IT" dirty="0">
                <a:highlight>
                  <a:srgbClr val="FFFFFF"/>
                </a:highlight>
                <a:ea typeface="+mn-lt"/>
                <a:cs typeface="+mn-lt"/>
              </a:rPr>
              <a:t> </a:t>
            </a:r>
            <a:r>
              <a:rPr lang="it-IT" dirty="0" err="1">
                <a:highlight>
                  <a:srgbClr val="FFFFFF"/>
                </a:highlight>
                <a:ea typeface="+mn-lt"/>
                <a:cs typeface="+mn-lt"/>
              </a:rPr>
              <a:t>related</a:t>
            </a:r>
            <a:r>
              <a:rPr lang="it-IT" dirty="0">
                <a:highlight>
                  <a:srgbClr val="FFFFFF"/>
                </a:highlight>
                <a:ea typeface="+mn-lt"/>
                <a:cs typeface="+mn-lt"/>
              </a:rPr>
              <a:t> to the </a:t>
            </a:r>
            <a:r>
              <a:rPr lang="it-IT" dirty="0" err="1">
                <a:highlight>
                  <a:srgbClr val="FFFFFF"/>
                </a:highlight>
                <a:ea typeface="+mn-lt"/>
                <a:cs typeface="+mn-lt"/>
              </a:rPr>
              <a:t>sentence</a:t>
            </a:r>
            <a:r>
              <a:rPr lang="it-IT" dirty="0">
                <a:highlight>
                  <a:srgbClr val="FFFFFF"/>
                </a:highlight>
                <a:ea typeface="+mn-lt"/>
                <a:cs typeface="+mn-lt"/>
              </a:rPr>
              <a:t>, or </a:t>
            </a:r>
            <a:r>
              <a:rPr lang="it-IT" dirty="0" err="1">
                <a:highlight>
                  <a:srgbClr val="FFFFFF"/>
                </a:highlight>
                <a:ea typeface="+mn-lt"/>
                <a:cs typeface="+mn-lt"/>
              </a:rPr>
              <a:t>NaN</a:t>
            </a:r>
            <a:r>
              <a:rPr lang="it-IT" dirty="0">
                <a:highlight>
                  <a:srgbClr val="FFFFFF"/>
                </a:highlight>
                <a:ea typeface="+mn-lt"/>
                <a:cs typeface="+mn-lt"/>
              </a:rPr>
              <a:t> </a:t>
            </a:r>
            <a:r>
              <a:rPr lang="it-IT" dirty="0" err="1">
                <a:highlight>
                  <a:srgbClr val="FFFFFF"/>
                </a:highlight>
                <a:ea typeface="+mn-lt"/>
                <a:cs typeface="+mn-lt"/>
              </a:rPr>
              <a:t>otherwise</a:t>
            </a:r>
            <a:r>
              <a:rPr lang="it-IT" dirty="0">
                <a:highlight>
                  <a:srgbClr val="FFFFFF"/>
                </a:highlight>
                <a:ea typeface="+mn-lt"/>
                <a:cs typeface="+mn-lt"/>
              </a:rPr>
              <a:t>.</a:t>
            </a:r>
            <a:endParaRPr lang="it-IT" dirty="0"/>
          </a:p>
        </p:txBody>
      </p:sp>
      <p:pic>
        <p:nvPicPr>
          <p:cNvPr id="5" name="Immagine 6" descr="Immagine che contiene tavolo&#10;&#10;Descrizione generata automaticamente">
            <a:extLst>
              <a:ext uri="{FF2B5EF4-FFF2-40B4-BE49-F238E27FC236}">
                <a16:creationId xmlns:a16="http://schemas.microsoft.com/office/drawing/2014/main" id="{CE10B12F-082C-CCB4-7EF2-F63B6C20AF98}"/>
              </a:ext>
            </a:extLst>
          </p:cNvPr>
          <p:cNvPicPr>
            <a:picLocks noChangeAspect="1"/>
          </p:cNvPicPr>
          <p:nvPr/>
        </p:nvPicPr>
        <p:blipFill>
          <a:blip r:embed="rId2"/>
          <a:stretch>
            <a:fillRect/>
          </a:stretch>
        </p:blipFill>
        <p:spPr>
          <a:xfrm>
            <a:off x="5257589" y="3657600"/>
            <a:ext cx="6750115" cy="2705945"/>
          </a:xfrm>
          <a:prstGeom prst="rect">
            <a:avLst/>
          </a:prstGeom>
        </p:spPr>
      </p:pic>
    </p:spTree>
    <p:extLst>
      <p:ext uri="{BB962C8B-B14F-4D97-AF65-F5344CB8AC3E}">
        <p14:creationId xmlns:p14="http://schemas.microsoft.com/office/powerpoint/2010/main" val="317918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017106-7634-33A2-9671-698964DA323C}"/>
              </a:ext>
            </a:extLst>
          </p:cNvPr>
          <p:cNvPicPr>
            <a:picLocks noChangeAspect="1"/>
          </p:cNvPicPr>
          <p:nvPr/>
        </p:nvPicPr>
        <p:blipFill rotWithShape="1">
          <a:blip r:embed="rId2"/>
          <a:srcRect t="25000"/>
          <a:stretch/>
        </p:blipFill>
        <p:spPr>
          <a:xfrm>
            <a:off x="6606253" y="2038984"/>
            <a:ext cx="4942280" cy="2780032"/>
          </a:xfrm>
          <a:prstGeom prst="rect">
            <a:avLst/>
          </a:prstGeom>
        </p:spPr>
      </p:pic>
      <p:sp>
        <p:nvSpPr>
          <p:cNvPr id="7" name="CasellaDiTesto 6">
            <a:extLst>
              <a:ext uri="{FF2B5EF4-FFF2-40B4-BE49-F238E27FC236}">
                <a16:creationId xmlns:a16="http://schemas.microsoft.com/office/drawing/2014/main" id="{EB1518D5-701C-4EBD-B9D3-87C32425D830}"/>
              </a:ext>
            </a:extLst>
          </p:cNvPr>
          <p:cNvSpPr txBox="1"/>
          <p:nvPr/>
        </p:nvSpPr>
        <p:spPr>
          <a:xfrm>
            <a:off x="430924" y="609600"/>
            <a:ext cx="5150069" cy="4431983"/>
          </a:xfrm>
          <a:prstGeom prst="rect">
            <a:avLst/>
          </a:prstGeom>
          <a:noFill/>
        </p:spPr>
        <p:txBody>
          <a:bodyPr wrap="square" lIns="91440" tIns="45720" rIns="91440" bIns="45720" rtlCol="0" anchor="t">
            <a:spAutoFit/>
          </a:bodyPr>
          <a:lstStyle/>
          <a:p>
            <a:r>
              <a:rPr lang="it-IT" sz="2400" u="sng" dirty="0">
                <a:effectLst>
                  <a:outerShdw blurRad="38100" dist="38100" dir="2700000" algn="tl">
                    <a:srgbClr val="000000">
                      <a:alpha val="43137"/>
                    </a:srgbClr>
                  </a:outerShdw>
                </a:effectLst>
              </a:rPr>
              <a:t>PRELIMINARY PHASES:</a:t>
            </a:r>
          </a:p>
          <a:p>
            <a:endParaRPr lang="it-IT" sz="2400" dirty="0"/>
          </a:p>
          <a:p>
            <a:pPr marL="285750" indent="-285750">
              <a:buFont typeface="Arial" panose="020B0604020202020204" pitchFamily="34" charset="0"/>
              <a:buChar char="•"/>
            </a:pPr>
            <a:r>
              <a:rPr lang="it-IT" sz="2400" dirty="0"/>
              <a:t>DATA ANALYSIS</a:t>
            </a:r>
          </a:p>
          <a:p>
            <a:pPr marL="285750" indent="-285750">
              <a:buFont typeface="Arial" panose="020B0604020202020204" pitchFamily="34" charset="0"/>
              <a:buChar char="•"/>
            </a:pPr>
            <a:r>
              <a:rPr lang="it-IT" sz="2400" dirty="0"/>
              <a:t>FEATURE EXTRACTION</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endParaRPr lang="it-IT" sz="2400" dirty="0"/>
          </a:p>
          <a:p>
            <a:r>
              <a:rPr lang="it-IT" sz="2400" u="sng" dirty="0">
                <a:effectLst>
                  <a:outerShdw blurRad="38100" dist="38100" dir="2700000" algn="tl">
                    <a:srgbClr val="000000">
                      <a:alpha val="43137"/>
                    </a:srgbClr>
                  </a:outerShdw>
                </a:effectLst>
              </a:rPr>
              <a:t>CORE PHASES:</a:t>
            </a:r>
          </a:p>
          <a:p>
            <a:pPr marL="285750" indent="-285750">
              <a:buFont typeface="Arial" panose="020B0604020202020204" pitchFamily="34" charset="0"/>
              <a:buChar char="•"/>
            </a:pPr>
            <a:r>
              <a:rPr lang="it-IT" sz="2400" dirty="0"/>
              <a:t>TEXT MINING PIPELINE</a:t>
            </a:r>
          </a:p>
          <a:p>
            <a:pPr marL="285750" indent="-285750">
              <a:buFont typeface="Arial" panose="020B0604020202020204" pitchFamily="34" charset="0"/>
              <a:buChar char="•"/>
            </a:pPr>
            <a:r>
              <a:rPr lang="it-IT" sz="2400" dirty="0"/>
              <a:t>CROSS VALIDATION</a:t>
            </a:r>
          </a:p>
          <a:p>
            <a:pPr marL="285750" indent="-285750">
              <a:buFont typeface="Arial" panose="020B0604020202020204" pitchFamily="34" charset="0"/>
              <a:buChar char="•"/>
            </a:pPr>
            <a:r>
              <a:rPr lang="it-IT" sz="2400" dirty="0"/>
              <a:t>CLASSIFIER COMPARISON</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216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AAA180">
              <a:alpha val="20000"/>
            </a:srgbClr>
          </a:solidFill>
          <a:ln w="32707"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0478D476-B37A-89FB-648B-F4F935FAE093}"/>
              </a:ext>
            </a:extLst>
          </p:cNvPr>
          <p:cNvSpPr>
            <a:spLocks noGrp="1"/>
          </p:cNvSpPr>
          <p:nvPr>
            <p:ph type="title"/>
          </p:nvPr>
        </p:nvSpPr>
        <p:spPr>
          <a:xfrm>
            <a:off x="838200" y="713312"/>
            <a:ext cx="3524250" cy="5431376"/>
          </a:xfrm>
        </p:spPr>
        <p:txBody>
          <a:bodyPr>
            <a:normAutofit/>
          </a:bodyPr>
          <a:lstStyle/>
          <a:p>
            <a:r>
              <a:rPr lang="it-IT" dirty="0">
                <a:effectLst>
                  <a:outerShdw blurRad="38100" dist="38100" dir="2700000" algn="tl">
                    <a:srgbClr val="000000">
                      <a:alpha val="43137"/>
                    </a:srgbClr>
                  </a:outerShdw>
                </a:effectLst>
              </a:rPr>
              <a:t>DATA ANALYSIS</a:t>
            </a:r>
          </a:p>
        </p:txBody>
      </p:sp>
      <p:sp>
        <p:nvSpPr>
          <p:cNvPr id="4" name="CasellaDiTesto 3">
            <a:extLst>
              <a:ext uri="{FF2B5EF4-FFF2-40B4-BE49-F238E27FC236}">
                <a16:creationId xmlns:a16="http://schemas.microsoft.com/office/drawing/2014/main" id="{7F73C375-9CBA-197D-66A8-02B452554C5D}"/>
              </a:ext>
            </a:extLst>
          </p:cNvPr>
          <p:cNvSpPr txBox="1"/>
          <p:nvPr/>
        </p:nvSpPr>
        <p:spPr>
          <a:xfrm>
            <a:off x="6094476" y="555657"/>
            <a:ext cx="4845269" cy="461665"/>
          </a:xfrm>
          <a:prstGeom prst="rect">
            <a:avLst/>
          </a:prstGeom>
          <a:noFill/>
        </p:spPr>
        <p:txBody>
          <a:bodyPr wrap="square" lIns="91440" tIns="45720" rIns="91440" bIns="45720" rtlCol="0" anchor="t">
            <a:spAutoFit/>
          </a:bodyPr>
          <a:lstStyle/>
          <a:p>
            <a:endParaRPr lang="en-US" sz="2400">
              <a:latin typeface="-apple-system"/>
            </a:endParaRPr>
          </a:p>
        </p:txBody>
      </p:sp>
      <p:sp>
        <p:nvSpPr>
          <p:cNvPr id="3" name="CasellaDiTesto 2">
            <a:extLst>
              <a:ext uri="{FF2B5EF4-FFF2-40B4-BE49-F238E27FC236}">
                <a16:creationId xmlns:a16="http://schemas.microsoft.com/office/drawing/2014/main" id="{66B23238-7A80-B65C-95AF-1430CBAF2819}"/>
              </a:ext>
            </a:extLst>
          </p:cNvPr>
          <p:cNvSpPr txBox="1"/>
          <p:nvPr/>
        </p:nvSpPr>
        <p:spPr>
          <a:xfrm>
            <a:off x="5746315" y="266178"/>
            <a:ext cx="6169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a:latin typeface="-apple-system"/>
              <a:ea typeface="-apple-system"/>
              <a:cs typeface="-apple-system"/>
            </a:endParaRPr>
          </a:p>
          <a:p>
            <a:endParaRPr lang="it-IT">
              <a:latin typeface="-apple-system"/>
            </a:endParaRPr>
          </a:p>
        </p:txBody>
      </p:sp>
      <p:sp>
        <p:nvSpPr>
          <p:cNvPr id="5" name="CasellaDiTesto 4">
            <a:extLst>
              <a:ext uri="{FF2B5EF4-FFF2-40B4-BE49-F238E27FC236}">
                <a16:creationId xmlns:a16="http://schemas.microsoft.com/office/drawing/2014/main" id="{F0E1E2DA-22C7-6F91-196F-BF18279A0A9A}"/>
              </a:ext>
            </a:extLst>
          </p:cNvPr>
          <p:cNvSpPr txBox="1"/>
          <p:nvPr/>
        </p:nvSpPr>
        <p:spPr>
          <a:xfrm>
            <a:off x="5345545" y="1021772"/>
            <a:ext cx="558807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highlight>
                  <a:srgbClr val="FFFFFF"/>
                </a:highlight>
                <a:ea typeface="+mn-lt"/>
                <a:cs typeface="+mn-lt"/>
              </a:rPr>
              <a:t>The classes are </a:t>
            </a:r>
            <a:r>
              <a:rPr lang="it-IT" sz="2000" dirty="0" err="1">
                <a:highlight>
                  <a:srgbClr val="FFFFFF"/>
                </a:highlight>
                <a:ea typeface="+mn-lt"/>
                <a:cs typeface="+mn-lt"/>
              </a:rPr>
              <a:t>not</a:t>
            </a:r>
            <a:r>
              <a:rPr lang="it-IT" sz="2000" dirty="0">
                <a:highlight>
                  <a:srgbClr val="FFFFFF"/>
                </a:highlight>
                <a:ea typeface="+mn-lt"/>
                <a:cs typeface="+mn-lt"/>
              </a:rPr>
              <a:t> </a:t>
            </a:r>
            <a:r>
              <a:rPr lang="it-IT" sz="2000" dirty="0" err="1">
                <a:highlight>
                  <a:srgbClr val="FFFFFF"/>
                </a:highlight>
                <a:ea typeface="+mn-lt"/>
                <a:cs typeface="+mn-lt"/>
              </a:rPr>
              <a:t>equally</a:t>
            </a:r>
            <a:r>
              <a:rPr lang="it-IT" sz="2000" dirty="0">
                <a:highlight>
                  <a:srgbClr val="FFFFFF"/>
                </a:highlight>
                <a:ea typeface="+mn-lt"/>
                <a:cs typeface="+mn-lt"/>
              </a:rPr>
              <a:t> </a:t>
            </a:r>
            <a:r>
              <a:rPr lang="it-IT" sz="2000" dirty="0" err="1">
                <a:highlight>
                  <a:srgbClr val="FFFFFF"/>
                </a:highlight>
                <a:ea typeface="+mn-lt"/>
                <a:cs typeface="+mn-lt"/>
              </a:rPr>
              <a:t>distributed</a:t>
            </a:r>
            <a:r>
              <a:rPr lang="it-IT" sz="2000" dirty="0">
                <a:highlight>
                  <a:srgbClr val="FFFFFF"/>
                </a:highlight>
                <a:ea typeface="+mn-lt"/>
                <a:cs typeface="+mn-lt"/>
              </a:rPr>
              <a:t>. </a:t>
            </a:r>
            <a:r>
              <a:rPr lang="it-IT" sz="2000" dirty="0" err="1">
                <a:highlight>
                  <a:srgbClr val="FFFFFF"/>
                </a:highlight>
                <a:ea typeface="+mn-lt"/>
                <a:cs typeface="+mn-lt"/>
              </a:rPr>
              <a:t>We</a:t>
            </a:r>
            <a:r>
              <a:rPr lang="it-IT" sz="2000" dirty="0">
                <a:highlight>
                  <a:srgbClr val="FFFFFF"/>
                </a:highlight>
                <a:ea typeface="+mn-lt"/>
                <a:cs typeface="+mn-lt"/>
              </a:rPr>
              <a:t> </a:t>
            </a:r>
            <a:r>
              <a:rPr lang="it-IT" sz="2000" dirty="0" err="1">
                <a:highlight>
                  <a:srgbClr val="FFFFFF"/>
                </a:highlight>
                <a:ea typeface="+mn-lt"/>
                <a:cs typeface="+mn-lt"/>
              </a:rPr>
              <a:t>have</a:t>
            </a:r>
            <a:r>
              <a:rPr lang="it-IT" sz="2000" dirty="0">
                <a:highlight>
                  <a:srgbClr val="FFFFFF"/>
                </a:highlight>
                <a:ea typeface="+mn-lt"/>
                <a:cs typeface="+mn-lt"/>
              </a:rPr>
              <a:t> a large gap </a:t>
            </a:r>
            <a:r>
              <a:rPr lang="it-IT" sz="2000" dirty="0" err="1">
                <a:highlight>
                  <a:srgbClr val="FFFFFF"/>
                </a:highlight>
                <a:ea typeface="+mn-lt"/>
                <a:cs typeface="+mn-lt"/>
              </a:rPr>
              <a:t>between</a:t>
            </a:r>
            <a:r>
              <a:rPr lang="it-IT" sz="2000" dirty="0">
                <a:highlight>
                  <a:srgbClr val="FFFFFF"/>
                </a:highlight>
                <a:ea typeface="+mn-lt"/>
                <a:cs typeface="+mn-lt"/>
              </a:rPr>
              <a:t> the </a:t>
            </a:r>
            <a:r>
              <a:rPr lang="it-IT" sz="2000" dirty="0" err="1">
                <a:highlight>
                  <a:srgbClr val="FFFFFF"/>
                </a:highlight>
                <a:ea typeface="+mn-lt"/>
                <a:cs typeface="+mn-lt"/>
              </a:rPr>
              <a:t>less</a:t>
            </a:r>
            <a:r>
              <a:rPr lang="it-IT" sz="2000" dirty="0">
                <a:highlight>
                  <a:srgbClr val="FFFFFF"/>
                </a:highlight>
                <a:ea typeface="+mn-lt"/>
                <a:cs typeface="+mn-lt"/>
              </a:rPr>
              <a:t> </a:t>
            </a:r>
            <a:r>
              <a:rPr lang="it-IT" sz="2000" dirty="0" err="1">
                <a:highlight>
                  <a:srgbClr val="FFFFFF"/>
                </a:highlight>
                <a:ea typeface="+mn-lt"/>
                <a:cs typeface="+mn-lt"/>
              </a:rPr>
              <a:t>represented</a:t>
            </a:r>
            <a:r>
              <a:rPr lang="it-IT" sz="2000" dirty="0">
                <a:highlight>
                  <a:srgbClr val="FFFFFF"/>
                </a:highlight>
                <a:ea typeface="+mn-lt"/>
                <a:cs typeface="+mn-lt"/>
              </a:rPr>
              <a:t> class, </a:t>
            </a:r>
            <a:r>
              <a:rPr lang="it-IT" sz="2000" dirty="0" err="1">
                <a:highlight>
                  <a:srgbClr val="FFFFFF"/>
                </a:highlight>
                <a:ea typeface="+mn-lt"/>
                <a:cs typeface="+mn-lt"/>
              </a:rPr>
              <a:t>Surprise</a:t>
            </a:r>
            <a:r>
              <a:rPr lang="it-IT" sz="2000" dirty="0">
                <a:highlight>
                  <a:srgbClr val="FFFFFF"/>
                </a:highlight>
                <a:ea typeface="+mn-lt"/>
                <a:cs typeface="+mn-lt"/>
              </a:rPr>
              <a:t>, and the </a:t>
            </a:r>
            <a:r>
              <a:rPr lang="it-IT" sz="2000" dirty="0" err="1">
                <a:highlight>
                  <a:srgbClr val="FFFFFF"/>
                </a:highlight>
                <a:ea typeface="+mn-lt"/>
                <a:cs typeface="+mn-lt"/>
              </a:rPr>
              <a:t>most</a:t>
            </a:r>
            <a:r>
              <a:rPr lang="it-IT" sz="2000" dirty="0">
                <a:highlight>
                  <a:srgbClr val="FFFFFF"/>
                </a:highlight>
                <a:ea typeface="+mn-lt"/>
                <a:cs typeface="+mn-lt"/>
              </a:rPr>
              <a:t> </a:t>
            </a:r>
            <a:r>
              <a:rPr lang="it-IT" sz="2000" dirty="0" err="1">
                <a:highlight>
                  <a:srgbClr val="FFFFFF"/>
                </a:highlight>
                <a:ea typeface="+mn-lt"/>
                <a:cs typeface="+mn-lt"/>
              </a:rPr>
              <a:t>represented</a:t>
            </a:r>
            <a:r>
              <a:rPr lang="it-IT" sz="2000" dirty="0">
                <a:highlight>
                  <a:srgbClr val="FFFFFF"/>
                </a:highlight>
                <a:ea typeface="+mn-lt"/>
                <a:cs typeface="+mn-lt"/>
              </a:rPr>
              <a:t> one, Love</a:t>
            </a:r>
            <a:endParaRPr lang="it-IT" sz="2000" dirty="0"/>
          </a:p>
        </p:txBody>
      </p:sp>
      <p:pic>
        <p:nvPicPr>
          <p:cNvPr id="6" name="Immagine 6" descr="Immagine che contiene grafico&#10;&#10;Descrizione generata automaticamente">
            <a:extLst>
              <a:ext uri="{FF2B5EF4-FFF2-40B4-BE49-F238E27FC236}">
                <a16:creationId xmlns:a16="http://schemas.microsoft.com/office/drawing/2014/main" id="{407D52D3-B3E9-8EBA-569F-87AB8032728D}"/>
              </a:ext>
            </a:extLst>
          </p:cNvPr>
          <p:cNvPicPr>
            <a:picLocks noChangeAspect="1"/>
          </p:cNvPicPr>
          <p:nvPr/>
        </p:nvPicPr>
        <p:blipFill>
          <a:blip r:embed="rId2"/>
          <a:stretch>
            <a:fillRect/>
          </a:stretch>
        </p:blipFill>
        <p:spPr>
          <a:xfrm>
            <a:off x="6094476" y="2787813"/>
            <a:ext cx="4481914" cy="3674623"/>
          </a:xfrm>
          <a:prstGeom prst="rect">
            <a:avLst/>
          </a:prstGeom>
        </p:spPr>
      </p:pic>
    </p:spTree>
    <p:extLst>
      <p:ext uri="{BB962C8B-B14F-4D97-AF65-F5344CB8AC3E}">
        <p14:creationId xmlns:p14="http://schemas.microsoft.com/office/powerpoint/2010/main" val="5354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654EF2-F1C3-E7B4-686D-75916A388B67}"/>
              </a:ext>
            </a:extLst>
          </p:cNvPr>
          <p:cNvSpPr>
            <a:spLocks noGrp="1"/>
          </p:cNvSpPr>
          <p:nvPr>
            <p:ph type="title"/>
          </p:nvPr>
        </p:nvSpPr>
        <p:spPr/>
        <p:txBody>
          <a:bodyPr>
            <a:normAutofit/>
          </a:bodyPr>
          <a:lstStyle/>
          <a:p>
            <a:pPr algn="ctr"/>
            <a:r>
              <a:rPr lang="it-IT" sz="3600" dirty="0">
                <a:effectLst>
                  <a:outerShdw blurRad="38100" dist="38100" dir="2700000" algn="tl">
                    <a:srgbClr val="000000">
                      <a:alpha val="43137"/>
                    </a:srgbClr>
                  </a:outerShdw>
                </a:effectLst>
              </a:rPr>
              <a:t>DATA ANALYSIS</a:t>
            </a:r>
          </a:p>
        </p:txBody>
      </p:sp>
      <p:sp>
        <p:nvSpPr>
          <p:cNvPr id="3" name="Segnaposto contenuto 2">
            <a:extLst>
              <a:ext uri="{FF2B5EF4-FFF2-40B4-BE49-F238E27FC236}">
                <a16:creationId xmlns:a16="http://schemas.microsoft.com/office/drawing/2014/main" id="{6ED5FFEA-BC27-8372-3868-6CF1B3392574}"/>
              </a:ext>
            </a:extLst>
          </p:cNvPr>
          <p:cNvSpPr>
            <a:spLocks noGrp="1"/>
          </p:cNvSpPr>
          <p:nvPr>
            <p:ph idx="1"/>
          </p:nvPr>
        </p:nvSpPr>
        <p:spPr>
          <a:xfrm>
            <a:off x="838200" y="2011680"/>
            <a:ext cx="5908288" cy="4210700"/>
          </a:xfrm>
        </p:spPr>
        <p:txBody>
          <a:bodyPr vert="horz" lIns="91440" tIns="45720" rIns="91440" bIns="45720" rtlCol="0" anchor="t">
            <a:normAutofit/>
          </a:bodyPr>
          <a:lstStyle/>
          <a:p>
            <a:r>
              <a:rPr lang="it-IT" sz="2000" dirty="0" err="1">
                <a:highlight>
                  <a:srgbClr val="FFFFFF"/>
                </a:highlight>
                <a:ea typeface="+mn-lt"/>
                <a:cs typeface="+mn-lt"/>
              </a:rPr>
              <a:t>We</a:t>
            </a:r>
            <a:r>
              <a:rPr lang="it-IT" sz="2000" dirty="0">
                <a:highlight>
                  <a:srgbClr val="FFFFFF"/>
                </a:highlight>
                <a:ea typeface="+mn-lt"/>
                <a:cs typeface="+mn-lt"/>
              </a:rPr>
              <a:t> </a:t>
            </a:r>
            <a:r>
              <a:rPr lang="it-IT" sz="2000" dirty="0" err="1">
                <a:highlight>
                  <a:srgbClr val="FFFFFF"/>
                </a:highlight>
                <a:ea typeface="+mn-lt"/>
                <a:cs typeface="+mn-lt"/>
              </a:rPr>
              <a:t>count</a:t>
            </a:r>
            <a:r>
              <a:rPr lang="it-IT" sz="2000" dirty="0">
                <a:highlight>
                  <a:srgbClr val="FFFFFF"/>
                </a:highlight>
                <a:ea typeface="+mn-lt"/>
                <a:cs typeface="+mn-lt"/>
              </a:rPr>
              <a:t> the </a:t>
            </a:r>
            <a:r>
              <a:rPr lang="it-IT" sz="2000" dirty="0" err="1">
                <a:highlight>
                  <a:srgbClr val="FFFFFF"/>
                </a:highlight>
                <a:ea typeface="+mn-lt"/>
                <a:cs typeface="+mn-lt"/>
              </a:rPr>
              <a:t>number</a:t>
            </a:r>
            <a:r>
              <a:rPr lang="it-IT" sz="2000" dirty="0">
                <a:highlight>
                  <a:srgbClr val="FFFFFF"/>
                </a:highlight>
                <a:ea typeface="+mn-lt"/>
                <a:cs typeface="+mn-lt"/>
              </a:rPr>
              <a:t> of </a:t>
            </a:r>
            <a:r>
              <a:rPr lang="it-IT" sz="2000" dirty="0" err="1">
                <a:highlight>
                  <a:srgbClr val="FFFFFF"/>
                </a:highlight>
                <a:ea typeface="+mn-lt"/>
                <a:cs typeface="+mn-lt"/>
              </a:rPr>
              <a:t>sentences</a:t>
            </a:r>
            <a:r>
              <a:rPr lang="it-IT" sz="2000" dirty="0">
                <a:highlight>
                  <a:srgbClr val="FFFFFF"/>
                </a:highlight>
                <a:ea typeface="+mn-lt"/>
                <a:cs typeface="+mn-lt"/>
              </a:rPr>
              <a:t> with more </a:t>
            </a:r>
            <a:r>
              <a:rPr lang="it-IT" sz="2000" dirty="0" err="1">
                <a:highlight>
                  <a:srgbClr val="FFFFFF"/>
                </a:highlight>
                <a:ea typeface="+mn-lt"/>
                <a:cs typeface="+mn-lt"/>
              </a:rPr>
              <a:t>than</a:t>
            </a:r>
            <a:r>
              <a:rPr lang="it-IT" sz="2000" dirty="0">
                <a:highlight>
                  <a:srgbClr val="FFFFFF"/>
                </a:highlight>
                <a:ea typeface="+mn-lt"/>
                <a:cs typeface="+mn-lt"/>
              </a:rPr>
              <a:t> one sentiment.</a:t>
            </a:r>
            <a:endParaRPr lang="it-IT" sz="2000" dirty="0">
              <a:ea typeface="+mn-lt"/>
              <a:cs typeface="+mn-lt"/>
            </a:endParaRPr>
          </a:p>
          <a:p>
            <a:r>
              <a:rPr lang="it-IT" sz="2000" dirty="0" err="1">
                <a:highlight>
                  <a:srgbClr val="FFFFFF"/>
                </a:highlight>
                <a:ea typeface="+mn-lt"/>
                <a:cs typeface="+mn-lt"/>
              </a:rPr>
              <a:t>As</a:t>
            </a:r>
            <a:r>
              <a:rPr lang="it-IT" sz="2000" dirty="0">
                <a:highlight>
                  <a:srgbClr val="FFFFFF"/>
                </a:highlight>
                <a:ea typeface="+mn-lt"/>
                <a:cs typeface="+mn-lt"/>
              </a:rPr>
              <a:t> </a:t>
            </a:r>
            <a:r>
              <a:rPr lang="it-IT" sz="2000" dirty="0" err="1">
                <a:highlight>
                  <a:srgbClr val="FFFFFF"/>
                </a:highlight>
                <a:ea typeface="+mn-lt"/>
                <a:cs typeface="+mn-lt"/>
              </a:rPr>
              <a:t>we</a:t>
            </a:r>
            <a:r>
              <a:rPr lang="it-IT" sz="2000" dirty="0">
                <a:highlight>
                  <a:srgbClr val="FFFFFF"/>
                </a:highlight>
                <a:ea typeface="+mn-lt"/>
                <a:cs typeface="+mn-lt"/>
              </a:rPr>
              <a:t> can </a:t>
            </a:r>
            <a:r>
              <a:rPr lang="it-IT" sz="2000" dirty="0" err="1">
                <a:highlight>
                  <a:srgbClr val="FFFFFF"/>
                </a:highlight>
                <a:ea typeface="+mn-lt"/>
                <a:cs typeface="+mn-lt"/>
              </a:rPr>
              <a:t>see</a:t>
            </a:r>
            <a:r>
              <a:rPr lang="it-IT" sz="2000" dirty="0">
                <a:highlight>
                  <a:srgbClr val="FFFFFF"/>
                </a:highlight>
                <a:ea typeface="+mn-lt"/>
                <a:cs typeface="+mn-lt"/>
              </a:rPr>
              <a:t> from the plot, </a:t>
            </a:r>
            <a:r>
              <a:rPr lang="it-IT" sz="2000" dirty="0" err="1">
                <a:highlight>
                  <a:srgbClr val="FFFFFF"/>
                </a:highlight>
                <a:ea typeface="+mn-lt"/>
                <a:cs typeface="+mn-lt"/>
              </a:rPr>
              <a:t>joy</a:t>
            </a:r>
            <a:r>
              <a:rPr lang="it-IT" sz="2000" dirty="0">
                <a:highlight>
                  <a:srgbClr val="FFFFFF"/>
                </a:highlight>
                <a:ea typeface="+mn-lt"/>
                <a:cs typeface="+mn-lt"/>
              </a:rPr>
              <a:t> and love </a:t>
            </a:r>
            <a:r>
              <a:rPr lang="it-IT" sz="2000" dirty="0" err="1">
                <a:highlight>
                  <a:srgbClr val="FFFFFF"/>
                </a:highlight>
                <a:ea typeface="+mn-lt"/>
                <a:cs typeface="+mn-lt"/>
              </a:rPr>
              <a:t>is</a:t>
            </a:r>
            <a:r>
              <a:rPr lang="it-IT" sz="2000" dirty="0">
                <a:highlight>
                  <a:srgbClr val="FFFFFF"/>
                </a:highlight>
                <a:ea typeface="+mn-lt"/>
                <a:cs typeface="+mn-lt"/>
              </a:rPr>
              <a:t> the more </a:t>
            </a:r>
            <a:r>
              <a:rPr lang="it-IT" sz="2000" dirty="0" err="1">
                <a:highlight>
                  <a:srgbClr val="FFFFFF"/>
                </a:highlight>
                <a:ea typeface="+mn-lt"/>
                <a:cs typeface="+mn-lt"/>
              </a:rPr>
              <a:t>frequent</a:t>
            </a:r>
            <a:r>
              <a:rPr lang="it-IT" sz="2000" dirty="0">
                <a:highlight>
                  <a:srgbClr val="FFFFFF"/>
                </a:highlight>
                <a:ea typeface="+mn-lt"/>
                <a:cs typeface="+mn-lt"/>
              </a:rPr>
              <a:t> </a:t>
            </a:r>
            <a:r>
              <a:rPr lang="it-IT" sz="2000" dirty="0" err="1">
                <a:highlight>
                  <a:srgbClr val="FFFFFF"/>
                </a:highlight>
                <a:ea typeface="+mn-lt"/>
                <a:cs typeface="+mn-lt"/>
              </a:rPr>
              <a:t>couple</a:t>
            </a:r>
            <a:r>
              <a:rPr lang="it-IT" sz="2000" dirty="0">
                <a:highlight>
                  <a:srgbClr val="FFFFFF"/>
                </a:highlight>
                <a:ea typeface="+mn-lt"/>
                <a:cs typeface="+mn-lt"/>
              </a:rPr>
              <a:t>, </a:t>
            </a:r>
            <a:r>
              <a:rPr lang="it-IT" sz="2000" dirty="0" err="1">
                <a:highlight>
                  <a:srgbClr val="FFFFFF"/>
                </a:highlight>
                <a:ea typeface="+mn-lt"/>
                <a:cs typeface="+mn-lt"/>
              </a:rPr>
              <a:t>understandably</a:t>
            </a:r>
            <a:r>
              <a:rPr lang="it-IT" sz="2000" dirty="0">
                <a:highlight>
                  <a:srgbClr val="FFFFFF"/>
                </a:highlight>
                <a:ea typeface="+mn-lt"/>
                <a:cs typeface="+mn-lt"/>
              </a:rPr>
              <a:t>, </a:t>
            </a:r>
            <a:r>
              <a:rPr lang="it-IT" sz="2000" dirty="0" err="1">
                <a:highlight>
                  <a:srgbClr val="FFFFFF"/>
                </a:highlight>
                <a:ea typeface="+mn-lt"/>
                <a:cs typeface="+mn-lt"/>
              </a:rPr>
              <a:t>but</a:t>
            </a:r>
            <a:r>
              <a:rPr lang="it-IT" sz="2000" dirty="0">
                <a:highlight>
                  <a:srgbClr val="FFFFFF"/>
                </a:highlight>
                <a:ea typeface="+mn-lt"/>
                <a:cs typeface="+mn-lt"/>
              </a:rPr>
              <a:t> </a:t>
            </a:r>
            <a:r>
              <a:rPr lang="it-IT" sz="2000" dirty="0" err="1">
                <a:highlight>
                  <a:srgbClr val="FFFFFF"/>
                </a:highlight>
                <a:ea typeface="+mn-lt"/>
                <a:cs typeface="+mn-lt"/>
              </a:rPr>
              <a:t>we</a:t>
            </a:r>
            <a:r>
              <a:rPr lang="it-IT" sz="2000" dirty="0">
                <a:highlight>
                  <a:srgbClr val="FFFFFF"/>
                </a:highlight>
                <a:ea typeface="+mn-lt"/>
                <a:cs typeface="+mn-lt"/>
              </a:rPr>
              <a:t> </a:t>
            </a:r>
            <a:r>
              <a:rPr lang="it-IT" sz="2000" dirty="0" err="1">
                <a:highlight>
                  <a:srgbClr val="FFFFFF"/>
                </a:highlight>
                <a:ea typeface="+mn-lt"/>
                <a:cs typeface="+mn-lt"/>
              </a:rPr>
              <a:t>have</a:t>
            </a:r>
            <a:r>
              <a:rPr lang="it-IT" sz="2000" dirty="0">
                <a:highlight>
                  <a:srgbClr val="FFFFFF"/>
                </a:highlight>
                <a:ea typeface="+mn-lt"/>
                <a:cs typeface="+mn-lt"/>
              </a:rPr>
              <a:t> </a:t>
            </a:r>
            <a:r>
              <a:rPr lang="it-IT" sz="2000" dirty="0" err="1">
                <a:highlight>
                  <a:srgbClr val="FFFFFF"/>
                </a:highlight>
                <a:ea typeface="+mn-lt"/>
                <a:cs typeface="+mn-lt"/>
              </a:rPr>
              <a:t>also</a:t>
            </a:r>
            <a:r>
              <a:rPr lang="it-IT" sz="2000" dirty="0">
                <a:highlight>
                  <a:srgbClr val="FFFFFF"/>
                </a:highlight>
                <a:ea typeface="+mn-lt"/>
                <a:cs typeface="+mn-lt"/>
              </a:rPr>
              <a:t> some strange </a:t>
            </a:r>
            <a:r>
              <a:rPr lang="it-IT" sz="2000" dirty="0" err="1">
                <a:highlight>
                  <a:srgbClr val="FFFFFF"/>
                </a:highlight>
                <a:ea typeface="+mn-lt"/>
                <a:cs typeface="+mn-lt"/>
              </a:rPr>
              <a:t>couple</a:t>
            </a:r>
            <a:r>
              <a:rPr lang="it-IT" sz="2000" dirty="0">
                <a:highlight>
                  <a:srgbClr val="FFFFFF"/>
                </a:highlight>
                <a:ea typeface="+mn-lt"/>
                <a:cs typeface="+mn-lt"/>
              </a:rPr>
              <a:t> of sentiments, </a:t>
            </a:r>
            <a:r>
              <a:rPr lang="it-IT" sz="2000" dirty="0" err="1">
                <a:highlight>
                  <a:srgbClr val="FFFFFF"/>
                </a:highlight>
                <a:ea typeface="+mn-lt"/>
                <a:cs typeface="+mn-lt"/>
              </a:rPr>
              <a:t>as</a:t>
            </a:r>
            <a:r>
              <a:rPr lang="it-IT" sz="2000" dirty="0">
                <a:highlight>
                  <a:srgbClr val="FFFFFF"/>
                </a:highlight>
                <a:ea typeface="+mn-lt"/>
                <a:cs typeface="+mn-lt"/>
              </a:rPr>
              <a:t> </a:t>
            </a:r>
            <a:r>
              <a:rPr lang="it-IT" sz="2000" dirty="0" err="1">
                <a:highlight>
                  <a:srgbClr val="FFFFFF"/>
                </a:highlight>
                <a:ea typeface="+mn-lt"/>
                <a:cs typeface="+mn-lt"/>
              </a:rPr>
              <a:t>joy</a:t>
            </a:r>
            <a:r>
              <a:rPr lang="it-IT" sz="2000" dirty="0">
                <a:highlight>
                  <a:srgbClr val="FFFFFF"/>
                </a:highlight>
                <a:ea typeface="+mn-lt"/>
                <a:cs typeface="+mn-lt"/>
              </a:rPr>
              <a:t> and </a:t>
            </a:r>
            <a:r>
              <a:rPr lang="it-IT" sz="2000" dirty="0" err="1">
                <a:highlight>
                  <a:srgbClr val="FFFFFF"/>
                </a:highlight>
                <a:ea typeface="+mn-lt"/>
                <a:cs typeface="+mn-lt"/>
              </a:rPr>
              <a:t>sadness</a:t>
            </a:r>
            <a:r>
              <a:rPr lang="it-IT" sz="2000" dirty="0">
                <a:highlight>
                  <a:srgbClr val="FFFFFF"/>
                </a:highlight>
                <a:ea typeface="+mn-lt"/>
                <a:cs typeface="+mn-lt"/>
              </a:rPr>
              <a:t>, or </a:t>
            </a:r>
            <a:r>
              <a:rPr lang="it-IT" sz="2000" dirty="0" err="1">
                <a:highlight>
                  <a:srgbClr val="FFFFFF"/>
                </a:highlight>
                <a:ea typeface="+mn-lt"/>
                <a:cs typeface="+mn-lt"/>
              </a:rPr>
              <a:t>joy</a:t>
            </a:r>
            <a:r>
              <a:rPr lang="it-IT" sz="2000" dirty="0">
                <a:highlight>
                  <a:srgbClr val="FFFFFF"/>
                </a:highlight>
                <a:ea typeface="+mn-lt"/>
                <a:cs typeface="+mn-lt"/>
              </a:rPr>
              <a:t> and </a:t>
            </a:r>
            <a:r>
              <a:rPr lang="it-IT" sz="2000" dirty="0" err="1">
                <a:highlight>
                  <a:srgbClr val="FFFFFF"/>
                </a:highlight>
                <a:ea typeface="+mn-lt"/>
                <a:cs typeface="+mn-lt"/>
              </a:rPr>
              <a:t>fear</a:t>
            </a:r>
            <a:r>
              <a:rPr lang="it-IT" sz="2000" dirty="0">
                <a:highlight>
                  <a:srgbClr val="FFFFFF"/>
                </a:highlight>
                <a:ea typeface="+mn-lt"/>
                <a:cs typeface="+mn-lt"/>
              </a:rPr>
              <a:t>, in some </a:t>
            </a:r>
            <a:r>
              <a:rPr lang="it-IT" sz="2000" dirty="0" err="1">
                <a:highlight>
                  <a:srgbClr val="FFFFFF"/>
                </a:highlight>
                <a:ea typeface="+mn-lt"/>
                <a:cs typeface="+mn-lt"/>
              </a:rPr>
              <a:t>sentences</a:t>
            </a:r>
            <a:r>
              <a:rPr lang="it-IT" sz="2000" dirty="0">
                <a:highlight>
                  <a:srgbClr val="FFFFFF"/>
                </a:highlight>
                <a:ea typeface="+mn-lt"/>
                <a:cs typeface="+mn-lt"/>
              </a:rPr>
              <a:t>.</a:t>
            </a:r>
          </a:p>
          <a:p>
            <a:pPr marL="0" indent="0">
              <a:buNone/>
            </a:pPr>
            <a:endParaRPr lang="it-IT" sz="1800" dirty="0">
              <a:highlight>
                <a:srgbClr val="FFFFFF"/>
              </a:highlight>
              <a:ea typeface="+mn-lt"/>
              <a:cs typeface="+mn-lt"/>
            </a:endParaRPr>
          </a:p>
        </p:txBody>
      </p:sp>
      <p:pic>
        <p:nvPicPr>
          <p:cNvPr id="5" name="Immagine 4">
            <a:extLst>
              <a:ext uri="{FF2B5EF4-FFF2-40B4-BE49-F238E27FC236}">
                <a16:creationId xmlns:a16="http://schemas.microsoft.com/office/drawing/2014/main" id="{F409CF45-F39B-0CF3-ADB5-7B04A9A26790}"/>
              </a:ext>
            </a:extLst>
          </p:cNvPr>
          <p:cNvPicPr>
            <a:picLocks noChangeAspect="1"/>
          </p:cNvPicPr>
          <p:nvPr/>
        </p:nvPicPr>
        <p:blipFill>
          <a:blip r:embed="rId2"/>
          <a:stretch>
            <a:fillRect/>
          </a:stretch>
        </p:blipFill>
        <p:spPr>
          <a:xfrm>
            <a:off x="7032272" y="2011680"/>
            <a:ext cx="4687719" cy="4042223"/>
          </a:xfrm>
          <a:prstGeom prst="rect">
            <a:avLst/>
          </a:prstGeom>
        </p:spPr>
      </p:pic>
    </p:spTree>
    <p:extLst>
      <p:ext uri="{BB962C8B-B14F-4D97-AF65-F5344CB8AC3E}">
        <p14:creationId xmlns:p14="http://schemas.microsoft.com/office/powerpoint/2010/main" val="129415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654EF2-F1C3-E7B4-686D-75916A388B67}"/>
              </a:ext>
            </a:extLst>
          </p:cNvPr>
          <p:cNvSpPr>
            <a:spLocks noGrp="1"/>
          </p:cNvSpPr>
          <p:nvPr>
            <p:ph type="title"/>
          </p:nvPr>
        </p:nvSpPr>
        <p:spPr/>
        <p:txBody>
          <a:bodyPr>
            <a:normAutofit/>
          </a:bodyPr>
          <a:lstStyle/>
          <a:p>
            <a:pPr algn="ctr"/>
            <a:r>
              <a:rPr lang="it-IT" sz="3600" dirty="0">
                <a:effectLst>
                  <a:outerShdw blurRad="38100" dist="38100" dir="2700000" algn="tl">
                    <a:srgbClr val="000000">
                      <a:alpha val="43137"/>
                    </a:srgbClr>
                  </a:outerShdw>
                </a:effectLst>
              </a:rPr>
              <a:t>DATA ANALYSIS</a:t>
            </a:r>
          </a:p>
        </p:txBody>
      </p:sp>
      <p:sp>
        <p:nvSpPr>
          <p:cNvPr id="3" name="Segnaposto contenuto 2">
            <a:extLst>
              <a:ext uri="{FF2B5EF4-FFF2-40B4-BE49-F238E27FC236}">
                <a16:creationId xmlns:a16="http://schemas.microsoft.com/office/drawing/2014/main" id="{6ED5FFEA-BC27-8372-3868-6CF1B3392574}"/>
              </a:ext>
            </a:extLst>
          </p:cNvPr>
          <p:cNvSpPr>
            <a:spLocks noGrp="1"/>
          </p:cNvSpPr>
          <p:nvPr>
            <p:ph idx="1"/>
          </p:nvPr>
        </p:nvSpPr>
        <p:spPr>
          <a:xfrm>
            <a:off x="516194" y="1533832"/>
            <a:ext cx="5905830" cy="4807974"/>
          </a:xfrm>
        </p:spPr>
        <p:txBody>
          <a:bodyPr vert="horz" lIns="91440" tIns="45720" rIns="91440" bIns="45720" rtlCol="0" anchor="t">
            <a:noAutofit/>
          </a:bodyPr>
          <a:lstStyle/>
          <a:p>
            <a:pPr algn="l">
              <a:buFont typeface="Arial" panose="020B0604020202020204" pitchFamily="34" charset="0"/>
              <a:buChar char="•"/>
            </a:pPr>
            <a:r>
              <a:rPr lang="en-US" sz="1600" b="0" i="0" dirty="0">
                <a:effectLst/>
              </a:rPr>
              <a:t>We have a total of 4800 sentences labeled on 6 sentiments.</a:t>
            </a:r>
          </a:p>
          <a:p>
            <a:pPr algn="l">
              <a:buFont typeface="Arial" panose="020B0604020202020204" pitchFamily="34" charset="0"/>
              <a:buChar char="•"/>
            </a:pPr>
            <a:r>
              <a:rPr lang="en-US" sz="1600" b="0" i="0" dirty="0">
                <a:effectLst/>
              </a:rPr>
              <a:t>'love' is the more represented one, with 1200 samples, but we have some sentiments, like surprise and fear, that have less than 200 samples, maybe not too much for training a classification model.</a:t>
            </a:r>
          </a:p>
          <a:p>
            <a:pPr algn="l">
              <a:buFont typeface="Arial" panose="020B0604020202020204" pitchFamily="34" charset="0"/>
              <a:buChar char="•"/>
            </a:pPr>
            <a:r>
              <a:rPr lang="en-US" sz="1600" b="0" i="0" dirty="0">
                <a:effectLst/>
              </a:rPr>
              <a:t>Even considering the most represented ones, the dataset is highly unbalanced, so we will use some balancing techniques.</a:t>
            </a:r>
          </a:p>
          <a:p>
            <a:pPr algn="l">
              <a:buFont typeface="Arial" panose="020B0604020202020204" pitchFamily="34" charset="0"/>
              <a:buChar char="•"/>
            </a:pPr>
            <a:r>
              <a:rPr lang="en-US" sz="1600" b="0" i="0" dirty="0">
                <a:effectLst/>
              </a:rPr>
              <a:t>Sentences have a mean number of words of about 37</a:t>
            </a:r>
          </a:p>
          <a:p>
            <a:pPr algn="l">
              <a:buFont typeface="Arial" panose="020B0604020202020204" pitchFamily="34" charset="0"/>
              <a:buChar char="•"/>
            </a:pPr>
            <a:r>
              <a:rPr lang="en-US" sz="1600" b="0" i="0" dirty="0">
                <a:effectLst/>
              </a:rPr>
              <a:t>133 sentences have been labeled with more than one sentiment, sometimes correlated, as love and joy, sometimes not.</a:t>
            </a:r>
          </a:p>
          <a:p>
            <a:pPr algn="l">
              <a:buFont typeface="Arial" panose="020B0604020202020204" pitchFamily="34" charset="0"/>
              <a:buChar char="•"/>
            </a:pPr>
            <a:r>
              <a:rPr lang="en-US" sz="1600" b="0" i="0" dirty="0">
                <a:effectLst/>
              </a:rPr>
              <a:t>This may be due to the fact that sentiments and feelings change a lot from one to another, and so the samples in our dataset.</a:t>
            </a:r>
            <a:endParaRPr lang="en-US" sz="1600" dirty="0"/>
          </a:p>
          <a:p>
            <a:pPr marL="0" indent="0">
              <a:buNone/>
            </a:pPr>
            <a:endParaRPr lang="it-IT" sz="1600" dirty="0">
              <a:highlight>
                <a:srgbClr val="FFFFFF"/>
              </a:highlight>
              <a:ea typeface="+mn-lt"/>
              <a:cs typeface="+mn-lt"/>
            </a:endParaRPr>
          </a:p>
        </p:txBody>
      </p:sp>
      <p:pic>
        <p:nvPicPr>
          <p:cNvPr id="6" name="Immagine 5">
            <a:extLst>
              <a:ext uri="{FF2B5EF4-FFF2-40B4-BE49-F238E27FC236}">
                <a16:creationId xmlns:a16="http://schemas.microsoft.com/office/drawing/2014/main" id="{5B37A8AD-B357-2926-8DA0-79FE44EB01D5}"/>
              </a:ext>
            </a:extLst>
          </p:cNvPr>
          <p:cNvPicPr>
            <a:picLocks noChangeAspect="1"/>
          </p:cNvPicPr>
          <p:nvPr/>
        </p:nvPicPr>
        <p:blipFill>
          <a:blip r:embed="rId2"/>
          <a:stretch>
            <a:fillRect/>
          </a:stretch>
        </p:blipFill>
        <p:spPr>
          <a:xfrm>
            <a:off x="7005484" y="2147643"/>
            <a:ext cx="4984955" cy="3543795"/>
          </a:xfrm>
          <a:prstGeom prst="rect">
            <a:avLst/>
          </a:prstGeom>
        </p:spPr>
      </p:pic>
    </p:spTree>
    <p:extLst>
      <p:ext uri="{BB962C8B-B14F-4D97-AF65-F5344CB8AC3E}">
        <p14:creationId xmlns:p14="http://schemas.microsoft.com/office/powerpoint/2010/main" val="224024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0478D476-B37A-89FB-648B-F4F935FAE0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i="1" dirty="0">
                <a:effectLst>
                  <a:outerShdw blurRad="38100" dist="38100" dir="2700000" algn="tl">
                    <a:srgbClr val="000000">
                      <a:alpha val="43137"/>
                    </a:srgbClr>
                  </a:outerShdw>
                </a:effectLst>
              </a:rPr>
              <a:t>FEATURE EXTRACTION </a:t>
            </a:r>
          </a:p>
        </p:txBody>
      </p:sp>
      <p:sp>
        <p:nvSpPr>
          <p:cNvPr id="5" name="CasellaDiTesto 4">
            <a:extLst>
              <a:ext uri="{FF2B5EF4-FFF2-40B4-BE49-F238E27FC236}">
                <a16:creationId xmlns:a16="http://schemas.microsoft.com/office/drawing/2014/main" id="{F0E1E2DA-22C7-6F91-196F-BF18279A0A9A}"/>
              </a:ext>
            </a:extLst>
          </p:cNvPr>
          <p:cNvSpPr txBox="1"/>
          <p:nvPr/>
        </p:nvSpPr>
        <p:spPr>
          <a:xfrm>
            <a:off x="838201" y="2013625"/>
            <a:ext cx="4614759" cy="416333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b="0" i="0" dirty="0">
                <a:effectLst/>
              </a:rPr>
              <a:t>Word vectors, or word embeddings, are vectors of numbers that provide information about the meaning of a word, as well as its context.</a:t>
            </a:r>
          </a:p>
          <a:p>
            <a:pPr indent="-228600">
              <a:lnSpc>
                <a:spcPct val="90000"/>
              </a:lnSpc>
              <a:spcAft>
                <a:spcPts val="600"/>
              </a:spcAft>
              <a:buFont typeface="Arial" panose="020B0604020202020204" pitchFamily="34" charset="0"/>
              <a:buChar char="•"/>
            </a:pPr>
            <a:r>
              <a:rPr lang="en-US" sz="1900" b="0" i="0" dirty="0">
                <a:effectLst/>
              </a:rPr>
              <a:t>Vector averaging means that the vector of multiple tokens is insensitive to the order of the words. The vector will be a one-dimensional </a:t>
            </a:r>
            <a:r>
              <a:rPr lang="en-US" sz="1900" b="0" i="0" dirty="0" err="1">
                <a:effectLst/>
              </a:rPr>
              <a:t>Numpy</a:t>
            </a:r>
            <a:r>
              <a:rPr lang="en-US" sz="1900" b="0" i="0" dirty="0">
                <a:effectLst/>
              </a:rPr>
              <a:t> array of float numbers and has 300 dimensions.</a:t>
            </a:r>
          </a:p>
          <a:p>
            <a:pPr indent="-228600">
              <a:lnSpc>
                <a:spcPct val="90000"/>
              </a:lnSpc>
              <a:spcAft>
                <a:spcPts val="600"/>
              </a:spcAft>
              <a:buFont typeface="Arial" panose="020B0604020202020204" pitchFamily="34" charset="0"/>
              <a:buChar char="•"/>
            </a:pPr>
            <a:r>
              <a:rPr lang="en-US" sz="1900" b="0" i="0" dirty="0">
                <a:effectLst/>
              </a:rPr>
              <a:t>The sentence vector is the same shape as the word vector because it is made up of the average of the word vectors over each word in the sentence.</a:t>
            </a:r>
            <a:endParaRPr lang="en-US" sz="1900" dirty="0"/>
          </a:p>
        </p:txBody>
      </p:sp>
      <p:pic>
        <p:nvPicPr>
          <p:cNvPr id="6" name="Immagine 5">
            <a:extLst>
              <a:ext uri="{FF2B5EF4-FFF2-40B4-BE49-F238E27FC236}">
                <a16:creationId xmlns:a16="http://schemas.microsoft.com/office/drawing/2014/main" id="{023C87E2-82C5-B496-1795-BF47EC722195}"/>
              </a:ext>
            </a:extLst>
          </p:cNvPr>
          <p:cNvPicPr>
            <a:picLocks noChangeAspect="1"/>
          </p:cNvPicPr>
          <p:nvPr/>
        </p:nvPicPr>
        <p:blipFill>
          <a:blip r:embed="rId2"/>
          <a:stretch>
            <a:fillRect/>
          </a:stretch>
        </p:blipFill>
        <p:spPr>
          <a:xfrm>
            <a:off x="7443538" y="3382917"/>
            <a:ext cx="3141600" cy="1720025"/>
          </a:xfrm>
          <a:prstGeom prst="rect">
            <a:avLst/>
          </a:prstGeom>
        </p:spPr>
      </p:pic>
      <p:sp>
        <p:nvSpPr>
          <p:cNvPr id="4" name="CasellaDiTesto 3">
            <a:extLst>
              <a:ext uri="{FF2B5EF4-FFF2-40B4-BE49-F238E27FC236}">
                <a16:creationId xmlns:a16="http://schemas.microsoft.com/office/drawing/2014/main" id="{7F73C375-9CBA-197D-66A8-02B452554C5D}"/>
              </a:ext>
            </a:extLst>
          </p:cNvPr>
          <p:cNvSpPr txBox="1"/>
          <p:nvPr/>
        </p:nvSpPr>
        <p:spPr>
          <a:xfrm>
            <a:off x="6094476" y="555657"/>
            <a:ext cx="4845269" cy="461665"/>
          </a:xfrm>
          <a:prstGeom prst="rect">
            <a:avLst/>
          </a:prstGeom>
          <a:noFill/>
        </p:spPr>
        <p:txBody>
          <a:bodyPr wrap="square" lIns="91440" tIns="45720" rIns="91440" bIns="45720" rtlCol="0" anchor="t">
            <a:spAutoFit/>
          </a:bodyPr>
          <a:lstStyle/>
          <a:p>
            <a:endParaRPr lang="en-US" sz="2400">
              <a:latin typeface="-apple-system"/>
            </a:endParaRPr>
          </a:p>
        </p:txBody>
      </p:sp>
      <p:sp>
        <p:nvSpPr>
          <p:cNvPr id="3" name="CasellaDiTesto 2">
            <a:extLst>
              <a:ext uri="{FF2B5EF4-FFF2-40B4-BE49-F238E27FC236}">
                <a16:creationId xmlns:a16="http://schemas.microsoft.com/office/drawing/2014/main" id="{66B23238-7A80-B65C-95AF-1430CBAF2819}"/>
              </a:ext>
            </a:extLst>
          </p:cNvPr>
          <p:cNvSpPr txBox="1"/>
          <p:nvPr/>
        </p:nvSpPr>
        <p:spPr>
          <a:xfrm>
            <a:off x="5746315" y="266178"/>
            <a:ext cx="6169068"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it-IT">
              <a:latin typeface="-apple-system"/>
              <a:ea typeface="-apple-system"/>
              <a:cs typeface="-apple-system"/>
            </a:endParaRPr>
          </a:p>
          <a:p>
            <a:pPr>
              <a:spcAft>
                <a:spcPts val="600"/>
              </a:spcAft>
            </a:pPr>
            <a:endParaRPr lang="it-IT">
              <a:latin typeface="-apple-system"/>
            </a:endParaRPr>
          </a:p>
        </p:txBody>
      </p:sp>
    </p:spTree>
    <p:extLst>
      <p:ext uri="{BB962C8B-B14F-4D97-AF65-F5344CB8AC3E}">
        <p14:creationId xmlns:p14="http://schemas.microsoft.com/office/powerpoint/2010/main" val="386013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AAA180">
              <a:alpha val="20000"/>
            </a:srgbClr>
          </a:solidFill>
          <a:ln w="32707" cap="flat">
            <a:noFill/>
            <a:prstDash val="solid"/>
            <a:miter/>
          </a:ln>
        </p:spPr>
        <p:txBody>
          <a:bodyPr rtlCol="0" anchor="ctr"/>
          <a:lstStyle/>
          <a:p>
            <a:endParaRPr lang="en-US">
              <a:solidFill>
                <a:schemeClr val="tx1"/>
              </a:solidFill>
            </a:endParaRPr>
          </a:p>
        </p:txBody>
      </p:sp>
      <p:sp>
        <p:nvSpPr>
          <p:cNvPr id="2" name="Titolo 1">
            <a:extLst>
              <a:ext uri="{FF2B5EF4-FFF2-40B4-BE49-F238E27FC236}">
                <a16:creationId xmlns:a16="http://schemas.microsoft.com/office/drawing/2014/main" id="{0478D476-B37A-89FB-648B-F4F935FAE093}"/>
              </a:ext>
            </a:extLst>
          </p:cNvPr>
          <p:cNvSpPr>
            <a:spLocks noGrp="1"/>
          </p:cNvSpPr>
          <p:nvPr>
            <p:ph type="title"/>
          </p:nvPr>
        </p:nvSpPr>
        <p:spPr>
          <a:xfrm>
            <a:off x="905484" y="1065749"/>
            <a:ext cx="3748810" cy="4726502"/>
          </a:xfrm>
        </p:spPr>
        <p:txBody>
          <a:bodyPr vert="horz" lIns="91440" tIns="45720" rIns="91440" bIns="45720" rtlCol="0" anchor="ctr">
            <a:normAutofit/>
          </a:bodyPr>
          <a:lstStyle/>
          <a:p>
            <a:r>
              <a:rPr lang="en-US" i="1" dirty="0">
                <a:effectLst>
                  <a:outerShdw blurRad="38100" dist="38100" dir="2700000" algn="tl">
                    <a:srgbClr val="000000">
                      <a:alpha val="43137"/>
                    </a:srgbClr>
                  </a:outerShdw>
                </a:effectLst>
              </a:rPr>
              <a:t>PIPELINE</a:t>
            </a:r>
          </a:p>
        </p:txBody>
      </p:sp>
      <p:sp>
        <p:nvSpPr>
          <p:cNvPr id="5" name="CasellaDiTesto 4">
            <a:extLst>
              <a:ext uri="{FF2B5EF4-FFF2-40B4-BE49-F238E27FC236}">
                <a16:creationId xmlns:a16="http://schemas.microsoft.com/office/drawing/2014/main" id="{F0E1E2DA-22C7-6F91-196F-BF18279A0A9A}"/>
              </a:ext>
            </a:extLst>
          </p:cNvPr>
          <p:cNvSpPr txBox="1"/>
          <p:nvPr/>
        </p:nvSpPr>
        <p:spPr>
          <a:xfrm>
            <a:off x="6804401" y="713313"/>
            <a:ext cx="4549400" cy="54313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spcAft>
                <a:spcPts val="600"/>
              </a:spcAft>
              <a:buFont typeface="Arial" panose="020B0604020202020204" pitchFamily="34" charset="0"/>
              <a:buChar char="•"/>
            </a:pPr>
            <a:r>
              <a:rPr lang="en-US" sz="2000" b="0" i="0" dirty="0">
                <a:effectLst/>
              </a:rPr>
              <a:t>We create a pipeline in </a:t>
            </a:r>
            <a:r>
              <a:rPr lang="en-US" sz="2000" b="0" i="0" dirty="0" err="1">
                <a:effectLst/>
              </a:rPr>
              <a:t>wich</a:t>
            </a:r>
            <a:r>
              <a:rPr lang="en-US" sz="2000" b="0" i="0" dirty="0">
                <a:effectLst/>
              </a:rPr>
              <a:t> we have 3 steps:</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r>
              <a:rPr lang="en-US" sz="2000" b="0" i="0" dirty="0">
                <a:effectLst/>
              </a:rPr>
              <a:t>the </a:t>
            </a:r>
            <a:r>
              <a:rPr lang="en-US" sz="2000" b="0" i="0" dirty="0" err="1">
                <a:effectLst/>
              </a:rPr>
              <a:t>WordVectorTransformer</a:t>
            </a:r>
            <a:r>
              <a:rPr lang="en-US" sz="2000" b="0" i="0" dirty="0">
                <a:effectLst/>
              </a:rPr>
              <a:t> class previously created, that will preprocess the text</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r>
              <a:rPr lang="en-US" sz="2000" b="0" i="0" dirty="0">
                <a:effectLst/>
              </a:rPr>
              <a:t>a SMOTE instance, that will apply a SMOTE algorithm to our data. We tried a </a:t>
            </a:r>
            <a:r>
              <a:rPr lang="en-US" sz="2000" b="0" i="0" dirty="0" err="1">
                <a:effectLst/>
              </a:rPr>
              <a:t>RandomUnderSampler</a:t>
            </a:r>
            <a:r>
              <a:rPr lang="en-US" sz="2000" b="0" i="0" dirty="0">
                <a:effectLst/>
              </a:rPr>
              <a:t> but we find SMOTE better.</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r>
              <a:rPr lang="en-US" sz="2000" dirty="0"/>
              <a:t>One instance of the chosen classifiers to compare</a:t>
            </a:r>
            <a:endParaRPr lang="en-US" sz="2000" b="0" i="0" dirty="0">
              <a:effectLst/>
            </a:endParaRPr>
          </a:p>
          <a:p>
            <a:pPr indent="-228600">
              <a:spcAft>
                <a:spcPts val="600"/>
              </a:spcAft>
              <a:buFont typeface="Arial" panose="020B0604020202020204" pitchFamily="34" charset="0"/>
              <a:buChar char="•"/>
            </a:pPr>
            <a:endParaRPr lang="en-US" sz="2000" b="0" i="0" dirty="0">
              <a:effectLst/>
            </a:endParaRPr>
          </a:p>
        </p:txBody>
      </p:sp>
      <p:sp>
        <p:nvSpPr>
          <p:cNvPr id="4" name="CasellaDiTesto 3">
            <a:extLst>
              <a:ext uri="{FF2B5EF4-FFF2-40B4-BE49-F238E27FC236}">
                <a16:creationId xmlns:a16="http://schemas.microsoft.com/office/drawing/2014/main" id="{7F73C375-9CBA-197D-66A8-02B452554C5D}"/>
              </a:ext>
            </a:extLst>
          </p:cNvPr>
          <p:cNvSpPr txBox="1"/>
          <p:nvPr/>
        </p:nvSpPr>
        <p:spPr>
          <a:xfrm>
            <a:off x="6094476" y="555657"/>
            <a:ext cx="4845269" cy="461665"/>
          </a:xfrm>
          <a:prstGeom prst="rect">
            <a:avLst/>
          </a:prstGeom>
          <a:noFill/>
        </p:spPr>
        <p:txBody>
          <a:bodyPr wrap="square" lIns="91440" tIns="45720" rIns="91440" bIns="45720" rtlCol="0" anchor="t">
            <a:spAutoFit/>
          </a:bodyPr>
          <a:lstStyle/>
          <a:p>
            <a:endParaRPr lang="en-US" sz="2400">
              <a:latin typeface="-apple-system"/>
            </a:endParaRPr>
          </a:p>
        </p:txBody>
      </p:sp>
    </p:spTree>
    <p:extLst>
      <p:ext uri="{BB962C8B-B14F-4D97-AF65-F5344CB8AC3E}">
        <p14:creationId xmlns:p14="http://schemas.microsoft.com/office/powerpoint/2010/main" val="206134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BABF6510-17A2-0E0B-75EC-39D7059B492E}"/>
              </a:ext>
            </a:extLst>
          </p:cNvPr>
          <p:cNvSpPr>
            <a:spLocks noGrp="1"/>
          </p:cNvSpPr>
          <p:nvPr>
            <p:ph type="title"/>
          </p:nvPr>
        </p:nvSpPr>
        <p:spPr>
          <a:xfrm>
            <a:off x="838201" y="643467"/>
            <a:ext cx="3888526" cy="1800526"/>
          </a:xfrm>
        </p:spPr>
        <p:txBody>
          <a:bodyPr>
            <a:normAutofit/>
          </a:bodyPr>
          <a:lstStyle/>
          <a:p>
            <a:r>
              <a:rPr lang="it-IT" dirty="0">
                <a:effectLst>
                  <a:outerShdw blurRad="38100" dist="38100" dir="2700000" algn="tl">
                    <a:srgbClr val="000000">
                      <a:alpha val="43137"/>
                    </a:srgbClr>
                  </a:outerShdw>
                </a:effectLst>
              </a:rPr>
              <a:t>CROSS VALIDATION</a:t>
            </a:r>
            <a:br>
              <a:rPr lang="it-IT" dirty="0">
                <a:effectLst>
                  <a:outerShdw blurRad="38100" dist="38100" dir="2700000" algn="tl">
                    <a:srgbClr val="000000">
                      <a:alpha val="43137"/>
                    </a:srgbClr>
                  </a:outerShdw>
                </a:effectLst>
              </a:rPr>
            </a:br>
            <a:endParaRPr lang="it-IT" dirty="0">
              <a:effectLst>
                <a:outerShdw blurRad="38100" dist="38100" dir="2700000" algn="tl">
                  <a:srgbClr val="000000">
                    <a:alpha val="43137"/>
                  </a:srgbClr>
                </a:outerShdw>
              </a:effectLst>
            </a:endParaRPr>
          </a:p>
        </p:txBody>
      </p:sp>
      <p:sp>
        <p:nvSpPr>
          <p:cNvPr id="3" name="Segnaposto contenuto 2">
            <a:extLst>
              <a:ext uri="{FF2B5EF4-FFF2-40B4-BE49-F238E27FC236}">
                <a16:creationId xmlns:a16="http://schemas.microsoft.com/office/drawing/2014/main" id="{744FAC08-01F4-C840-1D96-D113D274EB18}"/>
              </a:ext>
            </a:extLst>
          </p:cNvPr>
          <p:cNvSpPr>
            <a:spLocks noGrp="1"/>
          </p:cNvSpPr>
          <p:nvPr>
            <p:ph idx="1"/>
          </p:nvPr>
        </p:nvSpPr>
        <p:spPr>
          <a:xfrm>
            <a:off x="838201" y="2623381"/>
            <a:ext cx="3888528" cy="3553581"/>
          </a:xfrm>
        </p:spPr>
        <p:txBody>
          <a:bodyPr>
            <a:normAutofit/>
          </a:bodyPr>
          <a:lstStyle/>
          <a:p>
            <a:r>
              <a:rPr lang="en-US" sz="2000" b="0" i="0" dirty="0">
                <a:effectLst/>
              </a:rPr>
              <a:t>we use cross validation for evaluating. The </a:t>
            </a:r>
            <a:r>
              <a:rPr lang="en-US" sz="2000" b="0" i="0" dirty="0" err="1">
                <a:effectLst/>
              </a:rPr>
              <a:t>StratifiedKFold</a:t>
            </a:r>
            <a:r>
              <a:rPr lang="en-US" sz="2000" b="0" i="0" dirty="0">
                <a:effectLst/>
              </a:rPr>
              <a:t> function returns k=5 folds preserving the same percentage of samples for each class.</a:t>
            </a:r>
          </a:p>
          <a:p>
            <a:endParaRPr lang="it-IT" sz="2000" dirty="0"/>
          </a:p>
        </p:txBody>
      </p:sp>
      <p:pic>
        <p:nvPicPr>
          <p:cNvPr id="5" name="Immagine 4">
            <a:extLst>
              <a:ext uri="{FF2B5EF4-FFF2-40B4-BE49-F238E27FC236}">
                <a16:creationId xmlns:a16="http://schemas.microsoft.com/office/drawing/2014/main" id="{CDC37A59-0114-FCEE-FE8B-2992E6717327}"/>
              </a:ext>
            </a:extLst>
          </p:cNvPr>
          <p:cNvPicPr>
            <a:picLocks noChangeAspect="1"/>
          </p:cNvPicPr>
          <p:nvPr/>
        </p:nvPicPr>
        <p:blipFill>
          <a:blip r:embed="rId2"/>
          <a:stretch>
            <a:fillRect/>
          </a:stretch>
        </p:blipFill>
        <p:spPr>
          <a:xfrm>
            <a:off x="7056646" y="967222"/>
            <a:ext cx="4491887" cy="4951900"/>
          </a:xfrm>
          <a:prstGeom prst="rect">
            <a:avLst/>
          </a:prstGeom>
        </p:spPr>
      </p:pic>
    </p:spTree>
    <p:extLst>
      <p:ext uri="{BB962C8B-B14F-4D97-AF65-F5344CB8AC3E}">
        <p14:creationId xmlns:p14="http://schemas.microsoft.com/office/powerpoint/2010/main" val="338427671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A633C7C6310442A68C7447C1897082" ma:contentTypeVersion="3" ma:contentTypeDescription="Create a new document." ma:contentTypeScope="" ma:versionID="ede3f8cf1e6421b773cd9bf8f2bfa67c">
  <xsd:schema xmlns:xsd="http://www.w3.org/2001/XMLSchema" xmlns:xs="http://www.w3.org/2001/XMLSchema" xmlns:p="http://schemas.microsoft.com/office/2006/metadata/properties" xmlns:ns2="f12ef571-0998-4add-9eae-e6bcda4ea218" targetNamespace="http://schemas.microsoft.com/office/2006/metadata/properties" ma:root="true" ma:fieldsID="19b6edb81653f4a1843fd5570bf405bb" ns2:_="">
    <xsd:import namespace="f12ef571-0998-4add-9eae-e6bcda4ea21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2ef571-0998-4add-9eae-e6bcda4ea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489C11-6B65-4526-ABDF-E0C5648FEF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2ef571-0998-4add-9eae-e6bcda4ea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781CD-9401-46A2-AAA4-48EEAC319DE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5745CD-DD96-442E-97AA-EBFFB8FDC5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TotalTime>
  <Words>680</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-apple-system</vt:lpstr>
      <vt:lpstr>Arial</vt:lpstr>
      <vt:lpstr>Century Gothic</vt:lpstr>
      <vt:lpstr>BrushVTI</vt:lpstr>
      <vt:lpstr>EMOTION DETECTION</vt:lpstr>
      <vt:lpstr>DATASET</vt:lpstr>
      <vt:lpstr>Presentazione standard di PowerPoint</vt:lpstr>
      <vt:lpstr>DATA ANALYSIS</vt:lpstr>
      <vt:lpstr>DATA ANALYSIS</vt:lpstr>
      <vt:lpstr>DATA ANALYSIS</vt:lpstr>
      <vt:lpstr>FEATURE EXTRACTION </vt:lpstr>
      <vt:lpstr>PIPELINE</vt:lpstr>
      <vt:lpstr>CROSS VALIDATION </vt:lpstr>
      <vt:lpstr>CLASSIFIER COMPARISON</vt:lpstr>
      <vt:lpstr>Presentazione standard di PowerPoint</vt:lpstr>
      <vt:lpstr>CONCLUSIONS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dc:title>
  <dc:creator>Chiara e Vittoria Acampora</dc:creator>
  <cp:lastModifiedBy>Chiara e Vittoria Acampora</cp:lastModifiedBy>
  <cp:revision>41</cp:revision>
  <dcterms:created xsi:type="dcterms:W3CDTF">2023-04-09T10:40:47Z</dcterms:created>
  <dcterms:modified xsi:type="dcterms:W3CDTF">2023-04-14T16:40:46Z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0x0101006AA633C7C6310442A68C7447C1897082</vt:lpwstr>
  </property>
</Properties>
</file>