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8" r:id="rId3"/>
    <p:sldId id="263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F58"/>
    <a:srgbClr val="624065"/>
    <a:srgbClr val="713975"/>
    <a:srgbClr val="79457D"/>
    <a:srgbClr val="9300AC"/>
    <a:srgbClr val="F76FFF"/>
    <a:srgbClr val="9B8AF5"/>
    <a:srgbClr val="560171"/>
    <a:srgbClr val="560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8D42E-4417-4364-A8F6-5F7C767EC5C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EF527-98DE-4029-9DA5-24424A72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3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5D9B-3E8F-4163-97C4-C14390C25D2A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50F2-B528-4F89-BD99-DD8728A04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2162" y="4590923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8001" y="1024463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608" y="1009968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u="heavy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422407"/>
            <a:ext cx="12191999" cy="1542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296565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74361" y="103730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05477" y="1030886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1560" y="2132221"/>
            <a:ext cx="12154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AbAMPdb is the manually-curated database for antimicrobial peptides (AMPs) specifically against </a:t>
            </a:r>
            <a:r>
              <a:rPr lang="en-US" i="1" dirty="0"/>
              <a:t>Acinetobacter </a:t>
            </a:r>
            <a:r>
              <a:rPr lang="en-US" i="1" dirty="0" err="1"/>
              <a:t>baumannii</a:t>
            </a:r>
            <a:r>
              <a:rPr lang="en-US" i="1" dirty="0"/>
              <a:t>. The </a:t>
            </a:r>
            <a:r>
              <a:rPr lang="en-US" dirty="0"/>
              <a:t>database provides predicted information related to antimicrobial potentials, homology-based modelled structures and the peptide protein interactions of these AMPs.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13042" y="2364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6D160192-E571-404D-8890-93099524A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15" y="3656804"/>
            <a:ext cx="3047738" cy="14651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813487" y="1037309"/>
            <a:ext cx="101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422407"/>
            <a:ext cx="12191999" cy="1542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365" y="502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4959" y="4486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59923" y="287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3042" y="-18902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16760" y="-26647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Sign in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44368" y="-19765"/>
            <a:ext cx="775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Register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97546" y="-22485"/>
            <a:ext cx="148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Continue as guest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85778" y="1611187"/>
            <a:ext cx="3439391" cy="405245"/>
          </a:xfrm>
          <a:prstGeom prst="rect">
            <a:avLst/>
          </a:prstGeom>
          <a:solidFill>
            <a:schemeClr val="bg1"/>
          </a:solidFill>
          <a:ln>
            <a:solidFill>
              <a:srgbClr val="520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85777" y="2148050"/>
            <a:ext cx="3439391" cy="405245"/>
          </a:xfrm>
          <a:prstGeom prst="rect">
            <a:avLst/>
          </a:prstGeom>
          <a:solidFill>
            <a:schemeClr val="bg1"/>
          </a:solidFill>
          <a:ln>
            <a:solidFill>
              <a:srgbClr val="520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85776" y="2677985"/>
            <a:ext cx="3439391" cy="405245"/>
          </a:xfrm>
          <a:prstGeom prst="rect">
            <a:avLst/>
          </a:prstGeom>
          <a:solidFill>
            <a:schemeClr val="bg1"/>
          </a:solidFill>
          <a:ln>
            <a:solidFill>
              <a:srgbClr val="520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67669" y="3564678"/>
            <a:ext cx="1652155" cy="457200"/>
          </a:xfrm>
          <a:prstGeom prst="rect">
            <a:avLst/>
          </a:prstGeom>
          <a:solidFill>
            <a:srgbClr val="520F58"/>
          </a:solidFill>
          <a:ln>
            <a:solidFill>
              <a:srgbClr val="520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67669" y="4641868"/>
            <a:ext cx="1652155" cy="457200"/>
          </a:xfrm>
          <a:prstGeom prst="rect">
            <a:avLst/>
          </a:prstGeom>
          <a:solidFill>
            <a:srgbClr val="520F58"/>
          </a:solidFill>
          <a:ln>
            <a:solidFill>
              <a:srgbClr val="520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85776" y="4260869"/>
            <a:ext cx="1974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A MEMBER?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18088" y="1611187"/>
            <a:ext cx="1118754" cy="405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18088" y="2148050"/>
            <a:ext cx="1118754" cy="405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76424" y="2664129"/>
            <a:ext cx="1960418" cy="405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Password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562" y="-563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53547" y="-7027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50586" y="-84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25045" y="255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076" y="1672939"/>
            <a:ext cx="4836695" cy="300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3334" y="1721071"/>
            <a:ext cx="223319" cy="234544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11940234" y="14574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0" name="Rectangular Callout 9"/>
          <p:cNvSpPr/>
          <p:nvPr/>
        </p:nvSpPr>
        <p:spPr>
          <a:xfrm rot="5400000">
            <a:off x="12577449" y="1076508"/>
            <a:ext cx="594200" cy="11887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Search Name, ID, Sequence, Activity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947" y="2406316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947" y="270248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947" y="2998650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0947" y="3294817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0947" y="3590984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947" y="3887151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0947" y="4183318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0947" y="4479485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0947" y="4775652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08615" y="2406316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8615" y="270248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08615" y="2998650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8615" y="3294817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08615" y="3590984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08615" y="3887151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08615" y="4183318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08615" y="4479485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8615" y="4775652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856" y="2406316"/>
            <a:ext cx="1660906" cy="21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Molecular weight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7516" y="2713269"/>
            <a:ext cx="1660906" cy="21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Isoelectric Point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1856" y="2998816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Boman Index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7952" y="3305744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  Hydrophobicity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1856" y="3612672"/>
            <a:ext cx="1616566" cy="24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  % hydrophobicity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7632" y="3919600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Net charge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1856" y="4226528"/>
            <a:ext cx="916045" cy="20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Length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7290" y="4533456"/>
            <a:ext cx="1880712" cy="23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Amino acid Sequence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9984" y="4840384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Aliphatic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57840" y="2406316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Instability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57839" y="2702649"/>
            <a:ext cx="2269387" cy="23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Hydrophobic moment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57840" y="2998982"/>
            <a:ext cx="1679840" cy="21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Membrane position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69871" y="3283283"/>
            <a:ext cx="2449861" cy="24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Presence of disulphide bridges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79990" y="3544382"/>
            <a:ext cx="980236" cy="22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Toxicity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45807" y="3887981"/>
            <a:ext cx="1595619" cy="21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Therapeutic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81903" y="4160094"/>
            <a:ext cx="1888957" cy="23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Aggregation Propensity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97680" y="4480647"/>
            <a:ext cx="2269386" cy="212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Grand average Hydropathy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97680" y="4776980"/>
            <a:ext cx="1679840" cy="215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Hemolytic activity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92722" y="2374164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92722" y="2670331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992722" y="2966498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992722" y="3262665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2722" y="3558832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992722" y="3854999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13339" y="2374164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MIC value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34748" y="2666617"/>
            <a:ext cx="589546" cy="20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PTM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81787" y="2966830"/>
            <a:ext cx="1679840" cy="21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Signature of AMPs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278042" y="3251131"/>
            <a:ext cx="2449861" cy="24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269657"/>
            <a:r>
              <a:rPr lang="en-GB" sz="1400" dirty="0">
                <a:solidFill>
                  <a:prstClr val="black"/>
                </a:solidFill>
              </a:rPr>
              <a:t>Amphipathicity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224257" y="3512230"/>
            <a:ext cx="980236" cy="22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Flexibility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784744" y="3855829"/>
            <a:ext cx="1595619" cy="21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ADME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3681" y="4790030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4738" y="4786567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Continue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85" name="Rectangle 84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13042" y="-18902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u="heavy" dirty="0">
              <a:solidFill>
                <a:srgbClr val="520F58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562" y="-563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53547" y="-7027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50586" y="-84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25045" y="255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076" y="1672939"/>
            <a:ext cx="4836695" cy="300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3334" y="1721071"/>
            <a:ext cx="223319" cy="234544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11940234" y="14574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0" name="Rectangular Callout 9"/>
          <p:cNvSpPr/>
          <p:nvPr/>
        </p:nvSpPr>
        <p:spPr>
          <a:xfrm rot="5400000">
            <a:off x="12577449" y="1076508"/>
            <a:ext cx="594200" cy="11887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Search Name, ID, Sequence, Activity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2202" y="4516761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9073" y="264331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4072" y="2627647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FASTA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409073" y="2968959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4072" y="2953293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XML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409073" y="3331140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4072" y="3315474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json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409073" y="3690057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4072" y="3674391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PDF</a:t>
            </a:r>
            <a:endParaRPr lang="en-US" sz="1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87" name="Rectangle 86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13042" y="-18902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u="heavy" dirty="0">
              <a:solidFill>
                <a:srgbClr val="520F58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562" y="-563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53547" y="-7027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50586" y="-84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25045" y="255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0076" y="1672939"/>
            <a:ext cx="4836695" cy="3007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3334" y="1721071"/>
            <a:ext cx="223319" cy="234544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11940234" y="14574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0" name="Rectangular Callout 9"/>
          <p:cNvSpPr/>
          <p:nvPr/>
        </p:nvSpPr>
        <p:spPr>
          <a:xfrm rot="5400000">
            <a:off x="12577449" y="1076508"/>
            <a:ext cx="594200" cy="11887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Search Name, ID, Sequence, Activity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5914" y="250805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84951" y="2508219"/>
            <a:ext cx="2936254" cy="200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Homology Model of selected AMPs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587326" y="-27752"/>
            <a:ext cx="1396760" cy="21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prstClr val="black"/>
                </a:solidFill>
              </a:rPr>
              <a:t>Aliphatic index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69754" y="3079963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330811" y="3076500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Continue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689529" y="4642369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75914" y="3545914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73650" y="3530248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</a:t>
            </a:r>
            <a:r>
              <a:rPr lang="en-GB" sz="1400" dirty="0" smtClean="0">
                <a:solidFill>
                  <a:prstClr val="black"/>
                </a:solidFill>
              </a:rPr>
              <a:t>as PDB </a:t>
            </a:r>
            <a:endParaRPr lang="en-US" sz="1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86" name="Rectangle 85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13042" y="-18902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u="heavy" dirty="0">
              <a:solidFill>
                <a:srgbClr val="520F58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562" y="-563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53547" y="-7027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50586" y="-84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25045" y="255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129" y="1539601"/>
            <a:ext cx="1933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313">
              <a:spcBef>
                <a:spcPts val="590"/>
              </a:spcBef>
            </a:pPr>
            <a:r>
              <a:rPr lang="en-GB" sz="1400" dirty="0" smtClean="0">
                <a:solidFill>
                  <a:prstClr val="black"/>
                </a:solidFill>
              </a:rPr>
              <a:t>AMP-3D model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4797" y="159388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D7F5954-03FA-43E8-9BE7-1FF67F545B96}"/>
              </a:ext>
            </a:extLst>
          </p:cNvPr>
          <p:cNvSpPr/>
          <p:nvPr/>
        </p:nvSpPr>
        <p:spPr>
          <a:xfrm>
            <a:off x="4017458" y="1660439"/>
            <a:ext cx="2089649" cy="171256"/>
          </a:xfrm>
          <a:prstGeom prst="rect">
            <a:avLst/>
          </a:prstGeom>
          <a:noFill/>
          <a:ln>
            <a:solidFill>
              <a:srgbClr val="71397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GB" sz="11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Choose AMP file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0ECE249-20E5-48FB-BC26-03E624AB6441}"/>
              </a:ext>
            </a:extLst>
          </p:cNvPr>
          <p:cNvSpPr/>
          <p:nvPr/>
        </p:nvSpPr>
        <p:spPr>
          <a:xfrm>
            <a:off x="3624634" y="2077033"/>
            <a:ext cx="226581" cy="193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D7F5954-03FA-43E8-9BE7-1FF67F545B96}"/>
              </a:ext>
            </a:extLst>
          </p:cNvPr>
          <p:cNvSpPr/>
          <p:nvPr/>
        </p:nvSpPr>
        <p:spPr>
          <a:xfrm>
            <a:off x="4017458" y="2077585"/>
            <a:ext cx="2089649" cy="185855"/>
          </a:xfrm>
          <a:prstGeom prst="rect">
            <a:avLst/>
          </a:prstGeom>
          <a:noFill/>
          <a:ln>
            <a:solidFill>
              <a:srgbClr val="62406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Add more than one AMPs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728510" y="2344105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889567" y="2340642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Continue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8129" y="2881009"/>
            <a:ext cx="2142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313">
              <a:spcBef>
                <a:spcPts val="590"/>
              </a:spcBef>
            </a:pPr>
            <a:r>
              <a:rPr lang="en-GB" sz="1400" dirty="0" smtClean="0">
                <a:solidFill>
                  <a:prstClr val="black"/>
                </a:solidFill>
              </a:rPr>
              <a:t>Target protein-3D model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4797" y="2935291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D7F5954-03FA-43E8-9BE7-1FF67F545B96}"/>
              </a:ext>
            </a:extLst>
          </p:cNvPr>
          <p:cNvSpPr/>
          <p:nvPr/>
        </p:nvSpPr>
        <p:spPr>
          <a:xfrm>
            <a:off x="4017458" y="3001847"/>
            <a:ext cx="2097592" cy="171256"/>
          </a:xfrm>
          <a:prstGeom prst="rect">
            <a:avLst/>
          </a:prstGeom>
          <a:noFill/>
          <a:ln>
            <a:solidFill>
              <a:srgbClr val="62406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GB" sz="1100" dirty="0">
                <a:solidFill>
                  <a:prstClr val="white">
                    <a:lumMod val="65000"/>
                  </a:prstClr>
                </a:solidFill>
              </a:rPr>
              <a:t>Choose pathogen protein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0ECE249-20E5-48FB-BC26-03E624AB6441}"/>
              </a:ext>
            </a:extLst>
          </p:cNvPr>
          <p:cNvSpPr/>
          <p:nvPr/>
        </p:nvSpPr>
        <p:spPr>
          <a:xfrm>
            <a:off x="3624634" y="3418441"/>
            <a:ext cx="226581" cy="193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GB" sz="1400" b="1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7F5954-03FA-43E8-9BE7-1FF67F545B96}"/>
              </a:ext>
            </a:extLst>
          </p:cNvPr>
          <p:cNvSpPr/>
          <p:nvPr/>
        </p:nvSpPr>
        <p:spPr>
          <a:xfrm>
            <a:off x="4017458" y="3418993"/>
            <a:ext cx="2097592" cy="185855"/>
          </a:xfrm>
          <a:prstGeom prst="rect">
            <a:avLst/>
          </a:prstGeom>
          <a:noFill/>
          <a:ln>
            <a:solidFill>
              <a:srgbClr val="62406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9657"/>
            <a:r>
              <a:rPr lang="en-US" sz="1100" dirty="0">
                <a:solidFill>
                  <a:prstClr val="white">
                    <a:lumMod val="65000"/>
                  </a:prstClr>
                </a:solidFill>
              </a:rPr>
              <a:t>Add more than one model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739627" y="3729787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900684" y="3726324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Continue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380909" y="4741599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4797" y="4157051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9796" y="4141385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PDB</a:t>
            </a:r>
            <a:endParaRPr lang="en-US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49" name="Rectangle 48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13042" y="-18902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1729"/>
            <a:ext cx="12192000" cy="104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0" y="363685"/>
            <a:ext cx="3047738" cy="14651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2919846" cy="104948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662" y="1018312"/>
            <a:ext cx="2150918" cy="31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Database of </a:t>
            </a:r>
            <a:r>
              <a:rPr lang="en-US" sz="1000" i="1" dirty="0">
                <a:solidFill>
                  <a:sysClr val="windowText" lastClr="000000"/>
                </a:solidFill>
              </a:rPr>
              <a:t>Acinetobacter baumannii</a:t>
            </a:r>
          </a:p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Specific Antimicrobial peptides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08" r="4569"/>
          <a:stretch/>
        </p:blipFill>
        <p:spPr>
          <a:xfrm>
            <a:off x="-27296" y="5121922"/>
            <a:ext cx="12228395" cy="17360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1999" cy="311729"/>
          </a:xfrm>
          <a:prstGeom prst="rect">
            <a:avLst/>
          </a:prstGeom>
          <a:solidFill>
            <a:srgbClr val="520F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562" y="-5631"/>
            <a:ext cx="99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Quick links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53547" y="-7027"/>
            <a:ext cx="541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Stats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50586" y="-84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About 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625045" y="255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cs typeface="Times New Roman" panose="02020603050405020304" pitchFamily="18" charset="0"/>
              </a:rPr>
              <a:t>Help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DE949A6C-1D28-487B-8D0E-FF0EFE0F9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3754" y="1766007"/>
            <a:ext cx="3151661" cy="35336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290020" y="4414478"/>
            <a:ext cx="1039550" cy="275135"/>
          </a:xfrm>
          <a:prstGeom prst="rect">
            <a:avLst/>
          </a:prstGeom>
          <a:solidFill>
            <a:srgbClr val="79457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Download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9073" y="2643313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4072" y="2627647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FASTA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09073" y="2968959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4072" y="2953293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XML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09073" y="3331140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4072" y="3315474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json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09073" y="3690057"/>
            <a:ext cx="216569" cy="2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4072" y="3674391"/>
            <a:ext cx="245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Download as PDF</a:t>
            </a:r>
            <a:endParaRPr lang="en-US" sz="14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-14959" y="-26647"/>
            <a:ext cx="12206958" cy="339445"/>
            <a:chOff x="-14959" y="-26647"/>
            <a:chExt cx="12206958" cy="339445"/>
          </a:xfrm>
        </p:grpSpPr>
        <p:sp>
          <p:nvSpPr>
            <p:cNvPr id="59" name="Rectangle 58"/>
            <p:cNvSpPr/>
            <p:nvPr/>
          </p:nvSpPr>
          <p:spPr>
            <a:xfrm>
              <a:off x="0" y="0"/>
              <a:ext cx="12191999" cy="311729"/>
            </a:xfrm>
            <a:prstGeom prst="rect">
              <a:avLst/>
            </a:prstGeom>
            <a:solidFill>
              <a:srgbClr val="520F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2365" y="5021"/>
              <a:ext cx="994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Quick links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-14959" y="4486"/>
              <a:ext cx="541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Stats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59923" y="287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About 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313042" y="-18902"/>
              <a:ext cx="529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16760" y="-26647"/>
              <a:ext cx="6639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Sign in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44368" y="-19765"/>
              <a:ext cx="775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Register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97546" y="-22485"/>
              <a:ext cx="1485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Continue as guest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075224" y="1037309"/>
            <a:ext cx="27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Physiochemical Parameters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02509" y="103088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uFill>
                  <a:solidFill>
                    <a:schemeClr val="tx1"/>
                  </a:solidFill>
                </a:uFill>
                <a:cs typeface="Times New Roman" panose="02020603050405020304" pitchFamily="18" charset="0"/>
              </a:rPr>
              <a:t>Home</a:t>
            </a:r>
            <a:endParaRPr lang="en-US" b="1" dirty="0">
              <a:solidFill>
                <a:srgbClr val="520F58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9824" y="1030886"/>
            <a:ext cx="18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Peptide Structure</a:t>
            </a:r>
            <a:endParaRPr lang="en-US" b="1" dirty="0">
              <a:solidFill>
                <a:srgbClr val="520F58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76105" y="1047699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520F58"/>
                </a:solidFill>
                <a:cs typeface="Times New Roman" panose="02020603050405020304" pitchFamily="18" charset="0"/>
              </a:rPr>
              <a:t>Docking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25404" y="1020695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heavy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Results</a:t>
            </a:r>
            <a:endParaRPr lang="en-GB" b="1" u="heavy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32134" y="1029022"/>
            <a:ext cx="91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520F58"/>
                </a:solidFill>
                <a:cs typeface="Times New Roman" panose="02020603050405020304" pitchFamily="18" charset="0"/>
              </a:rPr>
              <a:t>Tutorial</a:t>
            </a:r>
            <a:endParaRPr lang="en-GB" b="1" dirty="0">
              <a:solidFill>
                <a:srgbClr val="520F58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424</Words>
  <Application>Microsoft Office PowerPoint</Application>
  <PresentationFormat>Widescreen</PresentationFormat>
  <Paragraphs>197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27</cp:revision>
  <dcterms:created xsi:type="dcterms:W3CDTF">2021-06-14T06:33:41Z</dcterms:created>
  <dcterms:modified xsi:type="dcterms:W3CDTF">2021-06-15T09:29:13Z</dcterms:modified>
</cp:coreProperties>
</file>